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3.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672" r:id="rId2"/>
  </p:sldMasterIdLst>
  <p:notesMasterIdLst>
    <p:notesMasterId r:id="rId93"/>
  </p:notesMasterIdLst>
  <p:handoutMasterIdLst>
    <p:handoutMasterId r:id="rId94"/>
  </p:handoutMasterIdLst>
  <p:sldIdLst>
    <p:sldId id="336" r:id="rId3"/>
    <p:sldId id="354" r:id="rId4"/>
    <p:sldId id="257" r:id="rId5"/>
    <p:sldId id="389" r:id="rId6"/>
    <p:sldId id="351" r:id="rId7"/>
    <p:sldId id="352" r:id="rId8"/>
    <p:sldId id="353" r:id="rId9"/>
    <p:sldId id="308" r:id="rId10"/>
    <p:sldId id="383" r:id="rId11"/>
    <p:sldId id="356" r:id="rId12"/>
    <p:sldId id="357" r:id="rId13"/>
    <p:sldId id="358" r:id="rId14"/>
    <p:sldId id="359" r:id="rId15"/>
    <p:sldId id="360" r:id="rId16"/>
    <p:sldId id="361" r:id="rId17"/>
    <p:sldId id="362" r:id="rId18"/>
    <p:sldId id="355" r:id="rId19"/>
    <p:sldId id="364" r:id="rId20"/>
    <p:sldId id="365" r:id="rId21"/>
    <p:sldId id="366" r:id="rId22"/>
    <p:sldId id="367" r:id="rId23"/>
    <p:sldId id="368" r:id="rId24"/>
    <p:sldId id="369" r:id="rId25"/>
    <p:sldId id="370" r:id="rId26"/>
    <p:sldId id="390" r:id="rId27"/>
    <p:sldId id="391" r:id="rId28"/>
    <p:sldId id="392" r:id="rId29"/>
    <p:sldId id="393" r:id="rId30"/>
    <p:sldId id="260" r:id="rId31"/>
    <p:sldId id="265" r:id="rId32"/>
    <p:sldId id="266" r:id="rId33"/>
    <p:sldId id="268" r:id="rId34"/>
    <p:sldId id="269" r:id="rId35"/>
    <p:sldId id="384" r:id="rId36"/>
    <p:sldId id="271" r:id="rId37"/>
    <p:sldId id="273" r:id="rId38"/>
    <p:sldId id="275" r:id="rId39"/>
    <p:sldId id="276" r:id="rId40"/>
    <p:sldId id="277" r:id="rId41"/>
    <p:sldId id="279" r:id="rId42"/>
    <p:sldId id="314" r:id="rId43"/>
    <p:sldId id="280" r:id="rId44"/>
    <p:sldId id="284" r:id="rId45"/>
    <p:sldId id="283" r:id="rId46"/>
    <p:sldId id="385" r:id="rId47"/>
    <p:sldId id="286" r:id="rId48"/>
    <p:sldId id="287" r:id="rId49"/>
    <p:sldId id="289" r:id="rId50"/>
    <p:sldId id="290" r:id="rId51"/>
    <p:sldId id="291" r:id="rId52"/>
    <p:sldId id="293" r:id="rId53"/>
    <p:sldId id="294" r:id="rId54"/>
    <p:sldId id="292" r:id="rId55"/>
    <p:sldId id="304" r:id="rId56"/>
    <p:sldId id="297" r:id="rId57"/>
    <p:sldId id="298" r:id="rId58"/>
    <p:sldId id="337" r:id="rId59"/>
    <p:sldId id="338" r:id="rId60"/>
    <p:sldId id="339" r:id="rId61"/>
    <p:sldId id="340" r:id="rId62"/>
    <p:sldId id="341" r:id="rId63"/>
    <p:sldId id="342" r:id="rId64"/>
    <p:sldId id="343" r:id="rId65"/>
    <p:sldId id="346" r:id="rId66"/>
    <p:sldId id="349" r:id="rId67"/>
    <p:sldId id="307" r:id="rId68"/>
    <p:sldId id="309" r:id="rId69"/>
    <p:sldId id="310" r:id="rId70"/>
    <p:sldId id="313" r:id="rId71"/>
    <p:sldId id="386" r:id="rId72"/>
    <p:sldId id="317" r:id="rId73"/>
    <p:sldId id="318" r:id="rId74"/>
    <p:sldId id="324" r:id="rId75"/>
    <p:sldId id="325" r:id="rId76"/>
    <p:sldId id="387" r:id="rId77"/>
    <p:sldId id="331" r:id="rId78"/>
    <p:sldId id="321" r:id="rId79"/>
    <p:sldId id="306" r:id="rId80"/>
    <p:sldId id="322" r:id="rId81"/>
    <p:sldId id="372" r:id="rId82"/>
    <p:sldId id="382" r:id="rId83"/>
    <p:sldId id="376" r:id="rId84"/>
    <p:sldId id="374" r:id="rId85"/>
    <p:sldId id="375" r:id="rId86"/>
    <p:sldId id="373" r:id="rId87"/>
    <p:sldId id="377" r:id="rId88"/>
    <p:sldId id="378" r:id="rId89"/>
    <p:sldId id="388" r:id="rId90"/>
    <p:sldId id="380" r:id="rId91"/>
    <p:sldId id="347" r:id="rId9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FFFF"/>
    <a:srgbClr val="00FF00"/>
    <a:srgbClr val="FFD202"/>
    <a:srgbClr val="621111"/>
    <a:srgbClr val="1E093E"/>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horzBarState="maximized">
    <p:restoredLeft sz="7232" autoAdjust="0"/>
    <p:restoredTop sz="90219" autoAdjust="0"/>
  </p:normalViewPr>
  <p:slideViewPr>
    <p:cSldViewPr snapToGrid="0" snapToObjects="1">
      <p:cViewPr varScale="1">
        <p:scale>
          <a:sx n="117" d="100"/>
          <a:sy n="117" d="100"/>
        </p:scale>
        <p:origin x="-2144" y="-112"/>
      </p:cViewPr>
      <p:guideLst>
        <p:guide orient="horz" pos="2160"/>
        <p:guide pos="2880"/>
      </p:guideLst>
    </p:cSldViewPr>
  </p:slideViewPr>
  <p:notesTextViewPr>
    <p:cViewPr>
      <p:scale>
        <a:sx n="100" d="100"/>
        <a:sy n="100" d="100"/>
      </p:scale>
      <p:origin x="0" y="0"/>
    </p:cViewPr>
  </p:notesTextViewPr>
  <p:sorterViewPr>
    <p:cViewPr>
      <p:scale>
        <a:sx n="167" d="100"/>
        <a:sy n="167" d="100"/>
      </p:scale>
      <p:origin x="0" y="17912"/>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notesMaster" Target="notesMasters/notesMaster1.xml"/><Relationship Id="rId94" Type="http://schemas.openxmlformats.org/officeDocument/2006/relationships/handoutMaster" Target="handoutMasters/handoutMaster1.xml"/><Relationship Id="rId95" Type="http://schemas.openxmlformats.org/officeDocument/2006/relationships/printerSettings" Target="printerSettings/printerSettings1.bin"/><Relationship Id="rId96" Type="http://schemas.openxmlformats.org/officeDocument/2006/relationships/presProps" Target="presProps.xml"/><Relationship Id="rId97" Type="http://schemas.openxmlformats.org/officeDocument/2006/relationships/viewProps" Target="viewProps.xml"/><Relationship Id="rId98" Type="http://schemas.openxmlformats.org/officeDocument/2006/relationships/theme" Target="theme/theme1.xml"/><Relationship Id="rId99"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 Id="rId2" Type="http://schemas.openxmlformats.org/officeDocument/2006/relationships/image" Target="../media/image2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D53E92E-772D-C541-B0D7-C914946098DA}" type="datetimeFigureOut">
              <a:rPr lang="en-US" smtClean="0"/>
              <a:t>22/10/15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A68CB7E-FE81-FB4C-BE48-A8FF19F895D0}" type="slidenum">
              <a:rPr lang="en-US" smtClean="0"/>
              <a:t>‹#›</a:t>
            </a:fld>
            <a:endParaRPr lang="en-US"/>
          </a:p>
        </p:txBody>
      </p:sp>
    </p:spTree>
    <p:extLst>
      <p:ext uri="{BB962C8B-B14F-4D97-AF65-F5344CB8AC3E}">
        <p14:creationId xmlns:p14="http://schemas.microsoft.com/office/powerpoint/2010/main" val="21527347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4A4A87-3ED3-834D-B386-8C82265D03E4}" type="datetimeFigureOut">
              <a:rPr lang="en-US" smtClean="0"/>
              <a:t>22/10/15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183030-97A8-D94B-B303-153A95D05211}" type="slidenum">
              <a:rPr lang="en-US" smtClean="0"/>
              <a:t>‹#›</a:t>
            </a:fld>
            <a:endParaRPr lang="en-US"/>
          </a:p>
        </p:txBody>
      </p:sp>
    </p:spTree>
    <p:extLst>
      <p:ext uri="{BB962C8B-B14F-4D97-AF65-F5344CB8AC3E}">
        <p14:creationId xmlns:p14="http://schemas.microsoft.com/office/powerpoint/2010/main" val="308107967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Contours at 68% and 95% CL obtained from scans of MW versus </a:t>
            </a:r>
            <a:r>
              <a:rPr lang="en-US" sz="1200" b="0" i="0" u="none" strike="noStrike" kern="1200" baseline="0" dirty="0" err="1" smtClean="0">
                <a:solidFill>
                  <a:schemeClr val="tx1"/>
                </a:solidFill>
                <a:latin typeface="+mn-lt"/>
                <a:ea typeface="+mn-ea"/>
                <a:cs typeface="+mn-cs"/>
              </a:rPr>
              <a:t>mt</a:t>
            </a:r>
            <a:r>
              <a:rPr lang="en-US" sz="1200" b="0" i="0" u="none" strike="noStrike" kern="1200" baseline="0" dirty="0" smtClean="0">
                <a:solidFill>
                  <a:schemeClr val="tx1"/>
                </a:solidFill>
                <a:latin typeface="+mn-lt"/>
                <a:ea typeface="+mn-ea"/>
                <a:cs typeface="+mn-cs"/>
              </a:rPr>
              <a:t>  (top) for the t including MH  (blue) and excluding MH  (grey), as compared to the direct measurements</a:t>
            </a:r>
          </a:p>
          <a:p>
            <a:r>
              <a:rPr lang="en-US" sz="1200" b="0" i="0" u="none" strike="noStrike" kern="1200" baseline="0" dirty="0" smtClean="0">
                <a:solidFill>
                  <a:schemeClr val="tx1"/>
                </a:solidFill>
                <a:latin typeface="+mn-lt"/>
                <a:ea typeface="+mn-ea"/>
                <a:cs typeface="+mn-cs"/>
              </a:rPr>
              <a:t>(vertical and horizontal green bands and ellipses). The theoretical uncertainty of 0.5 </a:t>
            </a:r>
            <a:r>
              <a:rPr lang="en-US" sz="1200" b="0" i="0" u="none" strike="noStrike" kern="1200" baseline="0" dirty="0" err="1" smtClean="0">
                <a:solidFill>
                  <a:schemeClr val="tx1"/>
                </a:solidFill>
                <a:latin typeface="+mn-lt"/>
                <a:ea typeface="+mn-ea"/>
                <a:cs typeface="+mn-cs"/>
              </a:rPr>
              <a:t>GeV</a:t>
            </a:r>
            <a:r>
              <a:rPr lang="en-US" sz="1200" b="0" i="0" u="none" strike="noStrike" kern="1200" baseline="0" dirty="0" smtClean="0">
                <a:solidFill>
                  <a:schemeClr val="tx1"/>
                </a:solidFill>
                <a:latin typeface="+mn-lt"/>
                <a:ea typeface="+mn-ea"/>
                <a:cs typeface="+mn-cs"/>
              </a:rPr>
              <a:t> is added to the direct top mass measurement. In both figures, the corresponding direct measurements are excluded from</a:t>
            </a:r>
          </a:p>
          <a:p>
            <a:r>
              <a:rPr lang="en-US" sz="1200" b="0" i="0" u="none" strike="noStrike" kern="1200" baseline="0" dirty="0" smtClean="0">
                <a:solidFill>
                  <a:schemeClr val="tx1"/>
                </a:solidFill>
                <a:latin typeface="+mn-lt"/>
                <a:ea typeface="+mn-ea"/>
                <a:cs typeface="+mn-cs"/>
              </a:rPr>
              <a:t>the t. </a:t>
            </a:r>
            <a:endParaRPr lang="en-US" dirty="0"/>
          </a:p>
        </p:txBody>
      </p:sp>
      <p:sp>
        <p:nvSpPr>
          <p:cNvPr id="4" name="Slide Number Placeholder 3"/>
          <p:cNvSpPr>
            <a:spLocks noGrp="1"/>
          </p:cNvSpPr>
          <p:nvPr>
            <p:ph type="sldNum" sz="quarter" idx="10"/>
          </p:nvPr>
        </p:nvSpPr>
        <p:spPr/>
        <p:txBody>
          <a:bodyPr/>
          <a:lstStyle/>
          <a:p>
            <a:fld id="{8C183030-97A8-D94B-B303-153A95D05211}" type="slidenum">
              <a:rPr lang="en-US" smtClean="0"/>
              <a:t>3</a:t>
            </a:fld>
            <a:endParaRPr lang="en-US"/>
          </a:p>
        </p:txBody>
      </p:sp>
    </p:spTree>
    <p:extLst>
      <p:ext uri="{BB962C8B-B14F-4D97-AF65-F5344CB8AC3E}">
        <p14:creationId xmlns:p14="http://schemas.microsoft.com/office/powerpoint/2010/main" val="1482862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Survival probability described in the previous figure with L/E range extended to 0 km/MeV. The point derived from the </a:t>
            </a:r>
            <a:r>
              <a:rPr lang="en-US" sz="1200" kern="1200" dirty="0" err="1" smtClean="0">
                <a:solidFill>
                  <a:schemeClr val="tx1"/>
                </a:solidFill>
                <a:latin typeface="+mn-lt"/>
                <a:ea typeface="+mn-ea"/>
                <a:cs typeface="+mn-cs"/>
              </a:rPr>
              <a:t>Chooz</a:t>
            </a:r>
            <a:r>
              <a:rPr lang="en-US" sz="1200" kern="1200" dirty="0" smtClean="0">
                <a:solidFill>
                  <a:schemeClr val="tx1"/>
                </a:solidFill>
                <a:latin typeface="+mn-lt"/>
                <a:ea typeface="+mn-ea"/>
                <a:cs typeface="+mn-cs"/>
              </a:rPr>
              <a:t> data ( short baseline ) is included.</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This figure shows the ratio of the observed spectrum of accelerator </a:t>
            </a:r>
            <a:r>
              <a:rPr lang="en-US" sz="1200" kern="1200" dirty="0" err="1" smtClean="0">
                <a:solidFill>
                  <a:schemeClr val="tx1"/>
                </a:solidFill>
                <a:latin typeface="+mn-lt"/>
                <a:ea typeface="+mn-ea"/>
                <a:cs typeface="+mn-cs"/>
              </a:rPr>
              <a:t>ν</a:t>
            </a:r>
            <a:r>
              <a:rPr lang="en-US" sz="1200" kern="1200" baseline="-25000" dirty="0" err="1" smtClean="0">
                <a:solidFill>
                  <a:schemeClr val="tx1"/>
                </a:solidFill>
                <a:latin typeface="+mn-lt"/>
                <a:ea typeface="+mn-ea"/>
                <a:cs typeface="+mn-cs"/>
              </a:rPr>
              <a:t>μ</a:t>
            </a:r>
            <a:r>
              <a:rPr lang="en-US" sz="1200" kern="1200" baseline="0" dirty="0" smtClean="0">
                <a:solidFill>
                  <a:schemeClr val="tx1"/>
                </a:solidFill>
                <a:latin typeface="+mn-lt"/>
                <a:ea typeface="+mn-ea"/>
                <a:cs typeface="+mn-cs"/>
              </a:rPr>
              <a:t> CC and </a:t>
            </a:r>
            <a:r>
              <a:rPr lang="en-US" sz="1200" kern="1200" baseline="0" dirty="0" err="1" smtClean="0">
                <a:solidFill>
                  <a:schemeClr val="tx1"/>
                </a:solidFill>
                <a:latin typeface="+mn-lt"/>
                <a:ea typeface="+mn-ea"/>
                <a:cs typeface="+mn-cs"/>
              </a:rPr>
              <a:t>ν</a:t>
            </a:r>
            <a:r>
              <a:rPr lang="en-US" sz="1200" kern="1200" baseline="-25000" dirty="0" err="1" smtClean="0">
                <a:solidFill>
                  <a:schemeClr val="tx1"/>
                </a:solidFill>
                <a:latin typeface="+mn-lt"/>
                <a:ea typeface="+mn-ea"/>
                <a:cs typeface="+mn-cs"/>
              </a:rPr>
              <a:t>μ</a:t>
            </a:r>
            <a:r>
              <a:rPr lang="en-US" sz="1200" kern="1200" baseline="0" dirty="0" smtClean="0">
                <a:solidFill>
                  <a:schemeClr val="tx1"/>
                </a:solidFill>
                <a:latin typeface="+mn-lt"/>
                <a:ea typeface="+mn-ea"/>
                <a:cs typeface="+mn-cs"/>
              </a:rPr>
              <a:t> CC </a:t>
            </a:r>
            <a:r>
              <a:rPr lang="en-US" sz="1200" kern="1200" baseline="0" dirty="0" err="1" smtClean="0">
                <a:solidFill>
                  <a:schemeClr val="tx1"/>
                </a:solidFill>
                <a:latin typeface="+mn-lt"/>
                <a:ea typeface="+mn-ea"/>
                <a:cs typeface="+mn-cs"/>
              </a:rPr>
              <a:t>interations</a:t>
            </a:r>
            <a:r>
              <a:rPr lang="en-US" sz="1200" kern="1200" baseline="0" dirty="0" smtClean="0">
                <a:solidFill>
                  <a:schemeClr val="tx1"/>
                </a:solidFill>
                <a:latin typeface="+mn-lt"/>
                <a:ea typeface="+mn-ea"/>
                <a:cs typeface="+mn-cs"/>
              </a:rPr>
              <a:t> from MINOS and MINOS+, calculated with respect to the predicted spectrum without oscillations. The blue curve shows the corresponding oscillated prediction and its 1σ systematic uncertainty band, calculated using the best-fit oscillation parameters from MINOS. The observed data are well-described by the oscillation model.</a:t>
            </a:r>
            <a:endParaRPr lang="en-US" dirty="0"/>
          </a:p>
        </p:txBody>
      </p:sp>
      <p:sp>
        <p:nvSpPr>
          <p:cNvPr id="4" name="Slide Number Placeholder 3"/>
          <p:cNvSpPr>
            <a:spLocks noGrp="1"/>
          </p:cNvSpPr>
          <p:nvPr>
            <p:ph type="sldNum" sz="quarter" idx="10"/>
          </p:nvPr>
        </p:nvSpPr>
        <p:spPr/>
        <p:txBody>
          <a:bodyPr/>
          <a:lstStyle/>
          <a:p>
            <a:fld id="{8C183030-97A8-D94B-B303-153A95D05211}" type="slidenum">
              <a:rPr lang="en-US" smtClean="0"/>
              <a:t>31</a:t>
            </a:fld>
            <a:endParaRPr lang="en-US"/>
          </a:p>
        </p:txBody>
      </p:sp>
    </p:spTree>
    <p:extLst>
      <p:ext uri="{BB962C8B-B14F-4D97-AF65-F5344CB8AC3E}">
        <p14:creationId xmlns:p14="http://schemas.microsoft.com/office/powerpoint/2010/main" val="3381667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Allowed region in the sin2 2#eμ–m241 plane in the global (GLO) 3+1-HIG fit of short-baseline neutrino oscillation data compared with the 3 allowed regions obtained from</a:t>
            </a:r>
          </a:p>
          <a:p>
            <a:r>
              <a:rPr lang="en-US" sz="1200" b="0" i="0" u="none" strike="noStrike" kern="1200" baseline="0" dirty="0" smtClean="0">
                <a:solidFill>
                  <a:schemeClr val="tx1"/>
                </a:solidFill>
                <a:latin typeface="+mn-lt"/>
                <a:ea typeface="+mn-ea"/>
                <a:cs typeface="+mn-cs"/>
              </a:rPr>
              <a:t>(−)</a:t>
            </a:r>
            <a:r>
              <a:rPr lang="el-GR" sz="1200" b="0" i="0" u="none" strike="noStrike" kern="1200" baseline="0" dirty="0" smtClean="0">
                <a:solidFill>
                  <a:schemeClr val="tx1"/>
                </a:solidFill>
                <a:latin typeface="+mn-lt"/>
                <a:ea typeface="+mn-ea"/>
                <a:cs typeface="+mn-cs"/>
              </a:rPr>
              <a:t>μ !(−)</a:t>
            </a:r>
            <a:r>
              <a:rPr lang="en-US" sz="1200" b="0" i="0" u="none" strike="noStrike" kern="1200" baseline="0" dirty="0" smtClean="0">
                <a:solidFill>
                  <a:schemeClr val="tx1"/>
                </a:solidFill>
                <a:latin typeface="+mn-lt"/>
                <a:ea typeface="+mn-ea"/>
                <a:cs typeface="+mn-cs"/>
              </a:rPr>
              <a:t>e short-baseline appearance data (APP; inside the solid blue curves) and the 3 constraints obtained from(−)e short-baseline disappearance data (e DIS; left of the dot-</a:t>
            </a:r>
          </a:p>
          <a:p>
            <a:r>
              <a:rPr lang="en-US" sz="1200" b="0" i="0" u="none" strike="noStrike" kern="1200" baseline="0" dirty="0" smtClean="0">
                <a:solidFill>
                  <a:schemeClr val="tx1"/>
                </a:solidFill>
                <a:latin typeface="+mn-lt"/>
                <a:ea typeface="+mn-ea"/>
                <a:cs typeface="+mn-cs"/>
              </a:rPr>
              <a:t>ted dark-red curve), (−) μ short-baseline disappearance data (μ DIS; left of the dash-dotted dark-green curve) and the combined short-baseline disappearance data (DIS; left of the</a:t>
            </a:r>
          </a:p>
          <a:p>
            <a:r>
              <a:rPr lang="en-US" sz="1200" b="0" i="0" u="none" strike="noStrike" kern="1200" baseline="0" dirty="0" smtClean="0">
                <a:solidFill>
                  <a:schemeClr val="tx1"/>
                </a:solidFill>
                <a:latin typeface="+mn-lt"/>
                <a:ea typeface="+mn-ea"/>
                <a:cs typeface="+mn-cs"/>
              </a:rPr>
              <a:t>dashed red curve). The best-fit points of the GLO and APP fits are indicated by crosses.</a:t>
            </a:r>
            <a:endParaRPr lang="en-US" dirty="0"/>
          </a:p>
        </p:txBody>
      </p:sp>
      <p:sp>
        <p:nvSpPr>
          <p:cNvPr id="4" name="Slide Number Placeholder 3"/>
          <p:cNvSpPr>
            <a:spLocks noGrp="1"/>
          </p:cNvSpPr>
          <p:nvPr>
            <p:ph type="sldNum" sz="quarter" idx="10"/>
          </p:nvPr>
        </p:nvSpPr>
        <p:spPr/>
        <p:txBody>
          <a:bodyPr/>
          <a:lstStyle/>
          <a:p>
            <a:fld id="{8C183030-97A8-D94B-B303-153A95D05211}" type="slidenum">
              <a:rPr lang="en-US" smtClean="0"/>
              <a:t>32</a:t>
            </a:fld>
            <a:endParaRPr lang="en-US"/>
          </a:p>
        </p:txBody>
      </p:sp>
    </p:spTree>
    <p:extLst>
      <p:ext uri="{BB962C8B-B14F-4D97-AF65-F5344CB8AC3E}">
        <p14:creationId xmlns:p14="http://schemas.microsoft.com/office/powerpoint/2010/main" val="365495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a:t>
            </a:r>
            <a:r>
              <a:rPr lang="en-US" dirty="0" err="1" smtClean="0"/>
              <a:t>parenbar</a:t>
            </a:r>
            <a:r>
              <a:rPr lang="en-US" smtClean="0"/>
              <a:t>”</a:t>
            </a:r>
            <a:endParaRPr lang="en-US"/>
          </a:p>
        </p:txBody>
      </p:sp>
      <p:sp>
        <p:nvSpPr>
          <p:cNvPr id="4" name="Slide Number Placeholder 3"/>
          <p:cNvSpPr>
            <a:spLocks noGrp="1"/>
          </p:cNvSpPr>
          <p:nvPr>
            <p:ph type="sldNum" sz="quarter" idx="10"/>
          </p:nvPr>
        </p:nvSpPr>
        <p:spPr/>
        <p:txBody>
          <a:bodyPr/>
          <a:lstStyle/>
          <a:p>
            <a:fld id="{8C183030-97A8-D94B-B303-153A95D05211}" type="slidenum">
              <a:rPr lang="en-US" smtClean="0"/>
              <a:t>35</a:t>
            </a:fld>
            <a:endParaRPr lang="en-US"/>
          </a:p>
        </p:txBody>
      </p:sp>
    </p:spTree>
    <p:extLst>
      <p:ext uri="{BB962C8B-B14F-4D97-AF65-F5344CB8AC3E}">
        <p14:creationId xmlns:p14="http://schemas.microsoft.com/office/powerpoint/2010/main" val="2250056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Sensitivity of the SBN Program to $\nu_{\mu} \</a:t>
            </a:r>
            <a:r>
              <a:rPr lang="en-US" dirty="0" err="1" smtClean="0"/>
              <a:t>rightarrow</a:t>
            </a:r>
            <a:r>
              <a:rPr lang="en-US" dirty="0" smtClean="0"/>
              <a:t> \nu_{e}$ oscillation signals. All backgrounds and systematic uncertainties described in the proposal are included. The sensitivity shown corresponds to the event distributions, which includes the topological cuts on cosmic backgrounds and an additional 95% rejection factor coming from an external cosmic tagging system and internal light collection system to reject cosmic rays arriving at the detector in time with the beam.</a:t>
            </a:r>
          </a:p>
          <a:p>
            <a:endParaRPr lang="en-US" dirty="0" smtClean="0"/>
          </a:p>
          <a:p>
            <a:r>
              <a:rPr lang="en-US" dirty="0" smtClean="0"/>
              <a:t>Sensitivity prediction for the SBN program to $\nu_{\mu} \</a:t>
            </a:r>
            <a:r>
              <a:rPr lang="en-US" dirty="0" err="1" smtClean="0"/>
              <a:t>rightarrow</a:t>
            </a:r>
            <a:r>
              <a:rPr lang="en-US" dirty="0" smtClean="0"/>
              <a:t> \nu_{x}$ oscillations including all backgrounds and systematic uncertainties described in the proposal. SBN can extend the search for </a:t>
            </a:r>
            <a:r>
              <a:rPr lang="en-US" dirty="0" err="1" smtClean="0"/>
              <a:t>muon</a:t>
            </a:r>
            <a:r>
              <a:rPr lang="en-US" dirty="0" smtClean="0"/>
              <a:t> neutrino disappearance an order of magnitude beyond the combined analysis of </a:t>
            </a:r>
            <a:r>
              <a:rPr lang="en-US" dirty="0" err="1" smtClean="0"/>
              <a:t>SciBooNE</a:t>
            </a:r>
            <a:r>
              <a:rPr lang="en-US" dirty="0" smtClean="0"/>
              <a:t> and </a:t>
            </a:r>
            <a:r>
              <a:rPr lang="en-US" dirty="0" err="1" smtClean="0"/>
              <a:t>MiniBooNE</a:t>
            </a:r>
            <a:r>
              <a:rPr lang="en-US" dirty="0" smtClean="0"/>
              <a:t>.</a:t>
            </a:r>
            <a:endParaRPr lang="en-US" dirty="0"/>
          </a:p>
        </p:txBody>
      </p:sp>
      <p:sp>
        <p:nvSpPr>
          <p:cNvPr id="4" name="Slide Number Placeholder 3"/>
          <p:cNvSpPr>
            <a:spLocks noGrp="1"/>
          </p:cNvSpPr>
          <p:nvPr>
            <p:ph type="sldNum" sz="quarter" idx="10"/>
          </p:nvPr>
        </p:nvSpPr>
        <p:spPr/>
        <p:txBody>
          <a:bodyPr/>
          <a:lstStyle/>
          <a:p>
            <a:fld id="{8C183030-97A8-D94B-B303-153A95D05211}" type="slidenum">
              <a:rPr lang="en-US" smtClean="0"/>
              <a:t>42</a:t>
            </a:fld>
            <a:endParaRPr lang="en-US"/>
          </a:p>
        </p:txBody>
      </p:sp>
    </p:spTree>
    <p:extLst>
      <p:ext uri="{BB962C8B-B14F-4D97-AF65-F5344CB8AC3E}">
        <p14:creationId xmlns:p14="http://schemas.microsoft.com/office/powerpoint/2010/main" val="3879338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resolution of a measurement of CP as a function of exposure assuming normal MH.  The resolution is shown for a CP-conserving value (CP = 0) and the value that gives the maximum CP violation for normal MH (CP = 90). The shaded region represents the range in sensitivity due to potential variations in the beam design.</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resolution of a measurement of sin2 23 as a function of exposure assuming normal MH and sin2 23 = 0.45 from the current global fit. The shaded region represents the range in sensitivity due to potential variations in the beam design.</a:t>
            </a:r>
          </a:p>
        </p:txBody>
      </p:sp>
      <p:sp>
        <p:nvSpPr>
          <p:cNvPr id="4" name="Slide Number Placeholder 3"/>
          <p:cNvSpPr>
            <a:spLocks noGrp="1"/>
          </p:cNvSpPr>
          <p:nvPr>
            <p:ph type="sldNum" sz="quarter" idx="10"/>
          </p:nvPr>
        </p:nvSpPr>
        <p:spPr/>
        <p:txBody>
          <a:bodyPr/>
          <a:lstStyle/>
          <a:p>
            <a:fld id="{8C183030-97A8-D94B-B303-153A95D05211}" type="slidenum">
              <a:rPr lang="en-US" smtClean="0"/>
              <a:t>56</a:t>
            </a:fld>
            <a:endParaRPr lang="en-US"/>
          </a:p>
        </p:txBody>
      </p:sp>
    </p:spTree>
    <p:extLst>
      <p:ext uri="{BB962C8B-B14F-4D97-AF65-F5344CB8AC3E}">
        <p14:creationId xmlns:p14="http://schemas.microsoft.com/office/powerpoint/2010/main" val="2494167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Posterior probability density functions for </a:t>
            </a:r>
            <a:r>
              <a:rPr lang="en-US" sz="1200" b="0" i="0" u="none" strike="noStrike" kern="1200" baseline="0" dirty="0" err="1" smtClean="0">
                <a:solidFill>
                  <a:schemeClr val="tx1"/>
                </a:solidFill>
                <a:latin typeface="+mn-lt"/>
                <a:ea typeface="+mn-ea"/>
                <a:cs typeface="+mn-cs"/>
              </a:rPr>
              <a:t>cos</a:t>
            </a:r>
            <a:r>
              <a:rPr lang="en-US" sz="1200" b="0" i="0" u="none" strike="noStrike" kern="1200" baseline="0" dirty="0" smtClean="0">
                <a:solidFill>
                  <a:schemeClr val="tx1"/>
                </a:solidFill>
                <a:latin typeface="+mn-lt"/>
                <a:ea typeface="+mn-ea"/>
                <a:cs typeface="+mn-cs"/>
              </a:rPr>
              <a:t>   for each of the solar sum rules considered in Section 3.1.  The patterned regions are unphysical, which shows that the BM and GR3 sum rules could only be consistent with the known data if there is a significant deviation from the current best-t values.</a:t>
            </a:r>
            <a:endParaRPr lang="en-US" dirty="0"/>
          </a:p>
        </p:txBody>
      </p:sp>
      <p:sp>
        <p:nvSpPr>
          <p:cNvPr id="4" name="Slide Number Placeholder 3"/>
          <p:cNvSpPr>
            <a:spLocks noGrp="1"/>
          </p:cNvSpPr>
          <p:nvPr>
            <p:ph type="sldNum" sz="quarter" idx="10"/>
          </p:nvPr>
        </p:nvSpPr>
        <p:spPr/>
        <p:txBody>
          <a:bodyPr/>
          <a:lstStyle/>
          <a:p>
            <a:fld id="{8C183030-97A8-D94B-B303-153A95D05211}" type="slidenum">
              <a:rPr lang="en-US" smtClean="0"/>
              <a:t>66</a:t>
            </a:fld>
            <a:endParaRPr lang="en-US"/>
          </a:p>
        </p:txBody>
      </p:sp>
    </p:spTree>
    <p:extLst>
      <p:ext uri="{BB962C8B-B14F-4D97-AF65-F5344CB8AC3E}">
        <p14:creationId xmlns:p14="http://schemas.microsoft.com/office/powerpoint/2010/main" val="4001386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Unfolded e CC inclusive differential cross-sections as a function of </a:t>
            </a:r>
            <a:r>
              <a:rPr lang="en-US" sz="1200" b="0" i="0" u="none" strike="noStrike" kern="1200" baseline="0" dirty="0" err="1" smtClean="0">
                <a:solidFill>
                  <a:schemeClr val="tx1"/>
                </a:solidFill>
                <a:latin typeface="+mn-lt"/>
                <a:ea typeface="+mn-ea"/>
                <a:cs typeface="+mn-cs"/>
              </a:rPr>
              <a:t>pe</a:t>
            </a:r>
            <a:r>
              <a:rPr lang="en-US" sz="1200" b="0" i="0" u="none" strike="noStrike" kern="1200" baseline="0" dirty="0" smtClean="0">
                <a:solidFill>
                  <a:schemeClr val="tx1"/>
                </a:solidFill>
                <a:latin typeface="+mn-lt"/>
                <a:ea typeface="+mn-ea"/>
                <a:cs typeface="+mn-cs"/>
              </a:rPr>
              <a:t> (top), </a:t>
            </a:r>
            <a:r>
              <a:rPr lang="en-US" sz="1200" b="0" i="0" u="none" strike="noStrike" kern="1200" baseline="0" dirty="0" err="1" smtClean="0">
                <a:solidFill>
                  <a:schemeClr val="tx1"/>
                </a:solidFill>
                <a:latin typeface="+mn-lt"/>
                <a:ea typeface="+mn-ea"/>
                <a:cs typeface="+mn-cs"/>
              </a:rPr>
              <a:t>cos</a:t>
            </a:r>
            <a:r>
              <a:rPr lang="en-US" sz="1200" b="0" i="0" u="none" strike="noStrike" kern="1200" baseline="0" dirty="0" smtClean="0">
                <a:solidFill>
                  <a:schemeClr val="tx1"/>
                </a:solidFill>
                <a:latin typeface="+mn-lt"/>
                <a:ea typeface="+mn-ea"/>
                <a:cs typeface="+mn-cs"/>
              </a:rPr>
              <a:t>(e) (middle) and Q2 (bottom).  The inner (outer) error bars show the statistical (total) uncertainty on the data. The dashed (solid) line shows the NEUT (GENIE) prediction. Overflow (underflow) bins are indicated by &gt; (&lt;) labels, and are normalized to the width shown.</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Ratios of the charged-current inclusive  cross section per nucleon as a function of E (left) and as a function of reconstructed x (right) for C/CH (top), Fe/CH (middle), and </a:t>
            </a:r>
            <a:r>
              <a:rPr lang="en-US" sz="1200" b="0" i="0" u="none" strike="noStrike" kern="1200" baseline="0" dirty="0" err="1" smtClean="0">
                <a:solidFill>
                  <a:schemeClr val="tx1"/>
                </a:solidFill>
                <a:latin typeface="+mn-lt"/>
                <a:ea typeface="+mn-ea"/>
                <a:cs typeface="+mn-cs"/>
              </a:rPr>
              <a:t>Pb</a:t>
            </a:r>
            <a:r>
              <a:rPr lang="en-US" sz="1200" b="0" i="0" u="none" strike="noStrike" kern="1200" baseline="0" dirty="0" smtClean="0">
                <a:solidFill>
                  <a:schemeClr val="tx1"/>
                </a:solidFill>
                <a:latin typeface="+mn-lt"/>
                <a:ea typeface="+mn-ea"/>
                <a:cs typeface="+mn-cs"/>
              </a:rPr>
              <a:t>/CH (bottom). Error bars on the data (simulation) show the statistical (systematic) uncertainties. The 2 calculation includes correlations among all bins shown. Events with x greater than 1.5 are not shown.</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Jorge: In these inclusive ratios, the high x ratios of Fe/CH and </a:t>
            </a:r>
            <a:r>
              <a:rPr lang="en-US" sz="1200" kern="1200" dirty="0" err="1" smtClean="0">
                <a:solidFill>
                  <a:schemeClr val="tx1"/>
                </a:solidFill>
                <a:latin typeface="+mn-lt"/>
                <a:ea typeface="+mn-ea"/>
                <a:cs typeface="+mn-cs"/>
              </a:rPr>
              <a:t>Pb</a:t>
            </a:r>
            <a:r>
              <a:rPr lang="en-US" sz="1200" kern="1200" dirty="0" smtClean="0">
                <a:solidFill>
                  <a:schemeClr val="tx1"/>
                </a:solidFill>
                <a:latin typeface="+mn-lt"/>
                <a:ea typeface="+mn-ea"/>
                <a:cs typeface="+mn-cs"/>
              </a:rPr>
              <a:t>/CH are dominated by quasi-elastic and resonance.  That the measurements are so far away from the GENIE predictions suggests that we do not understand the A-dependence of QE and </a:t>
            </a:r>
            <a:r>
              <a:rPr lang="en-US" sz="1200" kern="1200" dirty="0" err="1" smtClean="0">
                <a:solidFill>
                  <a:schemeClr val="tx1"/>
                </a:solidFill>
                <a:latin typeface="+mn-lt"/>
                <a:ea typeface="+mn-ea"/>
                <a:cs typeface="+mn-cs"/>
              </a:rPr>
              <a:t>resoanance</a:t>
            </a:r>
            <a:r>
              <a:rPr lang="en-US" sz="1200" kern="1200" dirty="0" smtClean="0">
                <a:solidFill>
                  <a:schemeClr val="tx1"/>
                </a:solidFill>
                <a:latin typeface="+mn-lt"/>
                <a:ea typeface="+mn-ea"/>
                <a:cs typeface="+mn-cs"/>
              </a:rPr>
              <a:t> production (!) dominant interactions for oscillation experiments!</a:t>
            </a:r>
            <a:endParaRPr lang="en-US" dirty="0"/>
          </a:p>
        </p:txBody>
      </p:sp>
      <p:sp>
        <p:nvSpPr>
          <p:cNvPr id="4" name="Slide Number Placeholder 3"/>
          <p:cNvSpPr>
            <a:spLocks noGrp="1"/>
          </p:cNvSpPr>
          <p:nvPr>
            <p:ph type="sldNum" sz="quarter" idx="10"/>
          </p:nvPr>
        </p:nvSpPr>
        <p:spPr/>
        <p:txBody>
          <a:bodyPr/>
          <a:lstStyle/>
          <a:p>
            <a:fld id="{8C183030-97A8-D94B-B303-153A95D05211}" type="slidenum">
              <a:rPr lang="en-US" smtClean="0"/>
              <a:t>71</a:t>
            </a:fld>
            <a:endParaRPr lang="en-US"/>
          </a:p>
        </p:txBody>
      </p:sp>
    </p:spTree>
    <p:extLst>
      <p:ext uri="{BB962C8B-B14F-4D97-AF65-F5344CB8AC3E}">
        <p14:creationId xmlns:p14="http://schemas.microsoft.com/office/powerpoint/2010/main" val="1528541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eg"/><Relationship Id="rId3"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GB"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bg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dirty="0"/>
          </a:p>
        </p:txBody>
      </p:sp>
      <p:sp>
        <p:nvSpPr>
          <p:cNvPr id="4" name="Date Placeholder 3"/>
          <p:cNvSpPr>
            <a:spLocks noGrp="1"/>
          </p:cNvSpPr>
          <p:nvPr>
            <p:ph type="dt" sz="half" idx="10"/>
          </p:nvPr>
        </p:nvSpPr>
        <p:spPr>
          <a:xfrm>
            <a:off x="0" y="-1412"/>
            <a:ext cx="2138054" cy="329184"/>
          </a:xfrm>
          <a:prstGeom prst="rect">
            <a:avLst/>
          </a:prstGeom>
        </p:spPr>
        <p:txBody>
          <a:bodyPr/>
          <a:lstStyle/>
          <a:p>
            <a:r>
              <a:rPr lang="en-GB" smtClean="0"/>
              <a:t>2 August 2015</a:t>
            </a:r>
            <a:endParaRPr lang="en-US"/>
          </a:p>
        </p:txBody>
      </p:sp>
      <p:sp>
        <p:nvSpPr>
          <p:cNvPr id="5" name="Footer Placeholder 4"/>
          <p:cNvSpPr>
            <a:spLocks noGrp="1"/>
          </p:cNvSpPr>
          <p:nvPr>
            <p:ph type="ftr" sz="quarter" idx="11"/>
          </p:nvPr>
        </p:nvSpPr>
        <p:spPr/>
        <p:txBody>
          <a:bodyPr/>
          <a:lstStyle/>
          <a:p>
            <a:fld id="{1C0D7174-8501-C34A-9696-C3FE576A5BC2}" type="datetime3">
              <a:rPr lang="en-GB" smtClean="0"/>
              <a:t>22 October 2015</a:t>
            </a:fld>
            <a:endParaRPr lang="en-US" dirty="0"/>
          </a:p>
        </p:txBody>
      </p:sp>
      <p:sp>
        <p:nvSpPr>
          <p:cNvPr id="6" name="Slide Number Placeholder 5"/>
          <p:cNvSpPr>
            <a:spLocks noGrp="1"/>
          </p:cNvSpPr>
          <p:nvPr>
            <p:ph type="sldNum" sz="quarter" idx="12"/>
          </p:nvPr>
        </p:nvSpPr>
        <p:spPr/>
        <p:txBody>
          <a:bodyPr/>
          <a:lstStyle/>
          <a:p>
            <a:fld id="{8B2C7CBE-54CD-6E4E-991E-74820AACF21D}" type="slidenum">
              <a:rPr lang="en-US" smtClean="0"/>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Picture 19" descr="STFC_top"/>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7944264" y="-1557"/>
            <a:ext cx="1199736" cy="366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p:cNvGrpSpPr/>
          <p:nvPr userDrawn="1"/>
        </p:nvGrpSpPr>
        <p:grpSpPr>
          <a:xfrm>
            <a:off x="0" y="0"/>
            <a:ext cx="1413932" cy="365016"/>
            <a:chOff x="1058333" y="668867"/>
            <a:chExt cx="1421202" cy="379636"/>
          </a:xfrm>
        </p:grpSpPr>
        <p:sp>
          <p:nvSpPr>
            <p:cNvPr id="10" name="Rectangle 9"/>
            <p:cNvSpPr/>
            <p:nvPr userDrawn="1"/>
          </p:nvSpPr>
          <p:spPr>
            <a:xfrm>
              <a:off x="1058333" y="668867"/>
              <a:ext cx="1421202" cy="379636"/>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Imperial_2_Pantones.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62566" y="673100"/>
              <a:ext cx="1409699" cy="370281"/>
            </a:xfrm>
            <a:prstGeom prst="rect">
              <a:avLst/>
            </a:prstGeom>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2C7CBE-54CD-6E4E-991E-74820AACF21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GB"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2C7CBE-54CD-6E4E-991E-74820AACF21D}"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solidFill>
            <a:srgbClr val="FFFF00"/>
          </a:solidFill>
        </p:spPr>
        <p:txBody>
          <a:bodyPr anchor="b" anchorCtr="0"/>
          <a:lstStyle>
            <a:lvl1pPr algn="r">
              <a:defRPr>
                <a:solidFill>
                  <a:schemeClr val="tx1"/>
                </a:solidFill>
              </a:defRPr>
            </a:lvl1p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6" name="Slide Number Placeholder 5"/>
          <p:cNvSpPr>
            <a:spLocks noGrp="1"/>
          </p:cNvSpPr>
          <p:nvPr>
            <p:ph type="sldNum" sz="quarter" idx="12"/>
          </p:nvPr>
        </p:nvSpPr>
        <p:spPr/>
        <p:txBody>
          <a:bodyPr/>
          <a:lstStyle/>
          <a:p>
            <a:fld id="{A1DC3ABC-92C2-B748-ABF3-8546144348B4}" type="slidenum">
              <a:rPr lang="en-US" smtClean="0">
                <a:solidFill>
                  <a:prstClr val="white">
                    <a:lumMod val="75000"/>
                  </a:prstClr>
                </a:solidFill>
                <a:latin typeface="Calibri"/>
              </a:rPr>
              <a:pPr/>
              <a:t>‹#›</a:t>
            </a:fld>
            <a:endParaRPr lang="en-US">
              <a:solidFill>
                <a:prstClr val="white">
                  <a:lumMod val="75000"/>
                </a:prstClr>
              </a:solidFill>
              <a:latin typeface="Calibri"/>
            </a:endParaRPr>
          </a:p>
        </p:txBody>
      </p:sp>
      <p:pic>
        <p:nvPicPr>
          <p:cNvPr id="7" name="Picture 4" descr="imp_logo"/>
          <p:cNvPicPr>
            <a:picLocks noChangeAspect="1" noChangeArrowheads="1"/>
          </p:cNvPicPr>
          <p:nvPr userDrawn="1"/>
        </p:nvPicPr>
        <p:blipFill>
          <a:blip r:embed="rId2" cstate="screen"/>
          <a:srcRect/>
          <a:stretch>
            <a:fillRect/>
          </a:stretch>
        </p:blipFill>
        <p:spPr bwMode="auto">
          <a:xfrm>
            <a:off x="0" y="1"/>
            <a:ext cx="1581580" cy="474680"/>
          </a:xfrm>
          <a:prstGeom prst="rect">
            <a:avLst/>
          </a:prstGeom>
          <a:noFill/>
          <a:ln w="9525">
            <a:noFill/>
            <a:miter lim="800000"/>
            <a:headEnd/>
            <a:tailEnd/>
          </a:ln>
        </p:spPr>
      </p:pic>
      <p:pic>
        <p:nvPicPr>
          <p:cNvPr id="8" name="Picture 19" descr="STFC_top"/>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7612345" y="1"/>
            <a:ext cx="1531654" cy="46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userDrawn="1"/>
        </p:nvSpPr>
        <p:spPr>
          <a:xfrm>
            <a:off x="0" y="6488668"/>
            <a:ext cx="2665213" cy="369332"/>
          </a:xfrm>
          <a:prstGeom prst="rect">
            <a:avLst/>
          </a:prstGeom>
          <a:noFill/>
        </p:spPr>
        <p:txBody>
          <a:bodyPr wrap="none" rtlCol="0">
            <a:spAutoFit/>
          </a:bodyPr>
          <a:lstStyle/>
          <a:p>
            <a:r>
              <a:rPr lang="en-US" b="1" dirty="0" smtClean="0">
                <a:solidFill>
                  <a:prstClr val="white"/>
                </a:solidFill>
                <a:latin typeface="Calibri"/>
              </a:rPr>
              <a:t>K. Long, </a:t>
            </a:r>
            <a:r>
              <a:rPr lang="en-GB" b="1" dirty="0" smtClean="0">
                <a:solidFill>
                  <a:prstClr val="white"/>
                </a:solidFill>
                <a:latin typeface="Calibri"/>
              </a:rPr>
              <a:t>2 December 2014</a:t>
            </a:r>
            <a:endParaRPr lang="en-US" b="1" dirty="0">
              <a:solidFill>
                <a:prstClr val="white"/>
              </a:solidFill>
              <a:latin typeface="Calibri"/>
            </a:endParaRPr>
          </a:p>
        </p:txBody>
      </p:sp>
    </p:spTree>
    <p:extLst>
      <p:ext uri="{BB962C8B-B14F-4D97-AF65-F5344CB8AC3E}">
        <p14:creationId xmlns:p14="http://schemas.microsoft.com/office/powerpoint/2010/main" val="34595591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Slide Number Placeholder 5"/>
          <p:cNvSpPr>
            <a:spLocks noGrp="1"/>
          </p:cNvSpPr>
          <p:nvPr>
            <p:ph type="sldNum" sz="quarter" idx="12"/>
          </p:nvPr>
        </p:nvSpPr>
        <p:spPr/>
        <p:txBody>
          <a:bodyPr/>
          <a:lstStyle/>
          <a:p>
            <a:fld id="{A1DC3ABC-92C2-B748-ABF3-8546144348B4}" type="slidenum">
              <a:rPr lang="en-US" smtClean="0">
                <a:solidFill>
                  <a:prstClr val="white">
                    <a:lumMod val="75000"/>
                  </a:prstClr>
                </a:solidFill>
                <a:latin typeface="Calibri"/>
              </a:rPr>
              <a:pPr/>
              <a:t>‹#›</a:t>
            </a:fld>
            <a:endParaRPr lang="en-US">
              <a:solidFill>
                <a:prstClr val="white">
                  <a:lumMod val="75000"/>
                </a:prstClr>
              </a:solidFill>
              <a:latin typeface="Calibri"/>
            </a:endParaRPr>
          </a:p>
        </p:txBody>
      </p:sp>
    </p:spTree>
    <p:extLst>
      <p:ext uri="{BB962C8B-B14F-4D97-AF65-F5344CB8AC3E}">
        <p14:creationId xmlns:p14="http://schemas.microsoft.com/office/powerpoint/2010/main" val="2227768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GB"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lgn="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6" name="Slide Number Placeholder 5"/>
          <p:cNvSpPr>
            <a:spLocks noGrp="1"/>
          </p:cNvSpPr>
          <p:nvPr>
            <p:ph type="sldNum" sz="quarter" idx="12"/>
          </p:nvPr>
        </p:nvSpPr>
        <p:spPr/>
        <p:txBody>
          <a:bodyPr/>
          <a:lstStyle/>
          <a:p>
            <a:fld id="{A1DC3ABC-92C2-B748-ABF3-8546144348B4}" type="slidenum">
              <a:rPr lang="en-US" smtClean="0">
                <a:solidFill>
                  <a:prstClr val="white">
                    <a:lumMod val="75000"/>
                  </a:prstClr>
                </a:solidFill>
                <a:latin typeface="Calibri"/>
              </a:rPr>
              <a:pPr/>
              <a:t>‹#›</a:t>
            </a:fld>
            <a:endParaRPr lang="en-US">
              <a:solidFill>
                <a:prstClr val="white">
                  <a:lumMod val="75000"/>
                </a:prstClr>
              </a:solidFill>
              <a:latin typeface="Calibri"/>
            </a:endParaRPr>
          </a:p>
        </p:txBody>
      </p:sp>
    </p:spTree>
    <p:extLst>
      <p:ext uri="{BB962C8B-B14F-4D97-AF65-F5344CB8AC3E}">
        <p14:creationId xmlns:p14="http://schemas.microsoft.com/office/powerpoint/2010/main" val="29785952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0" y="750798"/>
            <a:ext cx="4495800" cy="610720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750798"/>
            <a:ext cx="4495800" cy="610720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Slide Number Placeholder 6"/>
          <p:cNvSpPr>
            <a:spLocks noGrp="1"/>
          </p:cNvSpPr>
          <p:nvPr>
            <p:ph type="sldNum" sz="quarter" idx="12"/>
          </p:nvPr>
        </p:nvSpPr>
        <p:spPr/>
        <p:txBody>
          <a:bodyPr/>
          <a:lstStyle/>
          <a:p>
            <a:fld id="{A1DC3ABC-92C2-B748-ABF3-8546144348B4}" type="slidenum">
              <a:rPr lang="en-US" smtClean="0">
                <a:solidFill>
                  <a:prstClr val="white">
                    <a:lumMod val="75000"/>
                  </a:prstClr>
                </a:solidFill>
                <a:latin typeface="Calibri"/>
              </a:rPr>
              <a:pPr/>
              <a:t>‹#›</a:t>
            </a:fld>
            <a:endParaRPr lang="en-US">
              <a:solidFill>
                <a:prstClr val="white">
                  <a:lumMod val="75000"/>
                </a:prstClr>
              </a:solidFill>
              <a:latin typeface="Calibri"/>
            </a:endParaRPr>
          </a:p>
        </p:txBody>
      </p:sp>
    </p:spTree>
    <p:extLst>
      <p:ext uri="{BB962C8B-B14F-4D97-AF65-F5344CB8AC3E}">
        <p14:creationId xmlns:p14="http://schemas.microsoft.com/office/powerpoint/2010/main" val="3682574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9" name="Slide Number Placeholder 8"/>
          <p:cNvSpPr>
            <a:spLocks noGrp="1"/>
          </p:cNvSpPr>
          <p:nvPr>
            <p:ph type="sldNum" sz="quarter" idx="12"/>
          </p:nvPr>
        </p:nvSpPr>
        <p:spPr/>
        <p:txBody>
          <a:bodyPr/>
          <a:lstStyle/>
          <a:p>
            <a:fld id="{A1DC3ABC-92C2-B748-ABF3-8546144348B4}" type="slidenum">
              <a:rPr lang="en-US" smtClean="0">
                <a:solidFill>
                  <a:prstClr val="white">
                    <a:lumMod val="75000"/>
                  </a:prstClr>
                </a:solidFill>
                <a:latin typeface="Calibri"/>
              </a:rPr>
              <a:pPr/>
              <a:t>‹#›</a:t>
            </a:fld>
            <a:endParaRPr lang="en-US">
              <a:solidFill>
                <a:prstClr val="white">
                  <a:lumMod val="75000"/>
                </a:prstClr>
              </a:solidFill>
              <a:latin typeface="Calibri"/>
            </a:endParaRPr>
          </a:p>
        </p:txBody>
      </p:sp>
    </p:spTree>
    <p:extLst>
      <p:ext uri="{BB962C8B-B14F-4D97-AF65-F5344CB8AC3E}">
        <p14:creationId xmlns:p14="http://schemas.microsoft.com/office/powerpoint/2010/main" val="1620151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5" name="Slide Number Placeholder 4"/>
          <p:cNvSpPr>
            <a:spLocks noGrp="1"/>
          </p:cNvSpPr>
          <p:nvPr>
            <p:ph type="sldNum" sz="quarter" idx="12"/>
          </p:nvPr>
        </p:nvSpPr>
        <p:spPr/>
        <p:txBody>
          <a:bodyPr/>
          <a:lstStyle/>
          <a:p>
            <a:fld id="{A1DC3ABC-92C2-B748-ABF3-8546144348B4}" type="slidenum">
              <a:rPr lang="en-US" smtClean="0">
                <a:solidFill>
                  <a:prstClr val="white">
                    <a:lumMod val="75000"/>
                  </a:prstClr>
                </a:solidFill>
                <a:latin typeface="Calibri"/>
              </a:rPr>
              <a:pPr/>
              <a:t>‹#›</a:t>
            </a:fld>
            <a:endParaRPr lang="en-US">
              <a:solidFill>
                <a:prstClr val="white">
                  <a:lumMod val="75000"/>
                </a:prstClr>
              </a:solidFill>
              <a:latin typeface="Calibri"/>
            </a:endParaRPr>
          </a:p>
        </p:txBody>
      </p:sp>
    </p:spTree>
    <p:extLst>
      <p:ext uri="{BB962C8B-B14F-4D97-AF65-F5344CB8AC3E}">
        <p14:creationId xmlns:p14="http://schemas.microsoft.com/office/powerpoint/2010/main" val="3034167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1DC3ABC-92C2-B748-ABF3-8546144348B4}" type="slidenum">
              <a:rPr lang="en-US" smtClean="0">
                <a:solidFill>
                  <a:prstClr val="white">
                    <a:lumMod val="75000"/>
                  </a:prstClr>
                </a:solidFill>
                <a:latin typeface="Calibri"/>
              </a:rPr>
              <a:pPr/>
              <a:t>‹#›</a:t>
            </a:fld>
            <a:endParaRPr lang="en-US">
              <a:solidFill>
                <a:prstClr val="white">
                  <a:lumMod val="75000"/>
                </a:prstClr>
              </a:solidFill>
              <a:latin typeface="Calibri"/>
            </a:endParaRPr>
          </a:p>
        </p:txBody>
      </p:sp>
    </p:spTree>
    <p:extLst>
      <p:ext uri="{BB962C8B-B14F-4D97-AF65-F5344CB8AC3E}">
        <p14:creationId xmlns:p14="http://schemas.microsoft.com/office/powerpoint/2010/main" val="12901186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7" name="Slide Number Placeholder 6"/>
          <p:cNvSpPr>
            <a:spLocks noGrp="1"/>
          </p:cNvSpPr>
          <p:nvPr>
            <p:ph type="sldNum" sz="quarter" idx="12"/>
          </p:nvPr>
        </p:nvSpPr>
        <p:spPr/>
        <p:txBody>
          <a:bodyPr/>
          <a:lstStyle/>
          <a:p>
            <a:fld id="{A1DC3ABC-92C2-B748-ABF3-8546144348B4}" type="slidenum">
              <a:rPr lang="en-US" smtClean="0">
                <a:solidFill>
                  <a:prstClr val="white">
                    <a:lumMod val="75000"/>
                  </a:prstClr>
                </a:solidFill>
                <a:latin typeface="Calibri"/>
              </a:rPr>
              <a:pPr/>
              <a:t>‹#›</a:t>
            </a:fld>
            <a:endParaRPr lang="en-US">
              <a:solidFill>
                <a:prstClr val="white">
                  <a:lumMod val="75000"/>
                </a:prstClr>
              </a:solidFill>
              <a:latin typeface="Calibri"/>
            </a:endParaRPr>
          </a:p>
        </p:txBody>
      </p:sp>
    </p:spTree>
    <p:extLst>
      <p:ext uri="{BB962C8B-B14F-4D97-AF65-F5344CB8AC3E}">
        <p14:creationId xmlns:p14="http://schemas.microsoft.com/office/powerpoint/2010/main" val="925775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2C7CBE-54CD-6E4E-991E-74820AACF21D}"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7" name="Slide Number Placeholder 6"/>
          <p:cNvSpPr>
            <a:spLocks noGrp="1"/>
          </p:cNvSpPr>
          <p:nvPr>
            <p:ph type="sldNum" sz="quarter" idx="12"/>
          </p:nvPr>
        </p:nvSpPr>
        <p:spPr/>
        <p:txBody>
          <a:bodyPr/>
          <a:lstStyle/>
          <a:p>
            <a:fld id="{A1DC3ABC-92C2-B748-ABF3-8546144348B4}" type="slidenum">
              <a:rPr lang="en-US" smtClean="0">
                <a:solidFill>
                  <a:prstClr val="white">
                    <a:lumMod val="75000"/>
                  </a:prstClr>
                </a:solidFill>
                <a:latin typeface="Calibri"/>
              </a:rPr>
              <a:pPr/>
              <a:t>‹#›</a:t>
            </a:fld>
            <a:endParaRPr lang="en-US">
              <a:solidFill>
                <a:prstClr val="white">
                  <a:lumMod val="75000"/>
                </a:prstClr>
              </a:solidFill>
              <a:latin typeface="Calibri"/>
            </a:endParaRPr>
          </a:p>
        </p:txBody>
      </p:sp>
    </p:spTree>
    <p:extLst>
      <p:ext uri="{BB962C8B-B14F-4D97-AF65-F5344CB8AC3E}">
        <p14:creationId xmlns:p14="http://schemas.microsoft.com/office/powerpoint/2010/main" val="17557293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Slide Number Placeholder 5"/>
          <p:cNvSpPr>
            <a:spLocks noGrp="1"/>
          </p:cNvSpPr>
          <p:nvPr>
            <p:ph type="sldNum" sz="quarter" idx="12"/>
          </p:nvPr>
        </p:nvSpPr>
        <p:spPr/>
        <p:txBody>
          <a:bodyPr/>
          <a:lstStyle/>
          <a:p>
            <a:fld id="{A1DC3ABC-92C2-B748-ABF3-8546144348B4}" type="slidenum">
              <a:rPr lang="en-US" smtClean="0">
                <a:solidFill>
                  <a:prstClr val="white">
                    <a:lumMod val="75000"/>
                  </a:prstClr>
                </a:solidFill>
                <a:latin typeface="Calibri"/>
              </a:rPr>
              <a:pPr/>
              <a:t>‹#›</a:t>
            </a:fld>
            <a:endParaRPr lang="en-US">
              <a:solidFill>
                <a:prstClr val="white">
                  <a:lumMod val="75000"/>
                </a:prstClr>
              </a:solidFill>
              <a:latin typeface="Calibri"/>
            </a:endParaRPr>
          </a:p>
        </p:txBody>
      </p:sp>
    </p:spTree>
    <p:extLst>
      <p:ext uri="{BB962C8B-B14F-4D97-AF65-F5344CB8AC3E}">
        <p14:creationId xmlns:p14="http://schemas.microsoft.com/office/powerpoint/2010/main" val="34104587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Slide Number Placeholder 5"/>
          <p:cNvSpPr>
            <a:spLocks noGrp="1"/>
          </p:cNvSpPr>
          <p:nvPr>
            <p:ph type="sldNum" sz="quarter" idx="12"/>
          </p:nvPr>
        </p:nvSpPr>
        <p:spPr/>
        <p:txBody>
          <a:bodyPr/>
          <a:lstStyle/>
          <a:p>
            <a:fld id="{A1DC3ABC-92C2-B748-ABF3-8546144348B4}" type="slidenum">
              <a:rPr lang="en-US" smtClean="0">
                <a:solidFill>
                  <a:prstClr val="white">
                    <a:lumMod val="75000"/>
                  </a:prstClr>
                </a:solidFill>
                <a:latin typeface="Calibri"/>
              </a:rPr>
              <a:pPr/>
              <a:t>‹#›</a:t>
            </a:fld>
            <a:endParaRPr lang="en-US">
              <a:solidFill>
                <a:prstClr val="white">
                  <a:lumMod val="75000"/>
                </a:prstClr>
              </a:solidFill>
              <a:latin typeface="Calibri"/>
            </a:endParaRPr>
          </a:p>
        </p:txBody>
      </p:sp>
    </p:spTree>
    <p:extLst>
      <p:ext uri="{BB962C8B-B14F-4D97-AF65-F5344CB8AC3E}">
        <p14:creationId xmlns:p14="http://schemas.microsoft.com/office/powerpoint/2010/main" val="793417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376224"/>
            <a:ext cx="7772400" cy="2200275"/>
          </a:xfrm>
        </p:spPr>
        <p:txBody>
          <a:bodyPr anchor="t" anchorCtr="0">
            <a:normAutofit/>
          </a:bodyPr>
          <a:lstStyle>
            <a:lvl1pPr algn="l">
              <a:defRPr sz="4800" b="1" cap="all">
                <a:solidFill>
                  <a:schemeClr val="bg2"/>
                </a:solidFill>
              </a:defRPr>
            </a:lvl1pPr>
          </a:lstStyle>
          <a:p>
            <a:r>
              <a:rPr lang="en-GB" smtClean="0"/>
              <a:t>Click to edit Master title style</a:t>
            </a:r>
            <a:endParaRPr lang="en-US" dirty="0"/>
          </a:p>
        </p:txBody>
      </p:sp>
      <p:sp>
        <p:nvSpPr>
          <p:cNvPr id="3" name="Text Placeholder 2"/>
          <p:cNvSpPr>
            <a:spLocks noGrp="1"/>
          </p:cNvSpPr>
          <p:nvPr>
            <p:ph type="body" idx="1"/>
          </p:nvPr>
        </p:nvSpPr>
        <p:spPr>
          <a:xfrm>
            <a:off x="722313" y="2876037"/>
            <a:ext cx="7772400" cy="1500187"/>
          </a:xfrm>
        </p:spPr>
        <p:txBody>
          <a:bodyPr anchor="b" anchorCtr="0">
            <a:normAutofit/>
          </a:bodyPr>
          <a:lstStyle>
            <a:lvl1pPr marL="0" indent="0" algn="r">
              <a:buNone/>
              <a:defRPr sz="2400">
                <a:solidFill>
                  <a:schemeClr val="tx1">
                    <a:lumMod val="6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2C7CBE-54CD-6E4E-991E-74820AACF21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2C7CBE-54CD-6E4E-991E-74820AACF21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2C7CBE-54CD-6E4E-991E-74820AACF21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2C7CBE-54CD-6E4E-991E-74820AACF21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GB"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2C7CBE-54CD-6E4E-991E-74820AACF21D}" type="slidenum">
              <a:rPr lang="en-US" smtClean="0"/>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GB"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tx1"/>
          </a:solidFill>
          <a:ln w="76200">
            <a:no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2C7CBE-54CD-6E4E-991E-74820AACF21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p:cNvSpPr/>
          <p:nvPr/>
        </p:nvSpPr>
        <p:spPr>
          <a:xfrm>
            <a:off x="0" y="220785"/>
            <a:ext cx="9144000" cy="177147"/>
          </a:xfrm>
          <a:prstGeom prst="rect">
            <a:avLst/>
          </a:prstGeom>
          <a:solidFill>
            <a:srgbClr val="6211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GB"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a:ln>
            <a:noFill/>
          </a:ln>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7" name="Rectangle 6"/>
          <p:cNvSpPr/>
          <p:nvPr/>
        </p:nvSpPr>
        <p:spPr>
          <a:xfrm>
            <a:off x="0" y="0"/>
            <a:ext cx="9144000" cy="365760"/>
          </a:xfrm>
          <a:prstGeom prst="rect">
            <a:avLst/>
          </a:prstGeom>
          <a:solidFill>
            <a:srgbClr val="1E0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p:cNvSpPr>
            <a:spLocks noGrp="1"/>
          </p:cNvSpPr>
          <p:nvPr>
            <p:ph type="ftr" sz="quarter" idx="3"/>
          </p:nvPr>
        </p:nvSpPr>
        <p:spPr>
          <a:xfrm>
            <a:off x="2513506" y="-1557"/>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6" name="Slide Number Placeholder 5"/>
          <p:cNvSpPr>
            <a:spLocks noGrp="1"/>
          </p:cNvSpPr>
          <p:nvPr>
            <p:ph type="sldNum" sz="quarter" idx="4"/>
          </p:nvPr>
        </p:nvSpPr>
        <p:spPr>
          <a:xfrm>
            <a:off x="8077200" y="-1557"/>
            <a:ext cx="1066800" cy="329184"/>
          </a:xfrm>
          <a:prstGeom prst="rect">
            <a:avLst/>
          </a:prstGeom>
        </p:spPr>
        <p:txBody>
          <a:bodyPr vert="horz" lIns="91440" tIns="45720" rIns="91440" bIns="45720" rtlCol="0" anchor="ctr"/>
          <a:lstStyle>
            <a:lvl1pPr algn="r">
              <a:defRPr sz="1400" b="0">
                <a:solidFill>
                  <a:srgbClr val="FFFFFF"/>
                </a:solidFill>
              </a:defRPr>
            </a:lvl1pPr>
          </a:lstStyle>
          <a:p>
            <a:fld id="{8B2C7CBE-54CD-6E4E-991E-74820AACF21D}"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xmlns:p14="http://schemas.microsoft.com/office/powerpoint/2010/main" id="1" dur="indefinite" restart="never" nodeType="tmRoot"/>
      </p:par>
    </p:tnLst>
  </p:timing>
  <p:hf hdr="0" ftr="0"/>
  <p:txStyles>
    <p:titleStyle>
      <a:lvl1pPr algn="l" defTabSz="914400" rtl="0" eaLnBrk="1" latinLnBrk="0" hangingPunct="1">
        <a:spcBef>
          <a:spcPct val="0"/>
        </a:spcBef>
        <a:buNone/>
        <a:defRPr sz="4000" b="1" kern="1200" spc="-100" baseline="0">
          <a:solidFill>
            <a:srgbClr val="FFD20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b="1" kern="1200">
          <a:solidFill>
            <a:schemeClr val="bg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b="1" kern="1200">
          <a:solidFill>
            <a:srgbClr val="FFFF00"/>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b="1" kern="1200">
          <a:solidFill>
            <a:srgbClr val="00FF00"/>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b="1" kern="1200">
          <a:solidFill>
            <a:srgbClr val="00FFFF"/>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b="1" kern="1200" baseline="0">
          <a:solidFill>
            <a:srgbClr val="FF0000"/>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750797"/>
          </a:xfrm>
          <a:prstGeom prst="rect">
            <a:avLst/>
          </a:prstGeom>
        </p:spPr>
        <p:txBody>
          <a:bodyPr vert="horz" lIns="91440" tIns="45720" rIns="91440" bIns="45720" rtlCol="0" anchor="ctr">
            <a:normAutofit/>
          </a:bodyPr>
          <a:lstStyle/>
          <a:p>
            <a:r>
              <a:rPr lang="en-GB" smtClean="0"/>
              <a:t>Click to edit Master title style</a:t>
            </a:r>
            <a:endParaRPr lang="en-US" dirty="0"/>
          </a:p>
        </p:txBody>
      </p:sp>
      <p:sp>
        <p:nvSpPr>
          <p:cNvPr id="3" name="Text Placeholder 2"/>
          <p:cNvSpPr>
            <a:spLocks noGrp="1"/>
          </p:cNvSpPr>
          <p:nvPr>
            <p:ph type="body" idx="1"/>
          </p:nvPr>
        </p:nvSpPr>
        <p:spPr>
          <a:xfrm>
            <a:off x="0" y="750798"/>
            <a:ext cx="9144000" cy="6107202"/>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6" name="Slide Number Placeholder 5"/>
          <p:cNvSpPr>
            <a:spLocks noGrp="1"/>
          </p:cNvSpPr>
          <p:nvPr>
            <p:ph type="sldNum" sz="quarter" idx="4"/>
          </p:nvPr>
        </p:nvSpPr>
        <p:spPr>
          <a:xfrm>
            <a:off x="7010400" y="6573456"/>
            <a:ext cx="2133600" cy="284544"/>
          </a:xfrm>
          <a:prstGeom prst="rect">
            <a:avLst/>
          </a:prstGeom>
        </p:spPr>
        <p:txBody>
          <a:bodyPr vert="horz" lIns="91440" tIns="45720" rIns="91440" bIns="45720" rtlCol="0" anchor="ctr"/>
          <a:lstStyle>
            <a:lvl1pPr algn="r">
              <a:defRPr sz="1200">
                <a:solidFill>
                  <a:schemeClr val="bg1">
                    <a:lumMod val="75000"/>
                  </a:schemeClr>
                </a:solidFill>
              </a:defRPr>
            </a:lvl1pPr>
          </a:lstStyle>
          <a:p>
            <a:fld id="{A1DC3ABC-92C2-B748-ABF3-8546144348B4}" type="slidenum">
              <a:rPr lang="en-US" smtClean="0">
                <a:solidFill>
                  <a:prstClr val="white">
                    <a:lumMod val="75000"/>
                  </a:prstClr>
                </a:solidFill>
                <a:latin typeface="Calibri"/>
              </a:rPr>
              <a:pPr/>
              <a:t>‹#›</a:t>
            </a:fld>
            <a:endParaRPr lang="en-US" dirty="0">
              <a:solidFill>
                <a:prstClr val="white">
                  <a:lumMod val="75000"/>
                </a:prstClr>
              </a:solidFill>
              <a:latin typeface="Calibri"/>
            </a:endParaRPr>
          </a:p>
        </p:txBody>
      </p:sp>
    </p:spTree>
    <p:extLst>
      <p:ext uri="{BB962C8B-B14F-4D97-AF65-F5344CB8AC3E}">
        <p14:creationId xmlns:p14="http://schemas.microsoft.com/office/powerpoint/2010/main" val="10847606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xmlns:p14="http://schemas.microsoft.com/office/powerpoint/2010/main" id="1" dur="indefinite" restart="never" nodeType="tmRoot"/>
      </p:par>
    </p:tnLst>
  </p:timing>
  <p:hf hdr="0" ftr="0" dt="0"/>
  <p:txStyles>
    <p:titleStyle>
      <a:lvl1pPr algn="r" defTabSz="457200" rtl="0" eaLnBrk="1" latinLnBrk="0" hangingPunct="1">
        <a:spcBef>
          <a:spcPct val="0"/>
        </a:spcBef>
        <a:buNone/>
        <a:defRPr sz="4400" b="1" kern="1200">
          <a:solidFill>
            <a:srgbClr val="FFF50A"/>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b="1"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b="1" kern="1200">
          <a:solidFill>
            <a:srgbClr val="FF8000"/>
          </a:solidFill>
          <a:latin typeface="+mn-lt"/>
          <a:ea typeface="+mn-ea"/>
          <a:cs typeface="+mn-cs"/>
        </a:defRPr>
      </a:lvl2pPr>
      <a:lvl3pPr marL="1143000" indent="-228600" algn="l" defTabSz="457200" rtl="0" eaLnBrk="1" latinLnBrk="0" hangingPunct="1">
        <a:spcBef>
          <a:spcPct val="20000"/>
        </a:spcBef>
        <a:buFont typeface="Arial"/>
        <a:buChar char="•"/>
        <a:defRPr sz="2400" b="1" kern="1200">
          <a:solidFill>
            <a:srgbClr val="00FF00"/>
          </a:solidFill>
          <a:latin typeface="+mn-lt"/>
          <a:ea typeface="+mn-ea"/>
          <a:cs typeface="+mn-cs"/>
        </a:defRPr>
      </a:lvl3pPr>
      <a:lvl4pPr marL="1600200" indent="-228600" algn="l" defTabSz="457200" rtl="0" eaLnBrk="1" latinLnBrk="0" hangingPunct="1">
        <a:spcBef>
          <a:spcPct val="20000"/>
        </a:spcBef>
        <a:buFont typeface="Arial"/>
        <a:buChar char="–"/>
        <a:defRPr sz="2000" b="1" kern="1200">
          <a:solidFill>
            <a:srgbClr val="00FFFF"/>
          </a:solidFill>
          <a:latin typeface="+mn-lt"/>
          <a:ea typeface="+mn-ea"/>
          <a:cs typeface="+mn-cs"/>
        </a:defRPr>
      </a:lvl4pPr>
      <a:lvl5pPr marL="2057400" indent="-228600" algn="l" defTabSz="457200" rtl="0" eaLnBrk="1" latinLnBrk="0" hangingPunct="1">
        <a:spcBef>
          <a:spcPct val="20000"/>
        </a:spcBef>
        <a:buFont typeface="Arial"/>
        <a:buChar char="»"/>
        <a:defRPr sz="2000" b="1" kern="1200">
          <a:solidFill>
            <a:srgbClr val="FF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emf"/><Relationship Id="rId5" Type="http://schemas.openxmlformats.org/officeDocument/2006/relationships/image" Target="../media/image18.emf"/><Relationship Id="rId6" Type="http://schemas.openxmlformats.org/officeDocument/2006/relationships/image" Target="../media/image19.emf"/><Relationship Id="rId7" Type="http://schemas.openxmlformats.org/officeDocument/2006/relationships/image" Target="../media/image20.emf"/><Relationship Id="rId8" Type="http://schemas.openxmlformats.org/officeDocument/2006/relationships/image" Target="../media/image21.emf"/><Relationship Id="rId9" Type="http://schemas.openxmlformats.org/officeDocument/2006/relationships/image" Target="../media/image22.emf"/><Relationship Id="rId1" Type="http://schemas.openxmlformats.org/officeDocument/2006/relationships/slideLayout" Target="../slideLayouts/slideLayout16.xml"/><Relationship Id="rId2" Type="http://schemas.openxmlformats.org/officeDocument/2006/relationships/image" Target="../media/image15.emf"/></Relationships>
</file>

<file path=ppt/slides/_rels/slide11.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6.emf"/><Relationship Id="rId5" Type="http://schemas.openxmlformats.org/officeDocument/2006/relationships/oleObject" Target="../embeddings/oleObject1.bin"/><Relationship Id="rId6" Type="http://schemas.openxmlformats.org/officeDocument/2006/relationships/image" Target="../media/image23.wmf"/><Relationship Id="rId7" Type="http://schemas.openxmlformats.org/officeDocument/2006/relationships/image" Target="../media/image27.emf"/><Relationship Id="rId8" Type="http://schemas.openxmlformats.org/officeDocument/2006/relationships/oleObject" Target="../embeddings/oleObject2.bin"/><Relationship Id="rId9" Type="http://schemas.openxmlformats.org/officeDocument/2006/relationships/image" Target="../media/image24.wmf"/><Relationship Id="rId10" Type="http://schemas.openxmlformats.org/officeDocument/2006/relationships/image" Target="../media/image28.emf"/><Relationship Id="rId1" Type="http://schemas.openxmlformats.org/officeDocument/2006/relationships/vmlDrawing" Target="../drawings/vmlDrawing1.vml"/><Relationship Id="rId2"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9.jpg"/></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jpeg"/><Relationship Id="rId7" Type="http://schemas.openxmlformats.org/officeDocument/2006/relationships/image" Target="../media/image35.png"/><Relationship Id="rId1" Type="http://schemas.openxmlformats.org/officeDocument/2006/relationships/slideLayout" Target="../slideLayouts/slideLayout16.xml"/><Relationship Id="rId2"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emf"/><Relationship Id="rId5" Type="http://schemas.openxmlformats.org/officeDocument/2006/relationships/image" Target="../media/image39.emf"/><Relationship Id="rId1" Type="http://schemas.openxmlformats.org/officeDocument/2006/relationships/slideLayout" Target="../slideLayouts/slideLayout13.xml"/><Relationship Id="rId2" Type="http://schemas.openxmlformats.org/officeDocument/2006/relationships/image" Target="../media/image3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0.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1.emf"/><Relationship Id="rId3" Type="http://schemas.openxmlformats.org/officeDocument/2006/relationships/image" Target="../media/image42.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3.png"/><Relationship Id="rId3"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emf"/><Relationship Id="rId5" Type="http://schemas.openxmlformats.org/officeDocument/2006/relationships/image" Target="../media/image48.emf"/><Relationship Id="rId1" Type="http://schemas.openxmlformats.org/officeDocument/2006/relationships/slideLayout" Target="../slideLayouts/slideLayout13.xml"/><Relationship Id="rId2" Type="http://schemas.openxmlformats.org/officeDocument/2006/relationships/image" Target="../media/image45.emf"/></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emf"/><Relationship Id="rId5" Type="http://schemas.openxmlformats.org/officeDocument/2006/relationships/image" Target="../media/image52.emf"/><Relationship Id="rId6" Type="http://schemas.openxmlformats.org/officeDocument/2006/relationships/image" Target="../media/image53.png"/><Relationship Id="rId1" Type="http://schemas.openxmlformats.org/officeDocument/2006/relationships/slideLayout" Target="../slideLayouts/slideLayout13.xml"/><Relationship Id="rId2"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4.emf"/><Relationship Id="rId5" Type="http://schemas.openxmlformats.org/officeDocument/2006/relationships/image" Target="../media/image55.emf"/><Relationship Id="rId1" Type="http://schemas.openxmlformats.org/officeDocument/2006/relationships/slideLayout" Target="../slideLayouts/slideLayout13.xml"/><Relationship Id="rId2"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7.emf"/><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emf"/><Relationship Id="rId1" Type="http://schemas.openxmlformats.org/officeDocument/2006/relationships/slideLayout" Target="../slideLayouts/slideLayout13.xml"/><Relationship Id="rId2"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13.xml"/><Relationship Id="rId2" Type="http://schemas.openxmlformats.org/officeDocument/2006/relationships/image" Target="../media/image6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9.emf"/></Relationships>
</file>

<file path=ppt/slides/_rels/slide30.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68.emf"/><Relationship Id="rId5" Type="http://schemas.openxmlformats.org/officeDocument/2006/relationships/image" Target="../media/image69.emf"/><Relationship Id="rId1" Type="http://schemas.openxmlformats.org/officeDocument/2006/relationships/slideLayout" Target="../slideLayouts/slideLayout7.xml"/><Relationship Id="rId2" Type="http://schemas.openxmlformats.org/officeDocument/2006/relationships/image" Target="../media/image13.emf"/></Relationships>
</file>

<file path=ppt/slides/_rels/slide31.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emf"/><Relationship Id="rId5" Type="http://schemas.openxmlformats.org/officeDocument/2006/relationships/image" Target="../media/image72.emf"/><Relationship Id="rId6" Type="http://schemas.openxmlformats.org/officeDocument/2006/relationships/image" Target="../media/image73.emf"/><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emf"/><Relationship Id="rId5" Type="http://schemas.openxmlformats.org/officeDocument/2006/relationships/image" Target="../media/image76.em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7.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 Id="rId3" Type="http://schemas.openxmlformats.org/officeDocument/2006/relationships/image" Target="../media/image79.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0.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 Id="rId3" Type="http://schemas.openxmlformats.org/officeDocument/2006/relationships/image" Target="../media/image82.jpeg"/></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 Id="rId3" Type="http://schemas.openxmlformats.org/officeDocument/2006/relationships/image" Target="../media/image8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8.emf"/></Relationships>
</file>

<file path=ppt/slides/_rels/slide42.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image" Target="../media/image90.jpeg"/><Relationship Id="rId5" Type="http://schemas.openxmlformats.org/officeDocument/2006/relationships/image" Target="../media/image91.emf"/><Relationship Id="rId6" Type="http://schemas.openxmlformats.org/officeDocument/2006/relationships/image" Target="../media/image92.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6.emf"/><Relationship Id="rId6" Type="http://schemas.openxmlformats.org/officeDocument/2006/relationships/image" Target="../media/image91.emf"/><Relationship Id="rId7" Type="http://schemas.openxmlformats.org/officeDocument/2006/relationships/image" Target="../media/image92.emf"/><Relationship Id="rId1" Type="http://schemas.openxmlformats.org/officeDocument/2006/relationships/slideLayout" Target="../slideLayouts/slideLayout2.xml"/><Relationship Id="rId2" Type="http://schemas.openxmlformats.org/officeDocument/2006/relationships/image" Target="../media/image93.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png"/><Relationship Id="rId3" Type="http://schemas.openxmlformats.org/officeDocument/2006/relationships/image" Target="../media/image9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0.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png"/><Relationship Id="rId3" Type="http://schemas.openxmlformats.org/officeDocument/2006/relationships/image" Target="../media/image10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7.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png"/><Relationship Id="rId3" Type="http://schemas.openxmlformats.org/officeDocument/2006/relationships/image" Target="../media/image109.png"/></Relationships>
</file>

<file path=ppt/slides/_rels/slide56.xml.rels><?xml version="1.0" encoding="UTF-8" standalone="yes"?>
<Relationships xmlns="http://schemas.openxmlformats.org/package/2006/relationships"><Relationship Id="rId3" Type="http://schemas.openxmlformats.org/officeDocument/2006/relationships/image" Target="../media/image110.emf"/><Relationship Id="rId4" Type="http://schemas.openxmlformats.org/officeDocument/2006/relationships/image" Target="../media/image111.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2.png"/><Relationship Id="rId3" Type="http://schemas.openxmlformats.org/officeDocument/2006/relationships/image" Target="../media/image5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3.emf"/><Relationship Id="rId3" Type="http://schemas.openxmlformats.org/officeDocument/2006/relationships/image" Target="../media/image114.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e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119.png"/><Relationship Id="rId5" Type="http://schemas.openxmlformats.org/officeDocument/2006/relationships/image" Target="../media/image120.emf"/><Relationship Id="rId6" Type="http://schemas.openxmlformats.org/officeDocument/2006/relationships/image" Target="../media/image121.emf"/><Relationship Id="rId1" Type="http://schemas.openxmlformats.org/officeDocument/2006/relationships/slideLayout" Target="../slideLayouts/slideLayout2.xml"/><Relationship Id="rId2" Type="http://schemas.openxmlformats.org/officeDocument/2006/relationships/image" Target="../media/image117.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2.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3.emf"/><Relationship Id="rId3" Type="http://schemas.openxmlformats.org/officeDocument/2006/relationships/image" Target="../media/image124.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emf"/><Relationship Id="rId3" Type="http://schemas.openxmlformats.org/officeDocument/2006/relationships/image" Target="../media/image126.emf"/></Relationships>
</file>

<file path=ppt/slides/_rels/slide69.xml.rels><?xml version="1.0" encoding="UTF-8" standalone="yes"?>
<Relationships xmlns="http://schemas.openxmlformats.org/package/2006/relationships"><Relationship Id="rId3" Type="http://schemas.openxmlformats.org/officeDocument/2006/relationships/image" Target="../media/image128.emf"/><Relationship Id="rId4" Type="http://schemas.openxmlformats.org/officeDocument/2006/relationships/image" Target="../media/image129.emf"/><Relationship Id="rId5" Type="http://schemas.openxmlformats.org/officeDocument/2006/relationships/image" Target="../media/image130.emf"/><Relationship Id="rId1" Type="http://schemas.openxmlformats.org/officeDocument/2006/relationships/slideLayout" Target="../slideLayouts/slideLayout2.xml"/><Relationship Id="rId2" Type="http://schemas.openxmlformats.org/officeDocument/2006/relationships/image" Target="../media/image127.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emf"/><Relationship Id="rId3" Type="http://schemas.openxmlformats.org/officeDocument/2006/relationships/image" Target="../media/image14.e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131.png"/><Relationship Id="rId4" Type="http://schemas.openxmlformats.org/officeDocument/2006/relationships/image" Target="../media/image132.png"/><Relationship Id="rId5" Type="http://schemas.openxmlformats.org/officeDocument/2006/relationships/image" Target="../media/image133.emf"/><Relationship Id="rId6" Type="http://schemas.openxmlformats.org/officeDocument/2006/relationships/image" Target="../media/image134.emf"/><Relationship Id="rId7" Type="http://schemas.openxmlformats.org/officeDocument/2006/relationships/image" Target="../media/image135.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6.png"/><Relationship Id="rId3" Type="http://schemas.openxmlformats.org/officeDocument/2006/relationships/image" Target="../media/image13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8.emf"/><Relationship Id="rId3" Type="http://schemas.openxmlformats.org/officeDocument/2006/relationships/image" Target="../media/image13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1.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2.emf"/></Relationships>
</file>

<file path=ppt/slides/_rels/slide79.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145.emf"/><Relationship Id="rId1" Type="http://schemas.openxmlformats.org/officeDocument/2006/relationships/slideLayout" Target="../slideLayouts/slideLayout2.xml"/><Relationship Id="rId2" Type="http://schemas.openxmlformats.org/officeDocument/2006/relationships/image" Target="../media/image143.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6.emf"/><Relationship Id="rId3" Type="http://schemas.openxmlformats.org/officeDocument/2006/relationships/image" Target="../media/image147.emf"/></Relationships>
</file>

<file path=ppt/slides/_rels/slide81.xml.rels><?xml version="1.0" encoding="UTF-8" standalone="yes"?>
<Relationships xmlns="http://schemas.openxmlformats.org/package/2006/relationships"><Relationship Id="rId3" Type="http://schemas.openxmlformats.org/officeDocument/2006/relationships/image" Target="../media/image149.png"/><Relationship Id="rId4" Type="http://schemas.openxmlformats.org/officeDocument/2006/relationships/image" Target="../media/image150.png"/><Relationship Id="rId5" Type="http://schemas.openxmlformats.org/officeDocument/2006/relationships/oleObject" Target="../embeddings/oleObject3.bin"/><Relationship Id="rId6" Type="http://schemas.openxmlformats.org/officeDocument/2006/relationships/image" Target="../media/image148.emf"/><Relationship Id="rId7" Type="http://schemas.openxmlformats.org/officeDocument/2006/relationships/image" Target="../media/image151.jpeg"/><Relationship Id="rId1" Type="http://schemas.openxmlformats.org/officeDocument/2006/relationships/vmlDrawing" Target="../drawings/vmlDrawing2.vml"/><Relationship Id="rId2"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152.png"/><Relationship Id="rId4" Type="http://schemas.openxmlformats.org/officeDocument/2006/relationships/image" Target="../media/image153.emf"/><Relationship Id="rId5" Type="http://schemas.openxmlformats.org/officeDocument/2006/relationships/image" Target="../media/image154.emf"/><Relationship Id="rId6" Type="http://schemas.openxmlformats.org/officeDocument/2006/relationships/image" Target="../media/image155.jpeg"/><Relationship Id="rId1" Type="http://schemas.openxmlformats.org/officeDocument/2006/relationships/slideLayout" Target="../slideLayouts/slideLayout13.xml"/><Relationship Id="rId2" Type="http://schemas.openxmlformats.org/officeDocument/2006/relationships/image" Target="../media/image147.e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7.emf"/><Relationship Id="rId3" Type="http://schemas.openxmlformats.org/officeDocument/2006/relationships/image" Target="../media/image15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9.jpeg"/></Relationships>
</file>

<file path=ppt/slides/_rels/slide86.xml.rels><?xml version="1.0" encoding="UTF-8" standalone="yes"?>
<Relationships xmlns="http://schemas.openxmlformats.org/package/2006/relationships"><Relationship Id="rId3" Type="http://schemas.openxmlformats.org/officeDocument/2006/relationships/image" Target="../media/image161.png"/><Relationship Id="rId4" Type="http://schemas.openxmlformats.org/officeDocument/2006/relationships/image" Target="../media/image162.emf"/><Relationship Id="rId5" Type="http://schemas.openxmlformats.org/officeDocument/2006/relationships/image" Target="../media/image163.emf"/><Relationship Id="rId6" Type="http://schemas.openxmlformats.org/officeDocument/2006/relationships/image" Target="../media/image164.emf"/><Relationship Id="rId7" Type="http://schemas.openxmlformats.org/officeDocument/2006/relationships/image" Target="../media/image165.jpeg"/><Relationship Id="rId1" Type="http://schemas.openxmlformats.org/officeDocument/2006/relationships/slideLayout" Target="../slideLayouts/slideLayout13.xml"/><Relationship Id="rId2" Type="http://schemas.openxmlformats.org/officeDocument/2006/relationships/image" Target="../media/image160.png"/></Relationships>
</file>

<file path=ppt/slides/_rels/slide87.xml.rels><?xml version="1.0" encoding="UTF-8" standalone="yes"?>
<Relationships xmlns="http://schemas.openxmlformats.org/package/2006/relationships"><Relationship Id="rId3" Type="http://schemas.openxmlformats.org/officeDocument/2006/relationships/image" Target="../media/image143.emf"/><Relationship Id="rId4" Type="http://schemas.openxmlformats.org/officeDocument/2006/relationships/image" Target="../media/image144.png"/><Relationship Id="rId1" Type="http://schemas.openxmlformats.org/officeDocument/2006/relationships/slideLayout" Target="../slideLayouts/slideLayout18.xml"/><Relationship Id="rId2" Type="http://schemas.openxmlformats.org/officeDocument/2006/relationships/image" Target="../media/image166.em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5000" dirty="0" smtClean="0"/>
              <a:t>Neutrino Physics</a:t>
            </a:r>
            <a:br>
              <a:rPr lang="en-US" sz="5000" dirty="0" smtClean="0"/>
            </a:br>
            <a:r>
              <a:rPr lang="en-US" sz="5000" dirty="0" smtClean="0"/>
              <a:t>and Detectors</a:t>
            </a:r>
            <a:endParaRPr lang="en-US" sz="5000" dirty="0"/>
          </a:p>
        </p:txBody>
      </p:sp>
      <p:sp>
        <p:nvSpPr>
          <p:cNvPr id="3" name="Subtitle 2"/>
          <p:cNvSpPr>
            <a:spLocks noGrp="1"/>
          </p:cNvSpPr>
          <p:nvPr>
            <p:ph type="subTitle" idx="1"/>
          </p:nvPr>
        </p:nvSpPr>
        <p:spPr>
          <a:xfrm>
            <a:off x="0" y="362036"/>
            <a:ext cx="6400800" cy="1752600"/>
          </a:xfrm>
        </p:spPr>
        <p:txBody>
          <a:bodyPr>
            <a:normAutofit/>
          </a:bodyPr>
          <a:lstStyle/>
          <a:p>
            <a:r>
              <a:rPr lang="en-US" sz="1800" dirty="0" smtClean="0"/>
              <a:t>K. Long</a:t>
            </a:r>
          </a:p>
          <a:p>
            <a:r>
              <a:rPr lang="en-US" sz="1800" dirty="0" smtClean="0"/>
              <a:t>Imperial College London/STFC</a:t>
            </a:r>
            <a:endParaRPr lang="en-US" sz="1800" dirty="0"/>
          </a:p>
        </p:txBody>
      </p:sp>
      <p:pic>
        <p:nvPicPr>
          <p:cNvPr id="8" name="Picture 7" descr="Screenshot 2015-10-21 20.15.2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16660"/>
            <a:ext cx="9144000" cy="2541340"/>
          </a:xfrm>
          <a:prstGeom prst="rect">
            <a:avLst/>
          </a:prstGeom>
        </p:spPr>
      </p:pic>
      <p:pic>
        <p:nvPicPr>
          <p:cNvPr id="9" name="Picture 8" descr="EDIT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9036" y="4316660"/>
            <a:ext cx="1284963" cy="928889"/>
          </a:xfrm>
          <a:prstGeom prst="rect">
            <a:avLst/>
          </a:prstGeom>
        </p:spPr>
      </p:pic>
    </p:spTree>
    <p:extLst>
      <p:ext uri="{BB962C8B-B14F-4D97-AF65-F5344CB8AC3E}">
        <p14:creationId xmlns:p14="http://schemas.microsoft.com/office/powerpoint/2010/main" val="108566101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422403" y="2245569"/>
            <a:ext cx="2924074" cy="1946679"/>
          </a:xfrm>
          <a:prstGeom prst="rect">
            <a:avLst/>
          </a:prstGeom>
        </p:spPr>
      </p:pic>
      <p:sp>
        <p:nvSpPr>
          <p:cNvPr id="2" name="Title 1"/>
          <p:cNvSpPr>
            <a:spLocks noGrp="1"/>
          </p:cNvSpPr>
          <p:nvPr>
            <p:ph type="title"/>
          </p:nvPr>
        </p:nvSpPr>
        <p:spPr/>
        <p:txBody>
          <a:bodyPr>
            <a:normAutofit fontScale="90000"/>
          </a:bodyPr>
          <a:lstStyle/>
          <a:p>
            <a:r>
              <a:rPr lang="en-US" dirty="0" smtClean="0"/>
              <a:t>Neutrinos; the first generation:</a:t>
            </a:r>
            <a:endParaRPr lang="en-US" dirty="0"/>
          </a:p>
        </p:txBody>
      </p:sp>
      <p:sp>
        <p:nvSpPr>
          <p:cNvPr id="6" name="Text Placeholder 5"/>
          <p:cNvSpPr>
            <a:spLocks noGrp="1"/>
          </p:cNvSpPr>
          <p:nvPr>
            <p:ph type="body" idx="1"/>
          </p:nvPr>
        </p:nvSpPr>
        <p:spPr>
          <a:xfrm>
            <a:off x="29491" y="754543"/>
            <a:ext cx="4040188" cy="740426"/>
          </a:xfrm>
        </p:spPr>
        <p:txBody>
          <a:bodyPr>
            <a:noAutofit/>
          </a:bodyPr>
          <a:lstStyle/>
          <a:p>
            <a:r>
              <a:rPr lang="en-US" dirty="0" smtClean="0"/>
              <a:t>Neutrino </a:t>
            </a:r>
            <a:br>
              <a:rPr lang="en-US" dirty="0" smtClean="0"/>
            </a:br>
            <a:r>
              <a:rPr lang="en-US" i="1" dirty="0" smtClean="0">
                <a:solidFill>
                  <a:srgbClr val="FF0000"/>
                </a:solidFill>
              </a:rPr>
              <a:t>hypothesis</a:t>
            </a:r>
            <a:endParaRPr lang="en-US" i="1" dirty="0">
              <a:solidFill>
                <a:srgbClr val="FF0000"/>
              </a:solidFill>
            </a:endParaRPr>
          </a:p>
        </p:txBody>
      </p:sp>
      <p:sp>
        <p:nvSpPr>
          <p:cNvPr id="3" name="Content Placeholder 2"/>
          <p:cNvSpPr>
            <a:spLocks noGrp="1"/>
          </p:cNvSpPr>
          <p:nvPr>
            <p:ph sz="half" idx="2"/>
          </p:nvPr>
        </p:nvSpPr>
        <p:spPr>
          <a:xfrm>
            <a:off x="120201" y="1494969"/>
            <a:ext cx="4385027" cy="5363030"/>
          </a:xfrm>
        </p:spPr>
        <p:txBody>
          <a:bodyPr>
            <a:normAutofit/>
          </a:bodyPr>
          <a:lstStyle/>
          <a:p>
            <a:r>
              <a:rPr lang="en-US" dirty="0" smtClean="0"/>
              <a:t>Neutrino hypothesis:</a:t>
            </a:r>
          </a:p>
          <a:p>
            <a:pPr lvl="1"/>
            <a:r>
              <a:rPr lang="en-US" dirty="0" smtClean="0"/>
              <a:t>Postulated to conserve energy in nuclear beta decay (Dirac):</a:t>
            </a:r>
          </a:p>
          <a:p>
            <a:pPr lvl="1"/>
            <a:r>
              <a:rPr lang="en-US" dirty="0" smtClean="0"/>
              <a:t>Properties:</a:t>
            </a:r>
          </a:p>
          <a:p>
            <a:pPr lvl="2"/>
            <a:r>
              <a:rPr lang="en-US" dirty="0" smtClean="0"/>
              <a:t>Electrically neutral</a:t>
            </a:r>
          </a:p>
          <a:p>
            <a:pPr lvl="2"/>
            <a:r>
              <a:rPr lang="en-US" dirty="0" smtClean="0"/>
              <a:t>Very light </a:t>
            </a:r>
          </a:p>
          <a:p>
            <a:pPr lvl="2"/>
            <a:r>
              <a:rPr lang="en-US" dirty="0" smtClean="0"/>
              <a:t>Weakly interacting</a:t>
            </a:r>
          </a:p>
        </p:txBody>
      </p:sp>
      <p:sp>
        <p:nvSpPr>
          <p:cNvPr id="7" name="Text Placeholder 6"/>
          <p:cNvSpPr>
            <a:spLocks noGrp="1"/>
          </p:cNvSpPr>
          <p:nvPr>
            <p:ph type="body" sz="quarter" idx="3"/>
          </p:nvPr>
        </p:nvSpPr>
        <p:spPr>
          <a:xfrm>
            <a:off x="4614788" y="754543"/>
            <a:ext cx="4498975" cy="740426"/>
          </a:xfrm>
        </p:spPr>
        <p:txBody>
          <a:bodyPr>
            <a:noAutofit/>
          </a:bodyPr>
          <a:lstStyle/>
          <a:p>
            <a:pPr algn="r"/>
            <a:r>
              <a:rPr lang="en-US" dirty="0" smtClean="0"/>
              <a:t>Electron-anti-neutrino</a:t>
            </a:r>
            <a:br>
              <a:rPr lang="en-US" dirty="0" smtClean="0"/>
            </a:br>
            <a:r>
              <a:rPr lang="en-US" i="1" dirty="0" smtClean="0">
                <a:solidFill>
                  <a:srgbClr val="FF0000"/>
                </a:solidFill>
              </a:rPr>
              <a:t>discovery</a:t>
            </a:r>
            <a:endParaRPr lang="en-US" i="1" dirty="0">
              <a:solidFill>
                <a:srgbClr val="FF0000"/>
              </a:solidFill>
            </a:endParaRPr>
          </a:p>
        </p:txBody>
      </p:sp>
      <p:sp>
        <p:nvSpPr>
          <p:cNvPr id="8" name="Content Placeholder 7"/>
          <p:cNvSpPr>
            <a:spLocks noGrp="1"/>
          </p:cNvSpPr>
          <p:nvPr>
            <p:ph sz="quarter" idx="4"/>
          </p:nvPr>
        </p:nvSpPr>
        <p:spPr>
          <a:xfrm>
            <a:off x="4706804" y="1494967"/>
            <a:ext cx="4355012" cy="5363031"/>
          </a:xfrm>
        </p:spPr>
        <p:txBody>
          <a:bodyPr/>
          <a:lstStyle/>
          <a:p>
            <a:r>
              <a:rPr lang="en-US" dirty="0" smtClean="0"/>
              <a:t>Inverse beta decay:</a:t>
            </a:r>
          </a:p>
          <a:p>
            <a:pPr lvl="1"/>
            <a:r>
              <a:rPr lang="en-US" dirty="0" smtClean="0"/>
              <a:t>Using </a:t>
            </a:r>
            <a:r>
              <a:rPr lang="en-US" dirty="0" err="1" smtClean="0"/>
              <a:t>v</a:t>
            </a:r>
            <a:r>
              <a:rPr lang="en-US" baseline="-25000" dirty="0" err="1" smtClean="0"/>
              <a:t>e</a:t>
            </a:r>
            <a:r>
              <a:rPr lang="en-US" dirty="0" smtClean="0"/>
              <a:t> from reactors</a:t>
            </a:r>
            <a:endParaRPr lang="en-US" dirty="0"/>
          </a:p>
        </p:txBody>
      </p:sp>
      <p:sp>
        <p:nvSpPr>
          <p:cNvPr id="4" name="Slide Number Placeholder 3"/>
          <p:cNvSpPr>
            <a:spLocks noGrp="1"/>
          </p:cNvSpPr>
          <p:nvPr>
            <p:ph type="sldNum" sz="quarter" idx="12"/>
          </p:nvPr>
        </p:nvSpPr>
        <p:spPr>
          <a:xfrm>
            <a:off x="6980163" y="6573456"/>
            <a:ext cx="2133600" cy="284544"/>
          </a:xfrm>
        </p:spPr>
        <p:txBody>
          <a:bodyPr/>
          <a:lstStyle/>
          <a:p>
            <a:fld id="{A1DC3ABC-92C2-B748-ABF3-8546144348B4}" type="slidenum">
              <a:rPr lang="en-US" smtClean="0">
                <a:solidFill>
                  <a:prstClr val="white">
                    <a:lumMod val="75000"/>
                  </a:prstClr>
                </a:solidFill>
                <a:latin typeface="Calibri"/>
              </a:rPr>
              <a:pPr/>
              <a:t>10</a:t>
            </a:fld>
            <a:endParaRPr lang="en-US">
              <a:solidFill>
                <a:prstClr val="white">
                  <a:lumMod val="75000"/>
                </a:prstClr>
              </a:solidFill>
              <a:latin typeface="Calibri"/>
            </a:endParaRPr>
          </a:p>
        </p:txBody>
      </p:sp>
      <p:pic>
        <p:nvPicPr>
          <p:cNvPr id="11" name="Picture 4" descr="be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883" y="4052736"/>
            <a:ext cx="3924332" cy="2725883"/>
          </a:xfrm>
          <a:prstGeom prst="rect">
            <a:avLst/>
          </a:prstGeom>
          <a:noFill/>
          <a:ln w="28575" cmpd="sng">
            <a:solidFill>
              <a:srgbClr val="FF0000"/>
            </a:solidFill>
          </a:ln>
          <a:extLst>
            <a:ext uri="{909E8E84-426E-40dd-AFC4-6F175D3DCCD1}">
              <a14:hiddenFill xmlns:a14="http://schemas.microsoft.com/office/drawing/2010/main">
                <a:solidFill>
                  <a:srgbClr val="FFFFFF"/>
                </a:solidFill>
              </a14:hiddenFill>
            </a:ext>
          </a:extLst>
        </p:spPr>
      </p:pic>
      <p:pic>
        <p:nvPicPr>
          <p:cNvPr id="12"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2241" y="2592250"/>
            <a:ext cx="1042987" cy="1214437"/>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cxnSp>
        <p:nvCxnSpPr>
          <p:cNvPr id="14" name="Straight Connector 13"/>
          <p:cNvCxnSpPr/>
          <p:nvPr/>
        </p:nvCxnSpPr>
        <p:spPr>
          <a:xfrm>
            <a:off x="6173793" y="2024160"/>
            <a:ext cx="119054" cy="0"/>
          </a:xfrm>
          <a:prstGeom prst="line">
            <a:avLst/>
          </a:prstGeom>
          <a:ln>
            <a:solidFill>
              <a:srgbClr val="FF8000"/>
            </a:solidFill>
          </a:ln>
        </p:spPr>
        <p:style>
          <a:lnRef idx="2">
            <a:schemeClr val="accent1"/>
          </a:lnRef>
          <a:fillRef idx="0">
            <a:schemeClr val="accent1"/>
          </a:fillRef>
          <a:effectRef idx="1">
            <a:schemeClr val="accent1"/>
          </a:effectRef>
          <a:fontRef idx="minor">
            <a:schemeClr val="tx1"/>
          </a:fontRef>
        </p:style>
      </p:cxnSp>
      <p:pic>
        <p:nvPicPr>
          <p:cNvPr id="15" name="Picture 5"/>
          <p:cNvPicPr>
            <a:picLocks noChangeAspect="1" noChangeArrowheads="1"/>
          </p:cNvPicPr>
          <p:nvPr/>
        </p:nvPicPr>
        <p:blipFill>
          <a:blip r:embed="rId5">
            <a:extLst>
              <a:ext uri="{28A0092B-C50C-407E-A947-70E740481C1C}">
                <a14:useLocalDpi xmlns:a14="http://schemas.microsoft.com/office/drawing/2010/main" val="0"/>
              </a:ext>
            </a:extLst>
          </a:blip>
          <a:srcRect l="8798" r="6662"/>
          <a:stretch>
            <a:fillRect/>
          </a:stretch>
        </p:blipFill>
        <p:spPr bwMode="auto">
          <a:xfrm>
            <a:off x="4680348" y="4229759"/>
            <a:ext cx="1733941" cy="1519389"/>
          </a:xfrm>
          <a:prstGeom prst="rect">
            <a:avLst/>
          </a:prstGeom>
          <a:noFill/>
          <a:ln w="38100">
            <a:solidFill>
              <a:srgbClr val="0066FF"/>
            </a:solidFill>
            <a:miter lim="800000"/>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7" name="Text Box 11"/>
          <p:cNvSpPr txBox="1">
            <a:spLocks noChangeArrowheads="1"/>
          </p:cNvSpPr>
          <p:nvPr/>
        </p:nvSpPr>
        <p:spPr bwMode="auto">
          <a:xfrm>
            <a:off x="6512766" y="6502114"/>
            <a:ext cx="652643" cy="369332"/>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a:defRPr/>
            </a:pPr>
            <a:r>
              <a:rPr lang="en-GB" b="1" kern="0" dirty="0" smtClean="0">
                <a:solidFill>
                  <a:prstClr val="white">
                    <a:lumMod val="85000"/>
                  </a:prstClr>
                </a:solidFill>
                <a:latin typeface="Calibri"/>
              </a:rPr>
              <a:t>1956</a:t>
            </a:r>
          </a:p>
        </p:txBody>
      </p:sp>
      <p:pic>
        <p:nvPicPr>
          <p:cNvPr id="1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5509" y="4983610"/>
            <a:ext cx="1744747" cy="1518504"/>
          </a:xfrm>
          <a:prstGeom prst="rect">
            <a:avLst/>
          </a:prstGeom>
          <a:noFill/>
          <a:ln w="38100">
            <a:solidFill>
              <a:srgbClr val="0066FF"/>
            </a:solidFill>
            <a:miter lim="800000"/>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9" name="Picture 7"/>
          <p:cNvPicPr>
            <a:picLocks noChangeAspect="1" noChangeArrowheads="1"/>
          </p:cNvPicPr>
          <p:nvPr/>
        </p:nvPicPr>
        <p:blipFill>
          <a:blip r:embed="rId7">
            <a:extLst>
              <a:ext uri="{28A0092B-C50C-407E-A947-70E740481C1C}">
                <a14:useLocalDpi xmlns:a14="http://schemas.microsoft.com/office/drawing/2010/main" val="0"/>
              </a:ext>
            </a:extLst>
          </a:blip>
          <a:srcRect l="2489" t="2415" r="3882" b="1042"/>
          <a:stretch>
            <a:fillRect/>
          </a:stretch>
        </p:blipFill>
        <p:spPr bwMode="auto">
          <a:xfrm>
            <a:off x="7378902" y="4229759"/>
            <a:ext cx="1654285" cy="1519389"/>
          </a:xfrm>
          <a:prstGeom prst="rect">
            <a:avLst/>
          </a:prstGeom>
          <a:noFill/>
          <a:ln w="38100">
            <a:solidFill>
              <a:srgbClr val="0066FF"/>
            </a:solidFill>
            <a:miter lim="800000"/>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0"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0348" y="5926951"/>
            <a:ext cx="664013" cy="91793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1" name="Picture 1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07567" y="5900491"/>
            <a:ext cx="653284" cy="931049"/>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9" name="TextBox 8"/>
          <p:cNvSpPr txBox="1"/>
          <p:nvPr/>
        </p:nvSpPr>
        <p:spPr>
          <a:xfrm>
            <a:off x="5299837" y="6499257"/>
            <a:ext cx="819681" cy="369332"/>
          </a:xfrm>
          <a:prstGeom prst="rect">
            <a:avLst/>
          </a:prstGeom>
          <a:noFill/>
        </p:spPr>
        <p:txBody>
          <a:bodyPr wrap="none" rtlCol="0">
            <a:spAutoFit/>
          </a:bodyPr>
          <a:lstStyle/>
          <a:p>
            <a:r>
              <a:rPr lang="en-US" b="1" dirty="0" err="1" smtClean="0">
                <a:solidFill>
                  <a:prstClr val="white"/>
                </a:solidFill>
                <a:latin typeface="Calibri"/>
              </a:rPr>
              <a:t>Reines</a:t>
            </a:r>
            <a:endParaRPr lang="en-US" b="1" dirty="0">
              <a:solidFill>
                <a:prstClr val="white"/>
              </a:solidFill>
              <a:latin typeface="Calibri"/>
            </a:endParaRPr>
          </a:p>
        </p:txBody>
      </p:sp>
      <p:sp>
        <p:nvSpPr>
          <p:cNvPr id="22" name="TextBox 21"/>
          <p:cNvSpPr txBox="1"/>
          <p:nvPr/>
        </p:nvSpPr>
        <p:spPr>
          <a:xfrm>
            <a:off x="7559995" y="6507944"/>
            <a:ext cx="840757" cy="369332"/>
          </a:xfrm>
          <a:prstGeom prst="rect">
            <a:avLst/>
          </a:prstGeom>
          <a:noFill/>
        </p:spPr>
        <p:txBody>
          <a:bodyPr wrap="none" rtlCol="0">
            <a:spAutoFit/>
          </a:bodyPr>
          <a:lstStyle/>
          <a:p>
            <a:r>
              <a:rPr lang="en-US" b="1" dirty="0" smtClean="0">
                <a:solidFill>
                  <a:prstClr val="white"/>
                </a:solidFill>
                <a:latin typeface="Calibri"/>
              </a:rPr>
              <a:t>Cowan</a:t>
            </a:r>
            <a:endParaRPr lang="en-US" b="1" dirty="0">
              <a:solidFill>
                <a:prstClr val="white"/>
              </a:solidFill>
              <a:latin typeface="Calibri"/>
            </a:endParaRPr>
          </a:p>
        </p:txBody>
      </p:sp>
      <p:cxnSp>
        <p:nvCxnSpPr>
          <p:cNvPr id="16" name="Straight Connector 15"/>
          <p:cNvCxnSpPr/>
          <p:nvPr/>
        </p:nvCxnSpPr>
        <p:spPr>
          <a:xfrm flipV="1">
            <a:off x="4571368" y="754543"/>
            <a:ext cx="0" cy="6090343"/>
          </a:xfrm>
          <a:prstGeom prst="line">
            <a:avLst/>
          </a:prstGeom>
          <a:ln>
            <a:solidFill>
              <a:srgbClr val="00FF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008046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p"/>
      <p:bldP spid="8" grpId="0" build="p"/>
      <p:bldP spid="4" grpId="0"/>
      <p:bldP spid="17" grpId="0"/>
      <p:bldP spid="9"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normAutofit fontScale="90000"/>
          </a:bodyPr>
          <a:lstStyle/>
          <a:p>
            <a:r>
              <a:rPr lang="en-GB"/>
              <a:t>Discovery of muon neutrino:</a:t>
            </a:r>
            <a:r>
              <a:rPr lang="en-GB">
                <a:sym typeface="Symbol" charset="0"/>
              </a:rPr>
              <a:t> </a:t>
            </a:r>
            <a:r>
              <a:rPr lang="en-GB" baseline="-25000">
                <a:sym typeface="Symbol" charset="0"/>
              </a:rPr>
              <a:t></a:t>
            </a:r>
          </a:p>
        </p:txBody>
      </p:sp>
      <p:sp>
        <p:nvSpPr>
          <p:cNvPr id="2" name="Slide Number Placeholder 1"/>
          <p:cNvSpPr>
            <a:spLocks noGrp="1"/>
          </p:cNvSpPr>
          <p:nvPr>
            <p:ph type="sldNum" sz="quarter" idx="12"/>
          </p:nvPr>
        </p:nvSpPr>
        <p:spPr/>
        <p:txBody>
          <a:bodyPr/>
          <a:lstStyle/>
          <a:p>
            <a:fld id="{A1DC3ABC-92C2-B748-ABF3-8546144348B4}" type="slidenum">
              <a:rPr lang="en-US" smtClean="0">
                <a:solidFill>
                  <a:prstClr val="white">
                    <a:lumMod val="75000"/>
                  </a:prstClr>
                </a:solidFill>
                <a:latin typeface="Calibri"/>
              </a:rPr>
              <a:pPr/>
              <a:t>11</a:t>
            </a:fld>
            <a:endParaRPr lang="en-US">
              <a:solidFill>
                <a:prstClr val="white">
                  <a:lumMod val="75000"/>
                </a:prstClr>
              </a:solidFill>
              <a:latin typeface="Calibri"/>
            </a:endParaRPr>
          </a:p>
        </p:txBody>
      </p:sp>
      <p:pic>
        <p:nvPicPr>
          <p:cNvPr id="8295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 y="4768850"/>
            <a:ext cx="1514475" cy="1081088"/>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2954" name="Text Box 10"/>
          <p:cNvSpPr txBox="1">
            <a:spLocks noChangeArrowheads="1"/>
          </p:cNvSpPr>
          <p:nvPr/>
        </p:nvSpPr>
        <p:spPr bwMode="auto">
          <a:xfrm>
            <a:off x="34925" y="5853113"/>
            <a:ext cx="1517650" cy="915987"/>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a:solidFill>
                  <a:prstClr val="black"/>
                </a:solidFill>
                <a:latin typeface="Calibri"/>
              </a:rPr>
              <a:t>Steinberger,</a:t>
            </a:r>
            <a:br>
              <a:rPr lang="en-GB">
                <a:solidFill>
                  <a:prstClr val="black"/>
                </a:solidFill>
                <a:latin typeface="Calibri"/>
              </a:rPr>
            </a:br>
            <a:r>
              <a:rPr lang="en-GB">
                <a:solidFill>
                  <a:prstClr val="black"/>
                </a:solidFill>
                <a:latin typeface="Calibri"/>
              </a:rPr>
              <a:t>Ledermann,</a:t>
            </a:r>
            <a:br>
              <a:rPr lang="en-GB">
                <a:solidFill>
                  <a:prstClr val="black"/>
                </a:solidFill>
                <a:latin typeface="Calibri"/>
              </a:rPr>
            </a:br>
            <a:r>
              <a:rPr lang="en-GB">
                <a:solidFill>
                  <a:prstClr val="black"/>
                </a:solidFill>
                <a:latin typeface="Calibri"/>
              </a:rPr>
              <a:t>Swartz</a:t>
            </a:r>
          </a:p>
        </p:txBody>
      </p:sp>
      <p:grpSp>
        <p:nvGrpSpPr>
          <p:cNvPr id="82971" name="Group 27"/>
          <p:cNvGrpSpPr>
            <a:grpSpLocks/>
          </p:cNvGrpSpPr>
          <p:nvPr/>
        </p:nvGrpSpPr>
        <p:grpSpPr bwMode="auto">
          <a:xfrm>
            <a:off x="0" y="765175"/>
            <a:ext cx="9144000" cy="3946525"/>
            <a:chOff x="0" y="482"/>
            <a:chExt cx="5760" cy="2486"/>
          </a:xfrm>
        </p:grpSpPr>
        <p:pic>
          <p:nvPicPr>
            <p:cNvPr id="829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82"/>
              <a:ext cx="5760" cy="2486"/>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2955" name="Text Box 11"/>
            <p:cNvSpPr txBox="1">
              <a:spLocks noChangeArrowheads="1"/>
            </p:cNvSpPr>
            <p:nvPr/>
          </p:nvSpPr>
          <p:spPr bwMode="auto">
            <a:xfrm>
              <a:off x="61" y="542"/>
              <a:ext cx="3704" cy="274"/>
            </a:xfrm>
            <a:prstGeom prst="rect">
              <a:avLst/>
            </a:prstGeom>
            <a:noFill/>
            <a:ln w="38100">
              <a:solidFill>
                <a:srgbClr val="006600"/>
              </a:solidFill>
              <a:miter lim="800000"/>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2000">
                  <a:solidFill>
                    <a:srgbClr val="006600"/>
                  </a:solidFill>
                  <a:latin typeface="Calibri"/>
                </a:rPr>
                <a:t>Brookhaven; Alternating Gradient Synchrotron</a:t>
              </a:r>
            </a:p>
          </p:txBody>
        </p:sp>
        <p:sp>
          <p:nvSpPr>
            <p:cNvPr id="82956" name="Line 12"/>
            <p:cNvSpPr>
              <a:spLocks noChangeShapeType="1"/>
            </p:cNvSpPr>
            <p:nvPr/>
          </p:nvSpPr>
          <p:spPr bwMode="auto">
            <a:xfrm>
              <a:off x="113" y="1421"/>
              <a:ext cx="408" cy="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solidFill>
                  <a:prstClr val="black"/>
                </a:solidFill>
                <a:latin typeface="Calibri"/>
              </a:endParaRPr>
            </a:p>
          </p:txBody>
        </p:sp>
        <p:sp>
          <p:nvSpPr>
            <p:cNvPr id="82957" name="Text Box 13"/>
            <p:cNvSpPr txBox="1">
              <a:spLocks noChangeArrowheads="1"/>
            </p:cNvSpPr>
            <p:nvPr/>
          </p:nvSpPr>
          <p:spPr bwMode="auto">
            <a:xfrm>
              <a:off x="37" y="1214"/>
              <a:ext cx="599" cy="212"/>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600">
                  <a:solidFill>
                    <a:srgbClr val="FF3300"/>
                  </a:solidFill>
                  <a:latin typeface="Calibri"/>
                </a:rPr>
                <a:t>Protons</a:t>
              </a:r>
            </a:p>
          </p:txBody>
        </p:sp>
        <p:sp>
          <p:nvSpPr>
            <p:cNvPr id="82958" name="Line 14"/>
            <p:cNvSpPr>
              <a:spLocks noChangeShapeType="1"/>
            </p:cNvSpPr>
            <p:nvPr/>
          </p:nvSpPr>
          <p:spPr bwMode="auto">
            <a:xfrm>
              <a:off x="798" y="1247"/>
              <a:ext cx="0" cy="363"/>
            </a:xfrm>
            <a:prstGeom prst="line">
              <a:avLst/>
            </a:prstGeom>
            <a:noFill/>
            <a:ln w="571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solidFill>
                  <a:prstClr val="black"/>
                </a:solidFill>
                <a:latin typeface="Calibri"/>
              </a:endParaRPr>
            </a:p>
          </p:txBody>
        </p:sp>
        <p:sp>
          <p:nvSpPr>
            <p:cNvPr id="82959" name="Text Box 15"/>
            <p:cNvSpPr txBox="1">
              <a:spLocks noChangeArrowheads="1"/>
            </p:cNvSpPr>
            <p:nvPr/>
          </p:nvSpPr>
          <p:spPr bwMode="auto">
            <a:xfrm>
              <a:off x="445" y="854"/>
              <a:ext cx="718" cy="384"/>
            </a:xfrm>
            <a:prstGeom prst="rect">
              <a:avLst/>
            </a:prstGeom>
            <a:noFill/>
            <a:ln w="28575">
              <a:solidFill>
                <a:srgbClr val="000066"/>
              </a:solidFill>
              <a:miter lim="800000"/>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1600">
                  <a:solidFill>
                    <a:srgbClr val="000066"/>
                  </a:solidFill>
                  <a:latin typeface="Calibri"/>
                </a:rPr>
                <a:t>Beryllium</a:t>
              </a:r>
              <a:br>
                <a:rPr lang="en-GB" sz="1600">
                  <a:solidFill>
                    <a:srgbClr val="000066"/>
                  </a:solidFill>
                  <a:latin typeface="Calibri"/>
                </a:rPr>
              </a:br>
              <a:r>
                <a:rPr lang="en-GB" sz="1600">
                  <a:solidFill>
                    <a:srgbClr val="000066"/>
                  </a:solidFill>
                  <a:latin typeface="Calibri"/>
                </a:rPr>
                <a:t>target</a:t>
              </a:r>
            </a:p>
          </p:txBody>
        </p:sp>
        <p:sp>
          <p:nvSpPr>
            <p:cNvPr id="82961" name="Line 17"/>
            <p:cNvSpPr>
              <a:spLocks noChangeShapeType="1"/>
            </p:cNvSpPr>
            <p:nvPr/>
          </p:nvSpPr>
          <p:spPr bwMode="auto">
            <a:xfrm>
              <a:off x="839" y="1437"/>
              <a:ext cx="2070" cy="302"/>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solidFill>
                  <a:prstClr val="black"/>
                </a:solidFill>
                <a:latin typeface="Calibri"/>
              </a:endParaRPr>
            </a:p>
          </p:txBody>
        </p:sp>
        <p:graphicFrame>
          <p:nvGraphicFramePr>
            <p:cNvPr id="82962" name="Object 18"/>
            <p:cNvGraphicFramePr>
              <a:graphicFrameLocks noChangeAspect="1"/>
            </p:cNvGraphicFramePr>
            <p:nvPr/>
          </p:nvGraphicFramePr>
          <p:xfrm>
            <a:off x="166" y="2366"/>
            <a:ext cx="1328" cy="504"/>
          </p:xfrm>
          <a:graphic>
            <a:graphicData uri="http://schemas.openxmlformats.org/presentationml/2006/ole">
              <mc:AlternateContent xmlns:mc="http://schemas.openxmlformats.org/markup-compatibility/2006">
                <mc:Choice xmlns:v="urn:schemas-microsoft-com:vml" Requires="v">
                  <p:oleObj spid="_x0000_s1058" name="Equation" r:id="rId5" imgW="2108160" imgH="799920" progId="Equation.3">
                    <p:embed/>
                  </p:oleObj>
                </mc:Choice>
                <mc:Fallback>
                  <p:oleObj name="Equation" r:id="rId5" imgW="2108160" imgH="79992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6" y="2366"/>
                          <a:ext cx="1328" cy="504"/>
                        </a:xfrm>
                        <a:prstGeom prst="rect">
                          <a:avLst/>
                        </a:prstGeom>
                        <a:noFill/>
                        <a:ln w="38100">
                          <a:solidFill>
                            <a:srgbClr val="00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82963" name="Line 19"/>
            <p:cNvSpPr>
              <a:spLocks noChangeShapeType="1"/>
            </p:cNvSpPr>
            <p:nvPr/>
          </p:nvSpPr>
          <p:spPr bwMode="auto">
            <a:xfrm flipV="1">
              <a:off x="1502" y="1709"/>
              <a:ext cx="947" cy="638"/>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solidFill>
                  <a:prstClr val="black"/>
                </a:solidFill>
                <a:latin typeface="Calibri"/>
              </a:endParaRPr>
            </a:p>
          </p:txBody>
        </p:sp>
        <p:sp>
          <p:nvSpPr>
            <p:cNvPr id="82964" name="Line 20"/>
            <p:cNvSpPr>
              <a:spLocks noChangeShapeType="1"/>
            </p:cNvSpPr>
            <p:nvPr/>
          </p:nvSpPr>
          <p:spPr bwMode="auto">
            <a:xfrm>
              <a:off x="2966" y="1766"/>
              <a:ext cx="1696" cy="231"/>
            </a:xfrm>
            <a:prstGeom prst="line">
              <a:avLst/>
            </a:prstGeom>
            <a:noFill/>
            <a:ln w="381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solidFill>
                  <a:prstClr val="black"/>
                </a:solidFill>
                <a:latin typeface="Calibri"/>
              </a:endParaRPr>
            </a:p>
          </p:txBody>
        </p:sp>
        <p:sp>
          <p:nvSpPr>
            <p:cNvPr id="82965" name="Text Box 21"/>
            <p:cNvSpPr txBox="1">
              <a:spLocks noChangeArrowheads="1"/>
            </p:cNvSpPr>
            <p:nvPr/>
          </p:nvSpPr>
          <p:spPr bwMode="auto">
            <a:xfrm>
              <a:off x="3349" y="1557"/>
              <a:ext cx="863" cy="25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2000">
                  <a:solidFill>
                    <a:srgbClr val="1F497D"/>
                  </a:solidFill>
                  <a:latin typeface="Calibri"/>
                </a:rPr>
                <a:t>Neutrinos</a:t>
              </a:r>
            </a:p>
          </p:txBody>
        </p:sp>
        <p:sp>
          <p:nvSpPr>
            <p:cNvPr id="82967" name="Rectangle 23"/>
            <p:cNvSpPr>
              <a:spLocks noChangeArrowheads="1"/>
            </p:cNvSpPr>
            <p:nvPr/>
          </p:nvSpPr>
          <p:spPr bwMode="auto">
            <a:xfrm>
              <a:off x="4468" y="1797"/>
              <a:ext cx="408" cy="415"/>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en-US">
                <a:solidFill>
                  <a:prstClr val="black"/>
                </a:solidFill>
                <a:latin typeface="Calibri"/>
              </a:endParaRPr>
            </a:p>
          </p:txBody>
        </p:sp>
        <p:sp>
          <p:nvSpPr>
            <p:cNvPr id="82968" name="Text Box 24"/>
            <p:cNvSpPr txBox="1">
              <a:spLocks noChangeArrowheads="1"/>
            </p:cNvSpPr>
            <p:nvPr/>
          </p:nvSpPr>
          <p:spPr bwMode="auto">
            <a:xfrm>
              <a:off x="2531" y="2422"/>
              <a:ext cx="798" cy="466"/>
            </a:xfrm>
            <a:prstGeom prst="rect">
              <a:avLst/>
            </a:prstGeom>
            <a:noFill/>
            <a:ln w="38100">
              <a:solidFill>
                <a:schemeClr val="accent2"/>
              </a:solidFill>
              <a:miter lim="800000"/>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2000">
                  <a:solidFill>
                    <a:srgbClr val="C0504D"/>
                  </a:solidFill>
                  <a:latin typeface="Calibri"/>
                </a:rPr>
                <a:t>Neutrino</a:t>
              </a:r>
            </a:p>
            <a:p>
              <a:r>
                <a:rPr lang="en-GB" sz="2000">
                  <a:solidFill>
                    <a:srgbClr val="C0504D"/>
                  </a:solidFill>
                  <a:latin typeface="Calibri"/>
                </a:rPr>
                <a:t>detector</a:t>
              </a:r>
            </a:p>
          </p:txBody>
        </p:sp>
        <p:sp>
          <p:nvSpPr>
            <p:cNvPr id="82969" name="Line 25"/>
            <p:cNvSpPr>
              <a:spLocks noChangeShapeType="1"/>
            </p:cNvSpPr>
            <p:nvPr/>
          </p:nvSpPr>
          <p:spPr bwMode="auto">
            <a:xfrm flipV="1">
              <a:off x="3334" y="2212"/>
              <a:ext cx="1134" cy="447"/>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solidFill>
                  <a:prstClr val="black"/>
                </a:solidFill>
                <a:latin typeface="Calibri"/>
              </a:endParaRPr>
            </a:p>
          </p:txBody>
        </p:sp>
      </p:grpSp>
      <p:pic>
        <p:nvPicPr>
          <p:cNvPr id="82970" name="Picture 26"/>
          <p:cNvPicPr>
            <a:picLocks noChangeAspect="1" noChangeArrowheads="1"/>
          </p:cNvPicPr>
          <p:nvPr/>
        </p:nvPicPr>
        <p:blipFill>
          <a:blip r:embed="rId7">
            <a:extLst>
              <a:ext uri="{28A0092B-C50C-407E-A947-70E740481C1C}">
                <a14:useLocalDpi xmlns:a14="http://schemas.microsoft.com/office/drawing/2010/main" val="0"/>
              </a:ext>
            </a:extLst>
          </a:blip>
          <a:srcRect l="1575" t="2655" r="3810" b="1430"/>
          <a:stretch>
            <a:fillRect/>
          </a:stretch>
        </p:blipFill>
        <p:spPr bwMode="auto">
          <a:xfrm>
            <a:off x="1589088" y="2293938"/>
            <a:ext cx="7488237" cy="4471987"/>
          </a:xfrm>
          <a:prstGeom prst="rect">
            <a:avLst/>
          </a:prstGeom>
          <a:solidFill>
            <a:srgbClr val="000000"/>
          </a:solidFill>
          <a:ln w="38100">
            <a:solidFill>
              <a:schemeClr val="accent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aphicFrame>
        <p:nvGraphicFramePr>
          <p:cNvPr id="82972" name="Object 28"/>
          <p:cNvGraphicFramePr>
            <a:graphicFrameLocks noChangeAspect="1"/>
          </p:cNvGraphicFramePr>
          <p:nvPr>
            <p:extLst>
              <p:ext uri="{D42A27DB-BD31-4B8C-83A1-F6EECF244321}">
                <p14:modId xmlns:p14="http://schemas.microsoft.com/office/powerpoint/2010/main" val="218244212"/>
              </p:ext>
            </p:extLst>
          </p:nvPr>
        </p:nvGraphicFramePr>
        <p:xfrm>
          <a:off x="3233738" y="960438"/>
          <a:ext cx="4670425" cy="1165225"/>
        </p:xfrm>
        <a:graphic>
          <a:graphicData uri="http://schemas.openxmlformats.org/presentationml/2006/ole">
            <mc:AlternateContent xmlns:mc="http://schemas.openxmlformats.org/markup-compatibility/2006">
              <mc:Choice xmlns:v="urn:schemas-microsoft-com:vml" Requires="v">
                <p:oleObj spid="_x0000_s1059" name="Equation" r:id="rId8" imgW="3200400" imgH="799920" progId="Equation.3">
                  <p:embed/>
                </p:oleObj>
              </mc:Choice>
              <mc:Fallback>
                <p:oleObj name="Equation" r:id="rId8" imgW="3200400" imgH="79992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33738" y="960438"/>
                        <a:ext cx="4670425" cy="1165225"/>
                      </a:xfrm>
                      <a:prstGeom prst="rect">
                        <a:avLst/>
                      </a:prstGeom>
                      <a:solidFill>
                        <a:schemeClr val="bg2">
                          <a:lumMod val="90000"/>
                        </a:schemeClr>
                      </a:solidFill>
                      <a:ln w="38100">
                        <a:solidFill>
                          <a:srgbClr val="FF3300"/>
                        </a:solidFill>
                        <a:miter lim="800000"/>
                        <a:headEnd/>
                        <a:tailEnd/>
                      </a:ln>
                      <a:effectLst/>
                      <a:extLst/>
                    </p:spPr>
                  </p:pic>
                </p:oleObj>
              </mc:Fallback>
            </mc:AlternateContent>
          </a:graphicData>
        </a:graphic>
      </p:graphicFrame>
      <p:pic>
        <p:nvPicPr>
          <p:cNvPr id="82973" name="Picture 29"/>
          <p:cNvPicPr>
            <a:picLocks noChangeAspect="1" noChangeArrowheads="1"/>
          </p:cNvPicPr>
          <p:nvPr/>
        </p:nvPicPr>
        <p:blipFill>
          <a:blip r:embed="rId10">
            <a:extLst>
              <a:ext uri="{28A0092B-C50C-407E-A947-70E740481C1C}">
                <a14:useLocalDpi xmlns:a14="http://schemas.microsoft.com/office/drawing/2010/main" val="0"/>
              </a:ext>
            </a:extLst>
          </a:blip>
          <a:srcRect l="2069" t="4054" r="3163" b="3455"/>
          <a:stretch>
            <a:fillRect/>
          </a:stretch>
        </p:blipFill>
        <p:spPr bwMode="auto">
          <a:xfrm>
            <a:off x="1677988" y="2424113"/>
            <a:ext cx="1584325" cy="889000"/>
          </a:xfrm>
          <a:prstGeom prst="rect">
            <a:avLst/>
          </a:prstGeom>
          <a:noFill/>
          <a:ln w="38100">
            <a:solidFill>
              <a:srgbClr val="0066FF"/>
            </a:solidFill>
            <a:miter lim="800000"/>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 name="TextBox 2"/>
          <p:cNvSpPr txBox="1"/>
          <p:nvPr/>
        </p:nvSpPr>
        <p:spPr>
          <a:xfrm>
            <a:off x="85511" y="5839734"/>
            <a:ext cx="1300394" cy="923330"/>
          </a:xfrm>
          <a:prstGeom prst="rect">
            <a:avLst/>
          </a:prstGeom>
          <a:noFill/>
        </p:spPr>
        <p:txBody>
          <a:bodyPr wrap="none" rtlCol="0">
            <a:spAutoFit/>
          </a:bodyPr>
          <a:lstStyle/>
          <a:p>
            <a:pPr algn="ctr"/>
            <a:r>
              <a:rPr lang="en-US" b="1" dirty="0" smtClean="0">
                <a:solidFill>
                  <a:prstClr val="white"/>
                </a:solidFill>
                <a:latin typeface="Calibri"/>
              </a:rPr>
              <a:t>Lederman,</a:t>
            </a:r>
            <a:br>
              <a:rPr lang="en-US" b="1" dirty="0" smtClean="0">
                <a:solidFill>
                  <a:prstClr val="white"/>
                </a:solidFill>
                <a:latin typeface="Calibri"/>
              </a:rPr>
            </a:br>
            <a:r>
              <a:rPr lang="en-US" b="1" dirty="0" smtClean="0">
                <a:solidFill>
                  <a:prstClr val="white"/>
                </a:solidFill>
                <a:latin typeface="Calibri"/>
              </a:rPr>
              <a:t>Schwarz,</a:t>
            </a:r>
          </a:p>
          <a:p>
            <a:pPr algn="ctr"/>
            <a:r>
              <a:rPr lang="en-US" b="1" dirty="0" smtClean="0">
                <a:solidFill>
                  <a:prstClr val="white"/>
                </a:solidFill>
                <a:latin typeface="Calibri"/>
              </a:rPr>
              <a:t>Steinberger</a:t>
            </a:r>
            <a:endParaRPr lang="en-US" b="1" dirty="0">
              <a:solidFill>
                <a:prstClr val="white"/>
              </a:solidFill>
              <a:latin typeface="Calibri"/>
            </a:endParaRPr>
          </a:p>
        </p:txBody>
      </p:sp>
    </p:spTree>
    <p:extLst>
      <p:ext uri="{BB962C8B-B14F-4D97-AF65-F5344CB8AC3E}">
        <p14:creationId xmlns:p14="http://schemas.microsoft.com/office/powerpoint/2010/main" val="18472014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nodeType="clickEffect">
                                  <p:stCondLst>
                                    <p:cond delay="0"/>
                                  </p:stCondLst>
                                  <p:childTnLst>
                                    <p:animEffect transition="out" filter="dissolve">
                                      <p:cBhvr>
                                        <p:cTn id="6" dur="500"/>
                                        <p:tgtEl>
                                          <p:spTgt spid="82971"/>
                                        </p:tgtEl>
                                      </p:cBhvr>
                                    </p:animEffect>
                                    <p:set>
                                      <p:cBhvr>
                                        <p:cTn id="7" dur="1" fill="hold">
                                          <p:stCondLst>
                                            <p:cond delay="499"/>
                                          </p:stCondLst>
                                        </p:cTn>
                                        <p:tgtEl>
                                          <p:spTgt spid="82971"/>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82970"/>
                                        </p:tgtEl>
                                        <p:attrNameLst>
                                          <p:attrName>style.visibility</p:attrName>
                                        </p:attrNameLst>
                                      </p:cBhvr>
                                      <p:to>
                                        <p:strVal val="visible"/>
                                      </p:to>
                                    </p:set>
                                    <p:animEffect transition="in" filter="dissolve">
                                      <p:cBhvr>
                                        <p:cTn id="10" dur="500"/>
                                        <p:tgtEl>
                                          <p:spTgt spid="82970"/>
                                        </p:tgtEl>
                                      </p:cBhvr>
                                    </p:animEffect>
                                  </p:childTnLst>
                                </p:cTn>
                              </p:par>
                              <p:par>
                                <p:cTn id="11" presetID="17" presetClass="entr" presetSubtype="10" fill="hold" nodeType="withEffect">
                                  <p:stCondLst>
                                    <p:cond delay="0"/>
                                  </p:stCondLst>
                                  <p:childTnLst>
                                    <p:set>
                                      <p:cBhvr>
                                        <p:cTn id="12" dur="1" fill="hold">
                                          <p:stCondLst>
                                            <p:cond delay="0"/>
                                          </p:stCondLst>
                                        </p:cTn>
                                        <p:tgtEl>
                                          <p:spTgt spid="82972"/>
                                        </p:tgtEl>
                                        <p:attrNameLst>
                                          <p:attrName>style.visibility</p:attrName>
                                        </p:attrNameLst>
                                      </p:cBhvr>
                                      <p:to>
                                        <p:strVal val="visible"/>
                                      </p:to>
                                    </p:set>
                                    <p:anim calcmode="lin" valueType="num">
                                      <p:cBhvr>
                                        <p:cTn id="13" dur="500" fill="hold"/>
                                        <p:tgtEl>
                                          <p:spTgt spid="82972"/>
                                        </p:tgtEl>
                                        <p:attrNameLst>
                                          <p:attrName>ppt_w</p:attrName>
                                        </p:attrNameLst>
                                      </p:cBhvr>
                                      <p:tavLst>
                                        <p:tav tm="0">
                                          <p:val>
                                            <p:fltVal val="0"/>
                                          </p:val>
                                        </p:tav>
                                        <p:tav tm="100000">
                                          <p:val>
                                            <p:strVal val="#ppt_w"/>
                                          </p:val>
                                        </p:tav>
                                      </p:tavLst>
                                    </p:anim>
                                    <p:anim calcmode="lin" valueType="num">
                                      <p:cBhvr>
                                        <p:cTn id="14" dur="500" fill="hold"/>
                                        <p:tgtEl>
                                          <p:spTgt spid="82972"/>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29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Innovation, the first neutrino beam:</a:t>
            </a:r>
            <a:endParaRPr lang="en-US" dirty="0"/>
          </a:p>
        </p:txBody>
      </p:sp>
      <p:sp>
        <p:nvSpPr>
          <p:cNvPr id="3" name="Content Placeholder 2"/>
          <p:cNvSpPr>
            <a:spLocks noGrp="1"/>
          </p:cNvSpPr>
          <p:nvPr>
            <p:ph idx="1"/>
          </p:nvPr>
        </p:nvSpPr>
        <p:spPr>
          <a:xfrm>
            <a:off x="0" y="685821"/>
            <a:ext cx="9144000" cy="6172179"/>
          </a:xfrm>
        </p:spPr>
        <p:txBody>
          <a:bodyPr>
            <a:normAutofit fontScale="92500" lnSpcReduction="10000"/>
          </a:bodyPr>
          <a:lstStyle/>
          <a:p>
            <a:r>
              <a:rPr lang="en-US" dirty="0" smtClean="0"/>
              <a:t>Increase neutrino flux by order of magnitude:</a:t>
            </a:r>
          </a:p>
          <a:p>
            <a:pPr lvl="1"/>
            <a:r>
              <a:rPr lang="en-US" dirty="0" smtClean="0"/>
              <a:t>Focus π/K produced in proton-target interaction:</a:t>
            </a:r>
          </a:p>
          <a:p>
            <a:pPr lvl="2"/>
            <a:r>
              <a:rPr lang="en-US" dirty="0" smtClean="0"/>
              <a:t>Ideally point to parallel;</a:t>
            </a:r>
          </a:p>
          <a:p>
            <a:pPr lvl="3"/>
            <a:r>
              <a:rPr lang="en-US" dirty="0" smtClean="0"/>
              <a:t>Requires </a:t>
            </a:r>
            <a:r>
              <a:rPr lang="en-US" dirty="0" err="1" smtClean="0"/>
              <a:t>toroidal</a:t>
            </a:r>
            <a:r>
              <a:rPr lang="en-US" dirty="0" smtClean="0"/>
              <a:t> magnetic field</a:t>
            </a:r>
          </a:p>
          <a:p>
            <a:endParaRPr lang="en-US" dirty="0"/>
          </a:p>
          <a:p>
            <a:endParaRPr lang="en-US" dirty="0" smtClean="0"/>
          </a:p>
          <a:p>
            <a:endParaRPr lang="en-US" dirty="0"/>
          </a:p>
          <a:p>
            <a:endParaRPr lang="en-US" dirty="0" smtClean="0"/>
          </a:p>
          <a:p>
            <a:endParaRPr lang="en-US" dirty="0" smtClean="0"/>
          </a:p>
          <a:p>
            <a:endParaRPr lang="en-US" dirty="0"/>
          </a:p>
          <a:p>
            <a:endParaRPr lang="en-US" dirty="0"/>
          </a:p>
          <a:p>
            <a:r>
              <a:rPr lang="en-US" dirty="0" smtClean="0"/>
              <a:t>Requires:</a:t>
            </a:r>
          </a:p>
          <a:p>
            <a:pPr lvl="1"/>
            <a:r>
              <a:rPr lang="en-US" dirty="0" smtClean="0"/>
              <a:t>Extracted, pulsed proton beam</a:t>
            </a:r>
          </a:p>
        </p:txBody>
      </p:sp>
      <p:sp>
        <p:nvSpPr>
          <p:cNvPr id="4" name="Slide Number Placeholder 3"/>
          <p:cNvSpPr>
            <a:spLocks noGrp="1"/>
          </p:cNvSpPr>
          <p:nvPr>
            <p:ph type="sldNum" sz="quarter" idx="12"/>
          </p:nvPr>
        </p:nvSpPr>
        <p:spPr/>
        <p:txBody>
          <a:bodyPr/>
          <a:lstStyle/>
          <a:p>
            <a:fld id="{A1DC3ABC-92C2-B748-ABF3-8546144348B4}" type="slidenum">
              <a:rPr lang="en-US" smtClean="0">
                <a:solidFill>
                  <a:prstClr val="white">
                    <a:lumMod val="75000"/>
                  </a:prstClr>
                </a:solidFill>
                <a:latin typeface="Calibri"/>
              </a:rPr>
              <a:pPr/>
              <a:t>12</a:t>
            </a:fld>
            <a:endParaRPr lang="en-US">
              <a:solidFill>
                <a:prstClr val="white">
                  <a:lumMod val="75000"/>
                </a:prstClr>
              </a:solidFill>
              <a:latin typeface="Calibri"/>
            </a:endParaRPr>
          </a:p>
        </p:txBody>
      </p:sp>
      <p:pic>
        <p:nvPicPr>
          <p:cNvPr id="5" name="Picture 4" descr="princi1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069" y="2386713"/>
            <a:ext cx="8561390" cy="3390310"/>
          </a:xfrm>
          <a:prstGeom prst="rect">
            <a:avLst/>
          </a:prstGeom>
          <a:ln w="28575" cmpd="sng">
            <a:solidFill>
              <a:srgbClr val="FF0000"/>
            </a:solidFill>
          </a:ln>
        </p:spPr>
      </p:pic>
    </p:spTree>
    <p:extLst>
      <p:ext uri="{BB962C8B-B14F-4D97-AF65-F5344CB8AC3E}">
        <p14:creationId xmlns:p14="http://schemas.microsoft.com/office/powerpoint/2010/main" val="80577936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4645025" y="3524380"/>
            <a:ext cx="2255931" cy="3315899"/>
          </a:xfrm>
          <a:prstGeom prst="rect">
            <a:avLst/>
          </a:prstGeom>
          <a:ln w="28575" cmpd="sng">
            <a:solidFill>
              <a:srgbClr val="FF0000"/>
            </a:solidFill>
          </a:ln>
        </p:spPr>
      </p:pic>
      <p:sp>
        <p:nvSpPr>
          <p:cNvPr id="2" name="Title 1"/>
          <p:cNvSpPr>
            <a:spLocks noGrp="1"/>
          </p:cNvSpPr>
          <p:nvPr>
            <p:ph type="title"/>
          </p:nvPr>
        </p:nvSpPr>
        <p:spPr/>
        <p:txBody>
          <a:bodyPr>
            <a:normAutofit fontScale="90000"/>
          </a:bodyPr>
          <a:lstStyle/>
          <a:p>
            <a:r>
              <a:rPr lang="en-US" dirty="0" smtClean="0"/>
              <a:t>Innovation, the first magnetic horn:</a:t>
            </a:r>
            <a:endParaRPr lang="en-US" dirty="0"/>
          </a:p>
        </p:txBody>
      </p:sp>
      <p:sp>
        <p:nvSpPr>
          <p:cNvPr id="6" name="Text Placeholder 5"/>
          <p:cNvSpPr>
            <a:spLocks noGrp="1"/>
          </p:cNvSpPr>
          <p:nvPr>
            <p:ph type="body" idx="1"/>
          </p:nvPr>
        </p:nvSpPr>
        <p:spPr>
          <a:xfrm>
            <a:off x="23628" y="1003485"/>
            <a:ext cx="4040188" cy="639762"/>
          </a:xfrm>
        </p:spPr>
        <p:txBody>
          <a:bodyPr>
            <a:normAutofit fontScale="92500" lnSpcReduction="20000"/>
          </a:bodyPr>
          <a:lstStyle/>
          <a:p>
            <a:r>
              <a:rPr lang="en-US" dirty="0" smtClean="0"/>
              <a:t>Simon van der Meer</a:t>
            </a:r>
            <a:br>
              <a:rPr lang="en-US" dirty="0" smtClean="0"/>
            </a:br>
            <a:r>
              <a:rPr lang="en-US" i="1" dirty="0" smtClean="0">
                <a:solidFill>
                  <a:srgbClr val="FF0000"/>
                </a:solidFill>
              </a:rPr>
              <a:t>CERN, 1961</a:t>
            </a:r>
            <a:endParaRPr lang="en-US" i="1" dirty="0">
              <a:solidFill>
                <a:srgbClr val="FF0000"/>
              </a:solidFill>
            </a:endParaRPr>
          </a:p>
        </p:txBody>
      </p:sp>
      <p:pic>
        <p:nvPicPr>
          <p:cNvPr id="9" name="Content Placeholder 8" descr="van-der-Meer-horn_edited-1.jpg"/>
          <p:cNvPicPr>
            <a:picLocks noGrp="1" noChangeAspect="1"/>
          </p:cNvPicPr>
          <p:nvPr>
            <p:ph sz="half" idx="2"/>
          </p:nvPr>
        </p:nvPicPr>
        <p:blipFill>
          <a:blip r:embed="rId3">
            <a:extLst>
              <a:ext uri="{28A0092B-C50C-407E-A947-70E740481C1C}">
                <a14:useLocalDpi xmlns:a14="http://schemas.microsoft.com/office/drawing/2010/main" val="0"/>
              </a:ext>
            </a:extLst>
          </a:blip>
          <a:srcRect t="6092" b="6092"/>
          <a:stretch>
            <a:fillRect/>
          </a:stretch>
        </p:blipFill>
        <p:spPr>
          <a:xfrm>
            <a:off x="53163" y="1643247"/>
            <a:ext cx="4468377" cy="4370055"/>
          </a:xfrm>
          <a:prstGeom prst="rect">
            <a:avLst/>
          </a:prstGeom>
          <a:ln w="28575" cmpd="sng">
            <a:solidFill>
              <a:srgbClr val="FF0000"/>
            </a:solidFill>
          </a:ln>
        </p:spPr>
      </p:pic>
      <p:sp>
        <p:nvSpPr>
          <p:cNvPr id="7" name="Text Placeholder 6"/>
          <p:cNvSpPr>
            <a:spLocks noGrp="1"/>
          </p:cNvSpPr>
          <p:nvPr>
            <p:ph type="body" sz="quarter" idx="3"/>
          </p:nvPr>
        </p:nvSpPr>
        <p:spPr>
          <a:xfrm>
            <a:off x="5058513" y="1003485"/>
            <a:ext cx="4041775" cy="639762"/>
          </a:xfrm>
        </p:spPr>
        <p:txBody>
          <a:bodyPr>
            <a:normAutofit fontScale="77500" lnSpcReduction="20000"/>
          </a:bodyPr>
          <a:lstStyle/>
          <a:p>
            <a:pPr algn="r"/>
            <a:r>
              <a:rPr lang="en-US" dirty="0" smtClean="0"/>
              <a:t>Confirmation:</a:t>
            </a:r>
            <a:br>
              <a:rPr lang="en-US" dirty="0" smtClean="0"/>
            </a:br>
            <a:r>
              <a:rPr lang="en-US" i="1" dirty="0" err="1" smtClean="0">
                <a:solidFill>
                  <a:srgbClr val="FF0000"/>
                </a:solidFill>
              </a:rPr>
              <a:t>muon</a:t>
            </a:r>
            <a:r>
              <a:rPr lang="en-US" i="1" dirty="0" smtClean="0">
                <a:solidFill>
                  <a:srgbClr val="FF0000"/>
                </a:solidFill>
              </a:rPr>
              <a:t>-/electron</a:t>
            </a:r>
            <a:r>
              <a:rPr lang="en-US" dirty="0" smtClean="0">
                <a:solidFill>
                  <a:srgbClr val="FF0000"/>
                </a:solidFill>
              </a:rPr>
              <a:t>-neutrino</a:t>
            </a:r>
            <a:r>
              <a:rPr lang="en-US" i="1" dirty="0" smtClean="0">
                <a:solidFill>
                  <a:srgbClr val="FF0000"/>
                </a:solidFill>
              </a:rPr>
              <a:t> universality</a:t>
            </a:r>
            <a:endParaRPr lang="en-US" i="1" dirty="0">
              <a:solidFill>
                <a:srgbClr val="FF0000"/>
              </a:solidFill>
            </a:endParaRPr>
          </a:p>
        </p:txBody>
      </p:sp>
      <p:sp>
        <p:nvSpPr>
          <p:cNvPr id="15" name="Content Placeholder 13"/>
          <p:cNvSpPr>
            <a:spLocks noGrp="1"/>
          </p:cNvSpPr>
          <p:nvPr>
            <p:ph sz="quarter" idx="4"/>
          </p:nvPr>
        </p:nvSpPr>
        <p:spPr>
          <a:xfrm>
            <a:off x="4645025" y="1641996"/>
            <a:ext cx="4491009" cy="5216004"/>
          </a:xfrm>
        </p:spPr>
        <p:txBody>
          <a:bodyPr/>
          <a:lstStyle/>
          <a:p>
            <a:r>
              <a:rPr lang="en-US" dirty="0" smtClean="0"/>
              <a:t>Further innovation:</a:t>
            </a:r>
          </a:p>
          <a:p>
            <a:pPr lvl="1"/>
            <a:r>
              <a:rPr lang="en-US" dirty="0" smtClean="0"/>
              <a:t>The bubble chamber</a:t>
            </a:r>
            <a:endParaRPr lang="en-US" dirty="0"/>
          </a:p>
        </p:txBody>
      </p:sp>
      <p:sp>
        <p:nvSpPr>
          <p:cNvPr id="4" name="Slide Number Placeholder 3"/>
          <p:cNvSpPr>
            <a:spLocks noGrp="1"/>
          </p:cNvSpPr>
          <p:nvPr>
            <p:ph type="sldNum" sz="quarter" idx="12"/>
          </p:nvPr>
        </p:nvSpPr>
        <p:spPr/>
        <p:txBody>
          <a:bodyPr/>
          <a:lstStyle/>
          <a:p>
            <a:fld id="{A1DC3ABC-92C2-B748-ABF3-8546144348B4}" type="slidenum">
              <a:rPr lang="en-US" smtClean="0">
                <a:solidFill>
                  <a:prstClr val="white">
                    <a:lumMod val="75000"/>
                  </a:prstClr>
                </a:solidFill>
                <a:latin typeface="Calibri"/>
              </a:rPr>
              <a:pPr/>
              <a:t>13</a:t>
            </a:fld>
            <a:endParaRPr lang="en-US">
              <a:solidFill>
                <a:prstClr val="white">
                  <a:lumMod val="75000"/>
                </a:prstClr>
              </a:solidFill>
              <a:latin typeface="Calibri"/>
            </a:endParaRPr>
          </a:p>
        </p:txBody>
      </p:sp>
      <p:pic>
        <p:nvPicPr>
          <p:cNvPr id="12" name="Picture 11"/>
          <p:cNvPicPr>
            <a:picLocks noChangeAspect="1"/>
          </p:cNvPicPr>
          <p:nvPr/>
        </p:nvPicPr>
        <p:blipFill>
          <a:blip r:embed="rId4"/>
          <a:stretch>
            <a:fillRect/>
          </a:stretch>
        </p:blipFill>
        <p:spPr>
          <a:xfrm>
            <a:off x="6900956" y="3545307"/>
            <a:ext cx="2212139" cy="3289065"/>
          </a:xfrm>
          <a:prstGeom prst="rect">
            <a:avLst/>
          </a:prstGeom>
          <a:ln w="28575" cmpd="sng">
            <a:solidFill>
              <a:srgbClr val="FF0000"/>
            </a:solidFill>
          </a:ln>
        </p:spPr>
      </p:pic>
      <p:pic>
        <p:nvPicPr>
          <p:cNvPr id="13" name="Picture 12"/>
          <p:cNvPicPr>
            <a:picLocks noChangeAspect="1"/>
          </p:cNvPicPr>
          <p:nvPr/>
        </p:nvPicPr>
        <p:blipFill>
          <a:blip r:embed="rId5"/>
          <a:stretch>
            <a:fillRect/>
          </a:stretch>
        </p:blipFill>
        <p:spPr>
          <a:xfrm>
            <a:off x="4645024" y="2467286"/>
            <a:ext cx="4463479" cy="1997603"/>
          </a:xfrm>
          <a:prstGeom prst="rect">
            <a:avLst/>
          </a:prstGeom>
          <a:ln w="28575" cmpd="sng">
            <a:solidFill>
              <a:srgbClr val="FF0000"/>
            </a:solidFill>
          </a:ln>
        </p:spPr>
      </p:pic>
      <p:pic>
        <p:nvPicPr>
          <p:cNvPr id="3" name="Picture 2" descr="6205698f.jpeg"/>
          <p:cNvPicPr>
            <a:picLocks noChangeAspect="1"/>
          </p:cNvPicPr>
          <p:nvPr/>
        </p:nvPicPr>
        <p:blipFill rotWithShape="1">
          <a:blip r:embed="rId6">
            <a:extLst>
              <a:ext uri="{28A0092B-C50C-407E-A947-70E740481C1C}">
                <a14:useLocalDpi xmlns:a14="http://schemas.microsoft.com/office/drawing/2010/main" val="0"/>
              </a:ext>
            </a:extLst>
          </a:blip>
          <a:srcRect l="30034" r="28179"/>
          <a:stretch/>
        </p:blipFill>
        <p:spPr>
          <a:xfrm>
            <a:off x="2850347" y="4320513"/>
            <a:ext cx="1524225" cy="2457459"/>
          </a:xfrm>
          <a:prstGeom prst="rect">
            <a:avLst/>
          </a:prstGeom>
          <a:ln w="28575" cmpd="sng">
            <a:solidFill>
              <a:srgbClr val="FF0000"/>
            </a:solidFill>
          </a:ln>
        </p:spPr>
      </p:pic>
      <p:cxnSp>
        <p:nvCxnSpPr>
          <p:cNvPr id="14" name="Straight Connector 13"/>
          <p:cNvCxnSpPr/>
          <p:nvPr/>
        </p:nvCxnSpPr>
        <p:spPr>
          <a:xfrm flipV="1">
            <a:off x="4582223" y="754543"/>
            <a:ext cx="0" cy="6090343"/>
          </a:xfrm>
          <a:prstGeom prst="line">
            <a:avLst/>
          </a:prstGeom>
          <a:ln>
            <a:solidFill>
              <a:srgbClr val="00FF00"/>
            </a:solidFill>
          </a:ln>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a:blip r:embed="rId7"/>
          <a:stretch>
            <a:fillRect/>
          </a:stretch>
        </p:blipFill>
        <p:spPr>
          <a:xfrm>
            <a:off x="53163" y="6139128"/>
            <a:ext cx="2910258" cy="564971"/>
          </a:xfrm>
          <a:prstGeom prst="rect">
            <a:avLst/>
          </a:prstGeom>
          <a:ln w="28575" cmpd="sng">
            <a:solidFill>
              <a:srgbClr val="FF0000"/>
            </a:solidFill>
          </a:ln>
        </p:spPr>
      </p:pic>
    </p:spTree>
    <p:extLst>
      <p:ext uri="{BB962C8B-B14F-4D97-AF65-F5344CB8AC3E}">
        <p14:creationId xmlns:p14="http://schemas.microsoft.com/office/powerpoint/2010/main" val="21676476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5" grpId="0" build="p"/>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argamelle-photo.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0468" y="3782084"/>
            <a:ext cx="2188018" cy="3007276"/>
          </a:xfrm>
          <a:prstGeom prst="rect">
            <a:avLst/>
          </a:prstGeom>
          <a:ln w="28575" cmpd="sng">
            <a:solidFill>
              <a:srgbClr val="FF0000"/>
            </a:solidFill>
          </a:ln>
        </p:spPr>
      </p:pic>
      <p:sp>
        <p:nvSpPr>
          <p:cNvPr id="2" name="Title 1"/>
          <p:cNvSpPr>
            <a:spLocks noGrp="1"/>
          </p:cNvSpPr>
          <p:nvPr>
            <p:ph type="title"/>
          </p:nvPr>
        </p:nvSpPr>
        <p:spPr/>
        <p:txBody>
          <a:bodyPr>
            <a:normAutofit fontScale="90000"/>
          </a:bodyPr>
          <a:lstStyle/>
          <a:p>
            <a:r>
              <a:rPr lang="en-US" dirty="0" smtClean="0"/>
              <a:t>Discovery of neutral currents:</a:t>
            </a:r>
            <a:endParaRPr lang="en-US" dirty="0"/>
          </a:p>
        </p:txBody>
      </p:sp>
      <p:sp>
        <p:nvSpPr>
          <p:cNvPr id="4" name="Content Placeholder 3"/>
          <p:cNvSpPr>
            <a:spLocks noGrp="1"/>
          </p:cNvSpPr>
          <p:nvPr>
            <p:ph idx="1"/>
          </p:nvPr>
        </p:nvSpPr>
        <p:spPr>
          <a:xfrm>
            <a:off x="0" y="750798"/>
            <a:ext cx="4064000" cy="3432731"/>
          </a:xfrm>
        </p:spPr>
        <p:txBody>
          <a:bodyPr>
            <a:normAutofit fontScale="92500"/>
          </a:bodyPr>
          <a:lstStyle/>
          <a:p>
            <a:r>
              <a:rPr lang="en-US" dirty="0" smtClean="0"/>
              <a:t>Development …</a:t>
            </a:r>
            <a:br>
              <a:rPr lang="en-US" dirty="0" smtClean="0"/>
            </a:br>
            <a:r>
              <a:rPr lang="en-US" dirty="0" smtClean="0"/>
              <a:t>of beam and detector:</a:t>
            </a:r>
          </a:p>
          <a:p>
            <a:pPr lvl="1"/>
            <a:r>
              <a:rPr lang="en-US" dirty="0" smtClean="0"/>
              <a:t>Improved horn:</a:t>
            </a:r>
          </a:p>
          <a:p>
            <a:pPr lvl="2"/>
            <a:r>
              <a:rPr lang="en-US" dirty="0" smtClean="0"/>
              <a:t>Parabolic; with neck and downstream </a:t>
            </a:r>
            <a:r>
              <a:rPr lang="en-US" dirty="0" err="1" smtClean="0"/>
              <a:t>toroids</a:t>
            </a:r>
            <a:endParaRPr lang="en-US" dirty="0"/>
          </a:p>
          <a:p>
            <a:pPr lvl="1"/>
            <a:r>
              <a:rPr lang="en-US" dirty="0" smtClean="0"/>
              <a:t>Improved detector:</a:t>
            </a:r>
          </a:p>
          <a:p>
            <a:pPr lvl="2"/>
            <a:r>
              <a:rPr lang="en-US" dirty="0" err="1" smtClean="0"/>
              <a:t>Gargamelle</a:t>
            </a:r>
            <a:endParaRPr lang="en-US" dirty="0" smtClean="0"/>
          </a:p>
        </p:txBody>
      </p:sp>
      <p:sp>
        <p:nvSpPr>
          <p:cNvPr id="3" name="Slide Number Placeholder 2"/>
          <p:cNvSpPr>
            <a:spLocks noGrp="1"/>
          </p:cNvSpPr>
          <p:nvPr>
            <p:ph type="sldNum" sz="quarter" idx="12"/>
          </p:nvPr>
        </p:nvSpPr>
        <p:spPr/>
        <p:txBody>
          <a:bodyPr/>
          <a:lstStyle/>
          <a:p>
            <a:fld id="{A1DC3ABC-92C2-B748-ABF3-8546144348B4}" type="slidenum">
              <a:rPr lang="en-US" smtClean="0">
                <a:solidFill>
                  <a:prstClr val="white">
                    <a:lumMod val="75000"/>
                  </a:prstClr>
                </a:solidFill>
                <a:latin typeface="Calibri"/>
              </a:rPr>
              <a:pPr/>
              <a:t>14</a:t>
            </a:fld>
            <a:endParaRPr lang="en-US">
              <a:solidFill>
                <a:prstClr val="white">
                  <a:lumMod val="75000"/>
                </a:prstClr>
              </a:solidFill>
              <a:latin typeface="Calibri"/>
            </a:endParaRPr>
          </a:p>
        </p:txBody>
      </p:sp>
      <p:pic>
        <p:nvPicPr>
          <p:cNvPr id="5" name="Picture 4" descr="Gargamell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14" y="4635145"/>
            <a:ext cx="3290794" cy="2154215"/>
          </a:xfrm>
          <a:prstGeom prst="rect">
            <a:avLst/>
          </a:prstGeom>
          <a:ln w="28575" cmpd="sng">
            <a:solidFill>
              <a:srgbClr val="FF0000"/>
            </a:solidFill>
          </a:ln>
        </p:spPr>
      </p:pic>
      <p:pic>
        <p:nvPicPr>
          <p:cNvPr id="8" name="Picture 7" descr="nc.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1881" y="4730286"/>
            <a:ext cx="3234764" cy="2090359"/>
          </a:xfrm>
          <a:prstGeom prst="rect">
            <a:avLst/>
          </a:prstGeom>
          <a:solidFill>
            <a:schemeClr val="bg1">
              <a:lumMod val="75000"/>
            </a:schemeClr>
          </a:solidFill>
          <a:ln w="28575" cmpd="sng">
            <a:solidFill>
              <a:srgbClr val="FF0000"/>
            </a:solidFill>
          </a:ln>
        </p:spPr>
      </p:pic>
      <p:pic>
        <p:nvPicPr>
          <p:cNvPr id="11" name="Picture 10"/>
          <p:cNvPicPr>
            <a:picLocks noChangeAspect="1"/>
          </p:cNvPicPr>
          <p:nvPr/>
        </p:nvPicPr>
        <p:blipFill>
          <a:blip r:embed="rId5"/>
          <a:stretch>
            <a:fillRect/>
          </a:stretch>
        </p:blipFill>
        <p:spPr>
          <a:xfrm>
            <a:off x="4244824" y="713444"/>
            <a:ext cx="4686264" cy="3608294"/>
          </a:xfrm>
          <a:prstGeom prst="rect">
            <a:avLst/>
          </a:prstGeom>
        </p:spPr>
      </p:pic>
      <p:sp>
        <p:nvSpPr>
          <p:cNvPr id="12" name="TextBox 11"/>
          <p:cNvSpPr txBox="1"/>
          <p:nvPr/>
        </p:nvSpPr>
        <p:spPr>
          <a:xfrm>
            <a:off x="8278445" y="4293715"/>
            <a:ext cx="652643" cy="369332"/>
          </a:xfrm>
          <a:prstGeom prst="rect">
            <a:avLst/>
          </a:prstGeom>
          <a:noFill/>
        </p:spPr>
        <p:txBody>
          <a:bodyPr wrap="none" rtlCol="0">
            <a:spAutoFit/>
          </a:bodyPr>
          <a:lstStyle/>
          <a:p>
            <a:r>
              <a:rPr lang="en-US" b="1" dirty="0" smtClean="0">
                <a:solidFill>
                  <a:prstClr val="white"/>
                </a:solidFill>
                <a:latin typeface="Calibri"/>
              </a:rPr>
              <a:t>1971</a:t>
            </a:r>
            <a:endParaRPr lang="en-US" b="1" dirty="0">
              <a:solidFill>
                <a:prstClr val="white"/>
              </a:solidFill>
              <a:latin typeface="Calibri"/>
            </a:endParaRPr>
          </a:p>
        </p:txBody>
      </p:sp>
    </p:spTree>
    <p:extLst>
      <p:ext uri="{BB962C8B-B14F-4D97-AF65-F5344CB8AC3E}">
        <p14:creationId xmlns:p14="http://schemas.microsoft.com/office/powerpoint/2010/main" val="135850613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Neutrino beams:</a:t>
            </a:r>
            <a:endParaRPr lang="en-US" dirty="0"/>
          </a:p>
        </p:txBody>
      </p:sp>
      <p:sp>
        <p:nvSpPr>
          <p:cNvPr id="3" name="Slide Number Placeholder 2"/>
          <p:cNvSpPr>
            <a:spLocks noGrp="1"/>
          </p:cNvSpPr>
          <p:nvPr>
            <p:ph type="sldNum" sz="quarter" idx="12"/>
          </p:nvPr>
        </p:nvSpPr>
        <p:spPr/>
        <p:txBody>
          <a:bodyPr/>
          <a:lstStyle/>
          <a:p>
            <a:fld id="{A1DC3ABC-92C2-B748-ABF3-8546144348B4}" type="slidenum">
              <a:rPr lang="en-US" smtClean="0">
                <a:solidFill>
                  <a:prstClr val="white">
                    <a:lumMod val="75000"/>
                  </a:prstClr>
                </a:solidFill>
                <a:latin typeface="Calibri"/>
              </a:rPr>
              <a:pPr/>
              <a:t>15</a:t>
            </a:fld>
            <a:endParaRPr lang="en-US">
              <a:solidFill>
                <a:prstClr val="white">
                  <a:lumMod val="75000"/>
                </a:prstClr>
              </a:solidFill>
              <a:latin typeface="Calibri"/>
            </a:endParaRPr>
          </a:p>
        </p:txBody>
      </p:sp>
      <p:pic>
        <p:nvPicPr>
          <p:cNvPr id="4" name="Picture 3" descr="Beam-experiment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733" y="750797"/>
            <a:ext cx="7904296" cy="5966025"/>
          </a:xfrm>
          <a:prstGeom prst="rect">
            <a:avLst/>
          </a:prstGeom>
          <a:solidFill>
            <a:schemeClr val="bg1"/>
          </a:solidFill>
          <a:ln w="28575" cmpd="sng">
            <a:solidFill>
              <a:srgbClr val="FF0000"/>
            </a:solidFill>
          </a:ln>
        </p:spPr>
      </p:pic>
      <p:sp>
        <p:nvSpPr>
          <p:cNvPr id="5" name="Rectangle 4"/>
          <p:cNvSpPr/>
          <p:nvPr/>
        </p:nvSpPr>
        <p:spPr>
          <a:xfrm>
            <a:off x="664733" y="1311134"/>
            <a:ext cx="7867707" cy="212866"/>
          </a:xfrm>
          <a:prstGeom prst="rect">
            <a:avLst/>
          </a:prstGeom>
          <a:solidFill>
            <a:schemeClr val="bg1">
              <a:lumMod val="75000"/>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TextBox 5"/>
          <p:cNvSpPr txBox="1"/>
          <p:nvPr/>
        </p:nvSpPr>
        <p:spPr>
          <a:xfrm>
            <a:off x="0" y="0"/>
            <a:ext cx="2890535" cy="307777"/>
          </a:xfrm>
          <a:prstGeom prst="rect">
            <a:avLst/>
          </a:prstGeom>
          <a:noFill/>
        </p:spPr>
        <p:txBody>
          <a:bodyPr wrap="none" rtlCol="0">
            <a:spAutoFit/>
          </a:bodyPr>
          <a:lstStyle/>
          <a:p>
            <a:r>
              <a:rPr lang="en-US" sz="1400" b="1" dirty="0" smtClean="0">
                <a:solidFill>
                  <a:srgbClr val="FFFFFF"/>
                </a:solidFill>
                <a:latin typeface="Calibri"/>
              </a:rPr>
              <a:t>S.E. Kopp; Phys. Rep. 439 (2007) 101</a:t>
            </a:r>
            <a:endParaRPr lang="en-US" sz="1400" b="1" dirty="0">
              <a:solidFill>
                <a:srgbClr val="FFFFFF"/>
              </a:solidFill>
              <a:latin typeface="Calibri"/>
            </a:endParaRPr>
          </a:p>
        </p:txBody>
      </p:sp>
    </p:spTree>
    <p:extLst>
      <p:ext uri="{BB962C8B-B14F-4D97-AF65-F5344CB8AC3E}">
        <p14:creationId xmlns:p14="http://schemas.microsoft.com/office/powerpoint/2010/main" val="322028617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Neutrino &amp; the Standard Model</a:t>
            </a:r>
            <a:endParaRPr lang="en-US" dirty="0"/>
          </a:p>
        </p:txBody>
      </p:sp>
      <p:sp>
        <p:nvSpPr>
          <p:cNvPr id="3" name="Slide Number Placeholder 2"/>
          <p:cNvSpPr>
            <a:spLocks noGrp="1"/>
          </p:cNvSpPr>
          <p:nvPr>
            <p:ph type="sldNum" sz="quarter" idx="12"/>
          </p:nvPr>
        </p:nvSpPr>
        <p:spPr/>
        <p:txBody>
          <a:bodyPr/>
          <a:lstStyle/>
          <a:p>
            <a:fld id="{A1DC3ABC-92C2-B748-ABF3-8546144348B4}" type="slidenum">
              <a:rPr lang="en-US" smtClean="0">
                <a:solidFill>
                  <a:prstClr val="white">
                    <a:lumMod val="75000"/>
                  </a:prstClr>
                </a:solidFill>
                <a:latin typeface="Calibri"/>
              </a:rPr>
              <a:pPr/>
              <a:t>16</a:t>
            </a:fld>
            <a:endParaRPr lang="en-US">
              <a:solidFill>
                <a:prstClr val="white">
                  <a:lumMod val="75000"/>
                </a:prstClr>
              </a:solidFill>
              <a:latin typeface="Calibri"/>
            </a:endParaRPr>
          </a:p>
        </p:txBody>
      </p:sp>
      <p:grpSp>
        <p:nvGrpSpPr>
          <p:cNvPr id="6" name="Group 5"/>
          <p:cNvGrpSpPr/>
          <p:nvPr/>
        </p:nvGrpSpPr>
        <p:grpSpPr>
          <a:xfrm>
            <a:off x="-69120" y="1086664"/>
            <a:ext cx="9268213" cy="3827260"/>
            <a:chOff x="-69120" y="1086664"/>
            <a:chExt cx="9268213" cy="3827260"/>
          </a:xfrm>
        </p:grpSpPr>
        <p:grpSp>
          <p:nvGrpSpPr>
            <p:cNvPr id="42" name="Group 41"/>
            <p:cNvGrpSpPr/>
            <p:nvPr/>
          </p:nvGrpSpPr>
          <p:grpSpPr>
            <a:xfrm>
              <a:off x="-69120" y="3240000"/>
              <a:ext cx="9268213" cy="385537"/>
              <a:chOff x="-69120" y="3240000"/>
              <a:chExt cx="9268213" cy="385537"/>
            </a:xfrm>
          </p:grpSpPr>
          <p:grpSp>
            <p:nvGrpSpPr>
              <p:cNvPr id="41" name="Group 40"/>
              <p:cNvGrpSpPr/>
              <p:nvPr/>
            </p:nvGrpSpPr>
            <p:grpSpPr>
              <a:xfrm>
                <a:off x="165100" y="3240000"/>
                <a:ext cx="8912225" cy="146880"/>
                <a:chOff x="165100" y="3240000"/>
                <a:chExt cx="8912225" cy="146880"/>
              </a:xfrm>
            </p:grpSpPr>
            <p:cxnSp>
              <p:nvCxnSpPr>
                <p:cNvPr id="5" name="Straight Arrow Connector 4"/>
                <p:cNvCxnSpPr/>
                <p:nvPr/>
              </p:nvCxnSpPr>
              <p:spPr>
                <a:xfrm>
                  <a:off x="165100" y="3240000"/>
                  <a:ext cx="8912225"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28" name="Group 27"/>
                <p:cNvGrpSpPr/>
                <p:nvPr/>
              </p:nvGrpSpPr>
              <p:grpSpPr>
                <a:xfrm>
                  <a:off x="207352" y="3248640"/>
                  <a:ext cx="8717417" cy="138240"/>
                  <a:chOff x="252941" y="3212976"/>
                  <a:chExt cx="5742856" cy="138240"/>
                </a:xfrm>
              </p:grpSpPr>
              <p:cxnSp>
                <p:nvCxnSpPr>
                  <p:cNvPr id="7" name="Straight Connector 6"/>
                  <p:cNvCxnSpPr/>
                  <p:nvPr/>
                </p:nvCxnSpPr>
                <p:spPr>
                  <a:xfrm>
                    <a:off x="252941" y="3212976"/>
                    <a:ext cx="0" cy="138240"/>
                  </a:xfrm>
                  <a:prstGeom prst="line">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971276" y="3212976"/>
                    <a:ext cx="0" cy="138240"/>
                  </a:xfrm>
                  <a:prstGeom prst="line">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689611" y="3212976"/>
                    <a:ext cx="0" cy="138240"/>
                  </a:xfrm>
                  <a:prstGeom prst="line">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406578" y="3212976"/>
                    <a:ext cx="0" cy="138240"/>
                  </a:xfrm>
                  <a:prstGeom prst="line">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3124369" y="3212976"/>
                    <a:ext cx="0" cy="138240"/>
                  </a:xfrm>
                  <a:prstGeom prst="line">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3842704" y="3212976"/>
                    <a:ext cx="0" cy="138240"/>
                  </a:xfrm>
                  <a:prstGeom prst="line">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4561039" y="3212976"/>
                    <a:ext cx="0" cy="138240"/>
                  </a:xfrm>
                  <a:prstGeom prst="line">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5278006" y="3212976"/>
                    <a:ext cx="0" cy="138240"/>
                  </a:xfrm>
                  <a:prstGeom prst="line">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5995797" y="3212976"/>
                    <a:ext cx="0" cy="138240"/>
                  </a:xfrm>
                  <a:prstGeom prst="line">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cxnSp>
            </p:grpSp>
          </p:grpSp>
          <p:sp>
            <p:nvSpPr>
              <p:cNvPr id="32" name="TextBox 31"/>
              <p:cNvSpPr txBox="1"/>
              <p:nvPr/>
            </p:nvSpPr>
            <p:spPr>
              <a:xfrm>
                <a:off x="-69120" y="3317760"/>
                <a:ext cx="548648" cy="307777"/>
              </a:xfrm>
              <a:prstGeom prst="rect">
                <a:avLst/>
              </a:prstGeom>
              <a:noFill/>
            </p:spPr>
            <p:txBody>
              <a:bodyPr wrap="none" rtlCol="0">
                <a:spAutoFit/>
              </a:bodyPr>
              <a:lstStyle/>
              <a:p>
                <a:r>
                  <a:rPr lang="en-US" sz="1400" dirty="0">
                    <a:solidFill>
                      <a:srgbClr val="FF0000"/>
                    </a:solidFill>
                    <a:latin typeface="Calibri"/>
                  </a:rPr>
                  <a:t>1950</a:t>
                </a:r>
              </a:p>
            </p:txBody>
          </p:sp>
          <p:sp>
            <p:nvSpPr>
              <p:cNvPr id="33" name="TextBox 32"/>
              <p:cNvSpPr txBox="1"/>
              <p:nvPr/>
            </p:nvSpPr>
            <p:spPr>
              <a:xfrm>
                <a:off x="1023431" y="3317760"/>
                <a:ext cx="548648" cy="307777"/>
              </a:xfrm>
              <a:prstGeom prst="rect">
                <a:avLst/>
              </a:prstGeom>
              <a:noFill/>
            </p:spPr>
            <p:txBody>
              <a:bodyPr wrap="none" rtlCol="0">
                <a:spAutoFit/>
              </a:bodyPr>
              <a:lstStyle/>
              <a:p>
                <a:r>
                  <a:rPr lang="en-US" sz="1400" dirty="0" smtClean="0">
                    <a:solidFill>
                      <a:srgbClr val="FF0000"/>
                    </a:solidFill>
                    <a:latin typeface="Calibri"/>
                  </a:rPr>
                  <a:t>1960</a:t>
                </a:r>
                <a:endParaRPr lang="en-US" sz="1400" dirty="0">
                  <a:solidFill>
                    <a:srgbClr val="FF0000"/>
                  </a:solidFill>
                  <a:latin typeface="Calibri"/>
                </a:endParaRPr>
              </a:p>
            </p:txBody>
          </p:sp>
          <p:sp>
            <p:nvSpPr>
              <p:cNvPr id="34" name="TextBox 33"/>
              <p:cNvSpPr txBox="1"/>
              <p:nvPr/>
            </p:nvSpPr>
            <p:spPr>
              <a:xfrm>
                <a:off x="2113833" y="3317760"/>
                <a:ext cx="548648" cy="307777"/>
              </a:xfrm>
              <a:prstGeom prst="rect">
                <a:avLst/>
              </a:prstGeom>
              <a:noFill/>
            </p:spPr>
            <p:txBody>
              <a:bodyPr wrap="none" rtlCol="0">
                <a:spAutoFit/>
              </a:bodyPr>
              <a:lstStyle/>
              <a:p>
                <a:r>
                  <a:rPr lang="en-US" sz="1400" dirty="0" smtClean="0">
                    <a:solidFill>
                      <a:srgbClr val="FF0000"/>
                    </a:solidFill>
                    <a:latin typeface="Calibri"/>
                  </a:rPr>
                  <a:t>1970</a:t>
                </a:r>
                <a:endParaRPr lang="en-US" sz="1400" dirty="0">
                  <a:solidFill>
                    <a:srgbClr val="FF0000"/>
                  </a:solidFill>
                  <a:latin typeface="Calibri"/>
                </a:endParaRPr>
              </a:p>
            </p:txBody>
          </p:sp>
          <p:sp>
            <p:nvSpPr>
              <p:cNvPr id="35" name="TextBox 34"/>
              <p:cNvSpPr txBox="1"/>
              <p:nvPr/>
            </p:nvSpPr>
            <p:spPr>
              <a:xfrm>
                <a:off x="3196674" y="3317760"/>
                <a:ext cx="548648" cy="307777"/>
              </a:xfrm>
              <a:prstGeom prst="rect">
                <a:avLst/>
              </a:prstGeom>
              <a:noFill/>
            </p:spPr>
            <p:txBody>
              <a:bodyPr wrap="none" rtlCol="0">
                <a:spAutoFit/>
              </a:bodyPr>
              <a:lstStyle/>
              <a:p>
                <a:r>
                  <a:rPr lang="en-US" sz="1400" dirty="0" smtClean="0">
                    <a:solidFill>
                      <a:srgbClr val="FF0000"/>
                    </a:solidFill>
                    <a:latin typeface="Calibri"/>
                  </a:rPr>
                  <a:t>1980</a:t>
                </a:r>
                <a:endParaRPr lang="en-US" sz="1400" dirty="0">
                  <a:solidFill>
                    <a:srgbClr val="FF0000"/>
                  </a:solidFill>
                  <a:latin typeface="Calibri"/>
                </a:endParaRPr>
              </a:p>
            </p:txBody>
          </p:sp>
          <p:sp>
            <p:nvSpPr>
              <p:cNvPr id="36" name="TextBox 35"/>
              <p:cNvSpPr txBox="1"/>
              <p:nvPr/>
            </p:nvSpPr>
            <p:spPr>
              <a:xfrm>
                <a:off x="4291737" y="3317760"/>
                <a:ext cx="548648" cy="307777"/>
              </a:xfrm>
              <a:prstGeom prst="rect">
                <a:avLst/>
              </a:prstGeom>
              <a:noFill/>
            </p:spPr>
            <p:txBody>
              <a:bodyPr wrap="none" rtlCol="0">
                <a:spAutoFit/>
              </a:bodyPr>
              <a:lstStyle/>
              <a:p>
                <a:r>
                  <a:rPr lang="en-US" sz="1400" dirty="0" smtClean="0">
                    <a:solidFill>
                      <a:srgbClr val="FF0000"/>
                    </a:solidFill>
                    <a:latin typeface="Calibri"/>
                  </a:rPr>
                  <a:t>1990</a:t>
                </a:r>
                <a:endParaRPr lang="en-US" sz="1400" dirty="0">
                  <a:solidFill>
                    <a:srgbClr val="FF0000"/>
                  </a:solidFill>
                  <a:latin typeface="Calibri"/>
                </a:endParaRPr>
              </a:p>
            </p:txBody>
          </p:sp>
          <p:sp>
            <p:nvSpPr>
              <p:cNvPr id="37" name="TextBox 36"/>
              <p:cNvSpPr txBox="1"/>
              <p:nvPr/>
            </p:nvSpPr>
            <p:spPr>
              <a:xfrm>
                <a:off x="5382139" y="3317760"/>
                <a:ext cx="548648" cy="307777"/>
              </a:xfrm>
              <a:prstGeom prst="rect">
                <a:avLst/>
              </a:prstGeom>
              <a:noFill/>
            </p:spPr>
            <p:txBody>
              <a:bodyPr wrap="none" rtlCol="0">
                <a:spAutoFit/>
              </a:bodyPr>
              <a:lstStyle/>
              <a:p>
                <a:r>
                  <a:rPr lang="en-US" sz="1400" dirty="0" smtClean="0">
                    <a:solidFill>
                      <a:srgbClr val="FF0000"/>
                    </a:solidFill>
                    <a:latin typeface="Calibri"/>
                  </a:rPr>
                  <a:t>2000</a:t>
                </a:r>
                <a:endParaRPr lang="en-US" sz="1400" dirty="0">
                  <a:solidFill>
                    <a:srgbClr val="FF0000"/>
                  </a:solidFill>
                  <a:latin typeface="Calibri"/>
                </a:endParaRPr>
              </a:p>
            </p:txBody>
          </p:sp>
          <p:sp>
            <p:nvSpPr>
              <p:cNvPr id="38" name="TextBox 37"/>
              <p:cNvSpPr txBox="1"/>
              <p:nvPr/>
            </p:nvSpPr>
            <p:spPr>
              <a:xfrm>
                <a:off x="6461752" y="3317760"/>
                <a:ext cx="548648" cy="307777"/>
              </a:xfrm>
              <a:prstGeom prst="rect">
                <a:avLst/>
              </a:prstGeom>
              <a:noFill/>
            </p:spPr>
            <p:txBody>
              <a:bodyPr wrap="none" rtlCol="0">
                <a:spAutoFit/>
              </a:bodyPr>
              <a:lstStyle/>
              <a:p>
                <a:r>
                  <a:rPr lang="en-US" sz="1400" dirty="0" smtClean="0">
                    <a:solidFill>
                      <a:srgbClr val="FF0000"/>
                    </a:solidFill>
                    <a:latin typeface="Calibri"/>
                  </a:rPr>
                  <a:t>2010</a:t>
                </a:r>
                <a:endParaRPr lang="en-US" sz="1400" dirty="0">
                  <a:solidFill>
                    <a:srgbClr val="FF0000"/>
                  </a:solidFill>
                  <a:latin typeface="Calibri"/>
                </a:endParaRPr>
              </a:p>
            </p:txBody>
          </p:sp>
          <p:sp>
            <p:nvSpPr>
              <p:cNvPr id="39" name="TextBox 38"/>
              <p:cNvSpPr txBox="1"/>
              <p:nvPr/>
            </p:nvSpPr>
            <p:spPr>
              <a:xfrm>
                <a:off x="7560868" y="3317760"/>
                <a:ext cx="548648" cy="307777"/>
              </a:xfrm>
              <a:prstGeom prst="rect">
                <a:avLst/>
              </a:prstGeom>
              <a:noFill/>
            </p:spPr>
            <p:txBody>
              <a:bodyPr wrap="none" rtlCol="0">
                <a:spAutoFit/>
              </a:bodyPr>
              <a:lstStyle/>
              <a:p>
                <a:r>
                  <a:rPr lang="en-US" sz="1400" dirty="0" smtClean="0">
                    <a:solidFill>
                      <a:srgbClr val="FF0000"/>
                    </a:solidFill>
                    <a:latin typeface="Calibri"/>
                  </a:rPr>
                  <a:t>2020</a:t>
                </a:r>
                <a:endParaRPr lang="en-US" sz="1400" dirty="0">
                  <a:solidFill>
                    <a:srgbClr val="FF0000"/>
                  </a:solidFill>
                  <a:latin typeface="Calibri"/>
                </a:endParaRPr>
              </a:p>
            </p:txBody>
          </p:sp>
          <p:sp>
            <p:nvSpPr>
              <p:cNvPr id="40" name="TextBox 39"/>
              <p:cNvSpPr txBox="1"/>
              <p:nvPr/>
            </p:nvSpPr>
            <p:spPr>
              <a:xfrm>
                <a:off x="8650445" y="3317760"/>
                <a:ext cx="548648" cy="307777"/>
              </a:xfrm>
              <a:prstGeom prst="rect">
                <a:avLst/>
              </a:prstGeom>
              <a:noFill/>
            </p:spPr>
            <p:txBody>
              <a:bodyPr wrap="none" rtlCol="0">
                <a:spAutoFit/>
              </a:bodyPr>
              <a:lstStyle/>
              <a:p>
                <a:r>
                  <a:rPr lang="en-US" sz="1400" dirty="0" smtClean="0">
                    <a:solidFill>
                      <a:srgbClr val="FF0000"/>
                    </a:solidFill>
                    <a:latin typeface="Calibri"/>
                  </a:rPr>
                  <a:t>2030</a:t>
                </a:r>
                <a:endParaRPr lang="en-US" sz="1400" dirty="0">
                  <a:solidFill>
                    <a:srgbClr val="FF0000"/>
                  </a:solidFill>
                  <a:latin typeface="Calibri"/>
                </a:endParaRPr>
              </a:p>
            </p:txBody>
          </p:sp>
        </p:grpSp>
        <p:sp>
          <p:nvSpPr>
            <p:cNvPr id="43" name="TextBox 42"/>
            <p:cNvSpPr txBox="1"/>
            <p:nvPr/>
          </p:nvSpPr>
          <p:spPr>
            <a:xfrm>
              <a:off x="250495" y="2315520"/>
              <a:ext cx="1035598" cy="738664"/>
            </a:xfrm>
            <a:prstGeom prst="rect">
              <a:avLst/>
            </a:prstGeom>
            <a:noFill/>
          </p:spPr>
          <p:txBody>
            <a:bodyPr wrap="none" rtlCol="0">
              <a:spAutoFit/>
            </a:bodyPr>
            <a:lstStyle/>
            <a:p>
              <a:pPr algn="ctr"/>
              <a:r>
                <a:rPr lang="en-US" b="1" dirty="0" smtClean="0">
                  <a:solidFill>
                    <a:prstClr val="white"/>
                  </a:solidFill>
                  <a:latin typeface="Calibri"/>
                </a:rPr>
                <a:t>BNL</a:t>
              </a:r>
            </a:p>
            <a:p>
              <a:pPr algn="ctr"/>
              <a:r>
                <a:rPr lang="en-US" sz="1200" i="1" dirty="0" smtClean="0">
                  <a:solidFill>
                    <a:prstClr val="white"/>
                  </a:solidFill>
                  <a:latin typeface="Calibri"/>
                </a:rPr>
                <a:t>first neutrino</a:t>
              </a:r>
              <a:br>
                <a:rPr lang="en-US" sz="1200" i="1" dirty="0" smtClean="0">
                  <a:solidFill>
                    <a:prstClr val="white"/>
                  </a:solidFill>
                  <a:latin typeface="Calibri"/>
                </a:rPr>
              </a:br>
              <a:r>
                <a:rPr lang="en-US" sz="1200" dirty="0" smtClean="0">
                  <a:solidFill>
                    <a:prstClr val="white">
                      <a:lumMod val="65000"/>
                    </a:prstClr>
                  </a:solidFill>
                  <a:latin typeface="Calibri"/>
                </a:rPr>
                <a:t>“beam”</a:t>
              </a:r>
              <a:endParaRPr lang="en-US" sz="1200" dirty="0">
                <a:solidFill>
                  <a:prstClr val="white">
                    <a:lumMod val="65000"/>
                  </a:prstClr>
                </a:solidFill>
                <a:latin typeface="Calibri"/>
              </a:endParaRPr>
            </a:p>
          </p:txBody>
        </p:sp>
        <p:cxnSp>
          <p:nvCxnSpPr>
            <p:cNvPr id="45" name="Straight Arrow Connector 44"/>
            <p:cNvCxnSpPr/>
            <p:nvPr/>
          </p:nvCxnSpPr>
          <p:spPr>
            <a:xfrm>
              <a:off x="1140435" y="2825280"/>
              <a:ext cx="0" cy="414720"/>
            </a:xfrm>
            <a:prstGeom prst="straightConnector1">
              <a:avLst/>
            </a:prstGeom>
            <a:ln w="127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51840" y="1086664"/>
              <a:ext cx="1843724" cy="738664"/>
            </a:xfrm>
            <a:prstGeom prst="rect">
              <a:avLst/>
            </a:prstGeom>
            <a:noFill/>
          </p:spPr>
          <p:txBody>
            <a:bodyPr wrap="none" rtlCol="0">
              <a:spAutoFit/>
            </a:bodyPr>
            <a:lstStyle/>
            <a:p>
              <a:pPr algn="ctr"/>
              <a:r>
                <a:rPr lang="en-US" b="1" dirty="0" smtClean="0">
                  <a:solidFill>
                    <a:prstClr val="white"/>
                  </a:solidFill>
                  <a:latin typeface="Calibri"/>
                </a:rPr>
                <a:t>CERN</a:t>
              </a:r>
            </a:p>
            <a:p>
              <a:pPr algn="ctr"/>
              <a:r>
                <a:rPr lang="en-US" sz="1200" i="1" dirty="0" smtClean="0">
                  <a:solidFill>
                    <a:prstClr val="white"/>
                  </a:solidFill>
                  <a:latin typeface="Calibri"/>
                </a:rPr>
                <a:t>Horn and bubble chamber</a:t>
              </a:r>
            </a:p>
            <a:p>
              <a:pPr algn="ctr"/>
              <a:r>
                <a:rPr lang="en-US" sz="1200" dirty="0" smtClean="0">
                  <a:solidFill>
                    <a:prstClr val="white"/>
                  </a:solidFill>
                  <a:latin typeface="Calibri"/>
                </a:rPr>
                <a:t>First neutrino beam</a:t>
              </a:r>
              <a:endParaRPr lang="en-US" sz="1200" dirty="0">
                <a:solidFill>
                  <a:prstClr val="white"/>
                </a:solidFill>
                <a:latin typeface="Calibri"/>
              </a:endParaRPr>
            </a:p>
          </p:txBody>
        </p:sp>
        <p:cxnSp>
          <p:nvCxnSpPr>
            <p:cNvPr id="49" name="Straight Arrow Connector 48"/>
            <p:cNvCxnSpPr/>
            <p:nvPr/>
          </p:nvCxnSpPr>
          <p:spPr>
            <a:xfrm>
              <a:off x="1459759" y="1825328"/>
              <a:ext cx="0" cy="1414672"/>
            </a:xfrm>
            <a:prstGeom prst="straightConnector1">
              <a:avLst/>
            </a:prstGeom>
            <a:ln w="127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385487" y="3897661"/>
              <a:ext cx="1313180" cy="646331"/>
            </a:xfrm>
            <a:prstGeom prst="rect">
              <a:avLst/>
            </a:prstGeom>
            <a:noFill/>
          </p:spPr>
          <p:txBody>
            <a:bodyPr wrap="none" rtlCol="0">
              <a:spAutoFit/>
            </a:bodyPr>
            <a:lstStyle/>
            <a:p>
              <a:pPr algn="r"/>
              <a:r>
                <a:rPr lang="en-US" b="1" dirty="0">
                  <a:solidFill>
                    <a:srgbClr val="00FFFF"/>
                  </a:solidFill>
                  <a:latin typeface="Symbol"/>
                </a:rPr>
                <a:t>n</a:t>
              </a:r>
              <a:r>
                <a:rPr lang="en-US" b="1" baseline="-25000" dirty="0" smtClean="0">
                  <a:solidFill>
                    <a:srgbClr val="00FFFF"/>
                  </a:solidFill>
                  <a:latin typeface="Calibri"/>
                </a:rPr>
                <a:t>e</a:t>
              </a:r>
              <a:r>
                <a:rPr lang="en-US" b="1" dirty="0" smtClean="0">
                  <a:solidFill>
                    <a:srgbClr val="00FFFF"/>
                  </a:solidFill>
                  <a:latin typeface="Calibri"/>
                </a:rPr>
                <a:t>/</a:t>
              </a:r>
              <a:r>
                <a:rPr lang="en-US" b="1" dirty="0" smtClean="0">
                  <a:solidFill>
                    <a:srgbClr val="00FFFF"/>
                  </a:solidFill>
                  <a:latin typeface="Symbol"/>
                </a:rPr>
                <a:t>n</a:t>
              </a:r>
              <a:r>
                <a:rPr lang="en-US" b="1" baseline="-25000" dirty="0" smtClean="0">
                  <a:solidFill>
                    <a:srgbClr val="00FFFF"/>
                  </a:solidFill>
                  <a:latin typeface="Symbol"/>
                </a:rPr>
                <a:t>m</a:t>
              </a:r>
            </a:p>
            <a:p>
              <a:pPr algn="r"/>
              <a:r>
                <a:rPr lang="en-US" b="1" dirty="0" smtClean="0">
                  <a:solidFill>
                    <a:srgbClr val="00FFFF"/>
                  </a:solidFill>
                  <a:latin typeface="Calibri"/>
                </a:rPr>
                <a:t>universality</a:t>
              </a:r>
              <a:endParaRPr lang="en-US" b="1" dirty="0">
                <a:solidFill>
                  <a:srgbClr val="00FFFF"/>
                </a:solidFill>
                <a:latin typeface="Calibri"/>
              </a:endParaRPr>
            </a:p>
          </p:txBody>
        </p:sp>
        <p:sp>
          <p:nvSpPr>
            <p:cNvPr id="52" name="TextBox 51"/>
            <p:cNvSpPr txBox="1"/>
            <p:nvPr/>
          </p:nvSpPr>
          <p:spPr>
            <a:xfrm>
              <a:off x="1541389" y="3990594"/>
              <a:ext cx="1095172" cy="923330"/>
            </a:xfrm>
            <a:prstGeom prst="rect">
              <a:avLst/>
            </a:prstGeom>
            <a:noFill/>
          </p:spPr>
          <p:txBody>
            <a:bodyPr wrap="none" rtlCol="0">
              <a:spAutoFit/>
            </a:bodyPr>
            <a:lstStyle/>
            <a:p>
              <a:pPr algn="r"/>
              <a:r>
                <a:rPr lang="en-US" b="1" dirty="0" smtClean="0">
                  <a:solidFill>
                    <a:srgbClr val="00FFFF"/>
                  </a:solidFill>
                  <a:latin typeface="Calibri"/>
                </a:rPr>
                <a:t>Neutral</a:t>
              </a:r>
            </a:p>
            <a:p>
              <a:pPr algn="r"/>
              <a:r>
                <a:rPr lang="en-US" b="1" dirty="0" smtClean="0">
                  <a:solidFill>
                    <a:srgbClr val="00FFFF"/>
                  </a:solidFill>
                  <a:latin typeface="Calibri"/>
                </a:rPr>
                <a:t>Current</a:t>
              </a:r>
              <a:br>
                <a:rPr lang="en-US" b="1" dirty="0" smtClean="0">
                  <a:solidFill>
                    <a:srgbClr val="00FFFF"/>
                  </a:solidFill>
                  <a:latin typeface="Calibri"/>
                </a:rPr>
              </a:br>
              <a:r>
                <a:rPr lang="en-US" b="1" dirty="0" smtClean="0">
                  <a:solidFill>
                    <a:srgbClr val="00FFFF"/>
                  </a:solidFill>
                  <a:latin typeface="Calibri"/>
                </a:rPr>
                <a:t>discovery</a:t>
              </a:r>
              <a:endParaRPr lang="en-US" b="1" dirty="0">
                <a:solidFill>
                  <a:srgbClr val="00FFFF"/>
                </a:solidFill>
                <a:latin typeface="Calibri"/>
              </a:endParaRPr>
            </a:p>
          </p:txBody>
        </p:sp>
        <p:sp>
          <p:nvSpPr>
            <p:cNvPr id="53" name="TextBox 52"/>
            <p:cNvSpPr txBox="1"/>
            <p:nvPr/>
          </p:nvSpPr>
          <p:spPr>
            <a:xfrm>
              <a:off x="1572079" y="2601678"/>
              <a:ext cx="1617851" cy="553998"/>
            </a:xfrm>
            <a:prstGeom prst="rect">
              <a:avLst/>
            </a:prstGeom>
            <a:noFill/>
          </p:spPr>
          <p:txBody>
            <a:bodyPr wrap="none" rtlCol="0">
              <a:spAutoFit/>
            </a:bodyPr>
            <a:lstStyle/>
            <a:p>
              <a:pPr algn="ctr"/>
              <a:r>
                <a:rPr lang="en-US" b="1" dirty="0" smtClean="0">
                  <a:solidFill>
                    <a:prstClr val="white"/>
                  </a:solidFill>
                  <a:latin typeface="Calibri"/>
                </a:rPr>
                <a:t>CERN</a:t>
              </a:r>
            </a:p>
            <a:p>
              <a:pPr algn="ctr"/>
              <a:r>
                <a:rPr lang="en-US" sz="1200" i="1" dirty="0" smtClean="0">
                  <a:solidFill>
                    <a:prstClr val="white"/>
                  </a:solidFill>
                  <a:latin typeface="Calibri"/>
                </a:rPr>
                <a:t>Horn #2 &amp; </a:t>
              </a:r>
              <a:r>
                <a:rPr lang="en-US" sz="1200" i="1" dirty="0" err="1" smtClean="0">
                  <a:solidFill>
                    <a:prstClr val="white"/>
                  </a:solidFill>
                  <a:latin typeface="Calibri"/>
                </a:rPr>
                <a:t>Gargamelle</a:t>
              </a:r>
              <a:endParaRPr lang="en-US" sz="1200" i="1" dirty="0" smtClean="0">
                <a:solidFill>
                  <a:prstClr val="white"/>
                </a:solidFill>
                <a:latin typeface="Calibri"/>
              </a:endParaRPr>
            </a:p>
          </p:txBody>
        </p:sp>
        <p:cxnSp>
          <p:nvCxnSpPr>
            <p:cNvPr id="55" name="Straight Arrow Connector 54"/>
            <p:cNvCxnSpPr/>
            <p:nvPr/>
          </p:nvCxnSpPr>
          <p:spPr>
            <a:xfrm flipV="1">
              <a:off x="2576081" y="3257280"/>
              <a:ext cx="0" cy="819714"/>
            </a:xfrm>
            <a:prstGeom prst="straightConnector1">
              <a:avLst/>
            </a:prstGeom>
            <a:ln w="12700" cmpd="sng">
              <a:solidFill>
                <a:srgbClr val="00FFFF"/>
              </a:solidFill>
              <a:tailEnd type="arrow"/>
            </a:ln>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2852360" y="1546352"/>
              <a:ext cx="2675833" cy="738664"/>
            </a:xfrm>
            <a:prstGeom prst="rect">
              <a:avLst/>
            </a:prstGeom>
            <a:noFill/>
          </p:spPr>
          <p:txBody>
            <a:bodyPr wrap="none" rtlCol="0">
              <a:spAutoFit/>
            </a:bodyPr>
            <a:lstStyle/>
            <a:p>
              <a:pPr algn="ctr"/>
              <a:r>
                <a:rPr lang="en-US" b="1" dirty="0" smtClean="0">
                  <a:solidFill>
                    <a:prstClr val="white"/>
                  </a:solidFill>
                  <a:latin typeface="Calibri"/>
                </a:rPr>
                <a:t>CERN</a:t>
              </a:r>
            </a:p>
            <a:p>
              <a:pPr algn="ctr"/>
              <a:r>
                <a:rPr lang="en-US" sz="1200" i="1" dirty="0" err="1" smtClean="0">
                  <a:solidFill>
                    <a:prstClr val="white"/>
                  </a:solidFill>
                  <a:latin typeface="Calibri"/>
                </a:rPr>
                <a:t>Gargamelle</a:t>
              </a:r>
              <a:r>
                <a:rPr lang="en-US" sz="1200" i="1" dirty="0" smtClean="0">
                  <a:solidFill>
                    <a:prstClr val="white"/>
                  </a:solidFill>
                  <a:latin typeface="Calibri"/>
                </a:rPr>
                <a:t>, Aachen/</a:t>
              </a:r>
              <a:r>
                <a:rPr lang="en-US" sz="1200" i="1" dirty="0" err="1" smtClean="0">
                  <a:solidFill>
                    <a:prstClr val="white"/>
                  </a:solidFill>
                  <a:latin typeface="Calibri"/>
                </a:rPr>
                <a:t>Padova</a:t>
              </a:r>
              <a:r>
                <a:rPr lang="en-US" sz="1200" i="1" dirty="0" smtClean="0">
                  <a:solidFill>
                    <a:prstClr val="white"/>
                  </a:solidFill>
                  <a:latin typeface="Calibri"/>
                </a:rPr>
                <a:t>, CDHS, </a:t>
              </a:r>
              <a:br>
                <a:rPr lang="en-US" sz="1200" i="1" dirty="0" smtClean="0">
                  <a:solidFill>
                    <a:prstClr val="white"/>
                  </a:solidFill>
                  <a:latin typeface="Calibri"/>
                </a:rPr>
              </a:br>
              <a:r>
                <a:rPr lang="en-US" sz="1200" i="1" dirty="0" smtClean="0">
                  <a:solidFill>
                    <a:prstClr val="white"/>
                  </a:solidFill>
                  <a:latin typeface="Calibri"/>
                </a:rPr>
                <a:t>CHARM, BEBC, CCFR, NOMAD, CHORUS</a:t>
              </a:r>
            </a:p>
          </p:txBody>
        </p:sp>
        <p:sp>
          <p:nvSpPr>
            <p:cNvPr id="57" name="Left Brace 56"/>
            <p:cNvSpPr/>
            <p:nvPr/>
          </p:nvSpPr>
          <p:spPr>
            <a:xfrm rot="5400000">
              <a:off x="4101908" y="2107515"/>
              <a:ext cx="182684" cy="1929254"/>
            </a:xfrm>
            <a:prstGeom prst="leftBrace">
              <a:avLst>
                <a:gd name="adj1" fmla="val 77620"/>
                <a:gd name="adj2" fmla="val 50896"/>
              </a:avLst>
            </a:prstGeom>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58" name="TextBox 57"/>
            <p:cNvSpPr txBox="1"/>
            <p:nvPr/>
          </p:nvSpPr>
          <p:spPr>
            <a:xfrm>
              <a:off x="3411956" y="2255664"/>
              <a:ext cx="2217399" cy="738664"/>
            </a:xfrm>
            <a:prstGeom prst="rect">
              <a:avLst/>
            </a:prstGeom>
            <a:noFill/>
          </p:spPr>
          <p:txBody>
            <a:bodyPr wrap="none" rtlCol="0">
              <a:spAutoFit/>
            </a:bodyPr>
            <a:lstStyle/>
            <a:p>
              <a:pPr algn="ctr"/>
              <a:r>
                <a:rPr lang="en-US" b="1" dirty="0" smtClean="0">
                  <a:solidFill>
                    <a:prstClr val="white"/>
                  </a:solidFill>
                  <a:latin typeface="Calibri"/>
                </a:rPr>
                <a:t>BNL/FNAL</a:t>
              </a:r>
            </a:p>
            <a:p>
              <a:pPr algn="ctr"/>
              <a:r>
                <a:rPr lang="en-US" sz="1200" i="1" dirty="0" smtClean="0">
                  <a:solidFill>
                    <a:prstClr val="white"/>
                  </a:solidFill>
                  <a:latin typeface="Calibri"/>
                </a:rPr>
                <a:t>CITF, HPWF, 7’ BC, 15’ BC, E605, </a:t>
              </a:r>
              <a:br>
                <a:rPr lang="en-US" sz="1200" i="1" dirty="0" smtClean="0">
                  <a:solidFill>
                    <a:prstClr val="white"/>
                  </a:solidFill>
                  <a:latin typeface="Calibri"/>
                </a:rPr>
              </a:br>
              <a:r>
                <a:rPr lang="en-US" sz="1200" i="1" dirty="0" smtClean="0">
                  <a:solidFill>
                    <a:prstClr val="white"/>
                  </a:solidFill>
                  <a:latin typeface="Calibri"/>
                </a:rPr>
                <a:t>E613, E734, E776, </a:t>
              </a:r>
              <a:r>
                <a:rPr lang="en-US" sz="1200" i="1" dirty="0" err="1" smtClean="0">
                  <a:solidFill>
                    <a:prstClr val="white"/>
                  </a:solidFill>
                  <a:latin typeface="Calibri"/>
                </a:rPr>
                <a:t>NuTEV</a:t>
              </a:r>
              <a:endParaRPr lang="en-US" sz="1200" i="1" dirty="0" smtClean="0">
                <a:solidFill>
                  <a:prstClr val="white"/>
                </a:solidFill>
                <a:latin typeface="Calibri"/>
              </a:endParaRPr>
            </a:p>
          </p:txBody>
        </p:sp>
        <p:sp>
          <p:nvSpPr>
            <p:cNvPr id="59" name="TextBox 58"/>
            <p:cNvSpPr txBox="1"/>
            <p:nvPr/>
          </p:nvSpPr>
          <p:spPr>
            <a:xfrm>
              <a:off x="2794160" y="1207204"/>
              <a:ext cx="877940" cy="553998"/>
            </a:xfrm>
            <a:prstGeom prst="rect">
              <a:avLst/>
            </a:prstGeom>
            <a:noFill/>
          </p:spPr>
          <p:txBody>
            <a:bodyPr wrap="none" rtlCol="0">
              <a:spAutoFit/>
            </a:bodyPr>
            <a:lstStyle/>
            <a:p>
              <a:pPr algn="ctr"/>
              <a:r>
                <a:rPr lang="en-US" b="1" dirty="0" smtClean="0">
                  <a:solidFill>
                    <a:prstClr val="white"/>
                  </a:solidFill>
                  <a:latin typeface="Calibri"/>
                </a:rPr>
                <a:t>IHEP</a:t>
              </a:r>
            </a:p>
            <a:p>
              <a:pPr algn="ctr"/>
              <a:r>
                <a:rPr lang="en-US" sz="1200" i="1" dirty="0" smtClean="0">
                  <a:solidFill>
                    <a:prstClr val="white"/>
                  </a:solidFill>
                  <a:latin typeface="Calibri"/>
                </a:rPr>
                <a:t>SKAT, JINR</a:t>
              </a:r>
            </a:p>
          </p:txBody>
        </p:sp>
        <p:sp>
          <p:nvSpPr>
            <p:cNvPr id="60" name="Left Brace 59"/>
            <p:cNvSpPr/>
            <p:nvPr/>
          </p:nvSpPr>
          <p:spPr>
            <a:xfrm rot="16200000">
              <a:off x="3841333" y="2470689"/>
              <a:ext cx="182684" cy="2450404"/>
            </a:xfrm>
            <a:prstGeom prst="leftBrace">
              <a:avLst>
                <a:gd name="adj1" fmla="val 77620"/>
                <a:gd name="adj2" fmla="val 50896"/>
              </a:avLst>
            </a:prstGeom>
            <a:ln w="19050" cmpd="sng">
              <a:solidFill>
                <a:srgbClr val="00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Calibri"/>
              </a:endParaRPr>
            </a:p>
          </p:txBody>
        </p:sp>
        <p:sp>
          <p:nvSpPr>
            <p:cNvPr id="61" name="TextBox 60"/>
            <p:cNvSpPr txBox="1"/>
            <p:nvPr/>
          </p:nvSpPr>
          <p:spPr>
            <a:xfrm>
              <a:off x="2924436" y="3700833"/>
              <a:ext cx="2063899" cy="646331"/>
            </a:xfrm>
            <a:prstGeom prst="rect">
              <a:avLst/>
            </a:prstGeom>
            <a:noFill/>
          </p:spPr>
          <p:txBody>
            <a:bodyPr wrap="none" rtlCol="0">
              <a:spAutoFit/>
            </a:bodyPr>
            <a:lstStyle/>
            <a:p>
              <a:pPr algn="ctr"/>
              <a:r>
                <a:rPr lang="en-US" b="1" dirty="0" smtClean="0">
                  <a:solidFill>
                    <a:srgbClr val="00FFFF"/>
                  </a:solidFill>
                  <a:latin typeface="Calibri"/>
                </a:rPr>
                <a:t>Development of</a:t>
              </a:r>
              <a:br>
                <a:rPr lang="en-US" b="1" dirty="0" smtClean="0">
                  <a:solidFill>
                    <a:srgbClr val="00FFFF"/>
                  </a:solidFill>
                  <a:latin typeface="Calibri"/>
                </a:rPr>
              </a:br>
              <a:r>
                <a:rPr lang="en-US" b="1" dirty="0" smtClean="0">
                  <a:solidFill>
                    <a:srgbClr val="00FFFF"/>
                  </a:solidFill>
                  <a:latin typeface="Calibri"/>
                </a:rPr>
                <a:t>E/w SM, QPM, QCD</a:t>
              </a:r>
              <a:endParaRPr lang="en-US" b="1" dirty="0">
                <a:solidFill>
                  <a:srgbClr val="00FFFF"/>
                </a:solidFill>
                <a:latin typeface="Calibri"/>
              </a:endParaRPr>
            </a:p>
          </p:txBody>
        </p:sp>
        <p:sp>
          <p:nvSpPr>
            <p:cNvPr id="44" name="TextBox 43"/>
            <p:cNvSpPr txBox="1"/>
            <p:nvPr/>
          </p:nvSpPr>
          <p:spPr>
            <a:xfrm>
              <a:off x="121248" y="3385172"/>
              <a:ext cx="1095172" cy="646331"/>
            </a:xfrm>
            <a:prstGeom prst="rect">
              <a:avLst/>
            </a:prstGeom>
            <a:noFill/>
          </p:spPr>
          <p:txBody>
            <a:bodyPr wrap="none" rtlCol="0">
              <a:spAutoFit/>
            </a:bodyPr>
            <a:lstStyle/>
            <a:p>
              <a:pPr algn="r"/>
              <a:r>
                <a:rPr lang="en-US" b="1" dirty="0" smtClean="0">
                  <a:solidFill>
                    <a:srgbClr val="00FFFF"/>
                  </a:solidFill>
                  <a:latin typeface="Symbol"/>
                </a:rPr>
                <a:t>n</a:t>
              </a:r>
              <a:r>
                <a:rPr lang="en-US" b="1" baseline="-25000" dirty="0" smtClean="0">
                  <a:solidFill>
                    <a:srgbClr val="00FFFF"/>
                  </a:solidFill>
                  <a:latin typeface="Symbol"/>
                </a:rPr>
                <a:t>m</a:t>
              </a:r>
            </a:p>
            <a:p>
              <a:pPr algn="r"/>
              <a:r>
                <a:rPr lang="en-US" b="1" dirty="0" smtClean="0">
                  <a:solidFill>
                    <a:srgbClr val="00FFFF"/>
                  </a:solidFill>
                  <a:latin typeface="Calibri"/>
                </a:rPr>
                <a:t>discovery</a:t>
              </a:r>
              <a:endParaRPr lang="en-US" b="1" dirty="0">
                <a:solidFill>
                  <a:srgbClr val="00FFFF"/>
                </a:solidFill>
                <a:latin typeface="Calibri"/>
              </a:endParaRPr>
            </a:p>
          </p:txBody>
        </p:sp>
        <p:cxnSp>
          <p:nvCxnSpPr>
            <p:cNvPr id="46" name="Straight Arrow Connector 45"/>
            <p:cNvCxnSpPr/>
            <p:nvPr/>
          </p:nvCxnSpPr>
          <p:spPr>
            <a:xfrm flipV="1">
              <a:off x="1140435" y="3248248"/>
              <a:ext cx="0" cy="388868"/>
            </a:xfrm>
            <a:prstGeom prst="straightConnector1">
              <a:avLst/>
            </a:prstGeom>
            <a:ln w="12700" cmpd="sng">
              <a:solidFill>
                <a:srgbClr val="00FFFF"/>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1586804" y="3259104"/>
              <a:ext cx="0" cy="819714"/>
            </a:xfrm>
            <a:prstGeom prst="straightConnector1">
              <a:avLst/>
            </a:prstGeom>
            <a:ln w="12700" cmpd="sng">
              <a:solidFill>
                <a:srgbClr val="00FFFF"/>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20013483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Oscillations;</a:t>
            </a:r>
            <a:br>
              <a:rPr lang="en-US" dirty="0" smtClean="0"/>
            </a:br>
            <a:r>
              <a:rPr lang="en-US" sz="4000" dirty="0" smtClean="0"/>
              <a:t>the present generation</a:t>
            </a:r>
            <a:endParaRPr lang="en-US" dirty="0"/>
          </a:p>
        </p:txBody>
      </p:sp>
      <p:sp>
        <p:nvSpPr>
          <p:cNvPr id="3" name="Text Placeholder 2"/>
          <p:cNvSpPr>
            <a:spLocks noGrp="1"/>
          </p:cNvSpPr>
          <p:nvPr>
            <p:ph type="body" idx="1"/>
          </p:nvPr>
        </p:nvSpPr>
        <p:spPr/>
        <p:txBody>
          <a:bodyPr/>
          <a:lstStyle/>
          <a:p>
            <a:r>
              <a:rPr lang="en-US" dirty="0" smtClean="0"/>
              <a:t>NEUTRINO PHYSICS AND DETECTORS</a:t>
            </a:r>
            <a:endParaRPr lang="en-US" dirty="0"/>
          </a:p>
        </p:txBody>
      </p:sp>
      <p:sp>
        <p:nvSpPr>
          <p:cNvPr id="5" name="Slide Number Placeholder 3"/>
          <p:cNvSpPr txBox="1">
            <a:spLocks/>
          </p:cNvSpPr>
          <p:nvPr/>
        </p:nvSpPr>
        <p:spPr>
          <a:xfrm>
            <a:off x="8077200" y="-1557"/>
            <a:ext cx="1066800" cy="329184"/>
          </a:xfrm>
          <a:prstGeom prst="rect">
            <a:avLst/>
          </a:prstGeom>
        </p:spPr>
        <p:txBody>
          <a:bodyPr vert="horz" lIns="91440" tIns="45720" rIns="91440" bIns="45720" rtlCol="0" anchor="ctr"/>
          <a:lstStyle>
            <a:defPPr>
              <a:defRPr lang="en-US"/>
            </a:defPPr>
            <a:lvl1pPr marL="0" algn="r" defTabSz="457200" rtl="0" eaLnBrk="1" latinLnBrk="0" hangingPunct="1">
              <a:defRPr sz="1400" b="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B2C7CBE-54CD-6E4E-991E-74820AACF21D}" type="slidenum">
              <a:rPr kumimoji="0" lang="en-US" sz="14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00602542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7776" y="292526"/>
            <a:ext cx="8986677" cy="4855302"/>
          </a:xfrm>
          <a:prstGeom prst="rect">
            <a:avLst/>
          </a:prstGeom>
          <a:solidFill>
            <a:schemeClr val="bg1"/>
          </a:solidFill>
          <a:ln w="28575" cmpd="sng">
            <a:solidFill>
              <a:srgbClr val="FF0000"/>
            </a:solidFill>
          </a:ln>
        </p:spPr>
      </p:pic>
      <p:pic>
        <p:nvPicPr>
          <p:cNvPr id="7"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426" t="40292" r="1194" b="25915"/>
          <a:stretch/>
        </p:blipFill>
        <p:spPr bwMode="auto">
          <a:xfrm>
            <a:off x="87777" y="5408695"/>
            <a:ext cx="8986677" cy="1107108"/>
          </a:xfrm>
          <a:prstGeom prst="rect">
            <a:avLst/>
          </a:prstGeom>
          <a:solidFill>
            <a:srgbClr val="FFFFFF"/>
          </a:solidFill>
          <a:ln w="28575" cmpd="sng">
            <a:solidFill>
              <a:srgbClr val="FF0000"/>
            </a:solidFill>
            <a:miter lim="800000"/>
            <a:headEnd/>
            <a:tailEnd/>
          </a:ln>
          <a:effectLst/>
        </p:spPr>
      </p:pic>
      <p:sp>
        <p:nvSpPr>
          <p:cNvPr id="3" name="Slide Number Placeholder 2"/>
          <p:cNvSpPr>
            <a:spLocks noGrp="1"/>
          </p:cNvSpPr>
          <p:nvPr>
            <p:ph type="sldNum" sz="quarter" idx="12"/>
          </p:nvPr>
        </p:nvSpPr>
        <p:spPr/>
        <p:txBody>
          <a:bodyPr/>
          <a:lstStyle/>
          <a:p>
            <a:fld id="{A1DC3ABC-92C2-B748-ABF3-8546144348B4}" type="slidenum">
              <a:rPr lang="en-US" smtClean="0"/>
              <a:t>18</a:t>
            </a:fld>
            <a:endParaRPr lang="en-US"/>
          </a:p>
        </p:txBody>
      </p:sp>
    </p:spTree>
    <p:extLst>
      <p:ext uri="{BB962C8B-B14F-4D97-AF65-F5344CB8AC3E}">
        <p14:creationId xmlns:p14="http://schemas.microsoft.com/office/powerpoint/2010/main" val="231389092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dirty="0" smtClean="0"/>
              <a:t>Long-baseline neutrino oscillation programme:</a:t>
            </a:r>
            <a:endParaRPr lang="en-GB" sz="3600" dirty="0"/>
          </a:p>
        </p:txBody>
      </p:sp>
      <p:sp>
        <p:nvSpPr>
          <p:cNvPr id="5" name="Content Placeholder 4"/>
          <p:cNvSpPr>
            <a:spLocks noGrp="1"/>
          </p:cNvSpPr>
          <p:nvPr>
            <p:ph idx="1"/>
          </p:nvPr>
        </p:nvSpPr>
        <p:spPr>
          <a:xfrm>
            <a:off x="0" y="888104"/>
            <a:ext cx="9144000" cy="2904740"/>
          </a:xfrm>
        </p:spPr>
        <p:txBody>
          <a:bodyPr>
            <a:normAutofit/>
          </a:bodyPr>
          <a:lstStyle/>
          <a:p>
            <a:r>
              <a:rPr lang="en-GB" dirty="0" smtClean="0"/>
              <a:t>Present long-baseline experiments:</a:t>
            </a:r>
          </a:p>
          <a:p>
            <a:pPr lvl="1">
              <a:tabLst>
                <a:tab pos="2243138" algn="l"/>
              </a:tabLst>
            </a:pPr>
            <a:r>
              <a:rPr lang="en-GB" dirty="0" smtClean="0"/>
              <a:t>Europe:	OPERA, ICARUS</a:t>
            </a:r>
          </a:p>
          <a:p>
            <a:pPr lvl="1">
              <a:tabLst>
                <a:tab pos="2243138" algn="l"/>
              </a:tabLst>
            </a:pPr>
            <a:r>
              <a:rPr lang="en-GB" dirty="0" smtClean="0"/>
              <a:t>Japan:	T2K</a:t>
            </a:r>
          </a:p>
          <a:p>
            <a:pPr lvl="1">
              <a:tabLst>
                <a:tab pos="2243138" algn="l"/>
              </a:tabLst>
            </a:pPr>
            <a:r>
              <a:rPr lang="en-GB" dirty="0" smtClean="0"/>
              <a:t>US:	MINOS, MINOS+, </a:t>
            </a:r>
            <a:r>
              <a:rPr lang="en-GB" dirty="0" err="1" smtClean="0"/>
              <a:t>NOvA</a:t>
            </a:r>
            <a:endParaRPr lang="en-GB" dirty="0" smtClean="0"/>
          </a:p>
        </p:txBody>
      </p:sp>
      <p:pic>
        <p:nvPicPr>
          <p:cNvPr id="52226" name="Picture 2"/>
          <p:cNvPicPr>
            <a:picLocks noChangeAspect="1" noChangeArrowheads="1"/>
          </p:cNvPicPr>
          <p:nvPr/>
        </p:nvPicPr>
        <p:blipFill>
          <a:blip r:embed="rId2" cstate="print"/>
          <a:srcRect/>
          <a:stretch>
            <a:fillRect/>
          </a:stretch>
        </p:blipFill>
        <p:spPr bwMode="auto">
          <a:xfrm>
            <a:off x="252616" y="3771209"/>
            <a:ext cx="3691484" cy="2935986"/>
          </a:xfrm>
          <a:prstGeom prst="rect">
            <a:avLst/>
          </a:prstGeom>
          <a:noFill/>
          <a:ln w="28575">
            <a:solidFill>
              <a:srgbClr val="FF0000"/>
            </a:solidFill>
            <a:miter lim="800000"/>
            <a:headEnd/>
            <a:tailEnd/>
          </a:ln>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658091" y="3767831"/>
            <a:ext cx="4124016" cy="2939364"/>
          </a:xfrm>
          <a:prstGeom prst="rect">
            <a:avLst/>
          </a:prstGeom>
          <a:ln w="28575" cmpd="sng">
            <a:solidFill>
              <a:srgbClr val="FF0000"/>
            </a:solidFill>
          </a:ln>
        </p:spPr>
      </p:pic>
    </p:spTree>
    <p:extLst>
      <p:ext uri="{BB962C8B-B14F-4D97-AF65-F5344CB8AC3E}">
        <p14:creationId xmlns:p14="http://schemas.microsoft.com/office/powerpoint/2010/main" val="212957601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Content Placeholder 417"/>
          <p:cNvSpPr>
            <a:spLocks noGrp="1"/>
          </p:cNvSpPr>
          <p:nvPr>
            <p:ph idx="1"/>
          </p:nvPr>
        </p:nvSpPr>
        <p:spPr>
          <a:xfrm>
            <a:off x="5910146" y="1447435"/>
            <a:ext cx="3267709" cy="4661193"/>
          </a:xfrm>
        </p:spPr>
        <p:txBody>
          <a:bodyPr>
            <a:normAutofit/>
          </a:bodyPr>
          <a:lstStyle/>
          <a:p>
            <a:r>
              <a:rPr lang="en-US" dirty="0" smtClean="0"/>
              <a:t>Fundamental</a:t>
            </a:r>
          </a:p>
          <a:p>
            <a:pPr lvl="1"/>
            <a:r>
              <a:rPr lang="en-US" dirty="0" smtClean="0"/>
              <a:t>Particles &amp;</a:t>
            </a:r>
            <a:br>
              <a:rPr lang="en-US" dirty="0" smtClean="0"/>
            </a:br>
            <a:r>
              <a:rPr lang="en-US" dirty="0" smtClean="0"/>
              <a:t>forces</a:t>
            </a:r>
          </a:p>
          <a:p>
            <a:pPr lvl="1"/>
            <a:endParaRPr lang="en-US" dirty="0" smtClean="0"/>
          </a:p>
          <a:p>
            <a:pPr lvl="1"/>
            <a:endParaRPr lang="en-US" dirty="0" smtClean="0"/>
          </a:p>
          <a:p>
            <a:r>
              <a:rPr lang="en-US" dirty="0" smtClean="0"/>
              <a:t>Understanding:</a:t>
            </a:r>
          </a:p>
          <a:p>
            <a:pPr lvl="1"/>
            <a:r>
              <a:rPr lang="en-US" dirty="0" smtClean="0"/>
              <a:t>Symmetries</a:t>
            </a:r>
          </a:p>
          <a:p>
            <a:pPr lvl="1"/>
            <a:r>
              <a:rPr lang="en-US" dirty="0" smtClean="0"/>
              <a:t>Conservation laws</a:t>
            </a:r>
          </a:p>
          <a:p>
            <a:pPr lvl="1"/>
            <a:r>
              <a:rPr lang="en-US" dirty="0" smtClean="0"/>
              <a:t>Dynamics</a:t>
            </a:r>
          </a:p>
        </p:txBody>
      </p:sp>
      <p:sp>
        <p:nvSpPr>
          <p:cNvPr id="4" name="Slide Number Placeholder 3"/>
          <p:cNvSpPr>
            <a:spLocks noGrp="1"/>
          </p:cNvSpPr>
          <p:nvPr>
            <p:ph type="sldNum" sz="quarter" idx="12"/>
          </p:nvPr>
        </p:nvSpPr>
        <p:spPr/>
        <p:txBody>
          <a:bodyPr/>
          <a:lstStyle/>
          <a:p>
            <a:fld id="{A1DC3ABC-92C2-B748-ABF3-8546144348B4}" type="slidenum">
              <a:rPr lang="en-US" smtClean="0"/>
              <a:pPr/>
              <a:t>2</a:t>
            </a:fld>
            <a:endParaRPr lang="en-US" dirty="0"/>
          </a:p>
        </p:txBody>
      </p:sp>
      <p:grpSp>
        <p:nvGrpSpPr>
          <p:cNvPr id="2" name="Group 3"/>
          <p:cNvGrpSpPr>
            <a:grpSpLocks/>
          </p:cNvGrpSpPr>
          <p:nvPr/>
        </p:nvGrpSpPr>
        <p:grpSpPr bwMode="auto">
          <a:xfrm>
            <a:off x="251520" y="212855"/>
            <a:ext cx="5658626" cy="6568015"/>
            <a:chOff x="1008" y="624"/>
            <a:chExt cx="3049" cy="3539"/>
          </a:xfrm>
        </p:grpSpPr>
        <p:grpSp>
          <p:nvGrpSpPr>
            <p:cNvPr id="3" name="Group 4"/>
            <p:cNvGrpSpPr>
              <a:grpSpLocks/>
            </p:cNvGrpSpPr>
            <p:nvPr/>
          </p:nvGrpSpPr>
          <p:grpSpPr bwMode="auto">
            <a:xfrm>
              <a:off x="1008" y="624"/>
              <a:ext cx="3049" cy="3539"/>
              <a:chOff x="1008" y="624"/>
              <a:chExt cx="3049" cy="3539"/>
            </a:xfrm>
          </p:grpSpPr>
          <p:grpSp>
            <p:nvGrpSpPr>
              <p:cNvPr id="5" name="Group 5"/>
              <p:cNvGrpSpPr>
                <a:grpSpLocks/>
              </p:cNvGrpSpPr>
              <p:nvPr/>
            </p:nvGrpSpPr>
            <p:grpSpPr bwMode="auto">
              <a:xfrm>
                <a:off x="3072" y="3168"/>
                <a:ext cx="985" cy="995"/>
                <a:chOff x="3072" y="3168"/>
                <a:chExt cx="985" cy="995"/>
              </a:xfrm>
            </p:grpSpPr>
            <p:sp>
              <p:nvSpPr>
                <p:cNvPr id="415" name="Rectangle 6"/>
                <p:cNvSpPr>
                  <a:spLocks noChangeArrowheads="1"/>
                </p:cNvSpPr>
                <p:nvPr/>
              </p:nvSpPr>
              <p:spPr bwMode="auto">
                <a:xfrm>
                  <a:off x="3072" y="3168"/>
                  <a:ext cx="985" cy="995"/>
                </a:xfrm>
                <a:prstGeom prst="rect">
                  <a:avLst/>
                </a:prstGeom>
                <a:solidFill>
                  <a:srgbClr val="64ACE2">
                    <a:alpha val="50000"/>
                  </a:srgbClr>
                </a:solidFill>
                <a:ln w="9525">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3300"/>
                    </a:solidFill>
                    <a:effectLst>
                      <a:outerShdw blurRad="38100" dist="38100" dir="2700000" algn="tl">
                        <a:srgbClr val="000000"/>
                      </a:outerShdw>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3300"/>
                    </a:solidFill>
                    <a:effectLst>
                      <a:outerShdw blurRad="38100" dist="38100" dir="2700000" algn="tl">
                        <a:srgbClr val="000000"/>
                      </a:outerShdw>
                    </a:effectLst>
                    <a:uLnTx/>
                    <a:uFillTx/>
                  </a:endParaRPr>
                </a:p>
              </p:txBody>
            </p:sp>
            <p:sp>
              <p:nvSpPr>
                <p:cNvPr id="416" name="Text Box 7"/>
                <p:cNvSpPr txBox="1">
                  <a:spLocks noChangeArrowheads="1"/>
                </p:cNvSpPr>
                <p:nvPr/>
              </p:nvSpPr>
              <p:spPr bwMode="auto">
                <a:xfrm>
                  <a:off x="3168" y="3264"/>
                  <a:ext cx="771" cy="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rgbClr val="919191"/>
                      </a:solidFill>
                      <a:effectLst>
                        <a:outerShdw blurRad="38100" dist="38100" dir="2700000" algn="tl">
                          <a:srgbClr val="000000"/>
                        </a:outerShdw>
                      </a:effectLst>
                      <a:uLnTx/>
                      <a:uFillTx/>
                    </a:rPr>
                    <a:t>Higgs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rgbClr val="919191"/>
                      </a:solidFill>
                      <a:effectLst>
                        <a:outerShdw blurRad="38100" dist="38100" dir="2700000" algn="tl">
                          <a:srgbClr val="000000"/>
                        </a:outerShdw>
                      </a:effectLst>
                      <a:uLnTx/>
                      <a:uFillTx/>
                    </a:rPr>
                    <a:t>Boson</a:t>
                  </a:r>
                  <a:endParaRPr kumimoji="0" lang="en-US" sz="3200" b="0" i="0" u="none" strike="noStrike" kern="0" cap="none" spc="0" normalizeH="0" baseline="0" noProof="0" smtClean="0">
                    <a:ln>
                      <a:noFill/>
                    </a:ln>
                    <a:solidFill>
                      <a:srgbClr val="FFCC66"/>
                    </a:solidFill>
                    <a:effectLst>
                      <a:outerShdw blurRad="38100" dist="38100" dir="2700000" algn="tl">
                        <a:srgbClr val="000000"/>
                      </a:outerShdw>
                    </a:effectLst>
                    <a:uLnTx/>
                    <a:uFillTx/>
                  </a:endParaRPr>
                </a:p>
              </p:txBody>
            </p:sp>
          </p:grpSp>
          <p:grpSp>
            <p:nvGrpSpPr>
              <p:cNvPr id="6" name="Group 8"/>
              <p:cNvGrpSpPr>
                <a:grpSpLocks/>
              </p:cNvGrpSpPr>
              <p:nvPr/>
            </p:nvGrpSpPr>
            <p:grpSpPr bwMode="auto">
              <a:xfrm>
                <a:off x="3072" y="3168"/>
                <a:ext cx="985" cy="995"/>
                <a:chOff x="3072" y="3168"/>
                <a:chExt cx="985" cy="995"/>
              </a:xfrm>
            </p:grpSpPr>
            <p:sp>
              <p:nvSpPr>
                <p:cNvPr id="413" name="Rectangle 9"/>
                <p:cNvSpPr>
                  <a:spLocks noChangeArrowheads="1"/>
                </p:cNvSpPr>
                <p:nvPr/>
              </p:nvSpPr>
              <p:spPr bwMode="auto">
                <a:xfrm>
                  <a:off x="3072" y="3168"/>
                  <a:ext cx="985" cy="995"/>
                </a:xfrm>
                <a:prstGeom prst="rect">
                  <a:avLst/>
                </a:prstGeom>
                <a:solidFill>
                  <a:srgbClr val="64ACE2">
                    <a:alpha val="50000"/>
                  </a:srgbClr>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64ACE2"/>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3300"/>
                    </a:solidFill>
                    <a:effectLst>
                      <a:outerShdw blurRad="38100" dist="38100" dir="2700000" algn="tl">
                        <a:srgbClr val="000000"/>
                      </a:outerShdw>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3300"/>
                    </a:solidFill>
                    <a:effectLst>
                      <a:outerShdw blurRad="38100" dist="38100" dir="2700000" algn="tl">
                        <a:srgbClr val="000000"/>
                      </a:outerShdw>
                    </a:effectLst>
                    <a:uLnTx/>
                    <a:uFillTx/>
                  </a:endParaRPr>
                </a:p>
              </p:txBody>
            </p:sp>
            <p:sp>
              <p:nvSpPr>
                <p:cNvPr id="414" name="Text Box 10"/>
                <p:cNvSpPr txBox="1">
                  <a:spLocks noChangeArrowheads="1"/>
                </p:cNvSpPr>
                <p:nvPr/>
              </p:nvSpPr>
              <p:spPr bwMode="auto">
                <a:xfrm>
                  <a:off x="3168" y="3264"/>
                  <a:ext cx="777" cy="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smtClean="0">
                      <a:ln>
                        <a:noFill/>
                      </a:ln>
                      <a:solidFill>
                        <a:srgbClr val="919191"/>
                      </a:solidFill>
                      <a:effectLst>
                        <a:outerShdw blurRad="38100" dist="38100" dir="2700000" algn="tl">
                          <a:srgbClr val="000000"/>
                        </a:outerShdw>
                      </a:effectLst>
                      <a:uLnTx/>
                      <a:uFillTx/>
                    </a:rPr>
                    <a:t>Higgs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smtClean="0">
                      <a:ln>
                        <a:noFill/>
                      </a:ln>
                      <a:solidFill>
                        <a:srgbClr val="919191"/>
                      </a:solidFill>
                      <a:effectLst>
                        <a:outerShdw blurRad="38100" dist="38100" dir="2700000" algn="tl">
                          <a:srgbClr val="000000"/>
                        </a:outerShdw>
                      </a:effectLst>
                      <a:uLnTx/>
                      <a:uFillTx/>
                    </a:rPr>
                    <a:t>Boson</a:t>
                  </a:r>
                  <a:endParaRPr kumimoji="0" lang="en-US" sz="3200" b="0" i="0" u="none" strike="noStrike" kern="0" cap="none" spc="0" normalizeH="0" baseline="0" noProof="0" dirty="0" smtClean="0">
                    <a:ln>
                      <a:noFill/>
                    </a:ln>
                    <a:solidFill>
                      <a:srgbClr val="FFCC66"/>
                    </a:solidFill>
                    <a:effectLst>
                      <a:outerShdw blurRad="38100" dist="38100" dir="2700000" algn="tl">
                        <a:srgbClr val="000000"/>
                      </a:outerShdw>
                    </a:effectLst>
                    <a:uLnTx/>
                    <a:uFillTx/>
                  </a:endParaRPr>
                </a:p>
              </p:txBody>
            </p:sp>
          </p:grpSp>
          <p:sp>
            <p:nvSpPr>
              <p:cNvPr id="333" name="Text Box 11"/>
              <p:cNvSpPr txBox="1">
                <a:spLocks noChangeArrowheads="1"/>
              </p:cNvSpPr>
              <p:nvPr/>
            </p:nvSpPr>
            <p:spPr bwMode="auto">
              <a:xfrm rot="-5391797">
                <a:off x="2869" y="1944"/>
                <a:ext cx="1893" cy="442"/>
              </a:xfrm>
              <a:prstGeom prst="rect">
                <a:avLst/>
              </a:prstGeom>
              <a:solidFill>
                <a:srgbClr val="CCECFF"/>
              </a:solidFill>
              <a:ln>
                <a:noFill/>
              </a:ln>
              <a:effectLst/>
              <a:scene3d>
                <a:camera prst="legacyObliqueTopLeft"/>
                <a:lightRig rig="legacyFlat3" dir="t"/>
              </a:scene3d>
              <a:sp3d extrusionH="430200" prstMaterial="legacyMatte">
                <a:bevelT w="13500" h="13500" prst="angle"/>
                <a:bevelB w="13500" h="13500" prst="angle"/>
                <a:extrusionClr>
                  <a:srgbClr val="CCECFF"/>
                </a:extrusion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flatTx/>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rgbClr val="FFCC66"/>
                    </a:solidFill>
                    <a:effectLst>
                      <a:outerShdw blurRad="38100" dist="38100" dir="2700000" algn="tl">
                        <a:srgbClr val="000000"/>
                      </a:outerShdw>
                    </a:effectLst>
                    <a:uLnTx/>
                    <a:uFillTx/>
                  </a:rPr>
                  <a:t>Force</a:t>
                </a:r>
                <a:r>
                  <a:rPr kumimoji="0" lang="en-US" sz="4000" b="0" i="0" u="none" strike="noStrike" kern="0" cap="none" spc="0" normalizeH="0" baseline="0" noProof="0" smtClean="0">
                    <a:ln>
                      <a:noFill/>
                    </a:ln>
                    <a:solidFill>
                      <a:srgbClr val="FFCC66"/>
                    </a:solidFill>
                    <a:effectLst>
                      <a:outerShdw blurRad="38100" dist="38100" dir="2700000" algn="tl">
                        <a:srgbClr val="000000"/>
                      </a:outerShdw>
                    </a:effectLst>
                    <a:uLnTx/>
                    <a:uFillTx/>
                  </a:rPr>
                  <a:t> </a:t>
                </a:r>
                <a:r>
                  <a:rPr kumimoji="0" lang="en-US" sz="3600" b="0" i="0" u="none" strike="noStrike" kern="0" cap="none" spc="0" normalizeH="0" baseline="0" noProof="0" smtClean="0">
                    <a:ln>
                      <a:noFill/>
                    </a:ln>
                    <a:solidFill>
                      <a:srgbClr val="FFCC66"/>
                    </a:solidFill>
                    <a:effectLst>
                      <a:outerShdw blurRad="38100" dist="38100" dir="2700000" algn="tl">
                        <a:srgbClr val="000000"/>
                      </a:outerShdw>
                    </a:effectLst>
                    <a:uLnTx/>
                    <a:uFillTx/>
                  </a:rPr>
                  <a:t>Carriers</a:t>
                </a:r>
                <a:endParaRPr kumimoji="0" lang="en-US" sz="1800" b="0" i="0" u="none" strike="noStrike" kern="0" cap="none" spc="0" normalizeH="0" baseline="0" noProof="0" smtClean="0">
                  <a:ln>
                    <a:noFill/>
                  </a:ln>
                  <a:solidFill>
                    <a:sysClr val="windowText" lastClr="000000"/>
                  </a:solidFill>
                  <a:effectLst>
                    <a:outerShdw blurRad="38100" dist="38100" dir="2700000" algn="tl">
                      <a:srgbClr val="000000"/>
                    </a:outerShdw>
                  </a:effectLst>
                  <a:uLnTx/>
                  <a:uFillTx/>
                </a:endParaRPr>
              </a:p>
            </p:txBody>
          </p:sp>
          <p:grpSp>
            <p:nvGrpSpPr>
              <p:cNvPr id="7" name="Group 12"/>
              <p:cNvGrpSpPr>
                <a:grpSpLocks/>
              </p:cNvGrpSpPr>
              <p:nvPr/>
            </p:nvGrpSpPr>
            <p:grpSpPr bwMode="auto">
              <a:xfrm>
                <a:off x="3029" y="2145"/>
                <a:ext cx="575" cy="1007"/>
                <a:chOff x="3029" y="2145"/>
                <a:chExt cx="575" cy="1007"/>
              </a:xfrm>
            </p:grpSpPr>
            <p:grpSp>
              <p:nvGrpSpPr>
                <p:cNvPr id="8" name="Group 13"/>
                <p:cNvGrpSpPr>
                  <a:grpSpLocks/>
                </p:cNvGrpSpPr>
                <p:nvPr/>
              </p:nvGrpSpPr>
              <p:grpSpPr bwMode="auto">
                <a:xfrm>
                  <a:off x="3034" y="2602"/>
                  <a:ext cx="532" cy="550"/>
                  <a:chOff x="3024" y="2570"/>
                  <a:chExt cx="532" cy="550"/>
                </a:xfrm>
              </p:grpSpPr>
              <p:sp>
                <p:nvSpPr>
                  <p:cNvPr id="410" name="Rectangle 14"/>
                  <p:cNvSpPr>
                    <a:spLocks noChangeArrowheads="1"/>
                  </p:cNvSpPr>
                  <p:nvPr/>
                </p:nvSpPr>
                <p:spPr bwMode="auto">
                  <a:xfrm>
                    <a:off x="3062" y="2660"/>
                    <a:ext cx="480" cy="432"/>
                  </a:xfrm>
                  <a:prstGeom prst="rect">
                    <a:avLst/>
                  </a:prstGeom>
                  <a:solidFill>
                    <a:srgbClr val="FFCC66"/>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CC66"/>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411" name="Text Box 15"/>
                  <p:cNvSpPr txBox="1">
                    <a:spLocks noChangeArrowheads="1"/>
                  </p:cNvSpPr>
                  <p:nvPr/>
                </p:nvSpPr>
                <p:spPr bwMode="auto">
                  <a:xfrm>
                    <a:off x="3120" y="2570"/>
                    <a:ext cx="384"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4000" b="0" i="0" u="none" strike="noStrike" kern="0" cap="none" spc="0" normalizeH="0" baseline="0" noProof="0" smtClean="0">
                        <a:ln>
                          <a:noFill/>
                        </a:ln>
                        <a:solidFill>
                          <a:sysClr val="windowText" lastClr="000000"/>
                        </a:solidFill>
                        <a:effectLst/>
                        <a:uLnTx/>
                        <a:uFillTx/>
                      </a:rPr>
                      <a:t>Z</a:t>
                    </a:r>
                    <a:endParaRPr kumimoji="0" lang="en-US" sz="1800" b="0" i="0" u="none" strike="noStrike" kern="0" cap="none" spc="0" normalizeH="0" baseline="0" noProof="0" smtClean="0">
                      <a:ln>
                        <a:noFill/>
                      </a:ln>
                      <a:solidFill>
                        <a:sysClr val="windowText" lastClr="000000"/>
                      </a:solidFill>
                      <a:effectLst/>
                      <a:uLnTx/>
                      <a:uFillTx/>
                    </a:endParaRPr>
                  </a:p>
                </p:txBody>
              </p:sp>
              <p:sp>
                <p:nvSpPr>
                  <p:cNvPr id="412" name="Text Box 16"/>
                  <p:cNvSpPr txBox="1">
                    <a:spLocks noChangeArrowheads="1"/>
                  </p:cNvSpPr>
                  <p:nvPr/>
                </p:nvSpPr>
                <p:spPr bwMode="auto">
                  <a:xfrm>
                    <a:off x="3024" y="2908"/>
                    <a:ext cx="53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smtClean="0">
                        <a:ln>
                          <a:noFill/>
                        </a:ln>
                        <a:solidFill>
                          <a:sysClr val="windowText" lastClr="000000"/>
                        </a:solidFill>
                        <a:effectLst/>
                        <a:uLnTx/>
                        <a:uFillTx/>
                      </a:rPr>
                      <a:t>Z boson</a:t>
                    </a: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9" name="Group 17"/>
                <p:cNvGrpSpPr>
                  <a:grpSpLocks/>
                </p:cNvGrpSpPr>
                <p:nvPr/>
              </p:nvGrpSpPr>
              <p:grpSpPr bwMode="auto">
                <a:xfrm>
                  <a:off x="3029" y="2145"/>
                  <a:ext cx="575" cy="550"/>
                  <a:chOff x="3024" y="2125"/>
                  <a:chExt cx="575" cy="550"/>
                </a:xfrm>
              </p:grpSpPr>
              <p:sp>
                <p:nvSpPr>
                  <p:cNvPr id="407" name="Rectangle 18"/>
                  <p:cNvSpPr>
                    <a:spLocks noChangeArrowheads="1"/>
                  </p:cNvSpPr>
                  <p:nvPr/>
                </p:nvSpPr>
                <p:spPr bwMode="auto">
                  <a:xfrm>
                    <a:off x="3062" y="2181"/>
                    <a:ext cx="480" cy="442"/>
                  </a:xfrm>
                  <a:prstGeom prst="rect">
                    <a:avLst/>
                  </a:prstGeom>
                  <a:solidFill>
                    <a:srgbClr val="FFCC66"/>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CC66"/>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408" name="Text Box 19"/>
                  <p:cNvSpPr txBox="1">
                    <a:spLocks noChangeArrowheads="1"/>
                  </p:cNvSpPr>
                  <p:nvPr/>
                </p:nvSpPr>
                <p:spPr bwMode="auto">
                  <a:xfrm>
                    <a:off x="3092" y="2125"/>
                    <a:ext cx="384"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4000" b="0" i="0" u="none" strike="noStrike" kern="0" cap="none" spc="0" normalizeH="0" baseline="0" noProof="0" smtClean="0">
                        <a:ln>
                          <a:noFill/>
                        </a:ln>
                        <a:solidFill>
                          <a:sysClr val="windowText" lastClr="000000"/>
                        </a:solidFill>
                        <a:effectLst/>
                        <a:uLnTx/>
                        <a:uFillTx/>
                      </a:rPr>
                      <a:t>W</a:t>
                    </a:r>
                    <a:endParaRPr kumimoji="0" lang="en-US" sz="1800" b="0" i="0" u="none" strike="noStrike" kern="0" cap="none" spc="0" normalizeH="0" baseline="0" noProof="0" smtClean="0">
                      <a:ln>
                        <a:noFill/>
                      </a:ln>
                      <a:solidFill>
                        <a:sysClr val="windowText" lastClr="000000"/>
                      </a:solidFill>
                      <a:effectLst/>
                      <a:uLnTx/>
                      <a:uFillTx/>
                    </a:endParaRPr>
                  </a:p>
                </p:txBody>
              </p:sp>
              <p:sp>
                <p:nvSpPr>
                  <p:cNvPr id="409" name="Text Box 20"/>
                  <p:cNvSpPr txBox="1">
                    <a:spLocks noChangeArrowheads="1"/>
                  </p:cNvSpPr>
                  <p:nvPr/>
                </p:nvSpPr>
                <p:spPr bwMode="auto">
                  <a:xfrm>
                    <a:off x="3024" y="2463"/>
                    <a:ext cx="575"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smtClean="0">
                        <a:ln>
                          <a:noFill/>
                        </a:ln>
                        <a:solidFill>
                          <a:sysClr val="windowText" lastClr="000000"/>
                        </a:solidFill>
                        <a:effectLst/>
                        <a:uLnTx/>
                        <a:uFillTx/>
                      </a:rPr>
                      <a:t>W boson</a:t>
                    </a:r>
                    <a:endParaRPr kumimoji="0" lang="en-US" sz="1800" b="0" i="0" u="none" strike="noStrike" kern="0" cap="none" spc="0" normalizeH="0" baseline="0" noProof="0" smtClean="0">
                      <a:ln>
                        <a:noFill/>
                      </a:ln>
                      <a:solidFill>
                        <a:sysClr val="windowText" lastClr="000000"/>
                      </a:solidFill>
                      <a:effectLst/>
                      <a:uLnTx/>
                      <a:uFillTx/>
                    </a:endParaRPr>
                  </a:p>
                </p:txBody>
              </p:sp>
            </p:grpSp>
          </p:grpSp>
          <p:grpSp>
            <p:nvGrpSpPr>
              <p:cNvPr id="10" name="Group 21"/>
              <p:cNvGrpSpPr>
                <a:grpSpLocks/>
              </p:cNvGrpSpPr>
              <p:nvPr/>
            </p:nvGrpSpPr>
            <p:grpSpPr bwMode="auto">
              <a:xfrm>
                <a:off x="3049" y="1483"/>
                <a:ext cx="526" cy="681"/>
                <a:chOff x="3049" y="1483"/>
                <a:chExt cx="526" cy="681"/>
              </a:xfrm>
            </p:grpSpPr>
            <p:sp>
              <p:nvSpPr>
                <p:cNvPr id="402" name="Rectangle 22"/>
                <p:cNvSpPr>
                  <a:spLocks noChangeArrowheads="1"/>
                </p:cNvSpPr>
                <p:nvPr/>
              </p:nvSpPr>
              <p:spPr bwMode="auto">
                <a:xfrm>
                  <a:off x="3049" y="1693"/>
                  <a:ext cx="480" cy="442"/>
                </a:xfrm>
                <a:prstGeom prst="rect">
                  <a:avLst/>
                </a:prstGeom>
                <a:gradFill rotWithShape="0">
                  <a:gsLst>
                    <a:gs pos="0">
                      <a:srgbClr val="8F3ED0"/>
                    </a:gs>
                    <a:gs pos="100000">
                      <a:srgbClr val="8F3ED0">
                        <a:gamma/>
                        <a:shade val="46275"/>
                        <a:invGamma/>
                      </a:srgbClr>
                    </a:gs>
                  </a:gsLst>
                  <a:lin ang="5400000" scaled="1"/>
                </a:gra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8F3ED0"/>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403" name="Text Box 23"/>
                <p:cNvSpPr txBox="1">
                  <a:spLocks noChangeArrowheads="1"/>
                </p:cNvSpPr>
                <p:nvPr/>
              </p:nvSpPr>
              <p:spPr bwMode="auto">
                <a:xfrm>
                  <a:off x="3117" y="1483"/>
                  <a:ext cx="384" cy="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4800" b="0" i="0" u="none" strike="noStrike" kern="0" cap="none" spc="0" normalizeH="0" baseline="0" noProof="0" smtClean="0">
                      <a:ln>
                        <a:noFill/>
                      </a:ln>
                      <a:solidFill>
                        <a:sysClr val="windowText" lastClr="000000"/>
                      </a:solidFill>
                      <a:effectLst/>
                      <a:uLnTx/>
                      <a:uFillTx/>
                      <a:latin typeface="Symbol" charset="0"/>
                    </a:rPr>
                    <a:t>g</a:t>
                  </a:r>
                  <a:endParaRPr kumimoji="0" lang="en-US" sz="1800" b="0" i="0" u="none" strike="noStrike" kern="0" cap="none" spc="0" normalizeH="0" baseline="0" noProof="0" smtClean="0">
                    <a:ln>
                      <a:noFill/>
                    </a:ln>
                    <a:solidFill>
                      <a:sysClr val="windowText" lastClr="000000"/>
                    </a:solidFill>
                    <a:effectLst/>
                    <a:uLnTx/>
                    <a:uFillTx/>
                  </a:endParaRPr>
                </a:p>
              </p:txBody>
            </p:sp>
            <p:sp>
              <p:nvSpPr>
                <p:cNvPr id="404" name="Text Box 24"/>
                <p:cNvSpPr txBox="1">
                  <a:spLocks noChangeArrowheads="1"/>
                </p:cNvSpPr>
                <p:nvPr/>
              </p:nvSpPr>
              <p:spPr bwMode="auto">
                <a:xfrm>
                  <a:off x="3059" y="1933"/>
                  <a:ext cx="5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smtClean="0">
                      <a:ln>
                        <a:noFill/>
                      </a:ln>
                      <a:solidFill>
                        <a:sysClr val="windowText" lastClr="000000"/>
                      </a:solidFill>
                      <a:effectLst/>
                      <a:uLnTx/>
                      <a:uFillTx/>
                    </a:rPr>
                    <a:t>photon</a:t>
                  </a:r>
                </a:p>
              </p:txBody>
            </p:sp>
          </p:grpSp>
          <p:grpSp>
            <p:nvGrpSpPr>
              <p:cNvPr id="11" name="Group 25"/>
              <p:cNvGrpSpPr>
                <a:grpSpLocks/>
              </p:cNvGrpSpPr>
              <p:nvPr/>
            </p:nvGrpSpPr>
            <p:grpSpPr bwMode="auto">
              <a:xfrm>
                <a:off x="3072" y="1056"/>
                <a:ext cx="480" cy="612"/>
                <a:chOff x="3049" y="1041"/>
                <a:chExt cx="480" cy="612"/>
              </a:xfrm>
            </p:grpSpPr>
            <p:sp>
              <p:nvSpPr>
                <p:cNvPr id="399" name="Rectangle 26"/>
                <p:cNvSpPr>
                  <a:spLocks noChangeArrowheads="1"/>
                </p:cNvSpPr>
                <p:nvPr/>
              </p:nvSpPr>
              <p:spPr bwMode="auto">
                <a:xfrm>
                  <a:off x="3049" y="1196"/>
                  <a:ext cx="480" cy="441"/>
                </a:xfrm>
                <a:prstGeom prst="rect">
                  <a:avLst/>
                </a:prstGeom>
                <a:gradFill rotWithShape="0">
                  <a:gsLst>
                    <a:gs pos="0">
                      <a:srgbClr val="00FFFF"/>
                    </a:gs>
                    <a:gs pos="100000">
                      <a:srgbClr val="FF6600"/>
                    </a:gs>
                  </a:gsLst>
                  <a:lin ang="5400000" scaled="1"/>
                </a:gra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00FFFF"/>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400" name="Text Box 27"/>
                <p:cNvSpPr txBox="1">
                  <a:spLocks noChangeArrowheads="1"/>
                </p:cNvSpPr>
                <p:nvPr/>
              </p:nvSpPr>
              <p:spPr bwMode="auto">
                <a:xfrm>
                  <a:off x="3107" y="1041"/>
                  <a:ext cx="384"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4400" b="0" i="0" u="none" strike="noStrike" kern="0" cap="none" spc="0" normalizeH="0" baseline="0" noProof="0" smtClean="0">
                      <a:ln>
                        <a:noFill/>
                      </a:ln>
                      <a:solidFill>
                        <a:sysClr val="windowText" lastClr="000000"/>
                      </a:solidFill>
                      <a:effectLst/>
                      <a:uLnTx/>
                      <a:uFillTx/>
                    </a:rPr>
                    <a:t>g</a:t>
                  </a:r>
                  <a:endParaRPr kumimoji="0" lang="en-US" sz="1800" b="0" i="0" u="none" strike="noStrike" kern="0" cap="none" spc="0" normalizeH="0" baseline="0" noProof="0" smtClean="0">
                    <a:ln>
                      <a:noFill/>
                    </a:ln>
                    <a:solidFill>
                      <a:sysClr val="windowText" lastClr="000000"/>
                    </a:solidFill>
                    <a:effectLst/>
                    <a:uLnTx/>
                    <a:uFillTx/>
                  </a:endParaRPr>
                </a:p>
              </p:txBody>
            </p:sp>
            <p:sp>
              <p:nvSpPr>
                <p:cNvPr id="401" name="Text Box 28"/>
                <p:cNvSpPr txBox="1">
                  <a:spLocks noChangeArrowheads="1"/>
                </p:cNvSpPr>
                <p:nvPr/>
              </p:nvSpPr>
              <p:spPr bwMode="auto">
                <a:xfrm>
                  <a:off x="3070" y="1422"/>
                  <a:ext cx="4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smtClean="0">
                      <a:ln>
                        <a:noFill/>
                      </a:ln>
                      <a:solidFill>
                        <a:sysClr val="windowText" lastClr="000000"/>
                      </a:solidFill>
                      <a:effectLst/>
                      <a:uLnTx/>
                      <a:uFillTx/>
                    </a:rPr>
                    <a:t>gluon</a:t>
                  </a:r>
                </a:p>
              </p:txBody>
            </p:sp>
          </p:grpSp>
          <p:sp>
            <p:nvSpPr>
              <p:cNvPr id="337" name="Text Box 29"/>
              <p:cNvSpPr txBox="1">
                <a:spLocks noChangeArrowheads="1"/>
              </p:cNvSpPr>
              <p:nvPr/>
            </p:nvSpPr>
            <p:spPr bwMode="auto">
              <a:xfrm rot="-5041">
                <a:off x="1008" y="3168"/>
                <a:ext cx="2015" cy="979"/>
              </a:xfrm>
              <a:prstGeom prst="rect">
                <a:avLst/>
              </a:prstGeom>
              <a:solidFill>
                <a:srgbClr val="CCECFF"/>
              </a:solidFill>
              <a:ln>
                <a:noFill/>
              </a:ln>
              <a:effectLst/>
              <a:scene3d>
                <a:camera prst="legacyObliqueTopLeft"/>
                <a:lightRig rig="legacyFlat3" dir="t"/>
              </a:scene3d>
              <a:sp3d extrusionH="430200" prstMaterial="legacyMatte">
                <a:bevelT w="13500" h="13500" prst="angle"/>
                <a:bevelB w="13500" h="13500" prst="angle"/>
                <a:extrusionClr>
                  <a:srgbClr val="CCECFF"/>
                </a:extrusion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flatTx/>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rgbClr val="FFCC66"/>
                    </a:solidFill>
                    <a:effectLst>
                      <a:outerShdw blurRad="38100" dist="38100" dir="2700000" algn="tl">
                        <a:srgbClr val="000000"/>
                      </a:outerShdw>
                    </a:effectLst>
                    <a:uLnTx/>
                    <a:uFillTx/>
                  </a:rPr>
                  <a:t>                                                 Generations of   matter  </a:t>
                </a:r>
                <a:endParaRPr kumimoji="0" lang="en-US" sz="1800" b="0" i="0" u="none" strike="noStrike" kern="0" cap="none" spc="0" normalizeH="0" baseline="0" noProof="0" smtClean="0">
                  <a:ln>
                    <a:noFill/>
                  </a:ln>
                  <a:solidFill>
                    <a:sysClr val="windowText" lastClr="000000"/>
                  </a:solidFill>
                  <a:effectLst/>
                  <a:uLnTx/>
                  <a:uFillTx/>
                </a:endParaRPr>
              </a:p>
            </p:txBody>
          </p:sp>
          <p:grpSp>
            <p:nvGrpSpPr>
              <p:cNvPr id="12" name="Group 30"/>
              <p:cNvGrpSpPr>
                <a:grpSpLocks/>
              </p:cNvGrpSpPr>
              <p:nvPr/>
            </p:nvGrpSpPr>
            <p:grpSpPr bwMode="auto">
              <a:xfrm>
                <a:off x="2448" y="1056"/>
                <a:ext cx="575" cy="2505"/>
                <a:chOff x="2448" y="1056"/>
                <a:chExt cx="575" cy="2505"/>
              </a:xfrm>
            </p:grpSpPr>
            <p:grpSp>
              <p:nvGrpSpPr>
                <p:cNvPr id="13" name="Group 31"/>
                <p:cNvGrpSpPr>
                  <a:grpSpLocks/>
                </p:cNvGrpSpPr>
                <p:nvPr/>
              </p:nvGrpSpPr>
              <p:grpSpPr bwMode="auto">
                <a:xfrm>
                  <a:off x="2491" y="2483"/>
                  <a:ext cx="480" cy="663"/>
                  <a:chOff x="2496" y="2448"/>
                  <a:chExt cx="480" cy="663"/>
                </a:xfrm>
              </p:grpSpPr>
              <p:sp>
                <p:nvSpPr>
                  <p:cNvPr id="396" name="Rectangle 32"/>
                  <p:cNvSpPr>
                    <a:spLocks noChangeArrowheads="1"/>
                  </p:cNvSpPr>
                  <p:nvPr/>
                </p:nvSpPr>
                <p:spPr bwMode="auto">
                  <a:xfrm>
                    <a:off x="2496" y="2640"/>
                    <a:ext cx="480" cy="432"/>
                  </a:xfrm>
                  <a:prstGeom prst="rect">
                    <a:avLst/>
                  </a:prstGeom>
                  <a:solidFill>
                    <a:srgbClr val="66FF99"/>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66FF99"/>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97" name="Text Box 33"/>
                  <p:cNvSpPr txBox="1">
                    <a:spLocks noChangeArrowheads="1"/>
                  </p:cNvSpPr>
                  <p:nvPr/>
                </p:nvSpPr>
                <p:spPr bwMode="auto">
                  <a:xfrm>
                    <a:off x="2544" y="2448"/>
                    <a:ext cx="384"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5400" b="0" i="0" u="none" strike="noStrike" kern="0" cap="none" spc="0" normalizeH="0" baseline="0" noProof="0" smtClean="0">
                        <a:ln>
                          <a:noFill/>
                        </a:ln>
                        <a:solidFill>
                          <a:sysClr val="windowText" lastClr="000000"/>
                        </a:solidFill>
                        <a:effectLst/>
                        <a:uLnTx/>
                        <a:uFillTx/>
                        <a:latin typeface="Symbol" charset="0"/>
                      </a:rPr>
                      <a:t>t</a:t>
                    </a:r>
                    <a:endParaRPr kumimoji="0" lang="en-US" sz="1800" b="0" i="0" u="none" strike="noStrike" kern="0" cap="none" spc="0" normalizeH="0" baseline="0" noProof="0" smtClean="0">
                      <a:ln>
                        <a:noFill/>
                      </a:ln>
                      <a:solidFill>
                        <a:sysClr val="windowText" lastClr="000000"/>
                      </a:solidFill>
                      <a:effectLst/>
                      <a:uLnTx/>
                      <a:uFillTx/>
                    </a:endParaRPr>
                  </a:p>
                </p:txBody>
              </p:sp>
              <p:sp>
                <p:nvSpPr>
                  <p:cNvPr id="398" name="Text Box 34"/>
                  <p:cNvSpPr txBox="1">
                    <a:spLocks noChangeArrowheads="1"/>
                  </p:cNvSpPr>
                  <p:nvPr/>
                </p:nvSpPr>
                <p:spPr bwMode="auto">
                  <a:xfrm>
                    <a:off x="2496" y="2880"/>
                    <a:ext cx="2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smtClean="0">
                        <a:ln>
                          <a:noFill/>
                        </a:ln>
                        <a:solidFill>
                          <a:sysClr val="windowText" lastClr="000000"/>
                        </a:solidFill>
                        <a:effectLst/>
                        <a:uLnTx/>
                        <a:uFillTx/>
                      </a:rPr>
                      <a:t>tau</a:t>
                    </a:r>
                  </a:p>
                </p:txBody>
              </p:sp>
            </p:grpSp>
            <p:grpSp>
              <p:nvGrpSpPr>
                <p:cNvPr id="14" name="Group 35"/>
                <p:cNvGrpSpPr>
                  <a:grpSpLocks/>
                </p:cNvGrpSpPr>
                <p:nvPr/>
              </p:nvGrpSpPr>
              <p:grpSpPr bwMode="auto">
                <a:xfrm>
                  <a:off x="2448" y="2032"/>
                  <a:ext cx="575" cy="611"/>
                  <a:chOff x="2448" y="2011"/>
                  <a:chExt cx="575" cy="611"/>
                </a:xfrm>
              </p:grpSpPr>
              <p:sp>
                <p:nvSpPr>
                  <p:cNvPr id="392" name="Rectangle 36"/>
                  <p:cNvSpPr>
                    <a:spLocks noChangeArrowheads="1"/>
                  </p:cNvSpPr>
                  <p:nvPr/>
                </p:nvSpPr>
                <p:spPr bwMode="auto">
                  <a:xfrm>
                    <a:off x="2496" y="2160"/>
                    <a:ext cx="480" cy="432"/>
                  </a:xfrm>
                  <a:prstGeom prst="rect">
                    <a:avLst/>
                  </a:prstGeom>
                  <a:solidFill>
                    <a:srgbClr val="66FF99"/>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66FF99"/>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93" name="Text Box 37"/>
                  <p:cNvSpPr txBox="1">
                    <a:spLocks noChangeArrowheads="1"/>
                  </p:cNvSpPr>
                  <p:nvPr/>
                </p:nvSpPr>
                <p:spPr bwMode="auto">
                  <a:xfrm>
                    <a:off x="2539" y="2011"/>
                    <a:ext cx="384"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4400" b="0" i="0" u="none" strike="noStrike" kern="0" cap="none" spc="0" normalizeH="0" baseline="0" noProof="0" smtClean="0">
                        <a:ln>
                          <a:noFill/>
                        </a:ln>
                        <a:solidFill>
                          <a:sysClr val="windowText" lastClr="000000"/>
                        </a:solidFill>
                        <a:effectLst/>
                        <a:uLnTx/>
                        <a:uFillTx/>
                        <a:latin typeface="Symbol" charset="0"/>
                      </a:rPr>
                      <a:t>n</a:t>
                    </a:r>
                    <a:endParaRPr kumimoji="0" lang="en-US" sz="1800" b="0" i="0" u="none" strike="noStrike" kern="0" cap="none" spc="0" normalizeH="0" baseline="0" noProof="0" smtClean="0">
                      <a:ln>
                        <a:noFill/>
                      </a:ln>
                      <a:solidFill>
                        <a:sysClr val="windowText" lastClr="000000"/>
                      </a:solidFill>
                      <a:effectLst/>
                      <a:uLnTx/>
                      <a:uFillTx/>
                      <a:latin typeface="Symbol" charset="0"/>
                    </a:endParaRPr>
                  </a:p>
                </p:txBody>
              </p:sp>
              <p:sp>
                <p:nvSpPr>
                  <p:cNvPr id="394" name="Text Box 38"/>
                  <p:cNvSpPr txBox="1">
                    <a:spLocks noChangeArrowheads="1"/>
                  </p:cNvSpPr>
                  <p:nvPr/>
                </p:nvSpPr>
                <p:spPr bwMode="auto">
                  <a:xfrm>
                    <a:off x="2693" y="2236"/>
                    <a:ext cx="20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smtClean="0">
                        <a:ln>
                          <a:noFill/>
                        </a:ln>
                        <a:solidFill>
                          <a:sysClr val="windowText" lastClr="000000"/>
                        </a:solidFill>
                        <a:effectLst/>
                        <a:uLnTx/>
                        <a:uFillTx/>
                        <a:latin typeface="Symbol" charset="0"/>
                      </a:rPr>
                      <a:t>t</a:t>
                    </a:r>
                  </a:p>
                </p:txBody>
              </p:sp>
              <p:sp>
                <p:nvSpPr>
                  <p:cNvPr id="395" name="Text Box 39"/>
                  <p:cNvSpPr txBox="1">
                    <a:spLocks noChangeArrowheads="1"/>
                  </p:cNvSpPr>
                  <p:nvPr/>
                </p:nvSpPr>
                <p:spPr bwMode="auto">
                  <a:xfrm>
                    <a:off x="2448" y="2430"/>
                    <a:ext cx="575"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ysClr val="windowText" lastClr="000000"/>
                        </a:solidFill>
                        <a:effectLst/>
                        <a:uLnTx/>
                        <a:uFillTx/>
                        <a:latin typeface="Symbol" charset="0"/>
                      </a:rPr>
                      <a:t>t</a:t>
                    </a:r>
                    <a:r>
                      <a:rPr kumimoji="0" lang="en-US" sz="1400" b="0" i="0" u="none" strike="noStrike" kern="0" cap="none" spc="0" normalizeH="0" baseline="0" noProof="0" smtClean="0">
                        <a:ln>
                          <a:noFill/>
                        </a:ln>
                        <a:solidFill>
                          <a:sysClr val="windowText" lastClr="000000"/>
                        </a:solidFill>
                        <a:effectLst/>
                        <a:uLnTx/>
                        <a:uFillTx/>
                      </a:rPr>
                      <a:t>-neutrino</a:t>
                    </a:r>
                    <a:endParaRPr kumimoji="0" lang="en-US" sz="1200" b="0" i="0" u="none" strike="noStrike" kern="0" cap="none" spc="0" normalizeH="0" baseline="0" noProof="0" smtClean="0">
                      <a:ln>
                        <a:noFill/>
                      </a:ln>
                      <a:solidFill>
                        <a:sysClr val="windowText" lastClr="000000"/>
                      </a:solidFill>
                      <a:effectLst/>
                      <a:uLnTx/>
                      <a:uFillTx/>
                    </a:endParaRPr>
                  </a:p>
                </p:txBody>
              </p:sp>
            </p:grpSp>
            <p:grpSp>
              <p:nvGrpSpPr>
                <p:cNvPr id="15" name="Group 40"/>
                <p:cNvGrpSpPr>
                  <a:grpSpLocks/>
                </p:cNvGrpSpPr>
                <p:nvPr/>
              </p:nvGrpSpPr>
              <p:grpSpPr bwMode="auto">
                <a:xfrm>
                  <a:off x="2463" y="1584"/>
                  <a:ext cx="524" cy="567"/>
                  <a:chOff x="2463" y="1584"/>
                  <a:chExt cx="524" cy="567"/>
                </a:xfrm>
              </p:grpSpPr>
              <p:sp>
                <p:nvSpPr>
                  <p:cNvPr id="389" name="Rectangle 41"/>
                  <p:cNvSpPr>
                    <a:spLocks noChangeArrowheads="1"/>
                  </p:cNvSpPr>
                  <p:nvPr/>
                </p:nvSpPr>
                <p:spPr bwMode="auto">
                  <a:xfrm>
                    <a:off x="2496" y="1680"/>
                    <a:ext cx="480" cy="432"/>
                  </a:xfrm>
                  <a:prstGeom prst="rect">
                    <a:avLst/>
                  </a:prstGeom>
                  <a:solidFill>
                    <a:srgbClr val="66FF99"/>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66FF99"/>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90" name="Text Box 42"/>
                  <p:cNvSpPr txBox="1">
                    <a:spLocks noChangeArrowheads="1"/>
                  </p:cNvSpPr>
                  <p:nvPr/>
                </p:nvSpPr>
                <p:spPr bwMode="auto">
                  <a:xfrm>
                    <a:off x="2592" y="1584"/>
                    <a:ext cx="384" cy="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4800" b="0" i="0" u="none" strike="noStrike" kern="0" cap="none" spc="0" normalizeH="0" baseline="0" noProof="0" smtClean="0">
                        <a:ln>
                          <a:noFill/>
                        </a:ln>
                        <a:solidFill>
                          <a:sysClr val="windowText" lastClr="000000"/>
                        </a:solidFill>
                        <a:effectLst/>
                        <a:uLnTx/>
                        <a:uFillTx/>
                      </a:rPr>
                      <a:t>b</a:t>
                    </a:r>
                    <a:endParaRPr kumimoji="0" lang="en-US" sz="1800" b="0" i="0" u="none" strike="noStrike" kern="0" cap="none" spc="0" normalizeH="0" baseline="0" noProof="0" smtClean="0">
                      <a:ln>
                        <a:noFill/>
                      </a:ln>
                      <a:solidFill>
                        <a:sysClr val="windowText" lastClr="000000"/>
                      </a:solidFill>
                      <a:effectLst/>
                      <a:uLnTx/>
                      <a:uFillTx/>
                    </a:endParaRPr>
                  </a:p>
                </p:txBody>
              </p:sp>
              <p:sp>
                <p:nvSpPr>
                  <p:cNvPr id="391" name="Text Box 43"/>
                  <p:cNvSpPr txBox="1">
                    <a:spLocks noChangeArrowheads="1"/>
                  </p:cNvSpPr>
                  <p:nvPr/>
                </p:nvSpPr>
                <p:spPr bwMode="auto">
                  <a:xfrm>
                    <a:off x="2463" y="1920"/>
                    <a:ext cx="52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smtClean="0">
                        <a:ln>
                          <a:noFill/>
                        </a:ln>
                        <a:solidFill>
                          <a:sysClr val="windowText" lastClr="000000"/>
                        </a:solidFill>
                        <a:effectLst/>
                        <a:uLnTx/>
                        <a:uFillTx/>
                      </a:rPr>
                      <a:t>bottom</a:t>
                    </a:r>
                  </a:p>
                </p:txBody>
              </p:sp>
            </p:grpSp>
            <p:grpSp>
              <p:nvGrpSpPr>
                <p:cNvPr id="16" name="Group 44"/>
                <p:cNvGrpSpPr>
                  <a:grpSpLocks/>
                </p:cNvGrpSpPr>
                <p:nvPr/>
              </p:nvGrpSpPr>
              <p:grpSpPr bwMode="auto">
                <a:xfrm>
                  <a:off x="2496" y="1056"/>
                  <a:ext cx="480" cy="615"/>
                  <a:chOff x="2496" y="1056"/>
                  <a:chExt cx="480" cy="615"/>
                </a:xfrm>
              </p:grpSpPr>
              <p:sp>
                <p:nvSpPr>
                  <p:cNvPr id="386" name="Rectangle 45"/>
                  <p:cNvSpPr>
                    <a:spLocks noChangeArrowheads="1"/>
                  </p:cNvSpPr>
                  <p:nvPr/>
                </p:nvSpPr>
                <p:spPr bwMode="auto">
                  <a:xfrm>
                    <a:off x="2496" y="1200"/>
                    <a:ext cx="480" cy="432"/>
                  </a:xfrm>
                  <a:prstGeom prst="rect">
                    <a:avLst/>
                  </a:prstGeom>
                  <a:solidFill>
                    <a:srgbClr val="66FF99"/>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66FF99"/>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87" name="Text Box 46"/>
                  <p:cNvSpPr txBox="1">
                    <a:spLocks noChangeArrowheads="1"/>
                  </p:cNvSpPr>
                  <p:nvPr/>
                </p:nvSpPr>
                <p:spPr bwMode="auto">
                  <a:xfrm>
                    <a:off x="2592" y="1056"/>
                    <a:ext cx="384"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5400" b="0" i="0" u="none" strike="noStrike" kern="0" cap="none" spc="0" normalizeH="0" baseline="0" noProof="0" smtClean="0">
                        <a:ln>
                          <a:noFill/>
                        </a:ln>
                        <a:solidFill>
                          <a:sysClr val="windowText" lastClr="000000"/>
                        </a:solidFill>
                        <a:effectLst/>
                        <a:uLnTx/>
                        <a:uFillTx/>
                      </a:rPr>
                      <a:t>t</a:t>
                    </a:r>
                    <a:endParaRPr kumimoji="0" lang="en-US" sz="1800" b="0" i="0" u="none" strike="noStrike" kern="0" cap="none" spc="0" normalizeH="0" baseline="0" noProof="0" smtClean="0">
                      <a:ln>
                        <a:noFill/>
                      </a:ln>
                      <a:solidFill>
                        <a:sysClr val="windowText" lastClr="000000"/>
                      </a:solidFill>
                      <a:effectLst/>
                      <a:uLnTx/>
                      <a:uFillTx/>
                    </a:endParaRPr>
                  </a:p>
                </p:txBody>
              </p:sp>
              <p:sp>
                <p:nvSpPr>
                  <p:cNvPr id="388" name="Text Box 47"/>
                  <p:cNvSpPr txBox="1">
                    <a:spLocks noChangeArrowheads="1"/>
                  </p:cNvSpPr>
                  <p:nvPr/>
                </p:nvSpPr>
                <p:spPr bwMode="auto">
                  <a:xfrm>
                    <a:off x="2496" y="1440"/>
                    <a:ext cx="30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smtClean="0">
                        <a:ln>
                          <a:noFill/>
                        </a:ln>
                        <a:solidFill>
                          <a:sysClr val="windowText" lastClr="000000"/>
                        </a:solidFill>
                        <a:effectLst/>
                        <a:uLnTx/>
                        <a:uFillTx/>
                      </a:rPr>
                      <a:t>top</a:t>
                    </a:r>
                  </a:p>
                </p:txBody>
              </p:sp>
            </p:grpSp>
            <p:sp>
              <p:nvSpPr>
                <p:cNvPr id="385" name="Text Box 48"/>
                <p:cNvSpPr txBox="1">
                  <a:spLocks noChangeArrowheads="1"/>
                </p:cNvSpPr>
                <p:nvPr/>
              </p:nvSpPr>
              <p:spPr bwMode="auto">
                <a:xfrm rot="-5041">
                  <a:off x="2486" y="3196"/>
                  <a:ext cx="529" cy="365"/>
                </a:xfrm>
                <a:prstGeom prst="rect">
                  <a:avLst/>
                </a:prstGeom>
                <a:solidFill>
                  <a:srgbClr val="9AB8C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rgbClr val="FFCC66"/>
                      </a:solidFill>
                      <a:effectLst>
                        <a:outerShdw blurRad="38100" dist="38100" dir="2700000" algn="tl">
                          <a:srgbClr val="000000"/>
                        </a:outerShdw>
                      </a:effectLst>
                      <a:uLnTx/>
                      <a:uFillTx/>
                    </a:rPr>
                    <a:t>III  </a:t>
                  </a: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17" name="Group 49"/>
              <p:cNvGrpSpPr>
                <a:grpSpLocks/>
              </p:cNvGrpSpPr>
              <p:nvPr/>
            </p:nvGrpSpPr>
            <p:grpSpPr bwMode="auto">
              <a:xfrm>
                <a:off x="1920" y="1034"/>
                <a:ext cx="591" cy="2522"/>
                <a:chOff x="1920" y="1034"/>
                <a:chExt cx="591" cy="2522"/>
              </a:xfrm>
            </p:grpSpPr>
            <p:grpSp>
              <p:nvGrpSpPr>
                <p:cNvPr id="18" name="Group 50"/>
                <p:cNvGrpSpPr>
                  <a:grpSpLocks/>
                </p:cNvGrpSpPr>
                <p:nvPr/>
              </p:nvGrpSpPr>
              <p:grpSpPr bwMode="auto">
                <a:xfrm>
                  <a:off x="1973" y="2511"/>
                  <a:ext cx="492" cy="640"/>
                  <a:chOff x="1968" y="2471"/>
                  <a:chExt cx="492" cy="640"/>
                </a:xfrm>
              </p:grpSpPr>
              <p:sp>
                <p:nvSpPr>
                  <p:cNvPr id="378" name="Rectangle 51"/>
                  <p:cNvSpPr>
                    <a:spLocks noChangeArrowheads="1"/>
                  </p:cNvSpPr>
                  <p:nvPr/>
                </p:nvSpPr>
                <p:spPr bwMode="auto">
                  <a:xfrm>
                    <a:off x="1968" y="2640"/>
                    <a:ext cx="480" cy="432"/>
                  </a:xfrm>
                  <a:prstGeom prst="rect">
                    <a:avLst/>
                  </a:prstGeom>
                  <a:solidFill>
                    <a:srgbClr val="66FF99"/>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66FF99"/>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79" name="Text Box 52"/>
                  <p:cNvSpPr txBox="1">
                    <a:spLocks noChangeArrowheads="1"/>
                  </p:cNvSpPr>
                  <p:nvPr/>
                </p:nvSpPr>
                <p:spPr bwMode="auto">
                  <a:xfrm>
                    <a:off x="2010" y="2471"/>
                    <a:ext cx="384" cy="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4800" b="0" i="0" u="none" strike="noStrike" kern="0" cap="none" spc="0" normalizeH="0" baseline="0" noProof="0" smtClean="0">
                        <a:ln>
                          <a:noFill/>
                        </a:ln>
                        <a:solidFill>
                          <a:sysClr val="windowText" lastClr="000000"/>
                        </a:solidFill>
                        <a:effectLst/>
                        <a:uLnTx/>
                        <a:uFillTx/>
                        <a:latin typeface="Symbol" charset="0"/>
                      </a:rPr>
                      <a:t>m</a:t>
                    </a:r>
                  </a:p>
                </p:txBody>
              </p:sp>
              <p:sp>
                <p:nvSpPr>
                  <p:cNvPr id="380" name="Text Box 53"/>
                  <p:cNvSpPr txBox="1">
                    <a:spLocks noChangeArrowheads="1"/>
                  </p:cNvSpPr>
                  <p:nvPr/>
                </p:nvSpPr>
                <p:spPr bwMode="auto">
                  <a:xfrm>
                    <a:off x="2016" y="2880"/>
                    <a:ext cx="4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smtClean="0">
                        <a:ln>
                          <a:noFill/>
                        </a:ln>
                        <a:solidFill>
                          <a:sysClr val="windowText" lastClr="000000"/>
                        </a:solidFill>
                        <a:effectLst/>
                        <a:uLnTx/>
                        <a:uFillTx/>
                      </a:rPr>
                      <a:t>muon</a:t>
                    </a:r>
                  </a:p>
                </p:txBody>
              </p:sp>
            </p:grpSp>
            <p:grpSp>
              <p:nvGrpSpPr>
                <p:cNvPr id="19" name="Group 54"/>
                <p:cNvGrpSpPr>
                  <a:grpSpLocks/>
                </p:cNvGrpSpPr>
                <p:nvPr/>
              </p:nvGrpSpPr>
              <p:grpSpPr bwMode="auto">
                <a:xfrm>
                  <a:off x="1920" y="2031"/>
                  <a:ext cx="591" cy="616"/>
                  <a:chOff x="1920" y="2006"/>
                  <a:chExt cx="591" cy="616"/>
                </a:xfrm>
              </p:grpSpPr>
              <p:sp>
                <p:nvSpPr>
                  <p:cNvPr id="374" name="Rectangle 55"/>
                  <p:cNvSpPr>
                    <a:spLocks noChangeArrowheads="1"/>
                  </p:cNvSpPr>
                  <p:nvPr/>
                </p:nvSpPr>
                <p:spPr bwMode="auto">
                  <a:xfrm>
                    <a:off x="1968" y="2160"/>
                    <a:ext cx="480" cy="432"/>
                  </a:xfrm>
                  <a:prstGeom prst="rect">
                    <a:avLst/>
                  </a:prstGeom>
                  <a:solidFill>
                    <a:srgbClr val="66FF99"/>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66FF99"/>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75" name="Text Box 56"/>
                  <p:cNvSpPr txBox="1">
                    <a:spLocks noChangeArrowheads="1"/>
                  </p:cNvSpPr>
                  <p:nvPr/>
                </p:nvSpPr>
                <p:spPr bwMode="auto">
                  <a:xfrm>
                    <a:off x="2011" y="2006"/>
                    <a:ext cx="384"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4400" b="0" i="0" u="none" strike="noStrike" kern="0" cap="none" spc="0" normalizeH="0" baseline="0" noProof="0" smtClean="0">
                        <a:ln>
                          <a:noFill/>
                        </a:ln>
                        <a:solidFill>
                          <a:sysClr val="windowText" lastClr="000000"/>
                        </a:solidFill>
                        <a:effectLst/>
                        <a:uLnTx/>
                        <a:uFillTx/>
                        <a:latin typeface="Symbol" charset="0"/>
                      </a:rPr>
                      <a:t>n</a:t>
                    </a:r>
                    <a:endParaRPr kumimoji="0" lang="en-US" sz="1800" b="0" i="0" u="none" strike="noStrike" kern="0" cap="none" spc="0" normalizeH="0" baseline="0" noProof="0" smtClean="0">
                      <a:ln>
                        <a:noFill/>
                      </a:ln>
                      <a:solidFill>
                        <a:sysClr val="windowText" lastClr="000000"/>
                      </a:solidFill>
                      <a:effectLst/>
                      <a:uLnTx/>
                      <a:uFillTx/>
                      <a:latin typeface="Symbol" charset="0"/>
                    </a:endParaRPr>
                  </a:p>
                </p:txBody>
              </p:sp>
              <p:sp>
                <p:nvSpPr>
                  <p:cNvPr id="376" name="Text Box 57"/>
                  <p:cNvSpPr txBox="1">
                    <a:spLocks noChangeArrowheads="1"/>
                  </p:cNvSpPr>
                  <p:nvPr/>
                </p:nvSpPr>
                <p:spPr bwMode="auto">
                  <a:xfrm>
                    <a:off x="2177" y="2256"/>
                    <a:ext cx="20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smtClean="0">
                        <a:ln>
                          <a:noFill/>
                        </a:ln>
                        <a:solidFill>
                          <a:sysClr val="windowText" lastClr="000000"/>
                        </a:solidFill>
                        <a:effectLst/>
                        <a:uLnTx/>
                        <a:uFillTx/>
                        <a:latin typeface="Symbol" charset="0"/>
                      </a:rPr>
                      <a:t>m</a:t>
                    </a:r>
                    <a:endParaRPr kumimoji="0" lang="en-US" sz="1800" b="0" i="0" u="none" strike="noStrike" kern="0" cap="none" spc="0" normalizeH="0" baseline="0" noProof="0" smtClean="0">
                      <a:ln>
                        <a:noFill/>
                      </a:ln>
                      <a:solidFill>
                        <a:sysClr val="windowText" lastClr="000000"/>
                      </a:solidFill>
                      <a:effectLst/>
                      <a:uLnTx/>
                      <a:uFillTx/>
                      <a:latin typeface="Symbol" charset="0"/>
                    </a:endParaRPr>
                  </a:p>
                </p:txBody>
              </p:sp>
              <p:sp>
                <p:nvSpPr>
                  <p:cNvPr id="377" name="Text Box 58"/>
                  <p:cNvSpPr txBox="1">
                    <a:spLocks noChangeArrowheads="1"/>
                  </p:cNvSpPr>
                  <p:nvPr/>
                </p:nvSpPr>
                <p:spPr bwMode="auto">
                  <a:xfrm>
                    <a:off x="1920" y="2430"/>
                    <a:ext cx="591"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ysClr val="windowText" lastClr="000000"/>
                        </a:solidFill>
                        <a:effectLst/>
                        <a:uLnTx/>
                        <a:uFillTx/>
                        <a:latin typeface="Symbol" charset="0"/>
                      </a:rPr>
                      <a:t>m</a:t>
                    </a:r>
                    <a:r>
                      <a:rPr kumimoji="0" lang="en-US" sz="1400" b="0" i="0" u="none" strike="noStrike" kern="0" cap="none" spc="0" normalizeH="0" baseline="0" noProof="0" smtClean="0">
                        <a:ln>
                          <a:noFill/>
                        </a:ln>
                        <a:solidFill>
                          <a:sysClr val="windowText" lastClr="000000"/>
                        </a:solidFill>
                        <a:effectLst/>
                        <a:uLnTx/>
                        <a:uFillTx/>
                      </a:rPr>
                      <a:t>-neutrino</a:t>
                    </a:r>
                    <a:endParaRPr kumimoji="0" lang="en-US" sz="1200" b="0" i="0" u="none" strike="noStrike" kern="0" cap="none" spc="0" normalizeH="0" baseline="0" noProof="0" smtClean="0">
                      <a:ln>
                        <a:noFill/>
                      </a:ln>
                      <a:solidFill>
                        <a:sysClr val="windowText" lastClr="000000"/>
                      </a:solidFill>
                      <a:effectLst/>
                      <a:uLnTx/>
                      <a:uFillTx/>
                    </a:endParaRPr>
                  </a:p>
                </p:txBody>
              </p:sp>
            </p:grpSp>
            <p:grpSp>
              <p:nvGrpSpPr>
                <p:cNvPr id="20" name="Group 59"/>
                <p:cNvGrpSpPr>
                  <a:grpSpLocks/>
                </p:cNvGrpSpPr>
                <p:nvPr/>
              </p:nvGrpSpPr>
              <p:grpSpPr bwMode="auto">
                <a:xfrm>
                  <a:off x="1948" y="1510"/>
                  <a:ext cx="532" cy="648"/>
                  <a:chOff x="1948" y="1510"/>
                  <a:chExt cx="532" cy="648"/>
                </a:xfrm>
              </p:grpSpPr>
              <p:sp>
                <p:nvSpPr>
                  <p:cNvPr id="371" name="Rectangle 60"/>
                  <p:cNvSpPr>
                    <a:spLocks noChangeArrowheads="1"/>
                  </p:cNvSpPr>
                  <p:nvPr/>
                </p:nvSpPr>
                <p:spPr bwMode="auto">
                  <a:xfrm>
                    <a:off x="1968" y="1680"/>
                    <a:ext cx="480" cy="432"/>
                  </a:xfrm>
                  <a:prstGeom prst="rect">
                    <a:avLst/>
                  </a:prstGeom>
                  <a:solidFill>
                    <a:srgbClr val="66FF99"/>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66FF99"/>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72" name="Text Box 61"/>
                  <p:cNvSpPr txBox="1">
                    <a:spLocks noChangeArrowheads="1"/>
                  </p:cNvSpPr>
                  <p:nvPr/>
                </p:nvSpPr>
                <p:spPr bwMode="auto">
                  <a:xfrm>
                    <a:off x="2064" y="1510"/>
                    <a:ext cx="384"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5400" b="0" i="0" u="none" strike="noStrike" kern="0" cap="none" spc="0" normalizeH="0" baseline="0" noProof="0" smtClean="0">
                        <a:ln>
                          <a:noFill/>
                        </a:ln>
                        <a:solidFill>
                          <a:sysClr val="windowText" lastClr="000000"/>
                        </a:solidFill>
                        <a:effectLst/>
                        <a:uLnTx/>
                        <a:uFillTx/>
                      </a:rPr>
                      <a:t>s</a:t>
                    </a:r>
                    <a:endParaRPr kumimoji="0" lang="en-US" sz="1800" b="0" i="0" u="none" strike="noStrike" kern="0" cap="none" spc="0" normalizeH="0" baseline="0" noProof="0" smtClean="0">
                      <a:ln>
                        <a:noFill/>
                      </a:ln>
                      <a:solidFill>
                        <a:sysClr val="windowText" lastClr="000000"/>
                      </a:solidFill>
                      <a:effectLst/>
                      <a:uLnTx/>
                      <a:uFillTx/>
                    </a:endParaRPr>
                  </a:p>
                </p:txBody>
              </p:sp>
              <p:sp>
                <p:nvSpPr>
                  <p:cNvPr id="373" name="Text Box 62"/>
                  <p:cNvSpPr txBox="1">
                    <a:spLocks noChangeArrowheads="1"/>
                  </p:cNvSpPr>
                  <p:nvPr/>
                </p:nvSpPr>
                <p:spPr bwMode="auto">
                  <a:xfrm>
                    <a:off x="1948" y="1927"/>
                    <a:ext cx="5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smtClean="0">
                        <a:ln>
                          <a:noFill/>
                        </a:ln>
                        <a:solidFill>
                          <a:sysClr val="windowText" lastClr="000000"/>
                        </a:solidFill>
                        <a:effectLst/>
                        <a:uLnTx/>
                        <a:uFillTx/>
                      </a:rPr>
                      <a:t>strange</a:t>
                    </a:r>
                  </a:p>
                </p:txBody>
              </p:sp>
            </p:grpSp>
            <p:grpSp>
              <p:nvGrpSpPr>
                <p:cNvPr id="21" name="Group 63"/>
                <p:cNvGrpSpPr>
                  <a:grpSpLocks/>
                </p:cNvGrpSpPr>
                <p:nvPr/>
              </p:nvGrpSpPr>
              <p:grpSpPr bwMode="auto">
                <a:xfrm>
                  <a:off x="1968" y="1034"/>
                  <a:ext cx="480" cy="637"/>
                  <a:chOff x="1968" y="1034"/>
                  <a:chExt cx="480" cy="637"/>
                </a:xfrm>
              </p:grpSpPr>
              <p:sp>
                <p:nvSpPr>
                  <p:cNvPr id="368" name="Rectangle 64"/>
                  <p:cNvSpPr>
                    <a:spLocks noChangeArrowheads="1"/>
                  </p:cNvSpPr>
                  <p:nvPr/>
                </p:nvSpPr>
                <p:spPr bwMode="auto">
                  <a:xfrm>
                    <a:off x="1968" y="1200"/>
                    <a:ext cx="480" cy="432"/>
                  </a:xfrm>
                  <a:prstGeom prst="rect">
                    <a:avLst/>
                  </a:prstGeom>
                  <a:solidFill>
                    <a:srgbClr val="66FF99"/>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66FF99"/>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69" name="Text Box 65"/>
                  <p:cNvSpPr txBox="1">
                    <a:spLocks noChangeArrowheads="1"/>
                  </p:cNvSpPr>
                  <p:nvPr/>
                </p:nvSpPr>
                <p:spPr bwMode="auto">
                  <a:xfrm>
                    <a:off x="2016" y="1034"/>
                    <a:ext cx="384"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5400" b="0" i="0" u="none" strike="noStrike" kern="0" cap="none" spc="0" normalizeH="0" baseline="0" noProof="0" smtClean="0">
                        <a:ln>
                          <a:noFill/>
                        </a:ln>
                        <a:solidFill>
                          <a:sysClr val="windowText" lastClr="000000"/>
                        </a:solidFill>
                        <a:effectLst/>
                        <a:uLnTx/>
                        <a:uFillTx/>
                      </a:rPr>
                      <a:t>c</a:t>
                    </a:r>
                    <a:endParaRPr kumimoji="0" lang="en-US" sz="1800" b="0" i="0" u="none" strike="noStrike" kern="0" cap="none" spc="0" normalizeH="0" baseline="0" noProof="0" smtClean="0">
                      <a:ln>
                        <a:noFill/>
                      </a:ln>
                      <a:solidFill>
                        <a:sysClr val="windowText" lastClr="000000"/>
                      </a:solidFill>
                      <a:effectLst/>
                      <a:uLnTx/>
                      <a:uFillTx/>
                    </a:endParaRPr>
                  </a:p>
                </p:txBody>
              </p:sp>
              <p:sp>
                <p:nvSpPr>
                  <p:cNvPr id="370" name="Text Box 66"/>
                  <p:cNvSpPr txBox="1">
                    <a:spLocks noChangeArrowheads="1"/>
                  </p:cNvSpPr>
                  <p:nvPr/>
                </p:nvSpPr>
                <p:spPr bwMode="auto">
                  <a:xfrm>
                    <a:off x="1968" y="1440"/>
                    <a:ext cx="47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smtClean="0">
                        <a:ln>
                          <a:noFill/>
                        </a:ln>
                        <a:solidFill>
                          <a:sysClr val="windowText" lastClr="000000"/>
                        </a:solidFill>
                        <a:effectLst/>
                        <a:uLnTx/>
                        <a:uFillTx/>
                      </a:rPr>
                      <a:t>charm</a:t>
                    </a:r>
                  </a:p>
                </p:txBody>
              </p:sp>
            </p:grpSp>
            <p:sp>
              <p:nvSpPr>
                <p:cNvPr id="367" name="Text Box 67"/>
                <p:cNvSpPr txBox="1">
                  <a:spLocks noChangeArrowheads="1"/>
                </p:cNvSpPr>
                <p:nvPr/>
              </p:nvSpPr>
              <p:spPr bwMode="auto">
                <a:xfrm rot="-5041">
                  <a:off x="1941" y="3191"/>
                  <a:ext cx="529" cy="365"/>
                </a:xfrm>
                <a:prstGeom prst="rect">
                  <a:avLst/>
                </a:prstGeom>
                <a:solidFill>
                  <a:srgbClr val="9AB8C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rgbClr val="FFCC66"/>
                      </a:solidFill>
                      <a:effectLst>
                        <a:outerShdw blurRad="38100" dist="38100" dir="2700000" algn="tl">
                          <a:srgbClr val="000000"/>
                        </a:outerShdw>
                      </a:effectLst>
                      <a:uLnTx/>
                      <a:uFillTx/>
                    </a:rPr>
                    <a:t>II  </a:t>
                  </a: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22" name="Group 68"/>
              <p:cNvGrpSpPr>
                <a:grpSpLocks/>
              </p:cNvGrpSpPr>
              <p:nvPr/>
            </p:nvGrpSpPr>
            <p:grpSpPr bwMode="auto">
              <a:xfrm>
                <a:off x="1392" y="1036"/>
                <a:ext cx="586" cy="2520"/>
                <a:chOff x="1392" y="1036"/>
                <a:chExt cx="586" cy="2520"/>
              </a:xfrm>
            </p:grpSpPr>
            <p:grpSp>
              <p:nvGrpSpPr>
                <p:cNvPr id="23" name="Group 69"/>
                <p:cNvGrpSpPr>
                  <a:grpSpLocks/>
                </p:cNvGrpSpPr>
                <p:nvPr/>
              </p:nvGrpSpPr>
              <p:grpSpPr bwMode="auto">
                <a:xfrm>
                  <a:off x="1440" y="2496"/>
                  <a:ext cx="530" cy="649"/>
                  <a:chOff x="1440" y="2448"/>
                  <a:chExt cx="530" cy="649"/>
                </a:xfrm>
              </p:grpSpPr>
              <p:sp>
                <p:nvSpPr>
                  <p:cNvPr id="360" name="Rectangle 70"/>
                  <p:cNvSpPr>
                    <a:spLocks noChangeArrowheads="1"/>
                  </p:cNvSpPr>
                  <p:nvPr/>
                </p:nvSpPr>
                <p:spPr bwMode="auto">
                  <a:xfrm>
                    <a:off x="1440" y="2638"/>
                    <a:ext cx="480" cy="432"/>
                  </a:xfrm>
                  <a:prstGeom prst="rect">
                    <a:avLst/>
                  </a:prstGeom>
                  <a:solidFill>
                    <a:srgbClr val="66FF99"/>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66FF99"/>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61" name="Text Box 71"/>
                  <p:cNvSpPr txBox="1">
                    <a:spLocks noChangeArrowheads="1"/>
                  </p:cNvSpPr>
                  <p:nvPr/>
                </p:nvSpPr>
                <p:spPr bwMode="auto">
                  <a:xfrm>
                    <a:off x="1488" y="2448"/>
                    <a:ext cx="384"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5400" b="0" i="0" u="none" strike="noStrike" kern="0" cap="none" spc="0" normalizeH="0" baseline="0" noProof="0" smtClean="0">
                        <a:ln>
                          <a:noFill/>
                        </a:ln>
                        <a:solidFill>
                          <a:sysClr val="windowText" lastClr="000000"/>
                        </a:solidFill>
                        <a:effectLst/>
                        <a:uLnTx/>
                        <a:uFillTx/>
                      </a:rPr>
                      <a:t>e</a:t>
                    </a:r>
                    <a:endParaRPr kumimoji="0" lang="en-US" sz="1800" b="0" i="0" u="none" strike="noStrike" kern="0" cap="none" spc="0" normalizeH="0" baseline="0" noProof="0" smtClean="0">
                      <a:ln>
                        <a:noFill/>
                      </a:ln>
                      <a:solidFill>
                        <a:sysClr val="windowText" lastClr="000000"/>
                      </a:solidFill>
                      <a:effectLst/>
                      <a:uLnTx/>
                      <a:uFillTx/>
                    </a:endParaRPr>
                  </a:p>
                </p:txBody>
              </p:sp>
              <p:sp>
                <p:nvSpPr>
                  <p:cNvPr id="362" name="Text Box 72"/>
                  <p:cNvSpPr txBox="1">
                    <a:spLocks noChangeArrowheads="1"/>
                  </p:cNvSpPr>
                  <p:nvPr/>
                </p:nvSpPr>
                <p:spPr bwMode="auto">
                  <a:xfrm>
                    <a:off x="1440" y="2885"/>
                    <a:ext cx="53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smtClean="0">
                        <a:ln>
                          <a:noFill/>
                        </a:ln>
                        <a:solidFill>
                          <a:sysClr val="windowText" lastClr="000000"/>
                        </a:solidFill>
                        <a:effectLst/>
                        <a:uLnTx/>
                        <a:uFillTx/>
                      </a:rPr>
                      <a:t>electron</a:t>
                    </a: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24" name="Group 73"/>
                <p:cNvGrpSpPr>
                  <a:grpSpLocks/>
                </p:cNvGrpSpPr>
                <p:nvPr/>
              </p:nvGrpSpPr>
              <p:grpSpPr bwMode="auto">
                <a:xfrm>
                  <a:off x="1402" y="2039"/>
                  <a:ext cx="576" cy="618"/>
                  <a:chOff x="1392" y="2009"/>
                  <a:chExt cx="576" cy="618"/>
                </a:xfrm>
              </p:grpSpPr>
              <p:sp>
                <p:nvSpPr>
                  <p:cNvPr id="357" name="Rectangle 74"/>
                  <p:cNvSpPr>
                    <a:spLocks noChangeArrowheads="1"/>
                  </p:cNvSpPr>
                  <p:nvPr/>
                </p:nvSpPr>
                <p:spPr bwMode="auto">
                  <a:xfrm>
                    <a:off x="1440" y="2158"/>
                    <a:ext cx="480" cy="432"/>
                  </a:xfrm>
                  <a:prstGeom prst="rect">
                    <a:avLst/>
                  </a:prstGeom>
                  <a:solidFill>
                    <a:srgbClr val="66FF99"/>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66FF99"/>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58" name="Text Box 75"/>
                  <p:cNvSpPr txBox="1">
                    <a:spLocks noChangeArrowheads="1"/>
                  </p:cNvSpPr>
                  <p:nvPr/>
                </p:nvSpPr>
                <p:spPr bwMode="auto">
                  <a:xfrm>
                    <a:off x="1483" y="2009"/>
                    <a:ext cx="384"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4400" b="0" i="0" u="none" strike="noStrike" kern="0" cap="none" spc="0" normalizeH="0" baseline="0" noProof="0" smtClean="0">
                        <a:ln>
                          <a:noFill/>
                        </a:ln>
                        <a:solidFill>
                          <a:sysClr val="windowText" lastClr="000000"/>
                        </a:solidFill>
                        <a:effectLst/>
                        <a:uLnTx/>
                        <a:uFillTx/>
                        <a:latin typeface="Symbol" charset="0"/>
                      </a:rPr>
                      <a:t>n</a:t>
                    </a:r>
                    <a:r>
                      <a:rPr kumimoji="0" lang="en-US" sz="2800" b="0" i="0" u="none" strike="noStrike" kern="0" cap="none" spc="0" normalizeH="0" baseline="-25000" noProof="0" smtClean="0">
                        <a:ln>
                          <a:noFill/>
                        </a:ln>
                        <a:solidFill>
                          <a:sysClr val="windowText" lastClr="000000"/>
                        </a:solidFill>
                        <a:effectLst/>
                        <a:uLnTx/>
                        <a:uFillTx/>
                      </a:rPr>
                      <a:t>e</a:t>
                    </a:r>
                    <a:endParaRPr kumimoji="0" lang="en-US" sz="1800" b="0" i="0" u="none" strike="noStrike" kern="0" cap="none" spc="0" normalizeH="0" baseline="0" noProof="0" smtClean="0">
                      <a:ln>
                        <a:noFill/>
                      </a:ln>
                      <a:solidFill>
                        <a:sysClr val="windowText" lastClr="000000"/>
                      </a:solidFill>
                      <a:effectLst/>
                      <a:uLnTx/>
                      <a:uFillTx/>
                      <a:latin typeface="Symbol" charset="0"/>
                    </a:endParaRPr>
                  </a:p>
                </p:txBody>
              </p:sp>
              <p:sp>
                <p:nvSpPr>
                  <p:cNvPr id="359" name="Text Box 76"/>
                  <p:cNvSpPr txBox="1">
                    <a:spLocks noChangeArrowheads="1"/>
                  </p:cNvSpPr>
                  <p:nvPr/>
                </p:nvSpPr>
                <p:spPr bwMode="auto">
                  <a:xfrm>
                    <a:off x="1392" y="2435"/>
                    <a:ext cx="57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ysClr val="windowText" lastClr="000000"/>
                        </a:solidFill>
                        <a:effectLst/>
                        <a:uLnTx/>
                        <a:uFillTx/>
                      </a:rPr>
                      <a:t>e-neutrino</a:t>
                    </a:r>
                    <a:endParaRPr kumimoji="0" lang="en-US" sz="1200" b="0" i="0" u="none" strike="noStrike" kern="0" cap="none" spc="0" normalizeH="0" baseline="0" noProof="0" smtClean="0">
                      <a:ln>
                        <a:noFill/>
                      </a:ln>
                      <a:solidFill>
                        <a:sysClr val="windowText" lastClr="000000"/>
                      </a:solidFill>
                      <a:effectLst/>
                      <a:uLnTx/>
                      <a:uFillTx/>
                    </a:endParaRPr>
                  </a:p>
                </p:txBody>
              </p:sp>
            </p:grpSp>
            <p:grpSp>
              <p:nvGrpSpPr>
                <p:cNvPr id="25" name="Group 77"/>
                <p:cNvGrpSpPr>
                  <a:grpSpLocks/>
                </p:cNvGrpSpPr>
                <p:nvPr/>
              </p:nvGrpSpPr>
              <p:grpSpPr bwMode="auto">
                <a:xfrm>
                  <a:off x="1392" y="1584"/>
                  <a:ext cx="528" cy="565"/>
                  <a:chOff x="1392" y="1584"/>
                  <a:chExt cx="528" cy="565"/>
                </a:xfrm>
              </p:grpSpPr>
              <p:sp>
                <p:nvSpPr>
                  <p:cNvPr id="354" name="Rectangle 78"/>
                  <p:cNvSpPr>
                    <a:spLocks noChangeArrowheads="1"/>
                  </p:cNvSpPr>
                  <p:nvPr/>
                </p:nvSpPr>
                <p:spPr bwMode="auto">
                  <a:xfrm>
                    <a:off x="1440" y="1680"/>
                    <a:ext cx="480" cy="432"/>
                  </a:xfrm>
                  <a:prstGeom prst="rect">
                    <a:avLst/>
                  </a:prstGeom>
                  <a:solidFill>
                    <a:srgbClr val="66FF99"/>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66FF99"/>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55" name="Text Box 79"/>
                  <p:cNvSpPr txBox="1">
                    <a:spLocks noChangeArrowheads="1"/>
                  </p:cNvSpPr>
                  <p:nvPr/>
                </p:nvSpPr>
                <p:spPr bwMode="auto">
                  <a:xfrm>
                    <a:off x="1488" y="1584"/>
                    <a:ext cx="384" cy="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4800" b="0" i="0" u="none" strike="noStrike" kern="0" cap="none" spc="0" normalizeH="0" baseline="0" noProof="0" smtClean="0">
                        <a:ln>
                          <a:noFill/>
                        </a:ln>
                        <a:solidFill>
                          <a:sysClr val="windowText" lastClr="000000"/>
                        </a:solidFill>
                        <a:effectLst/>
                        <a:uLnTx/>
                        <a:uFillTx/>
                      </a:rPr>
                      <a:t>d</a:t>
                    </a:r>
                    <a:endParaRPr kumimoji="0" lang="en-US" sz="1800" b="0" i="0" u="none" strike="noStrike" kern="0" cap="none" spc="0" normalizeH="0" baseline="0" noProof="0" smtClean="0">
                      <a:ln>
                        <a:noFill/>
                      </a:ln>
                      <a:solidFill>
                        <a:sysClr val="windowText" lastClr="000000"/>
                      </a:solidFill>
                      <a:effectLst/>
                      <a:uLnTx/>
                      <a:uFillTx/>
                    </a:endParaRPr>
                  </a:p>
                </p:txBody>
              </p:sp>
              <p:sp>
                <p:nvSpPr>
                  <p:cNvPr id="356" name="Text Box 80"/>
                  <p:cNvSpPr txBox="1">
                    <a:spLocks noChangeArrowheads="1"/>
                  </p:cNvSpPr>
                  <p:nvPr/>
                </p:nvSpPr>
                <p:spPr bwMode="auto">
                  <a:xfrm>
                    <a:off x="1392" y="1918"/>
                    <a:ext cx="4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smtClean="0">
                        <a:ln>
                          <a:noFill/>
                        </a:ln>
                        <a:solidFill>
                          <a:sysClr val="windowText" lastClr="000000"/>
                        </a:solidFill>
                        <a:effectLst/>
                        <a:uLnTx/>
                        <a:uFillTx/>
                      </a:rPr>
                      <a:t>down</a:t>
                    </a:r>
                  </a:p>
                </p:txBody>
              </p:sp>
            </p:grpSp>
            <p:grpSp>
              <p:nvGrpSpPr>
                <p:cNvPr id="26" name="Group 81"/>
                <p:cNvGrpSpPr>
                  <a:grpSpLocks/>
                </p:cNvGrpSpPr>
                <p:nvPr/>
              </p:nvGrpSpPr>
              <p:grpSpPr bwMode="auto">
                <a:xfrm>
                  <a:off x="1445" y="1036"/>
                  <a:ext cx="480" cy="638"/>
                  <a:chOff x="1440" y="1031"/>
                  <a:chExt cx="480" cy="638"/>
                </a:xfrm>
              </p:grpSpPr>
              <p:sp>
                <p:nvSpPr>
                  <p:cNvPr id="351" name="Rectangle 82"/>
                  <p:cNvSpPr>
                    <a:spLocks noChangeArrowheads="1"/>
                  </p:cNvSpPr>
                  <p:nvPr/>
                </p:nvSpPr>
                <p:spPr bwMode="auto">
                  <a:xfrm>
                    <a:off x="1440" y="1198"/>
                    <a:ext cx="480" cy="432"/>
                  </a:xfrm>
                  <a:prstGeom prst="rect">
                    <a:avLst/>
                  </a:prstGeom>
                  <a:solidFill>
                    <a:srgbClr val="66FF99"/>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66FF99"/>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52" name="Text Box 83"/>
                  <p:cNvSpPr txBox="1">
                    <a:spLocks noChangeArrowheads="1"/>
                  </p:cNvSpPr>
                  <p:nvPr/>
                </p:nvSpPr>
                <p:spPr bwMode="auto">
                  <a:xfrm>
                    <a:off x="1440" y="1438"/>
                    <a:ext cx="26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smtClean="0">
                        <a:ln>
                          <a:noFill/>
                        </a:ln>
                        <a:solidFill>
                          <a:sysClr val="windowText" lastClr="000000"/>
                        </a:solidFill>
                        <a:effectLst/>
                        <a:uLnTx/>
                        <a:uFillTx/>
                      </a:rPr>
                      <a:t>up</a:t>
                    </a:r>
                  </a:p>
                </p:txBody>
              </p:sp>
              <p:sp>
                <p:nvSpPr>
                  <p:cNvPr id="353" name="Text Box 84"/>
                  <p:cNvSpPr txBox="1">
                    <a:spLocks noChangeArrowheads="1"/>
                  </p:cNvSpPr>
                  <p:nvPr/>
                </p:nvSpPr>
                <p:spPr bwMode="auto">
                  <a:xfrm>
                    <a:off x="1478" y="1031"/>
                    <a:ext cx="384"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5400" b="0" i="0" u="none" strike="noStrike" kern="0" cap="none" spc="0" normalizeH="0" baseline="0" noProof="0" smtClean="0">
                        <a:ln>
                          <a:noFill/>
                        </a:ln>
                        <a:solidFill>
                          <a:sysClr val="windowText" lastClr="000000"/>
                        </a:solidFill>
                        <a:effectLst/>
                        <a:uLnTx/>
                        <a:uFillTx/>
                      </a:rPr>
                      <a:t>u</a:t>
                    </a:r>
                    <a:endParaRPr kumimoji="0" lang="en-US" sz="1800" b="0" i="0" u="none" strike="noStrike" kern="0" cap="none" spc="0" normalizeH="0" baseline="0" noProof="0" smtClean="0">
                      <a:ln>
                        <a:noFill/>
                      </a:ln>
                      <a:solidFill>
                        <a:sysClr val="windowText" lastClr="000000"/>
                      </a:solidFill>
                      <a:effectLst/>
                      <a:uLnTx/>
                      <a:uFillTx/>
                    </a:endParaRPr>
                  </a:p>
                </p:txBody>
              </p:sp>
            </p:grpSp>
            <p:sp>
              <p:nvSpPr>
                <p:cNvPr id="350" name="Text Box 85"/>
                <p:cNvSpPr txBox="1">
                  <a:spLocks noChangeArrowheads="1"/>
                </p:cNvSpPr>
                <p:nvPr/>
              </p:nvSpPr>
              <p:spPr bwMode="auto">
                <a:xfrm rot="-5041">
                  <a:off x="1402" y="3191"/>
                  <a:ext cx="529" cy="365"/>
                </a:xfrm>
                <a:prstGeom prst="rect">
                  <a:avLst/>
                </a:prstGeom>
                <a:solidFill>
                  <a:srgbClr val="9AB8C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rgbClr val="FFCC66"/>
                      </a:solidFill>
                      <a:effectLst>
                        <a:outerShdw blurRad="38100" dist="38100" dir="2700000" algn="tl">
                          <a:srgbClr val="000000"/>
                        </a:outerShdw>
                      </a:effectLst>
                      <a:uLnTx/>
                      <a:uFillTx/>
                    </a:rPr>
                    <a:t>I  </a:t>
                  </a:r>
                  <a:endParaRPr kumimoji="0" lang="en-US" sz="1800" b="0" i="0" u="none" strike="noStrike" kern="0" cap="none" spc="0" normalizeH="0" baseline="0" noProof="0" smtClean="0">
                    <a:ln>
                      <a:noFill/>
                    </a:ln>
                    <a:solidFill>
                      <a:sysClr val="windowText" lastClr="000000"/>
                    </a:solidFill>
                    <a:effectLst/>
                    <a:uLnTx/>
                    <a:uFillTx/>
                  </a:endParaRPr>
                </a:p>
              </p:txBody>
            </p:sp>
          </p:grpSp>
          <p:sp>
            <p:nvSpPr>
              <p:cNvPr id="341" name="Text Box 86"/>
              <p:cNvSpPr txBox="1">
                <a:spLocks noChangeArrowheads="1"/>
              </p:cNvSpPr>
              <p:nvPr/>
            </p:nvSpPr>
            <p:spPr bwMode="auto">
              <a:xfrm rot="-5400000">
                <a:off x="720" y="2448"/>
                <a:ext cx="942" cy="365"/>
              </a:xfrm>
              <a:prstGeom prst="rect">
                <a:avLst/>
              </a:prstGeom>
              <a:solidFill>
                <a:srgbClr val="CCECFF"/>
              </a:solidFill>
              <a:ln>
                <a:noFill/>
              </a:ln>
              <a:effectLst/>
              <a:scene3d>
                <a:camera prst="legacyObliqueTopLeft"/>
                <a:lightRig rig="legacyFlat3" dir="t"/>
              </a:scene3d>
              <a:sp3d extrusionH="430200" prstMaterial="legacyMatte">
                <a:bevelT w="13500" h="13500" prst="angle"/>
                <a:bevelB w="13500" h="13500" prst="angle"/>
                <a:extrusionClr>
                  <a:srgbClr val="CCECFF"/>
                </a:extrusion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flatTx/>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rgbClr val="FFCC66"/>
                    </a:solidFill>
                    <a:effectLst>
                      <a:outerShdw blurRad="38100" dist="38100" dir="2700000" algn="tl">
                        <a:srgbClr val="000000"/>
                      </a:outerShdw>
                    </a:effectLst>
                    <a:uLnTx/>
                    <a:uFillTx/>
                  </a:rPr>
                  <a:t>Leptons </a:t>
                </a:r>
                <a:endParaRPr kumimoji="0" lang="en-US" sz="1800" b="0" i="0" u="none" strike="noStrike" kern="0" cap="none" spc="0" normalizeH="0" baseline="0" noProof="0" smtClean="0">
                  <a:ln>
                    <a:noFill/>
                  </a:ln>
                  <a:solidFill>
                    <a:sysClr val="windowText" lastClr="000000"/>
                  </a:solidFill>
                  <a:effectLst/>
                  <a:uLnTx/>
                  <a:uFillTx/>
                </a:endParaRPr>
              </a:p>
            </p:txBody>
          </p:sp>
          <p:sp>
            <p:nvSpPr>
              <p:cNvPr id="342" name="Text Box 87"/>
              <p:cNvSpPr txBox="1">
                <a:spLocks noChangeArrowheads="1"/>
              </p:cNvSpPr>
              <p:nvPr/>
            </p:nvSpPr>
            <p:spPr bwMode="auto">
              <a:xfrm rot="-5400000">
                <a:off x="751" y="1462"/>
                <a:ext cx="889" cy="365"/>
              </a:xfrm>
              <a:prstGeom prst="rect">
                <a:avLst/>
              </a:prstGeom>
              <a:solidFill>
                <a:srgbClr val="CCECFF"/>
              </a:solidFill>
              <a:ln>
                <a:noFill/>
              </a:ln>
              <a:effectLst/>
              <a:scene3d>
                <a:camera prst="legacyObliqueTopLeft"/>
                <a:lightRig rig="legacyFlat3" dir="t"/>
              </a:scene3d>
              <a:sp3d extrusionH="430200" prstMaterial="legacyMatte">
                <a:bevelT w="13500" h="13500" prst="angle"/>
                <a:bevelB w="13500" h="13500" prst="angle"/>
                <a:extrusionClr>
                  <a:srgbClr val="CCECFF"/>
                </a:extrusion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flatTx/>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srgbClr val="FFCC66"/>
                    </a:solidFill>
                    <a:effectLst>
                      <a:outerShdw blurRad="38100" dist="38100" dir="2700000" algn="tl">
                        <a:srgbClr val="000000"/>
                      </a:outerShdw>
                    </a:effectLst>
                    <a:uLnTx/>
                    <a:uFillTx/>
                  </a:rPr>
                  <a:t>Quarks</a:t>
                </a:r>
                <a:endParaRPr kumimoji="0" lang="en-US" sz="1800" b="0" i="0" u="none" strike="noStrike" kern="0" cap="none" spc="0" normalizeH="0" baseline="0" noProof="0" smtClean="0">
                  <a:ln>
                    <a:noFill/>
                  </a:ln>
                  <a:solidFill>
                    <a:sysClr val="windowText" lastClr="000000"/>
                  </a:solidFill>
                  <a:effectLst/>
                  <a:uLnTx/>
                  <a:uFillTx/>
                </a:endParaRPr>
              </a:p>
            </p:txBody>
          </p:sp>
          <p:grpSp>
            <p:nvGrpSpPr>
              <p:cNvPr id="27" name="Group 88"/>
              <p:cNvGrpSpPr>
                <a:grpSpLocks/>
              </p:cNvGrpSpPr>
              <p:nvPr/>
            </p:nvGrpSpPr>
            <p:grpSpPr bwMode="auto">
              <a:xfrm>
                <a:off x="1008" y="624"/>
                <a:ext cx="3024" cy="515"/>
                <a:chOff x="1008" y="624"/>
                <a:chExt cx="3024" cy="515"/>
              </a:xfrm>
            </p:grpSpPr>
            <p:sp>
              <p:nvSpPr>
                <p:cNvPr id="344" name="Rectangle 89" descr="White marble"/>
                <p:cNvSpPr>
                  <a:spLocks noChangeArrowheads="1"/>
                </p:cNvSpPr>
                <p:nvPr/>
              </p:nvSpPr>
              <p:spPr bwMode="auto">
                <a:xfrm>
                  <a:off x="1008" y="624"/>
                  <a:ext cx="3024" cy="515"/>
                </a:xfrm>
                <a:prstGeom prst="rect">
                  <a:avLst/>
                </a:prstGeom>
                <a:blipFill dpi="0" rotWithShape="0">
                  <a:blip r:embed="rId2"/>
                  <a:srcRect/>
                  <a:tile tx="0" ty="0" sx="100000" sy="100000" flip="none" algn="tl"/>
                </a:blip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3300"/>
                    </a:solidFill>
                    <a:effectLst>
                      <a:outerShdw blurRad="38100" dist="38100" dir="2700000" algn="tl">
                        <a:srgbClr val="DDDDDD"/>
                      </a:outerShdw>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3300"/>
                    </a:solidFill>
                    <a:effectLst>
                      <a:outerShdw blurRad="38100" dist="38100" dir="2700000" algn="tl">
                        <a:srgbClr val="DDDDDD"/>
                      </a:outerShdw>
                    </a:effectLst>
                    <a:uLnTx/>
                    <a:uFillTx/>
                  </a:endParaRPr>
                </a:p>
              </p:txBody>
            </p:sp>
            <p:sp>
              <p:nvSpPr>
                <p:cNvPr id="345" name="WordArt 90" descr="Sand"/>
                <p:cNvSpPr>
                  <a:spLocks noChangeArrowheads="1" noChangeShapeType="1" noTextEdit="1"/>
                </p:cNvSpPr>
                <p:nvPr/>
              </p:nvSpPr>
              <p:spPr bwMode="auto">
                <a:xfrm>
                  <a:off x="1056" y="672"/>
                  <a:ext cx="2880" cy="40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smtClean="0">
                      <a:ln w="9525">
                        <a:round/>
                        <a:headEnd/>
                        <a:tailEnd/>
                      </a:ln>
                      <a:blipFill dpi="0" rotWithShape="0">
                        <a:blip r:embed="rId3"/>
                        <a:srcRect/>
                        <a:tile tx="0" ty="0" sx="100000" sy="100000" flip="none" algn="tl"/>
                      </a:blipFill>
                      <a:effectLst/>
                      <a:uLnTx/>
                      <a:uFillTx/>
                      <a:latin typeface="Arial Black"/>
                      <a:ea typeface="Arial Black"/>
                      <a:cs typeface="Arial Black"/>
                    </a:rPr>
                    <a:t>The Standard Model</a:t>
                  </a:r>
                </a:p>
              </p:txBody>
            </p:sp>
          </p:grpSp>
        </p:grpSp>
        <p:grpSp>
          <p:nvGrpSpPr>
            <p:cNvPr id="28" name="Group 91"/>
            <p:cNvGrpSpPr>
              <a:grpSpLocks/>
            </p:cNvGrpSpPr>
            <p:nvPr/>
          </p:nvGrpSpPr>
          <p:grpSpPr bwMode="auto">
            <a:xfrm>
              <a:off x="1440" y="2064"/>
              <a:ext cx="1621" cy="626"/>
              <a:chOff x="1402" y="2031"/>
              <a:chExt cx="1621" cy="626"/>
            </a:xfrm>
          </p:grpSpPr>
          <p:grpSp>
            <p:nvGrpSpPr>
              <p:cNvPr id="29" name="Group 92"/>
              <p:cNvGrpSpPr>
                <a:grpSpLocks/>
              </p:cNvGrpSpPr>
              <p:nvPr/>
            </p:nvGrpSpPr>
            <p:grpSpPr bwMode="auto">
              <a:xfrm>
                <a:off x="2448" y="2032"/>
                <a:ext cx="575" cy="611"/>
                <a:chOff x="2448" y="2011"/>
                <a:chExt cx="575" cy="611"/>
              </a:xfrm>
            </p:grpSpPr>
            <p:sp>
              <p:nvSpPr>
                <p:cNvPr id="327" name="Rectangle 93"/>
                <p:cNvSpPr>
                  <a:spLocks noChangeArrowheads="1"/>
                </p:cNvSpPr>
                <p:nvPr/>
              </p:nvSpPr>
              <p:spPr bwMode="auto">
                <a:xfrm>
                  <a:off x="2496" y="2160"/>
                  <a:ext cx="480" cy="432"/>
                </a:xfrm>
                <a:prstGeom prst="rect">
                  <a:avLst/>
                </a:prstGeom>
                <a:solidFill>
                  <a:srgbClr val="66FF99"/>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66FF99"/>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28" name="Text Box 94"/>
                <p:cNvSpPr txBox="1">
                  <a:spLocks noChangeArrowheads="1"/>
                </p:cNvSpPr>
                <p:nvPr/>
              </p:nvSpPr>
              <p:spPr bwMode="auto">
                <a:xfrm>
                  <a:off x="2539" y="2011"/>
                  <a:ext cx="384"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4400" b="0" i="0" u="none" strike="noStrike" kern="0" cap="none" spc="0" normalizeH="0" baseline="0" noProof="0" smtClean="0">
                      <a:ln>
                        <a:noFill/>
                      </a:ln>
                      <a:solidFill>
                        <a:sysClr val="windowText" lastClr="000000"/>
                      </a:solidFill>
                      <a:effectLst/>
                      <a:uLnTx/>
                      <a:uFillTx/>
                      <a:latin typeface="Symbol" charset="0"/>
                    </a:rPr>
                    <a:t>n</a:t>
                  </a:r>
                  <a:endParaRPr kumimoji="0" lang="en-US" sz="1800" b="0" i="0" u="none" strike="noStrike" kern="0" cap="none" spc="0" normalizeH="0" baseline="0" noProof="0" smtClean="0">
                    <a:ln>
                      <a:noFill/>
                    </a:ln>
                    <a:solidFill>
                      <a:sysClr val="windowText" lastClr="000000"/>
                    </a:solidFill>
                    <a:effectLst/>
                    <a:uLnTx/>
                    <a:uFillTx/>
                    <a:latin typeface="Symbol" charset="0"/>
                  </a:endParaRPr>
                </a:p>
              </p:txBody>
            </p:sp>
            <p:sp>
              <p:nvSpPr>
                <p:cNvPr id="329" name="Text Box 95"/>
                <p:cNvSpPr txBox="1">
                  <a:spLocks noChangeArrowheads="1"/>
                </p:cNvSpPr>
                <p:nvPr/>
              </p:nvSpPr>
              <p:spPr bwMode="auto">
                <a:xfrm>
                  <a:off x="2693" y="2236"/>
                  <a:ext cx="20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smtClean="0">
                      <a:ln>
                        <a:noFill/>
                      </a:ln>
                      <a:solidFill>
                        <a:sysClr val="windowText" lastClr="000000"/>
                      </a:solidFill>
                      <a:effectLst/>
                      <a:uLnTx/>
                      <a:uFillTx/>
                      <a:latin typeface="Symbol" charset="0"/>
                    </a:rPr>
                    <a:t>t</a:t>
                  </a:r>
                </a:p>
              </p:txBody>
            </p:sp>
            <p:sp>
              <p:nvSpPr>
                <p:cNvPr id="330" name="Text Box 96"/>
                <p:cNvSpPr txBox="1">
                  <a:spLocks noChangeArrowheads="1"/>
                </p:cNvSpPr>
                <p:nvPr/>
              </p:nvSpPr>
              <p:spPr bwMode="auto">
                <a:xfrm>
                  <a:off x="2448" y="2430"/>
                  <a:ext cx="575"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ysClr val="windowText" lastClr="000000"/>
                      </a:solidFill>
                      <a:effectLst/>
                      <a:uLnTx/>
                      <a:uFillTx/>
                      <a:latin typeface="Symbol" charset="0"/>
                    </a:rPr>
                    <a:t>t</a:t>
                  </a:r>
                  <a:r>
                    <a:rPr kumimoji="0" lang="en-US" sz="1400" b="0" i="0" u="none" strike="noStrike" kern="0" cap="none" spc="0" normalizeH="0" baseline="0" noProof="0" smtClean="0">
                      <a:ln>
                        <a:noFill/>
                      </a:ln>
                      <a:solidFill>
                        <a:sysClr val="windowText" lastClr="000000"/>
                      </a:solidFill>
                      <a:effectLst/>
                      <a:uLnTx/>
                      <a:uFillTx/>
                    </a:rPr>
                    <a:t>-neutrino</a:t>
                  </a:r>
                  <a:endParaRPr kumimoji="0" lang="en-US" sz="1200" b="0" i="0" u="none" strike="noStrike" kern="0" cap="none" spc="0" normalizeH="0" baseline="0" noProof="0" smtClean="0">
                    <a:ln>
                      <a:noFill/>
                    </a:ln>
                    <a:solidFill>
                      <a:sysClr val="windowText" lastClr="000000"/>
                    </a:solidFill>
                    <a:effectLst/>
                    <a:uLnTx/>
                    <a:uFillTx/>
                  </a:endParaRPr>
                </a:p>
              </p:txBody>
            </p:sp>
          </p:grpSp>
          <p:grpSp>
            <p:nvGrpSpPr>
              <p:cNvPr id="30" name="Group 97"/>
              <p:cNvGrpSpPr>
                <a:grpSpLocks/>
              </p:cNvGrpSpPr>
              <p:nvPr/>
            </p:nvGrpSpPr>
            <p:grpSpPr bwMode="auto">
              <a:xfrm>
                <a:off x="1920" y="2031"/>
                <a:ext cx="591" cy="616"/>
                <a:chOff x="1920" y="2006"/>
                <a:chExt cx="591" cy="616"/>
              </a:xfrm>
            </p:grpSpPr>
            <p:sp>
              <p:nvSpPr>
                <p:cNvPr id="323" name="Rectangle 98"/>
                <p:cNvSpPr>
                  <a:spLocks noChangeArrowheads="1"/>
                </p:cNvSpPr>
                <p:nvPr/>
              </p:nvSpPr>
              <p:spPr bwMode="auto">
                <a:xfrm>
                  <a:off x="1968" y="2160"/>
                  <a:ext cx="480" cy="432"/>
                </a:xfrm>
                <a:prstGeom prst="rect">
                  <a:avLst/>
                </a:prstGeom>
                <a:solidFill>
                  <a:srgbClr val="66FF99"/>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66FF99"/>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24" name="Text Box 99"/>
                <p:cNvSpPr txBox="1">
                  <a:spLocks noChangeArrowheads="1"/>
                </p:cNvSpPr>
                <p:nvPr/>
              </p:nvSpPr>
              <p:spPr bwMode="auto">
                <a:xfrm>
                  <a:off x="2011" y="2006"/>
                  <a:ext cx="384"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4400" b="0" i="0" u="none" strike="noStrike" kern="0" cap="none" spc="0" normalizeH="0" baseline="0" noProof="0" smtClean="0">
                      <a:ln>
                        <a:noFill/>
                      </a:ln>
                      <a:solidFill>
                        <a:sysClr val="windowText" lastClr="000000"/>
                      </a:solidFill>
                      <a:effectLst/>
                      <a:uLnTx/>
                      <a:uFillTx/>
                      <a:latin typeface="Symbol" charset="0"/>
                    </a:rPr>
                    <a:t>n</a:t>
                  </a:r>
                  <a:endParaRPr kumimoji="0" lang="en-US" sz="1800" b="0" i="0" u="none" strike="noStrike" kern="0" cap="none" spc="0" normalizeH="0" baseline="0" noProof="0" smtClean="0">
                    <a:ln>
                      <a:noFill/>
                    </a:ln>
                    <a:solidFill>
                      <a:sysClr val="windowText" lastClr="000000"/>
                    </a:solidFill>
                    <a:effectLst/>
                    <a:uLnTx/>
                    <a:uFillTx/>
                    <a:latin typeface="Symbol" charset="0"/>
                  </a:endParaRPr>
                </a:p>
              </p:txBody>
            </p:sp>
            <p:sp>
              <p:nvSpPr>
                <p:cNvPr id="325" name="Text Box 100"/>
                <p:cNvSpPr txBox="1">
                  <a:spLocks noChangeArrowheads="1"/>
                </p:cNvSpPr>
                <p:nvPr/>
              </p:nvSpPr>
              <p:spPr bwMode="auto">
                <a:xfrm>
                  <a:off x="2177" y="2256"/>
                  <a:ext cx="20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smtClean="0">
                      <a:ln>
                        <a:noFill/>
                      </a:ln>
                      <a:solidFill>
                        <a:sysClr val="windowText" lastClr="000000"/>
                      </a:solidFill>
                      <a:effectLst/>
                      <a:uLnTx/>
                      <a:uFillTx/>
                      <a:latin typeface="Symbol" charset="0"/>
                    </a:rPr>
                    <a:t>m</a:t>
                  </a:r>
                  <a:endParaRPr kumimoji="0" lang="en-US" sz="1800" b="0" i="0" u="none" strike="noStrike" kern="0" cap="none" spc="0" normalizeH="0" baseline="0" noProof="0" smtClean="0">
                    <a:ln>
                      <a:noFill/>
                    </a:ln>
                    <a:solidFill>
                      <a:sysClr val="windowText" lastClr="000000"/>
                    </a:solidFill>
                    <a:effectLst/>
                    <a:uLnTx/>
                    <a:uFillTx/>
                    <a:latin typeface="Symbol" charset="0"/>
                  </a:endParaRPr>
                </a:p>
              </p:txBody>
            </p:sp>
            <p:sp>
              <p:nvSpPr>
                <p:cNvPr id="326" name="Text Box 101"/>
                <p:cNvSpPr txBox="1">
                  <a:spLocks noChangeArrowheads="1"/>
                </p:cNvSpPr>
                <p:nvPr/>
              </p:nvSpPr>
              <p:spPr bwMode="auto">
                <a:xfrm>
                  <a:off x="1920" y="2430"/>
                  <a:ext cx="591"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ysClr val="windowText" lastClr="000000"/>
                      </a:solidFill>
                      <a:effectLst/>
                      <a:uLnTx/>
                      <a:uFillTx/>
                      <a:latin typeface="Symbol" charset="0"/>
                    </a:rPr>
                    <a:t>m</a:t>
                  </a:r>
                  <a:r>
                    <a:rPr kumimoji="0" lang="en-US" sz="1400" b="0" i="0" u="none" strike="noStrike" kern="0" cap="none" spc="0" normalizeH="0" baseline="0" noProof="0" smtClean="0">
                      <a:ln>
                        <a:noFill/>
                      </a:ln>
                      <a:solidFill>
                        <a:sysClr val="windowText" lastClr="000000"/>
                      </a:solidFill>
                      <a:effectLst/>
                      <a:uLnTx/>
                      <a:uFillTx/>
                    </a:rPr>
                    <a:t>-neutrino</a:t>
                  </a:r>
                  <a:endParaRPr kumimoji="0" lang="en-US" sz="1200" b="0" i="0" u="none" strike="noStrike" kern="0" cap="none" spc="0" normalizeH="0" baseline="0" noProof="0" smtClean="0">
                    <a:ln>
                      <a:noFill/>
                    </a:ln>
                    <a:solidFill>
                      <a:sysClr val="windowText" lastClr="000000"/>
                    </a:solidFill>
                    <a:effectLst/>
                    <a:uLnTx/>
                    <a:uFillTx/>
                  </a:endParaRPr>
                </a:p>
              </p:txBody>
            </p:sp>
          </p:grpSp>
          <p:grpSp>
            <p:nvGrpSpPr>
              <p:cNvPr id="31" name="Group 102"/>
              <p:cNvGrpSpPr>
                <a:grpSpLocks/>
              </p:cNvGrpSpPr>
              <p:nvPr/>
            </p:nvGrpSpPr>
            <p:grpSpPr bwMode="auto">
              <a:xfrm>
                <a:off x="1402" y="2039"/>
                <a:ext cx="576" cy="618"/>
                <a:chOff x="1392" y="2009"/>
                <a:chExt cx="576" cy="618"/>
              </a:xfrm>
            </p:grpSpPr>
            <p:sp>
              <p:nvSpPr>
                <p:cNvPr id="320" name="Rectangle 103"/>
                <p:cNvSpPr>
                  <a:spLocks noChangeArrowheads="1"/>
                </p:cNvSpPr>
                <p:nvPr/>
              </p:nvSpPr>
              <p:spPr bwMode="auto">
                <a:xfrm>
                  <a:off x="1440" y="2158"/>
                  <a:ext cx="480" cy="432"/>
                </a:xfrm>
                <a:prstGeom prst="rect">
                  <a:avLst/>
                </a:prstGeom>
                <a:solidFill>
                  <a:srgbClr val="66FF99"/>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66FF99"/>
                  </a:extrusionClr>
                </a:sp3d>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flatTx/>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321" name="Text Box 104"/>
                <p:cNvSpPr txBox="1">
                  <a:spLocks noChangeArrowheads="1"/>
                </p:cNvSpPr>
                <p:nvPr/>
              </p:nvSpPr>
              <p:spPr bwMode="auto">
                <a:xfrm>
                  <a:off x="1483" y="2009"/>
                  <a:ext cx="384"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4400" b="0" i="0" u="none" strike="noStrike" kern="0" cap="none" spc="0" normalizeH="0" baseline="0" noProof="0" smtClean="0">
                      <a:ln>
                        <a:noFill/>
                      </a:ln>
                      <a:solidFill>
                        <a:sysClr val="windowText" lastClr="000000"/>
                      </a:solidFill>
                      <a:effectLst/>
                      <a:uLnTx/>
                      <a:uFillTx/>
                      <a:latin typeface="Symbol" charset="0"/>
                    </a:rPr>
                    <a:t>n</a:t>
                  </a:r>
                  <a:r>
                    <a:rPr kumimoji="0" lang="en-US" sz="2800" b="0" i="0" u="none" strike="noStrike" kern="0" cap="none" spc="0" normalizeH="0" baseline="-25000" noProof="0" smtClean="0">
                      <a:ln>
                        <a:noFill/>
                      </a:ln>
                      <a:solidFill>
                        <a:sysClr val="windowText" lastClr="000000"/>
                      </a:solidFill>
                      <a:effectLst/>
                      <a:uLnTx/>
                      <a:uFillTx/>
                    </a:rPr>
                    <a:t>e</a:t>
                  </a:r>
                  <a:endParaRPr kumimoji="0" lang="en-US" sz="1800" b="0" i="0" u="none" strike="noStrike" kern="0" cap="none" spc="0" normalizeH="0" baseline="0" noProof="0" smtClean="0">
                    <a:ln>
                      <a:noFill/>
                    </a:ln>
                    <a:solidFill>
                      <a:sysClr val="windowText" lastClr="000000"/>
                    </a:solidFill>
                    <a:effectLst/>
                    <a:uLnTx/>
                    <a:uFillTx/>
                    <a:latin typeface="Symbol" charset="0"/>
                  </a:endParaRPr>
                </a:p>
              </p:txBody>
            </p:sp>
            <p:sp>
              <p:nvSpPr>
                <p:cNvPr id="322" name="Text Box 105"/>
                <p:cNvSpPr txBox="1">
                  <a:spLocks noChangeArrowheads="1"/>
                </p:cNvSpPr>
                <p:nvPr/>
              </p:nvSpPr>
              <p:spPr bwMode="auto">
                <a:xfrm>
                  <a:off x="1392" y="2435"/>
                  <a:ext cx="57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ysClr val="windowText" lastClr="000000"/>
                      </a:solidFill>
                      <a:effectLst/>
                      <a:uLnTx/>
                      <a:uFillTx/>
                    </a:rPr>
                    <a:t>e-neutrino</a:t>
                  </a:r>
                  <a:endParaRPr kumimoji="0" lang="en-US" sz="1200" b="0" i="0" u="none" strike="noStrike" kern="0" cap="none" spc="0" normalizeH="0" baseline="0" noProof="0" smtClean="0">
                    <a:ln>
                      <a:noFill/>
                    </a:ln>
                    <a:solidFill>
                      <a:sysClr val="windowText" lastClr="000000"/>
                    </a:solidFill>
                    <a:effectLst/>
                    <a:uLnTx/>
                    <a:uFillTx/>
                  </a:endParaRPr>
                </a:p>
              </p:txBody>
            </p:sp>
          </p:grpSp>
        </p:grpSp>
      </p:grpSp>
      <p:sp>
        <p:nvSpPr>
          <p:cNvPr id="419" name="TextBox 418"/>
          <p:cNvSpPr txBox="1"/>
          <p:nvPr/>
        </p:nvSpPr>
        <p:spPr>
          <a:xfrm>
            <a:off x="4128486" y="6192918"/>
            <a:ext cx="1663953" cy="461665"/>
          </a:xfrm>
          <a:prstGeom prst="rect">
            <a:avLst/>
          </a:prstGeom>
          <a:noFill/>
        </p:spPr>
        <p:txBody>
          <a:bodyPr wrap="square" rtlCol="0">
            <a:spAutoFit/>
          </a:bodyPr>
          <a:lstStyle/>
          <a:p>
            <a:pPr algn="ctr"/>
            <a:r>
              <a:rPr lang="en-US" sz="1200" b="1" dirty="0" smtClean="0">
                <a:solidFill>
                  <a:srgbClr val="FF0000"/>
                </a:solidFill>
              </a:rPr>
              <a:t>Discovered completing the picture …</a:t>
            </a:r>
            <a:endParaRPr lang="en-US" sz="1200" b="1" dirty="0">
              <a:solidFill>
                <a:srgbClr val="FF0000"/>
              </a:solidFill>
            </a:endParaRPr>
          </a:p>
        </p:txBody>
      </p:sp>
    </p:spTree>
    <p:extLst>
      <p:ext uri="{BB962C8B-B14F-4D97-AF65-F5344CB8AC3E}">
        <p14:creationId xmlns:p14="http://schemas.microsoft.com/office/powerpoint/2010/main" val="31510515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4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8">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8">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18">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8">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8">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1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8" grpId="0" build="p"/>
      <p:bldP spid="419" grpId="0"/>
      <p:bldP spid="419"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MINOS and MINOS+:</a:t>
            </a:r>
            <a:endParaRPr lang="en-US" dirty="0"/>
          </a:p>
        </p:txBody>
      </p:sp>
      <p:sp>
        <p:nvSpPr>
          <p:cNvPr id="4" name="Slide Number Placeholder 3"/>
          <p:cNvSpPr>
            <a:spLocks noGrp="1"/>
          </p:cNvSpPr>
          <p:nvPr>
            <p:ph type="sldNum" sz="quarter" idx="12"/>
          </p:nvPr>
        </p:nvSpPr>
        <p:spPr/>
        <p:txBody>
          <a:bodyPr/>
          <a:lstStyle/>
          <a:p>
            <a:fld id="{A1DC3ABC-92C2-B748-ABF3-8546144348B4}" type="slidenum">
              <a:rPr lang="en-US" smtClean="0"/>
              <a:t>20</a:t>
            </a:fld>
            <a:endParaRPr lang="en-US"/>
          </a:p>
        </p:txBody>
      </p:sp>
      <p:pic>
        <p:nvPicPr>
          <p:cNvPr id="6" name="Picture 5"/>
          <p:cNvPicPr>
            <a:picLocks noChangeAspect="1"/>
          </p:cNvPicPr>
          <p:nvPr/>
        </p:nvPicPr>
        <p:blipFill>
          <a:blip r:embed="rId2"/>
          <a:stretch>
            <a:fillRect/>
          </a:stretch>
        </p:blipFill>
        <p:spPr>
          <a:xfrm>
            <a:off x="35496" y="3421072"/>
            <a:ext cx="5256584" cy="3402072"/>
          </a:xfrm>
          <a:prstGeom prst="rect">
            <a:avLst/>
          </a:prstGeom>
          <a:ln w="28575" cmpd="sng">
            <a:solidFill>
              <a:srgbClr val="FF0000"/>
            </a:solidFill>
          </a:ln>
        </p:spPr>
      </p:pic>
      <p:pic>
        <p:nvPicPr>
          <p:cNvPr id="7" name="Picture 6"/>
          <p:cNvPicPr>
            <a:picLocks noChangeAspect="1"/>
          </p:cNvPicPr>
          <p:nvPr/>
        </p:nvPicPr>
        <p:blipFill>
          <a:blip r:embed="rId3"/>
          <a:stretch>
            <a:fillRect/>
          </a:stretch>
        </p:blipFill>
        <p:spPr>
          <a:xfrm>
            <a:off x="5366223" y="742992"/>
            <a:ext cx="3707061" cy="3216420"/>
          </a:xfrm>
          <a:prstGeom prst="rect">
            <a:avLst/>
          </a:prstGeom>
          <a:ln w="28575" cmpd="sng">
            <a:solidFill>
              <a:srgbClr val="FF0000"/>
            </a:solidFill>
          </a:ln>
        </p:spPr>
      </p:pic>
      <p:pic>
        <p:nvPicPr>
          <p:cNvPr id="8" name="Picture 7"/>
          <p:cNvPicPr>
            <a:picLocks noChangeAspect="1"/>
          </p:cNvPicPr>
          <p:nvPr/>
        </p:nvPicPr>
        <p:blipFill>
          <a:blip r:embed="rId4"/>
          <a:stretch>
            <a:fillRect/>
          </a:stretch>
        </p:blipFill>
        <p:spPr>
          <a:xfrm>
            <a:off x="5366223" y="4049123"/>
            <a:ext cx="3738966" cy="2775223"/>
          </a:xfrm>
          <a:prstGeom prst="rect">
            <a:avLst/>
          </a:prstGeom>
          <a:ln w="28575" cmpd="sng">
            <a:solidFill>
              <a:srgbClr val="FF0000"/>
            </a:solidFill>
          </a:ln>
        </p:spPr>
      </p:pic>
      <p:pic>
        <p:nvPicPr>
          <p:cNvPr id="10" name="Picture 9"/>
          <p:cNvPicPr>
            <a:picLocks noChangeAspect="1"/>
          </p:cNvPicPr>
          <p:nvPr/>
        </p:nvPicPr>
        <p:blipFill>
          <a:blip r:embed="rId5"/>
          <a:stretch>
            <a:fillRect/>
          </a:stretch>
        </p:blipFill>
        <p:spPr>
          <a:xfrm>
            <a:off x="46351" y="138344"/>
            <a:ext cx="3712516" cy="3199676"/>
          </a:xfrm>
          <a:prstGeom prst="rect">
            <a:avLst/>
          </a:prstGeom>
          <a:ln w="28575" cmpd="sng">
            <a:solidFill>
              <a:srgbClr val="FF0000"/>
            </a:solidFill>
          </a:ln>
        </p:spPr>
      </p:pic>
      <p:sp>
        <p:nvSpPr>
          <p:cNvPr id="11" name="TextBox 10"/>
          <p:cNvSpPr txBox="1"/>
          <p:nvPr/>
        </p:nvSpPr>
        <p:spPr>
          <a:xfrm>
            <a:off x="3850368" y="1997422"/>
            <a:ext cx="1428596" cy="584776"/>
          </a:xfrm>
          <a:prstGeom prst="rect">
            <a:avLst/>
          </a:prstGeom>
          <a:noFill/>
          <a:ln w="28575" cmpd="sng">
            <a:solidFill>
              <a:schemeClr val="bg1"/>
            </a:solidFill>
          </a:ln>
        </p:spPr>
        <p:txBody>
          <a:bodyPr wrap="none" rtlCol="0">
            <a:spAutoFit/>
          </a:bodyPr>
          <a:lstStyle/>
          <a:p>
            <a:pPr algn="ctr"/>
            <a:r>
              <a:rPr lang="en-US" sz="1600" b="1" dirty="0" smtClean="0">
                <a:solidFill>
                  <a:schemeClr val="bg1"/>
                </a:solidFill>
                <a:latin typeface="Symbol"/>
              </a:rPr>
              <a:t>n</a:t>
            </a:r>
            <a:r>
              <a:rPr lang="en-US" sz="1600" b="1" baseline="-25000" dirty="0" smtClean="0">
                <a:solidFill>
                  <a:schemeClr val="bg1"/>
                </a:solidFill>
                <a:latin typeface="Symbol"/>
              </a:rPr>
              <a:t>m</a:t>
            </a:r>
            <a:r>
              <a:rPr lang="en-US" sz="1600" b="1" dirty="0" smtClean="0">
                <a:solidFill>
                  <a:schemeClr val="bg1"/>
                </a:solidFill>
              </a:rPr>
              <a:t/>
            </a:r>
            <a:br>
              <a:rPr lang="en-US" sz="1600" b="1" dirty="0" smtClean="0">
                <a:solidFill>
                  <a:schemeClr val="bg1"/>
                </a:solidFill>
              </a:rPr>
            </a:br>
            <a:r>
              <a:rPr lang="en-US" sz="1600" b="1" dirty="0" smtClean="0">
                <a:solidFill>
                  <a:schemeClr val="bg1"/>
                </a:solidFill>
              </a:rPr>
              <a:t>disappearance</a:t>
            </a:r>
            <a:endParaRPr lang="en-US" sz="1600" b="1" dirty="0">
              <a:solidFill>
                <a:schemeClr val="bg1"/>
              </a:solidFill>
            </a:endParaRPr>
          </a:p>
        </p:txBody>
      </p:sp>
      <p:sp>
        <p:nvSpPr>
          <p:cNvPr id="12" name="TextBox 11"/>
          <p:cNvSpPr txBox="1"/>
          <p:nvPr/>
        </p:nvSpPr>
        <p:spPr>
          <a:xfrm>
            <a:off x="5355368" y="6549726"/>
            <a:ext cx="1405553" cy="276999"/>
          </a:xfrm>
          <a:prstGeom prst="rect">
            <a:avLst/>
          </a:prstGeom>
          <a:noFill/>
        </p:spPr>
        <p:txBody>
          <a:bodyPr wrap="none" rtlCol="0">
            <a:spAutoFit/>
          </a:bodyPr>
          <a:lstStyle/>
          <a:p>
            <a:r>
              <a:rPr lang="en-US" sz="1200" b="1" dirty="0" smtClean="0"/>
              <a:t>Sousa; Neutrino’14</a:t>
            </a:r>
            <a:endParaRPr lang="en-US" sz="1200" b="1" dirty="0"/>
          </a:p>
        </p:txBody>
      </p:sp>
    </p:spTree>
    <p:extLst>
      <p:ext uri="{BB962C8B-B14F-4D97-AF65-F5344CB8AC3E}">
        <p14:creationId xmlns:p14="http://schemas.microsoft.com/office/powerpoint/2010/main" val="390489590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CERN to Gran </a:t>
            </a:r>
            <a:r>
              <a:rPr lang="en-US" dirty="0" err="1" smtClean="0"/>
              <a:t>Sasso</a:t>
            </a:r>
            <a:r>
              <a:rPr lang="en-US" dirty="0"/>
              <a:t>:</a:t>
            </a:r>
          </a:p>
        </p:txBody>
      </p:sp>
      <p:sp>
        <p:nvSpPr>
          <p:cNvPr id="4" name="Content Placeholder 3"/>
          <p:cNvSpPr>
            <a:spLocks noGrp="1"/>
          </p:cNvSpPr>
          <p:nvPr>
            <p:ph idx="1"/>
          </p:nvPr>
        </p:nvSpPr>
        <p:spPr>
          <a:xfrm>
            <a:off x="0" y="1945126"/>
            <a:ext cx="9144000" cy="675073"/>
          </a:xfrm>
        </p:spPr>
        <p:txBody>
          <a:bodyPr/>
          <a:lstStyle/>
          <a:p>
            <a:r>
              <a:rPr lang="en-US" dirty="0" smtClean="0"/>
              <a:t>Opera: </a:t>
            </a:r>
            <a:r>
              <a:rPr lang="en-US" dirty="0" err="1" smtClean="0">
                <a:latin typeface="Symbol"/>
              </a:rPr>
              <a:t>n</a:t>
            </a:r>
            <a:r>
              <a:rPr lang="en-US" baseline="-25000" dirty="0" err="1" smtClean="0">
                <a:latin typeface="Symbol"/>
              </a:rPr>
              <a:t>t</a:t>
            </a:r>
            <a:r>
              <a:rPr lang="en-US" dirty="0" smtClean="0"/>
              <a:t> appearance</a:t>
            </a:r>
            <a:endParaRPr lang="en-US" dirty="0"/>
          </a:p>
        </p:txBody>
      </p:sp>
      <p:sp>
        <p:nvSpPr>
          <p:cNvPr id="2" name="Slide Number Placeholder 1"/>
          <p:cNvSpPr>
            <a:spLocks noGrp="1"/>
          </p:cNvSpPr>
          <p:nvPr>
            <p:ph type="sldNum" sz="quarter" idx="12"/>
          </p:nvPr>
        </p:nvSpPr>
        <p:spPr/>
        <p:txBody>
          <a:bodyPr/>
          <a:lstStyle/>
          <a:p>
            <a:fld id="{A1DC3ABC-92C2-B748-ABF3-8546144348B4}" type="slidenum">
              <a:rPr lang="en-US" smtClean="0"/>
              <a:t>21</a:t>
            </a:fld>
            <a:endParaRPr lang="en-US"/>
          </a:p>
        </p:txBody>
      </p:sp>
      <p:pic>
        <p:nvPicPr>
          <p:cNvPr id="6" name="Picture 5"/>
          <p:cNvPicPr>
            <a:picLocks noChangeAspect="1"/>
          </p:cNvPicPr>
          <p:nvPr/>
        </p:nvPicPr>
        <p:blipFill>
          <a:blip r:embed="rId2"/>
          <a:stretch>
            <a:fillRect/>
          </a:stretch>
        </p:blipFill>
        <p:spPr>
          <a:xfrm>
            <a:off x="0" y="0"/>
            <a:ext cx="4717760" cy="1899358"/>
          </a:xfrm>
          <a:prstGeom prst="rect">
            <a:avLst/>
          </a:prstGeom>
        </p:spPr>
      </p:pic>
      <p:pic>
        <p:nvPicPr>
          <p:cNvPr id="7" name="Picture 6"/>
          <p:cNvPicPr>
            <a:picLocks noChangeAspect="1"/>
          </p:cNvPicPr>
          <p:nvPr/>
        </p:nvPicPr>
        <p:blipFill>
          <a:blip r:embed="rId3"/>
          <a:stretch>
            <a:fillRect/>
          </a:stretch>
        </p:blipFill>
        <p:spPr>
          <a:xfrm>
            <a:off x="4717760" y="720375"/>
            <a:ext cx="4424650" cy="1178982"/>
          </a:xfrm>
          <a:prstGeom prst="rect">
            <a:avLst/>
          </a:prstGeom>
        </p:spPr>
      </p:pic>
      <p:pic>
        <p:nvPicPr>
          <p:cNvPr id="9" name="Picture 8"/>
          <p:cNvPicPr>
            <a:picLocks noChangeAspect="1"/>
          </p:cNvPicPr>
          <p:nvPr/>
        </p:nvPicPr>
        <p:blipFill>
          <a:blip r:embed="rId4"/>
          <a:stretch>
            <a:fillRect/>
          </a:stretch>
        </p:blipFill>
        <p:spPr>
          <a:xfrm>
            <a:off x="6867631" y="1956568"/>
            <a:ext cx="2217574" cy="2474346"/>
          </a:xfrm>
          <a:prstGeom prst="rect">
            <a:avLst/>
          </a:prstGeom>
          <a:ln w="28575" cmpd="sng">
            <a:solidFill>
              <a:srgbClr val="FF0000"/>
            </a:solidFill>
          </a:ln>
        </p:spPr>
      </p:pic>
      <p:pic>
        <p:nvPicPr>
          <p:cNvPr id="8" name="Picture 7"/>
          <p:cNvPicPr>
            <a:picLocks noChangeAspect="1"/>
          </p:cNvPicPr>
          <p:nvPr/>
        </p:nvPicPr>
        <p:blipFill>
          <a:blip r:embed="rId5"/>
          <a:stretch>
            <a:fillRect/>
          </a:stretch>
        </p:blipFill>
        <p:spPr>
          <a:xfrm>
            <a:off x="6380074" y="4430913"/>
            <a:ext cx="2705131" cy="2356831"/>
          </a:xfrm>
          <a:prstGeom prst="rect">
            <a:avLst/>
          </a:prstGeom>
          <a:ln w="28575" cmpd="sng">
            <a:solidFill>
              <a:srgbClr val="FF0000"/>
            </a:solidFill>
          </a:ln>
        </p:spPr>
      </p:pic>
      <p:pic>
        <p:nvPicPr>
          <p:cNvPr id="10" name="Picture 9"/>
          <p:cNvPicPr>
            <a:picLocks noChangeAspect="1"/>
          </p:cNvPicPr>
          <p:nvPr/>
        </p:nvPicPr>
        <p:blipFill>
          <a:blip r:embed="rId6"/>
          <a:stretch>
            <a:fillRect/>
          </a:stretch>
        </p:blipFill>
        <p:spPr>
          <a:xfrm>
            <a:off x="103452" y="2734618"/>
            <a:ext cx="6157710" cy="4049161"/>
          </a:xfrm>
          <a:prstGeom prst="rect">
            <a:avLst/>
          </a:prstGeom>
          <a:ln w="28575" cmpd="sng">
            <a:solidFill>
              <a:srgbClr val="FF0000"/>
            </a:solidFill>
          </a:ln>
        </p:spPr>
      </p:pic>
      <p:sp>
        <p:nvSpPr>
          <p:cNvPr id="5" name="TextBox 4"/>
          <p:cNvSpPr txBox="1"/>
          <p:nvPr/>
        </p:nvSpPr>
        <p:spPr>
          <a:xfrm>
            <a:off x="0" y="-3"/>
            <a:ext cx="1569660" cy="276999"/>
          </a:xfrm>
          <a:prstGeom prst="rect">
            <a:avLst/>
          </a:prstGeom>
          <a:noFill/>
        </p:spPr>
        <p:txBody>
          <a:bodyPr wrap="none" rtlCol="0">
            <a:spAutoFit/>
          </a:bodyPr>
          <a:lstStyle/>
          <a:p>
            <a:r>
              <a:rPr lang="en-US" sz="1200" b="1" dirty="0" smtClean="0"/>
              <a:t>Farnese; Neutrino ‘14</a:t>
            </a:r>
            <a:endParaRPr lang="en-US" sz="1200" b="1" dirty="0"/>
          </a:p>
        </p:txBody>
      </p:sp>
    </p:spTree>
    <p:extLst>
      <p:ext uri="{BB962C8B-B14F-4D97-AF65-F5344CB8AC3E}">
        <p14:creationId xmlns:p14="http://schemas.microsoft.com/office/powerpoint/2010/main" val="291466901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CERN to Gran </a:t>
            </a:r>
            <a:r>
              <a:rPr lang="en-US" dirty="0" err="1" smtClean="0"/>
              <a:t>Sasso</a:t>
            </a:r>
            <a:r>
              <a:rPr lang="en-US" dirty="0"/>
              <a:t>:</a:t>
            </a:r>
          </a:p>
        </p:txBody>
      </p:sp>
      <p:sp>
        <p:nvSpPr>
          <p:cNvPr id="4" name="Content Placeholder 3"/>
          <p:cNvSpPr>
            <a:spLocks noGrp="1"/>
          </p:cNvSpPr>
          <p:nvPr>
            <p:ph idx="1"/>
          </p:nvPr>
        </p:nvSpPr>
        <p:spPr>
          <a:xfrm>
            <a:off x="0" y="1899358"/>
            <a:ext cx="9144000" cy="2823852"/>
          </a:xfrm>
        </p:spPr>
        <p:txBody>
          <a:bodyPr>
            <a:normAutofit fontScale="85000" lnSpcReduction="20000"/>
          </a:bodyPr>
          <a:lstStyle/>
          <a:p>
            <a:r>
              <a:rPr lang="en-US" dirty="0" smtClean="0"/>
              <a:t>ICARUS: </a:t>
            </a:r>
            <a:r>
              <a:rPr lang="en-US" dirty="0" smtClean="0">
                <a:latin typeface="Symbol"/>
              </a:rPr>
              <a:t>n</a:t>
            </a:r>
            <a:r>
              <a:rPr lang="en-US" baseline="-25000" dirty="0" smtClean="0"/>
              <a:t>e</a:t>
            </a:r>
            <a:r>
              <a:rPr lang="en-US" dirty="0" smtClean="0"/>
              <a:t> appearance</a:t>
            </a:r>
          </a:p>
          <a:p>
            <a:pPr lvl="1"/>
            <a:r>
              <a:rPr lang="en-US" dirty="0" err="1" smtClean="0"/>
              <a:t>LAr</a:t>
            </a:r>
            <a:r>
              <a:rPr lang="en-US" dirty="0" smtClean="0"/>
              <a:t> TPC </a:t>
            </a:r>
            <a:r>
              <a:rPr lang="en-US" sz="2100" dirty="0" smtClean="0"/>
              <a:t>[innovation]</a:t>
            </a:r>
            <a:r>
              <a:rPr lang="en-US" dirty="0" smtClean="0"/>
              <a:t>:</a:t>
            </a:r>
          </a:p>
          <a:p>
            <a:pPr lvl="2"/>
            <a:r>
              <a:rPr lang="en-US" dirty="0" smtClean="0"/>
              <a:t>Electronic, high-resolution </a:t>
            </a:r>
            <a:br>
              <a:rPr lang="en-US" dirty="0" smtClean="0"/>
            </a:br>
            <a:r>
              <a:rPr lang="en-US" dirty="0" smtClean="0"/>
              <a:t>event</a:t>
            </a:r>
            <a:r>
              <a:rPr lang="en-US" dirty="0"/>
              <a:t> </a:t>
            </a:r>
            <a:r>
              <a:rPr lang="en-US" dirty="0" smtClean="0"/>
              <a:t>reconstruction</a:t>
            </a:r>
          </a:p>
          <a:p>
            <a:pPr lvl="1"/>
            <a:r>
              <a:rPr lang="en-US" dirty="0" smtClean="0"/>
              <a:t>6 </a:t>
            </a:r>
            <a:r>
              <a:rPr lang="en-US" dirty="0">
                <a:latin typeface="Symbol"/>
              </a:rPr>
              <a:t>n</a:t>
            </a:r>
            <a:r>
              <a:rPr lang="en-US" baseline="-25000" dirty="0"/>
              <a:t>e</a:t>
            </a:r>
            <a:r>
              <a:rPr lang="en-US" dirty="0"/>
              <a:t> </a:t>
            </a:r>
            <a:r>
              <a:rPr lang="en-US" dirty="0" smtClean="0"/>
              <a:t>appearance events:</a:t>
            </a:r>
          </a:p>
          <a:p>
            <a:pPr lvl="2"/>
            <a:r>
              <a:rPr lang="en-US" dirty="0" smtClean="0"/>
              <a:t>No evidence for “LSND-like” </a:t>
            </a:r>
            <a:br>
              <a:rPr lang="en-US" dirty="0" smtClean="0"/>
            </a:br>
            <a:r>
              <a:rPr lang="en-US" dirty="0" smtClean="0"/>
              <a:t>sterile neutrinos</a:t>
            </a:r>
          </a:p>
          <a:p>
            <a:pPr lvl="2"/>
            <a:r>
              <a:rPr lang="en-US" dirty="0" smtClean="0"/>
              <a:t>Oscillation explanation of </a:t>
            </a:r>
            <a:br>
              <a:rPr lang="en-US" dirty="0" smtClean="0"/>
            </a:br>
            <a:r>
              <a:rPr lang="en-US" dirty="0" err="1" smtClean="0"/>
              <a:t>MiniBooNE</a:t>
            </a:r>
            <a:r>
              <a:rPr lang="en-US" dirty="0" smtClean="0"/>
              <a:t> excess excluded</a:t>
            </a:r>
            <a:endParaRPr lang="en-US" dirty="0"/>
          </a:p>
        </p:txBody>
      </p:sp>
      <p:sp>
        <p:nvSpPr>
          <p:cNvPr id="2" name="Slide Number Placeholder 1"/>
          <p:cNvSpPr>
            <a:spLocks noGrp="1"/>
          </p:cNvSpPr>
          <p:nvPr>
            <p:ph type="sldNum" sz="quarter" idx="12"/>
          </p:nvPr>
        </p:nvSpPr>
        <p:spPr/>
        <p:txBody>
          <a:bodyPr/>
          <a:lstStyle/>
          <a:p>
            <a:fld id="{A1DC3ABC-92C2-B748-ABF3-8546144348B4}" type="slidenum">
              <a:rPr lang="en-US" smtClean="0"/>
              <a:t>22</a:t>
            </a:fld>
            <a:endParaRPr lang="en-US"/>
          </a:p>
        </p:txBody>
      </p:sp>
      <p:pic>
        <p:nvPicPr>
          <p:cNvPr id="6" name="Picture 5"/>
          <p:cNvPicPr>
            <a:picLocks noChangeAspect="1"/>
          </p:cNvPicPr>
          <p:nvPr/>
        </p:nvPicPr>
        <p:blipFill>
          <a:blip r:embed="rId2"/>
          <a:stretch>
            <a:fillRect/>
          </a:stretch>
        </p:blipFill>
        <p:spPr>
          <a:xfrm>
            <a:off x="0" y="0"/>
            <a:ext cx="4717760" cy="1899358"/>
          </a:xfrm>
          <a:prstGeom prst="rect">
            <a:avLst/>
          </a:prstGeom>
        </p:spPr>
      </p:pic>
      <p:pic>
        <p:nvPicPr>
          <p:cNvPr id="7" name="Picture 6"/>
          <p:cNvPicPr>
            <a:picLocks noChangeAspect="1"/>
          </p:cNvPicPr>
          <p:nvPr/>
        </p:nvPicPr>
        <p:blipFill>
          <a:blip r:embed="rId3"/>
          <a:stretch>
            <a:fillRect/>
          </a:stretch>
        </p:blipFill>
        <p:spPr>
          <a:xfrm>
            <a:off x="4717760" y="720375"/>
            <a:ext cx="4424650" cy="1178982"/>
          </a:xfrm>
          <a:prstGeom prst="rect">
            <a:avLst/>
          </a:prstGeom>
        </p:spPr>
      </p:pic>
      <p:pic>
        <p:nvPicPr>
          <p:cNvPr id="5" name="Picture 4"/>
          <p:cNvPicPr>
            <a:picLocks noChangeAspect="1"/>
          </p:cNvPicPr>
          <p:nvPr/>
        </p:nvPicPr>
        <p:blipFill>
          <a:blip r:embed="rId4"/>
          <a:stretch>
            <a:fillRect/>
          </a:stretch>
        </p:blipFill>
        <p:spPr>
          <a:xfrm>
            <a:off x="4538751" y="1962599"/>
            <a:ext cx="4532132" cy="2694261"/>
          </a:xfrm>
          <a:prstGeom prst="rect">
            <a:avLst/>
          </a:prstGeom>
          <a:ln w="28575" cmpd="sng">
            <a:solidFill>
              <a:srgbClr val="FF0000"/>
            </a:solidFill>
          </a:ln>
        </p:spPr>
      </p:pic>
      <p:pic>
        <p:nvPicPr>
          <p:cNvPr id="11" name="Picture 10"/>
          <p:cNvPicPr>
            <a:picLocks noChangeAspect="1"/>
          </p:cNvPicPr>
          <p:nvPr/>
        </p:nvPicPr>
        <p:blipFill>
          <a:blip r:embed="rId5"/>
          <a:stretch>
            <a:fillRect/>
          </a:stretch>
        </p:blipFill>
        <p:spPr>
          <a:xfrm>
            <a:off x="46938" y="4768978"/>
            <a:ext cx="9052372" cy="2033415"/>
          </a:xfrm>
          <a:prstGeom prst="rect">
            <a:avLst/>
          </a:prstGeom>
          <a:ln w="28575" cmpd="sng">
            <a:solidFill>
              <a:srgbClr val="FF0000"/>
            </a:solidFill>
          </a:ln>
        </p:spPr>
      </p:pic>
      <p:sp>
        <p:nvSpPr>
          <p:cNvPr id="9" name="TextBox 8"/>
          <p:cNvSpPr txBox="1"/>
          <p:nvPr/>
        </p:nvSpPr>
        <p:spPr>
          <a:xfrm>
            <a:off x="0" y="-3"/>
            <a:ext cx="1467068" cy="276999"/>
          </a:xfrm>
          <a:prstGeom prst="rect">
            <a:avLst/>
          </a:prstGeom>
          <a:noFill/>
        </p:spPr>
        <p:txBody>
          <a:bodyPr wrap="none" rtlCol="0">
            <a:spAutoFit/>
          </a:bodyPr>
          <a:lstStyle/>
          <a:p>
            <a:r>
              <a:rPr lang="en-US" sz="1200" b="1" dirty="0" err="1" smtClean="0"/>
              <a:t>Dusini</a:t>
            </a:r>
            <a:r>
              <a:rPr lang="en-US" sz="1200" b="1" dirty="0" smtClean="0"/>
              <a:t>; Neutrino ‘14</a:t>
            </a:r>
            <a:endParaRPr lang="en-US" sz="1200" b="1" dirty="0"/>
          </a:p>
        </p:txBody>
      </p:sp>
    </p:spTree>
    <p:extLst>
      <p:ext uri="{BB962C8B-B14F-4D97-AF65-F5344CB8AC3E}">
        <p14:creationId xmlns:p14="http://schemas.microsoft.com/office/powerpoint/2010/main" val="267819509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smtClean="0"/>
              <a:t>T2K: electron-neutrino appearance:</a:t>
            </a:r>
            <a:endParaRPr lang="en-US" dirty="0"/>
          </a:p>
        </p:txBody>
      </p:sp>
      <p:sp>
        <p:nvSpPr>
          <p:cNvPr id="4" name="Slide Number Placeholder 3"/>
          <p:cNvSpPr>
            <a:spLocks noGrp="1"/>
          </p:cNvSpPr>
          <p:nvPr>
            <p:ph type="sldNum" sz="quarter" idx="12"/>
          </p:nvPr>
        </p:nvSpPr>
        <p:spPr/>
        <p:txBody>
          <a:bodyPr/>
          <a:lstStyle/>
          <a:p>
            <a:fld id="{A1DC3ABC-92C2-B748-ABF3-8546144348B4}" type="slidenum">
              <a:rPr lang="en-US" smtClean="0"/>
              <a:t>23</a:t>
            </a:fld>
            <a:r>
              <a:rPr lang="en-US" dirty="0" smtClean="0"/>
              <a:t> 	</a:t>
            </a:r>
            <a:endParaRPr lang="en-US" dirty="0"/>
          </a:p>
        </p:txBody>
      </p:sp>
      <p:pic>
        <p:nvPicPr>
          <p:cNvPr id="2" name="Picture 1"/>
          <p:cNvPicPr>
            <a:picLocks noChangeAspect="1"/>
          </p:cNvPicPr>
          <p:nvPr/>
        </p:nvPicPr>
        <p:blipFill rotWithShape="1">
          <a:blip r:embed="rId2"/>
          <a:srcRect l="1373"/>
          <a:stretch/>
        </p:blipFill>
        <p:spPr>
          <a:xfrm>
            <a:off x="3462752" y="750797"/>
            <a:ext cx="5460077" cy="3520514"/>
          </a:xfrm>
          <a:prstGeom prst="rect">
            <a:avLst/>
          </a:prstGeom>
          <a:solidFill>
            <a:schemeClr val="bg1"/>
          </a:solidFill>
          <a:ln w="28575" cmpd="sng">
            <a:solidFill>
              <a:srgbClr val="FF0000"/>
            </a:solidFill>
          </a:ln>
        </p:spPr>
      </p:pic>
      <p:pic>
        <p:nvPicPr>
          <p:cNvPr id="7" name="Picture 6"/>
          <p:cNvPicPr>
            <a:picLocks noChangeAspect="1"/>
          </p:cNvPicPr>
          <p:nvPr/>
        </p:nvPicPr>
        <p:blipFill>
          <a:blip r:embed="rId3"/>
          <a:stretch>
            <a:fillRect/>
          </a:stretch>
        </p:blipFill>
        <p:spPr>
          <a:xfrm>
            <a:off x="75985" y="4365105"/>
            <a:ext cx="6318971" cy="1516214"/>
          </a:xfrm>
          <a:prstGeom prst="rect">
            <a:avLst/>
          </a:prstGeom>
          <a:ln w="28575" cmpd="sng">
            <a:solidFill>
              <a:srgbClr val="FF0000"/>
            </a:solidFill>
          </a:ln>
        </p:spPr>
      </p:pic>
      <p:pic>
        <p:nvPicPr>
          <p:cNvPr id="10" name="Picture 9"/>
          <p:cNvPicPr>
            <a:picLocks noChangeAspect="1"/>
          </p:cNvPicPr>
          <p:nvPr/>
        </p:nvPicPr>
        <p:blipFill>
          <a:blip r:embed="rId4"/>
          <a:stretch>
            <a:fillRect/>
          </a:stretch>
        </p:blipFill>
        <p:spPr>
          <a:xfrm>
            <a:off x="75985" y="750797"/>
            <a:ext cx="3062028" cy="3520514"/>
          </a:xfrm>
          <a:prstGeom prst="rect">
            <a:avLst/>
          </a:prstGeom>
          <a:ln w="28575" cmpd="sng">
            <a:solidFill>
              <a:srgbClr val="FF0000"/>
            </a:solidFill>
          </a:ln>
        </p:spPr>
      </p:pic>
      <p:pic>
        <p:nvPicPr>
          <p:cNvPr id="12" name="Picture 11"/>
          <p:cNvPicPr>
            <a:picLocks noChangeAspect="1"/>
          </p:cNvPicPr>
          <p:nvPr/>
        </p:nvPicPr>
        <p:blipFill>
          <a:blip r:embed="rId5"/>
          <a:stretch>
            <a:fillRect/>
          </a:stretch>
        </p:blipFill>
        <p:spPr>
          <a:xfrm>
            <a:off x="6498483" y="3648808"/>
            <a:ext cx="2604249" cy="3170053"/>
          </a:xfrm>
          <a:prstGeom prst="rect">
            <a:avLst/>
          </a:prstGeom>
          <a:ln w="28575" cmpd="sng">
            <a:solidFill>
              <a:srgbClr val="FF0000"/>
            </a:solidFill>
          </a:ln>
        </p:spPr>
      </p:pic>
      <p:pic>
        <p:nvPicPr>
          <p:cNvPr id="13" name="Picture 12"/>
          <p:cNvPicPr>
            <a:picLocks noChangeAspect="1"/>
          </p:cNvPicPr>
          <p:nvPr/>
        </p:nvPicPr>
        <p:blipFill>
          <a:blip r:embed="rId6"/>
          <a:stretch>
            <a:fillRect/>
          </a:stretch>
        </p:blipFill>
        <p:spPr>
          <a:xfrm>
            <a:off x="4427985" y="5949281"/>
            <a:ext cx="1970996" cy="864096"/>
          </a:xfrm>
          <a:prstGeom prst="rect">
            <a:avLst/>
          </a:prstGeom>
          <a:solidFill>
            <a:schemeClr val="bg1">
              <a:lumMod val="75000"/>
            </a:schemeClr>
          </a:solidFill>
          <a:ln w="28575" cmpd="sng">
            <a:solidFill>
              <a:srgbClr val="FF0000"/>
            </a:solidFill>
          </a:ln>
        </p:spPr>
      </p:pic>
      <p:sp>
        <p:nvSpPr>
          <p:cNvPr id="3" name="TextBox 2"/>
          <p:cNvSpPr txBox="1"/>
          <p:nvPr/>
        </p:nvSpPr>
        <p:spPr>
          <a:xfrm>
            <a:off x="-43420" y="6513328"/>
            <a:ext cx="2212790" cy="369332"/>
          </a:xfrm>
          <a:prstGeom prst="rect">
            <a:avLst/>
          </a:prstGeom>
          <a:noFill/>
        </p:spPr>
        <p:txBody>
          <a:bodyPr wrap="none" rtlCol="0">
            <a:spAutoFit/>
          </a:bodyPr>
          <a:lstStyle/>
          <a:p>
            <a:r>
              <a:rPr lang="en-US" b="1" dirty="0" err="1" smtClean="0">
                <a:solidFill>
                  <a:schemeClr val="bg1"/>
                </a:solidFill>
              </a:rPr>
              <a:t>Bordoni</a:t>
            </a:r>
            <a:r>
              <a:rPr lang="en-US" b="1" dirty="0" smtClean="0">
                <a:solidFill>
                  <a:schemeClr val="bg1"/>
                </a:solidFill>
              </a:rPr>
              <a:t>, Neutrino’14</a:t>
            </a:r>
            <a:endParaRPr lang="en-US" b="1" dirty="0">
              <a:solidFill>
                <a:schemeClr val="bg1"/>
              </a:solidFill>
            </a:endParaRPr>
          </a:p>
        </p:txBody>
      </p:sp>
    </p:spTree>
    <p:extLst>
      <p:ext uri="{BB962C8B-B14F-4D97-AF65-F5344CB8AC3E}">
        <p14:creationId xmlns:p14="http://schemas.microsoft.com/office/powerpoint/2010/main" val="313724080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p:cNvSpPr>
            <a:spLocks noGrp="1"/>
          </p:cNvSpPr>
          <p:nvPr>
            <p:ph type="title"/>
          </p:nvPr>
        </p:nvSpPr>
        <p:spPr/>
        <p:txBody>
          <a:bodyPr>
            <a:normAutofit fontScale="90000"/>
          </a:bodyPr>
          <a:lstStyle/>
          <a:p>
            <a:r>
              <a:rPr lang="en-US" dirty="0" smtClean="0"/>
              <a:t>T2K: electron-neutrino appearance:</a:t>
            </a:r>
            <a:endParaRPr lang="en-US" dirty="0"/>
          </a:p>
        </p:txBody>
      </p:sp>
      <p:sp>
        <p:nvSpPr>
          <p:cNvPr id="4" name="Slide Number Placeholder 3"/>
          <p:cNvSpPr>
            <a:spLocks noGrp="1"/>
          </p:cNvSpPr>
          <p:nvPr>
            <p:ph type="sldNum" sz="quarter" idx="12"/>
          </p:nvPr>
        </p:nvSpPr>
        <p:spPr/>
        <p:txBody>
          <a:bodyPr/>
          <a:lstStyle/>
          <a:p>
            <a:fld id="{A1DC3ABC-92C2-B748-ABF3-8546144348B4}" type="slidenum">
              <a:rPr lang="en-US" smtClean="0"/>
              <a:t>24</a:t>
            </a:fld>
            <a:endParaRPr lang="en-US"/>
          </a:p>
        </p:txBody>
      </p:sp>
      <p:pic>
        <p:nvPicPr>
          <p:cNvPr id="6" name="Picture 5"/>
          <p:cNvPicPr>
            <a:picLocks noChangeAspect="1"/>
          </p:cNvPicPr>
          <p:nvPr/>
        </p:nvPicPr>
        <p:blipFill>
          <a:blip r:embed="rId2"/>
          <a:stretch>
            <a:fillRect/>
          </a:stretch>
        </p:blipFill>
        <p:spPr>
          <a:xfrm>
            <a:off x="88306" y="750797"/>
            <a:ext cx="4406749" cy="3396027"/>
          </a:xfrm>
          <a:prstGeom prst="rect">
            <a:avLst/>
          </a:prstGeom>
          <a:ln w="28575" cmpd="sng">
            <a:solidFill>
              <a:srgbClr val="FF0000"/>
            </a:solidFill>
          </a:ln>
        </p:spPr>
      </p:pic>
      <p:pic>
        <p:nvPicPr>
          <p:cNvPr id="7" name="Picture 6"/>
          <p:cNvPicPr>
            <a:picLocks noChangeAspect="1"/>
          </p:cNvPicPr>
          <p:nvPr/>
        </p:nvPicPr>
        <p:blipFill>
          <a:blip r:embed="rId3"/>
          <a:stretch>
            <a:fillRect/>
          </a:stretch>
        </p:blipFill>
        <p:spPr>
          <a:xfrm>
            <a:off x="4568023" y="750797"/>
            <a:ext cx="4486755" cy="5545428"/>
          </a:xfrm>
          <a:prstGeom prst="rect">
            <a:avLst/>
          </a:prstGeom>
          <a:ln w="28575" cmpd="sng">
            <a:solidFill>
              <a:srgbClr val="FF0000"/>
            </a:solidFill>
          </a:ln>
        </p:spPr>
      </p:pic>
      <p:pic>
        <p:nvPicPr>
          <p:cNvPr id="8" name="Picture 7"/>
          <p:cNvPicPr>
            <a:picLocks noChangeAspect="1"/>
          </p:cNvPicPr>
          <p:nvPr/>
        </p:nvPicPr>
        <p:blipFill rotWithShape="1">
          <a:blip r:embed="rId4"/>
          <a:srcRect l="3638" t="11126" r="4844" b="13532"/>
          <a:stretch/>
        </p:blipFill>
        <p:spPr>
          <a:xfrm>
            <a:off x="88307" y="4081694"/>
            <a:ext cx="4406748" cy="2730101"/>
          </a:xfrm>
          <a:prstGeom prst="rect">
            <a:avLst/>
          </a:prstGeom>
          <a:ln w="28575" cmpd="sng">
            <a:solidFill>
              <a:srgbClr val="FF0000"/>
            </a:solidFill>
          </a:ln>
        </p:spPr>
      </p:pic>
      <p:sp>
        <p:nvSpPr>
          <p:cNvPr id="9" name="TextBox 8"/>
          <p:cNvSpPr txBox="1"/>
          <p:nvPr/>
        </p:nvSpPr>
        <p:spPr>
          <a:xfrm>
            <a:off x="6588999" y="6488660"/>
            <a:ext cx="2212790" cy="369332"/>
          </a:xfrm>
          <a:prstGeom prst="rect">
            <a:avLst/>
          </a:prstGeom>
          <a:noFill/>
        </p:spPr>
        <p:txBody>
          <a:bodyPr wrap="none" rtlCol="0">
            <a:spAutoFit/>
          </a:bodyPr>
          <a:lstStyle/>
          <a:p>
            <a:r>
              <a:rPr lang="en-US" b="1" dirty="0" err="1" smtClean="0">
                <a:solidFill>
                  <a:schemeClr val="bg1"/>
                </a:solidFill>
              </a:rPr>
              <a:t>Bordoni</a:t>
            </a:r>
            <a:r>
              <a:rPr lang="en-US" b="1" dirty="0" smtClean="0">
                <a:solidFill>
                  <a:schemeClr val="bg1"/>
                </a:solidFill>
              </a:rPr>
              <a:t>, Neutrino’14</a:t>
            </a:r>
            <a:endParaRPr lang="en-US" b="1" dirty="0">
              <a:solidFill>
                <a:schemeClr val="bg1"/>
              </a:solidFill>
            </a:endParaRPr>
          </a:p>
        </p:txBody>
      </p:sp>
    </p:spTree>
    <p:extLst>
      <p:ext uri="{BB962C8B-B14F-4D97-AF65-F5344CB8AC3E}">
        <p14:creationId xmlns:p14="http://schemas.microsoft.com/office/powerpoint/2010/main" val="352880928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B2C7CBE-54CD-6E4E-991E-74820AACF21D}" type="slidenum">
              <a:rPr lang="en-US" smtClean="0"/>
              <a:t>25</a:t>
            </a:fld>
            <a:endParaRPr lang="en-US"/>
          </a:p>
        </p:txBody>
      </p:sp>
      <p:pic>
        <p:nvPicPr>
          <p:cNvPr id="5" name="Picture 4"/>
          <p:cNvPicPr>
            <a:picLocks noChangeAspect="1"/>
          </p:cNvPicPr>
          <p:nvPr/>
        </p:nvPicPr>
        <p:blipFill>
          <a:blip r:embed="rId2"/>
          <a:stretch>
            <a:fillRect/>
          </a:stretch>
        </p:blipFill>
        <p:spPr>
          <a:xfrm>
            <a:off x="-1" y="404664"/>
            <a:ext cx="9481643" cy="6453336"/>
          </a:xfrm>
          <a:prstGeom prst="rect">
            <a:avLst/>
          </a:prstGeom>
        </p:spPr>
      </p:pic>
    </p:spTree>
    <p:extLst>
      <p:ext uri="{BB962C8B-B14F-4D97-AF65-F5344CB8AC3E}">
        <p14:creationId xmlns:p14="http://schemas.microsoft.com/office/powerpoint/2010/main" val="160540311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B2C7CBE-54CD-6E4E-991E-74820AACF21D}" type="slidenum">
              <a:rPr lang="en-US" smtClean="0"/>
              <a:t>26</a:t>
            </a:fld>
            <a:endParaRPr lang="en-US"/>
          </a:p>
        </p:txBody>
      </p:sp>
      <p:pic>
        <p:nvPicPr>
          <p:cNvPr id="3" name="Picture 2"/>
          <p:cNvPicPr>
            <a:picLocks noChangeAspect="1"/>
          </p:cNvPicPr>
          <p:nvPr/>
        </p:nvPicPr>
        <p:blipFill>
          <a:blip r:embed="rId2"/>
          <a:stretch>
            <a:fillRect/>
          </a:stretch>
        </p:blipFill>
        <p:spPr>
          <a:xfrm>
            <a:off x="0" y="719921"/>
            <a:ext cx="9144000" cy="5834130"/>
          </a:xfrm>
          <a:prstGeom prst="rect">
            <a:avLst/>
          </a:prstGeom>
        </p:spPr>
      </p:pic>
    </p:spTree>
    <p:extLst>
      <p:ext uri="{BB962C8B-B14F-4D97-AF65-F5344CB8AC3E}">
        <p14:creationId xmlns:p14="http://schemas.microsoft.com/office/powerpoint/2010/main" val="91324815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B2C7CBE-54CD-6E4E-991E-74820AACF21D}" type="slidenum">
              <a:rPr lang="en-US" smtClean="0"/>
              <a:t>27</a:t>
            </a:fld>
            <a:endParaRPr lang="en-US"/>
          </a:p>
        </p:txBody>
      </p:sp>
      <p:pic>
        <p:nvPicPr>
          <p:cNvPr id="3" name="Picture 2"/>
          <p:cNvPicPr>
            <a:picLocks noChangeAspect="1"/>
          </p:cNvPicPr>
          <p:nvPr/>
        </p:nvPicPr>
        <p:blipFill>
          <a:blip r:embed="rId2"/>
          <a:stretch>
            <a:fillRect/>
          </a:stretch>
        </p:blipFill>
        <p:spPr>
          <a:xfrm>
            <a:off x="0" y="893900"/>
            <a:ext cx="9144000" cy="5461000"/>
          </a:xfrm>
          <a:prstGeom prst="rect">
            <a:avLst/>
          </a:prstGeom>
        </p:spPr>
      </p:pic>
    </p:spTree>
    <p:extLst>
      <p:ext uri="{BB962C8B-B14F-4D97-AF65-F5344CB8AC3E}">
        <p14:creationId xmlns:p14="http://schemas.microsoft.com/office/powerpoint/2010/main" val="352698389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B2C7CBE-54CD-6E4E-991E-74820AACF21D}" type="slidenum">
              <a:rPr lang="en-US" smtClean="0"/>
              <a:t>28</a:t>
            </a:fld>
            <a:endParaRPr lang="en-US"/>
          </a:p>
        </p:txBody>
      </p:sp>
      <p:pic>
        <p:nvPicPr>
          <p:cNvPr id="4" name="Picture 3"/>
          <p:cNvPicPr>
            <a:picLocks noChangeAspect="1"/>
          </p:cNvPicPr>
          <p:nvPr/>
        </p:nvPicPr>
        <p:blipFill>
          <a:blip r:embed="rId2"/>
          <a:stretch>
            <a:fillRect/>
          </a:stretch>
        </p:blipFill>
        <p:spPr>
          <a:xfrm>
            <a:off x="0" y="75992"/>
            <a:ext cx="9132396" cy="6858000"/>
          </a:xfrm>
          <a:prstGeom prst="rect">
            <a:avLst/>
          </a:prstGeom>
        </p:spPr>
      </p:pic>
    </p:spTree>
    <p:extLst>
      <p:ext uri="{BB962C8B-B14F-4D97-AF65-F5344CB8AC3E}">
        <p14:creationId xmlns:p14="http://schemas.microsoft.com/office/powerpoint/2010/main" val="269289056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1134"/>
            <a:ext cx="9144000" cy="990600"/>
          </a:xfrm>
        </p:spPr>
        <p:txBody>
          <a:bodyPr>
            <a:normAutofit/>
          </a:bodyPr>
          <a:lstStyle/>
          <a:p>
            <a:r>
              <a:rPr lang="en-US" dirty="0" smtClean="0"/>
              <a:t>Neutrinos indicate SM is incomplete</a:t>
            </a:r>
            <a:endParaRPr lang="en-US" dirty="0"/>
          </a:p>
        </p:txBody>
      </p:sp>
      <p:sp>
        <p:nvSpPr>
          <p:cNvPr id="3" name="Content Placeholder 2"/>
          <p:cNvSpPr>
            <a:spLocks noGrp="1"/>
          </p:cNvSpPr>
          <p:nvPr>
            <p:ph idx="1"/>
          </p:nvPr>
        </p:nvSpPr>
        <p:spPr>
          <a:xfrm>
            <a:off x="180005" y="1422078"/>
            <a:ext cx="8740239" cy="5319224"/>
          </a:xfrm>
        </p:spPr>
        <p:txBody>
          <a:bodyPr>
            <a:normAutofit lnSpcReduction="10000"/>
          </a:bodyPr>
          <a:lstStyle/>
          <a:p>
            <a:r>
              <a:rPr lang="en-US" dirty="0" smtClean="0"/>
              <a:t>Neutrino oscillations imply:</a:t>
            </a:r>
          </a:p>
          <a:p>
            <a:pPr lvl="1"/>
            <a:r>
              <a:rPr lang="en-US" dirty="0" smtClean="0"/>
              <a:t>Neutrinos have mass; mass states mix to make </a:t>
            </a:r>
            <a:r>
              <a:rPr lang="en-US" dirty="0" err="1" smtClean="0"/>
              <a:t>flavour</a:t>
            </a:r>
            <a:r>
              <a:rPr lang="en-US" dirty="0" smtClean="0"/>
              <a:t> states</a:t>
            </a:r>
          </a:p>
          <a:p>
            <a:pPr lvl="4"/>
            <a:endParaRPr lang="en-US" dirty="0"/>
          </a:p>
          <a:p>
            <a:r>
              <a:rPr lang="en-US" dirty="0" smtClean="0"/>
              <a:t>Neutrino mass </a:t>
            </a:r>
            <a:r>
              <a:rPr lang="en-US" sz="1800" dirty="0" smtClean="0">
                <a:latin typeface="Wingdings"/>
                <a:ea typeface="Wingdings"/>
                <a:cs typeface="Wingdings"/>
                <a:sym typeface="Wingdings"/>
              </a:rPr>
              <a:t></a:t>
            </a:r>
            <a:r>
              <a:rPr lang="en-US" dirty="0">
                <a:sym typeface="Wingdings"/>
              </a:rPr>
              <a:t> </a:t>
            </a:r>
            <a:r>
              <a:rPr lang="en-US" dirty="0" smtClean="0">
                <a:sym typeface="Wingdings"/>
              </a:rPr>
              <a:t>new degrees of freedom:</a:t>
            </a:r>
          </a:p>
          <a:p>
            <a:pPr lvl="1"/>
            <a:r>
              <a:rPr lang="en-US" dirty="0" smtClean="0">
                <a:sym typeface="Wingdings"/>
              </a:rPr>
              <a:t>Right-handed neutrinos or </a:t>
            </a:r>
            <a:r>
              <a:rPr lang="en-US" dirty="0" err="1" smtClean="0">
                <a:sym typeface="Wingdings"/>
              </a:rPr>
              <a:t>Majorana</a:t>
            </a:r>
            <a:r>
              <a:rPr lang="en-US" dirty="0" smtClean="0">
                <a:sym typeface="Wingdings"/>
              </a:rPr>
              <a:t> neutrinos</a:t>
            </a:r>
          </a:p>
          <a:p>
            <a:pPr lvl="1"/>
            <a:r>
              <a:rPr lang="en-US" dirty="0" smtClean="0">
                <a:sym typeface="Wingdings"/>
              </a:rPr>
              <a:t>New interactions?</a:t>
            </a:r>
          </a:p>
          <a:p>
            <a:pPr lvl="4"/>
            <a:endParaRPr lang="en-US" dirty="0" smtClean="0"/>
          </a:p>
          <a:p>
            <a:r>
              <a:rPr lang="en-US" dirty="0" smtClean="0"/>
              <a:t>Mixing among three neutrinos:</a:t>
            </a:r>
          </a:p>
          <a:p>
            <a:pPr lvl="1"/>
            <a:r>
              <a:rPr lang="en-US" dirty="0" smtClean="0"/>
              <a:t>CP-invariance violation in lepton sector</a:t>
            </a:r>
          </a:p>
          <a:p>
            <a:pPr lvl="1"/>
            <a:r>
              <a:rPr lang="en-US" dirty="0" smtClean="0"/>
              <a:t>Origin of matter-dominated Universe?</a:t>
            </a:r>
          </a:p>
          <a:p>
            <a:pPr lvl="4"/>
            <a:endParaRPr lang="en-US" dirty="0"/>
          </a:p>
          <a:p>
            <a:r>
              <a:rPr lang="en-US" dirty="0" smtClean="0"/>
              <a:t>Possible cosmological impact:</a:t>
            </a:r>
          </a:p>
          <a:p>
            <a:pPr lvl="1"/>
            <a:r>
              <a:rPr lang="en-US" dirty="0" smtClean="0"/>
              <a:t>Inflation;</a:t>
            </a:r>
          </a:p>
          <a:p>
            <a:pPr lvl="1"/>
            <a:r>
              <a:rPr lang="en-US" dirty="0" smtClean="0"/>
              <a:t>Galaxy and star formation;</a:t>
            </a:r>
          </a:p>
          <a:p>
            <a:pPr lvl="1"/>
            <a:r>
              <a:rPr lang="en-US" dirty="0" smtClean="0"/>
              <a:t>Dark matter</a:t>
            </a:r>
            <a:endParaRPr lang="en-US" dirty="0"/>
          </a:p>
        </p:txBody>
      </p:sp>
      <p:sp>
        <p:nvSpPr>
          <p:cNvPr id="5" name="Slide Number Placeholder 4"/>
          <p:cNvSpPr>
            <a:spLocks noGrp="1"/>
          </p:cNvSpPr>
          <p:nvPr>
            <p:ph type="sldNum" sz="quarter" idx="12"/>
          </p:nvPr>
        </p:nvSpPr>
        <p:spPr/>
        <p:txBody>
          <a:bodyPr/>
          <a:lstStyle/>
          <a:p>
            <a:fld id="{8B2C7CBE-54CD-6E4E-991E-74820AACF21D}" type="slidenum">
              <a:rPr lang="en-US" smtClean="0"/>
              <a:t>29</a:t>
            </a:fld>
            <a:endParaRPr lang="en-US"/>
          </a:p>
        </p:txBody>
      </p:sp>
    </p:spTree>
    <p:extLst>
      <p:ext uri="{BB962C8B-B14F-4D97-AF65-F5344CB8AC3E}">
        <p14:creationId xmlns:p14="http://schemas.microsoft.com/office/powerpoint/2010/main" val="17428080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5780"/>
            <a:ext cx="8229600" cy="990600"/>
          </a:xfrm>
        </p:spPr>
        <p:txBody>
          <a:bodyPr/>
          <a:lstStyle/>
          <a:p>
            <a:r>
              <a:rPr lang="en-US" dirty="0" smtClean="0"/>
              <a:t>The Standard Model</a:t>
            </a:r>
            <a:endParaRPr lang="en-US" dirty="0"/>
          </a:p>
        </p:txBody>
      </p:sp>
      <p:sp>
        <p:nvSpPr>
          <p:cNvPr id="3" name="Content Placeholder 2"/>
          <p:cNvSpPr>
            <a:spLocks noGrp="1"/>
          </p:cNvSpPr>
          <p:nvPr>
            <p:ph idx="1"/>
          </p:nvPr>
        </p:nvSpPr>
        <p:spPr>
          <a:xfrm>
            <a:off x="457200" y="6220236"/>
            <a:ext cx="8229600" cy="637764"/>
          </a:xfrm>
        </p:spPr>
        <p:txBody>
          <a:bodyPr/>
          <a:lstStyle/>
          <a:p>
            <a:r>
              <a:rPr lang="en-US" dirty="0" smtClean="0"/>
              <a:t>Taught, robust, predictive …</a:t>
            </a:r>
            <a:endParaRPr lang="en-US" dirty="0"/>
          </a:p>
        </p:txBody>
      </p:sp>
      <p:sp>
        <p:nvSpPr>
          <p:cNvPr id="5" name="Slide Number Placeholder 4"/>
          <p:cNvSpPr>
            <a:spLocks noGrp="1"/>
          </p:cNvSpPr>
          <p:nvPr>
            <p:ph type="sldNum" sz="quarter" idx="12"/>
          </p:nvPr>
        </p:nvSpPr>
        <p:spPr/>
        <p:txBody>
          <a:bodyPr/>
          <a:lstStyle/>
          <a:p>
            <a:fld id="{8B2C7CBE-54CD-6E4E-991E-74820AACF21D}" type="slidenum">
              <a:rPr lang="en-US" smtClean="0"/>
              <a:t>3</a:t>
            </a:fld>
            <a:endParaRPr lang="en-US"/>
          </a:p>
        </p:txBody>
      </p:sp>
      <p:pic>
        <p:nvPicPr>
          <p:cNvPr id="6" name="Picture 5"/>
          <p:cNvPicPr>
            <a:picLocks noChangeAspect="1"/>
          </p:cNvPicPr>
          <p:nvPr/>
        </p:nvPicPr>
        <p:blipFill>
          <a:blip r:embed="rId3"/>
          <a:stretch>
            <a:fillRect/>
          </a:stretch>
        </p:blipFill>
        <p:spPr>
          <a:xfrm>
            <a:off x="1074647" y="1305321"/>
            <a:ext cx="7122227" cy="4788305"/>
          </a:xfrm>
          <a:prstGeom prst="rect">
            <a:avLst/>
          </a:prstGeom>
          <a:ln w="28575" cmpd="sng">
            <a:solidFill>
              <a:srgbClr val="FF0000"/>
            </a:solidFill>
          </a:ln>
        </p:spPr>
      </p:pic>
      <p:sp>
        <p:nvSpPr>
          <p:cNvPr id="7" name="TextBox 6"/>
          <p:cNvSpPr txBox="1"/>
          <p:nvPr/>
        </p:nvSpPr>
        <p:spPr>
          <a:xfrm>
            <a:off x="0" y="-21711"/>
            <a:ext cx="2749546" cy="307777"/>
          </a:xfrm>
          <a:prstGeom prst="rect">
            <a:avLst/>
          </a:prstGeom>
          <a:noFill/>
        </p:spPr>
        <p:txBody>
          <a:bodyPr wrap="none" rtlCol="0">
            <a:spAutoFit/>
          </a:bodyPr>
          <a:lstStyle/>
          <a:p>
            <a:r>
              <a:rPr lang="tr-TR" sz="1400" b="1" dirty="0" err="1">
                <a:solidFill>
                  <a:schemeClr val="bg1"/>
                </a:solidFill>
              </a:rPr>
              <a:t>Eur</a:t>
            </a:r>
            <a:r>
              <a:rPr lang="tr-TR" sz="1400" b="1" dirty="0">
                <a:solidFill>
                  <a:schemeClr val="bg1"/>
                </a:solidFill>
              </a:rPr>
              <a:t>. </a:t>
            </a:r>
            <a:r>
              <a:rPr lang="tr-TR" sz="1400" b="1" dirty="0" err="1">
                <a:solidFill>
                  <a:schemeClr val="bg1"/>
                </a:solidFill>
              </a:rPr>
              <a:t>Phys</a:t>
            </a:r>
            <a:r>
              <a:rPr lang="tr-TR" sz="1400" b="1" dirty="0">
                <a:solidFill>
                  <a:schemeClr val="bg1"/>
                </a:solidFill>
              </a:rPr>
              <a:t>. J. C 74, 3046 (2014) </a:t>
            </a:r>
            <a:endParaRPr lang="en-US" sz="1400" b="1" dirty="0">
              <a:solidFill>
                <a:schemeClr val="bg1"/>
              </a:solidFill>
            </a:endParaRPr>
          </a:p>
        </p:txBody>
      </p:sp>
    </p:spTree>
    <p:extLst>
      <p:ext uri="{BB962C8B-B14F-4D97-AF65-F5344CB8AC3E}">
        <p14:creationId xmlns:p14="http://schemas.microsoft.com/office/powerpoint/2010/main" val="42408969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B2C7CBE-54CD-6E4E-991E-74820AACF21D}" type="slidenum">
              <a:rPr lang="en-US" smtClean="0"/>
              <a:t>30</a:t>
            </a:fld>
            <a:endParaRPr lang="en-US"/>
          </a:p>
        </p:txBody>
      </p:sp>
      <p:pic>
        <p:nvPicPr>
          <p:cNvPr id="6" name="Picture 1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92876" y="621506"/>
            <a:ext cx="2149475" cy="3351212"/>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 name="Picture 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1014" y="605631"/>
            <a:ext cx="2211387" cy="336867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8" name="Group 20"/>
          <p:cNvGrpSpPr>
            <a:grpSpLocks/>
          </p:cNvGrpSpPr>
          <p:nvPr/>
        </p:nvGrpSpPr>
        <p:grpSpPr bwMode="auto">
          <a:xfrm>
            <a:off x="2662239" y="602456"/>
            <a:ext cx="3843337" cy="3354387"/>
            <a:chOff x="1677" y="570"/>
            <a:chExt cx="2421" cy="2113"/>
          </a:xfrm>
        </p:grpSpPr>
        <p:sp>
          <p:nvSpPr>
            <p:cNvPr id="9" name="AutoShape 18"/>
            <p:cNvSpPr>
              <a:spLocks noChangeArrowheads="1"/>
            </p:cNvSpPr>
            <p:nvPr/>
          </p:nvSpPr>
          <p:spPr bwMode="auto">
            <a:xfrm rot="-5400000">
              <a:off x="1232" y="1015"/>
              <a:ext cx="2108" cy="121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FF0000"/>
                </a:gs>
                <a:gs pos="100000">
                  <a:srgbClr val="006600"/>
                </a:gs>
              </a:gsLst>
              <a:lin ang="5400000" scaled="1"/>
            </a:gradFill>
            <a:ln>
              <a:noFill/>
            </a:ln>
            <a:effectLst/>
            <a:extLst>
              <a:ext uri="{91240B29-F687-4f45-9708-019B960494DF}">
                <a14:hiddenLine xmlns:a14="http://schemas.microsoft.com/office/drawing/2010/main" w="9525">
                  <a:solidFill>
                    <a:srgbClr val="0066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defTabSz="914400" fontAlgn="base">
                <a:spcBef>
                  <a:spcPct val="0"/>
                </a:spcBef>
                <a:spcAft>
                  <a:spcPct val="0"/>
                </a:spcAft>
              </a:pPr>
              <a:endParaRPr lang="en-US" sz="2400" b="1" smtClean="0">
                <a:solidFill>
                  <a:srgbClr val="FFFFCC"/>
                </a:solidFill>
                <a:latin typeface="Arial" charset="0"/>
                <a:ea typeface="ＭＳ Ｐゴシック" charset="0"/>
              </a:endParaRPr>
            </a:p>
          </p:txBody>
        </p:sp>
        <p:sp>
          <p:nvSpPr>
            <p:cNvPr id="10" name="AutoShape 19"/>
            <p:cNvSpPr>
              <a:spLocks noChangeArrowheads="1"/>
            </p:cNvSpPr>
            <p:nvPr/>
          </p:nvSpPr>
          <p:spPr bwMode="auto">
            <a:xfrm rot="5400000" flipH="1">
              <a:off x="2435" y="1020"/>
              <a:ext cx="2108" cy="121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0066FF"/>
                </a:gs>
                <a:gs pos="100000">
                  <a:srgbClr val="006600"/>
                </a:gs>
              </a:gsLst>
              <a:lin ang="5400000" scaled="1"/>
            </a:gradFill>
            <a:ln>
              <a:noFill/>
            </a:ln>
            <a:effectLst/>
            <a:extLst>
              <a:ext uri="{91240B29-F687-4f45-9708-019B960494DF}">
                <a14:hiddenLine xmlns:a14="http://schemas.microsoft.com/office/drawing/2010/main" w="9525">
                  <a:solidFill>
                    <a:srgbClr val="0066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defTabSz="914400" fontAlgn="base">
                <a:spcBef>
                  <a:spcPct val="0"/>
                </a:spcBef>
                <a:spcAft>
                  <a:spcPct val="0"/>
                </a:spcAft>
              </a:pPr>
              <a:endParaRPr lang="en-US" sz="2400" b="1" smtClean="0">
                <a:solidFill>
                  <a:srgbClr val="FFFFCC"/>
                </a:solidFill>
                <a:latin typeface="Arial" charset="0"/>
                <a:ea typeface="ＭＳ Ｐゴシック" charset="0"/>
              </a:endParaRPr>
            </a:p>
          </p:txBody>
        </p:sp>
      </p:grpSp>
      <p:pic>
        <p:nvPicPr>
          <p:cNvPr id="11" name="Picture 10"/>
          <p:cNvPicPr>
            <a:picLocks noChangeAspect="1"/>
          </p:cNvPicPr>
          <p:nvPr/>
        </p:nvPicPr>
        <p:blipFill>
          <a:blip r:embed="rId4"/>
          <a:stretch>
            <a:fillRect/>
          </a:stretch>
        </p:blipFill>
        <p:spPr>
          <a:xfrm>
            <a:off x="2692401" y="1590933"/>
            <a:ext cx="3783214" cy="1411199"/>
          </a:xfrm>
          <a:prstGeom prst="rect">
            <a:avLst/>
          </a:prstGeom>
        </p:spPr>
      </p:pic>
      <p:pic>
        <p:nvPicPr>
          <p:cNvPr id="12" name="Picture 11"/>
          <p:cNvPicPr>
            <a:picLocks noChangeAspect="1"/>
          </p:cNvPicPr>
          <p:nvPr/>
        </p:nvPicPr>
        <p:blipFill>
          <a:blip r:embed="rId5"/>
          <a:stretch>
            <a:fillRect/>
          </a:stretch>
        </p:blipFill>
        <p:spPr>
          <a:xfrm>
            <a:off x="500112" y="4392361"/>
            <a:ext cx="8140700" cy="1439370"/>
          </a:xfrm>
          <a:prstGeom prst="rect">
            <a:avLst/>
          </a:prstGeom>
          <a:ln w="28575" cmpd="sng">
            <a:solidFill>
              <a:srgbClr val="FF0000"/>
            </a:solidFill>
          </a:ln>
        </p:spPr>
      </p:pic>
      <p:sp>
        <p:nvSpPr>
          <p:cNvPr id="2" name="TextBox 1"/>
          <p:cNvSpPr txBox="1"/>
          <p:nvPr/>
        </p:nvSpPr>
        <p:spPr>
          <a:xfrm>
            <a:off x="1227599" y="6093811"/>
            <a:ext cx="6694461" cy="584776"/>
          </a:xfrm>
          <a:prstGeom prst="rect">
            <a:avLst/>
          </a:prstGeom>
          <a:noFill/>
        </p:spPr>
        <p:txBody>
          <a:bodyPr wrap="none" rtlCol="0">
            <a:spAutoFit/>
          </a:bodyPr>
          <a:lstStyle/>
          <a:p>
            <a:r>
              <a:rPr lang="en-US" sz="3200" b="1" dirty="0" smtClean="0">
                <a:solidFill>
                  <a:srgbClr val="FFD202"/>
                </a:solidFill>
              </a:rPr>
              <a:t>“Standard Neutrino Model (</a:t>
            </a:r>
            <a:r>
              <a:rPr lang="en-US" sz="3200" b="1" dirty="0" err="1" smtClean="0">
                <a:solidFill>
                  <a:srgbClr val="FFD202"/>
                </a:solidFill>
              </a:rPr>
              <a:t>SνM</a:t>
            </a:r>
            <a:r>
              <a:rPr lang="en-US" sz="3200" b="1" dirty="0" smtClean="0">
                <a:solidFill>
                  <a:srgbClr val="FFD202"/>
                </a:solidFill>
              </a:rPr>
              <a:t>)”</a:t>
            </a:r>
            <a:endParaRPr lang="en-US" sz="3200" b="1" dirty="0">
              <a:solidFill>
                <a:srgbClr val="FFD202"/>
              </a:solidFill>
            </a:endParaRPr>
          </a:p>
        </p:txBody>
      </p:sp>
    </p:spTree>
    <p:extLst>
      <p:ext uri="{BB962C8B-B14F-4D97-AF65-F5344CB8AC3E}">
        <p14:creationId xmlns:p14="http://schemas.microsoft.com/office/powerpoint/2010/main" val="549673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0"/>
                            </p:stCondLst>
                            <p:childTnLst>
                              <p:par>
                                <p:cTn id="11" presetID="22" presetClass="entr" presetSubtype="2"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right)">
                                      <p:cBhvr>
                                        <p:cTn id="13" dur="1000"/>
                                        <p:tgtEl>
                                          <p:spTgt spid="8"/>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4330" y="2498160"/>
            <a:ext cx="3932154" cy="3376695"/>
          </a:xfrm>
          <a:prstGeom prst="rect">
            <a:avLst/>
          </a:prstGeom>
          <a:noFill/>
          <a:ln w="28575" cmpd="sng">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8B2C7CBE-54CD-6E4E-991E-74820AACF21D}" type="slidenum">
              <a:rPr lang="en-US" smtClean="0"/>
              <a:t>31</a:t>
            </a:fld>
            <a:endParaRPr lang="en-US"/>
          </a:p>
        </p:txBody>
      </p:sp>
      <p:pic>
        <p:nvPicPr>
          <p:cNvPr id="7" name="Picture 6"/>
          <p:cNvPicPr>
            <a:picLocks noChangeAspect="1"/>
          </p:cNvPicPr>
          <p:nvPr/>
        </p:nvPicPr>
        <p:blipFill>
          <a:blip r:embed="rId4"/>
          <a:stretch>
            <a:fillRect/>
          </a:stretch>
        </p:blipFill>
        <p:spPr>
          <a:xfrm>
            <a:off x="54330" y="1373106"/>
            <a:ext cx="3932154" cy="714937"/>
          </a:xfrm>
          <a:prstGeom prst="rect">
            <a:avLst/>
          </a:prstGeom>
          <a:ln w="28575" cmpd="sng">
            <a:solidFill>
              <a:srgbClr val="FF0000"/>
            </a:solidFill>
          </a:ln>
        </p:spPr>
      </p:pic>
      <p:grpSp>
        <p:nvGrpSpPr>
          <p:cNvPr id="19" name="Group 18"/>
          <p:cNvGrpSpPr/>
          <p:nvPr/>
        </p:nvGrpSpPr>
        <p:grpSpPr>
          <a:xfrm>
            <a:off x="3507426" y="442533"/>
            <a:ext cx="5422413" cy="6241670"/>
            <a:chOff x="3507426" y="442533"/>
            <a:chExt cx="5422413" cy="6241670"/>
          </a:xfrm>
        </p:grpSpPr>
        <p:cxnSp>
          <p:nvCxnSpPr>
            <p:cNvPr id="6" name="Straight Connector 5"/>
            <p:cNvCxnSpPr/>
            <p:nvPr/>
          </p:nvCxnSpPr>
          <p:spPr>
            <a:xfrm flipV="1">
              <a:off x="3507426" y="442533"/>
              <a:ext cx="1330413" cy="33272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3507426" y="3440760"/>
              <a:ext cx="1330413" cy="66169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507426" y="5156391"/>
              <a:ext cx="1330413" cy="152781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37839" y="3470803"/>
              <a:ext cx="4092000" cy="3213400"/>
            </a:xfrm>
            <a:prstGeom prst="rect">
              <a:avLst/>
            </a:prstGeom>
            <a:ln w="28575" cmpd="sng">
              <a:solidFill>
                <a:srgbClr val="FF0000"/>
              </a:solidFill>
            </a:ln>
          </p:spPr>
        </p:pic>
        <p:pic>
          <p:nvPicPr>
            <p:cNvPr id="4" name="Picture 3"/>
            <p:cNvPicPr>
              <a:picLocks noChangeAspect="1"/>
            </p:cNvPicPr>
            <p:nvPr/>
          </p:nvPicPr>
          <p:blipFill>
            <a:blip r:embed="rId6"/>
            <a:stretch>
              <a:fillRect/>
            </a:stretch>
          </p:blipFill>
          <p:spPr>
            <a:xfrm rot="5400000">
              <a:off x="5384726" y="-104353"/>
              <a:ext cx="2998226" cy="4091999"/>
            </a:xfrm>
            <a:prstGeom prst="rect">
              <a:avLst/>
            </a:prstGeom>
            <a:ln w="28575" cmpd="sng">
              <a:solidFill>
                <a:srgbClr val="FF0000"/>
              </a:solidFill>
            </a:ln>
          </p:spPr>
        </p:pic>
      </p:grpSp>
      <p:sp>
        <p:nvSpPr>
          <p:cNvPr id="20" name="TextBox 19"/>
          <p:cNvSpPr txBox="1"/>
          <p:nvPr/>
        </p:nvSpPr>
        <p:spPr>
          <a:xfrm>
            <a:off x="0" y="-21711"/>
            <a:ext cx="7994671" cy="307777"/>
          </a:xfrm>
          <a:prstGeom prst="rect">
            <a:avLst/>
          </a:prstGeom>
          <a:noFill/>
        </p:spPr>
        <p:txBody>
          <a:bodyPr wrap="none" rtlCol="0">
            <a:spAutoFit/>
          </a:bodyPr>
          <a:lstStyle/>
          <a:p>
            <a:r>
              <a:rPr lang="en-US" sz="1400" b="1" dirty="0">
                <a:solidFill>
                  <a:schemeClr val="bg1"/>
                </a:solidFill>
              </a:rPr>
              <a:t>http://</a:t>
            </a:r>
            <a:r>
              <a:rPr lang="en-US" sz="1400" b="1" dirty="0" err="1">
                <a:solidFill>
                  <a:schemeClr val="bg1"/>
                </a:solidFill>
              </a:rPr>
              <a:t>kamland.lbl.gov</a:t>
            </a:r>
            <a:r>
              <a:rPr lang="en-US" sz="1400" b="1" dirty="0">
                <a:solidFill>
                  <a:schemeClr val="bg1"/>
                </a:solidFill>
              </a:rPr>
              <a:t>/</a:t>
            </a:r>
            <a:r>
              <a:rPr lang="en-US" sz="1400" b="1" dirty="0" err="1">
                <a:solidFill>
                  <a:schemeClr val="bg1"/>
                </a:solidFill>
              </a:rPr>
              <a:t>FiguresPlots</a:t>
            </a:r>
            <a:r>
              <a:rPr lang="en-US" sz="1400" b="1" dirty="0" smtClean="0">
                <a:solidFill>
                  <a:schemeClr val="bg1"/>
                </a:solidFill>
              </a:rPr>
              <a:t>/; </a:t>
            </a:r>
            <a:r>
              <a:rPr lang="en-US" sz="1400" b="1" dirty="0">
                <a:solidFill>
                  <a:schemeClr val="bg1"/>
                </a:solidFill>
              </a:rPr>
              <a:t>http://www-</a:t>
            </a:r>
            <a:r>
              <a:rPr lang="en-US" sz="1400" b="1" dirty="0" err="1">
                <a:solidFill>
                  <a:schemeClr val="bg1"/>
                </a:solidFill>
              </a:rPr>
              <a:t>numi.fnal.gov</a:t>
            </a:r>
            <a:r>
              <a:rPr lang="en-US" sz="1400" b="1" dirty="0">
                <a:solidFill>
                  <a:schemeClr val="bg1"/>
                </a:solidFill>
              </a:rPr>
              <a:t>/</a:t>
            </a:r>
            <a:r>
              <a:rPr lang="en-US" sz="1400" b="1" dirty="0" err="1">
                <a:solidFill>
                  <a:schemeClr val="bg1"/>
                </a:solidFill>
              </a:rPr>
              <a:t>PublicInfo</a:t>
            </a:r>
            <a:r>
              <a:rPr lang="en-US" sz="1400" b="1" dirty="0">
                <a:solidFill>
                  <a:schemeClr val="bg1"/>
                </a:solidFill>
              </a:rPr>
              <a:t>/</a:t>
            </a:r>
            <a:r>
              <a:rPr lang="en-US" sz="1400" b="1" dirty="0" err="1">
                <a:solidFill>
                  <a:schemeClr val="bg1"/>
                </a:solidFill>
              </a:rPr>
              <a:t>forscientists.html</a:t>
            </a:r>
            <a:endParaRPr lang="en-US" sz="1400" b="1" dirty="0">
              <a:solidFill>
                <a:schemeClr val="bg1"/>
              </a:solidFill>
            </a:endParaRPr>
          </a:p>
        </p:txBody>
      </p:sp>
    </p:spTree>
    <p:extLst>
      <p:ext uri="{BB962C8B-B14F-4D97-AF65-F5344CB8AC3E}">
        <p14:creationId xmlns:p14="http://schemas.microsoft.com/office/powerpoint/2010/main" val="1463212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2272"/>
            <a:ext cx="8229600" cy="990600"/>
          </a:xfrm>
        </p:spPr>
        <p:txBody>
          <a:bodyPr/>
          <a:lstStyle/>
          <a:p>
            <a:r>
              <a:rPr lang="en-US" dirty="0" smtClean="0"/>
              <a:t>Anomalies; light-sterile neutrinos?</a:t>
            </a:r>
            <a:endParaRPr lang="en-US" dirty="0"/>
          </a:p>
        </p:txBody>
      </p:sp>
      <p:sp>
        <p:nvSpPr>
          <p:cNvPr id="3" name="Content Placeholder 2"/>
          <p:cNvSpPr>
            <a:spLocks noGrp="1"/>
          </p:cNvSpPr>
          <p:nvPr>
            <p:ph idx="1"/>
          </p:nvPr>
        </p:nvSpPr>
        <p:spPr>
          <a:xfrm>
            <a:off x="122799" y="1382872"/>
            <a:ext cx="8844505" cy="1267563"/>
          </a:xfrm>
        </p:spPr>
        <p:txBody>
          <a:bodyPr/>
          <a:lstStyle/>
          <a:p>
            <a:r>
              <a:rPr lang="en-US" dirty="0" smtClean="0"/>
              <a:t>Wide variety of data described by the </a:t>
            </a:r>
            <a:r>
              <a:rPr lang="en-US" dirty="0" err="1" smtClean="0"/>
              <a:t>SvM</a:t>
            </a:r>
            <a:endParaRPr lang="en-US" dirty="0" smtClean="0"/>
          </a:p>
          <a:p>
            <a:r>
              <a:rPr lang="en-US" dirty="0" smtClean="0"/>
              <a:t>Anomalous </a:t>
            </a:r>
            <a:r>
              <a:rPr lang="en-US" dirty="0" err="1" smtClean="0"/>
              <a:t>behaviour</a:t>
            </a:r>
            <a:r>
              <a:rPr lang="en-US" dirty="0" smtClean="0"/>
              <a:t> in a variety of channels:</a:t>
            </a:r>
            <a:endParaRPr lang="en-US" dirty="0"/>
          </a:p>
        </p:txBody>
      </p:sp>
      <p:sp>
        <p:nvSpPr>
          <p:cNvPr id="5" name="Slide Number Placeholder 4"/>
          <p:cNvSpPr>
            <a:spLocks noGrp="1"/>
          </p:cNvSpPr>
          <p:nvPr>
            <p:ph type="sldNum" sz="quarter" idx="12"/>
          </p:nvPr>
        </p:nvSpPr>
        <p:spPr/>
        <p:txBody>
          <a:bodyPr/>
          <a:lstStyle/>
          <a:p>
            <a:fld id="{8B2C7CBE-54CD-6E4E-991E-74820AACF21D}" type="slidenum">
              <a:rPr lang="en-US" smtClean="0"/>
              <a:t>32</a:t>
            </a:fld>
            <a:endParaRPr lang="en-US"/>
          </a:p>
        </p:txBody>
      </p:sp>
      <p:grpSp>
        <p:nvGrpSpPr>
          <p:cNvPr id="11" name="Group 10"/>
          <p:cNvGrpSpPr/>
          <p:nvPr/>
        </p:nvGrpSpPr>
        <p:grpSpPr>
          <a:xfrm>
            <a:off x="122799" y="3918539"/>
            <a:ext cx="1692094" cy="2758645"/>
            <a:chOff x="122799" y="3068191"/>
            <a:chExt cx="1692094" cy="2758645"/>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2799" y="3068191"/>
              <a:ext cx="1692094" cy="2758645"/>
            </a:xfrm>
            <a:prstGeom prst="rect">
              <a:avLst/>
            </a:prstGeom>
            <a:ln w="28575" cmpd="sng">
              <a:solidFill>
                <a:srgbClr val="FF0000"/>
              </a:solidFill>
            </a:ln>
          </p:spPr>
        </p:pic>
        <p:sp>
          <p:nvSpPr>
            <p:cNvPr id="7" name="TextBox 6"/>
            <p:cNvSpPr txBox="1"/>
            <p:nvPr/>
          </p:nvSpPr>
          <p:spPr>
            <a:xfrm>
              <a:off x="122799" y="3085464"/>
              <a:ext cx="972517" cy="400110"/>
            </a:xfrm>
            <a:prstGeom prst="rect">
              <a:avLst/>
            </a:prstGeom>
            <a:noFill/>
          </p:spPr>
          <p:txBody>
            <a:bodyPr wrap="none" rtlCol="0">
              <a:spAutoFit/>
            </a:bodyPr>
            <a:lstStyle/>
            <a:p>
              <a:r>
                <a:rPr lang="en-US" sz="2000" b="1" dirty="0" err="1" smtClean="0"/>
                <a:t>Steriles</a:t>
              </a:r>
              <a:endParaRPr lang="en-US" sz="2000" b="1" dirty="0" smtClean="0"/>
            </a:p>
          </p:txBody>
        </p:sp>
      </p:grpSp>
      <p:pic>
        <p:nvPicPr>
          <p:cNvPr id="9" name="Picture 8"/>
          <p:cNvPicPr>
            <a:picLocks noChangeAspect="1"/>
          </p:cNvPicPr>
          <p:nvPr/>
        </p:nvPicPr>
        <p:blipFill>
          <a:blip r:embed="rId4"/>
          <a:stretch>
            <a:fillRect/>
          </a:stretch>
        </p:blipFill>
        <p:spPr>
          <a:xfrm>
            <a:off x="6048513" y="3918539"/>
            <a:ext cx="2828045" cy="2758645"/>
          </a:xfrm>
          <a:prstGeom prst="rect">
            <a:avLst/>
          </a:prstGeom>
          <a:ln w="28575" cmpd="sng">
            <a:solidFill>
              <a:srgbClr val="FF0000"/>
            </a:solidFill>
          </a:ln>
        </p:spPr>
      </p:pic>
      <p:pic>
        <p:nvPicPr>
          <p:cNvPr id="12" name="Picture 11"/>
          <p:cNvPicPr>
            <a:picLocks noChangeAspect="1"/>
          </p:cNvPicPr>
          <p:nvPr/>
        </p:nvPicPr>
        <p:blipFill>
          <a:blip r:embed="rId5"/>
          <a:stretch>
            <a:fillRect/>
          </a:stretch>
        </p:blipFill>
        <p:spPr>
          <a:xfrm>
            <a:off x="943982" y="2382056"/>
            <a:ext cx="6984777" cy="1303130"/>
          </a:xfrm>
          <a:prstGeom prst="rect">
            <a:avLst/>
          </a:prstGeom>
          <a:ln w="28575" cmpd="sng">
            <a:solidFill>
              <a:srgbClr val="FF0000"/>
            </a:solidFill>
          </a:ln>
        </p:spPr>
      </p:pic>
      <p:sp>
        <p:nvSpPr>
          <p:cNvPr id="13" name="Content Placeholder 2"/>
          <p:cNvSpPr txBox="1">
            <a:spLocks/>
          </p:cNvSpPr>
          <p:nvPr/>
        </p:nvSpPr>
        <p:spPr>
          <a:xfrm>
            <a:off x="1814894" y="4119217"/>
            <a:ext cx="4233620" cy="2738783"/>
          </a:xfrm>
          <a:prstGeom prst="rect">
            <a:avLst/>
          </a:prstGeom>
          <a:ln>
            <a:noFill/>
          </a:ln>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b="1" kern="1200">
                <a:solidFill>
                  <a:schemeClr val="bg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b="1" kern="1200">
                <a:solidFill>
                  <a:srgbClr val="FFFF00"/>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b="1" kern="1200">
                <a:solidFill>
                  <a:srgbClr val="00FF00"/>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b="1" kern="1200">
                <a:solidFill>
                  <a:srgbClr val="00FFFF"/>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b="1" kern="1200" baseline="0">
                <a:solidFill>
                  <a:srgbClr val="FF0000"/>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dirty="0" smtClean="0"/>
              <a:t>Global analysis gives:</a:t>
            </a:r>
          </a:p>
          <a:p>
            <a:pPr lvl="1"/>
            <a:r>
              <a:rPr lang="en-US" dirty="0" smtClean="0"/>
              <a:t>Consistent description of:</a:t>
            </a:r>
          </a:p>
          <a:p>
            <a:pPr lvl="2"/>
            <a:r>
              <a:rPr lang="en-US" dirty="0" smtClean="0"/>
              <a:t>Appearance alone;</a:t>
            </a:r>
          </a:p>
          <a:p>
            <a:pPr lvl="2"/>
            <a:r>
              <a:rPr lang="en-US" dirty="0" smtClean="0"/>
              <a:t>Disappearance alone</a:t>
            </a:r>
          </a:p>
          <a:p>
            <a:pPr lvl="1"/>
            <a:r>
              <a:rPr lang="en-US" dirty="0" smtClean="0"/>
              <a:t>But:</a:t>
            </a:r>
          </a:p>
          <a:p>
            <a:pPr lvl="2"/>
            <a:r>
              <a:rPr lang="en-US" dirty="0" smtClean="0"/>
              <a:t>Tension between appearance and disappearance</a:t>
            </a:r>
          </a:p>
        </p:txBody>
      </p:sp>
      <p:sp>
        <p:nvSpPr>
          <p:cNvPr id="14" name="TextBox 13"/>
          <p:cNvSpPr txBox="1"/>
          <p:nvPr/>
        </p:nvSpPr>
        <p:spPr>
          <a:xfrm>
            <a:off x="0" y="-21711"/>
            <a:ext cx="2031137" cy="307777"/>
          </a:xfrm>
          <a:prstGeom prst="rect">
            <a:avLst/>
          </a:prstGeom>
          <a:noFill/>
        </p:spPr>
        <p:txBody>
          <a:bodyPr wrap="none" rtlCol="0">
            <a:spAutoFit/>
          </a:bodyPr>
          <a:lstStyle/>
          <a:p>
            <a:r>
              <a:rPr lang="en-US" sz="1400" b="1" dirty="0" smtClean="0">
                <a:solidFill>
                  <a:schemeClr val="bg1"/>
                </a:solidFill>
              </a:rPr>
              <a:t>PRD 88 (2013) 073008</a:t>
            </a:r>
            <a:endParaRPr lang="en-US" sz="1400" b="1" dirty="0">
              <a:solidFill>
                <a:schemeClr val="bg1"/>
              </a:solidFill>
            </a:endParaRPr>
          </a:p>
        </p:txBody>
      </p:sp>
    </p:spTree>
    <p:extLst>
      <p:ext uri="{BB962C8B-B14F-4D97-AF65-F5344CB8AC3E}">
        <p14:creationId xmlns:p14="http://schemas.microsoft.com/office/powerpoint/2010/main" val="4209347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3530"/>
            <a:ext cx="8229600" cy="990600"/>
          </a:xfrm>
        </p:spPr>
        <p:txBody>
          <a:bodyPr>
            <a:normAutofit/>
          </a:bodyPr>
          <a:lstStyle/>
          <a:p>
            <a:r>
              <a:rPr lang="en-US" dirty="0" smtClean="0"/>
              <a:t>Future </a:t>
            </a:r>
            <a:r>
              <a:rPr lang="en-US" dirty="0" err="1" smtClean="0"/>
              <a:t>programme</a:t>
            </a:r>
            <a:r>
              <a:rPr lang="en-US" dirty="0" smtClean="0"/>
              <a:t>, specification</a:t>
            </a:r>
            <a:endParaRPr lang="en-US" dirty="0"/>
          </a:p>
        </p:txBody>
      </p:sp>
      <p:sp>
        <p:nvSpPr>
          <p:cNvPr id="3" name="Content Placeholder 2"/>
          <p:cNvSpPr>
            <a:spLocks noGrp="1"/>
          </p:cNvSpPr>
          <p:nvPr>
            <p:ph idx="1"/>
          </p:nvPr>
        </p:nvSpPr>
        <p:spPr>
          <a:xfrm>
            <a:off x="457200" y="1394130"/>
            <a:ext cx="8229600" cy="5258238"/>
          </a:xfrm>
        </p:spPr>
        <p:txBody>
          <a:bodyPr>
            <a:normAutofit lnSpcReduction="10000"/>
          </a:bodyPr>
          <a:lstStyle/>
          <a:p>
            <a:r>
              <a:rPr lang="en-US" dirty="0"/>
              <a:t>Complete the “Standard </a:t>
            </a:r>
            <a:r>
              <a:rPr lang="en-US" dirty="0" smtClean="0"/>
              <a:t>Neutrino </a:t>
            </a:r>
            <a:r>
              <a:rPr lang="en-US" dirty="0"/>
              <a:t>Model” (</a:t>
            </a:r>
            <a:r>
              <a:rPr lang="en-US" dirty="0" err="1" smtClean="0"/>
              <a:t>SνM</a:t>
            </a:r>
            <a:r>
              <a:rPr lang="en-US" dirty="0"/>
              <a:t>):</a:t>
            </a:r>
          </a:p>
          <a:p>
            <a:pPr lvl="1"/>
            <a:r>
              <a:rPr lang="en-US" dirty="0"/>
              <a:t>Determine the mass hierarchy</a:t>
            </a:r>
          </a:p>
          <a:p>
            <a:pPr lvl="1"/>
            <a:r>
              <a:rPr lang="en-US" dirty="0"/>
              <a:t>Search for (and discover?) </a:t>
            </a:r>
            <a:r>
              <a:rPr lang="en-US" dirty="0" err="1"/>
              <a:t>leptonic</a:t>
            </a:r>
            <a:r>
              <a:rPr lang="en-US" dirty="0"/>
              <a:t> </a:t>
            </a:r>
            <a:r>
              <a:rPr lang="en-US" dirty="0" smtClean="0"/>
              <a:t>CP</a:t>
            </a:r>
            <a:r>
              <a:rPr lang="en-US" dirty="0"/>
              <a:t>-invariance violation</a:t>
            </a:r>
          </a:p>
          <a:p>
            <a:endParaRPr lang="en-US" dirty="0" smtClean="0"/>
          </a:p>
          <a:p>
            <a:r>
              <a:rPr lang="en-US" dirty="0" smtClean="0"/>
              <a:t>Establish </a:t>
            </a:r>
            <a:r>
              <a:rPr lang="en-US" dirty="0"/>
              <a:t>the </a:t>
            </a:r>
            <a:r>
              <a:rPr lang="en-US" dirty="0" err="1" smtClean="0"/>
              <a:t>S</a:t>
            </a:r>
            <a:r>
              <a:rPr lang="en-US" dirty="0" err="1"/>
              <a:t>ν</a:t>
            </a:r>
            <a:r>
              <a:rPr lang="en-US" dirty="0" err="1" smtClean="0"/>
              <a:t>M</a:t>
            </a:r>
            <a:r>
              <a:rPr lang="en-US" dirty="0" smtClean="0"/>
              <a:t> </a:t>
            </a:r>
            <a:r>
              <a:rPr lang="en-US" dirty="0"/>
              <a:t>as </a:t>
            </a:r>
            <a:r>
              <a:rPr lang="en-US" dirty="0" smtClean="0"/>
              <a:t>correct description </a:t>
            </a:r>
            <a:r>
              <a:rPr lang="en-US" dirty="0"/>
              <a:t>of nature:</a:t>
            </a:r>
          </a:p>
          <a:p>
            <a:pPr lvl="1"/>
            <a:r>
              <a:rPr lang="en-US" dirty="0"/>
              <a:t>Determine precisely the degree to which θ</a:t>
            </a:r>
            <a:r>
              <a:rPr lang="en-US" baseline="-25000" dirty="0"/>
              <a:t>23</a:t>
            </a:r>
            <a:r>
              <a:rPr lang="en-US" dirty="0"/>
              <a:t> differs from π/4</a:t>
            </a:r>
          </a:p>
          <a:p>
            <a:pPr lvl="1"/>
            <a:r>
              <a:rPr lang="en-US" dirty="0"/>
              <a:t>Determine θ</a:t>
            </a:r>
            <a:r>
              <a:rPr lang="en-US" baseline="-25000" dirty="0"/>
              <a:t>13</a:t>
            </a:r>
            <a:r>
              <a:rPr lang="en-US" dirty="0"/>
              <a:t> precisely</a:t>
            </a:r>
          </a:p>
          <a:p>
            <a:pPr lvl="1"/>
            <a:r>
              <a:rPr lang="en-US" dirty="0"/>
              <a:t>Determine θ</a:t>
            </a:r>
            <a:r>
              <a:rPr lang="en-US" baseline="-25000" dirty="0"/>
              <a:t>12</a:t>
            </a:r>
            <a:r>
              <a:rPr lang="en-US" dirty="0"/>
              <a:t> precisely</a:t>
            </a:r>
          </a:p>
          <a:p>
            <a:endParaRPr lang="en-US" dirty="0" smtClean="0"/>
          </a:p>
          <a:p>
            <a:r>
              <a:rPr lang="en-US" dirty="0" smtClean="0"/>
              <a:t>Search </a:t>
            </a:r>
            <a:r>
              <a:rPr lang="en-US" dirty="0"/>
              <a:t>for deviations from the </a:t>
            </a:r>
            <a:r>
              <a:rPr lang="en-US" dirty="0" err="1"/>
              <a:t>SνM</a:t>
            </a:r>
            <a:r>
              <a:rPr lang="en-US" dirty="0"/>
              <a:t>:</a:t>
            </a:r>
          </a:p>
          <a:p>
            <a:pPr lvl="1"/>
            <a:r>
              <a:rPr lang="en-US" dirty="0" smtClean="0"/>
              <a:t>Provide redundant measurements of sufficient precision to:</a:t>
            </a:r>
            <a:endParaRPr lang="en-US" dirty="0"/>
          </a:p>
          <a:p>
            <a:pPr lvl="2"/>
            <a:r>
              <a:rPr lang="en-US" dirty="0"/>
              <a:t>Test the </a:t>
            </a:r>
            <a:r>
              <a:rPr lang="en-US" dirty="0" err="1"/>
              <a:t>unitarity</a:t>
            </a:r>
            <a:r>
              <a:rPr lang="en-US" dirty="0"/>
              <a:t> of the neutrino mixing </a:t>
            </a:r>
            <a:r>
              <a:rPr lang="en-US" dirty="0" smtClean="0"/>
              <a:t>matrix</a:t>
            </a:r>
          </a:p>
          <a:p>
            <a:pPr lvl="2"/>
            <a:r>
              <a:rPr lang="en-US" dirty="0" smtClean="0"/>
              <a:t>Seek relationships within </a:t>
            </a:r>
            <a:r>
              <a:rPr lang="en-US" dirty="0" err="1" smtClean="0"/>
              <a:t>SνM</a:t>
            </a:r>
            <a:r>
              <a:rPr lang="en-US" dirty="0" smtClean="0"/>
              <a:t> or between neutrinos and quarks</a:t>
            </a:r>
            <a:endParaRPr lang="en-US" dirty="0"/>
          </a:p>
          <a:p>
            <a:pPr lvl="1"/>
            <a:r>
              <a:rPr lang="en-US" dirty="0" smtClean="0"/>
              <a:t>Search </a:t>
            </a:r>
            <a:r>
              <a:rPr lang="en-US" dirty="0"/>
              <a:t>for sterile neutrinos, non-standard interactions, …</a:t>
            </a:r>
          </a:p>
          <a:p>
            <a:endParaRPr lang="en-US" dirty="0"/>
          </a:p>
        </p:txBody>
      </p:sp>
      <p:sp>
        <p:nvSpPr>
          <p:cNvPr id="5" name="Slide Number Placeholder 4"/>
          <p:cNvSpPr>
            <a:spLocks noGrp="1"/>
          </p:cNvSpPr>
          <p:nvPr>
            <p:ph type="sldNum" sz="quarter" idx="12"/>
          </p:nvPr>
        </p:nvSpPr>
        <p:spPr/>
        <p:txBody>
          <a:bodyPr/>
          <a:lstStyle/>
          <a:p>
            <a:fld id="{8B2C7CBE-54CD-6E4E-991E-74820AACF21D}" type="slidenum">
              <a:rPr lang="en-US" smtClean="0"/>
              <a:t>33</a:t>
            </a:fld>
            <a:endParaRPr lang="en-US"/>
          </a:p>
        </p:txBody>
      </p:sp>
    </p:spTree>
    <p:extLst>
      <p:ext uri="{BB962C8B-B14F-4D97-AF65-F5344CB8AC3E}">
        <p14:creationId xmlns:p14="http://schemas.microsoft.com/office/powerpoint/2010/main" val="16871653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Sterile neutrinos</a:t>
            </a:r>
            <a:endParaRPr lang="en-US" dirty="0"/>
          </a:p>
        </p:txBody>
      </p:sp>
      <p:sp>
        <p:nvSpPr>
          <p:cNvPr id="3" name="Text Placeholder 2"/>
          <p:cNvSpPr>
            <a:spLocks noGrp="1"/>
          </p:cNvSpPr>
          <p:nvPr>
            <p:ph type="body" idx="1"/>
          </p:nvPr>
        </p:nvSpPr>
        <p:spPr/>
        <p:txBody>
          <a:bodyPr/>
          <a:lstStyle/>
          <a:p>
            <a:r>
              <a:rPr lang="en-US" dirty="0" smtClean="0"/>
              <a:t>NEUTRINO PHYSICS AND DETECTORS</a:t>
            </a:r>
            <a:endParaRPr lang="en-US" dirty="0"/>
          </a:p>
        </p:txBody>
      </p:sp>
      <p:sp>
        <p:nvSpPr>
          <p:cNvPr id="5" name="Slide Number Placeholder 3"/>
          <p:cNvSpPr txBox="1">
            <a:spLocks/>
          </p:cNvSpPr>
          <p:nvPr/>
        </p:nvSpPr>
        <p:spPr>
          <a:xfrm>
            <a:off x="8077200" y="-1557"/>
            <a:ext cx="1066800" cy="329184"/>
          </a:xfrm>
          <a:prstGeom prst="rect">
            <a:avLst/>
          </a:prstGeom>
        </p:spPr>
        <p:txBody>
          <a:bodyPr vert="horz" lIns="91440" tIns="45720" rIns="91440" bIns="45720" rtlCol="0" anchor="ctr"/>
          <a:lstStyle>
            <a:defPPr>
              <a:defRPr lang="en-US"/>
            </a:defPPr>
            <a:lvl1pPr marL="0" algn="r" defTabSz="457200" rtl="0" eaLnBrk="1" latinLnBrk="0" hangingPunct="1">
              <a:defRPr sz="1400" b="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B2C7CBE-54CD-6E4E-991E-74820AACF21D}" type="slidenum">
              <a:rPr kumimoji="0" lang="en-US" sz="14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33744290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2540"/>
            <a:ext cx="8229600" cy="990600"/>
          </a:xfrm>
        </p:spPr>
        <p:txBody>
          <a:bodyPr/>
          <a:lstStyle/>
          <a:p>
            <a:r>
              <a:rPr lang="en-US" dirty="0" smtClean="0"/>
              <a:t>Light sterile neutrinos</a:t>
            </a:r>
            <a:endParaRPr lang="en-US" dirty="0"/>
          </a:p>
        </p:txBody>
      </p:sp>
      <p:sp>
        <p:nvSpPr>
          <p:cNvPr id="3" name="Content Placeholder 2"/>
          <p:cNvSpPr>
            <a:spLocks noGrp="1"/>
          </p:cNvSpPr>
          <p:nvPr>
            <p:ph idx="1"/>
          </p:nvPr>
        </p:nvSpPr>
        <p:spPr>
          <a:xfrm>
            <a:off x="121478" y="1303139"/>
            <a:ext cx="8845826" cy="5367121"/>
          </a:xfrm>
        </p:spPr>
        <p:txBody>
          <a:bodyPr>
            <a:normAutofit/>
          </a:bodyPr>
          <a:lstStyle/>
          <a:p>
            <a:r>
              <a:rPr lang="en-US" dirty="0" smtClean="0"/>
              <a:t>Present, inconclusive, data on:</a:t>
            </a:r>
          </a:p>
          <a:p>
            <a:pPr lvl="1"/>
            <a:r>
              <a:rPr lang="en-US" dirty="0" err="1" smtClean="0"/>
              <a:t>ν</a:t>
            </a:r>
            <a:r>
              <a:rPr lang="en-US" baseline="-25000" dirty="0" err="1" smtClean="0"/>
              <a:t>μ</a:t>
            </a:r>
            <a:r>
              <a:rPr lang="en-US" dirty="0" smtClean="0"/>
              <a:t> </a:t>
            </a:r>
            <a:r>
              <a:rPr lang="en-US" sz="1400" dirty="0" smtClean="0">
                <a:latin typeface="Wingdings"/>
                <a:ea typeface="Wingdings"/>
                <a:cs typeface="Wingdings"/>
                <a:sym typeface="Wingdings"/>
              </a:rPr>
              <a:t></a:t>
            </a:r>
            <a:r>
              <a:rPr lang="en-US" dirty="0" smtClean="0">
                <a:ea typeface="Wingdings"/>
                <a:cs typeface="Wingdings"/>
                <a:sym typeface="Wingdings"/>
              </a:rPr>
              <a:t> </a:t>
            </a:r>
            <a:r>
              <a:rPr lang="en-US" dirty="0" err="1" smtClean="0"/>
              <a:t>ν</a:t>
            </a:r>
            <a:r>
              <a:rPr lang="en-US" baseline="-25000" dirty="0" err="1" smtClean="0"/>
              <a:t>e</a:t>
            </a:r>
            <a:r>
              <a:rPr lang="en-US" dirty="0" smtClean="0"/>
              <a:t>		[LSND, </a:t>
            </a:r>
            <a:r>
              <a:rPr lang="en-US" dirty="0" err="1" smtClean="0"/>
              <a:t>MiniBooNE</a:t>
            </a:r>
            <a:r>
              <a:rPr lang="en-US" dirty="0" smtClean="0"/>
              <a:t>]</a:t>
            </a:r>
          </a:p>
          <a:p>
            <a:pPr lvl="1"/>
            <a:r>
              <a:rPr lang="en-US" dirty="0" err="1" smtClean="0"/>
              <a:t>ν</a:t>
            </a:r>
            <a:r>
              <a:rPr lang="en-US" baseline="-25000" dirty="0" err="1" smtClean="0"/>
              <a:t>e</a:t>
            </a:r>
            <a:r>
              <a:rPr lang="en-US" dirty="0" smtClean="0"/>
              <a:t> </a:t>
            </a:r>
            <a:r>
              <a:rPr lang="en-US" sz="1400" dirty="0">
                <a:latin typeface="Wingdings"/>
                <a:ea typeface="Wingdings"/>
                <a:cs typeface="Wingdings"/>
                <a:sym typeface="Wingdings"/>
              </a:rPr>
              <a:t></a:t>
            </a:r>
            <a:r>
              <a:rPr lang="en-US" dirty="0">
                <a:ea typeface="Wingdings"/>
                <a:cs typeface="Wingdings"/>
                <a:sym typeface="Wingdings"/>
              </a:rPr>
              <a:t> </a:t>
            </a:r>
            <a:r>
              <a:rPr lang="en-US" dirty="0" err="1" smtClean="0"/>
              <a:t>ν</a:t>
            </a:r>
            <a:r>
              <a:rPr lang="en-US" baseline="-25000" dirty="0" err="1" smtClean="0"/>
              <a:t>X</a:t>
            </a:r>
            <a:r>
              <a:rPr lang="en-US" dirty="0" smtClean="0"/>
              <a:t>		[Reactor flux, gallium source]</a:t>
            </a:r>
            <a:endParaRPr lang="en-US" dirty="0"/>
          </a:p>
          <a:p>
            <a:r>
              <a:rPr lang="en-US" dirty="0" smtClean="0"/>
              <a:t>Ideally study:</a:t>
            </a:r>
            <a:endParaRPr lang="en-US" dirty="0"/>
          </a:p>
          <a:p>
            <a:endParaRPr lang="en-US" dirty="0" smtClean="0"/>
          </a:p>
          <a:p>
            <a:endParaRPr lang="en-US" dirty="0" smtClean="0"/>
          </a:p>
          <a:p>
            <a:endParaRPr lang="en-US" dirty="0"/>
          </a:p>
          <a:p>
            <a:pPr lvl="2"/>
            <a:endParaRPr lang="en-US" dirty="0" smtClean="0"/>
          </a:p>
          <a:p>
            <a:pPr lvl="6"/>
            <a:endParaRPr lang="en-US" dirty="0"/>
          </a:p>
          <a:p>
            <a:pPr marL="0" indent="0">
              <a:buNone/>
              <a:tabLst>
                <a:tab pos="176213" algn="l"/>
              </a:tabLst>
            </a:pPr>
            <a:r>
              <a:rPr lang="en-US" dirty="0" smtClean="0"/>
              <a:t>	and </a:t>
            </a:r>
            <a:endParaRPr lang="en-US" dirty="0"/>
          </a:p>
          <a:p>
            <a:pPr lvl="1"/>
            <a:r>
              <a:rPr lang="en-US" dirty="0"/>
              <a:t>Determine neutral current rate</a:t>
            </a:r>
          </a:p>
          <a:p>
            <a:pPr lvl="2"/>
            <a:r>
              <a:rPr lang="en-US" dirty="0" smtClean="0"/>
              <a:t>Oscillation </a:t>
            </a:r>
            <a:r>
              <a:rPr lang="en-US" dirty="0"/>
              <a:t>to </a:t>
            </a:r>
            <a:r>
              <a:rPr lang="en-US" dirty="0" err="1"/>
              <a:t>steriles</a:t>
            </a:r>
            <a:r>
              <a:rPr lang="en-US" dirty="0"/>
              <a:t> </a:t>
            </a:r>
            <a:r>
              <a:rPr lang="en-US" dirty="0" smtClean="0"/>
              <a:t>changes neutral-current </a:t>
            </a:r>
            <a:r>
              <a:rPr lang="en-US" dirty="0"/>
              <a:t>rate</a:t>
            </a:r>
          </a:p>
          <a:p>
            <a:pPr lvl="1"/>
            <a:r>
              <a:rPr lang="en-US" dirty="0"/>
              <a:t>Study </a:t>
            </a:r>
            <a:r>
              <a:rPr lang="en-US" dirty="0" err="1"/>
              <a:t>ν</a:t>
            </a:r>
            <a:r>
              <a:rPr lang="en-US" baseline="-25000" dirty="0" err="1"/>
              <a:t>e</a:t>
            </a:r>
            <a:r>
              <a:rPr lang="en-US" i="1" dirty="0" err="1">
                <a:ea typeface="Wingdings"/>
                <a:cs typeface="Arial"/>
                <a:sym typeface="Wingdings"/>
              </a:rPr>
              <a:t>N</a:t>
            </a:r>
            <a:r>
              <a:rPr lang="en-US" dirty="0">
                <a:ea typeface="Wingdings"/>
                <a:cs typeface="Arial"/>
                <a:sym typeface="Wingdings"/>
              </a:rPr>
              <a:t> and </a:t>
            </a:r>
            <a:r>
              <a:rPr lang="en-US" dirty="0" err="1"/>
              <a:t>ν</a:t>
            </a:r>
            <a:r>
              <a:rPr lang="en-US" baseline="-25000" dirty="0" err="1"/>
              <a:t>μ</a:t>
            </a:r>
            <a:r>
              <a:rPr lang="en-US" i="1" dirty="0" err="1"/>
              <a:t>N</a:t>
            </a:r>
            <a:r>
              <a:rPr lang="en-US" i="1" dirty="0"/>
              <a:t> </a:t>
            </a:r>
            <a:r>
              <a:rPr lang="en-US" dirty="0"/>
              <a:t>scattering</a:t>
            </a:r>
          </a:p>
          <a:p>
            <a:pPr lvl="2"/>
            <a:r>
              <a:rPr lang="en-US" dirty="0" smtClean="0"/>
              <a:t>Including </a:t>
            </a:r>
            <a:r>
              <a:rPr lang="en-US" dirty="0" err="1"/>
              <a:t>hadronic</a:t>
            </a:r>
            <a:r>
              <a:rPr lang="en-US" dirty="0"/>
              <a:t> final </a:t>
            </a:r>
            <a:r>
              <a:rPr lang="en-US" dirty="0" smtClean="0"/>
              <a:t>states to eliminate </a:t>
            </a:r>
            <a:r>
              <a:rPr lang="en-US" dirty="0" err="1" smtClean="0"/>
              <a:t>hadronisation</a:t>
            </a:r>
            <a:r>
              <a:rPr lang="en-US" dirty="0" smtClean="0"/>
              <a:t> uncertainties</a:t>
            </a:r>
            <a:endParaRPr lang="en-US" dirty="0"/>
          </a:p>
          <a:p>
            <a:endParaRPr lang="en-US" dirty="0"/>
          </a:p>
        </p:txBody>
      </p:sp>
      <p:sp>
        <p:nvSpPr>
          <p:cNvPr id="4" name="Date Placeholder 3"/>
          <p:cNvSpPr>
            <a:spLocks noGrp="1"/>
          </p:cNvSpPr>
          <p:nvPr>
            <p:ph type="dt" sz="half" idx="4294967295"/>
          </p:nvPr>
        </p:nvSpPr>
        <p:spPr>
          <a:xfrm>
            <a:off x="0" y="-1412"/>
            <a:ext cx="2138054" cy="329184"/>
          </a:xfrm>
          <a:prstGeom prst="rect">
            <a:avLst/>
          </a:prstGeom>
        </p:spPr>
        <p:txBody>
          <a:bodyPr/>
          <a:lstStyle/>
          <a:p>
            <a:fld id="{F0E1E9C6-1052-E349-B02B-3A8C75C4BDE1}" type="datetime3">
              <a:rPr lang="en-GB" smtClean="0"/>
              <a:pPr/>
              <a:t>22 October 2015</a:t>
            </a:fld>
            <a:endParaRPr lang="en-US" dirty="0"/>
          </a:p>
        </p:txBody>
      </p:sp>
      <p:sp>
        <p:nvSpPr>
          <p:cNvPr id="5" name="Slide Number Placeholder 4"/>
          <p:cNvSpPr>
            <a:spLocks noGrp="1"/>
          </p:cNvSpPr>
          <p:nvPr>
            <p:ph type="sldNum" sz="quarter" idx="12"/>
          </p:nvPr>
        </p:nvSpPr>
        <p:spPr/>
        <p:txBody>
          <a:bodyPr/>
          <a:lstStyle/>
          <a:p>
            <a:fld id="{8B2C7CBE-54CD-6E4E-991E-74820AACF21D}" type="slidenum">
              <a:rPr lang="en-US" smtClean="0"/>
              <a:t>35</a:t>
            </a:fld>
            <a:endParaRPr lang="en-US"/>
          </a:p>
        </p:txBody>
      </p:sp>
      <p:pic>
        <p:nvPicPr>
          <p:cNvPr id="7" name="Picture 6"/>
          <p:cNvPicPr>
            <a:picLocks noChangeAspect="1"/>
          </p:cNvPicPr>
          <p:nvPr/>
        </p:nvPicPr>
        <p:blipFill>
          <a:blip r:embed="rId3"/>
          <a:stretch>
            <a:fillRect/>
          </a:stretch>
        </p:blipFill>
        <p:spPr>
          <a:xfrm>
            <a:off x="1957053" y="3009899"/>
            <a:ext cx="5284616" cy="1752551"/>
          </a:xfrm>
          <a:prstGeom prst="rect">
            <a:avLst/>
          </a:prstGeom>
          <a:ln w="28575" cmpd="sng">
            <a:solidFill>
              <a:srgbClr val="FF0000"/>
            </a:solidFill>
          </a:ln>
        </p:spPr>
      </p:pic>
    </p:spTree>
    <p:extLst>
      <p:ext uri="{BB962C8B-B14F-4D97-AF65-F5344CB8AC3E}">
        <p14:creationId xmlns:p14="http://schemas.microsoft.com/office/powerpoint/2010/main" val="125782872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589" y="367755"/>
            <a:ext cx="8724348" cy="990600"/>
          </a:xfrm>
        </p:spPr>
        <p:txBody>
          <a:bodyPr>
            <a:normAutofit/>
          </a:bodyPr>
          <a:lstStyle/>
          <a:p>
            <a:r>
              <a:rPr lang="en-US" dirty="0" smtClean="0"/>
              <a:t>Short Baseline Neutrino </a:t>
            </a:r>
            <a:r>
              <a:rPr lang="en-US" dirty="0" err="1" smtClean="0"/>
              <a:t>programme</a:t>
            </a:r>
            <a:endParaRPr lang="en-US" dirty="0"/>
          </a:p>
        </p:txBody>
      </p:sp>
      <p:sp>
        <p:nvSpPr>
          <p:cNvPr id="3" name="Content Placeholder 2"/>
          <p:cNvSpPr>
            <a:spLocks noGrp="1"/>
          </p:cNvSpPr>
          <p:nvPr>
            <p:ph idx="1"/>
          </p:nvPr>
        </p:nvSpPr>
        <p:spPr>
          <a:xfrm>
            <a:off x="457200" y="3776870"/>
            <a:ext cx="8229600" cy="3108721"/>
          </a:xfrm>
        </p:spPr>
        <p:txBody>
          <a:bodyPr>
            <a:normAutofit/>
          </a:bodyPr>
          <a:lstStyle/>
          <a:p>
            <a:r>
              <a:rPr lang="en-US" dirty="0" smtClean="0"/>
              <a:t>Definitive search for Δ</a:t>
            </a:r>
            <a:r>
              <a:rPr lang="en-US" i="1" dirty="0" smtClean="0"/>
              <a:t>m</a:t>
            </a:r>
            <a:r>
              <a:rPr lang="en-US" baseline="30000" dirty="0" smtClean="0"/>
              <a:t>2 </a:t>
            </a:r>
            <a:r>
              <a:rPr lang="en-US" dirty="0" smtClean="0"/>
              <a:t>~</a:t>
            </a:r>
            <a:r>
              <a:rPr lang="en-US" baseline="30000" dirty="0" smtClean="0"/>
              <a:t> </a:t>
            </a:r>
            <a:r>
              <a:rPr lang="en-US" dirty="0" smtClean="0"/>
              <a:t>1eV</a:t>
            </a:r>
            <a:r>
              <a:rPr lang="en-US" baseline="30000" dirty="0" smtClean="0"/>
              <a:t>2</a:t>
            </a:r>
            <a:r>
              <a:rPr lang="en-US" dirty="0" smtClean="0"/>
              <a:t> sterile neutrinos:</a:t>
            </a:r>
          </a:p>
          <a:p>
            <a:pPr lvl="1"/>
            <a:r>
              <a:rPr lang="en-US" dirty="0" smtClean="0"/>
              <a:t>Exploit </a:t>
            </a:r>
            <a:r>
              <a:rPr lang="en-US" i="1" dirty="0" smtClean="0"/>
              <a:t>L</a:t>
            </a:r>
            <a:r>
              <a:rPr lang="en-US" dirty="0" smtClean="0"/>
              <a:t>, </a:t>
            </a:r>
            <a:r>
              <a:rPr lang="en-US" i="1" dirty="0" smtClean="0"/>
              <a:t>E</a:t>
            </a:r>
            <a:r>
              <a:rPr lang="en-US" dirty="0"/>
              <a:t> </a:t>
            </a:r>
            <a:r>
              <a:rPr lang="en-US" dirty="0" smtClean="0"/>
              <a:t>and </a:t>
            </a:r>
            <a:r>
              <a:rPr lang="en-US" i="1" dirty="0" smtClean="0"/>
              <a:t>L</a:t>
            </a:r>
            <a:r>
              <a:rPr lang="en-US" dirty="0" smtClean="0"/>
              <a:t>/</a:t>
            </a:r>
            <a:r>
              <a:rPr lang="en-US" i="1" dirty="0" smtClean="0"/>
              <a:t>E</a:t>
            </a:r>
            <a:r>
              <a:rPr lang="en-US" dirty="0" smtClean="0"/>
              <a:t> modulation; detectors at three baselines</a:t>
            </a:r>
          </a:p>
          <a:p>
            <a:pPr lvl="2"/>
            <a:r>
              <a:rPr lang="en-US" dirty="0" smtClean="0"/>
              <a:t>Appearance, </a:t>
            </a:r>
            <a:r>
              <a:rPr lang="en-US" dirty="0" err="1" smtClean="0"/>
              <a:t>ν</a:t>
            </a:r>
            <a:r>
              <a:rPr lang="en-US" baseline="-25000" dirty="0" err="1" smtClean="0"/>
              <a:t>μ</a:t>
            </a:r>
            <a:r>
              <a:rPr lang="en-US" dirty="0" smtClean="0"/>
              <a:t> </a:t>
            </a:r>
            <a:r>
              <a:rPr lang="en-US" sz="1100" dirty="0">
                <a:latin typeface="Wingdings"/>
                <a:ea typeface="Wingdings"/>
                <a:cs typeface="Wingdings"/>
                <a:sym typeface="Wingdings"/>
              </a:rPr>
              <a:t></a:t>
            </a:r>
            <a:r>
              <a:rPr lang="en-US" dirty="0">
                <a:ea typeface="Wingdings"/>
                <a:cs typeface="Wingdings"/>
                <a:sym typeface="Wingdings"/>
              </a:rPr>
              <a:t> </a:t>
            </a:r>
            <a:r>
              <a:rPr lang="en-US" dirty="0" err="1" smtClean="0"/>
              <a:t>ν</a:t>
            </a:r>
            <a:r>
              <a:rPr lang="en-US" baseline="-25000" dirty="0" err="1" smtClean="0"/>
              <a:t>e</a:t>
            </a:r>
            <a:r>
              <a:rPr lang="en-US" dirty="0" smtClean="0"/>
              <a:t>, </a:t>
            </a:r>
            <a:r>
              <a:rPr lang="en-US" i="1" dirty="0" smtClean="0"/>
              <a:t>and</a:t>
            </a:r>
            <a:r>
              <a:rPr lang="en-US" dirty="0" smtClean="0"/>
              <a:t>, disappearance, </a:t>
            </a:r>
            <a:r>
              <a:rPr lang="en-US" dirty="0" err="1" smtClean="0"/>
              <a:t>ν</a:t>
            </a:r>
            <a:r>
              <a:rPr lang="en-US" baseline="-25000" dirty="0" err="1" smtClean="0"/>
              <a:t>μ</a:t>
            </a:r>
            <a:r>
              <a:rPr lang="en-US" dirty="0" smtClean="0"/>
              <a:t> </a:t>
            </a:r>
            <a:r>
              <a:rPr lang="en-US" sz="1100" dirty="0">
                <a:latin typeface="Wingdings"/>
                <a:ea typeface="Wingdings"/>
                <a:cs typeface="Wingdings"/>
                <a:sym typeface="Wingdings"/>
              </a:rPr>
              <a:t></a:t>
            </a:r>
            <a:r>
              <a:rPr lang="en-US" dirty="0">
                <a:ea typeface="Wingdings"/>
                <a:cs typeface="Wingdings"/>
                <a:sym typeface="Wingdings"/>
              </a:rPr>
              <a:t> </a:t>
            </a:r>
            <a:r>
              <a:rPr lang="en-US" dirty="0" err="1" smtClean="0"/>
              <a:t>ν</a:t>
            </a:r>
            <a:r>
              <a:rPr lang="en-US" baseline="-25000" dirty="0" err="1" smtClean="0"/>
              <a:t>X</a:t>
            </a:r>
            <a:r>
              <a:rPr lang="en-US" dirty="0" smtClean="0"/>
              <a:t>  </a:t>
            </a:r>
          </a:p>
          <a:p>
            <a:pPr lvl="1"/>
            <a:r>
              <a:rPr lang="en-US" dirty="0" smtClean="0"/>
              <a:t>Exploit 3 </a:t>
            </a:r>
            <a:r>
              <a:rPr lang="en-US" dirty="0" err="1" smtClean="0"/>
              <a:t>LAr</a:t>
            </a:r>
            <a:r>
              <a:rPr lang="en-US" dirty="0" smtClean="0"/>
              <a:t> detectors; </a:t>
            </a:r>
            <a:r>
              <a:rPr lang="en-US" dirty="0" err="1" smtClean="0"/>
              <a:t>minimise</a:t>
            </a:r>
            <a:r>
              <a:rPr lang="en-US" dirty="0" smtClean="0"/>
              <a:t> inter-detector systematics</a:t>
            </a:r>
          </a:p>
          <a:p>
            <a:r>
              <a:rPr lang="en-US" dirty="0" smtClean="0"/>
              <a:t>Robustly address backgrounds and uncertainties:</a:t>
            </a:r>
          </a:p>
          <a:p>
            <a:pPr lvl="1"/>
            <a:r>
              <a:rPr lang="en-US" dirty="0" err="1" smtClean="0"/>
              <a:t>ν</a:t>
            </a:r>
            <a:r>
              <a:rPr lang="en-US" baseline="-25000" dirty="0" err="1" smtClean="0"/>
              <a:t>e</a:t>
            </a:r>
            <a:r>
              <a:rPr lang="en-US" dirty="0" smtClean="0"/>
              <a:t> contamination in FNAL Booster Neutrino Beam</a:t>
            </a:r>
          </a:p>
          <a:p>
            <a:pPr lvl="1"/>
            <a:r>
              <a:rPr lang="en-US" dirty="0" smtClean="0"/>
              <a:t>Photons produced by NC </a:t>
            </a:r>
            <a:r>
              <a:rPr lang="en-US" dirty="0" err="1" smtClean="0"/>
              <a:t>ν</a:t>
            </a:r>
            <a:r>
              <a:rPr lang="en-US" i="1" dirty="0" err="1" smtClean="0"/>
              <a:t>N</a:t>
            </a:r>
            <a:r>
              <a:rPr lang="en-US" dirty="0" smtClean="0"/>
              <a:t> and cosmic rays</a:t>
            </a:r>
          </a:p>
          <a:p>
            <a:pPr lvl="1"/>
            <a:r>
              <a:rPr lang="en-US" dirty="0" smtClean="0"/>
              <a:t>External </a:t>
            </a:r>
            <a:r>
              <a:rPr lang="en-US" dirty="0" err="1" smtClean="0"/>
              <a:t>ν</a:t>
            </a:r>
            <a:r>
              <a:rPr lang="en-US" dirty="0" smtClean="0"/>
              <a:t> interactions in earth or experimental hall</a:t>
            </a:r>
          </a:p>
        </p:txBody>
      </p:sp>
      <p:sp>
        <p:nvSpPr>
          <p:cNvPr id="5" name="Slide Number Placeholder 4"/>
          <p:cNvSpPr>
            <a:spLocks noGrp="1"/>
          </p:cNvSpPr>
          <p:nvPr>
            <p:ph type="sldNum" sz="quarter" idx="12"/>
          </p:nvPr>
        </p:nvSpPr>
        <p:spPr/>
        <p:txBody>
          <a:bodyPr/>
          <a:lstStyle/>
          <a:p>
            <a:fld id="{8B2C7CBE-54CD-6E4E-991E-74820AACF21D}" type="slidenum">
              <a:rPr lang="en-US" smtClean="0"/>
              <a:t>36</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173" y="44173"/>
            <a:ext cx="673653" cy="673653"/>
          </a:xfrm>
          <a:prstGeom prst="rect">
            <a:avLst/>
          </a:prstGeom>
          <a:ln w="28575" cmpd="sng">
            <a:solidFill>
              <a:srgbClr val="FF0000"/>
            </a:solidFill>
          </a:ln>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l="1465" t="14892" b="4397"/>
          <a:stretch/>
        </p:blipFill>
        <p:spPr>
          <a:xfrm>
            <a:off x="618417" y="1204587"/>
            <a:ext cx="8033027" cy="2572283"/>
          </a:xfrm>
          <a:prstGeom prst="rect">
            <a:avLst/>
          </a:prstGeom>
          <a:ln w="28575" cmpd="sng">
            <a:solidFill>
              <a:srgbClr val="FF0000"/>
            </a:solidFill>
          </a:ln>
        </p:spPr>
      </p:pic>
      <p:sp>
        <p:nvSpPr>
          <p:cNvPr id="9" name="TextBox 8"/>
          <p:cNvSpPr txBox="1"/>
          <p:nvPr/>
        </p:nvSpPr>
        <p:spPr>
          <a:xfrm>
            <a:off x="785852" y="-1557"/>
            <a:ext cx="1632178" cy="307777"/>
          </a:xfrm>
          <a:prstGeom prst="rect">
            <a:avLst/>
          </a:prstGeom>
          <a:noFill/>
        </p:spPr>
        <p:txBody>
          <a:bodyPr wrap="none" rtlCol="0">
            <a:spAutoFit/>
          </a:bodyPr>
          <a:lstStyle/>
          <a:p>
            <a:r>
              <a:rPr lang="en-US" sz="1400" b="1" dirty="0">
                <a:solidFill>
                  <a:schemeClr val="bg1"/>
                </a:solidFill>
              </a:rPr>
              <a:t>arXiv:1503.01520</a:t>
            </a:r>
          </a:p>
        </p:txBody>
      </p:sp>
    </p:spTree>
    <p:extLst>
      <p:ext uri="{BB962C8B-B14F-4D97-AF65-F5344CB8AC3E}">
        <p14:creationId xmlns:p14="http://schemas.microsoft.com/office/powerpoint/2010/main" val="380937934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B2C7CBE-54CD-6E4E-991E-74820AACF21D}" type="slidenum">
              <a:rPr lang="en-US" smtClean="0"/>
              <a:t>37</a:t>
            </a:fld>
            <a:endParaRPr lang="en-US"/>
          </a:p>
        </p:txBody>
      </p:sp>
      <p:pic>
        <p:nvPicPr>
          <p:cNvPr id="8" name="Picture 7"/>
          <p:cNvPicPr>
            <a:picLocks noChangeAspect="1"/>
          </p:cNvPicPr>
          <p:nvPr/>
        </p:nvPicPr>
        <p:blipFill>
          <a:blip r:embed="rId2"/>
          <a:stretch>
            <a:fillRect/>
          </a:stretch>
        </p:blipFill>
        <p:spPr>
          <a:xfrm>
            <a:off x="82964" y="485913"/>
            <a:ext cx="8994778" cy="6250609"/>
          </a:xfrm>
          <a:prstGeom prst="rect">
            <a:avLst/>
          </a:prstGeom>
          <a:solidFill>
            <a:schemeClr val="bg1"/>
          </a:solidFill>
          <a:ln w="28575" cmpd="sng">
            <a:solidFill>
              <a:srgbClr val="FF0000"/>
            </a:solidFill>
          </a:ln>
        </p:spPr>
      </p:pic>
      <p:cxnSp>
        <p:nvCxnSpPr>
          <p:cNvPr id="10" name="Straight Connector 9"/>
          <p:cNvCxnSpPr/>
          <p:nvPr/>
        </p:nvCxnSpPr>
        <p:spPr>
          <a:xfrm flipV="1">
            <a:off x="1380441" y="1830144"/>
            <a:ext cx="0" cy="4398378"/>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a:endCxn id="19" idx="1"/>
          </p:cNvCxnSpPr>
          <p:nvPr/>
        </p:nvCxnSpPr>
        <p:spPr>
          <a:xfrm flipV="1">
            <a:off x="3332922" y="2659488"/>
            <a:ext cx="0" cy="3557993"/>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2778519" y="2199476"/>
            <a:ext cx="0" cy="4018004"/>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369398" y="1493941"/>
            <a:ext cx="838729" cy="369332"/>
          </a:xfrm>
          <a:prstGeom prst="rect">
            <a:avLst/>
          </a:prstGeom>
          <a:noFill/>
        </p:spPr>
        <p:txBody>
          <a:bodyPr wrap="none" rtlCol="0">
            <a:spAutoFit/>
          </a:bodyPr>
          <a:lstStyle/>
          <a:p>
            <a:r>
              <a:rPr lang="en-US" b="1" dirty="0" smtClean="0">
                <a:solidFill>
                  <a:srgbClr val="000090"/>
                </a:solidFill>
              </a:rPr>
              <a:t>SBND</a:t>
            </a:r>
            <a:endParaRPr lang="en-US" b="1" dirty="0">
              <a:solidFill>
                <a:srgbClr val="000090"/>
              </a:solidFill>
            </a:endParaRPr>
          </a:p>
        </p:txBody>
      </p:sp>
      <p:sp>
        <p:nvSpPr>
          <p:cNvPr id="18" name="TextBox 17"/>
          <p:cNvSpPr txBox="1"/>
          <p:nvPr/>
        </p:nvSpPr>
        <p:spPr>
          <a:xfrm>
            <a:off x="2732137" y="1830144"/>
            <a:ext cx="1569660" cy="369332"/>
          </a:xfrm>
          <a:prstGeom prst="rect">
            <a:avLst/>
          </a:prstGeom>
          <a:noFill/>
        </p:spPr>
        <p:txBody>
          <a:bodyPr wrap="none" rtlCol="0">
            <a:spAutoFit/>
          </a:bodyPr>
          <a:lstStyle/>
          <a:p>
            <a:r>
              <a:rPr lang="en-US" b="1" dirty="0" err="1" smtClean="0">
                <a:solidFill>
                  <a:srgbClr val="000090"/>
                </a:solidFill>
              </a:rPr>
              <a:t>MicroBooNE</a:t>
            </a:r>
            <a:endParaRPr lang="en-US" b="1" dirty="0">
              <a:solidFill>
                <a:srgbClr val="000090"/>
              </a:solidFill>
            </a:endParaRPr>
          </a:p>
        </p:txBody>
      </p:sp>
      <p:sp>
        <p:nvSpPr>
          <p:cNvPr id="19" name="TextBox 18"/>
          <p:cNvSpPr txBox="1"/>
          <p:nvPr/>
        </p:nvSpPr>
        <p:spPr>
          <a:xfrm>
            <a:off x="3332922" y="2336322"/>
            <a:ext cx="1069561" cy="646331"/>
          </a:xfrm>
          <a:prstGeom prst="rect">
            <a:avLst/>
          </a:prstGeom>
          <a:noFill/>
        </p:spPr>
        <p:txBody>
          <a:bodyPr wrap="none" rtlCol="0">
            <a:spAutoFit/>
          </a:bodyPr>
          <a:lstStyle/>
          <a:p>
            <a:r>
              <a:rPr lang="en-US" b="1" dirty="0" smtClean="0">
                <a:solidFill>
                  <a:srgbClr val="000090"/>
                </a:solidFill>
              </a:rPr>
              <a:t>ICARUS</a:t>
            </a:r>
          </a:p>
          <a:p>
            <a:r>
              <a:rPr lang="en-US" b="1" dirty="0">
                <a:solidFill>
                  <a:srgbClr val="000090"/>
                </a:solidFill>
              </a:rPr>
              <a:t> </a:t>
            </a:r>
            <a:r>
              <a:rPr lang="en-US" b="1" dirty="0" smtClean="0">
                <a:solidFill>
                  <a:srgbClr val="000090"/>
                </a:solidFill>
              </a:rPr>
              <a:t>  </a:t>
            </a:r>
            <a:r>
              <a:rPr lang="en-US" sz="1600" b="1" dirty="0" smtClean="0">
                <a:solidFill>
                  <a:srgbClr val="000090"/>
                </a:solidFill>
              </a:rPr>
              <a:t> T600</a:t>
            </a:r>
            <a:endParaRPr lang="en-US" b="1" dirty="0">
              <a:solidFill>
                <a:srgbClr val="000090"/>
              </a:solidFill>
            </a:endParaRPr>
          </a:p>
        </p:txBody>
      </p:sp>
      <p:sp>
        <p:nvSpPr>
          <p:cNvPr id="12" name="TextBox 11"/>
          <p:cNvSpPr txBox="1"/>
          <p:nvPr/>
        </p:nvSpPr>
        <p:spPr>
          <a:xfrm>
            <a:off x="0" y="-21711"/>
            <a:ext cx="1632178" cy="307777"/>
          </a:xfrm>
          <a:prstGeom prst="rect">
            <a:avLst/>
          </a:prstGeom>
          <a:noFill/>
        </p:spPr>
        <p:txBody>
          <a:bodyPr wrap="none" rtlCol="0">
            <a:spAutoFit/>
          </a:bodyPr>
          <a:lstStyle/>
          <a:p>
            <a:r>
              <a:rPr lang="en-US" sz="1400" b="1" dirty="0">
                <a:solidFill>
                  <a:schemeClr val="bg1"/>
                </a:solidFill>
              </a:rPr>
              <a:t>arXiv:1503.01520</a:t>
            </a:r>
          </a:p>
        </p:txBody>
      </p:sp>
    </p:spTree>
    <p:extLst>
      <p:ext uri="{BB962C8B-B14F-4D97-AF65-F5344CB8AC3E}">
        <p14:creationId xmlns:p14="http://schemas.microsoft.com/office/powerpoint/2010/main" val="151694065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3172"/>
            <a:ext cx="8229600" cy="990600"/>
          </a:xfrm>
        </p:spPr>
        <p:txBody>
          <a:bodyPr/>
          <a:lstStyle/>
          <a:p>
            <a:r>
              <a:rPr lang="en-US" dirty="0" smtClean="0"/>
              <a:t>Short Baseline Near Detector</a:t>
            </a:r>
            <a:endParaRPr lang="en-US" dirty="0"/>
          </a:p>
        </p:txBody>
      </p:sp>
      <p:sp>
        <p:nvSpPr>
          <p:cNvPr id="3" name="Content Placeholder 2"/>
          <p:cNvSpPr>
            <a:spLocks noGrp="1"/>
          </p:cNvSpPr>
          <p:nvPr>
            <p:ph idx="1"/>
          </p:nvPr>
        </p:nvSpPr>
        <p:spPr>
          <a:xfrm>
            <a:off x="136939" y="1329196"/>
            <a:ext cx="4446104" cy="5514228"/>
          </a:xfrm>
        </p:spPr>
        <p:txBody>
          <a:bodyPr>
            <a:normAutofit/>
          </a:bodyPr>
          <a:lstStyle/>
          <a:p>
            <a:r>
              <a:rPr lang="en-US" dirty="0" smtClean="0"/>
              <a:t>275 T </a:t>
            </a:r>
            <a:r>
              <a:rPr lang="en-US" dirty="0" err="1" smtClean="0"/>
              <a:t>LAr</a:t>
            </a:r>
            <a:r>
              <a:rPr lang="en-US" dirty="0" smtClean="0"/>
              <a:t> TPC @ </a:t>
            </a:r>
            <a:r>
              <a:rPr lang="en-US" i="1" dirty="0" smtClean="0"/>
              <a:t>L</a:t>
            </a:r>
            <a:r>
              <a:rPr lang="en-US" i="1" baseline="-25000" dirty="0" smtClean="0"/>
              <a:t> </a:t>
            </a:r>
            <a:r>
              <a:rPr lang="en-US" dirty="0" smtClean="0"/>
              <a:t>=</a:t>
            </a:r>
            <a:r>
              <a:rPr lang="en-US" baseline="-25000" dirty="0" smtClean="0"/>
              <a:t> </a:t>
            </a:r>
            <a:r>
              <a:rPr lang="en-US" dirty="0" smtClean="0"/>
              <a:t>110m</a:t>
            </a:r>
          </a:p>
          <a:p>
            <a:pPr lvl="1"/>
            <a:r>
              <a:rPr lang="en-US" dirty="0" err="1" smtClean="0"/>
              <a:t>Characterise</a:t>
            </a:r>
            <a:r>
              <a:rPr lang="en-US" dirty="0" smtClean="0"/>
              <a:t> beam before oscillation</a:t>
            </a:r>
          </a:p>
          <a:p>
            <a:pPr lvl="1"/>
            <a:r>
              <a:rPr lang="en-US" dirty="0" smtClean="0"/>
              <a:t>Address many dominant systematic uncertainties</a:t>
            </a:r>
          </a:p>
          <a:p>
            <a:endParaRPr lang="en-US" dirty="0"/>
          </a:p>
          <a:p>
            <a:r>
              <a:rPr lang="en-US" dirty="0" smtClean="0"/>
              <a:t>Neutrino scattering</a:t>
            </a:r>
          </a:p>
          <a:p>
            <a:pPr lvl="1"/>
            <a:r>
              <a:rPr lang="en-US" dirty="0" smtClean="0"/>
              <a:t>Total </a:t>
            </a:r>
            <a:r>
              <a:rPr lang="en-US" dirty="0" err="1" smtClean="0"/>
              <a:t>ν</a:t>
            </a:r>
            <a:r>
              <a:rPr lang="en-US" i="1" dirty="0" err="1" smtClean="0"/>
              <a:t>N</a:t>
            </a:r>
            <a:r>
              <a:rPr lang="en-US" dirty="0" smtClean="0"/>
              <a:t> sample: ~7</a:t>
            </a:r>
            <a:r>
              <a:rPr lang="en-US" baseline="-25000" dirty="0" smtClean="0"/>
              <a:t> </a:t>
            </a:r>
            <a:r>
              <a:rPr lang="en-US" dirty="0" smtClean="0"/>
              <a:t>×</a:t>
            </a:r>
            <a:r>
              <a:rPr lang="en-US" baseline="-25000" dirty="0" smtClean="0"/>
              <a:t> </a:t>
            </a:r>
            <a:r>
              <a:rPr lang="en-US" dirty="0" smtClean="0"/>
              <a:t>10</a:t>
            </a:r>
            <a:r>
              <a:rPr lang="en-US" baseline="30000" dirty="0" smtClean="0"/>
              <a:t>6</a:t>
            </a:r>
            <a:endParaRPr lang="en-US" dirty="0" smtClean="0"/>
          </a:p>
          <a:p>
            <a:pPr lvl="2"/>
            <a:r>
              <a:rPr lang="en-US" dirty="0" smtClean="0"/>
              <a:t>From 6.6</a:t>
            </a:r>
            <a:r>
              <a:rPr lang="en-US" baseline="-25000" dirty="0" smtClean="0"/>
              <a:t> </a:t>
            </a:r>
            <a:r>
              <a:rPr lang="en-US" dirty="0"/>
              <a:t>×</a:t>
            </a:r>
            <a:r>
              <a:rPr lang="en-US" baseline="-25000" dirty="0"/>
              <a:t> </a:t>
            </a:r>
            <a:r>
              <a:rPr lang="en-US" dirty="0" smtClean="0"/>
              <a:t>10</a:t>
            </a:r>
            <a:r>
              <a:rPr lang="en-US" baseline="30000" dirty="0" smtClean="0"/>
              <a:t>20</a:t>
            </a:r>
            <a:r>
              <a:rPr lang="en-US" dirty="0" smtClean="0"/>
              <a:t> pot (~3 years)</a:t>
            </a:r>
          </a:p>
          <a:p>
            <a:pPr lvl="1"/>
            <a:r>
              <a:rPr lang="en-US" dirty="0" smtClean="0"/>
              <a:t>Inclusive </a:t>
            </a:r>
            <a:r>
              <a:rPr lang="en-US" dirty="0" err="1" smtClean="0"/>
              <a:t>ν</a:t>
            </a:r>
            <a:r>
              <a:rPr lang="en-US" i="1" baseline="-25000" dirty="0" err="1" smtClean="0"/>
              <a:t>e</a:t>
            </a:r>
            <a:r>
              <a:rPr lang="en-US" i="1" dirty="0" smtClean="0"/>
              <a:t> </a:t>
            </a:r>
            <a:r>
              <a:rPr lang="en-US" dirty="0" smtClean="0"/>
              <a:t>samples:</a:t>
            </a:r>
          </a:p>
          <a:p>
            <a:pPr lvl="2"/>
            <a:r>
              <a:rPr lang="en-US" dirty="0" smtClean="0"/>
              <a:t>Charged current:	~37</a:t>
            </a:r>
            <a:r>
              <a:rPr lang="en-US" baseline="-25000" dirty="0" smtClean="0"/>
              <a:t> </a:t>
            </a:r>
            <a:r>
              <a:rPr lang="en-US" dirty="0"/>
              <a:t>×</a:t>
            </a:r>
            <a:r>
              <a:rPr lang="en-US" baseline="-25000" dirty="0"/>
              <a:t> </a:t>
            </a:r>
            <a:r>
              <a:rPr lang="en-US" dirty="0" smtClean="0"/>
              <a:t>10</a:t>
            </a:r>
            <a:r>
              <a:rPr lang="en-US" baseline="30000" dirty="0" smtClean="0"/>
              <a:t>3</a:t>
            </a:r>
            <a:endParaRPr lang="en-US" dirty="0" smtClean="0"/>
          </a:p>
          <a:p>
            <a:pPr lvl="2"/>
            <a:r>
              <a:rPr lang="en-US" dirty="0" smtClean="0"/>
              <a:t>Neutral current:	~14</a:t>
            </a:r>
            <a:r>
              <a:rPr lang="en-US" baseline="-25000" dirty="0" smtClean="0"/>
              <a:t> </a:t>
            </a:r>
            <a:r>
              <a:rPr lang="en-US" dirty="0"/>
              <a:t>×</a:t>
            </a:r>
            <a:r>
              <a:rPr lang="en-US" baseline="-25000" dirty="0"/>
              <a:t> </a:t>
            </a:r>
            <a:r>
              <a:rPr lang="en-US" dirty="0" smtClean="0"/>
              <a:t>10</a:t>
            </a:r>
            <a:r>
              <a:rPr lang="en-US" baseline="30000" dirty="0" smtClean="0"/>
              <a:t>3</a:t>
            </a:r>
            <a:r>
              <a:rPr lang="en-US" dirty="0" smtClean="0"/>
              <a:t> </a:t>
            </a:r>
          </a:p>
          <a:p>
            <a:pPr lvl="1"/>
            <a:r>
              <a:rPr lang="en-US" dirty="0" smtClean="0"/>
              <a:t>High-statistics studies:</a:t>
            </a:r>
          </a:p>
          <a:p>
            <a:pPr lvl="2"/>
            <a:r>
              <a:rPr lang="en-US" dirty="0" smtClean="0"/>
              <a:t>Cross sections</a:t>
            </a:r>
          </a:p>
          <a:p>
            <a:pPr lvl="2"/>
            <a:r>
              <a:rPr lang="en-US" dirty="0" smtClean="0"/>
              <a:t>Final states</a:t>
            </a:r>
            <a:endParaRPr lang="en-US" dirty="0"/>
          </a:p>
        </p:txBody>
      </p:sp>
      <p:sp>
        <p:nvSpPr>
          <p:cNvPr id="4" name="Date Placeholder 3"/>
          <p:cNvSpPr>
            <a:spLocks noGrp="1"/>
          </p:cNvSpPr>
          <p:nvPr>
            <p:ph type="dt" sz="half" idx="4294967295"/>
          </p:nvPr>
        </p:nvSpPr>
        <p:spPr>
          <a:xfrm>
            <a:off x="0" y="-1412"/>
            <a:ext cx="2138054" cy="329184"/>
          </a:xfrm>
          <a:prstGeom prst="rect">
            <a:avLst/>
          </a:prstGeom>
        </p:spPr>
        <p:txBody>
          <a:bodyPr/>
          <a:lstStyle/>
          <a:p>
            <a:fld id="{F0E1E9C6-1052-E349-B02B-3A8C75C4BDE1}" type="datetime3">
              <a:rPr lang="en-GB" smtClean="0"/>
              <a:pPr/>
              <a:t>22 October 2015</a:t>
            </a:fld>
            <a:endParaRPr lang="en-US" dirty="0"/>
          </a:p>
        </p:txBody>
      </p:sp>
      <p:sp>
        <p:nvSpPr>
          <p:cNvPr id="5" name="Slide Number Placeholder 4"/>
          <p:cNvSpPr>
            <a:spLocks noGrp="1"/>
          </p:cNvSpPr>
          <p:nvPr>
            <p:ph type="sldNum" sz="quarter" idx="12"/>
          </p:nvPr>
        </p:nvSpPr>
        <p:spPr/>
        <p:txBody>
          <a:bodyPr/>
          <a:lstStyle/>
          <a:p>
            <a:fld id="{8B2C7CBE-54CD-6E4E-991E-74820AACF21D}" type="slidenum">
              <a:rPr lang="en-US" smtClean="0"/>
              <a:t>38</a:t>
            </a:fld>
            <a:endParaRPr lang="en-US"/>
          </a:p>
        </p:txBody>
      </p:sp>
      <p:sp>
        <p:nvSpPr>
          <p:cNvPr id="9" name="TextBox 8"/>
          <p:cNvSpPr txBox="1"/>
          <p:nvPr/>
        </p:nvSpPr>
        <p:spPr>
          <a:xfrm>
            <a:off x="0" y="-21711"/>
            <a:ext cx="1632178" cy="307777"/>
          </a:xfrm>
          <a:prstGeom prst="rect">
            <a:avLst/>
          </a:prstGeom>
          <a:noFill/>
        </p:spPr>
        <p:txBody>
          <a:bodyPr wrap="none" rtlCol="0">
            <a:spAutoFit/>
          </a:bodyPr>
          <a:lstStyle/>
          <a:p>
            <a:r>
              <a:rPr lang="en-US" sz="1400" b="1" dirty="0">
                <a:solidFill>
                  <a:schemeClr val="bg1"/>
                </a:solidFill>
              </a:rPr>
              <a:t>arXiv:1503.01520</a:t>
            </a:r>
          </a:p>
        </p:txBody>
      </p:sp>
      <p:pic>
        <p:nvPicPr>
          <p:cNvPr id="10" name="Picture 9" descr="image003-m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19971" y="1329196"/>
            <a:ext cx="4158929" cy="5441266"/>
          </a:xfrm>
          <a:prstGeom prst="rect">
            <a:avLst/>
          </a:prstGeom>
          <a:ln w="28575" cmpd="sng">
            <a:solidFill>
              <a:srgbClr val="FF0000"/>
            </a:solidFill>
          </a:ln>
        </p:spPr>
      </p:pic>
      <p:pic>
        <p:nvPicPr>
          <p:cNvPr id="6" name="Picture 5" descr="sbnd-1.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61100" y="4793880"/>
            <a:ext cx="2717800" cy="1976582"/>
          </a:xfrm>
          <a:prstGeom prst="rect">
            <a:avLst/>
          </a:prstGeom>
          <a:solidFill>
            <a:schemeClr val="bg1"/>
          </a:solidFill>
          <a:ln w="28575" cmpd="sng">
            <a:solidFill>
              <a:srgbClr val="FF0000"/>
            </a:solidFill>
          </a:ln>
        </p:spPr>
      </p:pic>
    </p:spTree>
    <p:extLst>
      <p:ext uri="{BB962C8B-B14F-4D97-AF65-F5344CB8AC3E}">
        <p14:creationId xmlns:p14="http://schemas.microsoft.com/office/powerpoint/2010/main" val="64422038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2540"/>
            <a:ext cx="8229600" cy="990600"/>
          </a:xfrm>
        </p:spPr>
        <p:txBody>
          <a:bodyPr/>
          <a:lstStyle/>
          <a:p>
            <a:r>
              <a:rPr lang="en-US" dirty="0" err="1" smtClean="0"/>
              <a:t>MicroBooNE</a:t>
            </a:r>
            <a:endParaRPr lang="en-US" dirty="0"/>
          </a:p>
        </p:txBody>
      </p:sp>
      <p:sp>
        <p:nvSpPr>
          <p:cNvPr id="4" name="Date Placeholder 3"/>
          <p:cNvSpPr>
            <a:spLocks noGrp="1"/>
          </p:cNvSpPr>
          <p:nvPr>
            <p:ph type="dt" sz="half" idx="4294967295"/>
          </p:nvPr>
        </p:nvSpPr>
        <p:spPr>
          <a:xfrm>
            <a:off x="0" y="-1412"/>
            <a:ext cx="2138054" cy="329184"/>
          </a:xfrm>
          <a:prstGeom prst="rect">
            <a:avLst/>
          </a:prstGeom>
        </p:spPr>
        <p:txBody>
          <a:bodyPr/>
          <a:lstStyle/>
          <a:p>
            <a:fld id="{F0E1E9C6-1052-E349-B02B-3A8C75C4BDE1}" type="datetime3">
              <a:rPr lang="en-GB" smtClean="0"/>
              <a:pPr/>
              <a:t>22 October 2015</a:t>
            </a:fld>
            <a:endParaRPr lang="en-US" dirty="0"/>
          </a:p>
        </p:txBody>
      </p:sp>
      <p:sp>
        <p:nvSpPr>
          <p:cNvPr id="5" name="Slide Number Placeholder 4"/>
          <p:cNvSpPr>
            <a:spLocks noGrp="1"/>
          </p:cNvSpPr>
          <p:nvPr>
            <p:ph type="sldNum" sz="quarter" idx="12"/>
          </p:nvPr>
        </p:nvSpPr>
        <p:spPr/>
        <p:txBody>
          <a:bodyPr/>
          <a:lstStyle/>
          <a:p>
            <a:fld id="{8B2C7CBE-54CD-6E4E-991E-74820AACF21D}" type="slidenum">
              <a:rPr lang="en-US" smtClean="0"/>
              <a:t>39</a:t>
            </a:fld>
            <a:endParaRPr lang="en-US"/>
          </a:p>
        </p:txBody>
      </p:sp>
      <p:sp>
        <p:nvSpPr>
          <p:cNvPr id="6" name="Content Placeholder 2"/>
          <p:cNvSpPr>
            <a:spLocks noGrp="1"/>
          </p:cNvSpPr>
          <p:nvPr>
            <p:ph idx="1"/>
          </p:nvPr>
        </p:nvSpPr>
        <p:spPr>
          <a:xfrm>
            <a:off x="136939" y="1269995"/>
            <a:ext cx="4446104" cy="5672816"/>
          </a:xfrm>
        </p:spPr>
        <p:txBody>
          <a:bodyPr>
            <a:normAutofit/>
          </a:bodyPr>
          <a:lstStyle/>
          <a:p>
            <a:r>
              <a:rPr lang="en-US" dirty="0" smtClean="0"/>
              <a:t>170</a:t>
            </a:r>
            <a:r>
              <a:rPr lang="en-US" baseline="-25000" dirty="0" smtClean="0"/>
              <a:t> </a:t>
            </a:r>
            <a:r>
              <a:rPr lang="en-US" dirty="0" smtClean="0"/>
              <a:t>T </a:t>
            </a:r>
            <a:r>
              <a:rPr lang="en-US" dirty="0" err="1" smtClean="0"/>
              <a:t>LAr</a:t>
            </a:r>
            <a:r>
              <a:rPr lang="en-US" dirty="0" smtClean="0"/>
              <a:t> TPC @ </a:t>
            </a:r>
            <a:r>
              <a:rPr lang="en-US" i="1" dirty="0" smtClean="0"/>
              <a:t>L</a:t>
            </a:r>
            <a:r>
              <a:rPr lang="en-US" i="1" baseline="-25000" dirty="0" smtClean="0"/>
              <a:t> </a:t>
            </a:r>
            <a:r>
              <a:rPr lang="en-US" dirty="0" smtClean="0"/>
              <a:t>=</a:t>
            </a:r>
            <a:r>
              <a:rPr lang="en-US" baseline="-25000" dirty="0" smtClean="0"/>
              <a:t> </a:t>
            </a:r>
            <a:r>
              <a:rPr lang="en-US" dirty="0" smtClean="0"/>
              <a:t>470</a:t>
            </a:r>
          </a:p>
          <a:p>
            <a:r>
              <a:rPr lang="en-US" dirty="0" smtClean="0"/>
              <a:t>Solo capabilities:</a:t>
            </a:r>
          </a:p>
          <a:p>
            <a:pPr lvl="1"/>
            <a:r>
              <a:rPr lang="en-US" dirty="0" smtClean="0"/>
              <a:t>Investigate </a:t>
            </a:r>
            <a:r>
              <a:rPr lang="en-US" dirty="0" err="1" smtClean="0"/>
              <a:t>MiniBooNE</a:t>
            </a:r>
            <a:r>
              <a:rPr lang="en-US" dirty="0" smtClean="0"/>
              <a:t> low-energy </a:t>
            </a:r>
            <a:r>
              <a:rPr lang="en-US" dirty="0" err="1"/>
              <a:t>ν</a:t>
            </a:r>
            <a:r>
              <a:rPr lang="en-US" i="1" baseline="-25000" dirty="0" err="1"/>
              <a:t>e</a:t>
            </a:r>
            <a:r>
              <a:rPr lang="en-US" i="1" dirty="0"/>
              <a:t> </a:t>
            </a:r>
            <a:r>
              <a:rPr lang="en-US" dirty="0" smtClean="0"/>
              <a:t>excess;</a:t>
            </a:r>
          </a:p>
          <a:p>
            <a:pPr lvl="1"/>
            <a:r>
              <a:rPr lang="en-US" dirty="0" smtClean="0"/>
              <a:t>Measure neutrino cross sections (BNB &amp; </a:t>
            </a:r>
            <a:r>
              <a:rPr lang="en-US" dirty="0" err="1" smtClean="0"/>
              <a:t>NuMI</a:t>
            </a:r>
            <a:r>
              <a:rPr lang="en-US" dirty="0" smtClean="0"/>
              <a:t>)</a:t>
            </a:r>
          </a:p>
          <a:p>
            <a:pPr lvl="1"/>
            <a:r>
              <a:rPr lang="en-US" dirty="0" err="1" smtClean="0"/>
              <a:t>LAr</a:t>
            </a:r>
            <a:r>
              <a:rPr lang="en-US" dirty="0" smtClean="0"/>
              <a:t> detector R&amp;D</a:t>
            </a:r>
            <a:endParaRPr lang="en-US" dirty="0"/>
          </a:p>
          <a:p>
            <a:r>
              <a:rPr lang="en-US" dirty="0" smtClean="0"/>
              <a:t>Neutrino scattering</a:t>
            </a:r>
          </a:p>
          <a:p>
            <a:pPr lvl="1"/>
            <a:r>
              <a:rPr lang="en-US" dirty="0" smtClean="0"/>
              <a:t>Total </a:t>
            </a:r>
            <a:r>
              <a:rPr lang="en-US" dirty="0" err="1" smtClean="0"/>
              <a:t>ν</a:t>
            </a:r>
            <a:r>
              <a:rPr lang="en-US" i="1" dirty="0" err="1" smtClean="0"/>
              <a:t>N</a:t>
            </a:r>
            <a:r>
              <a:rPr lang="en-US" dirty="0" smtClean="0"/>
              <a:t> sample: ~2.5</a:t>
            </a:r>
            <a:r>
              <a:rPr lang="en-US" baseline="-25000" dirty="0" smtClean="0"/>
              <a:t> </a:t>
            </a:r>
            <a:r>
              <a:rPr lang="en-US" dirty="0" smtClean="0"/>
              <a:t>×</a:t>
            </a:r>
            <a:r>
              <a:rPr lang="en-US" baseline="-25000" dirty="0" smtClean="0"/>
              <a:t> </a:t>
            </a:r>
            <a:r>
              <a:rPr lang="en-US" dirty="0" smtClean="0"/>
              <a:t>10</a:t>
            </a:r>
            <a:r>
              <a:rPr lang="en-US" baseline="30000" dirty="0" smtClean="0"/>
              <a:t>5</a:t>
            </a:r>
            <a:endParaRPr lang="en-US" dirty="0" smtClean="0"/>
          </a:p>
          <a:p>
            <a:pPr lvl="2"/>
            <a:r>
              <a:rPr lang="en-US" dirty="0" smtClean="0"/>
              <a:t>From 6.6</a:t>
            </a:r>
            <a:r>
              <a:rPr lang="en-US" baseline="-25000" dirty="0" smtClean="0"/>
              <a:t> </a:t>
            </a:r>
            <a:r>
              <a:rPr lang="en-US" dirty="0"/>
              <a:t>×</a:t>
            </a:r>
            <a:r>
              <a:rPr lang="en-US" baseline="-25000" dirty="0"/>
              <a:t> </a:t>
            </a:r>
            <a:r>
              <a:rPr lang="en-US" dirty="0" smtClean="0"/>
              <a:t>10</a:t>
            </a:r>
            <a:r>
              <a:rPr lang="en-US" baseline="30000" dirty="0" smtClean="0"/>
              <a:t>20</a:t>
            </a:r>
            <a:r>
              <a:rPr lang="en-US" dirty="0" smtClean="0"/>
              <a:t> pot (~3 years)</a:t>
            </a:r>
          </a:p>
          <a:p>
            <a:pPr lvl="1"/>
            <a:r>
              <a:rPr lang="en-US" dirty="0" smtClean="0"/>
              <a:t>Inclusive </a:t>
            </a:r>
            <a:r>
              <a:rPr lang="en-US" dirty="0" err="1" smtClean="0"/>
              <a:t>ν</a:t>
            </a:r>
            <a:r>
              <a:rPr lang="en-US" i="1" baseline="-25000" dirty="0" err="1" smtClean="0"/>
              <a:t>e</a:t>
            </a:r>
            <a:r>
              <a:rPr lang="en-US" i="1" dirty="0" smtClean="0"/>
              <a:t> </a:t>
            </a:r>
            <a:r>
              <a:rPr lang="en-US" dirty="0" smtClean="0"/>
              <a:t>samples:</a:t>
            </a:r>
          </a:p>
          <a:p>
            <a:pPr lvl="2"/>
            <a:r>
              <a:rPr lang="en-US" dirty="0" smtClean="0"/>
              <a:t>Charged current:	~1.5</a:t>
            </a:r>
            <a:r>
              <a:rPr lang="en-US" baseline="-25000" dirty="0" smtClean="0"/>
              <a:t> </a:t>
            </a:r>
            <a:r>
              <a:rPr lang="en-US" dirty="0"/>
              <a:t>×</a:t>
            </a:r>
            <a:r>
              <a:rPr lang="en-US" baseline="-25000" dirty="0"/>
              <a:t> </a:t>
            </a:r>
            <a:r>
              <a:rPr lang="en-US" dirty="0" smtClean="0"/>
              <a:t>10</a:t>
            </a:r>
            <a:r>
              <a:rPr lang="en-US" baseline="30000" dirty="0" smtClean="0"/>
              <a:t>3</a:t>
            </a:r>
            <a:endParaRPr lang="en-US" dirty="0" smtClean="0"/>
          </a:p>
          <a:p>
            <a:pPr lvl="2"/>
            <a:r>
              <a:rPr lang="en-US" dirty="0" smtClean="0"/>
              <a:t>Neutral current:	~0.5</a:t>
            </a:r>
            <a:r>
              <a:rPr lang="en-US" baseline="-25000" dirty="0" smtClean="0"/>
              <a:t> </a:t>
            </a:r>
            <a:r>
              <a:rPr lang="en-US" dirty="0"/>
              <a:t>×</a:t>
            </a:r>
            <a:r>
              <a:rPr lang="en-US" baseline="-25000" dirty="0"/>
              <a:t> </a:t>
            </a:r>
            <a:r>
              <a:rPr lang="en-US" dirty="0" smtClean="0"/>
              <a:t>10</a:t>
            </a:r>
            <a:r>
              <a:rPr lang="en-US" baseline="30000" dirty="0" smtClean="0"/>
              <a:t>3</a:t>
            </a:r>
            <a:r>
              <a:rPr lang="en-US" dirty="0" smtClean="0"/>
              <a:t> </a:t>
            </a:r>
          </a:p>
          <a:p>
            <a:pPr lvl="1"/>
            <a:r>
              <a:rPr lang="en-US" dirty="0" smtClean="0"/>
              <a:t>Further studies of:</a:t>
            </a:r>
          </a:p>
          <a:p>
            <a:pPr lvl="2"/>
            <a:r>
              <a:rPr lang="en-US" dirty="0" smtClean="0"/>
              <a:t>Cross sections/final states</a:t>
            </a:r>
            <a:endParaRPr lang="en-US" dirty="0"/>
          </a:p>
        </p:txBody>
      </p:sp>
      <p:pic>
        <p:nvPicPr>
          <p:cNvPr id="7" name="Picture 6"/>
          <p:cNvPicPr>
            <a:picLocks noChangeAspect="1"/>
          </p:cNvPicPr>
          <p:nvPr/>
        </p:nvPicPr>
        <p:blipFill>
          <a:blip r:embed="rId2"/>
          <a:stretch>
            <a:fillRect/>
          </a:stretch>
        </p:blipFill>
        <p:spPr>
          <a:xfrm>
            <a:off x="5378168" y="3092173"/>
            <a:ext cx="3119230" cy="3635912"/>
          </a:xfrm>
          <a:prstGeom prst="rect">
            <a:avLst/>
          </a:prstGeom>
          <a:ln w="28575" cmpd="sng">
            <a:solidFill>
              <a:srgbClr val="FF0000"/>
            </a:solidFill>
          </a:ln>
        </p:spPr>
      </p:pic>
      <p:pic>
        <p:nvPicPr>
          <p:cNvPr id="8" name="Picture 7"/>
          <p:cNvPicPr>
            <a:picLocks noChangeAspect="1"/>
          </p:cNvPicPr>
          <p:nvPr/>
        </p:nvPicPr>
        <p:blipFill>
          <a:blip r:embed="rId3"/>
          <a:stretch>
            <a:fillRect/>
          </a:stretch>
        </p:blipFill>
        <p:spPr>
          <a:xfrm>
            <a:off x="4617262" y="425729"/>
            <a:ext cx="4445000" cy="2578100"/>
          </a:xfrm>
          <a:prstGeom prst="rect">
            <a:avLst/>
          </a:prstGeom>
          <a:ln w="28575" cmpd="sng">
            <a:solidFill>
              <a:srgbClr val="FF0000"/>
            </a:solidFill>
          </a:ln>
        </p:spPr>
      </p:pic>
      <p:pic>
        <p:nvPicPr>
          <p:cNvPr id="9" name="Picture 8" descr="run1148_ev778.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22604" y="3786167"/>
            <a:ext cx="4833051" cy="2922430"/>
          </a:xfrm>
          <a:prstGeom prst="rect">
            <a:avLst/>
          </a:prstGeom>
          <a:solidFill>
            <a:srgbClr val="0000FF"/>
          </a:solidFill>
          <a:ln w="28575" cmpd="sng">
            <a:solidFill>
              <a:srgbClr val="FF0000"/>
            </a:solidFill>
          </a:ln>
        </p:spPr>
      </p:pic>
      <p:sp>
        <p:nvSpPr>
          <p:cNvPr id="3" name="TextBox 2"/>
          <p:cNvSpPr txBox="1"/>
          <p:nvPr/>
        </p:nvSpPr>
        <p:spPr>
          <a:xfrm>
            <a:off x="0" y="-1557"/>
            <a:ext cx="2638651" cy="307777"/>
          </a:xfrm>
          <a:prstGeom prst="rect">
            <a:avLst/>
          </a:prstGeom>
          <a:noFill/>
        </p:spPr>
        <p:txBody>
          <a:bodyPr wrap="none" rtlCol="0">
            <a:spAutoFit/>
          </a:bodyPr>
          <a:lstStyle/>
          <a:p>
            <a:r>
              <a:rPr lang="en-US" sz="1400" b="1" dirty="0">
                <a:solidFill>
                  <a:schemeClr val="bg1"/>
                </a:solidFill>
              </a:rPr>
              <a:t>FERMILAB-PROPOSAL-0974</a:t>
            </a:r>
          </a:p>
        </p:txBody>
      </p:sp>
      <p:sp>
        <p:nvSpPr>
          <p:cNvPr id="10" name="TextBox 9"/>
          <p:cNvSpPr txBox="1"/>
          <p:nvPr/>
        </p:nvSpPr>
        <p:spPr>
          <a:xfrm>
            <a:off x="5489035" y="516145"/>
            <a:ext cx="1278816" cy="338554"/>
          </a:xfrm>
          <a:prstGeom prst="rect">
            <a:avLst/>
          </a:prstGeom>
          <a:noFill/>
        </p:spPr>
        <p:txBody>
          <a:bodyPr wrap="none" rtlCol="0">
            <a:spAutoFit/>
          </a:bodyPr>
          <a:lstStyle/>
          <a:p>
            <a:r>
              <a:rPr lang="en-US" sz="1600" b="1" dirty="0" err="1" smtClean="0"/>
              <a:t>MiniBooNE</a:t>
            </a:r>
            <a:endParaRPr lang="en-US" sz="1600" b="1" dirty="0"/>
          </a:p>
        </p:txBody>
      </p:sp>
      <p:sp>
        <p:nvSpPr>
          <p:cNvPr id="11" name="TextBox 10"/>
          <p:cNvSpPr txBox="1"/>
          <p:nvPr/>
        </p:nvSpPr>
        <p:spPr>
          <a:xfrm>
            <a:off x="7878932" y="1999072"/>
            <a:ext cx="1028146" cy="338554"/>
          </a:xfrm>
          <a:prstGeom prst="rect">
            <a:avLst/>
          </a:prstGeom>
          <a:noFill/>
        </p:spPr>
        <p:txBody>
          <a:bodyPr wrap="none" rtlCol="0">
            <a:spAutoFit/>
          </a:bodyPr>
          <a:lstStyle/>
          <a:p>
            <a:r>
              <a:rPr lang="en-US" sz="1600" b="1" dirty="0" smtClean="0"/>
              <a:t>Neutrino</a:t>
            </a:r>
            <a:endParaRPr lang="en-US" sz="1600" b="1" dirty="0"/>
          </a:p>
        </p:txBody>
      </p:sp>
      <p:sp>
        <p:nvSpPr>
          <p:cNvPr id="12" name="TextBox 11"/>
          <p:cNvSpPr txBox="1"/>
          <p:nvPr/>
        </p:nvSpPr>
        <p:spPr>
          <a:xfrm>
            <a:off x="4617262" y="2726830"/>
            <a:ext cx="2568582" cy="276999"/>
          </a:xfrm>
          <a:prstGeom prst="rect">
            <a:avLst/>
          </a:prstGeom>
          <a:noFill/>
        </p:spPr>
        <p:txBody>
          <a:bodyPr wrap="none" rtlCol="0">
            <a:spAutoFit/>
          </a:bodyPr>
          <a:lstStyle/>
          <a:p>
            <a:r>
              <a:rPr lang="hu-HU" sz="1200" b="1" dirty="0"/>
              <a:t>Phys.Rev.Lett. 110 (2013) </a:t>
            </a:r>
            <a:r>
              <a:rPr lang="hu-HU" sz="1200" b="1" dirty="0" smtClean="0"/>
              <a:t>161801</a:t>
            </a:r>
            <a:endParaRPr lang="en-US" sz="1200" b="1" dirty="0"/>
          </a:p>
        </p:txBody>
      </p:sp>
    </p:spTree>
    <p:extLst>
      <p:ext uri="{BB962C8B-B14F-4D97-AF65-F5344CB8AC3E}">
        <p14:creationId xmlns:p14="http://schemas.microsoft.com/office/powerpoint/2010/main" val="18284687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1DC3ABC-92C2-B748-ABF3-8546144348B4}" type="slidenum">
              <a:rPr lang="en-US" smtClean="0"/>
              <a:t>4</a:t>
            </a:fld>
            <a:endParaRPr lang="en-US"/>
          </a:p>
        </p:txBody>
      </p:sp>
      <p:pic>
        <p:nvPicPr>
          <p:cNvPr id="4" name="Picture 13" descr="masses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1470222"/>
            <a:ext cx="8896529" cy="3410931"/>
          </a:xfrm>
          <a:prstGeom prst="rect">
            <a:avLst/>
          </a:prstGeom>
          <a:noFill/>
          <a:ln w="28575" cmpd="sng">
            <a:solidFill>
              <a:srgbClr val="0066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07411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ICARUS </a:t>
            </a:r>
            <a:r>
              <a:rPr lang="en-US" sz="3600" dirty="0" smtClean="0"/>
              <a:t>T600</a:t>
            </a:r>
            <a:endParaRPr lang="en-US" dirty="0"/>
          </a:p>
        </p:txBody>
      </p:sp>
      <p:sp>
        <p:nvSpPr>
          <p:cNvPr id="3" name="Content Placeholder 2"/>
          <p:cNvSpPr>
            <a:spLocks noGrp="1"/>
          </p:cNvSpPr>
          <p:nvPr>
            <p:ph idx="1"/>
          </p:nvPr>
        </p:nvSpPr>
        <p:spPr>
          <a:xfrm>
            <a:off x="0" y="1600200"/>
            <a:ext cx="5046870" cy="5092148"/>
          </a:xfrm>
        </p:spPr>
        <p:txBody>
          <a:bodyPr>
            <a:normAutofit lnSpcReduction="10000"/>
          </a:bodyPr>
          <a:lstStyle/>
          <a:p>
            <a:r>
              <a:rPr lang="en-US" dirty="0" smtClean="0"/>
              <a:t>760</a:t>
            </a:r>
            <a:r>
              <a:rPr lang="en-US" baseline="-25000" dirty="0" smtClean="0"/>
              <a:t> </a:t>
            </a:r>
            <a:r>
              <a:rPr lang="en-US" dirty="0" smtClean="0"/>
              <a:t>T </a:t>
            </a:r>
            <a:r>
              <a:rPr lang="en-US" dirty="0" err="1" smtClean="0"/>
              <a:t>LAr</a:t>
            </a:r>
            <a:r>
              <a:rPr lang="en-US" dirty="0" smtClean="0"/>
              <a:t> TPC @ 600</a:t>
            </a:r>
            <a:r>
              <a:rPr lang="en-US" baseline="-25000" dirty="0" smtClean="0"/>
              <a:t> </a:t>
            </a:r>
            <a:r>
              <a:rPr lang="en-US" dirty="0" smtClean="0"/>
              <a:t>m</a:t>
            </a:r>
          </a:p>
          <a:p>
            <a:pPr lvl="1"/>
            <a:r>
              <a:rPr lang="en-US" dirty="0" smtClean="0"/>
              <a:t>Large mass gives good </a:t>
            </a:r>
            <a:r>
              <a:rPr lang="en-US" dirty="0" err="1" smtClean="0"/>
              <a:t>ν</a:t>
            </a:r>
            <a:r>
              <a:rPr lang="en-US" i="1" baseline="-25000" dirty="0" err="1" smtClean="0"/>
              <a:t>e</a:t>
            </a:r>
            <a:r>
              <a:rPr lang="en-US" i="1" dirty="0" smtClean="0"/>
              <a:t> </a:t>
            </a:r>
            <a:r>
              <a:rPr lang="en-US" dirty="0" smtClean="0"/>
              <a:t>rate</a:t>
            </a:r>
          </a:p>
          <a:p>
            <a:pPr lvl="1"/>
            <a:endParaRPr lang="en-US" dirty="0" smtClean="0"/>
          </a:p>
          <a:p>
            <a:r>
              <a:rPr lang="en-US" dirty="0" smtClean="0"/>
              <a:t>Exposed to:</a:t>
            </a:r>
          </a:p>
          <a:p>
            <a:pPr lvl="1"/>
            <a:r>
              <a:rPr lang="en-US" dirty="0" smtClean="0"/>
              <a:t>Booster Neutrino Beam; and</a:t>
            </a:r>
          </a:p>
          <a:p>
            <a:pPr lvl="1"/>
            <a:r>
              <a:rPr lang="en-US" dirty="0" smtClean="0"/>
              <a:t>Off-axis to </a:t>
            </a:r>
            <a:r>
              <a:rPr lang="en-US" dirty="0" err="1" smtClean="0"/>
              <a:t>NuMI</a:t>
            </a:r>
            <a:r>
              <a:rPr lang="en-US" dirty="0" smtClean="0"/>
              <a:t> beam</a:t>
            </a:r>
          </a:p>
          <a:p>
            <a:endParaRPr lang="en-US" dirty="0" smtClean="0"/>
          </a:p>
          <a:p>
            <a:r>
              <a:rPr lang="en-US" dirty="0" smtClean="0"/>
              <a:t>Refurbishment; WA104:</a:t>
            </a:r>
          </a:p>
          <a:p>
            <a:pPr lvl="1"/>
            <a:r>
              <a:rPr lang="en-US" dirty="0" smtClean="0"/>
              <a:t>Part of CERN Neutrino Platform </a:t>
            </a:r>
            <a:r>
              <a:rPr lang="en-US" dirty="0" err="1" smtClean="0"/>
              <a:t>programme</a:t>
            </a:r>
            <a:endParaRPr lang="en-US" dirty="0" smtClean="0"/>
          </a:p>
          <a:p>
            <a:pPr lvl="1"/>
            <a:r>
              <a:rPr lang="en-US" dirty="0" smtClean="0"/>
              <a:t>Both T300 modules transported </a:t>
            </a:r>
            <a:br>
              <a:rPr lang="en-US" dirty="0" smtClean="0"/>
            </a:br>
            <a:r>
              <a:rPr lang="en-US" dirty="0" smtClean="0"/>
              <a:t>from Gran </a:t>
            </a:r>
            <a:r>
              <a:rPr lang="en-US" dirty="0" err="1" smtClean="0"/>
              <a:t>Sasso</a:t>
            </a:r>
            <a:r>
              <a:rPr lang="en-US" dirty="0" smtClean="0"/>
              <a:t> to CERN</a:t>
            </a:r>
          </a:p>
          <a:p>
            <a:pPr lvl="1"/>
            <a:r>
              <a:rPr lang="en-US" dirty="0" smtClean="0"/>
              <a:t>Scheduled to arrive at FNAL</a:t>
            </a:r>
            <a:br>
              <a:rPr lang="en-US" dirty="0" smtClean="0"/>
            </a:br>
            <a:r>
              <a:rPr lang="en-US" dirty="0" smtClean="0"/>
              <a:t>early 2017</a:t>
            </a:r>
            <a:endParaRPr lang="en-US" dirty="0"/>
          </a:p>
        </p:txBody>
      </p:sp>
      <p:sp>
        <p:nvSpPr>
          <p:cNvPr id="4" name="Date Placeholder 3"/>
          <p:cNvSpPr>
            <a:spLocks noGrp="1"/>
          </p:cNvSpPr>
          <p:nvPr>
            <p:ph type="dt" sz="half" idx="4294967295"/>
          </p:nvPr>
        </p:nvSpPr>
        <p:spPr>
          <a:xfrm>
            <a:off x="0" y="-1412"/>
            <a:ext cx="2138054" cy="329184"/>
          </a:xfrm>
          <a:prstGeom prst="rect">
            <a:avLst/>
          </a:prstGeom>
        </p:spPr>
        <p:txBody>
          <a:bodyPr/>
          <a:lstStyle/>
          <a:p>
            <a:fld id="{F0E1E9C6-1052-E349-B02B-3A8C75C4BDE1}" type="datetime3">
              <a:rPr lang="en-GB" smtClean="0"/>
              <a:pPr/>
              <a:t>22 October 2015</a:t>
            </a:fld>
            <a:endParaRPr lang="en-US" dirty="0"/>
          </a:p>
        </p:txBody>
      </p:sp>
      <p:sp>
        <p:nvSpPr>
          <p:cNvPr id="5" name="Slide Number Placeholder 4"/>
          <p:cNvSpPr>
            <a:spLocks noGrp="1"/>
          </p:cNvSpPr>
          <p:nvPr>
            <p:ph type="sldNum" sz="quarter" idx="12"/>
          </p:nvPr>
        </p:nvSpPr>
        <p:spPr/>
        <p:txBody>
          <a:bodyPr/>
          <a:lstStyle/>
          <a:p>
            <a:fld id="{8B2C7CBE-54CD-6E4E-991E-74820AACF21D}" type="slidenum">
              <a:rPr lang="en-US" smtClean="0"/>
              <a:t>40</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45383" y="312540"/>
            <a:ext cx="4292600" cy="3213100"/>
          </a:xfrm>
          <a:prstGeom prst="rect">
            <a:avLst/>
          </a:prstGeom>
          <a:ln w="28575" cmpd="sng">
            <a:solidFill>
              <a:srgbClr val="FF0000"/>
            </a:solidFill>
          </a:ln>
        </p:spPr>
      </p:pic>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45383" y="3635527"/>
            <a:ext cx="4292600" cy="3142796"/>
          </a:xfrm>
          <a:prstGeom prst="rect">
            <a:avLst/>
          </a:prstGeom>
          <a:ln w="28575" cmpd="sng">
            <a:solidFill>
              <a:srgbClr val="FF0000"/>
            </a:solidFill>
          </a:ln>
        </p:spPr>
      </p:pic>
      <p:sp>
        <p:nvSpPr>
          <p:cNvPr id="8" name="TextBox 7"/>
          <p:cNvSpPr txBox="1"/>
          <p:nvPr/>
        </p:nvSpPr>
        <p:spPr>
          <a:xfrm>
            <a:off x="0" y="-21711"/>
            <a:ext cx="1632178" cy="307777"/>
          </a:xfrm>
          <a:prstGeom prst="rect">
            <a:avLst/>
          </a:prstGeom>
          <a:noFill/>
        </p:spPr>
        <p:txBody>
          <a:bodyPr wrap="none" rtlCol="0">
            <a:spAutoFit/>
          </a:bodyPr>
          <a:lstStyle/>
          <a:p>
            <a:r>
              <a:rPr lang="en-US" sz="1400" b="1" dirty="0">
                <a:solidFill>
                  <a:schemeClr val="bg1"/>
                </a:solidFill>
              </a:rPr>
              <a:t>arXiv:1503.01520</a:t>
            </a:r>
          </a:p>
        </p:txBody>
      </p:sp>
    </p:spTree>
    <p:extLst>
      <p:ext uri="{BB962C8B-B14F-4D97-AF65-F5344CB8AC3E}">
        <p14:creationId xmlns:p14="http://schemas.microsoft.com/office/powerpoint/2010/main" val="375793714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B2C7CBE-54CD-6E4E-991E-74820AACF21D}" type="slidenum">
              <a:rPr lang="en-US" smtClean="0"/>
              <a:t>41</a:t>
            </a:fld>
            <a:endParaRPr lang="en-US"/>
          </a:p>
        </p:txBody>
      </p:sp>
      <p:pic>
        <p:nvPicPr>
          <p:cNvPr id="3" name="Picture 2"/>
          <p:cNvPicPr>
            <a:picLocks noChangeAspect="1"/>
          </p:cNvPicPr>
          <p:nvPr/>
        </p:nvPicPr>
        <p:blipFill>
          <a:blip r:embed="rId2"/>
          <a:stretch>
            <a:fillRect/>
          </a:stretch>
        </p:blipFill>
        <p:spPr>
          <a:xfrm>
            <a:off x="190285" y="469706"/>
            <a:ext cx="8808529" cy="6298977"/>
          </a:xfrm>
          <a:prstGeom prst="rect">
            <a:avLst/>
          </a:prstGeom>
          <a:ln w="28575" cmpd="sng">
            <a:solidFill>
              <a:srgbClr val="FF0000"/>
            </a:solidFill>
          </a:ln>
        </p:spPr>
      </p:pic>
    </p:spTree>
    <p:extLst>
      <p:ext uri="{BB962C8B-B14F-4D97-AF65-F5344CB8AC3E}">
        <p14:creationId xmlns:p14="http://schemas.microsoft.com/office/powerpoint/2010/main" val="297604403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5226"/>
            <a:ext cx="8229600" cy="990600"/>
          </a:xfrm>
        </p:spPr>
        <p:txBody>
          <a:bodyPr/>
          <a:lstStyle/>
          <a:p>
            <a:r>
              <a:rPr lang="en-US" dirty="0" smtClean="0"/>
              <a:t>Short Baseline Neutrino sensitivity</a:t>
            </a:r>
            <a:endParaRPr lang="en-US" dirty="0"/>
          </a:p>
        </p:txBody>
      </p:sp>
      <p:sp>
        <p:nvSpPr>
          <p:cNvPr id="4" name="Date Placeholder 3"/>
          <p:cNvSpPr>
            <a:spLocks noGrp="1"/>
          </p:cNvSpPr>
          <p:nvPr>
            <p:ph type="dt" sz="half" idx="4294967295"/>
          </p:nvPr>
        </p:nvSpPr>
        <p:spPr>
          <a:xfrm>
            <a:off x="0" y="-1412"/>
            <a:ext cx="2138054" cy="329184"/>
          </a:xfrm>
          <a:prstGeom prst="rect">
            <a:avLst/>
          </a:prstGeom>
        </p:spPr>
        <p:txBody>
          <a:bodyPr/>
          <a:lstStyle/>
          <a:p>
            <a:fld id="{F0E1E9C6-1052-E349-B02B-3A8C75C4BDE1}" type="datetime3">
              <a:rPr lang="en-GB" smtClean="0"/>
              <a:pPr/>
              <a:t>22 October 2015</a:t>
            </a:fld>
            <a:endParaRPr lang="en-US" dirty="0"/>
          </a:p>
        </p:txBody>
      </p:sp>
      <p:sp>
        <p:nvSpPr>
          <p:cNvPr id="5" name="Slide Number Placeholder 4"/>
          <p:cNvSpPr>
            <a:spLocks noGrp="1"/>
          </p:cNvSpPr>
          <p:nvPr>
            <p:ph type="sldNum" sz="quarter" idx="12"/>
          </p:nvPr>
        </p:nvSpPr>
        <p:spPr/>
        <p:txBody>
          <a:bodyPr/>
          <a:lstStyle/>
          <a:p>
            <a:fld id="{8B2C7CBE-54CD-6E4E-991E-74820AACF21D}" type="slidenum">
              <a:rPr lang="en-US" smtClean="0"/>
              <a:t>42</a:t>
            </a:fld>
            <a:endParaRPr lang="en-US" dirty="0"/>
          </a:p>
        </p:txBody>
      </p:sp>
      <p:sp>
        <p:nvSpPr>
          <p:cNvPr id="8" name="Content Placeholder 2"/>
          <p:cNvSpPr>
            <a:spLocks noGrp="1"/>
          </p:cNvSpPr>
          <p:nvPr>
            <p:ph idx="1"/>
          </p:nvPr>
        </p:nvSpPr>
        <p:spPr>
          <a:xfrm>
            <a:off x="0" y="6165698"/>
            <a:ext cx="9070066" cy="659165"/>
          </a:xfrm>
        </p:spPr>
        <p:txBody>
          <a:bodyPr>
            <a:normAutofit/>
          </a:bodyPr>
          <a:lstStyle/>
          <a:p>
            <a:r>
              <a:rPr lang="en-US" dirty="0" smtClean="0"/>
              <a:t>Region of interest can be addressed at 5σ</a:t>
            </a:r>
            <a:endParaRPr lang="en-US" dirty="0"/>
          </a:p>
        </p:txBody>
      </p:sp>
      <p:pic>
        <p:nvPicPr>
          <p:cNvPr id="3" name="Picture 2" descr="sbnd-2.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452" y="1677911"/>
            <a:ext cx="4620661" cy="4231112"/>
          </a:xfrm>
          <a:prstGeom prst="rect">
            <a:avLst/>
          </a:prstGeom>
          <a:solidFill>
            <a:srgbClr val="FFFFFF"/>
          </a:solidFill>
          <a:ln w="28575" cmpd="sng">
            <a:solidFill>
              <a:srgbClr val="FF0000"/>
            </a:solidFill>
          </a:ln>
        </p:spPr>
      </p:pic>
      <p:pic>
        <p:nvPicPr>
          <p:cNvPr id="9" name="Picture 8" descr="sbnd-3.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54254" y="1677911"/>
            <a:ext cx="4326755" cy="4236032"/>
          </a:xfrm>
          <a:prstGeom prst="rect">
            <a:avLst/>
          </a:prstGeom>
          <a:solidFill>
            <a:srgbClr val="FFFFFF"/>
          </a:solidFill>
          <a:ln w="28575" cmpd="sng">
            <a:solidFill>
              <a:srgbClr val="FF0000"/>
            </a:solidFill>
          </a:ln>
        </p:spPr>
      </p:pic>
      <p:pic>
        <p:nvPicPr>
          <p:cNvPr id="6" name="Picture 5"/>
          <p:cNvPicPr>
            <a:picLocks noChangeAspect="1"/>
          </p:cNvPicPr>
          <p:nvPr/>
        </p:nvPicPr>
        <p:blipFill>
          <a:blip r:embed="rId5"/>
          <a:stretch>
            <a:fillRect/>
          </a:stretch>
        </p:blipFill>
        <p:spPr>
          <a:xfrm>
            <a:off x="58452" y="1210805"/>
            <a:ext cx="1629518" cy="434538"/>
          </a:xfrm>
          <a:prstGeom prst="rect">
            <a:avLst/>
          </a:prstGeom>
          <a:ln w="28575" cmpd="sng">
            <a:solidFill>
              <a:srgbClr val="FF0000"/>
            </a:solidFill>
          </a:ln>
        </p:spPr>
      </p:pic>
      <p:pic>
        <p:nvPicPr>
          <p:cNvPr id="7" name="Picture 6"/>
          <p:cNvPicPr>
            <a:picLocks noChangeAspect="1"/>
          </p:cNvPicPr>
          <p:nvPr/>
        </p:nvPicPr>
        <p:blipFill>
          <a:blip r:embed="rId6"/>
          <a:stretch>
            <a:fillRect/>
          </a:stretch>
        </p:blipFill>
        <p:spPr>
          <a:xfrm>
            <a:off x="7451403" y="1210805"/>
            <a:ext cx="1629518" cy="434538"/>
          </a:xfrm>
          <a:prstGeom prst="rect">
            <a:avLst/>
          </a:prstGeom>
          <a:ln w="28575" cmpd="sng">
            <a:solidFill>
              <a:srgbClr val="FF0000"/>
            </a:solidFill>
          </a:ln>
        </p:spPr>
      </p:pic>
    </p:spTree>
    <p:extLst>
      <p:ext uri="{BB962C8B-B14F-4D97-AF65-F5344CB8AC3E}">
        <p14:creationId xmlns:p14="http://schemas.microsoft.com/office/powerpoint/2010/main" val="131295234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Capability to build on discovery?</a:t>
            </a:r>
            <a:endParaRPr lang="en-US" dirty="0"/>
          </a:p>
        </p:txBody>
      </p:sp>
      <p:sp>
        <p:nvSpPr>
          <p:cNvPr id="3" name="Content Placeholder 2"/>
          <p:cNvSpPr>
            <a:spLocks noGrp="1"/>
          </p:cNvSpPr>
          <p:nvPr>
            <p:ph idx="1"/>
          </p:nvPr>
        </p:nvSpPr>
        <p:spPr/>
        <p:txBody>
          <a:bodyPr/>
          <a:lstStyle/>
          <a:p>
            <a:r>
              <a:rPr lang="en-US" dirty="0" smtClean="0"/>
              <a:t>Confirmation would be a major discovery;</a:t>
            </a:r>
          </a:p>
          <a:p>
            <a:pPr lvl="1"/>
            <a:r>
              <a:rPr lang="en-US" dirty="0" smtClean="0"/>
              <a:t>One that would change the direction of the field</a:t>
            </a:r>
          </a:p>
          <a:p>
            <a:pPr lvl="1"/>
            <a:endParaRPr lang="en-US" dirty="0" smtClean="0"/>
          </a:p>
          <a:p>
            <a:pPr lvl="1"/>
            <a:endParaRPr lang="en-US" dirty="0"/>
          </a:p>
          <a:p>
            <a:r>
              <a:rPr lang="en-US" dirty="0" smtClean="0"/>
              <a:t>Therefore, essential to develop capability to go beyond the performance of the present generation</a:t>
            </a:r>
          </a:p>
          <a:p>
            <a:endParaRPr lang="en-US" dirty="0"/>
          </a:p>
          <a:p>
            <a:r>
              <a:rPr lang="en-US" dirty="0" smtClean="0"/>
              <a:t>Innovation in beam to observe:</a:t>
            </a:r>
          </a:p>
          <a:p>
            <a:pPr lvl="1"/>
            <a:r>
              <a:rPr lang="en-US" dirty="0" smtClean="0"/>
              <a:t>Oscillation</a:t>
            </a:r>
          </a:p>
          <a:p>
            <a:pPr lvl="2"/>
            <a:r>
              <a:rPr lang="en-US" dirty="0" smtClean="0"/>
              <a:t>ISODAR: observe oscillation using isotope decay at rest.</a:t>
            </a:r>
          </a:p>
          <a:p>
            <a:pPr lvl="1"/>
            <a:r>
              <a:rPr lang="en-US" dirty="0" smtClean="0"/>
              <a:t>As many channels as possible …</a:t>
            </a:r>
            <a:endParaRPr lang="en-US" dirty="0"/>
          </a:p>
        </p:txBody>
      </p:sp>
      <p:sp>
        <p:nvSpPr>
          <p:cNvPr id="4" name="Date Placeholder 3"/>
          <p:cNvSpPr>
            <a:spLocks noGrp="1"/>
          </p:cNvSpPr>
          <p:nvPr>
            <p:ph type="dt" sz="half" idx="4294967295"/>
          </p:nvPr>
        </p:nvSpPr>
        <p:spPr>
          <a:xfrm>
            <a:off x="0" y="-1412"/>
            <a:ext cx="2138054" cy="329184"/>
          </a:xfrm>
          <a:prstGeom prst="rect">
            <a:avLst/>
          </a:prstGeom>
        </p:spPr>
        <p:txBody>
          <a:bodyPr/>
          <a:lstStyle/>
          <a:p>
            <a:fld id="{F0E1E9C6-1052-E349-B02B-3A8C75C4BDE1}" type="datetime3">
              <a:rPr lang="en-GB" smtClean="0"/>
              <a:pPr/>
              <a:t>22 October 2015</a:t>
            </a:fld>
            <a:endParaRPr lang="en-US" dirty="0"/>
          </a:p>
        </p:txBody>
      </p:sp>
      <p:sp>
        <p:nvSpPr>
          <p:cNvPr id="5" name="Slide Number Placeholder 4"/>
          <p:cNvSpPr>
            <a:spLocks noGrp="1"/>
          </p:cNvSpPr>
          <p:nvPr>
            <p:ph type="sldNum" sz="quarter" idx="12"/>
          </p:nvPr>
        </p:nvSpPr>
        <p:spPr/>
        <p:txBody>
          <a:bodyPr/>
          <a:lstStyle/>
          <a:p>
            <a:fld id="{8B2C7CBE-54CD-6E4E-991E-74820AACF21D}" type="slidenum">
              <a:rPr lang="en-US" smtClean="0"/>
              <a:t>43</a:t>
            </a:fld>
            <a:endParaRPr lang="en-US" dirty="0"/>
          </a:p>
        </p:txBody>
      </p:sp>
    </p:spTree>
    <p:extLst>
      <p:ext uri="{BB962C8B-B14F-4D97-AF65-F5344CB8AC3E}">
        <p14:creationId xmlns:p14="http://schemas.microsoft.com/office/powerpoint/2010/main" val="263273833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10" y="168966"/>
            <a:ext cx="8229600" cy="990600"/>
          </a:xfrm>
        </p:spPr>
        <p:txBody>
          <a:bodyPr>
            <a:normAutofit/>
          </a:bodyPr>
          <a:lstStyle/>
          <a:p>
            <a:r>
              <a:rPr lang="en-US" dirty="0" err="1" smtClean="0"/>
              <a:t>nuSTORM</a:t>
            </a:r>
            <a:endParaRPr lang="en-US" dirty="0"/>
          </a:p>
        </p:txBody>
      </p:sp>
      <p:pic>
        <p:nvPicPr>
          <p:cNvPr id="10" name="Picture 9"/>
          <p:cNvPicPr>
            <a:picLocks noChangeAspect="1"/>
          </p:cNvPicPr>
          <p:nvPr/>
        </p:nvPicPr>
        <p:blipFill>
          <a:blip r:embed="rId2"/>
          <a:stretch>
            <a:fillRect/>
          </a:stretch>
        </p:blipFill>
        <p:spPr>
          <a:xfrm>
            <a:off x="65810" y="1006795"/>
            <a:ext cx="8970686" cy="2280683"/>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5754" y="3781625"/>
            <a:ext cx="4426245" cy="3017558"/>
          </a:xfrm>
          <a:prstGeom prst="rect">
            <a:avLst/>
          </a:prstGeom>
          <a:ln w="28575" cmpd="sng">
            <a:solidFill>
              <a:srgbClr val="FF0000"/>
            </a:solidFill>
          </a:ln>
        </p:spPr>
      </p:pic>
      <p:pic>
        <p:nvPicPr>
          <p:cNvPr id="18" name="Picture 1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05163" y="3775663"/>
            <a:ext cx="4331334" cy="3023761"/>
          </a:xfrm>
          <a:prstGeom prst="rect">
            <a:avLst/>
          </a:prstGeom>
          <a:ln w="28575" cmpd="sng">
            <a:solidFill>
              <a:srgbClr val="FF0000"/>
            </a:solidFill>
          </a:ln>
        </p:spPr>
      </p:pic>
      <p:sp>
        <p:nvSpPr>
          <p:cNvPr id="3" name="TextBox 2"/>
          <p:cNvSpPr txBox="1"/>
          <p:nvPr/>
        </p:nvSpPr>
        <p:spPr>
          <a:xfrm>
            <a:off x="0" y="-10856"/>
            <a:ext cx="2660304" cy="307777"/>
          </a:xfrm>
          <a:prstGeom prst="rect">
            <a:avLst/>
          </a:prstGeom>
          <a:noFill/>
        </p:spPr>
        <p:txBody>
          <a:bodyPr wrap="none" rtlCol="0">
            <a:spAutoFit/>
          </a:bodyPr>
          <a:lstStyle/>
          <a:p>
            <a:r>
              <a:rPr lang="en-US" sz="1400" b="1" dirty="0">
                <a:solidFill>
                  <a:srgbClr val="FFFFFF"/>
                </a:solidFill>
              </a:rPr>
              <a:t>10.1103/PhysRevD.</a:t>
            </a:r>
            <a:r>
              <a:rPr lang="en-US" sz="1400" b="1" dirty="0" smtClean="0">
                <a:solidFill>
                  <a:srgbClr val="FFFFFF"/>
                </a:solidFill>
              </a:rPr>
              <a:t>89.071301</a:t>
            </a:r>
            <a:endParaRPr lang="en-US" sz="1400" b="1" dirty="0">
              <a:solidFill>
                <a:srgbClr val="FFFFFF"/>
              </a:solidFill>
            </a:endParaRPr>
          </a:p>
        </p:txBody>
      </p:sp>
      <p:pic>
        <p:nvPicPr>
          <p:cNvPr id="7" name="Picture 6"/>
          <p:cNvPicPr>
            <a:picLocks noChangeAspect="1"/>
          </p:cNvPicPr>
          <p:nvPr/>
        </p:nvPicPr>
        <p:blipFill>
          <a:blip r:embed="rId5"/>
          <a:stretch>
            <a:fillRect/>
          </a:stretch>
        </p:blipFill>
        <p:spPr>
          <a:xfrm>
            <a:off x="6089430" y="168966"/>
            <a:ext cx="2084403" cy="882806"/>
          </a:xfrm>
          <a:prstGeom prst="rect">
            <a:avLst/>
          </a:prstGeom>
          <a:ln w="28575" cmpd="sng">
            <a:solidFill>
              <a:srgbClr val="00FF00"/>
            </a:solidFill>
          </a:ln>
        </p:spPr>
      </p:pic>
      <p:sp>
        <p:nvSpPr>
          <p:cNvPr id="8" name="Slide Number Placeholder 4"/>
          <p:cNvSpPr>
            <a:spLocks noGrp="1"/>
          </p:cNvSpPr>
          <p:nvPr>
            <p:ph type="sldNum" sz="quarter" idx="12"/>
          </p:nvPr>
        </p:nvSpPr>
        <p:spPr>
          <a:xfrm>
            <a:off x="8077200" y="-1557"/>
            <a:ext cx="1066800" cy="329184"/>
          </a:xfrm>
        </p:spPr>
        <p:txBody>
          <a:bodyPr/>
          <a:lstStyle/>
          <a:p>
            <a:fld id="{8B2C7CBE-54CD-6E4E-991E-74820AACF21D}" type="slidenum">
              <a:rPr lang="en-US" smtClean="0"/>
              <a:t>44</a:t>
            </a:fld>
            <a:endParaRPr lang="en-US" dirty="0"/>
          </a:p>
        </p:txBody>
      </p:sp>
      <p:pic>
        <p:nvPicPr>
          <p:cNvPr id="9" name="Picture 8"/>
          <p:cNvPicPr>
            <a:picLocks noChangeAspect="1"/>
          </p:cNvPicPr>
          <p:nvPr/>
        </p:nvPicPr>
        <p:blipFill>
          <a:blip r:embed="rId6"/>
          <a:stretch>
            <a:fillRect/>
          </a:stretch>
        </p:blipFill>
        <p:spPr>
          <a:xfrm>
            <a:off x="145754" y="3352981"/>
            <a:ext cx="1662274" cy="443273"/>
          </a:xfrm>
          <a:prstGeom prst="rect">
            <a:avLst/>
          </a:prstGeom>
          <a:ln w="28575" cmpd="sng">
            <a:solidFill>
              <a:srgbClr val="FF0000"/>
            </a:solidFill>
          </a:ln>
        </p:spPr>
      </p:pic>
      <p:pic>
        <p:nvPicPr>
          <p:cNvPr id="11" name="Picture 10"/>
          <p:cNvPicPr>
            <a:picLocks noChangeAspect="1"/>
          </p:cNvPicPr>
          <p:nvPr/>
        </p:nvPicPr>
        <p:blipFill>
          <a:blip r:embed="rId7"/>
          <a:stretch>
            <a:fillRect/>
          </a:stretch>
        </p:blipFill>
        <p:spPr>
          <a:xfrm>
            <a:off x="7413349" y="3352614"/>
            <a:ext cx="1629518" cy="434538"/>
          </a:xfrm>
          <a:prstGeom prst="rect">
            <a:avLst/>
          </a:prstGeom>
          <a:ln w="28575" cmpd="sng">
            <a:solidFill>
              <a:srgbClr val="FF0000"/>
            </a:solidFill>
          </a:ln>
        </p:spPr>
      </p:pic>
    </p:spTree>
    <p:extLst>
      <p:ext uri="{BB962C8B-B14F-4D97-AF65-F5344CB8AC3E}">
        <p14:creationId xmlns:p14="http://schemas.microsoft.com/office/powerpoint/2010/main" val="410116872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Standard Neutrino Model</a:t>
            </a:r>
            <a:br>
              <a:rPr lang="en-US" sz="4000" dirty="0" smtClean="0"/>
            </a:br>
            <a:r>
              <a:rPr lang="en-US" sz="4000" dirty="0" smtClean="0"/>
              <a:t>and beyond</a:t>
            </a:r>
            <a:endParaRPr lang="en-US" sz="4000" dirty="0"/>
          </a:p>
        </p:txBody>
      </p:sp>
      <p:sp>
        <p:nvSpPr>
          <p:cNvPr id="3" name="Text Placeholder 2"/>
          <p:cNvSpPr>
            <a:spLocks noGrp="1"/>
          </p:cNvSpPr>
          <p:nvPr>
            <p:ph type="body" idx="1"/>
          </p:nvPr>
        </p:nvSpPr>
        <p:spPr/>
        <p:txBody>
          <a:bodyPr/>
          <a:lstStyle/>
          <a:p>
            <a:r>
              <a:rPr lang="en-US" dirty="0" smtClean="0"/>
              <a:t>NEUTRINO PHYSICS AND DETECTORS</a:t>
            </a:r>
            <a:endParaRPr lang="en-US" dirty="0"/>
          </a:p>
        </p:txBody>
      </p:sp>
      <p:sp>
        <p:nvSpPr>
          <p:cNvPr id="5" name="Slide Number Placeholder 3"/>
          <p:cNvSpPr txBox="1">
            <a:spLocks/>
          </p:cNvSpPr>
          <p:nvPr/>
        </p:nvSpPr>
        <p:spPr>
          <a:xfrm>
            <a:off x="8077200" y="-1557"/>
            <a:ext cx="1066800" cy="329184"/>
          </a:xfrm>
          <a:prstGeom prst="rect">
            <a:avLst/>
          </a:prstGeom>
        </p:spPr>
        <p:txBody>
          <a:bodyPr vert="horz" lIns="91440" tIns="45720" rIns="91440" bIns="45720" rtlCol="0" anchor="ctr"/>
          <a:lstStyle>
            <a:defPPr>
              <a:defRPr lang="en-US"/>
            </a:defPPr>
            <a:lvl1pPr marL="0" algn="r" defTabSz="457200" rtl="0" eaLnBrk="1" latinLnBrk="0" hangingPunct="1">
              <a:defRPr sz="1400" b="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B2C7CBE-54CD-6E4E-991E-74820AACF21D}" type="slidenum">
              <a:rPr kumimoji="0" lang="en-US" sz="14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30177110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Completing the </a:t>
            </a:r>
            <a:r>
              <a:rPr lang="en-US" dirty="0" err="1" smtClean="0"/>
              <a:t>SνM</a:t>
            </a:r>
            <a:endParaRPr lang="en-US" dirty="0"/>
          </a:p>
        </p:txBody>
      </p:sp>
      <p:sp>
        <p:nvSpPr>
          <p:cNvPr id="3" name="Content Placeholder 2"/>
          <p:cNvSpPr>
            <a:spLocks noGrp="1"/>
          </p:cNvSpPr>
          <p:nvPr>
            <p:ph idx="1"/>
          </p:nvPr>
        </p:nvSpPr>
        <p:spPr/>
        <p:txBody>
          <a:bodyPr/>
          <a:lstStyle/>
          <a:p>
            <a:r>
              <a:rPr lang="en-US" dirty="0" smtClean="0"/>
              <a:t>Mass hierarchy:</a:t>
            </a:r>
          </a:p>
          <a:p>
            <a:pPr lvl="1"/>
            <a:r>
              <a:rPr lang="en-US" dirty="0" smtClean="0"/>
              <a:t>Two approaches:</a:t>
            </a:r>
          </a:p>
          <a:p>
            <a:pPr lvl="2"/>
            <a:r>
              <a:rPr lang="en-US" dirty="0" smtClean="0"/>
              <a:t>Exploit the “matter effect”</a:t>
            </a:r>
          </a:p>
          <a:p>
            <a:pPr lvl="2"/>
            <a:endParaRPr lang="en-US" dirty="0" smtClean="0"/>
          </a:p>
          <a:p>
            <a:pPr lvl="2"/>
            <a:r>
              <a:rPr lang="en-US" dirty="0" smtClean="0"/>
              <a:t>Exploit </a:t>
            </a:r>
            <a:r>
              <a:rPr lang="en-US" i="1" dirty="0" smtClean="0"/>
              <a:t>L</a:t>
            </a:r>
            <a:r>
              <a:rPr lang="en-US" dirty="0" smtClean="0"/>
              <a:t>/</a:t>
            </a:r>
            <a:r>
              <a:rPr lang="en-US" i="1" dirty="0" smtClean="0"/>
              <a:t>E</a:t>
            </a:r>
            <a:r>
              <a:rPr lang="en-US" dirty="0" smtClean="0"/>
              <a:t> dependence</a:t>
            </a:r>
          </a:p>
          <a:p>
            <a:endParaRPr lang="en-US" dirty="0"/>
          </a:p>
          <a:p>
            <a:r>
              <a:rPr lang="en-US" dirty="0" smtClean="0"/>
              <a:t>CP-</a:t>
            </a:r>
            <a:r>
              <a:rPr lang="en-US" dirty="0" err="1" smtClean="0"/>
              <a:t>invatiance</a:t>
            </a:r>
            <a:r>
              <a:rPr lang="en-US" dirty="0" smtClean="0"/>
              <a:t> violation:</a:t>
            </a:r>
          </a:p>
          <a:p>
            <a:pPr lvl="1"/>
            <a:r>
              <a:rPr lang="en-US" dirty="0" smtClean="0"/>
              <a:t>Two approaches:</a:t>
            </a:r>
          </a:p>
          <a:p>
            <a:pPr lvl="2"/>
            <a:r>
              <a:rPr lang="en-US" dirty="0" smtClean="0"/>
              <a:t>Direct observation</a:t>
            </a:r>
          </a:p>
          <a:p>
            <a:pPr lvl="2"/>
            <a:endParaRPr lang="en-US" dirty="0"/>
          </a:p>
          <a:p>
            <a:pPr lvl="2"/>
            <a:r>
              <a:rPr lang="en-US" dirty="0" smtClean="0"/>
              <a:t>Exploit </a:t>
            </a:r>
            <a:r>
              <a:rPr lang="en-US" i="1" dirty="0" smtClean="0"/>
              <a:t>L</a:t>
            </a:r>
            <a:r>
              <a:rPr lang="en-US" dirty="0" smtClean="0"/>
              <a:t>/</a:t>
            </a:r>
            <a:r>
              <a:rPr lang="en-US" i="1" dirty="0" smtClean="0"/>
              <a:t>E</a:t>
            </a:r>
            <a:r>
              <a:rPr lang="en-US" dirty="0" smtClean="0"/>
              <a:t> dependence</a:t>
            </a:r>
            <a:endParaRPr lang="en-US" dirty="0"/>
          </a:p>
        </p:txBody>
      </p:sp>
      <p:sp>
        <p:nvSpPr>
          <p:cNvPr id="4" name="Date Placeholder 3"/>
          <p:cNvSpPr>
            <a:spLocks noGrp="1"/>
          </p:cNvSpPr>
          <p:nvPr>
            <p:ph type="dt" sz="half" idx="4294967295"/>
          </p:nvPr>
        </p:nvSpPr>
        <p:spPr>
          <a:xfrm>
            <a:off x="0" y="-1412"/>
            <a:ext cx="2138054" cy="329184"/>
          </a:xfrm>
          <a:prstGeom prst="rect">
            <a:avLst/>
          </a:prstGeom>
        </p:spPr>
        <p:txBody>
          <a:bodyPr/>
          <a:lstStyle/>
          <a:p>
            <a:fld id="{F0E1E9C6-1052-E349-B02B-3A8C75C4BDE1}" type="datetime3">
              <a:rPr lang="en-GB" smtClean="0"/>
              <a:pPr/>
              <a:t>22 October 2015</a:t>
            </a:fld>
            <a:endParaRPr lang="en-US" dirty="0"/>
          </a:p>
        </p:txBody>
      </p:sp>
      <p:sp>
        <p:nvSpPr>
          <p:cNvPr id="5" name="Slide Number Placeholder 4"/>
          <p:cNvSpPr>
            <a:spLocks noGrp="1"/>
          </p:cNvSpPr>
          <p:nvPr>
            <p:ph type="sldNum" sz="quarter" idx="12"/>
          </p:nvPr>
        </p:nvSpPr>
        <p:spPr/>
        <p:txBody>
          <a:bodyPr/>
          <a:lstStyle/>
          <a:p>
            <a:fld id="{8B2C7CBE-54CD-6E4E-991E-74820AACF21D}" type="slidenum">
              <a:rPr lang="en-US" smtClean="0"/>
              <a:t>46</a:t>
            </a:fld>
            <a:endParaRPr lang="en-US"/>
          </a:p>
        </p:txBody>
      </p:sp>
      <p:pic>
        <p:nvPicPr>
          <p:cNvPr id="6" name="Picture 5"/>
          <p:cNvPicPr>
            <a:picLocks noChangeAspect="1"/>
          </p:cNvPicPr>
          <p:nvPr/>
        </p:nvPicPr>
        <p:blipFill>
          <a:blip r:embed="rId2"/>
          <a:stretch>
            <a:fillRect/>
          </a:stretch>
        </p:blipFill>
        <p:spPr>
          <a:xfrm>
            <a:off x="5262351" y="1524001"/>
            <a:ext cx="3424449" cy="2460498"/>
          </a:xfrm>
          <a:prstGeom prst="rect">
            <a:avLst/>
          </a:prstGeom>
          <a:ln w="28575" cmpd="sng">
            <a:solidFill>
              <a:srgbClr val="FF0000"/>
            </a:solidFill>
          </a:ln>
        </p:spPr>
      </p:pic>
      <p:pic>
        <p:nvPicPr>
          <p:cNvPr id="7" name="Picture 6"/>
          <p:cNvPicPr>
            <a:picLocks noChangeAspect="1"/>
          </p:cNvPicPr>
          <p:nvPr/>
        </p:nvPicPr>
        <p:blipFill>
          <a:blip r:embed="rId3"/>
          <a:stretch>
            <a:fillRect/>
          </a:stretch>
        </p:blipFill>
        <p:spPr>
          <a:xfrm>
            <a:off x="5262350" y="4175113"/>
            <a:ext cx="3411909" cy="2301887"/>
          </a:xfrm>
          <a:prstGeom prst="rect">
            <a:avLst/>
          </a:prstGeom>
          <a:ln w="28575" cmpd="sng">
            <a:solidFill>
              <a:srgbClr val="FF0000"/>
            </a:solidFill>
          </a:ln>
        </p:spPr>
      </p:pic>
      <p:sp>
        <p:nvSpPr>
          <p:cNvPr id="8" name="Rectangle 7"/>
          <p:cNvSpPr/>
          <p:nvPr/>
        </p:nvSpPr>
        <p:spPr>
          <a:xfrm>
            <a:off x="217100" y="3734313"/>
            <a:ext cx="4700225" cy="2268812"/>
          </a:xfrm>
          <a:prstGeom prst="rect">
            <a:avLst/>
          </a:prstGeom>
          <a:solidFill>
            <a:schemeClr val="tx1">
              <a:lumMod val="75000"/>
              <a:lumOff val="25000"/>
              <a:alpha val="7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321143" y="6302238"/>
            <a:ext cx="2339628" cy="523220"/>
          </a:xfrm>
          <a:prstGeom prst="rect">
            <a:avLst/>
          </a:prstGeom>
          <a:noFill/>
        </p:spPr>
        <p:txBody>
          <a:bodyPr wrap="none" rtlCol="0">
            <a:spAutoFit/>
          </a:bodyPr>
          <a:lstStyle/>
          <a:p>
            <a:r>
              <a:rPr lang="en-US" sz="1400" b="1" dirty="0" smtClean="0">
                <a:solidFill>
                  <a:schemeClr val="bg1"/>
                </a:solidFill>
              </a:rPr>
              <a:t>A. Stahl:</a:t>
            </a:r>
          </a:p>
          <a:p>
            <a:r>
              <a:rPr lang="en-US" sz="1400" b="1" dirty="0" smtClean="0">
                <a:solidFill>
                  <a:schemeClr val="bg1"/>
                </a:solidFill>
              </a:rPr>
              <a:t>Reactor: JUNO, RENO-50</a:t>
            </a:r>
            <a:endParaRPr lang="en-US" sz="1400" b="1" dirty="0">
              <a:solidFill>
                <a:schemeClr val="bg1"/>
              </a:solidFill>
            </a:endParaRPr>
          </a:p>
        </p:txBody>
      </p:sp>
      <p:sp>
        <p:nvSpPr>
          <p:cNvPr id="10" name="TextBox 9"/>
          <p:cNvSpPr txBox="1"/>
          <p:nvPr/>
        </p:nvSpPr>
        <p:spPr>
          <a:xfrm>
            <a:off x="4917325" y="793743"/>
            <a:ext cx="3802040" cy="738664"/>
          </a:xfrm>
          <a:prstGeom prst="rect">
            <a:avLst/>
          </a:prstGeom>
          <a:noFill/>
        </p:spPr>
        <p:txBody>
          <a:bodyPr wrap="square" rtlCol="0">
            <a:spAutoFit/>
          </a:bodyPr>
          <a:lstStyle/>
          <a:p>
            <a:pPr algn="r"/>
            <a:r>
              <a:rPr lang="en-US" sz="1400" b="1" dirty="0" smtClean="0">
                <a:solidFill>
                  <a:schemeClr val="bg1"/>
                </a:solidFill>
              </a:rPr>
              <a:t>P. Shanahan:</a:t>
            </a:r>
          </a:p>
          <a:p>
            <a:pPr algn="r"/>
            <a:r>
              <a:rPr lang="en-US" sz="1400" b="1" dirty="0" smtClean="0">
                <a:solidFill>
                  <a:schemeClr val="bg1"/>
                </a:solidFill>
              </a:rPr>
              <a:t>Atmospheric: INO, PINGU, ORCA</a:t>
            </a:r>
          </a:p>
          <a:p>
            <a:pPr algn="r"/>
            <a:r>
              <a:rPr lang="en-US" sz="1400" b="1" dirty="0" smtClean="0">
                <a:solidFill>
                  <a:schemeClr val="bg1"/>
                </a:solidFill>
              </a:rPr>
              <a:t>LBL: </a:t>
            </a:r>
            <a:r>
              <a:rPr lang="en-US" sz="1400" b="1" dirty="0" err="1" smtClean="0">
                <a:solidFill>
                  <a:schemeClr val="bg1"/>
                </a:solidFill>
              </a:rPr>
              <a:t>NOνA</a:t>
            </a:r>
            <a:r>
              <a:rPr lang="en-US" sz="1400" b="1" dirty="0" smtClean="0">
                <a:solidFill>
                  <a:schemeClr val="bg1"/>
                </a:solidFill>
              </a:rPr>
              <a:t>, DUNE [design study, CHIPS]</a:t>
            </a:r>
            <a:endParaRPr lang="en-US" sz="1400" b="1" dirty="0">
              <a:solidFill>
                <a:schemeClr val="bg1"/>
              </a:solidFill>
            </a:endParaRPr>
          </a:p>
        </p:txBody>
      </p:sp>
    </p:spTree>
    <p:extLst>
      <p:ext uri="{BB962C8B-B14F-4D97-AF65-F5344CB8AC3E}">
        <p14:creationId xmlns:p14="http://schemas.microsoft.com/office/powerpoint/2010/main" val="352509206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Completing the </a:t>
            </a:r>
            <a:r>
              <a:rPr lang="en-US" dirty="0" err="1" smtClean="0"/>
              <a:t>SνM</a:t>
            </a:r>
            <a:endParaRPr lang="en-US" dirty="0"/>
          </a:p>
        </p:txBody>
      </p:sp>
      <p:sp>
        <p:nvSpPr>
          <p:cNvPr id="3" name="Content Placeholder 2"/>
          <p:cNvSpPr>
            <a:spLocks noGrp="1"/>
          </p:cNvSpPr>
          <p:nvPr>
            <p:ph idx="1"/>
          </p:nvPr>
        </p:nvSpPr>
        <p:spPr>
          <a:xfrm>
            <a:off x="457200" y="1600200"/>
            <a:ext cx="4340720" cy="4876800"/>
          </a:xfrm>
        </p:spPr>
        <p:txBody>
          <a:bodyPr/>
          <a:lstStyle/>
          <a:p>
            <a:r>
              <a:rPr lang="en-US" dirty="0" smtClean="0"/>
              <a:t>Mass hierarchy:</a:t>
            </a:r>
          </a:p>
          <a:p>
            <a:pPr lvl="1"/>
            <a:r>
              <a:rPr lang="en-US" dirty="0" smtClean="0"/>
              <a:t>Two approaches:</a:t>
            </a:r>
          </a:p>
          <a:p>
            <a:pPr lvl="2"/>
            <a:r>
              <a:rPr lang="en-US" dirty="0" smtClean="0"/>
              <a:t>Exploit the “matter effect”</a:t>
            </a:r>
          </a:p>
          <a:p>
            <a:pPr lvl="2"/>
            <a:endParaRPr lang="en-US" dirty="0" smtClean="0"/>
          </a:p>
          <a:p>
            <a:pPr lvl="2"/>
            <a:r>
              <a:rPr lang="en-US" dirty="0" smtClean="0"/>
              <a:t>Exploit </a:t>
            </a:r>
            <a:r>
              <a:rPr lang="en-US" i="1" dirty="0" smtClean="0"/>
              <a:t>L</a:t>
            </a:r>
            <a:r>
              <a:rPr lang="en-US" dirty="0" smtClean="0"/>
              <a:t>/</a:t>
            </a:r>
            <a:r>
              <a:rPr lang="en-US" i="1" dirty="0" smtClean="0"/>
              <a:t>E</a:t>
            </a:r>
            <a:r>
              <a:rPr lang="en-US" dirty="0" smtClean="0"/>
              <a:t> dependence</a:t>
            </a:r>
          </a:p>
          <a:p>
            <a:endParaRPr lang="en-US" dirty="0"/>
          </a:p>
          <a:p>
            <a:r>
              <a:rPr lang="en-US" dirty="0" smtClean="0"/>
              <a:t>CP-invariance violation:</a:t>
            </a:r>
          </a:p>
          <a:p>
            <a:pPr lvl="1"/>
            <a:r>
              <a:rPr lang="en-US" dirty="0" smtClean="0"/>
              <a:t>Two approaches:</a:t>
            </a:r>
          </a:p>
          <a:p>
            <a:pPr lvl="2"/>
            <a:r>
              <a:rPr lang="en-US" dirty="0" smtClean="0"/>
              <a:t>Direct observation</a:t>
            </a:r>
          </a:p>
          <a:p>
            <a:pPr lvl="2"/>
            <a:endParaRPr lang="en-US" dirty="0"/>
          </a:p>
          <a:p>
            <a:pPr lvl="2"/>
            <a:r>
              <a:rPr lang="en-US" dirty="0" smtClean="0"/>
              <a:t>Exploit </a:t>
            </a:r>
            <a:r>
              <a:rPr lang="en-US" i="1" dirty="0" smtClean="0"/>
              <a:t>L</a:t>
            </a:r>
            <a:r>
              <a:rPr lang="en-US" dirty="0" smtClean="0"/>
              <a:t>/</a:t>
            </a:r>
            <a:r>
              <a:rPr lang="en-US" i="1" dirty="0" smtClean="0"/>
              <a:t>E</a:t>
            </a:r>
            <a:r>
              <a:rPr lang="en-US" dirty="0" smtClean="0"/>
              <a:t> dependence</a:t>
            </a:r>
          </a:p>
          <a:p>
            <a:pPr lvl="3"/>
            <a:r>
              <a:rPr lang="en-US" dirty="0" err="1" smtClean="0"/>
              <a:t>DAEδALUS</a:t>
            </a:r>
            <a:r>
              <a:rPr lang="en-US" dirty="0" smtClean="0"/>
              <a:t>:</a:t>
            </a:r>
          </a:p>
          <a:p>
            <a:pPr lvl="4"/>
            <a:r>
              <a:rPr lang="en-US" dirty="0" smtClean="0"/>
              <a:t>π+ decay at rest:</a:t>
            </a:r>
          </a:p>
          <a:p>
            <a:pPr lvl="5"/>
            <a:r>
              <a:rPr lang="en-US" b="1" dirty="0">
                <a:solidFill>
                  <a:srgbClr val="FFFFFF"/>
                </a:solidFill>
              </a:rPr>
              <a:t>1307.6465, 1307.2949, 1006.0260</a:t>
            </a:r>
          </a:p>
        </p:txBody>
      </p:sp>
      <p:sp>
        <p:nvSpPr>
          <p:cNvPr id="4" name="Date Placeholder 3"/>
          <p:cNvSpPr>
            <a:spLocks noGrp="1"/>
          </p:cNvSpPr>
          <p:nvPr>
            <p:ph type="dt" sz="half" idx="4294967295"/>
          </p:nvPr>
        </p:nvSpPr>
        <p:spPr>
          <a:xfrm>
            <a:off x="0" y="-1412"/>
            <a:ext cx="2138054" cy="329184"/>
          </a:xfrm>
          <a:prstGeom prst="rect">
            <a:avLst/>
          </a:prstGeom>
        </p:spPr>
        <p:txBody>
          <a:bodyPr/>
          <a:lstStyle/>
          <a:p>
            <a:fld id="{F0E1E9C6-1052-E349-B02B-3A8C75C4BDE1}" type="datetime3">
              <a:rPr lang="en-GB" smtClean="0"/>
              <a:pPr/>
              <a:t>22 October 2015</a:t>
            </a:fld>
            <a:endParaRPr lang="en-US" dirty="0"/>
          </a:p>
        </p:txBody>
      </p:sp>
      <p:sp>
        <p:nvSpPr>
          <p:cNvPr id="5" name="Slide Number Placeholder 4"/>
          <p:cNvSpPr>
            <a:spLocks noGrp="1"/>
          </p:cNvSpPr>
          <p:nvPr>
            <p:ph type="sldNum" sz="quarter" idx="12"/>
          </p:nvPr>
        </p:nvSpPr>
        <p:spPr/>
        <p:txBody>
          <a:bodyPr/>
          <a:lstStyle/>
          <a:p>
            <a:fld id="{8B2C7CBE-54CD-6E4E-991E-74820AACF21D}" type="slidenum">
              <a:rPr lang="en-US" smtClean="0"/>
              <a:t>47</a:t>
            </a:fld>
            <a:endParaRPr lang="en-US"/>
          </a:p>
        </p:txBody>
      </p:sp>
      <p:sp>
        <p:nvSpPr>
          <p:cNvPr id="8" name="Rectangle 7"/>
          <p:cNvSpPr/>
          <p:nvPr/>
        </p:nvSpPr>
        <p:spPr>
          <a:xfrm>
            <a:off x="217100" y="1502288"/>
            <a:ext cx="4700225" cy="2268812"/>
          </a:xfrm>
          <a:prstGeom prst="rect">
            <a:avLst/>
          </a:prstGeom>
          <a:solidFill>
            <a:schemeClr val="tx1">
              <a:lumMod val="75000"/>
              <a:lumOff val="25000"/>
              <a:alpha val="7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Combination.pdf"/>
          <p:cNvPicPr>
            <a:picLocks noChangeAspect="1"/>
          </p:cNvPicPr>
          <p:nvPr/>
        </p:nvPicPr>
        <p:blipFill rotWithShape="1">
          <a:blip r:embed="rId2" cstate="print">
            <a:extLst>
              <a:ext uri="{28A0092B-C50C-407E-A947-70E740481C1C}">
                <a14:useLocalDpi xmlns:a14="http://schemas.microsoft.com/office/drawing/2010/main"/>
              </a:ext>
            </a:extLst>
          </a:blip>
          <a:srcRect l="38759" r="25344" b="33125"/>
          <a:stretch/>
        </p:blipFill>
        <p:spPr>
          <a:xfrm>
            <a:off x="5176137" y="1524000"/>
            <a:ext cx="3833532" cy="5046633"/>
          </a:xfrm>
          <a:prstGeom prst="rect">
            <a:avLst/>
          </a:prstGeom>
          <a:solidFill>
            <a:schemeClr val="bg1"/>
          </a:solidFill>
          <a:ln w="28575" cmpd="sng">
            <a:solidFill>
              <a:srgbClr val="FF0000"/>
            </a:solidFill>
          </a:ln>
        </p:spPr>
      </p:pic>
      <p:sp>
        <p:nvSpPr>
          <p:cNvPr id="10" name="TextBox 9"/>
          <p:cNvSpPr txBox="1"/>
          <p:nvPr/>
        </p:nvSpPr>
        <p:spPr>
          <a:xfrm>
            <a:off x="5237615" y="1194511"/>
            <a:ext cx="3802040" cy="307777"/>
          </a:xfrm>
          <a:prstGeom prst="rect">
            <a:avLst/>
          </a:prstGeom>
          <a:noFill/>
        </p:spPr>
        <p:txBody>
          <a:bodyPr wrap="square" rtlCol="0">
            <a:spAutoFit/>
          </a:bodyPr>
          <a:lstStyle/>
          <a:p>
            <a:pPr algn="r"/>
            <a:r>
              <a:rPr lang="en-US" sz="1400" b="1" dirty="0">
                <a:solidFill>
                  <a:schemeClr val="bg1"/>
                </a:solidFill>
              </a:rPr>
              <a:t>[</a:t>
            </a:r>
            <a:r>
              <a:rPr lang="en-US" sz="1400" b="1" dirty="0" smtClean="0">
                <a:solidFill>
                  <a:schemeClr val="bg1"/>
                </a:solidFill>
              </a:rPr>
              <a:t>Design study: </a:t>
            </a:r>
            <a:r>
              <a:rPr lang="en-US" sz="1400" b="1" dirty="0" err="1" smtClean="0">
                <a:solidFill>
                  <a:schemeClr val="bg1"/>
                </a:solidFill>
              </a:rPr>
              <a:t>ESSnuSB</a:t>
            </a:r>
            <a:r>
              <a:rPr lang="en-US" sz="1400" b="1" dirty="0">
                <a:solidFill>
                  <a:schemeClr val="bg1"/>
                </a:solidFill>
              </a:rPr>
              <a:t>]</a:t>
            </a:r>
          </a:p>
        </p:txBody>
      </p:sp>
    </p:spTree>
    <p:extLst>
      <p:ext uri="{BB962C8B-B14F-4D97-AF65-F5344CB8AC3E}">
        <p14:creationId xmlns:p14="http://schemas.microsoft.com/office/powerpoint/2010/main" val="6547321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435" y="196296"/>
            <a:ext cx="8923130" cy="990600"/>
          </a:xfrm>
        </p:spPr>
        <p:txBody>
          <a:bodyPr>
            <a:normAutofit fontScale="90000"/>
          </a:bodyPr>
          <a:lstStyle/>
          <a:p>
            <a:r>
              <a:rPr lang="en-US" dirty="0" smtClean="0"/>
              <a:t>Deep Underground Neutrino Experiment</a:t>
            </a:r>
            <a:endParaRPr lang="en-US" dirty="0"/>
          </a:p>
        </p:txBody>
      </p:sp>
      <p:sp>
        <p:nvSpPr>
          <p:cNvPr id="4" name="Content Placeholder 3"/>
          <p:cNvSpPr>
            <a:spLocks noGrp="1"/>
          </p:cNvSpPr>
          <p:nvPr>
            <p:ph sz="half" idx="2"/>
          </p:nvPr>
        </p:nvSpPr>
        <p:spPr>
          <a:xfrm>
            <a:off x="457200" y="3378378"/>
            <a:ext cx="3931920" cy="3542205"/>
          </a:xfrm>
        </p:spPr>
        <p:txBody>
          <a:bodyPr>
            <a:normAutofit/>
          </a:bodyPr>
          <a:lstStyle/>
          <a:p>
            <a:r>
              <a:rPr lang="en-US" dirty="0" smtClean="0"/>
              <a:t>Principal objectives:</a:t>
            </a:r>
          </a:p>
          <a:p>
            <a:pPr lvl="1"/>
            <a:r>
              <a:rPr lang="en-US" dirty="0" smtClean="0"/>
              <a:t>CP-invariance violation</a:t>
            </a:r>
          </a:p>
          <a:p>
            <a:pPr lvl="1"/>
            <a:r>
              <a:rPr lang="en-US" dirty="0" smtClean="0"/>
              <a:t>Mass hierarchy</a:t>
            </a:r>
          </a:p>
          <a:p>
            <a:pPr lvl="1"/>
            <a:r>
              <a:rPr lang="en-US" dirty="0" smtClean="0"/>
              <a:t>Precision </a:t>
            </a:r>
            <a:r>
              <a:rPr lang="en-US" dirty="0" err="1" smtClean="0"/>
              <a:t>osc</a:t>
            </a:r>
            <a:r>
              <a:rPr lang="en-US" dirty="0" smtClean="0"/>
              <a:t>. </a:t>
            </a:r>
            <a:r>
              <a:rPr lang="en-US" dirty="0"/>
              <a:t>p</a:t>
            </a:r>
            <a:r>
              <a:rPr lang="en-US" dirty="0" smtClean="0"/>
              <a:t>hysics:</a:t>
            </a:r>
          </a:p>
          <a:p>
            <a:pPr lvl="2"/>
            <a:r>
              <a:rPr lang="en-US" dirty="0" smtClean="0"/>
              <a:t>Parameter measurement</a:t>
            </a:r>
          </a:p>
          <a:p>
            <a:pPr lvl="2"/>
            <a:r>
              <a:rPr lang="en-US" dirty="0" smtClean="0"/>
              <a:t>“Beyond </a:t>
            </a:r>
            <a:r>
              <a:rPr lang="en-US" dirty="0" err="1" smtClean="0"/>
              <a:t>SνM</a:t>
            </a:r>
            <a:r>
              <a:rPr lang="en-US" dirty="0" smtClean="0"/>
              <a:t>” search</a:t>
            </a:r>
          </a:p>
          <a:p>
            <a:pPr lvl="1"/>
            <a:r>
              <a:rPr lang="en-US" dirty="0" smtClean="0"/>
              <a:t>Near-detector physics:</a:t>
            </a:r>
          </a:p>
          <a:p>
            <a:pPr lvl="2"/>
            <a:r>
              <a:rPr lang="en-US" dirty="0" smtClean="0"/>
              <a:t>Part of </a:t>
            </a:r>
            <a:r>
              <a:rPr lang="en-US" dirty="0" err="1" smtClean="0"/>
              <a:t>osc</a:t>
            </a:r>
            <a:r>
              <a:rPr lang="en-US" dirty="0" smtClean="0"/>
              <a:t>. </a:t>
            </a:r>
            <a:r>
              <a:rPr lang="en-US" dirty="0" err="1" smtClean="0"/>
              <a:t>programme</a:t>
            </a:r>
            <a:endParaRPr lang="en-US" dirty="0" smtClean="0"/>
          </a:p>
          <a:p>
            <a:pPr lvl="2"/>
            <a:r>
              <a:rPr lang="en-US" dirty="0" smtClean="0"/>
              <a:t>Neutrino scattering</a:t>
            </a:r>
          </a:p>
          <a:p>
            <a:pPr lvl="2"/>
            <a:endParaRPr lang="en-US" dirty="0"/>
          </a:p>
        </p:txBody>
      </p:sp>
      <p:sp>
        <p:nvSpPr>
          <p:cNvPr id="6" name="Content Placeholder 5"/>
          <p:cNvSpPr>
            <a:spLocks noGrp="1"/>
          </p:cNvSpPr>
          <p:nvPr>
            <p:ph sz="quarter" idx="4"/>
          </p:nvPr>
        </p:nvSpPr>
        <p:spPr>
          <a:xfrm>
            <a:off x="4754880" y="3378378"/>
            <a:ext cx="4389120" cy="3542205"/>
          </a:xfrm>
        </p:spPr>
        <p:txBody>
          <a:bodyPr>
            <a:normAutofit lnSpcReduction="10000"/>
          </a:bodyPr>
          <a:lstStyle/>
          <a:p>
            <a:r>
              <a:rPr lang="en-US" dirty="0" smtClean="0"/>
              <a:t>Additional opportunities:</a:t>
            </a:r>
          </a:p>
          <a:p>
            <a:pPr lvl="1"/>
            <a:r>
              <a:rPr lang="en-US" dirty="0" smtClean="0"/>
              <a:t>Nucleon decay search</a:t>
            </a:r>
          </a:p>
          <a:p>
            <a:pPr lvl="1"/>
            <a:r>
              <a:rPr lang="en-US" dirty="0" smtClean="0"/>
              <a:t>Supernova search</a:t>
            </a:r>
          </a:p>
          <a:p>
            <a:pPr lvl="1"/>
            <a:r>
              <a:rPr lang="en-US" dirty="0" err="1" smtClean="0"/>
              <a:t>Astroparticle</a:t>
            </a:r>
            <a:r>
              <a:rPr lang="en-US" dirty="0" smtClean="0"/>
              <a:t> physics</a:t>
            </a:r>
          </a:p>
          <a:p>
            <a:pPr lvl="1"/>
            <a:r>
              <a:rPr lang="en-US" dirty="0" smtClean="0"/>
              <a:t>Dark matter search</a:t>
            </a:r>
          </a:p>
          <a:p>
            <a:r>
              <a:rPr lang="en-US" dirty="0" smtClean="0"/>
              <a:t>Collaboration:</a:t>
            </a:r>
          </a:p>
          <a:p>
            <a:pPr lvl="1"/>
            <a:r>
              <a:rPr lang="en-US" dirty="0" smtClean="0"/>
              <a:t>DUNE    LBNE, LBNO + others</a:t>
            </a:r>
          </a:p>
          <a:p>
            <a:pPr lvl="1"/>
            <a:r>
              <a:rPr lang="en-US" dirty="0" smtClean="0"/>
              <a:t>Global: </a:t>
            </a:r>
          </a:p>
          <a:p>
            <a:pPr lvl="2"/>
            <a:r>
              <a:rPr lang="en-US" dirty="0" smtClean="0"/>
              <a:t>776 people, 114 institutions, </a:t>
            </a:r>
            <a:br>
              <a:rPr lang="en-US" dirty="0" smtClean="0"/>
            </a:br>
            <a:r>
              <a:rPr lang="en-US" dirty="0" smtClean="0"/>
              <a:t>26 countries</a:t>
            </a:r>
          </a:p>
        </p:txBody>
      </p:sp>
      <p:sp>
        <p:nvSpPr>
          <p:cNvPr id="8" name="Slide Number Placeholder 7"/>
          <p:cNvSpPr>
            <a:spLocks noGrp="1"/>
          </p:cNvSpPr>
          <p:nvPr>
            <p:ph type="sldNum" sz="quarter" idx="12"/>
          </p:nvPr>
        </p:nvSpPr>
        <p:spPr/>
        <p:txBody>
          <a:bodyPr/>
          <a:lstStyle/>
          <a:p>
            <a:fld id="{8B2C7CBE-54CD-6E4E-991E-74820AACF21D}" type="slidenum">
              <a:rPr lang="en-US" smtClean="0"/>
              <a:t>48</a:t>
            </a:fld>
            <a:endParaRPr lang="en-US"/>
          </a:p>
        </p:txBody>
      </p:sp>
      <p:pic>
        <p:nvPicPr>
          <p:cNvPr id="12" name="Picture 11"/>
          <p:cNvPicPr>
            <a:picLocks noChangeAspect="1"/>
          </p:cNvPicPr>
          <p:nvPr/>
        </p:nvPicPr>
        <p:blipFill>
          <a:blip r:embed="rId2"/>
          <a:stretch>
            <a:fillRect/>
          </a:stretch>
        </p:blipFill>
        <p:spPr>
          <a:xfrm>
            <a:off x="1074262" y="1045722"/>
            <a:ext cx="6997964" cy="2332656"/>
          </a:xfrm>
          <a:prstGeom prst="rect">
            <a:avLst/>
          </a:prstGeom>
          <a:ln w="28575" cmpd="sng">
            <a:solidFill>
              <a:srgbClr val="FF0000"/>
            </a:solidFill>
          </a:ln>
        </p:spPr>
      </p:pic>
      <p:sp>
        <p:nvSpPr>
          <p:cNvPr id="10" name="TextBox 9"/>
          <p:cNvSpPr txBox="1"/>
          <p:nvPr/>
        </p:nvSpPr>
        <p:spPr>
          <a:xfrm rot="16200000">
            <a:off x="5981117" y="5508761"/>
            <a:ext cx="351366" cy="369332"/>
          </a:xfrm>
          <a:prstGeom prst="rect">
            <a:avLst/>
          </a:prstGeom>
          <a:noFill/>
          <a:ln>
            <a:noFill/>
          </a:ln>
        </p:spPr>
        <p:txBody>
          <a:bodyPr wrap="none" rtlCol="0">
            <a:spAutoFit/>
          </a:bodyPr>
          <a:lstStyle/>
          <a:p>
            <a:r>
              <a:rPr lang="en-US" b="1" dirty="0" smtClean="0">
                <a:solidFill>
                  <a:srgbClr val="FFFF00"/>
                </a:solidFill>
              </a:rPr>
              <a:t>U</a:t>
            </a:r>
            <a:endParaRPr lang="en-US" b="1" dirty="0">
              <a:solidFill>
                <a:srgbClr val="FFFF00"/>
              </a:solidFill>
            </a:endParaRPr>
          </a:p>
        </p:txBody>
      </p:sp>
      <p:sp>
        <p:nvSpPr>
          <p:cNvPr id="9" name="TextBox 8"/>
          <p:cNvSpPr txBox="1"/>
          <p:nvPr/>
        </p:nvSpPr>
        <p:spPr>
          <a:xfrm>
            <a:off x="-19937" y="0"/>
            <a:ext cx="7239807" cy="261610"/>
          </a:xfrm>
          <a:prstGeom prst="rect">
            <a:avLst/>
          </a:prstGeom>
          <a:noFill/>
        </p:spPr>
        <p:txBody>
          <a:bodyPr wrap="none" rtlCol="0">
            <a:spAutoFit/>
          </a:bodyPr>
          <a:lstStyle/>
          <a:p>
            <a:r>
              <a:rPr lang="en-US" sz="1100" b="1" dirty="0" smtClean="0">
                <a:solidFill>
                  <a:srgbClr val="FFFFFF"/>
                </a:solidFill>
              </a:rPr>
              <a:t>https://</a:t>
            </a:r>
            <a:r>
              <a:rPr lang="en-US" sz="1100" b="1" dirty="0" err="1" smtClean="0">
                <a:solidFill>
                  <a:srgbClr val="FFFFFF"/>
                </a:solidFill>
              </a:rPr>
              <a:t>web.fnal.gov</a:t>
            </a:r>
            <a:r>
              <a:rPr lang="en-US" sz="1100" b="1" dirty="0" smtClean="0">
                <a:solidFill>
                  <a:srgbClr val="FFFFFF"/>
                </a:solidFill>
              </a:rPr>
              <a:t>/project/LBNF/</a:t>
            </a:r>
            <a:r>
              <a:rPr lang="en-US" sz="1100" b="1" dirty="0" err="1" smtClean="0">
                <a:solidFill>
                  <a:srgbClr val="FFFFFF"/>
                </a:solidFill>
              </a:rPr>
              <a:t>SitePages</a:t>
            </a:r>
            <a:r>
              <a:rPr lang="en-US" sz="1100" b="1" dirty="0" smtClean="0">
                <a:solidFill>
                  <a:srgbClr val="FFFFFF"/>
                </a:solidFill>
              </a:rPr>
              <a:t>/DUNE%20and%20LBNF%20Reports%20and%20Papers.aspx</a:t>
            </a:r>
            <a:endParaRPr lang="en-US" sz="1100" b="1" dirty="0">
              <a:solidFill>
                <a:srgbClr val="FFFFFF"/>
              </a:solidFill>
            </a:endParaRPr>
          </a:p>
        </p:txBody>
      </p:sp>
    </p:spTree>
    <p:extLst>
      <p:ext uri="{BB962C8B-B14F-4D97-AF65-F5344CB8AC3E}">
        <p14:creationId xmlns:p14="http://schemas.microsoft.com/office/powerpoint/2010/main" val="279705680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938" y="286333"/>
            <a:ext cx="8229600" cy="990600"/>
          </a:xfrm>
        </p:spPr>
        <p:txBody>
          <a:bodyPr/>
          <a:lstStyle/>
          <a:p>
            <a:r>
              <a:rPr lang="en-US" dirty="0" smtClean="0"/>
              <a:t>Long Baseline Neutrino Facility</a:t>
            </a:r>
            <a:endParaRPr lang="en-US" dirty="0"/>
          </a:p>
        </p:txBody>
      </p:sp>
      <p:sp>
        <p:nvSpPr>
          <p:cNvPr id="3" name="Content Placeholder 2"/>
          <p:cNvSpPr>
            <a:spLocks noGrp="1"/>
          </p:cNvSpPr>
          <p:nvPr>
            <p:ph idx="1"/>
          </p:nvPr>
        </p:nvSpPr>
        <p:spPr>
          <a:xfrm>
            <a:off x="200526" y="3890210"/>
            <a:ext cx="8742948" cy="2967789"/>
          </a:xfrm>
        </p:spPr>
        <p:txBody>
          <a:bodyPr>
            <a:normAutofit/>
          </a:bodyPr>
          <a:lstStyle/>
          <a:p>
            <a:r>
              <a:rPr lang="en-US" dirty="0" smtClean="0"/>
              <a:t>New neutrino beam on Main Injector:</a:t>
            </a:r>
          </a:p>
          <a:p>
            <a:pPr lvl="1"/>
            <a:r>
              <a:rPr lang="en-US" dirty="0" smtClean="0"/>
              <a:t>Horn-focused, wide-band beam</a:t>
            </a:r>
          </a:p>
          <a:p>
            <a:pPr lvl="1"/>
            <a:r>
              <a:rPr lang="en-US" dirty="0" smtClean="0"/>
              <a:t>Peak in </a:t>
            </a:r>
            <a:r>
              <a:rPr lang="en-US" i="1" dirty="0" err="1" smtClean="0"/>
              <a:t>E</a:t>
            </a:r>
            <a:r>
              <a:rPr lang="en-US" baseline="-25000" dirty="0" err="1" smtClean="0"/>
              <a:t>ν</a:t>
            </a:r>
            <a:r>
              <a:rPr lang="en-US" baseline="-25000" dirty="0" smtClean="0"/>
              <a:t> </a:t>
            </a:r>
            <a:r>
              <a:rPr lang="en-US" dirty="0" smtClean="0"/>
              <a:t>~</a:t>
            </a:r>
            <a:r>
              <a:rPr lang="en-US" baseline="-25000" dirty="0" smtClean="0"/>
              <a:t> </a:t>
            </a:r>
            <a:r>
              <a:rPr lang="en-US" dirty="0" smtClean="0"/>
              <a:t>3</a:t>
            </a:r>
            <a:r>
              <a:rPr lang="en-US" baseline="-25000" dirty="0" smtClean="0"/>
              <a:t> </a:t>
            </a:r>
            <a:r>
              <a:rPr lang="en-US" dirty="0" err="1" smtClean="0"/>
              <a:t>GeV</a:t>
            </a:r>
            <a:r>
              <a:rPr lang="en-US" dirty="0" smtClean="0"/>
              <a:t>; matched to 1300</a:t>
            </a:r>
            <a:r>
              <a:rPr lang="en-US" baseline="-25000" dirty="0" smtClean="0"/>
              <a:t> </a:t>
            </a:r>
            <a:r>
              <a:rPr lang="en-US" dirty="0" smtClean="0"/>
              <a:t>km baseline</a:t>
            </a:r>
          </a:p>
          <a:p>
            <a:pPr lvl="1"/>
            <a:r>
              <a:rPr lang="en-US" dirty="0" smtClean="0"/>
              <a:t>Main Injector, with PIP II, delivers 1.07</a:t>
            </a:r>
            <a:r>
              <a:rPr lang="en-US" baseline="-25000" dirty="0" smtClean="0"/>
              <a:t> </a:t>
            </a:r>
            <a:r>
              <a:rPr lang="en-US" dirty="0" smtClean="0"/>
              <a:t>MW @ 80</a:t>
            </a:r>
            <a:r>
              <a:rPr lang="en-US" baseline="-25000" dirty="0" smtClean="0"/>
              <a:t> </a:t>
            </a:r>
            <a:r>
              <a:rPr lang="en-US" dirty="0" err="1" smtClean="0"/>
              <a:t>GeV</a:t>
            </a:r>
            <a:endParaRPr lang="en-US" dirty="0" smtClean="0"/>
          </a:p>
          <a:p>
            <a:r>
              <a:rPr lang="en-US" dirty="0" smtClean="0"/>
              <a:t>PIP II: 800</a:t>
            </a:r>
            <a:r>
              <a:rPr lang="en-US" baseline="-25000" dirty="0" smtClean="0"/>
              <a:t> </a:t>
            </a:r>
            <a:r>
              <a:rPr lang="en-US" dirty="0" smtClean="0"/>
              <a:t>MeV s/c </a:t>
            </a:r>
            <a:r>
              <a:rPr lang="en-US" dirty="0" err="1" smtClean="0"/>
              <a:t>linac</a:t>
            </a:r>
            <a:r>
              <a:rPr lang="en-US" dirty="0" smtClean="0"/>
              <a:t>:</a:t>
            </a:r>
          </a:p>
          <a:p>
            <a:pPr lvl="1"/>
            <a:r>
              <a:rPr lang="en-US" dirty="0" smtClean="0"/>
              <a:t>1.2 MW @ 120 </a:t>
            </a:r>
            <a:r>
              <a:rPr lang="en-US" dirty="0" err="1" smtClean="0"/>
              <a:t>GeV</a:t>
            </a:r>
            <a:r>
              <a:rPr lang="en-US" dirty="0" smtClean="0"/>
              <a:t>; </a:t>
            </a:r>
            <a:r>
              <a:rPr lang="en-US" dirty="0" smtClean="0">
                <a:solidFill>
                  <a:srgbClr val="FF0000"/>
                </a:solidFill>
              </a:rPr>
              <a:t>1.07 MW @ 80 </a:t>
            </a:r>
            <a:r>
              <a:rPr lang="en-US" dirty="0" err="1" smtClean="0">
                <a:solidFill>
                  <a:srgbClr val="FF0000"/>
                </a:solidFill>
              </a:rPr>
              <a:t>GeV</a:t>
            </a:r>
            <a:r>
              <a:rPr lang="en-US" dirty="0" smtClean="0">
                <a:solidFill>
                  <a:srgbClr val="FF0000"/>
                </a:solidFill>
              </a:rPr>
              <a:t> – baseline for LBNF/DUNE</a:t>
            </a:r>
          </a:p>
          <a:p>
            <a:r>
              <a:rPr lang="en-US" dirty="0" smtClean="0"/>
              <a:t>PIP III: u/g 3</a:t>
            </a:r>
            <a:r>
              <a:rPr lang="en-US" baseline="-25000" dirty="0" smtClean="0"/>
              <a:t> </a:t>
            </a:r>
            <a:r>
              <a:rPr lang="en-US" dirty="0" err="1" smtClean="0"/>
              <a:t>GeV</a:t>
            </a:r>
            <a:r>
              <a:rPr lang="en-US" dirty="0" smtClean="0"/>
              <a:t> s/c </a:t>
            </a:r>
            <a:r>
              <a:rPr lang="en-US" dirty="0" err="1" smtClean="0"/>
              <a:t>linac</a:t>
            </a:r>
            <a:r>
              <a:rPr lang="en-US" dirty="0"/>
              <a:t> </a:t>
            </a:r>
            <a:r>
              <a:rPr lang="en-US" dirty="0" smtClean="0"/>
              <a:t>[2.4</a:t>
            </a:r>
            <a:r>
              <a:rPr lang="en-US" baseline="-25000" dirty="0" smtClean="0"/>
              <a:t> </a:t>
            </a:r>
            <a:r>
              <a:rPr lang="en-US" dirty="0" smtClean="0"/>
              <a:t>MW @ 120</a:t>
            </a:r>
            <a:r>
              <a:rPr lang="en-US" baseline="-25000" dirty="0" smtClean="0"/>
              <a:t> </a:t>
            </a:r>
            <a:r>
              <a:rPr lang="en-US" dirty="0" err="1" smtClean="0"/>
              <a:t>GeV</a:t>
            </a:r>
            <a:r>
              <a:rPr lang="en-US" dirty="0" smtClean="0"/>
              <a:t>]</a:t>
            </a:r>
            <a:endParaRPr lang="en-US" dirty="0"/>
          </a:p>
        </p:txBody>
      </p:sp>
      <p:sp>
        <p:nvSpPr>
          <p:cNvPr id="4" name="Date Placeholder 3"/>
          <p:cNvSpPr>
            <a:spLocks noGrp="1"/>
          </p:cNvSpPr>
          <p:nvPr>
            <p:ph type="dt" sz="half" idx="4294967295"/>
          </p:nvPr>
        </p:nvSpPr>
        <p:spPr>
          <a:xfrm>
            <a:off x="0" y="-1412"/>
            <a:ext cx="2138054" cy="329184"/>
          </a:xfrm>
          <a:prstGeom prst="rect">
            <a:avLst/>
          </a:prstGeom>
        </p:spPr>
        <p:txBody>
          <a:bodyPr/>
          <a:lstStyle/>
          <a:p>
            <a:fld id="{F0E1E9C6-1052-E349-B02B-3A8C75C4BDE1}" type="datetime3">
              <a:rPr lang="en-GB" smtClean="0"/>
              <a:pPr/>
              <a:t>22 October 2015</a:t>
            </a:fld>
            <a:endParaRPr lang="en-US" dirty="0"/>
          </a:p>
        </p:txBody>
      </p:sp>
      <p:sp>
        <p:nvSpPr>
          <p:cNvPr id="5" name="Slide Number Placeholder 4"/>
          <p:cNvSpPr>
            <a:spLocks noGrp="1"/>
          </p:cNvSpPr>
          <p:nvPr>
            <p:ph type="sldNum" sz="quarter" idx="12"/>
          </p:nvPr>
        </p:nvSpPr>
        <p:spPr/>
        <p:txBody>
          <a:bodyPr/>
          <a:lstStyle/>
          <a:p>
            <a:fld id="{8B2C7CBE-54CD-6E4E-991E-74820AACF21D}" type="slidenum">
              <a:rPr lang="en-US" smtClean="0"/>
              <a:t>49</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0920" y="1183357"/>
            <a:ext cx="6990130" cy="2735766"/>
          </a:xfrm>
          <a:prstGeom prst="rect">
            <a:avLst/>
          </a:prstGeom>
          <a:ln w="28575" cmpd="sng">
            <a:solidFill>
              <a:srgbClr val="FF0000"/>
            </a:solidFill>
          </a:ln>
        </p:spPr>
      </p:pic>
      <p:sp>
        <p:nvSpPr>
          <p:cNvPr id="7" name="TextBox 6"/>
          <p:cNvSpPr txBox="1"/>
          <p:nvPr/>
        </p:nvSpPr>
        <p:spPr>
          <a:xfrm>
            <a:off x="-19937" y="0"/>
            <a:ext cx="7239807" cy="261610"/>
          </a:xfrm>
          <a:prstGeom prst="rect">
            <a:avLst/>
          </a:prstGeom>
          <a:noFill/>
        </p:spPr>
        <p:txBody>
          <a:bodyPr wrap="none" rtlCol="0">
            <a:spAutoFit/>
          </a:bodyPr>
          <a:lstStyle/>
          <a:p>
            <a:r>
              <a:rPr lang="en-US" sz="1100" b="1" dirty="0" smtClean="0">
                <a:solidFill>
                  <a:srgbClr val="FFFFFF"/>
                </a:solidFill>
              </a:rPr>
              <a:t>https://</a:t>
            </a:r>
            <a:r>
              <a:rPr lang="en-US" sz="1100" b="1" dirty="0" err="1" smtClean="0">
                <a:solidFill>
                  <a:srgbClr val="FFFFFF"/>
                </a:solidFill>
              </a:rPr>
              <a:t>web.fnal.gov</a:t>
            </a:r>
            <a:r>
              <a:rPr lang="en-US" sz="1100" b="1" dirty="0" smtClean="0">
                <a:solidFill>
                  <a:srgbClr val="FFFFFF"/>
                </a:solidFill>
              </a:rPr>
              <a:t>/project/LBNF/</a:t>
            </a:r>
            <a:r>
              <a:rPr lang="en-US" sz="1100" b="1" dirty="0" err="1" smtClean="0">
                <a:solidFill>
                  <a:srgbClr val="FFFFFF"/>
                </a:solidFill>
              </a:rPr>
              <a:t>SitePages</a:t>
            </a:r>
            <a:r>
              <a:rPr lang="en-US" sz="1100" b="1" dirty="0" smtClean="0">
                <a:solidFill>
                  <a:srgbClr val="FFFFFF"/>
                </a:solidFill>
              </a:rPr>
              <a:t>/DUNE%20and%20LBNF%20Reports%20and%20Papers.aspx</a:t>
            </a:r>
            <a:endParaRPr lang="en-US" sz="1100" b="1" dirty="0">
              <a:solidFill>
                <a:srgbClr val="FFFFFF"/>
              </a:solidFill>
            </a:endParaRPr>
          </a:p>
        </p:txBody>
      </p:sp>
    </p:spTree>
    <p:extLst>
      <p:ext uri="{BB962C8B-B14F-4D97-AF65-F5344CB8AC3E}">
        <p14:creationId xmlns:p14="http://schemas.microsoft.com/office/powerpoint/2010/main" val="314023486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1DC3ABC-92C2-B748-ABF3-8546144348B4}" type="slidenum">
              <a:rPr lang="en-US" smtClean="0"/>
              <a:t>5</a:t>
            </a:fld>
            <a:endParaRPr lang="en-US"/>
          </a:p>
        </p:txBody>
      </p:sp>
      <p:pic>
        <p:nvPicPr>
          <p:cNvPr id="3" name="Picture 14" descr="particle univer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6847" y="112320"/>
            <a:ext cx="4668019" cy="6642520"/>
          </a:xfrm>
          <a:prstGeom prst="rect">
            <a:avLst/>
          </a:prstGeom>
          <a:noFill/>
          <a:ln w="28575" cmpd="sng">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940579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6395"/>
            <a:ext cx="8229600" cy="990600"/>
          </a:xfrm>
        </p:spPr>
        <p:txBody>
          <a:bodyPr/>
          <a:lstStyle/>
          <a:p>
            <a:r>
              <a:rPr lang="en-US" dirty="0" smtClean="0"/>
              <a:t>DUNE: far detector strategy</a:t>
            </a:r>
            <a:endParaRPr lang="en-US" dirty="0"/>
          </a:p>
        </p:txBody>
      </p:sp>
      <p:sp>
        <p:nvSpPr>
          <p:cNvPr id="3" name="Content Placeholder 2"/>
          <p:cNvSpPr>
            <a:spLocks noGrp="1"/>
          </p:cNvSpPr>
          <p:nvPr>
            <p:ph idx="1"/>
          </p:nvPr>
        </p:nvSpPr>
        <p:spPr>
          <a:xfrm>
            <a:off x="457200" y="4211052"/>
            <a:ext cx="8229600" cy="2646948"/>
          </a:xfrm>
        </p:spPr>
        <p:txBody>
          <a:bodyPr>
            <a:normAutofit/>
          </a:bodyPr>
          <a:lstStyle/>
          <a:p>
            <a:r>
              <a:rPr lang="en-US" dirty="0" smtClean="0"/>
              <a:t>Sanford Underground Research facility (SURF)</a:t>
            </a:r>
          </a:p>
          <a:p>
            <a:pPr lvl="4"/>
            <a:endParaRPr lang="en-US" dirty="0" smtClean="0"/>
          </a:p>
          <a:p>
            <a:r>
              <a:rPr lang="en-US" dirty="0" smtClean="0"/>
              <a:t>40 </a:t>
            </a:r>
            <a:r>
              <a:rPr lang="en-US" dirty="0" err="1" smtClean="0"/>
              <a:t>kT</a:t>
            </a:r>
            <a:r>
              <a:rPr lang="en-US" dirty="0" smtClean="0"/>
              <a:t> </a:t>
            </a:r>
            <a:r>
              <a:rPr lang="en-US" dirty="0" err="1" smtClean="0"/>
              <a:t>LAr</a:t>
            </a:r>
            <a:r>
              <a:rPr lang="en-US" dirty="0" smtClean="0"/>
              <a:t> TPC:</a:t>
            </a:r>
          </a:p>
          <a:p>
            <a:pPr lvl="1"/>
            <a:r>
              <a:rPr lang="en-US" dirty="0" smtClean="0"/>
              <a:t>Modular approach: 4 caverns, 4 independent 10</a:t>
            </a:r>
            <a:r>
              <a:rPr lang="en-US" baseline="-25000" dirty="0" smtClean="0"/>
              <a:t> </a:t>
            </a:r>
            <a:r>
              <a:rPr lang="en-US" dirty="0" err="1" smtClean="0"/>
              <a:t>kT</a:t>
            </a:r>
            <a:r>
              <a:rPr lang="en-US" dirty="0" smtClean="0"/>
              <a:t> modules</a:t>
            </a:r>
          </a:p>
          <a:p>
            <a:pPr lvl="1"/>
            <a:r>
              <a:rPr lang="en-US" dirty="0" smtClean="0"/>
              <a:t>Approach allows:</a:t>
            </a:r>
          </a:p>
          <a:p>
            <a:pPr lvl="2"/>
            <a:r>
              <a:rPr lang="en-US" dirty="0" smtClean="0"/>
              <a:t>Staged build</a:t>
            </a:r>
          </a:p>
          <a:p>
            <a:pPr lvl="2"/>
            <a:r>
              <a:rPr lang="en-US" dirty="0" smtClean="0"/>
              <a:t>Flexibility to exploit advancements in </a:t>
            </a:r>
            <a:r>
              <a:rPr lang="en-US" dirty="0" err="1" smtClean="0"/>
              <a:t>LAr</a:t>
            </a:r>
            <a:r>
              <a:rPr lang="en-US" dirty="0" smtClean="0"/>
              <a:t> TPC technique</a:t>
            </a:r>
          </a:p>
        </p:txBody>
      </p:sp>
      <p:sp>
        <p:nvSpPr>
          <p:cNvPr id="5" name="Slide Number Placeholder 4"/>
          <p:cNvSpPr>
            <a:spLocks noGrp="1"/>
          </p:cNvSpPr>
          <p:nvPr>
            <p:ph type="sldNum" sz="quarter" idx="12"/>
          </p:nvPr>
        </p:nvSpPr>
        <p:spPr/>
        <p:txBody>
          <a:bodyPr/>
          <a:lstStyle/>
          <a:p>
            <a:fld id="{8B2C7CBE-54CD-6E4E-991E-74820AACF21D}" type="slidenum">
              <a:rPr lang="en-US" smtClean="0"/>
              <a:t>50</a:t>
            </a:fld>
            <a:endParaRPr lang="en-US"/>
          </a:p>
        </p:txBody>
      </p:sp>
      <p:pic>
        <p:nvPicPr>
          <p:cNvPr id="12" name="Picture 11"/>
          <p:cNvPicPr>
            <a:picLocks noChangeAspect="1"/>
          </p:cNvPicPr>
          <p:nvPr/>
        </p:nvPicPr>
        <p:blipFill>
          <a:blip r:embed="rId2"/>
          <a:stretch>
            <a:fillRect/>
          </a:stretch>
        </p:blipFill>
        <p:spPr>
          <a:xfrm>
            <a:off x="1394326" y="1356995"/>
            <a:ext cx="5837989" cy="2809140"/>
          </a:xfrm>
          <a:prstGeom prst="rect">
            <a:avLst/>
          </a:prstGeom>
          <a:ln w="28575" cmpd="sng">
            <a:solidFill>
              <a:srgbClr val="FF0000"/>
            </a:solidFill>
          </a:ln>
        </p:spPr>
      </p:pic>
      <p:sp>
        <p:nvSpPr>
          <p:cNvPr id="6" name="TextBox 5"/>
          <p:cNvSpPr txBox="1"/>
          <p:nvPr/>
        </p:nvSpPr>
        <p:spPr>
          <a:xfrm>
            <a:off x="-19937" y="0"/>
            <a:ext cx="7239807" cy="261610"/>
          </a:xfrm>
          <a:prstGeom prst="rect">
            <a:avLst/>
          </a:prstGeom>
          <a:noFill/>
        </p:spPr>
        <p:txBody>
          <a:bodyPr wrap="none" rtlCol="0">
            <a:spAutoFit/>
          </a:bodyPr>
          <a:lstStyle/>
          <a:p>
            <a:r>
              <a:rPr lang="en-US" sz="1100" b="1" dirty="0" smtClean="0">
                <a:solidFill>
                  <a:srgbClr val="FFFFFF"/>
                </a:solidFill>
              </a:rPr>
              <a:t>https://</a:t>
            </a:r>
            <a:r>
              <a:rPr lang="en-US" sz="1100" b="1" dirty="0" err="1" smtClean="0">
                <a:solidFill>
                  <a:srgbClr val="FFFFFF"/>
                </a:solidFill>
              </a:rPr>
              <a:t>web.fnal.gov</a:t>
            </a:r>
            <a:r>
              <a:rPr lang="en-US" sz="1100" b="1" dirty="0" smtClean="0">
                <a:solidFill>
                  <a:srgbClr val="FFFFFF"/>
                </a:solidFill>
              </a:rPr>
              <a:t>/project/LBNF/</a:t>
            </a:r>
            <a:r>
              <a:rPr lang="en-US" sz="1100" b="1" dirty="0" err="1" smtClean="0">
                <a:solidFill>
                  <a:srgbClr val="FFFFFF"/>
                </a:solidFill>
              </a:rPr>
              <a:t>SitePages</a:t>
            </a:r>
            <a:r>
              <a:rPr lang="en-US" sz="1100" b="1" dirty="0" smtClean="0">
                <a:solidFill>
                  <a:srgbClr val="FFFFFF"/>
                </a:solidFill>
              </a:rPr>
              <a:t>/DUNE%20and%20LBNF%20Reports%20and%20Papers.aspx</a:t>
            </a:r>
            <a:endParaRPr lang="en-US" sz="1100" b="1" dirty="0">
              <a:solidFill>
                <a:srgbClr val="FFFFFF"/>
              </a:solidFill>
            </a:endParaRPr>
          </a:p>
        </p:txBody>
      </p:sp>
    </p:spTree>
    <p:extLst>
      <p:ext uri="{BB962C8B-B14F-4D97-AF65-F5344CB8AC3E}">
        <p14:creationId xmlns:p14="http://schemas.microsoft.com/office/powerpoint/2010/main" val="98637976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94467"/>
            <a:ext cx="8229600" cy="990600"/>
          </a:xfrm>
        </p:spPr>
        <p:txBody>
          <a:bodyPr>
            <a:normAutofit/>
          </a:bodyPr>
          <a:lstStyle/>
          <a:p>
            <a:r>
              <a:rPr lang="en-US" dirty="0" smtClean="0"/>
              <a:t>DUNE: far detector reference</a:t>
            </a:r>
            <a:endParaRPr lang="en-US" dirty="0"/>
          </a:p>
        </p:txBody>
      </p:sp>
      <p:sp>
        <p:nvSpPr>
          <p:cNvPr id="6" name="Content Placeholder 5"/>
          <p:cNvSpPr>
            <a:spLocks noGrp="1"/>
          </p:cNvSpPr>
          <p:nvPr>
            <p:ph idx="1"/>
          </p:nvPr>
        </p:nvSpPr>
        <p:spPr>
          <a:xfrm>
            <a:off x="240632" y="1385067"/>
            <a:ext cx="4465052" cy="5472933"/>
          </a:xfrm>
        </p:spPr>
        <p:txBody>
          <a:bodyPr>
            <a:normAutofit/>
          </a:bodyPr>
          <a:lstStyle/>
          <a:p>
            <a:r>
              <a:rPr lang="en-US" dirty="0" smtClean="0"/>
              <a:t>Single-phase </a:t>
            </a:r>
            <a:r>
              <a:rPr lang="en-US" dirty="0" err="1" smtClean="0"/>
              <a:t>LAr</a:t>
            </a:r>
            <a:r>
              <a:rPr lang="en-US" dirty="0" smtClean="0"/>
              <a:t> TPC</a:t>
            </a:r>
          </a:p>
          <a:p>
            <a:pPr lvl="1"/>
            <a:r>
              <a:rPr lang="en-US" dirty="0" smtClean="0"/>
              <a:t>Development of ICARUS</a:t>
            </a:r>
          </a:p>
          <a:p>
            <a:pPr lvl="1"/>
            <a:r>
              <a:rPr lang="en-US" dirty="0" smtClean="0"/>
              <a:t>Design presented in CDR</a:t>
            </a:r>
          </a:p>
          <a:p>
            <a:pPr lvl="1"/>
            <a:r>
              <a:rPr lang="en-US" dirty="0" smtClean="0"/>
              <a:t>Reviewed in “CD1 refresh”</a:t>
            </a:r>
          </a:p>
          <a:p>
            <a:endParaRPr lang="en-US" dirty="0" smtClean="0"/>
          </a:p>
          <a:p>
            <a:r>
              <a:rPr lang="en-US" dirty="0" smtClean="0"/>
              <a:t>Single-phase prototype:</a:t>
            </a:r>
          </a:p>
          <a:p>
            <a:pPr lvl="1"/>
            <a:r>
              <a:rPr lang="en-US" dirty="0" smtClean="0"/>
              <a:t>“</a:t>
            </a:r>
            <a:r>
              <a:rPr lang="en-US" dirty="0" err="1" smtClean="0"/>
              <a:t>ProtoDUNE</a:t>
            </a:r>
            <a:r>
              <a:rPr lang="en-US" dirty="0" smtClean="0"/>
              <a:t>”; to be tested in CERN Neutrino Platform</a:t>
            </a:r>
          </a:p>
          <a:p>
            <a:endParaRPr lang="en-US" dirty="0" smtClean="0"/>
          </a:p>
          <a:p>
            <a:r>
              <a:rPr lang="en-US" dirty="0" smtClean="0"/>
              <a:t>Development </a:t>
            </a:r>
            <a:r>
              <a:rPr lang="en-US" dirty="0" err="1" smtClean="0"/>
              <a:t>programme</a:t>
            </a:r>
            <a:r>
              <a:rPr lang="en-US" dirty="0" smtClean="0"/>
              <a:t>:</a:t>
            </a:r>
          </a:p>
          <a:p>
            <a:pPr lvl="1"/>
            <a:r>
              <a:rPr lang="en-US" dirty="0" smtClean="0"/>
              <a:t>35 T prototype	– 2015</a:t>
            </a:r>
          </a:p>
          <a:p>
            <a:pPr lvl="1"/>
            <a:r>
              <a:rPr lang="en-US" dirty="0" err="1" smtClean="0"/>
              <a:t>MicroBooNE</a:t>
            </a:r>
            <a:r>
              <a:rPr lang="en-US" dirty="0" smtClean="0"/>
              <a:t>	</a:t>
            </a:r>
            <a:r>
              <a:rPr lang="en-US" dirty="0"/>
              <a:t>–</a:t>
            </a:r>
            <a:r>
              <a:rPr lang="en-US" dirty="0" smtClean="0"/>
              <a:t> 2015</a:t>
            </a:r>
          </a:p>
          <a:p>
            <a:pPr lvl="1"/>
            <a:r>
              <a:rPr lang="en-US" dirty="0" smtClean="0"/>
              <a:t>SBND/ICARUS	– 2018</a:t>
            </a:r>
            <a:endParaRPr lang="en-US" dirty="0"/>
          </a:p>
        </p:txBody>
      </p:sp>
      <p:sp>
        <p:nvSpPr>
          <p:cNvPr id="4" name="Slide Number Placeholder 3"/>
          <p:cNvSpPr>
            <a:spLocks noGrp="1"/>
          </p:cNvSpPr>
          <p:nvPr>
            <p:ph type="sldNum" sz="quarter" idx="12"/>
          </p:nvPr>
        </p:nvSpPr>
        <p:spPr/>
        <p:txBody>
          <a:bodyPr/>
          <a:lstStyle/>
          <a:p>
            <a:fld id="{8B2C7CBE-54CD-6E4E-991E-74820AACF21D}" type="slidenum">
              <a:rPr lang="en-US" smtClean="0"/>
              <a:t>51</a:t>
            </a:fld>
            <a:endParaRPr lang="en-US"/>
          </a:p>
        </p:txBody>
      </p:sp>
      <p:pic>
        <p:nvPicPr>
          <p:cNvPr id="2" name="Picture 1"/>
          <p:cNvPicPr>
            <a:picLocks noChangeAspect="1"/>
          </p:cNvPicPr>
          <p:nvPr/>
        </p:nvPicPr>
        <p:blipFill>
          <a:blip r:embed="rId2"/>
          <a:stretch>
            <a:fillRect/>
          </a:stretch>
        </p:blipFill>
        <p:spPr>
          <a:xfrm>
            <a:off x="5213662" y="1385066"/>
            <a:ext cx="3543794" cy="5315691"/>
          </a:xfrm>
          <a:prstGeom prst="rect">
            <a:avLst/>
          </a:prstGeom>
          <a:ln w="28575" cmpd="sng">
            <a:solidFill>
              <a:srgbClr val="FF0000"/>
            </a:solidFill>
          </a:ln>
        </p:spPr>
      </p:pic>
      <p:sp>
        <p:nvSpPr>
          <p:cNvPr id="7" name="TextBox 6"/>
          <p:cNvSpPr txBox="1"/>
          <p:nvPr/>
        </p:nvSpPr>
        <p:spPr>
          <a:xfrm>
            <a:off x="-19937" y="0"/>
            <a:ext cx="7239807" cy="261610"/>
          </a:xfrm>
          <a:prstGeom prst="rect">
            <a:avLst/>
          </a:prstGeom>
          <a:noFill/>
        </p:spPr>
        <p:txBody>
          <a:bodyPr wrap="none" rtlCol="0">
            <a:spAutoFit/>
          </a:bodyPr>
          <a:lstStyle/>
          <a:p>
            <a:r>
              <a:rPr lang="en-US" sz="1100" b="1" dirty="0" smtClean="0">
                <a:solidFill>
                  <a:srgbClr val="FFFFFF"/>
                </a:solidFill>
              </a:rPr>
              <a:t>https://</a:t>
            </a:r>
            <a:r>
              <a:rPr lang="en-US" sz="1100" b="1" dirty="0" err="1" smtClean="0">
                <a:solidFill>
                  <a:srgbClr val="FFFFFF"/>
                </a:solidFill>
              </a:rPr>
              <a:t>web.fnal.gov</a:t>
            </a:r>
            <a:r>
              <a:rPr lang="en-US" sz="1100" b="1" dirty="0" smtClean="0">
                <a:solidFill>
                  <a:srgbClr val="FFFFFF"/>
                </a:solidFill>
              </a:rPr>
              <a:t>/project/LBNF/</a:t>
            </a:r>
            <a:r>
              <a:rPr lang="en-US" sz="1100" b="1" dirty="0" err="1" smtClean="0">
                <a:solidFill>
                  <a:srgbClr val="FFFFFF"/>
                </a:solidFill>
              </a:rPr>
              <a:t>SitePages</a:t>
            </a:r>
            <a:r>
              <a:rPr lang="en-US" sz="1100" b="1" dirty="0" smtClean="0">
                <a:solidFill>
                  <a:srgbClr val="FFFFFF"/>
                </a:solidFill>
              </a:rPr>
              <a:t>/DUNE%20and%20LBNF%20Reports%20and%20Papers.aspx</a:t>
            </a:r>
            <a:endParaRPr lang="en-US" sz="1100" b="1" dirty="0">
              <a:solidFill>
                <a:srgbClr val="FFFFFF"/>
              </a:solidFill>
            </a:endParaRPr>
          </a:p>
        </p:txBody>
      </p:sp>
    </p:spTree>
    <p:extLst>
      <p:ext uri="{BB962C8B-B14F-4D97-AF65-F5344CB8AC3E}">
        <p14:creationId xmlns:p14="http://schemas.microsoft.com/office/powerpoint/2010/main" val="273570020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6352"/>
            <a:ext cx="8229600" cy="990600"/>
          </a:xfrm>
        </p:spPr>
        <p:txBody>
          <a:bodyPr/>
          <a:lstStyle/>
          <a:p>
            <a:r>
              <a:rPr lang="en-US" dirty="0" smtClean="0"/>
              <a:t>DUNE: far detector alternative</a:t>
            </a:r>
            <a:endParaRPr lang="en-US" dirty="0"/>
          </a:p>
        </p:txBody>
      </p:sp>
      <p:sp>
        <p:nvSpPr>
          <p:cNvPr id="3" name="Content Placeholder 2"/>
          <p:cNvSpPr>
            <a:spLocks noGrp="1"/>
          </p:cNvSpPr>
          <p:nvPr>
            <p:ph idx="1"/>
          </p:nvPr>
        </p:nvSpPr>
        <p:spPr>
          <a:xfrm>
            <a:off x="93576" y="1473200"/>
            <a:ext cx="5075324" cy="5384800"/>
          </a:xfrm>
        </p:spPr>
        <p:txBody>
          <a:bodyPr>
            <a:normAutofit fontScale="92500" lnSpcReduction="10000"/>
          </a:bodyPr>
          <a:lstStyle/>
          <a:p>
            <a:r>
              <a:rPr lang="en-US" dirty="0" smtClean="0"/>
              <a:t>Dual phase </a:t>
            </a:r>
            <a:r>
              <a:rPr lang="en-US" dirty="0" err="1" smtClean="0"/>
              <a:t>LAr</a:t>
            </a:r>
            <a:r>
              <a:rPr lang="en-US" dirty="0" smtClean="0"/>
              <a:t> TPC:</a:t>
            </a:r>
          </a:p>
          <a:p>
            <a:pPr lvl="1"/>
            <a:r>
              <a:rPr lang="en-US" dirty="0" smtClean="0"/>
              <a:t>Electron drift in liquid</a:t>
            </a:r>
          </a:p>
          <a:p>
            <a:pPr lvl="1"/>
            <a:r>
              <a:rPr lang="en-US" dirty="0" smtClean="0"/>
              <a:t>Amplification in </a:t>
            </a:r>
            <a:r>
              <a:rPr lang="en-US" dirty="0" err="1" smtClean="0"/>
              <a:t>Ar</a:t>
            </a:r>
            <a:r>
              <a:rPr lang="en-US" dirty="0" smtClean="0"/>
              <a:t> gas</a:t>
            </a:r>
          </a:p>
          <a:p>
            <a:pPr lvl="1"/>
            <a:r>
              <a:rPr lang="en-US" dirty="0" smtClean="0"/>
              <a:t>Potential benefits:</a:t>
            </a:r>
          </a:p>
          <a:p>
            <a:pPr lvl="2"/>
            <a:r>
              <a:rPr lang="en-US" dirty="0" smtClean="0"/>
              <a:t>Fully active </a:t>
            </a:r>
            <a:r>
              <a:rPr lang="en-US" dirty="0" err="1" smtClean="0"/>
              <a:t>LAr</a:t>
            </a:r>
            <a:r>
              <a:rPr lang="en-US" dirty="0" smtClean="0"/>
              <a:t> volume</a:t>
            </a:r>
          </a:p>
          <a:p>
            <a:pPr lvl="2"/>
            <a:r>
              <a:rPr lang="en-US" dirty="0" smtClean="0"/>
              <a:t>Improved signal to noise</a:t>
            </a:r>
          </a:p>
          <a:p>
            <a:pPr lvl="1"/>
            <a:r>
              <a:rPr lang="en-US" dirty="0" smtClean="0"/>
              <a:t>Presented in CDR, </a:t>
            </a:r>
            <a:br>
              <a:rPr lang="en-US" dirty="0" smtClean="0"/>
            </a:br>
            <a:r>
              <a:rPr lang="en-US" dirty="0" smtClean="0"/>
              <a:t>reviewed in CD1 refresh</a:t>
            </a:r>
          </a:p>
          <a:p>
            <a:r>
              <a:rPr lang="en-US" dirty="0" smtClean="0"/>
              <a:t>Prototypes:</a:t>
            </a:r>
          </a:p>
          <a:p>
            <a:pPr lvl="1"/>
            <a:r>
              <a:rPr lang="en-US" dirty="0" smtClean="0"/>
              <a:t>WA105</a:t>
            </a:r>
            <a:r>
              <a:rPr lang="en-US" dirty="0"/>
              <a:t> </a:t>
            </a:r>
            <a:r>
              <a:rPr lang="en-US" dirty="0" smtClean="0"/>
              <a:t>@ CERN Neutrino Platform</a:t>
            </a:r>
          </a:p>
          <a:p>
            <a:pPr lvl="2"/>
            <a:r>
              <a:rPr lang="en-US" dirty="0" smtClean="0"/>
              <a:t>Insulated membrane tank</a:t>
            </a:r>
          </a:p>
          <a:p>
            <a:pPr lvl="2"/>
            <a:r>
              <a:rPr lang="en-US" dirty="0" smtClean="0"/>
              <a:t>Active area 36</a:t>
            </a:r>
            <a:r>
              <a:rPr lang="en-US" baseline="-25000" dirty="0" smtClean="0"/>
              <a:t> </a:t>
            </a:r>
            <a:r>
              <a:rPr lang="en-US" dirty="0" smtClean="0"/>
              <a:t>m</a:t>
            </a:r>
            <a:r>
              <a:rPr lang="en-US" baseline="30000" dirty="0" smtClean="0"/>
              <a:t>2</a:t>
            </a:r>
            <a:endParaRPr lang="en-US" dirty="0" smtClean="0"/>
          </a:p>
          <a:p>
            <a:pPr lvl="2"/>
            <a:r>
              <a:rPr lang="en-US" dirty="0" smtClean="0"/>
              <a:t>Mass 705</a:t>
            </a:r>
            <a:r>
              <a:rPr lang="en-US" baseline="-25000" dirty="0" smtClean="0"/>
              <a:t> </a:t>
            </a:r>
            <a:r>
              <a:rPr lang="en-US" dirty="0" smtClean="0"/>
              <a:t>T</a:t>
            </a:r>
          </a:p>
          <a:p>
            <a:pPr lvl="1"/>
            <a:r>
              <a:rPr lang="en-US" dirty="0" smtClean="0"/>
              <a:t>3x1x1</a:t>
            </a:r>
            <a:r>
              <a:rPr lang="en-US" baseline="-25000" dirty="0" smtClean="0"/>
              <a:t> </a:t>
            </a:r>
            <a:r>
              <a:rPr lang="en-US" dirty="0" smtClean="0"/>
              <a:t>m</a:t>
            </a:r>
            <a:r>
              <a:rPr lang="en-US" baseline="30000" dirty="0" smtClean="0"/>
              <a:t>3</a:t>
            </a:r>
            <a:r>
              <a:rPr lang="en-US" dirty="0" smtClean="0"/>
              <a:t> WA105 prototype:</a:t>
            </a:r>
          </a:p>
          <a:p>
            <a:pPr lvl="2"/>
            <a:r>
              <a:rPr lang="en-US" dirty="0" smtClean="0"/>
              <a:t>Test of GTT membrane technology</a:t>
            </a:r>
          </a:p>
          <a:p>
            <a:pPr lvl="3"/>
            <a:r>
              <a:rPr lang="en-US" dirty="0" smtClean="0"/>
              <a:t>Cryostat completed!</a:t>
            </a:r>
          </a:p>
          <a:p>
            <a:pPr lvl="2"/>
            <a:r>
              <a:rPr lang="en-US" dirty="0" smtClean="0"/>
              <a:t>Operation 2016; important milestone!</a:t>
            </a:r>
          </a:p>
        </p:txBody>
      </p:sp>
      <p:sp>
        <p:nvSpPr>
          <p:cNvPr id="4" name="Slide Number Placeholder 3"/>
          <p:cNvSpPr>
            <a:spLocks noGrp="1"/>
          </p:cNvSpPr>
          <p:nvPr>
            <p:ph type="sldNum" sz="quarter" idx="12"/>
          </p:nvPr>
        </p:nvSpPr>
        <p:spPr/>
        <p:txBody>
          <a:bodyPr/>
          <a:lstStyle/>
          <a:p>
            <a:fld id="{8B2C7CBE-54CD-6E4E-991E-74820AACF21D}" type="slidenum">
              <a:rPr lang="en-US" smtClean="0"/>
              <a:t>52</a:t>
            </a:fld>
            <a:endParaRPr lang="en-US"/>
          </a:p>
        </p:txBody>
      </p:sp>
      <p:pic>
        <p:nvPicPr>
          <p:cNvPr id="6" name="Picture 5"/>
          <p:cNvPicPr>
            <a:picLocks noChangeAspect="1"/>
          </p:cNvPicPr>
          <p:nvPr/>
        </p:nvPicPr>
        <p:blipFill>
          <a:blip r:embed="rId2"/>
          <a:stretch>
            <a:fillRect/>
          </a:stretch>
        </p:blipFill>
        <p:spPr>
          <a:xfrm>
            <a:off x="5827583" y="1267117"/>
            <a:ext cx="2300417" cy="2259581"/>
          </a:xfrm>
          <a:prstGeom prst="rect">
            <a:avLst/>
          </a:prstGeom>
          <a:ln w="28575" cmpd="sng">
            <a:solidFill>
              <a:srgbClr val="FF0000"/>
            </a:solidFill>
          </a:ln>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044171" y="3682999"/>
            <a:ext cx="3990281" cy="3023851"/>
          </a:xfrm>
          <a:prstGeom prst="rect">
            <a:avLst/>
          </a:prstGeom>
          <a:ln w="28575" cmpd="sng">
            <a:solidFill>
              <a:srgbClr val="FF0000"/>
            </a:solidFill>
          </a:ln>
        </p:spPr>
      </p:pic>
      <p:sp>
        <p:nvSpPr>
          <p:cNvPr id="8" name="TextBox 7"/>
          <p:cNvSpPr txBox="1"/>
          <p:nvPr/>
        </p:nvSpPr>
        <p:spPr>
          <a:xfrm>
            <a:off x="0" y="-1557"/>
            <a:ext cx="1532328" cy="307777"/>
          </a:xfrm>
          <a:prstGeom prst="rect">
            <a:avLst/>
          </a:prstGeom>
          <a:noFill/>
        </p:spPr>
        <p:txBody>
          <a:bodyPr wrap="none" rtlCol="0">
            <a:spAutoFit/>
          </a:bodyPr>
          <a:lstStyle/>
          <a:p>
            <a:r>
              <a:rPr lang="en-US" sz="1400" b="1" dirty="0" smtClean="0">
                <a:solidFill>
                  <a:srgbClr val="FFFFFF"/>
                </a:solidFill>
              </a:rPr>
              <a:t>arXiv:1409.4405</a:t>
            </a:r>
            <a:endParaRPr lang="en-US" sz="1400" b="1" dirty="0">
              <a:solidFill>
                <a:srgbClr val="FFFFFF"/>
              </a:solidFill>
            </a:endParaRPr>
          </a:p>
        </p:txBody>
      </p:sp>
    </p:spTree>
    <p:extLst>
      <p:ext uri="{BB962C8B-B14F-4D97-AF65-F5344CB8AC3E}">
        <p14:creationId xmlns:p14="http://schemas.microsoft.com/office/powerpoint/2010/main" val="175409010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9659"/>
            <a:ext cx="8229600" cy="990600"/>
          </a:xfrm>
        </p:spPr>
        <p:txBody>
          <a:bodyPr/>
          <a:lstStyle/>
          <a:p>
            <a:r>
              <a:rPr lang="en-US" dirty="0" smtClean="0"/>
              <a:t>DUNE: near detector</a:t>
            </a:r>
            <a:endParaRPr lang="en-US" dirty="0"/>
          </a:p>
        </p:txBody>
      </p:sp>
      <p:sp>
        <p:nvSpPr>
          <p:cNvPr id="3" name="Content Placeholder 2"/>
          <p:cNvSpPr>
            <a:spLocks noGrp="1"/>
          </p:cNvSpPr>
          <p:nvPr>
            <p:ph idx="1"/>
          </p:nvPr>
        </p:nvSpPr>
        <p:spPr>
          <a:xfrm>
            <a:off x="82896" y="1330259"/>
            <a:ext cx="3391041" cy="5349941"/>
          </a:xfrm>
        </p:spPr>
        <p:txBody>
          <a:bodyPr/>
          <a:lstStyle/>
          <a:p>
            <a:r>
              <a:rPr lang="en-US" dirty="0" smtClean="0"/>
              <a:t>Fine-grained detector:</a:t>
            </a:r>
          </a:p>
          <a:p>
            <a:pPr lvl="1"/>
            <a:r>
              <a:rPr lang="en-US" dirty="0" smtClean="0"/>
              <a:t>Central straw-tube tracker</a:t>
            </a:r>
          </a:p>
          <a:p>
            <a:pPr lvl="1"/>
            <a:r>
              <a:rPr lang="en-US" dirty="0" err="1" smtClean="0"/>
              <a:t>Pb</a:t>
            </a:r>
            <a:r>
              <a:rPr lang="en-US" dirty="0" smtClean="0"/>
              <a:t>/</a:t>
            </a:r>
            <a:r>
              <a:rPr lang="en-US" dirty="0" err="1" smtClean="0"/>
              <a:t>scintilator</a:t>
            </a:r>
            <a:r>
              <a:rPr lang="en-US" dirty="0" smtClean="0"/>
              <a:t> ECAL</a:t>
            </a:r>
          </a:p>
          <a:p>
            <a:pPr lvl="1"/>
            <a:r>
              <a:rPr lang="en-US" dirty="0" smtClean="0"/>
              <a:t>Dipole magnet</a:t>
            </a:r>
          </a:p>
          <a:p>
            <a:pPr lvl="1"/>
            <a:r>
              <a:rPr lang="en-US" dirty="0" smtClean="0"/>
              <a:t>RPC-based </a:t>
            </a:r>
            <a:r>
              <a:rPr lang="en-US" dirty="0" err="1" smtClean="0"/>
              <a:t>muon</a:t>
            </a:r>
            <a:r>
              <a:rPr lang="en-US" dirty="0" smtClean="0"/>
              <a:t> detectors</a:t>
            </a:r>
          </a:p>
          <a:p>
            <a:endParaRPr lang="en-US" dirty="0" smtClean="0"/>
          </a:p>
          <a:p>
            <a:r>
              <a:rPr lang="en-US" dirty="0" smtClean="0"/>
              <a:t>Advantages of addition of:</a:t>
            </a:r>
          </a:p>
          <a:p>
            <a:pPr lvl="1"/>
            <a:r>
              <a:rPr lang="en-US" dirty="0" err="1" smtClean="0"/>
              <a:t>LAr</a:t>
            </a:r>
            <a:r>
              <a:rPr lang="en-US" dirty="0" smtClean="0"/>
              <a:t> TPC; and/or</a:t>
            </a:r>
          </a:p>
          <a:p>
            <a:pPr lvl="1"/>
            <a:r>
              <a:rPr lang="en-US" dirty="0" smtClean="0"/>
              <a:t>High-pressure </a:t>
            </a:r>
            <a:r>
              <a:rPr lang="en-US" dirty="0" err="1" smtClean="0"/>
              <a:t>Ar</a:t>
            </a:r>
            <a:r>
              <a:rPr lang="en-US" dirty="0" smtClean="0"/>
              <a:t> TPC</a:t>
            </a:r>
          </a:p>
          <a:p>
            <a:pPr marL="177800" indent="0">
              <a:buNone/>
            </a:pPr>
            <a:r>
              <a:rPr lang="en-US" dirty="0" smtClean="0"/>
              <a:t>under discussion</a:t>
            </a:r>
          </a:p>
          <a:p>
            <a:endParaRPr lang="en-US" dirty="0"/>
          </a:p>
        </p:txBody>
      </p:sp>
      <p:sp>
        <p:nvSpPr>
          <p:cNvPr id="4" name="Slide Number Placeholder 3"/>
          <p:cNvSpPr>
            <a:spLocks noGrp="1"/>
          </p:cNvSpPr>
          <p:nvPr>
            <p:ph type="sldNum" sz="quarter" idx="12"/>
          </p:nvPr>
        </p:nvSpPr>
        <p:spPr/>
        <p:txBody>
          <a:bodyPr/>
          <a:lstStyle/>
          <a:p>
            <a:fld id="{8B2C7CBE-54CD-6E4E-991E-74820AACF21D}" type="slidenum">
              <a:rPr lang="en-US" smtClean="0"/>
              <a:t>53</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73937" y="1437203"/>
            <a:ext cx="5584916" cy="4945188"/>
          </a:xfrm>
          <a:prstGeom prst="rect">
            <a:avLst/>
          </a:prstGeom>
          <a:ln w="28575" cmpd="sng">
            <a:solidFill>
              <a:srgbClr val="FF0000"/>
            </a:solidFill>
          </a:ln>
        </p:spPr>
      </p:pic>
      <p:sp>
        <p:nvSpPr>
          <p:cNvPr id="6" name="TextBox 5"/>
          <p:cNvSpPr txBox="1"/>
          <p:nvPr/>
        </p:nvSpPr>
        <p:spPr>
          <a:xfrm>
            <a:off x="-19937" y="0"/>
            <a:ext cx="7239807" cy="261610"/>
          </a:xfrm>
          <a:prstGeom prst="rect">
            <a:avLst/>
          </a:prstGeom>
          <a:noFill/>
        </p:spPr>
        <p:txBody>
          <a:bodyPr wrap="none" rtlCol="0">
            <a:spAutoFit/>
          </a:bodyPr>
          <a:lstStyle/>
          <a:p>
            <a:r>
              <a:rPr lang="en-US" sz="1100" b="1" dirty="0" smtClean="0">
                <a:solidFill>
                  <a:srgbClr val="FFFFFF"/>
                </a:solidFill>
              </a:rPr>
              <a:t>https://</a:t>
            </a:r>
            <a:r>
              <a:rPr lang="en-US" sz="1100" b="1" dirty="0" err="1" smtClean="0">
                <a:solidFill>
                  <a:srgbClr val="FFFFFF"/>
                </a:solidFill>
              </a:rPr>
              <a:t>web.fnal.gov</a:t>
            </a:r>
            <a:r>
              <a:rPr lang="en-US" sz="1100" b="1" dirty="0" smtClean="0">
                <a:solidFill>
                  <a:srgbClr val="FFFFFF"/>
                </a:solidFill>
              </a:rPr>
              <a:t>/project/LBNF/</a:t>
            </a:r>
            <a:r>
              <a:rPr lang="en-US" sz="1100" b="1" dirty="0" err="1" smtClean="0">
                <a:solidFill>
                  <a:srgbClr val="FFFFFF"/>
                </a:solidFill>
              </a:rPr>
              <a:t>SitePages</a:t>
            </a:r>
            <a:r>
              <a:rPr lang="en-US" sz="1100" b="1" dirty="0" smtClean="0">
                <a:solidFill>
                  <a:srgbClr val="FFFFFF"/>
                </a:solidFill>
              </a:rPr>
              <a:t>/DUNE%20and%20LBNF%20Reports%20and%20Papers.aspx</a:t>
            </a:r>
            <a:endParaRPr lang="en-US" sz="1100" b="1" dirty="0">
              <a:solidFill>
                <a:srgbClr val="FFFFFF"/>
              </a:solidFill>
            </a:endParaRPr>
          </a:p>
        </p:txBody>
      </p:sp>
    </p:spTree>
    <p:extLst>
      <p:ext uri="{BB962C8B-B14F-4D97-AF65-F5344CB8AC3E}">
        <p14:creationId xmlns:p14="http://schemas.microsoft.com/office/powerpoint/2010/main" val="250787853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B2C7CBE-54CD-6E4E-991E-74820AACF21D}" type="slidenum">
              <a:rPr lang="en-US" smtClean="0"/>
              <a:t>54</a:t>
            </a:fld>
            <a:endParaRPr lang="en-US"/>
          </a:p>
        </p:txBody>
      </p:sp>
      <p:pic>
        <p:nvPicPr>
          <p:cNvPr id="3" name="Picture 2"/>
          <p:cNvPicPr>
            <a:picLocks noChangeAspect="1"/>
          </p:cNvPicPr>
          <p:nvPr/>
        </p:nvPicPr>
        <p:blipFill>
          <a:blip r:embed="rId2"/>
          <a:stretch>
            <a:fillRect/>
          </a:stretch>
        </p:blipFill>
        <p:spPr>
          <a:xfrm>
            <a:off x="432177" y="485739"/>
            <a:ext cx="8380377" cy="6285282"/>
          </a:xfrm>
          <a:prstGeom prst="rect">
            <a:avLst/>
          </a:prstGeom>
          <a:ln w="28575" cmpd="sng">
            <a:solidFill>
              <a:srgbClr val="FF0000"/>
            </a:solidFill>
          </a:ln>
        </p:spPr>
      </p:pic>
      <p:sp>
        <p:nvSpPr>
          <p:cNvPr id="4" name="TextBox 3"/>
          <p:cNvSpPr txBox="1"/>
          <p:nvPr/>
        </p:nvSpPr>
        <p:spPr>
          <a:xfrm>
            <a:off x="0" y="-1557"/>
            <a:ext cx="1561433" cy="307777"/>
          </a:xfrm>
          <a:prstGeom prst="rect">
            <a:avLst/>
          </a:prstGeom>
          <a:noFill/>
        </p:spPr>
        <p:txBody>
          <a:bodyPr wrap="none" rtlCol="0">
            <a:spAutoFit/>
          </a:bodyPr>
          <a:lstStyle/>
          <a:p>
            <a:r>
              <a:rPr lang="en-US" sz="1400" b="1" dirty="0" smtClean="0">
                <a:solidFill>
                  <a:srgbClr val="FFFFFF"/>
                </a:solidFill>
              </a:rPr>
              <a:t>Strait; NuFact15</a:t>
            </a:r>
            <a:endParaRPr lang="en-US" sz="1400" b="1" dirty="0">
              <a:solidFill>
                <a:srgbClr val="FFFFFF"/>
              </a:solidFill>
            </a:endParaRPr>
          </a:p>
        </p:txBody>
      </p:sp>
      <p:sp>
        <p:nvSpPr>
          <p:cNvPr id="5" name="TextBox 4"/>
          <p:cNvSpPr txBox="1"/>
          <p:nvPr/>
        </p:nvSpPr>
        <p:spPr>
          <a:xfrm>
            <a:off x="432177" y="6450544"/>
            <a:ext cx="1681270" cy="307777"/>
          </a:xfrm>
          <a:prstGeom prst="rect">
            <a:avLst/>
          </a:prstGeom>
          <a:noFill/>
        </p:spPr>
        <p:txBody>
          <a:bodyPr wrap="none" rtlCol="0">
            <a:spAutoFit/>
          </a:bodyPr>
          <a:lstStyle/>
          <a:p>
            <a:r>
              <a:rPr lang="en-US" sz="1400" b="1" dirty="0" smtClean="0"/>
              <a:t>Resource loaded.</a:t>
            </a:r>
            <a:endParaRPr lang="en-US" sz="1400" b="1" dirty="0"/>
          </a:p>
        </p:txBody>
      </p:sp>
    </p:spTree>
    <p:extLst>
      <p:ext uri="{BB962C8B-B14F-4D97-AF65-F5344CB8AC3E}">
        <p14:creationId xmlns:p14="http://schemas.microsoft.com/office/powerpoint/2010/main" val="1476464822"/>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8000"/>
            <a:ext cx="8229600" cy="990600"/>
          </a:xfrm>
        </p:spPr>
        <p:txBody>
          <a:bodyPr/>
          <a:lstStyle/>
          <a:p>
            <a:r>
              <a:rPr lang="en-US" dirty="0" smtClean="0"/>
              <a:t>DUNE: sensitivity</a:t>
            </a:r>
            <a:endParaRPr lang="en-US" dirty="0"/>
          </a:p>
        </p:txBody>
      </p:sp>
      <p:sp>
        <p:nvSpPr>
          <p:cNvPr id="4" name="Slide Number Placeholder 3"/>
          <p:cNvSpPr>
            <a:spLocks noGrp="1"/>
          </p:cNvSpPr>
          <p:nvPr>
            <p:ph type="sldNum" sz="quarter" idx="12"/>
          </p:nvPr>
        </p:nvSpPr>
        <p:spPr/>
        <p:txBody>
          <a:bodyPr/>
          <a:lstStyle/>
          <a:p>
            <a:fld id="{8B2C7CBE-54CD-6E4E-991E-74820AACF21D}" type="slidenum">
              <a:rPr lang="en-US" smtClean="0"/>
              <a:t>55</a:t>
            </a:fld>
            <a:endParaRPr lang="en-US"/>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6843" y="1683773"/>
            <a:ext cx="4387014" cy="4384842"/>
          </a:xfrm>
          <a:prstGeom prst="rect">
            <a:avLst/>
          </a:prstGeom>
          <a:ln w="28575" cmpd="sng">
            <a:solidFill>
              <a:srgbClr val="FF0000"/>
            </a:solidFill>
          </a:ln>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98231" y="1675424"/>
            <a:ext cx="4456511" cy="4406561"/>
          </a:xfrm>
          <a:prstGeom prst="rect">
            <a:avLst/>
          </a:prstGeom>
          <a:ln w="28575" cmpd="sng">
            <a:solidFill>
              <a:srgbClr val="FF0000"/>
            </a:solidFill>
          </a:ln>
        </p:spPr>
      </p:pic>
      <p:sp>
        <p:nvSpPr>
          <p:cNvPr id="8" name="TextBox 7"/>
          <p:cNvSpPr txBox="1"/>
          <p:nvPr/>
        </p:nvSpPr>
        <p:spPr>
          <a:xfrm>
            <a:off x="-19937" y="0"/>
            <a:ext cx="7239807" cy="261610"/>
          </a:xfrm>
          <a:prstGeom prst="rect">
            <a:avLst/>
          </a:prstGeom>
          <a:noFill/>
        </p:spPr>
        <p:txBody>
          <a:bodyPr wrap="none" rtlCol="0">
            <a:spAutoFit/>
          </a:bodyPr>
          <a:lstStyle/>
          <a:p>
            <a:r>
              <a:rPr lang="en-US" sz="1100" b="1" dirty="0" smtClean="0">
                <a:solidFill>
                  <a:srgbClr val="FFFFFF"/>
                </a:solidFill>
              </a:rPr>
              <a:t>https://</a:t>
            </a:r>
            <a:r>
              <a:rPr lang="en-US" sz="1100" b="1" dirty="0" err="1" smtClean="0">
                <a:solidFill>
                  <a:srgbClr val="FFFFFF"/>
                </a:solidFill>
              </a:rPr>
              <a:t>web.fnal.gov</a:t>
            </a:r>
            <a:r>
              <a:rPr lang="en-US" sz="1100" b="1" dirty="0" smtClean="0">
                <a:solidFill>
                  <a:srgbClr val="FFFFFF"/>
                </a:solidFill>
              </a:rPr>
              <a:t>/project/LBNF/</a:t>
            </a:r>
            <a:r>
              <a:rPr lang="en-US" sz="1100" b="1" dirty="0" err="1" smtClean="0">
                <a:solidFill>
                  <a:srgbClr val="FFFFFF"/>
                </a:solidFill>
              </a:rPr>
              <a:t>SitePages</a:t>
            </a:r>
            <a:r>
              <a:rPr lang="en-US" sz="1100" b="1" dirty="0" smtClean="0">
                <a:solidFill>
                  <a:srgbClr val="FFFFFF"/>
                </a:solidFill>
              </a:rPr>
              <a:t>/DUNE%20and%20LBNF%20Reports%20and%20Papers.aspx</a:t>
            </a:r>
            <a:endParaRPr lang="en-US" sz="1100" b="1" dirty="0">
              <a:solidFill>
                <a:srgbClr val="FFFFFF"/>
              </a:solidFill>
            </a:endParaRPr>
          </a:p>
        </p:txBody>
      </p:sp>
    </p:spTree>
    <p:extLst>
      <p:ext uri="{BB962C8B-B14F-4D97-AF65-F5344CB8AC3E}">
        <p14:creationId xmlns:p14="http://schemas.microsoft.com/office/powerpoint/2010/main" val="2326755895"/>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7627"/>
            <a:ext cx="8229600" cy="990600"/>
          </a:xfrm>
        </p:spPr>
        <p:txBody>
          <a:bodyPr/>
          <a:lstStyle/>
          <a:p>
            <a:r>
              <a:rPr lang="en-US" dirty="0" smtClean="0"/>
              <a:t>DUNE: precision</a:t>
            </a:r>
            <a:endParaRPr lang="en-US" dirty="0"/>
          </a:p>
        </p:txBody>
      </p:sp>
      <p:sp>
        <p:nvSpPr>
          <p:cNvPr id="4" name="Slide Number Placeholder 3"/>
          <p:cNvSpPr>
            <a:spLocks noGrp="1"/>
          </p:cNvSpPr>
          <p:nvPr>
            <p:ph type="sldNum" sz="quarter" idx="12"/>
          </p:nvPr>
        </p:nvSpPr>
        <p:spPr/>
        <p:txBody>
          <a:bodyPr/>
          <a:lstStyle/>
          <a:p>
            <a:fld id="{8B2C7CBE-54CD-6E4E-991E-74820AACF21D}" type="slidenum">
              <a:rPr lang="en-US" smtClean="0"/>
              <a:t>56</a:t>
            </a:fld>
            <a:endParaRPr lang="en-US"/>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a:ext>
            </a:extLst>
          </a:blip>
          <a:srcRect r="4350"/>
          <a:stretch/>
        </p:blipFill>
        <p:spPr>
          <a:xfrm>
            <a:off x="4636747" y="1540267"/>
            <a:ext cx="4373577" cy="4435409"/>
          </a:xfrm>
          <a:prstGeom prst="rect">
            <a:avLst/>
          </a:prstGeom>
          <a:ln w="28575" cmpd="sng">
            <a:solidFill>
              <a:srgbClr val="FF0000"/>
            </a:solidFill>
          </a:ln>
        </p:spPr>
      </p:pic>
      <p:pic>
        <p:nvPicPr>
          <p:cNvPr id="11" name="Picture 10"/>
          <p:cNvPicPr>
            <a:picLocks noChangeAspect="1"/>
          </p:cNvPicPr>
          <p:nvPr/>
        </p:nvPicPr>
        <p:blipFill>
          <a:blip r:embed="rId4"/>
          <a:stretch>
            <a:fillRect/>
          </a:stretch>
        </p:blipFill>
        <p:spPr>
          <a:xfrm>
            <a:off x="118216" y="1535678"/>
            <a:ext cx="4373577" cy="4471860"/>
          </a:xfrm>
          <a:prstGeom prst="rect">
            <a:avLst/>
          </a:prstGeom>
          <a:ln w="28575" cmpd="sng">
            <a:solidFill>
              <a:srgbClr val="FF0000"/>
            </a:solidFill>
          </a:ln>
        </p:spPr>
      </p:pic>
      <p:sp>
        <p:nvSpPr>
          <p:cNvPr id="6" name="TextBox 5"/>
          <p:cNvSpPr txBox="1"/>
          <p:nvPr/>
        </p:nvSpPr>
        <p:spPr>
          <a:xfrm>
            <a:off x="-19937" y="0"/>
            <a:ext cx="7239807" cy="261610"/>
          </a:xfrm>
          <a:prstGeom prst="rect">
            <a:avLst/>
          </a:prstGeom>
          <a:noFill/>
        </p:spPr>
        <p:txBody>
          <a:bodyPr wrap="none" rtlCol="0">
            <a:spAutoFit/>
          </a:bodyPr>
          <a:lstStyle/>
          <a:p>
            <a:r>
              <a:rPr lang="en-US" sz="1100" b="1" dirty="0" smtClean="0">
                <a:solidFill>
                  <a:srgbClr val="FFFFFF"/>
                </a:solidFill>
              </a:rPr>
              <a:t>https://</a:t>
            </a:r>
            <a:r>
              <a:rPr lang="en-US" sz="1100" b="1" dirty="0" err="1" smtClean="0">
                <a:solidFill>
                  <a:srgbClr val="FFFFFF"/>
                </a:solidFill>
              </a:rPr>
              <a:t>web.fnal.gov</a:t>
            </a:r>
            <a:r>
              <a:rPr lang="en-US" sz="1100" b="1" dirty="0" smtClean="0">
                <a:solidFill>
                  <a:srgbClr val="FFFFFF"/>
                </a:solidFill>
              </a:rPr>
              <a:t>/project/LBNF/</a:t>
            </a:r>
            <a:r>
              <a:rPr lang="en-US" sz="1100" b="1" dirty="0" err="1" smtClean="0">
                <a:solidFill>
                  <a:srgbClr val="FFFFFF"/>
                </a:solidFill>
              </a:rPr>
              <a:t>SitePages</a:t>
            </a:r>
            <a:r>
              <a:rPr lang="en-US" sz="1100" b="1" dirty="0" smtClean="0">
                <a:solidFill>
                  <a:srgbClr val="FFFFFF"/>
                </a:solidFill>
              </a:rPr>
              <a:t>/DUNE%20and%20LBNF%20Reports%20and%20Papers.aspx</a:t>
            </a:r>
            <a:endParaRPr lang="en-US" sz="1100" b="1" dirty="0">
              <a:solidFill>
                <a:srgbClr val="FFFFFF"/>
              </a:solidFill>
            </a:endParaRPr>
          </a:p>
        </p:txBody>
      </p:sp>
    </p:spTree>
    <p:extLst>
      <p:ext uri="{BB962C8B-B14F-4D97-AF65-F5344CB8AC3E}">
        <p14:creationId xmlns:p14="http://schemas.microsoft.com/office/powerpoint/2010/main" val="1614241835"/>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1576"/>
            <a:ext cx="8229600" cy="990600"/>
          </a:xfrm>
        </p:spPr>
        <p:txBody>
          <a:bodyPr/>
          <a:lstStyle/>
          <a:p>
            <a:r>
              <a:rPr lang="en-US" dirty="0" smtClean="0"/>
              <a:t>J-PARC to Hyper-K</a:t>
            </a:r>
            <a:endParaRPr lang="en-US" dirty="0"/>
          </a:p>
        </p:txBody>
      </p:sp>
      <p:sp>
        <p:nvSpPr>
          <p:cNvPr id="5" name="Content Placeholder 4"/>
          <p:cNvSpPr>
            <a:spLocks noGrp="1"/>
          </p:cNvSpPr>
          <p:nvPr>
            <p:ph sz="half" idx="1"/>
          </p:nvPr>
        </p:nvSpPr>
        <p:spPr>
          <a:xfrm>
            <a:off x="0" y="3973134"/>
            <a:ext cx="4398105" cy="2884865"/>
          </a:xfrm>
        </p:spPr>
        <p:txBody>
          <a:bodyPr>
            <a:normAutofit fontScale="92500" lnSpcReduction="20000"/>
          </a:bodyPr>
          <a:lstStyle/>
          <a:p>
            <a:r>
              <a:rPr lang="en-US" dirty="0" smtClean="0"/>
              <a:t>Accelerator neutrinos:</a:t>
            </a:r>
          </a:p>
          <a:p>
            <a:pPr lvl="1"/>
            <a:r>
              <a:rPr lang="en-US" dirty="0"/>
              <a:t>CP-invariance violation</a:t>
            </a:r>
          </a:p>
          <a:p>
            <a:pPr lvl="1"/>
            <a:r>
              <a:rPr lang="en-US" dirty="0" smtClean="0"/>
              <a:t>Precision </a:t>
            </a:r>
            <a:r>
              <a:rPr lang="en-US" dirty="0" err="1"/>
              <a:t>osc</a:t>
            </a:r>
            <a:r>
              <a:rPr lang="en-US" dirty="0"/>
              <a:t>. physics:</a:t>
            </a:r>
          </a:p>
          <a:p>
            <a:pPr lvl="2"/>
            <a:r>
              <a:rPr lang="en-US" dirty="0"/>
              <a:t>Parameter measurement</a:t>
            </a:r>
          </a:p>
          <a:p>
            <a:pPr lvl="2"/>
            <a:r>
              <a:rPr lang="en-US" dirty="0"/>
              <a:t>“Beyond </a:t>
            </a:r>
            <a:r>
              <a:rPr lang="en-US" dirty="0" err="1"/>
              <a:t>SνM</a:t>
            </a:r>
            <a:r>
              <a:rPr lang="en-US" dirty="0"/>
              <a:t>” search</a:t>
            </a:r>
          </a:p>
          <a:p>
            <a:pPr lvl="1"/>
            <a:r>
              <a:rPr lang="en-US" dirty="0"/>
              <a:t>Near-detector physics:</a:t>
            </a:r>
          </a:p>
          <a:p>
            <a:pPr lvl="2"/>
            <a:r>
              <a:rPr lang="en-US" dirty="0"/>
              <a:t>Part of </a:t>
            </a:r>
            <a:r>
              <a:rPr lang="en-US" dirty="0" err="1"/>
              <a:t>osc</a:t>
            </a:r>
            <a:r>
              <a:rPr lang="en-US" dirty="0"/>
              <a:t>. </a:t>
            </a:r>
            <a:r>
              <a:rPr lang="en-US" dirty="0" err="1"/>
              <a:t>programme</a:t>
            </a:r>
            <a:endParaRPr lang="en-US" dirty="0"/>
          </a:p>
          <a:p>
            <a:pPr lvl="2"/>
            <a:r>
              <a:rPr lang="en-US" dirty="0"/>
              <a:t>Neutrino scattering</a:t>
            </a:r>
          </a:p>
        </p:txBody>
      </p:sp>
      <p:sp>
        <p:nvSpPr>
          <p:cNvPr id="6" name="Content Placeholder 5"/>
          <p:cNvSpPr>
            <a:spLocks noGrp="1"/>
          </p:cNvSpPr>
          <p:nvPr>
            <p:ph sz="half" idx="2"/>
          </p:nvPr>
        </p:nvSpPr>
        <p:spPr>
          <a:xfrm>
            <a:off x="4398105" y="3582335"/>
            <a:ext cx="4745895" cy="3275665"/>
          </a:xfrm>
        </p:spPr>
        <p:txBody>
          <a:bodyPr>
            <a:normAutofit fontScale="92500" lnSpcReduction="20000"/>
          </a:bodyPr>
          <a:lstStyle/>
          <a:p>
            <a:r>
              <a:rPr lang="en-US" dirty="0" smtClean="0"/>
              <a:t>Additional opportunities:</a:t>
            </a:r>
          </a:p>
          <a:p>
            <a:pPr lvl="1"/>
            <a:r>
              <a:rPr lang="en-US" dirty="0" smtClean="0"/>
              <a:t>Atmospheric and solar neutrinos</a:t>
            </a:r>
          </a:p>
          <a:p>
            <a:pPr lvl="1"/>
            <a:r>
              <a:rPr lang="en-US" dirty="0" smtClean="0"/>
              <a:t>Proton decay</a:t>
            </a:r>
          </a:p>
          <a:p>
            <a:pPr lvl="1"/>
            <a:r>
              <a:rPr lang="en-US" dirty="0" err="1" smtClean="0"/>
              <a:t>Astroparticle</a:t>
            </a:r>
            <a:r>
              <a:rPr lang="en-US" dirty="0" smtClean="0"/>
              <a:t> physics</a:t>
            </a:r>
          </a:p>
          <a:p>
            <a:r>
              <a:rPr lang="en-US" dirty="0" smtClean="0"/>
              <a:t>Collaboration:</a:t>
            </a:r>
          </a:p>
          <a:p>
            <a:pPr lvl="1"/>
            <a:r>
              <a:rPr lang="en-US" dirty="0" smtClean="0"/>
              <a:t>Proto-collaboration Jan15</a:t>
            </a:r>
          </a:p>
          <a:p>
            <a:pPr lvl="1"/>
            <a:r>
              <a:rPr lang="en-US" dirty="0" smtClean="0"/>
              <a:t>Global:</a:t>
            </a:r>
          </a:p>
          <a:p>
            <a:pPr lvl="2"/>
            <a:r>
              <a:rPr lang="en-US" dirty="0" smtClean="0"/>
              <a:t>240 scientists; 70 institutes; </a:t>
            </a:r>
            <a:br>
              <a:rPr lang="en-US" dirty="0" smtClean="0"/>
            </a:br>
            <a:r>
              <a:rPr lang="en-US" dirty="0" smtClean="0"/>
              <a:t>12 countries</a:t>
            </a:r>
            <a:endParaRPr lang="en-US" dirty="0"/>
          </a:p>
        </p:txBody>
      </p:sp>
      <p:sp>
        <p:nvSpPr>
          <p:cNvPr id="4" name="Slide Number Placeholder 3"/>
          <p:cNvSpPr>
            <a:spLocks noGrp="1"/>
          </p:cNvSpPr>
          <p:nvPr>
            <p:ph type="sldNum" sz="quarter" idx="12"/>
          </p:nvPr>
        </p:nvSpPr>
        <p:spPr/>
        <p:txBody>
          <a:bodyPr/>
          <a:lstStyle/>
          <a:p>
            <a:fld id="{8B2C7CBE-54CD-6E4E-991E-74820AACF21D}" type="slidenum">
              <a:rPr lang="en-US" smtClean="0"/>
              <a:t>57</a:t>
            </a:fld>
            <a:endParaRPr lang="en-US"/>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859528" y="1085556"/>
            <a:ext cx="4737650" cy="2453348"/>
          </a:xfrm>
          <a:prstGeom prst="rect">
            <a:avLst/>
          </a:prstGeom>
          <a:solidFill>
            <a:schemeClr val="bg1"/>
          </a:solidFill>
          <a:ln w="28575" cmpd="sng">
            <a:solidFill>
              <a:srgbClr val="FF0000"/>
            </a:solidFill>
          </a:ln>
        </p:spPr>
      </p:pic>
      <p:pic>
        <p:nvPicPr>
          <p:cNvPr id="8" name="Picture 7"/>
          <p:cNvPicPr>
            <a:picLocks noChangeAspect="1"/>
          </p:cNvPicPr>
          <p:nvPr/>
        </p:nvPicPr>
        <p:blipFill>
          <a:blip r:embed="rId3"/>
          <a:stretch>
            <a:fillRect/>
          </a:stretch>
        </p:blipFill>
        <p:spPr>
          <a:xfrm>
            <a:off x="677640" y="1085556"/>
            <a:ext cx="2659310" cy="2887578"/>
          </a:xfrm>
          <a:prstGeom prst="rect">
            <a:avLst/>
          </a:prstGeom>
          <a:ln w="28575" cmpd="sng">
            <a:solidFill>
              <a:srgbClr val="FF0000"/>
            </a:solidFill>
          </a:ln>
        </p:spPr>
      </p:pic>
      <p:sp>
        <p:nvSpPr>
          <p:cNvPr id="9" name="TextBox 8"/>
          <p:cNvSpPr txBox="1"/>
          <p:nvPr/>
        </p:nvSpPr>
        <p:spPr>
          <a:xfrm>
            <a:off x="0" y="-21711"/>
            <a:ext cx="5957969" cy="307777"/>
          </a:xfrm>
          <a:prstGeom prst="rect">
            <a:avLst/>
          </a:prstGeom>
          <a:noFill/>
        </p:spPr>
        <p:txBody>
          <a:bodyPr wrap="none" rtlCol="0">
            <a:spAutoFit/>
          </a:bodyPr>
          <a:lstStyle/>
          <a:p>
            <a:r>
              <a:rPr lang="en-US" sz="1400" b="1" dirty="0" err="1">
                <a:solidFill>
                  <a:schemeClr val="bg1"/>
                </a:solidFill>
              </a:rPr>
              <a:t>Prog</a:t>
            </a:r>
            <a:r>
              <a:rPr lang="en-US" sz="1400" b="1" dirty="0">
                <a:solidFill>
                  <a:schemeClr val="bg1"/>
                </a:solidFill>
              </a:rPr>
              <a:t>. </a:t>
            </a:r>
            <a:r>
              <a:rPr lang="en-US" sz="1400" b="1" dirty="0" err="1">
                <a:solidFill>
                  <a:schemeClr val="bg1"/>
                </a:solidFill>
              </a:rPr>
              <a:t>Theor</a:t>
            </a:r>
            <a:r>
              <a:rPr lang="en-US" sz="1400" b="1" dirty="0">
                <a:solidFill>
                  <a:schemeClr val="bg1"/>
                </a:solidFill>
              </a:rPr>
              <a:t>. Exp. Phys. 2015, 00000; DOI: 10.1093=</a:t>
            </a:r>
            <a:r>
              <a:rPr lang="en-US" sz="1400" b="1" dirty="0" err="1">
                <a:solidFill>
                  <a:schemeClr val="bg1"/>
                </a:solidFill>
              </a:rPr>
              <a:t>ptep</a:t>
            </a:r>
            <a:r>
              <a:rPr lang="en-US" sz="1400" b="1" dirty="0">
                <a:solidFill>
                  <a:schemeClr val="bg1"/>
                </a:solidFill>
              </a:rPr>
              <a:t>/0000000000</a:t>
            </a:r>
          </a:p>
        </p:txBody>
      </p:sp>
    </p:spTree>
    <p:extLst>
      <p:ext uri="{BB962C8B-B14F-4D97-AF65-F5344CB8AC3E}">
        <p14:creationId xmlns:p14="http://schemas.microsoft.com/office/powerpoint/2010/main" val="120872966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5706" y="288799"/>
            <a:ext cx="8229600" cy="990600"/>
          </a:xfrm>
        </p:spPr>
        <p:txBody>
          <a:bodyPr/>
          <a:lstStyle/>
          <a:p>
            <a:r>
              <a:rPr lang="en-US" dirty="0" smtClean="0"/>
              <a:t>J-PARC</a:t>
            </a:r>
            <a:endParaRPr lang="en-US" dirty="0"/>
          </a:p>
        </p:txBody>
      </p:sp>
      <p:sp>
        <p:nvSpPr>
          <p:cNvPr id="3" name="Content Placeholder 2"/>
          <p:cNvSpPr>
            <a:spLocks noGrp="1"/>
          </p:cNvSpPr>
          <p:nvPr>
            <p:ph sz="half" idx="1"/>
          </p:nvPr>
        </p:nvSpPr>
        <p:spPr>
          <a:xfrm>
            <a:off x="55706" y="4159112"/>
            <a:ext cx="4440094" cy="2698888"/>
          </a:xfrm>
        </p:spPr>
        <p:txBody>
          <a:bodyPr>
            <a:normAutofit fontScale="92500"/>
          </a:bodyPr>
          <a:lstStyle/>
          <a:p>
            <a:r>
              <a:rPr lang="en-US" dirty="0" smtClean="0"/>
              <a:t>Neutrino beam:</a:t>
            </a:r>
          </a:p>
          <a:p>
            <a:pPr lvl="1"/>
            <a:r>
              <a:rPr lang="en-US" dirty="0" smtClean="0"/>
              <a:t>Horn focused, narrow-band;</a:t>
            </a:r>
          </a:p>
          <a:p>
            <a:pPr lvl="1"/>
            <a:r>
              <a:rPr lang="en-US" dirty="0"/>
              <a:t>2.5</a:t>
            </a:r>
            <a:r>
              <a:rPr lang="en-US" baseline="30000" dirty="0"/>
              <a:t>o</a:t>
            </a:r>
            <a:r>
              <a:rPr lang="en-US" dirty="0"/>
              <a:t> off </a:t>
            </a:r>
            <a:r>
              <a:rPr lang="en-US" dirty="0" smtClean="0"/>
              <a:t>axis: </a:t>
            </a:r>
          </a:p>
          <a:p>
            <a:pPr marL="548640" lvl="2" indent="0">
              <a:buNone/>
            </a:pPr>
            <a:r>
              <a:rPr lang="en-US" dirty="0" smtClean="0"/>
              <a:t>Peak in </a:t>
            </a:r>
            <a:r>
              <a:rPr lang="en-US" i="1" dirty="0" err="1" smtClean="0"/>
              <a:t>E</a:t>
            </a:r>
            <a:r>
              <a:rPr lang="en-US" i="1" baseline="-25000" dirty="0" err="1" smtClean="0"/>
              <a:t>ν</a:t>
            </a:r>
            <a:r>
              <a:rPr lang="en-US" baseline="-25000" dirty="0" smtClean="0"/>
              <a:t> </a:t>
            </a:r>
            <a:r>
              <a:rPr lang="en-US" dirty="0" smtClean="0"/>
              <a:t>~</a:t>
            </a:r>
            <a:r>
              <a:rPr lang="en-US" baseline="-25000" dirty="0" smtClean="0"/>
              <a:t> </a:t>
            </a:r>
            <a:r>
              <a:rPr lang="en-US" dirty="0" smtClean="0"/>
              <a:t>0.6</a:t>
            </a:r>
            <a:r>
              <a:rPr lang="en-US" baseline="-25000" dirty="0" smtClean="0"/>
              <a:t> </a:t>
            </a:r>
            <a:r>
              <a:rPr lang="en-US" dirty="0" err="1" smtClean="0"/>
              <a:t>GeV</a:t>
            </a:r>
            <a:r>
              <a:rPr lang="en-US" dirty="0" smtClean="0"/>
              <a:t>; </a:t>
            </a:r>
            <a:br>
              <a:rPr lang="en-US" dirty="0" smtClean="0"/>
            </a:br>
            <a:r>
              <a:rPr lang="en-US" dirty="0" smtClean="0"/>
              <a:t>matched to 295</a:t>
            </a:r>
            <a:r>
              <a:rPr lang="en-US" baseline="-25000" dirty="0" smtClean="0"/>
              <a:t> </a:t>
            </a:r>
            <a:r>
              <a:rPr lang="en-US" dirty="0" smtClean="0"/>
              <a:t>km baseline</a:t>
            </a:r>
          </a:p>
          <a:p>
            <a:pPr lvl="1"/>
            <a:r>
              <a:rPr lang="en-US" dirty="0" smtClean="0"/>
              <a:t>Delivers 0.35</a:t>
            </a:r>
            <a:r>
              <a:rPr lang="en-US" baseline="-25000" dirty="0" smtClean="0"/>
              <a:t> </a:t>
            </a:r>
            <a:r>
              <a:rPr lang="en-US" dirty="0" smtClean="0"/>
              <a:t>MW on target</a:t>
            </a:r>
          </a:p>
        </p:txBody>
      </p:sp>
      <p:sp>
        <p:nvSpPr>
          <p:cNvPr id="9" name="Content Placeholder 8"/>
          <p:cNvSpPr>
            <a:spLocks noGrp="1"/>
          </p:cNvSpPr>
          <p:nvPr>
            <p:ph sz="half" idx="2"/>
          </p:nvPr>
        </p:nvSpPr>
        <p:spPr>
          <a:xfrm>
            <a:off x="4648200" y="4159112"/>
            <a:ext cx="4473518" cy="2698887"/>
          </a:xfrm>
        </p:spPr>
        <p:txBody>
          <a:bodyPr>
            <a:normAutofit fontScale="92500"/>
          </a:bodyPr>
          <a:lstStyle/>
          <a:p>
            <a:r>
              <a:rPr lang="en-US" dirty="0" smtClean="0"/>
              <a:t>Upgrade path:</a:t>
            </a:r>
          </a:p>
          <a:p>
            <a:pPr lvl="1"/>
            <a:r>
              <a:rPr lang="en-US" sz="1900" dirty="0" smtClean="0">
                <a:latin typeface="Wingdings"/>
                <a:ea typeface="Wingdings"/>
                <a:cs typeface="Wingdings"/>
                <a:sym typeface="Wingdings"/>
              </a:rPr>
              <a:t></a:t>
            </a:r>
            <a:r>
              <a:rPr lang="en-US" dirty="0" smtClean="0"/>
              <a:t> </a:t>
            </a:r>
            <a:r>
              <a:rPr lang="en-US" dirty="0"/>
              <a:t>2020:</a:t>
            </a:r>
          </a:p>
          <a:p>
            <a:pPr lvl="2"/>
            <a:r>
              <a:rPr lang="en-US" dirty="0"/>
              <a:t>Main Ring PS </a:t>
            </a:r>
            <a:r>
              <a:rPr lang="en-US" dirty="0" smtClean="0"/>
              <a:t>upgrade:</a:t>
            </a:r>
          </a:p>
          <a:p>
            <a:pPr lvl="3"/>
            <a:r>
              <a:rPr lang="en-US" dirty="0" smtClean="0"/>
              <a:t>1</a:t>
            </a:r>
            <a:r>
              <a:rPr lang="en-US" baseline="-25000" dirty="0" smtClean="0"/>
              <a:t> </a:t>
            </a:r>
            <a:r>
              <a:rPr lang="en-US" dirty="0" smtClean="0"/>
              <a:t>Hz operation</a:t>
            </a:r>
            <a:endParaRPr lang="en-US" dirty="0"/>
          </a:p>
          <a:p>
            <a:pPr lvl="2"/>
            <a:r>
              <a:rPr lang="en-US" dirty="0"/>
              <a:t>High-gradient cavity </a:t>
            </a:r>
            <a:r>
              <a:rPr lang="en-US" dirty="0" smtClean="0"/>
              <a:t>upgrade</a:t>
            </a:r>
          </a:p>
          <a:p>
            <a:pPr lvl="3"/>
            <a:r>
              <a:rPr lang="en-US" dirty="0" smtClean="0"/>
              <a:t>High </a:t>
            </a:r>
            <a:r>
              <a:rPr lang="en-US" dirty="0"/>
              <a:t>impedance </a:t>
            </a:r>
            <a:r>
              <a:rPr lang="en-US" dirty="0" smtClean="0"/>
              <a:t>core</a:t>
            </a:r>
            <a:endParaRPr lang="en-US" dirty="0"/>
          </a:p>
          <a:p>
            <a:pPr lvl="1"/>
            <a:r>
              <a:rPr lang="en-US" dirty="0" smtClean="0"/>
              <a:t>Considering run to 2024/5</a:t>
            </a:r>
          </a:p>
        </p:txBody>
      </p:sp>
      <p:sp>
        <p:nvSpPr>
          <p:cNvPr id="4" name="Slide Number Placeholder 3"/>
          <p:cNvSpPr>
            <a:spLocks noGrp="1"/>
          </p:cNvSpPr>
          <p:nvPr>
            <p:ph type="sldNum" sz="quarter" idx="12"/>
          </p:nvPr>
        </p:nvSpPr>
        <p:spPr/>
        <p:txBody>
          <a:bodyPr/>
          <a:lstStyle/>
          <a:p>
            <a:fld id="{8B2C7CBE-54CD-6E4E-991E-74820AACF21D}" type="slidenum">
              <a:rPr lang="en-US" smtClean="0"/>
              <a:t>58</a:t>
            </a:fld>
            <a:endParaRPr lang="en-US"/>
          </a:p>
        </p:txBody>
      </p:sp>
      <p:pic>
        <p:nvPicPr>
          <p:cNvPr id="5" name="Picture 4"/>
          <p:cNvPicPr>
            <a:picLocks noChangeAspect="1"/>
          </p:cNvPicPr>
          <p:nvPr/>
        </p:nvPicPr>
        <p:blipFill>
          <a:blip r:embed="rId2"/>
          <a:stretch>
            <a:fillRect/>
          </a:stretch>
        </p:blipFill>
        <p:spPr>
          <a:xfrm>
            <a:off x="55706" y="1254178"/>
            <a:ext cx="3698308" cy="2773731"/>
          </a:xfrm>
          <a:prstGeom prst="rect">
            <a:avLst/>
          </a:prstGeom>
          <a:ln w="28575" cmpd="sng">
            <a:solidFill>
              <a:srgbClr val="FF0000"/>
            </a:solidFill>
          </a:ln>
        </p:spPr>
      </p:pic>
      <p:pic>
        <p:nvPicPr>
          <p:cNvPr id="7" name="Picture 6"/>
          <p:cNvPicPr>
            <a:picLocks noChangeAspect="1"/>
          </p:cNvPicPr>
          <p:nvPr/>
        </p:nvPicPr>
        <p:blipFill>
          <a:blip r:embed="rId3"/>
          <a:stretch>
            <a:fillRect/>
          </a:stretch>
        </p:blipFill>
        <p:spPr>
          <a:xfrm>
            <a:off x="3785630" y="28778"/>
            <a:ext cx="5336088" cy="4002066"/>
          </a:xfrm>
          <a:prstGeom prst="rect">
            <a:avLst/>
          </a:prstGeom>
          <a:ln w="28575" cmpd="sng">
            <a:solidFill>
              <a:srgbClr val="FF0000"/>
            </a:solidFill>
          </a:ln>
        </p:spPr>
      </p:pic>
    </p:spTree>
    <p:extLst>
      <p:ext uri="{BB962C8B-B14F-4D97-AF65-F5344CB8AC3E}">
        <p14:creationId xmlns:p14="http://schemas.microsoft.com/office/powerpoint/2010/main" val="3658904838"/>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358584"/>
            <a:ext cx="8229600" cy="990600"/>
          </a:xfrm>
        </p:spPr>
        <p:txBody>
          <a:bodyPr/>
          <a:lstStyle/>
          <a:p>
            <a:r>
              <a:rPr lang="en-US" dirty="0" smtClean="0"/>
              <a:t>Upgrade for Hyper-K era</a:t>
            </a:r>
            <a:endParaRPr lang="en-US" dirty="0"/>
          </a:p>
        </p:txBody>
      </p:sp>
      <p:sp>
        <p:nvSpPr>
          <p:cNvPr id="7" name="Content Placeholder 6"/>
          <p:cNvSpPr>
            <a:spLocks noGrp="1"/>
          </p:cNvSpPr>
          <p:nvPr>
            <p:ph idx="1"/>
          </p:nvPr>
        </p:nvSpPr>
        <p:spPr>
          <a:xfrm>
            <a:off x="457200" y="6047840"/>
            <a:ext cx="8229600" cy="810159"/>
          </a:xfrm>
        </p:spPr>
        <p:txBody>
          <a:bodyPr/>
          <a:lstStyle/>
          <a:p>
            <a:r>
              <a:rPr lang="en-US" dirty="0" smtClean="0"/>
              <a:t>Proposed </a:t>
            </a:r>
            <a:r>
              <a:rPr lang="en-US" dirty="0" err="1" smtClean="0"/>
              <a:t>programme</a:t>
            </a:r>
            <a:r>
              <a:rPr lang="en-US" dirty="0" smtClean="0"/>
              <a:t> to deliver 1.3</a:t>
            </a:r>
            <a:r>
              <a:rPr lang="en-US" baseline="-25000" dirty="0" smtClean="0"/>
              <a:t> </a:t>
            </a:r>
            <a:r>
              <a:rPr lang="en-US" dirty="0" smtClean="0"/>
              <a:t>MW to target</a:t>
            </a:r>
            <a:endParaRPr lang="en-US" dirty="0"/>
          </a:p>
        </p:txBody>
      </p:sp>
      <p:sp>
        <p:nvSpPr>
          <p:cNvPr id="5" name="Slide Number Placeholder 4"/>
          <p:cNvSpPr>
            <a:spLocks noGrp="1"/>
          </p:cNvSpPr>
          <p:nvPr>
            <p:ph type="sldNum" sz="quarter" idx="12"/>
          </p:nvPr>
        </p:nvSpPr>
        <p:spPr/>
        <p:txBody>
          <a:bodyPr/>
          <a:lstStyle/>
          <a:p>
            <a:fld id="{8B2C7CBE-54CD-6E4E-991E-74820AACF21D}" type="slidenum">
              <a:rPr lang="en-US" smtClean="0"/>
              <a:t>59</a:t>
            </a:fld>
            <a:endParaRPr lang="en-US"/>
          </a:p>
        </p:txBody>
      </p:sp>
      <p:pic>
        <p:nvPicPr>
          <p:cNvPr id="9" name="Picture 8"/>
          <p:cNvPicPr>
            <a:picLocks noChangeAspect="1"/>
          </p:cNvPicPr>
          <p:nvPr/>
        </p:nvPicPr>
        <p:blipFill>
          <a:blip r:embed="rId2"/>
          <a:stretch>
            <a:fillRect/>
          </a:stretch>
        </p:blipFill>
        <p:spPr>
          <a:xfrm>
            <a:off x="634965" y="1349184"/>
            <a:ext cx="7974857" cy="4497668"/>
          </a:xfrm>
          <a:prstGeom prst="rect">
            <a:avLst/>
          </a:prstGeom>
          <a:solidFill>
            <a:srgbClr val="FFFFFF"/>
          </a:solidFill>
          <a:ln w="28575" cmpd="sng">
            <a:solidFill>
              <a:srgbClr val="FF0000"/>
            </a:solidFill>
          </a:ln>
        </p:spPr>
      </p:pic>
      <p:sp>
        <p:nvSpPr>
          <p:cNvPr id="10" name="TextBox 9"/>
          <p:cNvSpPr txBox="1"/>
          <p:nvPr/>
        </p:nvSpPr>
        <p:spPr>
          <a:xfrm>
            <a:off x="0" y="-21711"/>
            <a:ext cx="5957969" cy="307777"/>
          </a:xfrm>
          <a:prstGeom prst="rect">
            <a:avLst/>
          </a:prstGeom>
          <a:noFill/>
        </p:spPr>
        <p:txBody>
          <a:bodyPr wrap="none" rtlCol="0">
            <a:spAutoFit/>
          </a:bodyPr>
          <a:lstStyle/>
          <a:p>
            <a:r>
              <a:rPr lang="en-US" sz="1400" b="1" dirty="0" err="1">
                <a:solidFill>
                  <a:schemeClr val="bg1"/>
                </a:solidFill>
              </a:rPr>
              <a:t>Prog</a:t>
            </a:r>
            <a:r>
              <a:rPr lang="en-US" sz="1400" b="1" dirty="0">
                <a:solidFill>
                  <a:schemeClr val="bg1"/>
                </a:solidFill>
              </a:rPr>
              <a:t>. </a:t>
            </a:r>
            <a:r>
              <a:rPr lang="en-US" sz="1400" b="1" dirty="0" err="1">
                <a:solidFill>
                  <a:schemeClr val="bg1"/>
                </a:solidFill>
              </a:rPr>
              <a:t>Theor</a:t>
            </a:r>
            <a:r>
              <a:rPr lang="en-US" sz="1400" b="1" dirty="0">
                <a:solidFill>
                  <a:schemeClr val="bg1"/>
                </a:solidFill>
              </a:rPr>
              <a:t>. Exp. Phys. 2015, 00000; DOI: 10.1093=</a:t>
            </a:r>
            <a:r>
              <a:rPr lang="en-US" sz="1400" b="1" dirty="0" err="1">
                <a:solidFill>
                  <a:schemeClr val="bg1"/>
                </a:solidFill>
              </a:rPr>
              <a:t>ptep</a:t>
            </a:r>
            <a:r>
              <a:rPr lang="en-US" sz="1400" b="1" dirty="0">
                <a:solidFill>
                  <a:schemeClr val="bg1"/>
                </a:solidFill>
              </a:rPr>
              <a:t>/0000000000</a:t>
            </a:r>
          </a:p>
        </p:txBody>
      </p:sp>
    </p:spTree>
    <p:extLst>
      <p:ext uri="{BB962C8B-B14F-4D97-AF65-F5344CB8AC3E}">
        <p14:creationId xmlns:p14="http://schemas.microsoft.com/office/powerpoint/2010/main" val="122073098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1DC3ABC-92C2-B748-ABF3-8546144348B4}" type="slidenum">
              <a:rPr lang="en-US" smtClean="0"/>
              <a:t>6</a:t>
            </a:fld>
            <a:endParaRPr lang="en-US"/>
          </a:p>
        </p:txBody>
      </p:sp>
      <p:grpSp>
        <p:nvGrpSpPr>
          <p:cNvPr id="19" name="Group 23"/>
          <p:cNvGrpSpPr>
            <a:grpSpLocks/>
          </p:cNvGrpSpPr>
          <p:nvPr/>
        </p:nvGrpSpPr>
        <p:grpSpPr bwMode="auto">
          <a:xfrm>
            <a:off x="4787900" y="5410200"/>
            <a:ext cx="4356100" cy="1447800"/>
            <a:chOff x="3016" y="3408"/>
            <a:chExt cx="2744" cy="912"/>
          </a:xfrm>
        </p:grpSpPr>
        <p:sp>
          <p:nvSpPr>
            <p:cNvPr id="20" name="Rectangle 21"/>
            <p:cNvSpPr>
              <a:spLocks noChangeArrowheads="1"/>
            </p:cNvSpPr>
            <p:nvPr/>
          </p:nvSpPr>
          <p:spPr bwMode="auto">
            <a:xfrm>
              <a:off x="3016" y="3408"/>
              <a:ext cx="2744" cy="912"/>
            </a:xfrm>
            <a:prstGeom prst="rect">
              <a:avLst/>
            </a:prstGeom>
            <a:gradFill rotWithShape="1">
              <a:gsLst>
                <a:gs pos="0">
                  <a:srgbClr val="000066"/>
                </a:gs>
                <a:gs pos="50000">
                  <a:srgbClr val="800000"/>
                </a:gs>
                <a:gs pos="100000">
                  <a:srgbClr val="00006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21" name="Text Box 22"/>
            <p:cNvSpPr txBox="1">
              <a:spLocks noChangeArrowheads="1"/>
            </p:cNvSpPr>
            <p:nvPr/>
          </p:nvSpPr>
          <p:spPr bwMode="auto">
            <a:xfrm>
              <a:off x="3372" y="3443"/>
              <a:ext cx="2386" cy="86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smtClean="0">
                  <a:ln>
                    <a:noFill/>
                  </a:ln>
                  <a:solidFill>
                    <a:srgbClr val="FFFF00"/>
                  </a:solidFill>
                  <a:effectLst/>
                  <a:uLnTx/>
                  <a:uFillTx/>
                </a:rPr>
                <a:t>Is the neutrino responsible for today’s Universe?</a:t>
              </a:r>
            </a:p>
          </p:txBody>
        </p:sp>
      </p:grpSp>
      <p:pic>
        <p:nvPicPr>
          <p:cNvPr id="22" name="Picture 5" descr="CERN History of the Univer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7"/>
            <a:ext cx="5425706" cy="6861817"/>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17"/>
          <p:cNvGrpSpPr>
            <a:grpSpLocks/>
          </p:cNvGrpSpPr>
          <p:nvPr/>
        </p:nvGrpSpPr>
        <p:grpSpPr bwMode="auto">
          <a:xfrm>
            <a:off x="3807926" y="193432"/>
            <a:ext cx="4908657" cy="717551"/>
            <a:chOff x="2181" y="628"/>
            <a:chExt cx="2852" cy="452"/>
          </a:xfrm>
        </p:grpSpPr>
        <p:sp>
          <p:nvSpPr>
            <p:cNvPr id="24" name="Line 9"/>
            <p:cNvSpPr>
              <a:spLocks noChangeShapeType="1"/>
            </p:cNvSpPr>
            <p:nvPr/>
          </p:nvSpPr>
          <p:spPr bwMode="auto">
            <a:xfrm rot="1113146" flipV="1">
              <a:off x="2181" y="628"/>
              <a:ext cx="1449" cy="256"/>
            </a:xfrm>
            <a:prstGeom prst="line">
              <a:avLst/>
            </a:prstGeom>
            <a:noFill/>
            <a:ln w="38100">
              <a:solidFill>
                <a:srgbClr val="FFFF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smtClean="0">
                <a:ln>
                  <a:noFill/>
                </a:ln>
                <a:solidFill>
                  <a:schemeClr val="bg1"/>
                </a:solidFill>
                <a:effectLst/>
                <a:uLnTx/>
                <a:uFillTx/>
              </a:endParaRPr>
            </a:p>
          </p:txBody>
        </p:sp>
        <p:sp>
          <p:nvSpPr>
            <p:cNvPr id="25" name="Text Box 10"/>
            <p:cNvSpPr txBox="1">
              <a:spLocks noChangeArrowheads="1"/>
            </p:cNvSpPr>
            <p:nvPr/>
          </p:nvSpPr>
          <p:spPr bwMode="auto">
            <a:xfrm>
              <a:off x="3622" y="712"/>
              <a:ext cx="1411" cy="368"/>
            </a:xfrm>
            <a:prstGeom prst="rect">
              <a:avLst/>
            </a:prstGeom>
            <a:noFill/>
            <a:ln w="38100">
              <a:solidFill>
                <a:srgbClr val="FFFF00"/>
              </a:solidFill>
              <a:miter lim="800000"/>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smtClean="0">
                  <a:ln>
                    <a:noFill/>
                  </a:ln>
                  <a:solidFill>
                    <a:schemeClr val="bg1"/>
                  </a:solidFill>
                  <a:effectLst/>
                  <a:uLnTx/>
                  <a:uFillTx/>
                </a:rPr>
                <a:t>Dark matter</a:t>
              </a:r>
            </a:p>
          </p:txBody>
        </p:sp>
      </p:grpSp>
      <p:grpSp>
        <p:nvGrpSpPr>
          <p:cNvPr id="26" name="Group 16"/>
          <p:cNvGrpSpPr>
            <a:grpSpLocks/>
          </p:cNvGrpSpPr>
          <p:nvPr/>
        </p:nvGrpSpPr>
        <p:grpSpPr bwMode="auto">
          <a:xfrm>
            <a:off x="4270618" y="1091354"/>
            <a:ext cx="4576763" cy="1195388"/>
            <a:chOff x="2516" y="1063"/>
            <a:chExt cx="2883" cy="753"/>
          </a:xfrm>
        </p:grpSpPr>
        <p:sp>
          <p:nvSpPr>
            <p:cNvPr id="27" name="Line 8"/>
            <p:cNvSpPr>
              <a:spLocks noChangeShapeType="1"/>
            </p:cNvSpPr>
            <p:nvPr/>
          </p:nvSpPr>
          <p:spPr bwMode="auto">
            <a:xfrm rot="1113146" flipV="1">
              <a:off x="2516" y="1063"/>
              <a:ext cx="1111" cy="372"/>
            </a:xfrm>
            <a:prstGeom prst="line">
              <a:avLst/>
            </a:prstGeom>
            <a:noFill/>
            <a:ln w="38100">
              <a:solidFill>
                <a:srgbClr val="FFFF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smtClean="0">
                <a:ln>
                  <a:noFill/>
                </a:ln>
                <a:solidFill>
                  <a:schemeClr val="bg1"/>
                </a:solidFill>
                <a:effectLst/>
                <a:uLnTx/>
                <a:uFillTx/>
              </a:endParaRPr>
            </a:p>
          </p:txBody>
        </p:sp>
        <p:sp>
          <p:nvSpPr>
            <p:cNvPr id="28" name="Text Box 11"/>
            <p:cNvSpPr txBox="1">
              <a:spLocks noChangeArrowheads="1"/>
            </p:cNvSpPr>
            <p:nvPr/>
          </p:nvSpPr>
          <p:spPr bwMode="auto">
            <a:xfrm>
              <a:off x="3670" y="1137"/>
              <a:ext cx="1729" cy="679"/>
            </a:xfrm>
            <a:prstGeom prst="rect">
              <a:avLst/>
            </a:prstGeom>
            <a:noFill/>
            <a:ln w="38100">
              <a:solidFill>
                <a:srgbClr val="FFFF00"/>
              </a:solidFill>
              <a:miter lim="800000"/>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smtClean="0">
                  <a:ln>
                    <a:noFill/>
                  </a:ln>
                  <a:solidFill>
                    <a:schemeClr val="bg1"/>
                  </a:solidFill>
                  <a:effectLst/>
                  <a:uLnTx/>
                  <a:uFillTx/>
                </a:rPr>
                <a:t>Galaxy/star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smtClean="0">
                  <a:ln>
                    <a:noFill/>
                  </a:ln>
                  <a:solidFill>
                    <a:schemeClr val="bg1"/>
                  </a:solidFill>
                  <a:effectLst/>
                  <a:uLnTx/>
                  <a:uFillTx/>
                </a:rPr>
                <a:t>formation</a:t>
              </a:r>
            </a:p>
          </p:txBody>
        </p:sp>
      </p:grpSp>
      <p:grpSp>
        <p:nvGrpSpPr>
          <p:cNvPr id="29" name="Group 15"/>
          <p:cNvGrpSpPr>
            <a:grpSpLocks/>
          </p:cNvGrpSpPr>
          <p:nvPr/>
        </p:nvGrpSpPr>
        <p:grpSpPr bwMode="auto">
          <a:xfrm>
            <a:off x="4222497" y="2402546"/>
            <a:ext cx="4494086" cy="1077913"/>
            <a:chOff x="2512" y="1742"/>
            <a:chExt cx="2520" cy="679"/>
          </a:xfrm>
        </p:grpSpPr>
        <p:sp>
          <p:nvSpPr>
            <p:cNvPr id="30" name="Line 7"/>
            <p:cNvSpPr>
              <a:spLocks noChangeShapeType="1"/>
            </p:cNvSpPr>
            <p:nvPr/>
          </p:nvSpPr>
          <p:spPr bwMode="auto">
            <a:xfrm>
              <a:off x="2512" y="1987"/>
              <a:ext cx="1179" cy="0"/>
            </a:xfrm>
            <a:prstGeom prst="line">
              <a:avLst/>
            </a:prstGeom>
            <a:noFill/>
            <a:ln w="38100">
              <a:solidFill>
                <a:srgbClr val="FFFF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smtClean="0">
                <a:ln>
                  <a:noFill/>
                </a:ln>
                <a:solidFill>
                  <a:schemeClr val="bg1"/>
                </a:solidFill>
                <a:effectLst/>
                <a:uLnTx/>
                <a:uFillTx/>
              </a:endParaRPr>
            </a:p>
          </p:txBody>
        </p:sp>
        <p:sp>
          <p:nvSpPr>
            <p:cNvPr id="31" name="Text Box 12"/>
            <p:cNvSpPr txBox="1">
              <a:spLocks noChangeArrowheads="1"/>
            </p:cNvSpPr>
            <p:nvPr/>
          </p:nvSpPr>
          <p:spPr bwMode="auto">
            <a:xfrm>
              <a:off x="3688" y="1742"/>
              <a:ext cx="1344" cy="679"/>
            </a:xfrm>
            <a:prstGeom prst="rect">
              <a:avLst/>
            </a:prstGeom>
            <a:noFill/>
            <a:ln w="38100">
              <a:solidFill>
                <a:srgbClr val="FFFF00"/>
              </a:solidFill>
              <a:miter lim="800000"/>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smtClean="0">
                  <a:ln>
                    <a:noFill/>
                  </a:ln>
                  <a:solidFill>
                    <a:schemeClr val="bg1"/>
                  </a:solidFill>
                  <a:effectLst/>
                  <a:uLnTx/>
                  <a:uFillTx/>
                </a:rPr>
                <a:t>Removal of </a:t>
              </a:r>
              <a:br>
                <a:rPr kumimoji="0" lang="en-GB" sz="3200" b="1" i="0" u="none" strike="noStrike" kern="0" cap="none" spc="0" normalizeH="0" baseline="0" noProof="0" dirty="0" smtClean="0">
                  <a:ln>
                    <a:noFill/>
                  </a:ln>
                  <a:solidFill>
                    <a:schemeClr val="bg1"/>
                  </a:solidFill>
                  <a:effectLst/>
                  <a:uLnTx/>
                  <a:uFillTx/>
                </a:rPr>
              </a:br>
              <a:r>
                <a:rPr kumimoji="0" lang="en-GB" sz="3200" b="1" i="0" u="none" strike="noStrike" kern="0" cap="none" spc="0" normalizeH="0" baseline="0" noProof="0" dirty="0" smtClean="0">
                  <a:ln>
                    <a:noFill/>
                  </a:ln>
                  <a:solidFill>
                    <a:schemeClr val="bg1"/>
                  </a:solidFill>
                  <a:effectLst/>
                  <a:uLnTx/>
                  <a:uFillTx/>
                </a:rPr>
                <a:t>anti-matter</a:t>
              </a:r>
            </a:p>
          </p:txBody>
        </p:sp>
      </p:grpSp>
      <p:grpSp>
        <p:nvGrpSpPr>
          <p:cNvPr id="32" name="Group 19"/>
          <p:cNvGrpSpPr>
            <a:grpSpLocks/>
          </p:cNvGrpSpPr>
          <p:nvPr/>
        </p:nvGrpSpPr>
        <p:grpSpPr bwMode="auto">
          <a:xfrm>
            <a:off x="4222496" y="3751263"/>
            <a:ext cx="3854703" cy="1549400"/>
            <a:chOff x="2472" y="2363"/>
            <a:chExt cx="2219" cy="976"/>
          </a:xfrm>
        </p:grpSpPr>
        <p:sp>
          <p:nvSpPr>
            <p:cNvPr id="33" name="Line 6"/>
            <p:cNvSpPr>
              <a:spLocks noChangeShapeType="1"/>
            </p:cNvSpPr>
            <p:nvPr/>
          </p:nvSpPr>
          <p:spPr bwMode="auto">
            <a:xfrm flipV="1">
              <a:off x="2472" y="2512"/>
              <a:ext cx="1205" cy="827"/>
            </a:xfrm>
            <a:prstGeom prst="line">
              <a:avLst/>
            </a:prstGeom>
            <a:noFill/>
            <a:ln w="38100">
              <a:solidFill>
                <a:srgbClr val="FFFF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smtClean="0">
                <a:ln>
                  <a:noFill/>
                </a:ln>
                <a:solidFill>
                  <a:schemeClr val="bg1"/>
                </a:solidFill>
                <a:effectLst/>
                <a:uLnTx/>
                <a:uFillTx/>
              </a:endParaRPr>
            </a:p>
          </p:txBody>
        </p:sp>
        <p:sp>
          <p:nvSpPr>
            <p:cNvPr id="34" name="Text Box 13"/>
            <p:cNvSpPr txBox="1">
              <a:spLocks noChangeArrowheads="1"/>
            </p:cNvSpPr>
            <p:nvPr/>
          </p:nvSpPr>
          <p:spPr bwMode="auto">
            <a:xfrm>
              <a:off x="3667" y="2363"/>
              <a:ext cx="1024" cy="368"/>
            </a:xfrm>
            <a:prstGeom prst="rect">
              <a:avLst/>
            </a:prstGeom>
            <a:noFill/>
            <a:ln w="38100">
              <a:solidFill>
                <a:srgbClr val="FFFF00"/>
              </a:solidFill>
              <a:miter lim="800000"/>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smtClean="0">
                  <a:ln>
                    <a:noFill/>
                  </a:ln>
                  <a:solidFill>
                    <a:schemeClr val="bg1"/>
                  </a:solidFill>
                  <a:effectLst/>
                  <a:uLnTx/>
                  <a:uFillTx/>
                </a:rPr>
                <a:t>Inflation</a:t>
              </a:r>
            </a:p>
          </p:txBody>
        </p:sp>
      </p:grpSp>
    </p:spTree>
    <p:extLst>
      <p:ext uri="{BB962C8B-B14F-4D97-AF65-F5344CB8AC3E}">
        <p14:creationId xmlns:p14="http://schemas.microsoft.com/office/powerpoint/2010/main" val="31273804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3"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1+#ppt_w/2"/>
                                          </p:val>
                                        </p:tav>
                                        <p:tav tm="100000">
                                          <p:val>
                                            <p:strVal val="#ppt_x"/>
                                          </p:val>
                                        </p:tav>
                                      </p:tavLst>
                                    </p:anim>
                                    <p:anim calcmode="lin" valueType="num">
                                      <p:cBhvr additive="base">
                                        <p:cTn id="12" dur="500" fill="hold"/>
                                        <p:tgtEl>
                                          <p:spTgt spid="3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1+#ppt_w/2"/>
                                          </p:val>
                                        </p:tav>
                                        <p:tav tm="100000">
                                          <p:val>
                                            <p:strVal val="#ppt_x"/>
                                          </p:val>
                                        </p:tav>
                                      </p:tavLst>
                                    </p:anim>
                                    <p:anim calcmode="lin" valueType="num">
                                      <p:cBhvr additive="base">
                                        <p:cTn id="1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1+#ppt_w/2"/>
                                          </p:val>
                                        </p:tav>
                                        <p:tav tm="100000">
                                          <p:val>
                                            <p:strVal val="#ppt_x"/>
                                          </p:val>
                                        </p:tav>
                                      </p:tavLst>
                                    </p:anim>
                                    <p:anim calcmode="lin" valueType="num">
                                      <p:cBhvr additive="base">
                                        <p:cTn id="24"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6"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1+#ppt_w/2"/>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7" presetClass="entr" presetSubtype="1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7627"/>
            <a:ext cx="8229600" cy="990600"/>
          </a:xfrm>
        </p:spPr>
        <p:txBody>
          <a:bodyPr/>
          <a:lstStyle/>
          <a:p>
            <a:r>
              <a:rPr lang="en-US" dirty="0" smtClean="0"/>
              <a:t>Hyper-K</a:t>
            </a:r>
            <a:endParaRPr lang="en-US" dirty="0"/>
          </a:p>
        </p:txBody>
      </p:sp>
      <p:sp>
        <p:nvSpPr>
          <p:cNvPr id="3" name="Content Placeholder 2"/>
          <p:cNvSpPr>
            <a:spLocks noGrp="1"/>
          </p:cNvSpPr>
          <p:nvPr>
            <p:ph idx="1"/>
          </p:nvPr>
        </p:nvSpPr>
        <p:spPr>
          <a:xfrm>
            <a:off x="457200" y="4606439"/>
            <a:ext cx="8229600" cy="2243520"/>
          </a:xfrm>
        </p:spPr>
        <p:txBody>
          <a:bodyPr/>
          <a:lstStyle/>
          <a:p>
            <a:r>
              <a:rPr lang="en-US" dirty="0" smtClean="0"/>
              <a:t>560</a:t>
            </a:r>
            <a:r>
              <a:rPr lang="en-US" baseline="-25000" dirty="0" smtClean="0"/>
              <a:t> </a:t>
            </a:r>
            <a:r>
              <a:rPr lang="en-US" dirty="0" err="1" smtClean="0"/>
              <a:t>kT</a:t>
            </a:r>
            <a:r>
              <a:rPr lang="en-US" dirty="0" smtClean="0"/>
              <a:t> </a:t>
            </a:r>
            <a:r>
              <a:rPr lang="en-US" dirty="0" err="1" smtClean="0"/>
              <a:t>fiducial</a:t>
            </a:r>
            <a:r>
              <a:rPr lang="en-US" dirty="0" smtClean="0"/>
              <a:t> mass ring-imaging H</a:t>
            </a:r>
            <a:r>
              <a:rPr lang="en-US" baseline="-25000" dirty="0" smtClean="0"/>
              <a:t>2</a:t>
            </a:r>
            <a:r>
              <a:rPr lang="en-US" dirty="0" smtClean="0"/>
              <a:t>O Cherenkov</a:t>
            </a:r>
          </a:p>
          <a:p>
            <a:pPr lvl="1"/>
            <a:r>
              <a:rPr lang="en-US" dirty="0" smtClean="0"/>
              <a:t>Two independent modules; each with a total mass of 495</a:t>
            </a:r>
            <a:r>
              <a:rPr lang="en-US" baseline="-25000" dirty="0" smtClean="0"/>
              <a:t> </a:t>
            </a:r>
            <a:r>
              <a:rPr lang="en-US" dirty="0" err="1" smtClean="0"/>
              <a:t>kT</a:t>
            </a:r>
            <a:endParaRPr lang="en-US" dirty="0" smtClean="0"/>
          </a:p>
          <a:p>
            <a:pPr lvl="1"/>
            <a:r>
              <a:rPr lang="en-US" dirty="0" smtClean="0"/>
              <a:t>Inner detector:</a:t>
            </a:r>
          </a:p>
          <a:p>
            <a:pPr lvl="2"/>
            <a:r>
              <a:rPr lang="en-US" dirty="0" smtClean="0"/>
              <a:t>99k 20-inch PMTs; 20% photo-cathode coverage</a:t>
            </a:r>
          </a:p>
          <a:p>
            <a:pPr lvl="1"/>
            <a:r>
              <a:rPr lang="en-US" dirty="0" smtClean="0"/>
              <a:t>Outer detector:</a:t>
            </a:r>
          </a:p>
          <a:p>
            <a:pPr lvl="2"/>
            <a:r>
              <a:rPr lang="en-US" dirty="0" smtClean="0"/>
              <a:t>25k 8-inch PMTs</a:t>
            </a:r>
            <a:endParaRPr lang="en-US" dirty="0"/>
          </a:p>
        </p:txBody>
      </p:sp>
      <p:sp>
        <p:nvSpPr>
          <p:cNvPr id="4" name="Slide Number Placeholder 3"/>
          <p:cNvSpPr>
            <a:spLocks noGrp="1"/>
          </p:cNvSpPr>
          <p:nvPr>
            <p:ph type="sldNum" sz="quarter" idx="12"/>
          </p:nvPr>
        </p:nvSpPr>
        <p:spPr/>
        <p:txBody>
          <a:bodyPr/>
          <a:lstStyle/>
          <a:p>
            <a:fld id="{8B2C7CBE-54CD-6E4E-991E-74820AACF21D}" type="slidenum">
              <a:rPr lang="en-US" smtClean="0"/>
              <a:t>60</a:t>
            </a:fld>
            <a:endParaRPr lang="en-US"/>
          </a:p>
        </p:txBody>
      </p:sp>
      <p:sp>
        <p:nvSpPr>
          <p:cNvPr id="5" name="TextBox 4"/>
          <p:cNvSpPr txBox="1"/>
          <p:nvPr/>
        </p:nvSpPr>
        <p:spPr>
          <a:xfrm>
            <a:off x="0" y="-21711"/>
            <a:ext cx="5957969" cy="307777"/>
          </a:xfrm>
          <a:prstGeom prst="rect">
            <a:avLst/>
          </a:prstGeom>
          <a:noFill/>
        </p:spPr>
        <p:txBody>
          <a:bodyPr wrap="none" rtlCol="0">
            <a:spAutoFit/>
          </a:bodyPr>
          <a:lstStyle/>
          <a:p>
            <a:r>
              <a:rPr lang="en-US" sz="1400" b="1" dirty="0" err="1">
                <a:solidFill>
                  <a:schemeClr val="bg1"/>
                </a:solidFill>
              </a:rPr>
              <a:t>Prog</a:t>
            </a:r>
            <a:r>
              <a:rPr lang="en-US" sz="1400" b="1" dirty="0">
                <a:solidFill>
                  <a:schemeClr val="bg1"/>
                </a:solidFill>
              </a:rPr>
              <a:t>. </a:t>
            </a:r>
            <a:r>
              <a:rPr lang="en-US" sz="1400" b="1" dirty="0" err="1">
                <a:solidFill>
                  <a:schemeClr val="bg1"/>
                </a:solidFill>
              </a:rPr>
              <a:t>Theor</a:t>
            </a:r>
            <a:r>
              <a:rPr lang="en-US" sz="1400" b="1" dirty="0">
                <a:solidFill>
                  <a:schemeClr val="bg1"/>
                </a:solidFill>
              </a:rPr>
              <a:t>. Exp. Phys. 2015, 00000; DOI: 10.1093=</a:t>
            </a:r>
            <a:r>
              <a:rPr lang="en-US" sz="1400" b="1" dirty="0" err="1">
                <a:solidFill>
                  <a:schemeClr val="bg1"/>
                </a:solidFill>
              </a:rPr>
              <a:t>ptep</a:t>
            </a:r>
            <a:r>
              <a:rPr lang="en-US" sz="1400" b="1" dirty="0">
                <a:solidFill>
                  <a:schemeClr val="bg1"/>
                </a:solidFill>
              </a:rPr>
              <a:t>/0000000000</a:t>
            </a:r>
          </a:p>
        </p:txBody>
      </p:sp>
      <p:grpSp>
        <p:nvGrpSpPr>
          <p:cNvPr id="12" name="Group 11"/>
          <p:cNvGrpSpPr/>
          <p:nvPr/>
        </p:nvGrpSpPr>
        <p:grpSpPr>
          <a:xfrm>
            <a:off x="80632" y="1296788"/>
            <a:ext cx="8970141" cy="3213370"/>
            <a:chOff x="80632" y="1296788"/>
            <a:chExt cx="8970141" cy="3213370"/>
          </a:xfrm>
        </p:grpSpPr>
        <p:pic>
          <p:nvPicPr>
            <p:cNvPr id="8" name="Picture 7"/>
            <p:cNvPicPr>
              <a:picLocks noChangeAspect="1"/>
            </p:cNvPicPr>
            <p:nvPr/>
          </p:nvPicPr>
          <p:blipFill>
            <a:blip r:embed="rId2"/>
            <a:stretch>
              <a:fillRect/>
            </a:stretch>
          </p:blipFill>
          <p:spPr>
            <a:xfrm>
              <a:off x="80632" y="1296788"/>
              <a:ext cx="8970141" cy="3213370"/>
            </a:xfrm>
            <a:prstGeom prst="rect">
              <a:avLst/>
            </a:prstGeom>
            <a:solidFill>
              <a:schemeClr val="bg1"/>
            </a:solidFill>
            <a:ln w="28575" cmpd="sng">
              <a:solidFill>
                <a:srgbClr val="FF0000"/>
              </a:solidFill>
            </a:ln>
          </p:spPr>
        </p:pic>
        <p:cxnSp>
          <p:nvCxnSpPr>
            <p:cNvPr id="10" name="Straight Connector 9"/>
            <p:cNvCxnSpPr/>
            <p:nvPr/>
          </p:nvCxnSpPr>
          <p:spPr>
            <a:xfrm>
              <a:off x="5795316" y="1296788"/>
              <a:ext cx="0" cy="3213370"/>
            </a:xfrm>
            <a:prstGeom prst="line">
              <a:avLst/>
            </a:prstGeom>
            <a:ln w="9525" cmpd="sng">
              <a:solidFill>
                <a:srgbClr val="FF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4674584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7627"/>
            <a:ext cx="8229600" cy="990600"/>
          </a:xfrm>
        </p:spPr>
        <p:txBody>
          <a:bodyPr/>
          <a:lstStyle/>
          <a:p>
            <a:r>
              <a:rPr lang="en-US" dirty="0" smtClean="0"/>
              <a:t>Hyper-K near detectors</a:t>
            </a:r>
            <a:endParaRPr lang="en-US" dirty="0"/>
          </a:p>
        </p:txBody>
      </p:sp>
      <p:sp>
        <p:nvSpPr>
          <p:cNvPr id="3" name="Content Placeholder 2"/>
          <p:cNvSpPr>
            <a:spLocks noGrp="1"/>
          </p:cNvSpPr>
          <p:nvPr>
            <p:ph idx="1"/>
          </p:nvPr>
        </p:nvSpPr>
        <p:spPr>
          <a:xfrm>
            <a:off x="185825" y="1312076"/>
            <a:ext cx="8229600" cy="5545924"/>
          </a:xfrm>
        </p:spPr>
        <p:txBody>
          <a:bodyPr/>
          <a:lstStyle/>
          <a:p>
            <a:r>
              <a:rPr lang="en-US" dirty="0" smtClean="0"/>
              <a:t>Essential to constrain flux and cross sections</a:t>
            </a:r>
          </a:p>
          <a:p>
            <a:pPr lvl="1"/>
            <a:r>
              <a:rPr lang="en-US" dirty="0" err="1" smtClean="0"/>
              <a:t>ν</a:t>
            </a:r>
            <a:r>
              <a:rPr lang="en-US" baseline="-25000" dirty="0" err="1" smtClean="0"/>
              <a:t>μ</a:t>
            </a:r>
            <a:r>
              <a:rPr lang="en-US" i="1" dirty="0" err="1" smtClean="0"/>
              <a:t>N</a:t>
            </a:r>
            <a:r>
              <a:rPr lang="en-US" dirty="0" smtClean="0"/>
              <a:t> and </a:t>
            </a:r>
            <a:r>
              <a:rPr lang="en-US" dirty="0" err="1" smtClean="0"/>
              <a:t>ν</a:t>
            </a:r>
            <a:r>
              <a:rPr lang="en-US" i="1" baseline="-25000" dirty="0" err="1" smtClean="0"/>
              <a:t>e</a:t>
            </a:r>
            <a:r>
              <a:rPr lang="en-US" i="1" dirty="0" err="1" smtClean="0"/>
              <a:t>N</a:t>
            </a:r>
            <a:r>
              <a:rPr lang="en-US" dirty="0" smtClean="0"/>
              <a:t> </a:t>
            </a:r>
          </a:p>
          <a:p>
            <a:r>
              <a:rPr lang="en-US" dirty="0" smtClean="0"/>
              <a:t>Upgrades to present ND280 detector considered:</a:t>
            </a:r>
          </a:p>
          <a:p>
            <a:pPr lvl="1"/>
            <a:r>
              <a:rPr lang="en-US" dirty="0" smtClean="0"/>
              <a:t>3D grid water detector (WAGASCI, J-PARC T59)</a:t>
            </a:r>
          </a:p>
          <a:p>
            <a:pPr lvl="1"/>
            <a:r>
              <a:rPr lang="en-US" dirty="0" smtClean="0"/>
              <a:t>High-pressure </a:t>
            </a:r>
            <a:r>
              <a:rPr lang="en-US" dirty="0" err="1" smtClean="0"/>
              <a:t>Ar</a:t>
            </a:r>
            <a:r>
              <a:rPr lang="en-US" dirty="0" smtClean="0"/>
              <a:t> TPC [*]</a:t>
            </a:r>
          </a:p>
          <a:p>
            <a:pPr lvl="1"/>
            <a:r>
              <a:rPr lang="en-US" dirty="0" smtClean="0"/>
              <a:t>Water-based liquid </a:t>
            </a:r>
            <a:r>
              <a:rPr lang="en-US" dirty="0" err="1" smtClean="0"/>
              <a:t>scintilaltor</a:t>
            </a:r>
            <a:r>
              <a:rPr lang="en-US" dirty="0" smtClean="0"/>
              <a:t> [NIM A660 51 (2011)]</a:t>
            </a:r>
          </a:p>
          <a:p>
            <a:pPr lvl="1"/>
            <a:r>
              <a:rPr lang="en-US" dirty="0" smtClean="0"/>
              <a:t>Emulsion detector (J-PARC T60)</a:t>
            </a:r>
          </a:p>
          <a:p>
            <a:endParaRPr lang="en-US" dirty="0" smtClean="0"/>
          </a:p>
          <a:p>
            <a:r>
              <a:rPr lang="en-US" dirty="0" smtClean="0"/>
              <a:t>Intermediate detectors under consideration:</a:t>
            </a:r>
          </a:p>
          <a:p>
            <a:pPr lvl="1"/>
            <a:r>
              <a:rPr lang="en-US" dirty="0"/>
              <a:t>TITUS </a:t>
            </a:r>
            <a:r>
              <a:rPr lang="en-US" dirty="0" smtClean="0"/>
              <a:t>[arXiv:1504.08272]:</a:t>
            </a:r>
          </a:p>
          <a:p>
            <a:pPr lvl="2"/>
            <a:r>
              <a:rPr lang="en-US" dirty="0" smtClean="0"/>
              <a:t>2 </a:t>
            </a:r>
            <a:r>
              <a:rPr lang="en-US" dirty="0" err="1" smtClean="0"/>
              <a:t>kT</a:t>
            </a:r>
            <a:r>
              <a:rPr lang="en-US" dirty="0" smtClean="0"/>
              <a:t>, </a:t>
            </a:r>
            <a:r>
              <a:rPr lang="en-US" dirty="0" err="1" smtClean="0"/>
              <a:t>Gd</a:t>
            </a:r>
            <a:r>
              <a:rPr lang="en-US" dirty="0" smtClean="0"/>
              <a:t> doped, H2O Cherenkov</a:t>
            </a:r>
          </a:p>
          <a:p>
            <a:pPr lvl="2"/>
            <a:r>
              <a:rPr lang="en-US" dirty="0" smtClean="0"/>
              <a:t>Placed at ~2 km so that flux shape is similar to that at Hyper-K</a:t>
            </a:r>
          </a:p>
          <a:p>
            <a:pPr lvl="1"/>
            <a:r>
              <a:rPr lang="en-US" dirty="0" err="1" smtClean="0"/>
              <a:t>nuPRISM</a:t>
            </a:r>
            <a:r>
              <a:rPr lang="en-US" dirty="0" smtClean="0"/>
              <a:t> [arXiv</a:t>
            </a:r>
            <a:r>
              <a:rPr lang="en-US" dirty="0"/>
              <a:t>:</a:t>
            </a:r>
            <a:r>
              <a:rPr lang="en-US" dirty="0" smtClean="0"/>
              <a:t>1412.3086]:</a:t>
            </a:r>
          </a:p>
          <a:p>
            <a:pPr lvl="2"/>
            <a:r>
              <a:rPr lang="en-US" dirty="0" smtClean="0"/>
              <a:t>Measure </a:t>
            </a:r>
            <a:r>
              <a:rPr lang="en-US" dirty="0" err="1" smtClean="0"/>
              <a:t>ν</a:t>
            </a:r>
            <a:r>
              <a:rPr lang="en-US" i="1" dirty="0" err="1" smtClean="0"/>
              <a:t>N</a:t>
            </a:r>
            <a:r>
              <a:rPr lang="en-US" dirty="0" smtClean="0"/>
              <a:t> as a function of </a:t>
            </a:r>
            <a:r>
              <a:rPr lang="en-US" dirty="0" err="1" smtClean="0"/>
              <a:t>o.a</a:t>
            </a:r>
            <a:r>
              <a:rPr lang="en-US" dirty="0" smtClean="0"/>
              <a:t>. angle …</a:t>
            </a:r>
            <a:endParaRPr lang="en-US" dirty="0"/>
          </a:p>
        </p:txBody>
      </p:sp>
      <p:sp>
        <p:nvSpPr>
          <p:cNvPr id="4" name="Slide Number Placeholder 3"/>
          <p:cNvSpPr>
            <a:spLocks noGrp="1"/>
          </p:cNvSpPr>
          <p:nvPr>
            <p:ph type="sldNum" sz="quarter" idx="12"/>
          </p:nvPr>
        </p:nvSpPr>
        <p:spPr/>
        <p:txBody>
          <a:bodyPr/>
          <a:lstStyle/>
          <a:p>
            <a:fld id="{8B2C7CBE-54CD-6E4E-991E-74820AACF21D}" type="slidenum">
              <a:rPr lang="en-US" smtClean="0"/>
              <a:t>61</a:t>
            </a:fld>
            <a:endParaRPr lang="en-US"/>
          </a:p>
        </p:txBody>
      </p:sp>
      <p:sp>
        <p:nvSpPr>
          <p:cNvPr id="5" name="TextBox 4"/>
          <p:cNvSpPr txBox="1"/>
          <p:nvPr/>
        </p:nvSpPr>
        <p:spPr>
          <a:xfrm>
            <a:off x="0" y="39585"/>
            <a:ext cx="8441734" cy="276999"/>
          </a:xfrm>
          <a:prstGeom prst="rect">
            <a:avLst/>
          </a:prstGeom>
          <a:noFill/>
        </p:spPr>
        <p:txBody>
          <a:bodyPr wrap="none" rtlCol="0">
            <a:spAutoFit/>
          </a:bodyPr>
          <a:lstStyle/>
          <a:p>
            <a:r>
              <a:rPr lang="en-US" sz="1200" b="1" dirty="0" smtClean="0">
                <a:solidFill>
                  <a:srgbClr val="FFFFFF"/>
                </a:solidFill>
              </a:rPr>
              <a:t>* https</a:t>
            </a:r>
            <a:r>
              <a:rPr lang="en-US" sz="1200" b="1" dirty="0">
                <a:solidFill>
                  <a:srgbClr val="FFFFFF"/>
                </a:solidFill>
              </a:rPr>
              <a:t>://</a:t>
            </a:r>
            <a:r>
              <a:rPr lang="en-US" sz="1200" b="1" dirty="0" err="1">
                <a:solidFill>
                  <a:srgbClr val="FFFFFF"/>
                </a:solidFill>
              </a:rPr>
              <a:t>indico.fnal.gov</a:t>
            </a:r>
            <a:r>
              <a:rPr lang="en-US" sz="1200" b="1" dirty="0">
                <a:solidFill>
                  <a:srgbClr val="FFFFFF"/>
                </a:solidFill>
              </a:rPr>
              <a:t>/</a:t>
            </a:r>
            <a:r>
              <a:rPr lang="en-US" sz="1200" b="1" dirty="0" err="1">
                <a:solidFill>
                  <a:srgbClr val="FFFFFF"/>
                </a:solidFill>
              </a:rPr>
              <a:t>getFile.py</a:t>
            </a:r>
            <a:r>
              <a:rPr lang="en-US" sz="1200" b="1" dirty="0">
                <a:solidFill>
                  <a:srgbClr val="FFFFFF"/>
                </a:solidFill>
              </a:rPr>
              <a:t>/</a:t>
            </a:r>
            <a:r>
              <a:rPr lang="en-US" sz="1200" b="1" dirty="0" err="1">
                <a:solidFill>
                  <a:srgbClr val="FFFFFF"/>
                </a:solidFill>
              </a:rPr>
              <a:t>access?contribId</a:t>
            </a:r>
            <a:r>
              <a:rPr lang="en-US" sz="1200" b="1" dirty="0">
                <a:solidFill>
                  <a:srgbClr val="FFFFFF"/>
                </a:solidFill>
              </a:rPr>
              <a:t>=308&amp;sessionId=29&amp;resId=0&amp;materialId=</a:t>
            </a:r>
            <a:r>
              <a:rPr lang="en-US" sz="1200" b="1" dirty="0" err="1">
                <a:solidFill>
                  <a:srgbClr val="FFFFFF"/>
                </a:solidFill>
              </a:rPr>
              <a:t>poster&amp;confId</a:t>
            </a:r>
            <a:r>
              <a:rPr lang="en-US" sz="1200" b="1" dirty="0">
                <a:solidFill>
                  <a:srgbClr val="FFFFFF"/>
                </a:solidFill>
              </a:rPr>
              <a:t>=8022</a:t>
            </a:r>
          </a:p>
        </p:txBody>
      </p:sp>
    </p:spTree>
    <p:extLst>
      <p:ext uri="{BB962C8B-B14F-4D97-AF65-F5344CB8AC3E}">
        <p14:creationId xmlns:p14="http://schemas.microsoft.com/office/powerpoint/2010/main" val="786599706"/>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0816"/>
            <a:ext cx="8229600" cy="990600"/>
          </a:xfrm>
        </p:spPr>
        <p:txBody>
          <a:bodyPr/>
          <a:lstStyle/>
          <a:p>
            <a:r>
              <a:rPr lang="en-US" dirty="0" err="1" smtClean="0"/>
              <a:t>nuPRISM</a:t>
            </a:r>
            <a:endParaRPr lang="en-US" dirty="0"/>
          </a:p>
        </p:txBody>
      </p:sp>
      <p:sp>
        <p:nvSpPr>
          <p:cNvPr id="3" name="Content Placeholder 2"/>
          <p:cNvSpPr>
            <a:spLocks noGrp="1"/>
          </p:cNvSpPr>
          <p:nvPr>
            <p:ph idx="1"/>
          </p:nvPr>
        </p:nvSpPr>
        <p:spPr>
          <a:xfrm>
            <a:off x="120694" y="1341415"/>
            <a:ext cx="4709791" cy="5193631"/>
          </a:xfrm>
        </p:spPr>
        <p:txBody>
          <a:bodyPr/>
          <a:lstStyle/>
          <a:p>
            <a:r>
              <a:rPr lang="en-US" dirty="0" smtClean="0"/>
              <a:t>Off-axis: &lt;</a:t>
            </a:r>
            <a:r>
              <a:rPr lang="en-US" i="1" dirty="0" err="1" smtClean="0"/>
              <a:t>E</a:t>
            </a:r>
            <a:r>
              <a:rPr lang="en-US" baseline="-25000" dirty="0" err="1" smtClean="0"/>
              <a:t>ν</a:t>
            </a:r>
            <a:r>
              <a:rPr lang="en-US" dirty="0" smtClean="0"/>
              <a:t>&gt; = f(</a:t>
            </a:r>
            <a:r>
              <a:rPr lang="en-US" dirty="0" err="1" smtClean="0"/>
              <a:t>θ</a:t>
            </a:r>
            <a:r>
              <a:rPr lang="en-US" dirty="0" smtClean="0"/>
              <a:t>)</a:t>
            </a:r>
            <a:endParaRPr lang="en-US" dirty="0"/>
          </a:p>
        </p:txBody>
      </p:sp>
      <p:sp>
        <p:nvSpPr>
          <p:cNvPr id="4" name="Slide Number Placeholder 3"/>
          <p:cNvSpPr>
            <a:spLocks noGrp="1"/>
          </p:cNvSpPr>
          <p:nvPr>
            <p:ph type="sldNum" sz="quarter" idx="12"/>
          </p:nvPr>
        </p:nvSpPr>
        <p:spPr/>
        <p:txBody>
          <a:bodyPr/>
          <a:lstStyle/>
          <a:p>
            <a:fld id="{8B2C7CBE-54CD-6E4E-991E-74820AACF21D}" type="slidenum">
              <a:rPr lang="en-US" smtClean="0"/>
              <a:t>62</a:t>
            </a:fld>
            <a:endParaRPr lang="en-US"/>
          </a:p>
        </p:txBody>
      </p:sp>
      <p:sp>
        <p:nvSpPr>
          <p:cNvPr id="5" name="TextBox 4"/>
          <p:cNvSpPr txBox="1"/>
          <p:nvPr/>
        </p:nvSpPr>
        <p:spPr>
          <a:xfrm>
            <a:off x="0" y="-21711"/>
            <a:ext cx="1582209" cy="307777"/>
          </a:xfrm>
          <a:prstGeom prst="rect">
            <a:avLst/>
          </a:prstGeom>
          <a:noFill/>
        </p:spPr>
        <p:txBody>
          <a:bodyPr wrap="none" rtlCol="0">
            <a:spAutoFit/>
          </a:bodyPr>
          <a:lstStyle/>
          <a:p>
            <a:r>
              <a:rPr lang="en-US" sz="1400" b="1" dirty="0" err="1" smtClean="0">
                <a:solidFill>
                  <a:schemeClr val="bg1"/>
                </a:solidFill>
              </a:rPr>
              <a:t>arXiv</a:t>
            </a:r>
            <a:r>
              <a:rPr lang="en-US" sz="1400" b="1" dirty="0" smtClean="0">
                <a:solidFill>
                  <a:schemeClr val="bg1"/>
                </a:solidFill>
              </a:rPr>
              <a:t>: 1412.3086</a:t>
            </a:r>
            <a:endParaRPr lang="en-US" sz="1400" b="1" dirty="0">
              <a:solidFill>
                <a:schemeClr val="bg1"/>
              </a:solidFill>
            </a:endParaRPr>
          </a:p>
        </p:txBody>
      </p:sp>
      <p:pic>
        <p:nvPicPr>
          <p:cNvPr id="6" name="Picture 5"/>
          <p:cNvPicPr>
            <a:picLocks noChangeAspect="1"/>
          </p:cNvPicPr>
          <p:nvPr/>
        </p:nvPicPr>
        <p:blipFill>
          <a:blip r:embed="rId2"/>
          <a:stretch>
            <a:fillRect/>
          </a:stretch>
        </p:blipFill>
        <p:spPr>
          <a:xfrm>
            <a:off x="241300" y="1917754"/>
            <a:ext cx="3599234" cy="2077091"/>
          </a:xfrm>
          <a:prstGeom prst="rect">
            <a:avLst/>
          </a:prstGeom>
          <a:ln w="28575" cmpd="sng">
            <a:solidFill>
              <a:srgbClr val="FF0000"/>
            </a:solidFill>
          </a:ln>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918664" y="435805"/>
            <a:ext cx="1953904" cy="6387354"/>
          </a:xfrm>
          <a:prstGeom prst="rect">
            <a:avLst/>
          </a:prstGeom>
          <a:ln w="28575" cmpd="sng">
            <a:solidFill>
              <a:srgbClr val="FF0000"/>
            </a:solidFill>
          </a:ln>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22678" y="4093992"/>
            <a:ext cx="2276462" cy="2625602"/>
          </a:xfrm>
          <a:prstGeom prst="rect">
            <a:avLst/>
          </a:prstGeom>
          <a:ln w="28575" cmpd="sng">
            <a:solidFill>
              <a:srgbClr val="FF0000"/>
            </a:solidFill>
          </a:ln>
        </p:spPr>
      </p:pic>
      <p:pic>
        <p:nvPicPr>
          <p:cNvPr id="9" name="Picture 8"/>
          <p:cNvPicPr>
            <a:picLocks noChangeAspect="1"/>
          </p:cNvPicPr>
          <p:nvPr/>
        </p:nvPicPr>
        <p:blipFill>
          <a:blip r:embed="rId5"/>
          <a:stretch>
            <a:fillRect/>
          </a:stretch>
        </p:blipFill>
        <p:spPr>
          <a:xfrm>
            <a:off x="6002501" y="54607"/>
            <a:ext cx="3061443" cy="3428083"/>
          </a:xfrm>
          <a:prstGeom prst="rect">
            <a:avLst/>
          </a:prstGeom>
          <a:solidFill>
            <a:schemeClr val="bg1"/>
          </a:solidFill>
          <a:ln w="28575" cmpd="sng">
            <a:solidFill>
              <a:srgbClr val="FF0000"/>
            </a:solidFill>
          </a:ln>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a:ext>
            </a:extLst>
          </a:blip>
          <a:srcRect l="1687"/>
          <a:stretch/>
        </p:blipFill>
        <p:spPr>
          <a:xfrm>
            <a:off x="6003949" y="3461631"/>
            <a:ext cx="3060037" cy="3361528"/>
          </a:xfrm>
          <a:prstGeom prst="rect">
            <a:avLst/>
          </a:prstGeom>
          <a:solidFill>
            <a:srgbClr val="FFFFFF"/>
          </a:solidFill>
          <a:ln w="28575" cmpd="sng">
            <a:solidFill>
              <a:srgbClr val="FF0000"/>
            </a:solidFill>
          </a:ln>
        </p:spPr>
      </p:pic>
    </p:spTree>
    <p:extLst>
      <p:ext uri="{BB962C8B-B14F-4D97-AF65-F5344CB8AC3E}">
        <p14:creationId xmlns:p14="http://schemas.microsoft.com/office/powerpoint/2010/main" val="2882758742"/>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B2C7CBE-54CD-6E4E-991E-74820AACF21D}" type="slidenum">
              <a:rPr lang="en-US" smtClean="0"/>
              <a:t>63</a:t>
            </a:fld>
            <a:endParaRPr lang="en-US"/>
          </a:p>
        </p:txBody>
      </p:sp>
      <p:pic>
        <p:nvPicPr>
          <p:cNvPr id="3" name="Picture 2"/>
          <p:cNvPicPr>
            <a:picLocks noChangeAspect="1"/>
          </p:cNvPicPr>
          <p:nvPr/>
        </p:nvPicPr>
        <p:blipFill>
          <a:blip r:embed="rId2"/>
          <a:stretch>
            <a:fillRect/>
          </a:stretch>
        </p:blipFill>
        <p:spPr>
          <a:xfrm>
            <a:off x="190881" y="540070"/>
            <a:ext cx="8749538" cy="6081828"/>
          </a:xfrm>
          <a:prstGeom prst="rect">
            <a:avLst/>
          </a:prstGeom>
          <a:ln w="28575" cmpd="sng">
            <a:solidFill>
              <a:srgbClr val="FF0000"/>
            </a:solidFill>
          </a:ln>
        </p:spPr>
      </p:pic>
      <p:sp>
        <p:nvSpPr>
          <p:cNvPr id="4" name="TextBox 3"/>
          <p:cNvSpPr txBox="1"/>
          <p:nvPr/>
        </p:nvSpPr>
        <p:spPr>
          <a:xfrm>
            <a:off x="0" y="-1557"/>
            <a:ext cx="2010449" cy="307777"/>
          </a:xfrm>
          <a:prstGeom prst="rect">
            <a:avLst/>
          </a:prstGeom>
          <a:noFill/>
        </p:spPr>
        <p:txBody>
          <a:bodyPr wrap="none" rtlCol="0">
            <a:spAutoFit/>
          </a:bodyPr>
          <a:lstStyle/>
          <a:p>
            <a:r>
              <a:rPr lang="en-US" sz="1400" b="1" dirty="0" smtClean="0">
                <a:solidFill>
                  <a:srgbClr val="FFFFFF"/>
                </a:solidFill>
              </a:rPr>
              <a:t>Kobayashi: NuFact15</a:t>
            </a:r>
            <a:endParaRPr lang="en-US" sz="1400" b="1" dirty="0">
              <a:solidFill>
                <a:srgbClr val="FFFFFF"/>
              </a:solidFill>
            </a:endParaRPr>
          </a:p>
        </p:txBody>
      </p:sp>
    </p:spTree>
    <p:extLst>
      <p:ext uri="{BB962C8B-B14F-4D97-AF65-F5344CB8AC3E}">
        <p14:creationId xmlns:p14="http://schemas.microsoft.com/office/powerpoint/2010/main" val="2742334848"/>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7627"/>
            <a:ext cx="8229600" cy="990600"/>
          </a:xfrm>
        </p:spPr>
        <p:txBody>
          <a:bodyPr/>
          <a:lstStyle/>
          <a:p>
            <a:r>
              <a:rPr lang="en-US" dirty="0" smtClean="0"/>
              <a:t>Hyper-K: sensitivity and precision</a:t>
            </a:r>
            <a:endParaRPr lang="en-US" dirty="0"/>
          </a:p>
        </p:txBody>
      </p:sp>
      <p:sp>
        <p:nvSpPr>
          <p:cNvPr id="3" name="Slide Number Placeholder 2"/>
          <p:cNvSpPr>
            <a:spLocks noGrp="1"/>
          </p:cNvSpPr>
          <p:nvPr>
            <p:ph type="sldNum" sz="quarter" idx="12"/>
          </p:nvPr>
        </p:nvSpPr>
        <p:spPr/>
        <p:txBody>
          <a:bodyPr/>
          <a:lstStyle/>
          <a:p>
            <a:fld id="{8B2C7CBE-54CD-6E4E-991E-74820AACF21D}" type="slidenum">
              <a:rPr lang="en-US" smtClean="0"/>
              <a:t>64</a:t>
            </a:fld>
            <a:endParaRPr lang="en-US"/>
          </a:p>
        </p:txBody>
      </p:sp>
      <p:sp>
        <p:nvSpPr>
          <p:cNvPr id="4" name="TextBox 3"/>
          <p:cNvSpPr txBox="1"/>
          <p:nvPr/>
        </p:nvSpPr>
        <p:spPr>
          <a:xfrm>
            <a:off x="0" y="-21711"/>
            <a:ext cx="5957969" cy="307777"/>
          </a:xfrm>
          <a:prstGeom prst="rect">
            <a:avLst/>
          </a:prstGeom>
          <a:noFill/>
        </p:spPr>
        <p:txBody>
          <a:bodyPr wrap="none" rtlCol="0">
            <a:spAutoFit/>
          </a:bodyPr>
          <a:lstStyle/>
          <a:p>
            <a:r>
              <a:rPr lang="en-US" sz="1400" b="1" dirty="0" err="1">
                <a:solidFill>
                  <a:schemeClr val="bg1"/>
                </a:solidFill>
              </a:rPr>
              <a:t>Prog</a:t>
            </a:r>
            <a:r>
              <a:rPr lang="en-US" sz="1400" b="1" dirty="0">
                <a:solidFill>
                  <a:schemeClr val="bg1"/>
                </a:solidFill>
              </a:rPr>
              <a:t>. </a:t>
            </a:r>
            <a:r>
              <a:rPr lang="en-US" sz="1400" b="1" dirty="0" err="1">
                <a:solidFill>
                  <a:schemeClr val="bg1"/>
                </a:solidFill>
              </a:rPr>
              <a:t>Theor</a:t>
            </a:r>
            <a:r>
              <a:rPr lang="en-US" sz="1400" b="1" dirty="0">
                <a:solidFill>
                  <a:schemeClr val="bg1"/>
                </a:solidFill>
              </a:rPr>
              <a:t>. Exp. Phys. 2015, 00000; DOI: 10.1093=</a:t>
            </a:r>
            <a:r>
              <a:rPr lang="en-US" sz="1400" b="1" dirty="0" err="1">
                <a:solidFill>
                  <a:schemeClr val="bg1"/>
                </a:solidFill>
              </a:rPr>
              <a:t>ptep</a:t>
            </a:r>
            <a:r>
              <a:rPr lang="en-US" sz="1400" b="1" dirty="0">
                <a:solidFill>
                  <a:schemeClr val="bg1"/>
                </a:solidFill>
              </a:rPr>
              <a:t>/0000000000</a:t>
            </a:r>
          </a:p>
        </p:txBody>
      </p:sp>
      <p:pic>
        <p:nvPicPr>
          <p:cNvPr id="5" name="Picture 4"/>
          <p:cNvPicPr>
            <a:picLocks noChangeAspect="1"/>
          </p:cNvPicPr>
          <p:nvPr/>
        </p:nvPicPr>
        <p:blipFill>
          <a:blip r:embed="rId2"/>
          <a:stretch>
            <a:fillRect/>
          </a:stretch>
        </p:blipFill>
        <p:spPr>
          <a:xfrm>
            <a:off x="90796" y="1318227"/>
            <a:ext cx="4381473" cy="2741173"/>
          </a:xfrm>
          <a:prstGeom prst="rect">
            <a:avLst/>
          </a:prstGeom>
          <a:solidFill>
            <a:srgbClr val="FFFFFF"/>
          </a:solidFill>
          <a:ln w="28575" cmpd="sng">
            <a:solidFill>
              <a:srgbClr val="FF0000"/>
            </a:solidFill>
          </a:ln>
        </p:spPr>
      </p:pic>
      <p:pic>
        <p:nvPicPr>
          <p:cNvPr id="6" name="Picture 5"/>
          <p:cNvPicPr>
            <a:picLocks noChangeAspect="1"/>
          </p:cNvPicPr>
          <p:nvPr/>
        </p:nvPicPr>
        <p:blipFill>
          <a:blip r:embed="rId3"/>
          <a:stretch>
            <a:fillRect/>
          </a:stretch>
        </p:blipFill>
        <p:spPr>
          <a:xfrm>
            <a:off x="4396284" y="3734600"/>
            <a:ext cx="4678629" cy="3025279"/>
          </a:xfrm>
          <a:prstGeom prst="rect">
            <a:avLst/>
          </a:prstGeom>
          <a:solidFill>
            <a:srgbClr val="FFFFFF"/>
          </a:solidFill>
          <a:ln w="28575" cmpd="sng">
            <a:solidFill>
              <a:srgbClr val="FF0000"/>
            </a:solidFill>
          </a:ln>
        </p:spPr>
      </p:pic>
    </p:spTree>
    <p:extLst>
      <p:ext uri="{BB962C8B-B14F-4D97-AF65-F5344CB8AC3E}">
        <p14:creationId xmlns:p14="http://schemas.microsoft.com/office/powerpoint/2010/main" val="3992613249"/>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7440"/>
            <a:ext cx="8229600" cy="990600"/>
          </a:xfrm>
        </p:spPr>
        <p:txBody>
          <a:bodyPr/>
          <a:lstStyle/>
          <a:p>
            <a:r>
              <a:rPr lang="en-US" dirty="0" smtClean="0"/>
              <a:t>DUNE and Hyper-K</a:t>
            </a:r>
            <a:endParaRPr lang="en-US" dirty="0"/>
          </a:p>
        </p:txBody>
      </p:sp>
      <p:sp>
        <p:nvSpPr>
          <p:cNvPr id="3" name="Content Placeholder 2"/>
          <p:cNvSpPr>
            <a:spLocks noGrp="1"/>
          </p:cNvSpPr>
          <p:nvPr>
            <p:ph idx="1"/>
          </p:nvPr>
        </p:nvSpPr>
        <p:spPr>
          <a:xfrm>
            <a:off x="457200" y="1364094"/>
            <a:ext cx="8229600" cy="5364405"/>
          </a:xfrm>
        </p:spPr>
        <p:txBody>
          <a:bodyPr>
            <a:normAutofit/>
          </a:bodyPr>
          <a:lstStyle/>
          <a:p>
            <a:r>
              <a:rPr lang="en-US" dirty="0" smtClean="0"/>
              <a:t>T2K and </a:t>
            </a:r>
            <a:r>
              <a:rPr lang="en-US" dirty="0" err="1" smtClean="0"/>
              <a:t>NOνA</a:t>
            </a:r>
            <a:r>
              <a:rPr lang="en-US" dirty="0" smtClean="0"/>
              <a:t>:</a:t>
            </a:r>
          </a:p>
          <a:p>
            <a:pPr lvl="1"/>
            <a:r>
              <a:rPr lang="en-US" dirty="0" smtClean="0"/>
              <a:t>Each has an excellent </a:t>
            </a:r>
            <a:r>
              <a:rPr lang="en-US" dirty="0" err="1" smtClean="0"/>
              <a:t>programme</a:t>
            </a:r>
            <a:r>
              <a:rPr lang="en-US" dirty="0" smtClean="0"/>
              <a:t> on its own;</a:t>
            </a:r>
          </a:p>
          <a:p>
            <a:pPr lvl="1"/>
            <a:r>
              <a:rPr lang="en-US" dirty="0" smtClean="0"/>
              <a:t>Combined, sensitivity to (e.g.) </a:t>
            </a:r>
            <a:r>
              <a:rPr lang="en-US" dirty="0" err="1" smtClean="0"/>
              <a:t>δ</a:t>
            </a:r>
            <a:r>
              <a:rPr lang="en-US" dirty="0" smtClean="0"/>
              <a:t> enhanced</a:t>
            </a:r>
          </a:p>
          <a:p>
            <a:r>
              <a:rPr lang="en-US" dirty="0" smtClean="0"/>
              <a:t>DUNE and Hyper-K:</a:t>
            </a:r>
          </a:p>
          <a:p>
            <a:pPr lvl="1"/>
            <a:r>
              <a:rPr lang="en-US" dirty="0" smtClean="0"/>
              <a:t>Each has an excellent </a:t>
            </a:r>
            <a:r>
              <a:rPr lang="en-US" dirty="0" err="1" smtClean="0"/>
              <a:t>programme</a:t>
            </a:r>
            <a:r>
              <a:rPr lang="en-US" dirty="0" smtClean="0"/>
              <a:t> on its own;</a:t>
            </a:r>
          </a:p>
          <a:p>
            <a:pPr lvl="1"/>
            <a:r>
              <a:rPr lang="en-US" dirty="0" smtClean="0"/>
              <a:t>Combined, sensitivity </a:t>
            </a:r>
            <a:r>
              <a:rPr lang="en-US" dirty="0"/>
              <a:t>to (e.g.) </a:t>
            </a:r>
            <a:r>
              <a:rPr lang="en-US" dirty="0" err="1"/>
              <a:t>δ</a:t>
            </a:r>
            <a:r>
              <a:rPr lang="en-US" dirty="0"/>
              <a:t> </a:t>
            </a:r>
            <a:r>
              <a:rPr lang="en-US" dirty="0" smtClean="0"/>
              <a:t>enhanced …</a:t>
            </a:r>
          </a:p>
          <a:p>
            <a:endParaRPr lang="en-US" dirty="0"/>
          </a:p>
          <a:p>
            <a:r>
              <a:rPr lang="en-US" dirty="0" smtClean="0"/>
              <a:t>... additional, programmatic, benefits:</a:t>
            </a:r>
          </a:p>
          <a:p>
            <a:pPr lvl="1"/>
            <a:r>
              <a:rPr lang="en-US" dirty="0" err="1" smtClean="0"/>
              <a:t>Optimised</a:t>
            </a:r>
            <a:r>
              <a:rPr lang="en-US" dirty="0" smtClean="0"/>
              <a:t> for same </a:t>
            </a:r>
            <a:r>
              <a:rPr lang="en-US" i="1" dirty="0" smtClean="0"/>
              <a:t>L</a:t>
            </a:r>
            <a:r>
              <a:rPr lang="en-US" dirty="0" smtClean="0"/>
              <a:t>/</a:t>
            </a:r>
            <a:r>
              <a:rPr lang="en-US" i="1" dirty="0" smtClean="0"/>
              <a:t>E</a:t>
            </a:r>
            <a:r>
              <a:rPr lang="en-US" dirty="0" smtClean="0"/>
              <a:t> at different </a:t>
            </a:r>
            <a:r>
              <a:rPr lang="en-US" i="1" dirty="0" smtClean="0"/>
              <a:t>L</a:t>
            </a:r>
            <a:r>
              <a:rPr lang="en-US" dirty="0" smtClean="0"/>
              <a:t> and </a:t>
            </a:r>
            <a:r>
              <a:rPr lang="en-US" i="1" dirty="0" smtClean="0"/>
              <a:t>E</a:t>
            </a:r>
            <a:r>
              <a:rPr lang="en-US" dirty="0" smtClean="0"/>
              <a:t>:</a:t>
            </a:r>
          </a:p>
          <a:p>
            <a:pPr lvl="2"/>
            <a:r>
              <a:rPr lang="en-US" dirty="0" smtClean="0"/>
              <a:t>Allows </a:t>
            </a:r>
            <a:r>
              <a:rPr lang="en-US" dirty="0" err="1" smtClean="0"/>
              <a:t>SνM</a:t>
            </a:r>
            <a:r>
              <a:rPr lang="en-US" dirty="0" smtClean="0"/>
              <a:t> paradigm to be tested;</a:t>
            </a:r>
          </a:p>
          <a:p>
            <a:pPr lvl="1"/>
            <a:r>
              <a:rPr lang="en-US" dirty="0" smtClean="0"/>
              <a:t>Different, </a:t>
            </a:r>
            <a:r>
              <a:rPr lang="en-US" i="1" dirty="0" smtClean="0"/>
              <a:t>E</a:t>
            </a:r>
            <a:r>
              <a:rPr lang="en-US" dirty="0" smtClean="0"/>
              <a:t>, </a:t>
            </a:r>
            <a:r>
              <a:rPr lang="en-US" i="1" dirty="0" smtClean="0"/>
              <a:t>L</a:t>
            </a:r>
            <a:r>
              <a:rPr lang="en-US" dirty="0" smtClean="0"/>
              <a:t>, technology:</a:t>
            </a:r>
          </a:p>
          <a:p>
            <a:pPr lvl="2"/>
            <a:r>
              <a:rPr lang="en-US" dirty="0" smtClean="0"/>
              <a:t>Different matter effects; </a:t>
            </a:r>
          </a:p>
          <a:p>
            <a:pPr lvl="2"/>
            <a:r>
              <a:rPr lang="en-US" dirty="0" smtClean="0"/>
              <a:t>Different systematics systematics</a:t>
            </a:r>
            <a:endParaRPr lang="en-US" dirty="0"/>
          </a:p>
        </p:txBody>
      </p:sp>
      <p:sp>
        <p:nvSpPr>
          <p:cNvPr id="4" name="Slide Number Placeholder 3"/>
          <p:cNvSpPr>
            <a:spLocks noGrp="1"/>
          </p:cNvSpPr>
          <p:nvPr>
            <p:ph type="sldNum" sz="quarter" idx="12"/>
          </p:nvPr>
        </p:nvSpPr>
        <p:spPr/>
        <p:txBody>
          <a:bodyPr/>
          <a:lstStyle/>
          <a:p>
            <a:fld id="{8B2C7CBE-54CD-6E4E-991E-74820AACF21D}" type="slidenum">
              <a:rPr lang="en-US" smtClean="0"/>
              <a:t>65</a:t>
            </a:fld>
            <a:endParaRPr lang="en-US"/>
          </a:p>
        </p:txBody>
      </p:sp>
      <p:sp>
        <p:nvSpPr>
          <p:cNvPr id="5" name="TextBox 4"/>
          <p:cNvSpPr txBox="1"/>
          <p:nvPr/>
        </p:nvSpPr>
        <p:spPr>
          <a:xfrm>
            <a:off x="0" y="-23837"/>
            <a:ext cx="1632178" cy="307777"/>
          </a:xfrm>
          <a:prstGeom prst="rect">
            <a:avLst/>
          </a:prstGeom>
          <a:noFill/>
        </p:spPr>
        <p:txBody>
          <a:bodyPr wrap="none" rtlCol="0">
            <a:spAutoFit/>
          </a:bodyPr>
          <a:lstStyle/>
          <a:p>
            <a:r>
              <a:rPr lang="en-US" sz="1400" b="1" dirty="0">
                <a:solidFill>
                  <a:schemeClr val="bg1"/>
                </a:solidFill>
              </a:rPr>
              <a:t>arXiv:1501.03918</a:t>
            </a:r>
          </a:p>
        </p:txBody>
      </p:sp>
    </p:spTree>
    <p:extLst>
      <p:ext uri="{BB962C8B-B14F-4D97-AF65-F5344CB8AC3E}">
        <p14:creationId xmlns:p14="http://schemas.microsoft.com/office/powerpoint/2010/main" val="5951090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9720"/>
            <a:ext cx="8229600" cy="990600"/>
          </a:xfrm>
        </p:spPr>
        <p:txBody>
          <a:bodyPr/>
          <a:lstStyle/>
          <a:p>
            <a:r>
              <a:rPr lang="en-US" dirty="0" smtClean="0"/>
              <a:t>Beyond the </a:t>
            </a:r>
            <a:r>
              <a:rPr lang="en-US" dirty="0" err="1" smtClean="0"/>
              <a:t>SνM</a:t>
            </a:r>
            <a:endParaRPr lang="en-US" dirty="0"/>
          </a:p>
        </p:txBody>
      </p:sp>
      <p:sp>
        <p:nvSpPr>
          <p:cNvPr id="3" name="Content Placeholder 2"/>
          <p:cNvSpPr>
            <a:spLocks noGrp="1"/>
          </p:cNvSpPr>
          <p:nvPr>
            <p:ph idx="1"/>
          </p:nvPr>
        </p:nvSpPr>
        <p:spPr>
          <a:xfrm>
            <a:off x="100269" y="1118276"/>
            <a:ext cx="8943462" cy="4876800"/>
          </a:xfrm>
        </p:spPr>
        <p:txBody>
          <a:bodyPr/>
          <a:lstStyle/>
          <a:p>
            <a:endParaRPr lang="en-US" dirty="0" smtClean="0"/>
          </a:p>
          <a:p>
            <a:r>
              <a:rPr lang="en-US" dirty="0" smtClean="0"/>
              <a:t>Capability to go beyond the next generation required to:</a:t>
            </a:r>
          </a:p>
          <a:p>
            <a:pPr lvl="1"/>
            <a:r>
              <a:rPr lang="en-US" dirty="0" smtClean="0"/>
              <a:t>Probe the </a:t>
            </a:r>
            <a:r>
              <a:rPr lang="en-US" dirty="0" err="1" smtClean="0"/>
              <a:t>SνM</a:t>
            </a:r>
            <a:r>
              <a:rPr lang="en-US" dirty="0" smtClean="0"/>
              <a:t> to elucidate the physics of </a:t>
            </a:r>
            <a:r>
              <a:rPr lang="en-US" dirty="0" err="1" smtClean="0"/>
              <a:t>flavour</a:t>
            </a:r>
            <a:endParaRPr lang="en-US" dirty="0"/>
          </a:p>
        </p:txBody>
      </p:sp>
      <p:sp>
        <p:nvSpPr>
          <p:cNvPr id="4" name="Slide Number Placeholder 3"/>
          <p:cNvSpPr>
            <a:spLocks noGrp="1"/>
          </p:cNvSpPr>
          <p:nvPr>
            <p:ph type="sldNum" sz="quarter" idx="12"/>
          </p:nvPr>
        </p:nvSpPr>
        <p:spPr/>
        <p:txBody>
          <a:bodyPr/>
          <a:lstStyle/>
          <a:p>
            <a:fld id="{8B2C7CBE-54CD-6E4E-991E-74820AACF21D}" type="slidenum">
              <a:rPr lang="en-US" smtClean="0"/>
              <a:t>66</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30796" y="2810045"/>
            <a:ext cx="6846404" cy="3792300"/>
          </a:xfrm>
          <a:prstGeom prst="rect">
            <a:avLst/>
          </a:prstGeom>
          <a:ln w="28575" cmpd="sng">
            <a:solidFill>
              <a:srgbClr val="FF0000"/>
            </a:solidFill>
          </a:ln>
        </p:spPr>
      </p:pic>
      <p:sp>
        <p:nvSpPr>
          <p:cNvPr id="6" name="TextBox 5"/>
          <p:cNvSpPr txBox="1"/>
          <p:nvPr/>
        </p:nvSpPr>
        <p:spPr>
          <a:xfrm>
            <a:off x="5668217" y="6309900"/>
            <a:ext cx="2408983" cy="276999"/>
          </a:xfrm>
          <a:prstGeom prst="rect">
            <a:avLst/>
          </a:prstGeom>
          <a:noFill/>
        </p:spPr>
        <p:txBody>
          <a:bodyPr wrap="none" rtlCol="0">
            <a:spAutoFit/>
          </a:bodyPr>
          <a:lstStyle/>
          <a:p>
            <a:r>
              <a:rPr lang="nb-NO" sz="1200" b="1" dirty="0"/>
              <a:t>Ballet et al., arXiv:1410.7573v2</a:t>
            </a:r>
            <a:endParaRPr lang="en-US" sz="1200" b="1" dirty="0"/>
          </a:p>
        </p:txBody>
      </p:sp>
    </p:spTree>
    <p:extLst>
      <p:ext uri="{BB962C8B-B14F-4D97-AF65-F5344CB8AC3E}">
        <p14:creationId xmlns:p14="http://schemas.microsoft.com/office/powerpoint/2010/main" val="18143116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9720"/>
            <a:ext cx="8229600" cy="990600"/>
          </a:xfrm>
        </p:spPr>
        <p:txBody>
          <a:bodyPr/>
          <a:lstStyle/>
          <a:p>
            <a:r>
              <a:rPr lang="en-US" dirty="0"/>
              <a:t>Beyond the </a:t>
            </a:r>
            <a:r>
              <a:rPr lang="en-US" dirty="0" err="1"/>
              <a:t>SνM</a:t>
            </a:r>
            <a:endParaRPr lang="en-US" dirty="0"/>
          </a:p>
        </p:txBody>
      </p:sp>
      <p:sp>
        <p:nvSpPr>
          <p:cNvPr id="3" name="Content Placeholder 2"/>
          <p:cNvSpPr>
            <a:spLocks noGrp="1"/>
          </p:cNvSpPr>
          <p:nvPr>
            <p:ph idx="1"/>
          </p:nvPr>
        </p:nvSpPr>
        <p:spPr>
          <a:xfrm>
            <a:off x="100269" y="1118276"/>
            <a:ext cx="8943462" cy="4876800"/>
          </a:xfrm>
        </p:spPr>
        <p:txBody>
          <a:bodyPr/>
          <a:lstStyle/>
          <a:p>
            <a:endParaRPr lang="en-US" dirty="0" smtClean="0"/>
          </a:p>
          <a:p>
            <a:r>
              <a:rPr lang="en-US" dirty="0" smtClean="0"/>
              <a:t>Capability to go beyond the next generation required to:</a:t>
            </a:r>
          </a:p>
          <a:p>
            <a:pPr lvl="1"/>
            <a:r>
              <a:rPr lang="en-US" dirty="0" smtClean="0"/>
              <a:t>Probe the </a:t>
            </a:r>
            <a:r>
              <a:rPr lang="en-US" dirty="0" err="1" smtClean="0"/>
              <a:t>SνM</a:t>
            </a:r>
            <a:r>
              <a:rPr lang="en-US" dirty="0" smtClean="0"/>
              <a:t> to elucidate the physics of </a:t>
            </a:r>
            <a:r>
              <a:rPr lang="en-US" dirty="0" err="1" smtClean="0"/>
              <a:t>flavour</a:t>
            </a:r>
            <a:endParaRPr lang="en-US" dirty="0" smtClean="0"/>
          </a:p>
          <a:p>
            <a:pPr lvl="1"/>
            <a:endParaRPr lang="en-US" dirty="0"/>
          </a:p>
          <a:p>
            <a:endParaRPr lang="en-US" dirty="0"/>
          </a:p>
          <a:p>
            <a:r>
              <a:rPr lang="en-US" dirty="0" smtClean="0"/>
              <a:t>Innovation in beam to:</a:t>
            </a:r>
          </a:p>
          <a:p>
            <a:pPr lvl="1"/>
            <a:r>
              <a:rPr lang="en-US" dirty="0" smtClean="0"/>
              <a:t>Increase sensitivity and precision;</a:t>
            </a:r>
          </a:p>
          <a:p>
            <a:pPr lvl="1"/>
            <a:r>
              <a:rPr lang="en-US" dirty="0" smtClean="0"/>
              <a:t>Allow detailed study of non-leading effects</a:t>
            </a:r>
            <a:endParaRPr lang="en-US" dirty="0"/>
          </a:p>
        </p:txBody>
      </p:sp>
      <p:sp>
        <p:nvSpPr>
          <p:cNvPr id="4" name="Slide Number Placeholder 3"/>
          <p:cNvSpPr>
            <a:spLocks noGrp="1"/>
          </p:cNvSpPr>
          <p:nvPr>
            <p:ph type="sldNum" sz="quarter" idx="12"/>
          </p:nvPr>
        </p:nvSpPr>
        <p:spPr/>
        <p:txBody>
          <a:bodyPr/>
          <a:lstStyle/>
          <a:p>
            <a:fld id="{8B2C7CBE-54CD-6E4E-991E-74820AACF21D}" type="slidenum">
              <a:rPr lang="en-US" smtClean="0"/>
              <a:t>67</a:t>
            </a:fld>
            <a:endParaRPr lang="en-US"/>
          </a:p>
        </p:txBody>
      </p:sp>
    </p:spTree>
    <p:extLst>
      <p:ext uri="{BB962C8B-B14F-4D97-AF65-F5344CB8AC3E}">
        <p14:creationId xmlns:p14="http://schemas.microsoft.com/office/powerpoint/2010/main" val="3811440826"/>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54" y="220511"/>
            <a:ext cx="8229600" cy="990600"/>
          </a:xfrm>
        </p:spPr>
        <p:txBody>
          <a:bodyPr>
            <a:normAutofit/>
          </a:bodyPr>
          <a:lstStyle/>
          <a:p>
            <a:r>
              <a:rPr lang="en-US" dirty="0" smtClean="0"/>
              <a:t>Neutrino Factory</a:t>
            </a:r>
            <a:endParaRPr lang="en-US" dirty="0"/>
          </a:p>
        </p:txBody>
      </p:sp>
      <p:sp>
        <p:nvSpPr>
          <p:cNvPr id="3" name="Content Placeholder 2"/>
          <p:cNvSpPr>
            <a:spLocks noGrp="1"/>
          </p:cNvSpPr>
          <p:nvPr>
            <p:ph idx="1"/>
          </p:nvPr>
        </p:nvSpPr>
        <p:spPr>
          <a:xfrm>
            <a:off x="214244" y="1489275"/>
            <a:ext cx="8229600" cy="5291420"/>
          </a:xfrm>
        </p:spPr>
        <p:txBody>
          <a:bodyPr>
            <a:normAutofit/>
          </a:bodyPr>
          <a:lstStyle/>
          <a:p>
            <a:r>
              <a:rPr lang="en-US" dirty="0" err="1"/>
              <a:t>Optimise</a:t>
            </a:r>
            <a:r>
              <a:rPr lang="en-US" dirty="0"/>
              <a:t> </a:t>
            </a:r>
            <a:r>
              <a:rPr lang="en-US" dirty="0" smtClean="0"/>
              <a:t>sensitivity </a:t>
            </a:r>
            <a:br>
              <a:rPr lang="en-US" dirty="0" smtClean="0"/>
            </a:br>
            <a:r>
              <a:rPr lang="en-US" dirty="0" smtClean="0"/>
              <a:t>and precision:</a:t>
            </a:r>
            <a:endParaRPr lang="en-US" dirty="0"/>
          </a:p>
          <a:p>
            <a:pPr lvl="1"/>
            <a:r>
              <a:rPr lang="en-US" dirty="0"/>
              <a:t>Requirements:</a:t>
            </a:r>
          </a:p>
          <a:p>
            <a:pPr lvl="2"/>
            <a:r>
              <a:rPr lang="en-US" dirty="0"/>
              <a:t>Large </a:t>
            </a:r>
            <a:r>
              <a:rPr lang="en-US" dirty="0" err="1"/>
              <a:t>ν</a:t>
            </a:r>
            <a:r>
              <a:rPr lang="en-US" baseline="-25000" dirty="0" err="1"/>
              <a:t>e</a:t>
            </a:r>
            <a:r>
              <a:rPr lang="en-US" dirty="0"/>
              <a:t> (</a:t>
            </a:r>
            <a:r>
              <a:rPr lang="en-US" dirty="0" err="1"/>
              <a:t>ν</a:t>
            </a:r>
            <a:r>
              <a:rPr lang="en-US" baseline="-25000" dirty="0" err="1"/>
              <a:t>e</a:t>
            </a:r>
            <a:r>
              <a:rPr lang="en-US" dirty="0"/>
              <a:t>) flux</a:t>
            </a:r>
          </a:p>
          <a:p>
            <a:pPr lvl="2"/>
            <a:r>
              <a:rPr lang="en-US" dirty="0"/>
              <a:t>Detailed study of </a:t>
            </a:r>
            <a:r>
              <a:rPr lang="en-US" dirty="0" smtClean="0"/>
              <a:t/>
            </a:r>
            <a:br>
              <a:rPr lang="en-US" dirty="0" smtClean="0"/>
            </a:br>
            <a:r>
              <a:rPr lang="en-US" dirty="0" smtClean="0"/>
              <a:t>sub</a:t>
            </a:r>
            <a:r>
              <a:rPr lang="en-US" dirty="0"/>
              <a:t>-leading effects</a:t>
            </a:r>
          </a:p>
          <a:p>
            <a:endParaRPr lang="en-US" dirty="0"/>
          </a:p>
          <a:p>
            <a:r>
              <a:rPr lang="en-US" dirty="0"/>
              <a:t>Unique:</a:t>
            </a:r>
          </a:p>
          <a:p>
            <a:pPr lvl="1"/>
            <a:r>
              <a:rPr lang="en-US" dirty="0" smtClean="0"/>
              <a:t>Large, </a:t>
            </a:r>
            <a:r>
              <a:rPr lang="en-US" dirty="0"/>
              <a:t>high-energy </a:t>
            </a:r>
            <a:r>
              <a:rPr lang="en-US" dirty="0" smtClean="0"/>
              <a:t/>
            </a:r>
            <a:br>
              <a:rPr lang="en-US" dirty="0" smtClean="0"/>
            </a:br>
            <a:r>
              <a:rPr lang="en-US" dirty="0" err="1" smtClean="0"/>
              <a:t>ν</a:t>
            </a:r>
            <a:r>
              <a:rPr lang="en-US" baseline="-25000" dirty="0" err="1" smtClean="0"/>
              <a:t>e</a:t>
            </a:r>
            <a:r>
              <a:rPr lang="en-US" dirty="0" smtClean="0"/>
              <a:t> </a:t>
            </a:r>
            <a:r>
              <a:rPr lang="en-US" dirty="0"/>
              <a:t>(</a:t>
            </a:r>
            <a:r>
              <a:rPr lang="en-US" dirty="0" err="1"/>
              <a:t>ν</a:t>
            </a:r>
            <a:r>
              <a:rPr lang="en-US" baseline="-25000" dirty="0" err="1"/>
              <a:t>e</a:t>
            </a:r>
            <a:r>
              <a:rPr lang="en-US" dirty="0"/>
              <a:t>) </a:t>
            </a:r>
            <a:r>
              <a:rPr lang="en-US" dirty="0" smtClean="0"/>
              <a:t>flux</a:t>
            </a:r>
          </a:p>
          <a:p>
            <a:pPr lvl="2"/>
            <a:r>
              <a:rPr lang="en-US" dirty="0" err="1" smtClean="0">
                <a:solidFill>
                  <a:srgbClr val="FF0000"/>
                </a:solidFill>
              </a:rPr>
              <a:t>Muon</a:t>
            </a:r>
            <a:r>
              <a:rPr lang="en-US" dirty="0" smtClean="0">
                <a:solidFill>
                  <a:srgbClr val="FF0000"/>
                </a:solidFill>
              </a:rPr>
              <a:t>-beam cooling </a:t>
            </a:r>
            <a:br>
              <a:rPr lang="en-US" dirty="0" smtClean="0">
                <a:solidFill>
                  <a:srgbClr val="FF0000"/>
                </a:solidFill>
              </a:rPr>
            </a:br>
            <a:r>
              <a:rPr lang="en-US" dirty="0" smtClean="0">
                <a:solidFill>
                  <a:srgbClr val="FF0000"/>
                </a:solidFill>
              </a:rPr>
              <a:t>huge advantage</a:t>
            </a:r>
            <a:endParaRPr lang="en-US" dirty="0">
              <a:solidFill>
                <a:srgbClr val="FF0000"/>
              </a:solidFill>
            </a:endParaRPr>
          </a:p>
          <a:p>
            <a:pPr lvl="1"/>
            <a:r>
              <a:rPr lang="en-US" dirty="0" err="1" smtClean="0"/>
              <a:t>Favourable</a:t>
            </a:r>
            <a:r>
              <a:rPr lang="en-US" dirty="0" smtClean="0"/>
              <a:t> rigidity allows: </a:t>
            </a:r>
            <a:endParaRPr lang="en-US" dirty="0"/>
          </a:p>
          <a:p>
            <a:pPr lvl="2"/>
            <a:r>
              <a:rPr lang="en-US" dirty="0" err="1" smtClean="0"/>
              <a:t>Optimise</a:t>
            </a:r>
            <a:r>
              <a:rPr lang="en-US" dirty="0" smtClean="0"/>
              <a:t> </a:t>
            </a:r>
            <a:r>
              <a:rPr lang="en-US" i="1" dirty="0" smtClean="0"/>
              <a:t>E</a:t>
            </a:r>
            <a:r>
              <a:rPr lang="en-US" dirty="0" smtClean="0"/>
              <a:t> for given </a:t>
            </a:r>
            <a:r>
              <a:rPr lang="en-US" i="1" dirty="0" smtClean="0"/>
              <a:t>L</a:t>
            </a:r>
            <a:endParaRPr lang="en-US" dirty="0"/>
          </a:p>
        </p:txBody>
      </p:sp>
      <p:sp>
        <p:nvSpPr>
          <p:cNvPr id="4" name="Slide Number Placeholder 3"/>
          <p:cNvSpPr>
            <a:spLocks noGrp="1"/>
          </p:cNvSpPr>
          <p:nvPr>
            <p:ph type="sldNum" sz="quarter" idx="12"/>
          </p:nvPr>
        </p:nvSpPr>
        <p:spPr/>
        <p:txBody>
          <a:bodyPr/>
          <a:lstStyle/>
          <a:p>
            <a:fld id="{8B2C7CBE-54CD-6E4E-991E-74820AACF21D}" type="slidenum">
              <a:rPr lang="en-US" smtClean="0"/>
              <a:t>68</a:t>
            </a:fld>
            <a:endParaRPr lang="en-US"/>
          </a:p>
        </p:txBody>
      </p:sp>
      <p:cxnSp>
        <p:nvCxnSpPr>
          <p:cNvPr id="9" name="Straight Connector 8"/>
          <p:cNvCxnSpPr/>
          <p:nvPr/>
        </p:nvCxnSpPr>
        <p:spPr>
          <a:xfrm>
            <a:off x="2087380" y="2733395"/>
            <a:ext cx="114300" cy="0"/>
          </a:xfrm>
          <a:prstGeom prst="line">
            <a:avLst/>
          </a:prstGeom>
          <a:ln>
            <a:solidFill>
              <a:srgbClr val="00FF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165538" y="4869160"/>
            <a:ext cx="114300" cy="0"/>
          </a:xfrm>
          <a:prstGeom prst="line">
            <a:avLst/>
          </a:prstGeom>
          <a:ln>
            <a:solidFill>
              <a:srgbClr val="FFD202"/>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2"/>
          <a:stretch>
            <a:fillRect/>
          </a:stretch>
        </p:blipFill>
        <p:spPr>
          <a:xfrm>
            <a:off x="4884522" y="514268"/>
            <a:ext cx="3486426" cy="1476604"/>
          </a:xfrm>
          <a:prstGeom prst="rect">
            <a:avLst/>
          </a:prstGeom>
          <a:ln w="28575" cmpd="sng">
            <a:solidFill>
              <a:srgbClr val="00FF00"/>
            </a:solidFill>
          </a:ln>
        </p:spPr>
      </p:pic>
      <p:pic>
        <p:nvPicPr>
          <p:cNvPr id="11" name="Picture 10" descr="121025-IDS-NF.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38872" y="2120224"/>
            <a:ext cx="4733737" cy="4156061"/>
          </a:xfrm>
          <a:prstGeom prst="rect">
            <a:avLst/>
          </a:prstGeom>
          <a:solidFill>
            <a:schemeClr val="bg1"/>
          </a:solidFill>
          <a:ln w="28575" cmpd="sng">
            <a:solidFill>
              <a:srgbClr val="FF0000"/>
            </a:solidFill>
          </a:ln>
        </p:spPr>
      </p:pic>
      <p:sp>
        <p:nvSpPr>
          <p:cNvPr id="12" name="TextBox 11"/>
          <p:cNvSpPr txBox="1"/>
          <p:nvPr/>
        </p:nvSpPr>
        <p:spPr>
          <a:xfrm>
            <a:off x="3298" y="-8460"/>
            <a:ext cx="2797460" cy="338554"/>
          </a:xfrm>
          <a:prstGeom prst="rect">
            <a:avLst/>
          </a:prstGeom>
          <a:noFill/>
        </p:spPr>
        <p:txBody>
          <a:bodyPr wrap="none" rtlCol="0">
            <a:spAutoFit/>
          </a:bodyPr>
          <a:lstStyle/>
          <a:p>
            <a:r>
              <a:rPr lang="en-US" sz="1600" b="1" dirty="0" smtClean="0">
                <a:solidFill>
                  <a:schemeClr val="bg1"/>
                </a:solidFill>
              </a:rPr>
              <a:t>arXiv</a:t>
            </a:r>
            <a:r>
              <a:rPr lang="en-US" sz="1600" b="1" dirty="0">
                <a:solidFill>
                  <a:schemeClr val="bg1"/>
                </a:solidFill>
              </a:rPr>
              <a:t>:1112.2853; </a:t>
            </a:r>
            <a:r>
              <a:rPr lang="en-US" sz="1600" b="1" dirty="0" smtClean="0">
                <a:solidFill>
                  <a:schemeClr val="bg1"/>
                </a:solidFill>
              </a:rPr>
              <a:t>1308.0494</a:t>
            </a:r>
          </a:p>
        </p:txBody>
      </p:sp>
      <p:sp>
        <p:nvSpPr>
          <p:cNvPr id="5" name="TextBox 4"/>
          <p:cNvSpPr txBox="1"/>
          <p:nvPr/>
        </p:nvSpPr>
        <p:spPr>
          <a:xfrm>
            <a:off x="5445001" y="6438672"/>
            <a:ext cx="3698999" cy="369332"/>
          </a:xfrm>
          <a:prstGeom prst="rect">
            <a:avLst/>
          </a:prstGeom>
          <a:noFill/>
        </p:spPr>
        <p:txBody>
          <a:bodyPr wrap="none" rtlCol="0">
            <a:spAutoFit/>
          </a:bodyPr>
          <a:lstStyle/>
          <a:p>
            <a:r>
              <a:rPr lang="en-US" b="1" dirty="0" smtClean="0">
                <a:solidFill>
                  <a:schemeClr val="bg1"/>
                </a:solidFill>
              </a:rPr>
              <a:t>[See also MOMENT: “linear” NF]</a:t>
            </a:r>
            <a:endParaRPr lang="en-US" b="1" dirty="0">
              <a:solidFill>
                <a:schemeClr val="bg1"/>
              </a:solidFill>
            </a:endParaRPr>
          </a:p>
        </p:txBody>
      </p:sp>
    </p:spTree>
    <p:extLst>
      <p:ext uri="{BB962C8B-B14F-4D97-AF65-F5344CB8AC3E}">
        <p14:creationId xmlns:p14="http://schemas.microsoft.com/office/powerpoint/2010/main" val="2900380964"/>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Neutrino Factory</a:t>
            </a:r>
            <a:endParaRPr lang="en-US" dirty="0"/>
          </a:p>
        </p:txBody>
      </p:sp>
      <p:sp>
        <p:nvSpPr>
          <p:cNvPr id="5" name="Slide Number Placeholder 4"/>
          <p:cNvSpPr>
            <a:spLocks noGrp="1"/>
          </p:cNvSpPr>
          <p:nvPr>
            <p:ph type="sldNum" sz="quarter" idx="12"/>
          </p:nvPr>
        </p:nvSpPr>
        <p:spPr/>
        <p:txBody>
          <a:bodyPr/>
          <a:lstStyle/>
          <a:p>
            <a:fld id="{A1DC3ABC-92C2-B748-ABF3-8546144348B4}" type="slidenum">
              <a:rPr lang="en-US" smtClean="0"/>
              <a:t>69</a:t>
            </a:fld>
            <a:endParaRPr lang="en-US"/>
          </a:p>
        </p:txBody>
      </p:sp>
      <p:pic>
        <p:nvPicPr>
          <p:cNvPr id="4" name="Picture 3"/>
          <p:cNvPicPr>
            <a:picLocks noChangeAspect="1"/>
          </p:cNvPicPr>
          <p:nvPr/>
        </p:nvPicPr>
        <p:blipFill>
          <a:blip r:embed="rId2"/>
          <a:stretch>
            <a:fillRect/>
          </a:stretch>
        </p:blipFill>
        <p:spPr>
          <a:xfrm>
            <a:off x="48923" y="3573016"/>
            <a:ext cx="4546751" cy="3094557"/>
          </a:xfrm>
          <a:prstGeom prst="rect">
            <a:avLst/>
          </a:prstGeom>
        </p:spPr>
      </p:pic>
      <p:pic>
        <p:nvPicPr>
          <p:cNvPr id="10" name="Picture 9" descr="combiplot-NF.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7504" y="764704"/>
            <a:ext cx="4392488" cy="2554400"/>
          </a:xfrm>
          <a:prstGeom prst="rect">
            <a:avLst/>
          </a:prstGeom>
          <a:ln w="28575" cmpd="sng">
            <a:solidFill>
              <a:srgbClr val="FF0000"/>
            </a:solidFill>
          </a:ln>
        </p:spPr>
      </p:pic>
      <p:pic>
        <p:nvPicPr>
          <p:cNvPr id="11" name="Picture 10" descr="combiplot-NuMAX.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00611" y="785712"/>
            <a:ext cx="4235885" cy="2535014"/>
          </a:xfrm>
          <a:prstGeom prst="rect">
            <a:avLst/>
          </a:prstGeom>
          <a:ln w="28575" cmpd="sng">
            <a:solidFill>
              <a:srgbClr val="FF0000"/>
            </a:solidFill>
          </a:ln>
        </p:spPr>
      </p:pic>
      <p:cxnSp>
        <p:nvCxnSpPr>
          <p:cNvPr id="13" name="Straight Connector 12"/>
          <p:cNvCxnSpPr/>
          <p:nvPr/>
        </p:nvCxnSpPr>
        <p:spPr>
          <a:xfrm flipH="1">
            <a:off x="4660780" y="620262"/>
            <a:ext cx="9876" cy="6243036"/>
          </a:xfrm>
          <a:prstGeom prst="line">
            <a:avLst/>
          </a:prstGeom>
          <a:ln w="57150" cmpd="sng">
            <a:solidFill>
              <a:srgbClr val="CCFFCC"/>
            </a:solidFill>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827584" y="827420"/>
            <a:ext cx="757840" cy="338554"/>
          </a:xfrm>
          <a:prstGeom prst="rect">
            <a:avLst/>
          </a:prstGeom>
          <a:solidFill>
            <a:schemeClr val="bg1"/>
          </a:solidFill>
        </p:spPr>
        <p:txBody>
          <a:bodyPr wrap="none" rtlCol="0">
            <a:spAutoFit/>
          </a:bodyPr>
          <a:lstStyle/>
          <a:p>
            <a:r>
              <a:rPr lang="en-US" sz="1600" b="1" dirty="0" smtClean="0">
                <a:solidFill>
                  <a:srgbClr val="000000"/>
                </a:solidFill>
              </a:rPr>
              <a:t>IDS-NF</a:t>
            </a:r>
          </a:p>
        </p:txBody>
      </p:sp>
      <p:sp>
        <p:nvSpPr>
          <p:cNvPr id="20" name="TextBox 19"/>
          <p:cNvSpPr txBox="1"/>
          <p:nvPr/>
        </p:nvSpPr>
        <p:spPr>
          <a:xfrm>
            <a:off x="5436096" y="836712"/>
            <a:ext cx="851515" cy="338554"/>
          </a:xfrm>
          <a:prstGeom prst="rect">
            <a:avLst/>
          </a:prstGeom>
          <a:solidFill>
            <a:schemeClr val="bg1"/>
          </a:solidFill>
        </p:spPr>
        <p:txBody>
          <a:bodyPr wrap="none" rtlCol="0">
            <a:spAutoFit/>
          </a:bodyPr>
          <a:lstStyle/>
          <a:p>
            <a:r>
              <a:rPr lang="en-US" sz="1600" b="1" dirty="0" err="1" smtClean="0">
                <a:solidFill>
                  <a:srgbClr val="000000"/>
                </a:solidFill>
              </a:rPr>
              <a:t>NuMAX</a:t>
            </a:r>
            <a:endParaRPr lang="en-US" sz="1600" b="1" dirty="0" smtClean="0">
              <a:solidFill>
                <a:srgbClr val="000000"/>
              </a:solidFill>
            </a:endParaRPr>
          </a:p>
        </p:txBody>
      </p:sp>
      <p:sp>
        <p:nvSpPr>
          <p:cNvPr id="3" name="Rectangle 2"/>
          <p:cNvSpPr/>
          <p:nvPr/>
        </p:nvSpPr>
        <p:spPr>
          <a:xfrm>
            <a:off x="-15664" y="0"/>
            <a:ext cx="7321235" cy="523220"/>
          </a:xfrm>
          <a:prstGeom prst="rect">
            <a:avLst/>
          </a:prstGeom>
        </p:spPr>
        <p:txBody>
          <a:bodyPr wrap="none">
            <a:spAutoFit/>
          </a:bodyPr>
          <a:lstStyle/>
          <a:p>
            <a:r>
              <a:rPr lang="en-US" sz="1400" b="1" dirty="0" smtClean="0">
                <a:solidFill>
                  <a:srgbClr val="FFFFFF"/>
                </a:solidFill>
              </a:rPr>
              <a:t>Bayes, Coloma, Huber, </a:t>
            </a:r>
            <a:r>
              <a:rPr lang="en-US" sz="1400" b="1" dirty="0">
                <a:solidFill>
                  <a:srgbClr val="FFFFFF"/>
                </a:solidFill>
              </a:rPr>
              <a:t>arXiv:1112.2853; </a:t>
            </a:r>
            <a:r>
              <a:rPr lang="en-US" sz="1400" b="1" dirty="0" smtClean="0">
                <a:solidFill>
                  <a:srgbClr val="FFFFFF"/>
                </a:solidFill>
              </a:rPr>
              <a:t>1308.0494, </a:t>
            </a:r>
            <a:r>
              <a:rPr lang="hu-HU" sz="1400" b="1" dirty="0">
                <a:solidFill>
                  <a:srgbClr val="FFFFFF"/>
                </a:solidFill>
              </a:rPr>
              <a:t>10.1103/PhysRevLett.111.061803</a:t>
            </a:r>
            <a:endParaRPr lang="en-US" sz="1400" b="1" dirty="0">
              <a:solidFill>
                <a:srgbClr val="FFFFFF"/>
              </a:solidFill>
            </a:endParaRPr>
          </a:p>
          <a:p>
            <a:endParaRPr lang="en-US" sz="1400" b="1" dirty="0">
              <a:solidFill>
                <a:srgbClr val="FFFFFF"/>
              </a:solidFill>
            </a:endParaRPr>
          </a:p>
        </p:txBody>
      </p:sp>
      <p:pic>
        <p:nvPicPr>
          <p:cNvPr id="6" name="Picture 5"/>
          <p:cNvPicPr>
            <a:picLocks noChangeAspect="1"/>
          </p:cNvPicPr>
          <p:nvPr/>
        </p:nvPicPr>
        <p:blipFill>
          <a:blip r:embed="rId5"/>
          <a:stretch>
            <a:fillRect/>
          </a:stretch>
        </p:blipFill>
        <p:spPr>
          <a:xfrm>
            <a:off x="4793151" y="3573016"/>
            <a:ext cx="4275759" cy="3094556"/>
          </a:xfrm>
          <a:prstGeom prst="rect">
            <a:avLst/>
          </a:prstGeom>
          <a:solidFill>
            <a:schemeClr val="bg1"/>
          </a:solidFill>
          <a:ln w="28575" cmpd="sng">
            <a:solidFill>
              <a:srgbClr val="FF0000"/>
            </a:solidFill>
          </a:ln>
        </p:spPr>
      </p:pic>
    </p:spTree>
    <p:extLst>
      <p:ext uri="{BB962C8B-B14F-4D97-AF65-F5344CB8AC3E}">
        <p14:creationId xmlns:p14="http://schemas.microsoft.com/office/powerpoint/2010/main" val="105194303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normAutofit/>
          </a:bodyPr>
          <a:lstStyle/>
          <a:p>
            <a:pPr algn="ctr"/>
            <a:r>
              <a:rPr lang="en-GB" dirty="0"/>
              <a:t>The Standard </a:t>
            </a:r>
            <a:r>
              <a:rPr lang="en-GB" sz="3600" i="1" dirty="0"/>
              <a:t>NEUTRINO</a:t>
            </a:r>
            <a:r>
              <a:rPr lang="en-GB" dirty="0"/>
              <a:t> Model</a:t>
            </a:r>
          </a:p>
        </p:txBody>
      </p:sp>
      <p:sp>
        <p:nvSpPr>
          <p:cNvPr id="3" name="Slide Number Placeholder 2"/>
          <p:cNvSpPr>
            <a:spLocks noGrp="1"/>
          </p:cNvSpPr>
          <p:nvPr>
            <p:ph type="sldNum" sz="quarter" idx="12"/>
          </p:nvPr>
        </p:nvSpPr>
        <p:spPr/>
        <p:txBody>
          <a:bodyPr/>
          <a:lstStyle/>
          <a:p>
            <a:fld id="{50B83AFF-CA9A-9343-AA80-8460512CE7C5}" type="slidenum">
              <a:rPr lang="en-GB" smtClean="0">
                <a:solidFill>
                  <a:srgbClr val="FFFFCC"/>
                </a:solidFill>
              </a:rPr>
              <a:pPr/>
              <a:t>7</a:t>
            </a:fld>
            <a:endParaRPr lang="en-GB">
              <a:solidFill>
                <a:srgbClr val="FFFFCC"/>
              </a:solidFill>
            </a:endParaRPr>
          </a:p>
        </p:txBody>
      </p:sp>
      <p:pic>
        <p:nvPicPr>
          <p:cNvPr id="145425"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0175" y="2564811"/>
            <a:ext cx="2149475" cy="3351212"/>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45420"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548936"/>
            <a:ext cx="2211387" cy="336867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145428" name="Group 20"/>
          <p:cNvGrpSpPr>
            <a:grpSpLocks/>
          </p:cNvGrpSpPr>
          <p:nvPr/>
        </p:nvGrpSpPr>
        <p:grpSpPr bwMode="auto">
          <a:xfrm>
            <a:off x="2649538" y="2545761"/>
            <a:ext cx="3843337" cy="3354387"/>
            <a:chOff x="1677" y="570"/>
            <a:chExt cx="2421" cy="2113"/>
          </a:xfrm>
        </p:grpSpPr>
        <p:sp>
          <p:nvSpPr>
            <p:cNvPr id="145426" name="AutoShape 18"/>
            <p:cNvSpPr>
              <a:spLocks noChangeArrowheads="1"/>
            </p:cNvSpPr>
            <p:nvPr/>
          </p:nvSpPr>
          <p:spPr bwMode="auto">
            <a:xfrm rot="-5400000">
              <a:off x="1232" y="1015"/>
              <a:ext cx="2108" cy="121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FF0000"/>
                </a:gs>
                <a:gs pos="100000">
                  <a:srgbClr val="006600"/>
                </a:gs>
              </a:gsLst>
              <a:lin ang="5400000" scaled="1"/>
            </a:gradFill>
            <a:ln>
              <a:noFill/>
            </a:ln>
            <a:effectLst/>
            <a:extLst>
              <a:ext uri="{91240B29-F687-4f45-9708-019B960494DF}">
                <a14:hiddenLine xmlns:a14="http://schemas.microsoft.com/office/drawing/2010/main" w="9525">
                  <a:solidFill>
                    <a:srgbClr val="0066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defTabSz="914400" fontAlgn="base">
                <a:spcBef>
                  <a:spcPct val="0"/>
                </a:spcBef>
                <a:spcAft>
                  <a:spcPct val="0"/>
                </a:spcAft>
              </a:pPr>
              <a:endParaRPr lang="en-US" sz="2400" b="1" smtClean="0">
                <a:solidFill>
                  <a:srgbClr val="FFFFCC"/>
                </a:solidFill>
                <a:latin typeface="Arial" charset="0"/>
                <a:ea typeface="ＭＳ Ｐゴシック" charset="0"/>
              </a:endParaRPr>
            </a:p>
          </p:txBody>
        </p:sp>
        <p:sp>
          <p:nvSpPr>
            <p:cNvPr id="145427" name="AutoShape 19"/>
            <p:cNvSpPr>
              <a:spLocks noChangeArrowheads="1"/>
            </p:cNvSpPr>
            <p:nvPr/>
          </p:nvSpPr>
          <p:spPr bwMode="auto">
            <a:xfrm rot="5400000" flipH="1">
              <a:off x="2435" y="1020"/>
              <a:ext cx="2108" cy="121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rgbClr val="0066FF"/>
                </a:gs>
                <a:gs pos="100000">
                  <a:srgbClr val="006600"/>
                </a:gs>
              </a:gsLst>
              <a:lin ang="5400000" scaled="1"/>
            </a:gradFill>
            <a:ln>
              <a:noFill/>
            </a:ln>
            <a:effectLst/>
            <a:extLst>
              <a:ext uri="{91240B29-F687-4f45-9708-019B960494DF}">
                <a14:hiddenLine xmlns:a14="http://schemas.microsoft.com/office/drawing/2010/main" w="9525">
                  <a:solidFill>
                    <a:srgbClr val="0066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defTabSz="914400" fontAlgn="base">
                <a:spcBef>
                  <a:spcPct val="0"/>
                </a:spcBef>
                <a:spcAft>
                  <a:spcPct val="0"/>
                </a:spcAft>
              </a:pPr>
              <a:endParaRPr lang="en-US" sz="2400" b="1" smtClean="0">
                <a:solidFill>
                  <a:srgbClr val="FFFFCC"/>
                </a:solidFill>
                <a:latin typeface="Arial" charset="0"/>
                <a:ea typeface="ＭＳ Ｐゴシック" charset="0"/>
              </a:endParaRPr>
            </a:p>
          </p:txBody>
        </p:sp>
      </p:grpSp>
      <p:sp>
        <p:nvSpPr>
          <p:cNvPr id="2" name="TextBox 1"/>
          <p:cNvSpPr txBox="1"/>
          <p:nvPr/>
        </p:nvSpPr>
        <p:spPr>
          <a:xfrm>
            <a:off x="0" y="1563582"/>
            <a:ext cx="7472318" cy="400110"/>
          </a:xfrm>
          <a:prstGeom prst="rect">
            <a:avLst/>
          </a:prstGeom>
          <a:noFill/>
        </p:spPr>
        <p:txBody>
          <a:bodyPr wrap="none" rtlCol="0">
            <a:spAutoFit/>
          </a:bodyPr>
          <a:lstStyle/>
          <a:p>
            <a:r>
              <a:rPr lang="en-US" sz="2000" b="1" dirty="0" smtClean="0">
                <a:solidFill>
                  <a:srgbClr val="FFFFFF"/>
                </a:solidFill>
              </a:rPr>
              <a:t>To understand particle physics, cosmology, our Universe …</a:t>
            </a:r>
            <a:endParaRPr lang="en-US" sz="2000" b="1" dirty="0">
              <a:solidFill>
                <a:srgbClr val="FFFFFF"/>
              </a:solidFill>
            </a:endParaRPr>
          </a:p>
        </p:txBody>
      </p:sp>
      <p:sp>
        <p:nvSpPr>
          <p:cNvPr id="9" name="TextBox 8"/>
          <p:cNvSpPr txBox="1"/>
          <p:nvPr/>
        </p:nvSpPr>
        <p:spPr>
          <a:xfrm>
            <a:off x="2745819" y="6457890"/>
            <a:ext cx="6398181" cy="400110"/>
          </a:xfrm>
          <a:prstGeom prst="rect">
            <a:avLst/>
          </a:prstGeom>
          <a:noFill/>
        </p:spPr>
        <p:txBody>
          <a:bodyPr wrap="none" rtlCol="0">
            <a:spAutoFit/>
          </a:bodyPr>
          <a:lstStyle/>
          <a:p>
            <a:pPr algn="r"/>
            <a:r>
              <a:rPr lang="en-US" sz="2000" b="1" dirty="0" smtClean="0">
                <a:solidFill>
                  <a:srgbClr val="FFFFFF"/>
                </a:solidFill>
              </a:rPr>
              <a:t>… we </a:t>
            </a:r>
            <a:r>
              <a:rPr lang="en-US" sz="2000" b="1" i="1" dirty="0" smtClean="0">
                <a:solidFill>
                  <a:srgbClr val="FFFFFF"/>
                </a:solidFill>
              </a:rPr>
              <a:t>must</a:t>
            </a:r>
            <a:r>
              <a:rPr lang="en-US" sz="2000" b="1" dirty="0" smtClean="0">
                <a:solidFill>
                  <a:srgbClr val="FFFFFF"/>
                </a:solidFill>
              </a:rPr>
              <a:t> measure the properties of the neutrino.</a:t>
            </a:r>
            <a:endParaRPr lang="en-US" sz="2000" b="1" dirty="0">
              <a:solidFill>
                <a:srgbClr val="FFFFFF"/>
              </a:solidFill>
            </a:endParaRPr>
          </a:p>
        </p:txBody>
      </p:sp>
    </p:spTree>
    <p:extLst>
      <p:ext uri="{BB962C8B-B14F-4D97-AF65-F5344CB8AC3E}">
        <p14:creationId xmlns:p14="http://schemas.microsoft.com/office/powerpoint/2010/main" val="23530717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542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542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2" fill="hold" nodeType="clickEffect">
                                  <p:stCondLst>
                                    <p:cond delay="0"/>
                                  </p:stCondLst>
                                  <p:childTnLst>
                                    <p:set>
                                      <p:cBhvr>
                                        <p:cTn id="14" dur="1" fill="hold">
                                          <p:stCondLst>
                                            <p:cond delay="0"/>
                                          </p:stCondLst>
                                        </p:cTn>
                                        <p:tgtEl>
                                          <p:spTgt spid="145428"/>
                                        </p:tgtEl>
                                        <p:attrNameLst>
                                          <p:attrName>style.visibility</p:attrName>
                                        </p:attrNameLst>
                                      </p:cBhvr>
                                      <p:to>
                                        <p:strVal val="visible"/>
                                      </p:to>
                                    </p:set>
                                    <p:animEffect transition="in" filter="wipe(right)">
                                      <p:cBhvr>
                                        <p:cTn id="15" dur="500"/>
                                        <p:tgtEl>
                                          <p:spTgt spid="14542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145428"/>
                                        </p:tgtEl>
                                        <p:attrNameLst>
                                          <p:attrName>style.visibility</p:attrName>
                                        </p:attrNameLst>
                                      </p:cBhvr>
                                      <p:to>
                                        <p:strVal val="visible"/>
                                      </p:to>
                                    </p:set>
                                    <p:animEffect transition="in" filter="wipe(left)">
                                      <p:cBhvr>
                                        <p:cTn id="20" dur="500"/>
                                        <p:tgtEl>
                                          <p:spTgt spid="14542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Cross sections</a:t>
            </a:r>
            <a:endParaRPr lang="en-US" sz="4400" dirty="0"/>
          </a:p>
        </p:txBody>
      </p:sp>
      <p:sp>
        <p:nvSpPr>
          <p:cNvPr id="3" name="Text Placeholder 2"/>
          <p:cNvSpPr>
            <a:spLocks noGrp="1"/>
          </p:cNvSpPr>
          <p:nvPr>
            <p:ph type="body" idx="1"/>
          </p:nvPr>
        </p:nvSpPr>
        <p:spPr/>
        <p:txBody>
          <a:bodyPr/>
          <a:lstStyle/>
          <a:p>
            <a:r>
              <a:rPr lang="en-US" dirty="0" smtClean="0"/>
              <a:t>NEUTRINO PHYSICS AND DETECTORS</a:t>
            </a:r>
            <a:endParaRPr lang="en-US" dirty="0"/>
          </a:p>
        </p:txBody>
      </p:sp>
      <p:sp>
        <p:nvSpPr>
          <p:cNvPr id="5" name="Slide Number Placeholder 3"/>
          <p:cNvSpPr txBox="1">
            <a:spLocks/>
          </p:cNvSpPr>
          <p:nvPr/>
        </p:nvSpPr>
        <p:spPr>
          <a:xfrm>
            <a:off x="8077200" y="-1557"/>
            <a:ext cx="1066800" cy="329184"/>
          </a:xfrm>
          <a:prstGeom prst="rect">
            <a:avLst/>
          </a:prstGeom>
        </p:spPr>
        <p:txBody>
          <a:bodyPr vert="horz" lIns="91440" tIns="45720" rIns="91440" bIns="45720" rtlCol="0" anchor="ctr"/>
          <a:lstStyle>
            <a:defPPr>
              <a:defRPr lang="en-US"/>
            </a:defPPr>
            <a:lvl1pPr marL="0" algn="r" defTabSz="457200" rtl="0" eaLnBrk="1" latinLnBrk="0" hangingPunct="1">
              <a:defRPr sz="1400" b="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B2C7CBE-54CD-6E4E-991E-74820AACF21D}" type="slidenum">
              <a:rPr kumimoji="0" lang="en-US" sz="14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598881100"/>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1144"/>
            <a:ext cx="8229600" cy="990600"/>
          </a:xfrm>
        </p:spPr>
        <p:txBody>
          <a:bodyPr/>
          <a:lstStyle/>
          <a:p>
            <a:r>
              <a:rPr lang="en-US" dirty="0" smtClean="0"/>
              <a:t>Cross-section measurement</a:t>
            </a:r>
            <a:endParaRPr lang="en-US" dirty="0"/>
          </a:p>
        </p:txBody>
      </p:sp>
      <p:sp>
        <p:nvSpPr>
          <p:cNvPr id="4" name="Slide Number Placeholder 3"/>
          <p:cNvSpPr>
            <a:spLocks noGrp="1"/>
          </p:cNvSpPr>
          <p:nvPr>
            <p:ph type="sldNum" sz="quarter" idx="12"/>
          </p:nvPr>
        </p:nvSpPr>
        <p:spPr/>
        <p:txBody>
          <a:bodyPr/>
          <a:lstStyle/>
          <a:p>
            <a:fld id="{8B2C7CBE-54CD-6E4E-991E-74820AACF21D}" type="slidenum">
              <a:rPr lang="en-US" smtClean="0"/>
              <a:t>71</a:t>
            </a:fld>
            <a:endParaRPr lang="en-US"/>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99500" y="1251825"/>
            <a:ext cx="3674540" cy="2744477"/>
          </a:xfrm>
          <a:prstGeom prst="rect">
            <a:avLst/>
          </a:prstGeom>
          <a:solidFill>
            <a:srgbClr val="FFFFFF"/>
          </a:solidFill>
          <a:ln w="28575" cmpd="sng">
            <a:solidFill>
              <a:srgbClr val="FF0000"/>
            </a:solidFill>
          </a:ln>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352864" y="1241743"/>
            <a:ext cx="4452483" cy="5384911"/>
          </a:xfrm>
          <a:prstGeom prst="rect">
            <a:avLst/>
          </a:prstGeom>
          <a:ln w="28575" cmpd="sng">
            <a:solidFill>
              <a:srgbClr val="FF0000"/>
            </a:solidFill>
          </a:ln>
        </p:spPr>
      </p:pic>
      <p:pic>
        <p:nvPicPr>
          <p:cNvPr id="6" name="Picture 5"/>
          <p:cNvPicPr>
            <a:picLocks noChangeAspect="1"/>
          </p:cNvPicPr>
          <p:nvPr/>
        </p:nvPicPr>
        <p:blipFill>
          <a:blip r:embed="rId5"/>
          <a:stretch>
            <a:fillRect/>
          </a:stretch>
        </p:blipFill>
        <p:spPr>
          <a:xfrm>
            <a:off x="96631" y="1057864"/>
            <a:ext cx="1739066" cy="447189"/>
          </a:xfrm>
          <a:prstGeom prst="rect">
            <a:avLst/>
          </a:prstGeom>
          <a:ln w="28575" cmpd="sng">
            <a:solidFill>
              <a:srgbClr val="FF0000"/>
            </a:solidFill>
          </a:ln>
        </p:spPr>
      </p:pic>
      <p:sp>
        <p:nvSpPr>
          <p:cNvPr id="9" name="TextBox 8"/>
          <p:cNvSpPr txBox="1"/>
          <p:nvPr/>
        </p:nvSpPr>
        <p:spPr>
          <a:xfrm>
            <a:off x="1270000" y="1739972"/>
            <a:ext cx="620745" cy="369332"/>
          </a:xfrm>
          <a:prstGeom prst="rect">
            <a:avLst/>
          </a:prstGeom>
          <a:noFill/>
          <a:ln>
            <a:solidFill>
              <a:srgbClr val="FF0000"/>
            </a:solidFill>
          </a:ln>
        </p:spPr>
        <p:txBody>
          <a:bodyPr wrap="none" rtlCol="0">
            <a:spAutoFit/>
          </a:bodyPr>
          <a:lstStyle/>
          <a:p>
            <a:r>
              <a:rPr lang="en-US" b="1" dirty="0" smtClean="0"/>
              <a:t>T2K</a:t>
            </a:r>
            <a:endParaRPr lang="en-US" b="1" dirty="0"/>
          </a:p>
        </p:txBody>
      </p:sp>
      <p:sp>
        <p:nvSpPr>
          <p:cNvPr id="10" name="TextBox 9"/>
          <p:cNvSpPr txBox="1"/>
          <p:nvPr/>
        </p:nvSpPr>
        <p:spPr>
          <a:xfrm>
            <a:off x="5543827" y="2241825"/>
            <a:ext cx="1223412" cy="369332"/>
          </a:xfrm>
          <a:prstGeom prst="rect">
            <a:avLst/>
          </a:prstGeom>
          <a:solidFill>
            <a:srgbClr val="FFFFFF"/>
          </a:solidFill>
          <a:ln>
            <a:solidFill>
              <a:srgbClr val="FF0000"/>
            </a:solidFill>
          </a:ln>
        </p:spPr>
        <p:txBody>
          <a:bodyPr wrap="none" rtlCol="0">
            <a:spAutoFit/>
          </a:bodyPr>
          <a:lstStyle/>
          <a:p>
            <a:r>
              <a:rPr lang="en-US" b="1" dirty="0" err="1" smtClean="0"/>
              <a:t>MINERνA</a:t>
            </a:r>
            <a:endParaRPr lang="en-US" b="1" dirty="0"/>
          </a:p>
        </p:txBody>
      </p:sp>
      <p:sp>
        <p:nvSpPr>
          <p:cNvPr id="11" name="TextBox 10"/>
          <p:cNvSpPr txBox="1"/>
          <p:nvPr/>
        </p:nvSpPr>
        <p:spPr>
          <a:xfrm>
            <a:off x="0" y="0"/>
            <a:ext cx="7820095" cy="276999"/>
          </a:xfrm>
          <a:prstGeom prst="rect">
            <a:avLst/>
          </a:prstGeom>
          <a:noFill/>
        </p:spPr>
        <p:txBody>
          <a:bodyPr wrap="none" rtlCol="0">
            <a:spAutoFit/>
          </a:bodyPr>
          <a:lstStyle/>
          <a:p>
            <a:r>
              <a:rPr lang="hu-HU" sz="1200" b="1" dirty="0">
                <a:solidFill>
                  <a:srgbClr val="FFFFFF"/>
                </a:solidFill>
              </a:rPr>
              <a:t>T2K: Phys.Rev.Lett. 113 (2014) 24, 241803; MINERvA: 10.1103/PhysRevLett.</a:t>
            </a:r>
            <a:r>
              <a:rPr lang="hu-HU" sz="1200" b="1" dirty="0" smtClean="0">
                <a:solidFill>
                  <a:srgbClr val="FFFFFF"/>
                </a:solidFill>
              </a:rPr>
              <a:t>112.231801; Ghosh, NuFact15</a:t>
            </a:r>
            <a:endParaRPr lang="en-US" sz="1200" b="1" dirty="0">
              <a:solidFill>
                <a:srgbClr val="FFFFFF"/>
              </a:solidFill>
            </a:endParaRPr>
          </a:p>
        </p:txBody>
      </p:sp>
      <p:pic>
        <p:nvPicPr>
          <p:cNvPr id="12" name="Picture 11"/>
          <p:cNvPicPr>
            <a:picLocks noChangeAspect="1"/>
          </p:cNvPicPr>
          <p:nvPr/>
        </p:nvPicPr>
        <p:blipFill>
          <a:blip r:embed="rId6"/>
          <a:stretch>
            <a:fillRect/>
          </a:stretch>
        </p:blipFill>
        <p:spPr>
          <a:xfrm>
            <a:off x="7142809" y="896291"/>
            <a:ext cx="1720271" cy="456947"/>
          </a:xfrm>
          <a:prstGeom prst="rect">
            <a:avLst/>
          </a:prstGeom>
          <a:ln w="28575" cmpd="sng">
            <a:solidFill>
              <a:srgbClr val="FF0000"/>
            </a:solidFill>
          </a:ln>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99501" y="4083130"/>
            <a:ext cx="3674540" cy="2543524"/>
          </a:xfrm>
          <a:prstGeom prst="rect">
            <a:avLst/>
          </a:prstGeom>
          <a:ln w="28575" cmpd="sng">
            <a:solidFill>
              <a:srgbClr val="FF0000"/>
            </a:solidFill>
          </a:ln>
        </p:spPr>
      </p:pic>
      <p:sp>
        <p:nvSpPr>
          <p:cNvPr id="14" name="TextBox 13"/>
          <p:cNvSpPr txBox="1"/>
          <p:nvPr/>
        </p:nvSpPr>
        <p:spPr>
          <a:xfrm>
            <a:off x="2700151" y="5685543"/>
            <a:ext cx="1223412" cy="369332"/>
          </a:xfrm>
          <a:prstGeom prst="rect">
            <a:avLst/>
          </a:prstGeom>
          <a:solidFill>
            <a:srgbClr val="FFFFFF"/>
          </a:solidFill>
          <a:ln>
            <a:solidFill>
              <a:srgbClr val="FF0000"/>
            </a:solidFill>
          </a:ln>
        </p:spPr>
        <p:txBody>
          <a:bodyPr wrap="none" rtlCol="0">
            <a:spAutoFit/>
          </a:bodyPr>
          <a:lstStyle/>
          <a:p>
            <a:r>
              <a:rPr lang="en-US" b="1" dirty="0" err="1" smtClean="0"/>
              <a:t>MINERνA</a:t>
            </a:r>
            <a:endParaRPr lang="en-US" b="1" dirty="0"/>
          </a:p>
        </p:txBody>
      </p:sp>
    </p:spTree>
    <p:extLst>
      <p:ext uri="{BB962C8B-B14F-4D97-AF65-F5344CB8AC3E}">
        <p14:creationId xmlns:p14="http://schemas.microsoft.com/office/powerpoint/2010/main" val="3702604682"/>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984" y="1256810"/>
            <a:ext cx="8229600" cy="5235256"/>
          </a:xfrm>
        </p:spPr>
        <p:txBody>
          <a:bodyPr/>
          <a:lstStyle/>
          <a:p>
            <a:r>
              <a:rPr lang="en-US" dirty="0" smtClean="0"/>
              <a:t>Lots of data to </a:t>
            </a:r>
            <a:r>
              <a:rPr lang="en-US" dirty="0" err="1" smtClean="0"/>
              <a:t>analyse</a:t>
            </a:r>
            <a:r>
              <a:rPr lang="en-US" dirty="0" smtClean="0"/>
              <a:t> and understand:</a:t>
            </a:r>
          </a:p>
          <a:p>
            <a:pPr lvl="1"/>
            <a:r>
              <a:rPr lang="en-US" dirty="0" err="1" smtClean="0"/>
              <a:t>MINERvA</a:t>
            </a:r>
            <a:r>
              <a:rPr lang="en-US" dirty="0" smtClean="0"/>
              <a:t>, ND280, MINOS-ND, </a:t>
            </a:r>
            <a:r>
              <a:rPr lang="en-US" dirty="0" err="1" smtClean="0"/>
              <a:t>NOvA</a:t>
            </a:r>
            <a:r>
              <a:rPr lang="en-US" dirty="0" smtClean="0"/>
              <a:t>-ND</a:t>
            </a:r>
          </a:p>
          <a:p>
            <a:endParaRPr lang="en-US" dirty="0" smtClean="0"/>
          </a:p>
          <a:p>
            <a:r>
              <a:rPr lang="en-US" dirty="0" smtClean="0"/>
              <a:t>Important advances in theory:</a:t>
            </a:r>
          </a:p>
          <a:p>
            <a:pPr lvl="1"/>
            <a:r>
              <a:rPr lang="en-US" dirty="0" smtClean="0"/>
              <a:t>Complete, accurate description challenging</a:t>
            </a:r>
          </a:p>
          <a:p>
            <a:pPr lvl="2"/>
            <a:r>
              <a:rPr lang="en-US" dirty="0" err="1" smtClean="0"/>
              <a:t>ν</a:t>
            </a:r>
            <a:r>
              <a:rPr lang="en-US" i="1" baseline="-25000" dirty="0" err="1"/>
              <a:t>e</a:t>
            </a:r>
            <a:r>
              <a:rPr lang="en-US" baseline="-25000" dirty="0" smtClean="0"/>
              <a:t> </a:t>
            </a:r>
            <a:r>
              <a:rPr lang="en-US" dirty="0"/>
              <a:t>≠</a:t>
            </a:r>
            <a:r>
              <a:rPr lang="en-US" baseline="-25000" dirty="0"/>
              <a:t> </a:t>
            </a:r>
            <a:r>
              <a:rPr lang="en-US" dirty="0" err="1" smtClean="0"/>
              <a:t>ν</a:t>
            </a:r>
            <a:r>
              <a:rPr lang="en-US" baseline="-25000" dirty="0" err="1" smtClean="0"/>
              <a:t>μ</a:t>
            </a:r>
            <a:r>
              <a:rPr lang="en-US" dirty="0" smtClean="0"/>
              <a:t> </a:t>
            </a:r>
            <a:r>
              <a:rPr lang="en-US" dirty="0"/>
              <a:t>: </a:t>
            </a:r>
            <a:r>
              <a:rPr lang="en-US" dirty="0" smtClean="0"/>
              <a:t>some aspects understood</a:t>
            </a:r>
          </a:p>
          <a:p>
            <a:pPr lvl="1"/>
            <a:r>
              <a:rPr lang="en-US" dirty="0" err="1" smtClean="0"/>
              <a:t>ν</a:t>
            </a:r>
            <a:r>
              <a:rPr lang="en-US" baseline="-25000" dirty="0" smtClean="0"/>
              <a:t> </a:t>
            </a:r>
            <a:r>
              <a:rPr lang="en-US" dirty="0" smtClean="0"/>
              <a:t>≠</a:t>
            </a:r>
            <a:r>
              <a:rPr lang="en-US" baseline="-25000" dirty="0" smtClean="0"/>
              <a:t> </a:t>
            </a:r>
            <a:r>
              <a:rPr lang="en-US" dirty="0" err="1" smtClean="0"/>
              <a:t>ν</a:t>
            </a:r>
            <a:r>
              <a:rPr lang="en-US" dirty="0" smtClean="0"/>
              <a:t> : vector-axial-vector interference</a:t>
            </a:r>
          </a:p>
          <a:p>
            <a:pPr lvl="2"/>
            <a:r>
              <a:rPr lang="en-US" dirty="0" err="1" smtClean="0"/>
              <a:t>ν</a:t>
            </a:r>
            <a:r>
              <a:rPr lang="en-US" i="1" baseline="-25000" dirty="0" err="1" smtClean="0"/>
              <a:t>e</a:t>
            </a:r>
            <a:r>
              <a:rPr lang="en-US" baseline="-25000" dirty="0" smtClean="0"/>
              <a:t> </a:t>
            </a:r>
            <a:r>
              <a:rPr lang="en-US" dirty="0"/>
              <a:t>≠</a:t>
            </a:r>
            <a:r>
              <a:rPr lang="en-US" baseline="-25000" dirty="0"/>
              <a:t> </a:t>
            </a:r>
            <a:r>
              <a:rPr lang="en-US" dirty="0" err="1" smtClean="0"/>
              <a:t>ν</a:t>
            </a:r>
            <a:r>
              <a:rPr lang="en-US" i="1" baseline="-25000" dirty="0" err="1"/>
              <a:t>e</a:t>
            </a:r>
            <a:r>
              <a:rPr lang="en-US" dirty="0" smtClean="0"/>
              <a:t> </a:t>
            </a:r>
            <a:r>
              <a:rPr lang="en-US" dirty="0"/>
              <a:t>: </a:t>
            </a:r>
            <a:r>
              <a:rPr lang="en-US" dirty="0" smtClean="0"/>
              <a:t>pernicious!</a:t>
            </a:r>
          </a:p>
          <a:p>
            <a:endParaRPr lang="en-US" dirty="0"/>
          </a:p>
          <a:p>
            <a:r>
              <a:rPr lang="en-US" dirty="0" smtClean="0"/>
              <a:t>Additional measurements required:</a:t>
            </a:r>
          </a:p>
          <a:p>
            <a:pPr lvl="1"/>
            <a:r>
              <a:rPr lang="en-US" dirty="0" smtClean="0"/>
              <a:t>CAPTAIN-</a:t>
            </a:r>
            <a:r>
              <a:rPr lang="en-US" dirty="0" err="1" smtClean="0"/>
              <a:t>MINERvA</a:t>
            </a:r>
            <a:r>
              <a:rPr lang="en-US" dirty="0"/>
              <a:t> [arXiv:</a:t>
            </a:r>
            <a:r>
              <a:rPr lang="en-US" dirty="0" smtClean="0"/>
              <a:t>1309.1740]</a:t>
            </a:r>
          </a:p>
          <a:p>
            <a:pPr lvl="1"/>
            <a:r>
              <a:rPr lang="en-US" dirty="0" smtClean="0"/>
              <a:t>SBN detectors:</a:t>
            </a:r>
          </a:p>
          <a:p>
            <a:pPr lvl="2"/>
            <a:r>
              <a:rPr lang="en-US" dirty="0" smtClean="0"/>
              <a:t>SBND, </a:t>
            </a:r>
            <a:r>
              <a:rPr lang="en-US" dirty="0" err="1" smtClean="0"/>
              <a:t>MicroBooNE</a:t>
            </a:r>
            <a:r>
              <a:rPr lang="en-US" dirty="0" smtClean="0"/>
              <a:t>, ICARUS</a:t>
            </a:r>
            <a:endParaRPr lang="en-US" dirty="0"/>
          </a:p>
        </p:txBody>
      </p:sp>
      <p:sp>
        <p:nvSpPr>
          <p:cNvPr id="4" name="Slide Number Placeholder 3"/>
          <p:cNvSpPr>
            <a:spLocks noGrp="1"/>
          </p:cNvSpPr>
          <p:nvPr>
            <p:ph type="sldNum" sz="quarter" idx="12"/>
          </p:nvPr>
        </p:nvSpPr>
        <p:spPr/>
        <p:txBody>
          <a:bodyPr/>
          <a:lstStyle/>
          <a:p>
            <a:fld id="{8B2C7CBE-54CD-6E4E-991E-74820AACF21D}" type="slidenum">
              <a:rPr lang="en-US" smtClean="0"/>
              <a:t>72</a:t>
            </a:fld>
            <a:endParaRPr lang="en-US"/>
          </a:p>
        </p:txBody>
      </p:sp>
      <p:sp>
        <p:nvSpPr>
          <p:cNvPr id="5" name="Title 1"/>
          <p:cNvSpPr>
            <a:spLocks noGrp="1"/>
          </p:cNvSpPr>
          <p:nvPr>
            <p:ph type="title"/>
          </p:nvPr>
        </p:nvSpPr>
        <p:spPr>
          <a:xfrm>
            <a:off x="457200" y="251144"/>
            <a:ext cx="8229600" cy="990600"/>
          </a:xfrm>
        </p:spPr>
        <p:txBody>
          <a:bodyPr/>
          <a:lstStyle/>
          <a:p>
            <a:r>
              <a:rPr lang="en-US" dirty="0" smtClean="0"/>
              <a:t>Cross-section measurement</a:t>
            </a:r>
            <a:endParaRPr lang="en-US"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096538" y="2529342"/>
            <a:ext cx="2972540" cy="3034232"/>
          </a:xfrm>
          <a:prstGeom prst="rect">
            <a:avLst/>
          </a:prstGeom>
          <a:ln w="28575" cmpd="sng">
            <a:solidFill>
              <a:srgbClr val="FF0000"/>
            </a:solidFill>
          </a:ln>
        </p:spPr>
      </p:pic>
      <p:pic>
        <p:nvPicPr>
          <p:cNvPr id="8" name="Picture 7"/>
          <p:cNvPicPr>
            <a:picLocks noChangeAspect="1"/>
          </p:cNvPicPr>
          <p:nvPr/>
        </p:nvPicPr>
        <p:blipFill>
          <a:blip r:embed="rId3"/>
          <a:stretch>
            <a:fillRect/>
          </a:stretch>
        </p:blipFill>
        <p:spPr>
          <a:xfrm>
            <a:off x="6096538" y="5563724"/>
            <a:ext cx="2972540" cy="1217800"/>
          </a:xfrm>
          <a:prstGeom prst="rect">
            <a:avLst/>
          </a:prstGeom>
          <a:ln w="28575" cmpd="sng">
            <a:solidFill>
              <a:srgbClr val="FF0000"/>
            </a:solidFill>
          </a:ln>
        </p:spPr>
      </p:pic>
      <p:cxnSp>
        <p:nvCxnSpPr>
          <p:cNvPr id="6" name="Straight Connector 5"/>
          <p:cNvCxnSpPr/>
          <p:nvPr/>
        </p:nvCxnSpPr>
        <p:spPr>
          <a:xfrm>
            <a:off x="1324313" y="4059979"/>
            <a:ext cx="195390" cy="0"/>
          </a:xfrm>
          <a:prstGeom prst="line">
            <a:avLst/>
          </a:prstGeom>
          <a:ln w="28575" cmpd="sng">
            <a:solidFill>
              <a:srgbClr val="00FF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82759299"/>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9304"/>
            <a:ext cx="8229600" cy="990600"/>
          </a:xfrm>
        </p:spPr>
        <p:txBody>
          <a:bodyPr>
            <a:normAutofit fontScale="90000"/>
          </a:bodyPr>
          <a:lstStyle/>
          <a:p>
            <a:r>
              <a:rPr lang="en-US" sz="3600" dirty="0" err="1" smtClean="0"/>
              <a:t>nuSTORM</a:t>
            </a:r>
            <a:r>
              <a:rPr lang="en-US" sz="3600" dirty="0" smtClean="0"/>
              <a:t> and cross section measurement</a:t>
            </a:r>
            <a:endParaRPr lang="en-US" sz="3600" dirty="0"/>
          </a:p>
        </p:txBody>
      </p:sp>
      <p:sp>
        <p:nvSpPr>
          <p:cNvPr id="3" name="Content Placeholder 2"/>
          <p:cNvSpPr>
            <a:spLocks noGrp="1"/>
          </p:cNvSpPr>
          <p:nvPr>
            <p:ph idx="1"/>
          </p:nvPr>
        </p:nvSpPr>
        <p:spPr>
          <a:xfrm>
            <a:off x="0" y="2981447"/>
            <a:ext cx="9144000" cy="1080121"/>
          </a:xfrm>
        </p:spPr>
        <p:txBody>
          <a:bodyPr>
            <a:normAutofit fontScale="92500" lnSpcReduction="10000"/>
          </a:bodyPr>
          <a:lstStyle/>
          <a:p>
            <a:r>
              <a:rPr lang="en-US" dirty="0" err="1" smtClean="0"/>
              <a:t>nuSTORM</a:t>
            </a:r>
            <a:r>
              <a:rPr lang="en-US" dirty="0" smtClean="0"/>
              <a:t> event rate is large:</a:t>
            </a:r>
          </a:p>
          <a:p>
            <a:pPr lvl="1"/>
            <a:r>
              <a:rPr lang="en-US" dirty="0" smtClean="0"/>
              <a:t>Statistical precision high:</a:t>
            </a:r>
          </a:p>
          <a:p>
            <a:pPr lvl="2"/>
            <a:r>
              <a:rPr lang="en-US" dirty="0" smtClean="0"/>
              <a:t>Can measure double-differential cross sections</a:t>
            </a:r>
            <a:endParaRPr lang="en-US" dirty="0"/>
          </a:p>
        </p:txBody>
      </p:sp>
      <p:sp>
        <p:nvSpPr>
          <p:cNvPr id="6" name="Slide Number Placeholder 5"/>
          <p:cNvSpPr>
            <a:spLocks noGrp="1"/>
          </p:cNvSpPr>
          <p:nvPr>
            <p:ph type="sldNum" sz="quarter" idx="12"/>
          </p:nvPr>
        </p:nvSpPr>
        <p:spPr/>
        <p:txBody>
          <a:bodyPr/>
          <a:lstStyle/>
          <a:p>
            <a:fld id="{A1DC3ABC-92C2-B748-ABF3-8546144348B4}" type="slidenum">
              <a:rPr lang="en-US" smtClean="0"/>
              <a:t>73</a:t>
            </a:fld>
            <a:endParaRPr lang="en-US" dirty="0"/>
          </a:p>
        </p:txBody>
      </p:sp>
      <p:pic>
        <p:nvPicPr>
          <p:cNvPr id="7" name="Picture 6"/>
          <p:cNvPicPr>
            <a:picLocks noChangeAspect="1"/>
          </p:cNvPicPr>
          <p:nvPr/>
        </p:nvPicPr>
        <p:blipFill>
          <a:blip r:embed="rId2"/>
          <a:stretch>
            <a:fillRect/>
          </a:stretch>
        </p:blipFill>
        <p:spPr>
          <a:xfrm>
            <a:off x="903171" y="1096225"/>
            <a:ext cx="7462416" cy="1891587"/>
          </a:xfrm>
          <a:prstGeom prst="rect">
            <a:avLst/>
          </a:prstGeom>
        </p:spPr>
      </p:pic>
      <p:pic>
        <p:nvPicPr>
          <p:cNvPr id="5" name="Picture 4"/>
          <p:cNvPicPr>
            <a:picLocks noChangeAspect="1"/>
          </p:cNvPicPr>
          <p:nvPr/>
        </p:nvPicPr>
        <p:blipFill>
          <a:blip r:embed="rId3"/>
          <a:stretch>
            <a:fillRect/>
          </a:stretch>
        </p:blipFill>
        <p:spPr>
          <a:xfrm>
            <a:off x="91525" y="4015501"/>
            <a:ext cx="8964488" cy="2653859"/>
          </a:xfrm>
          <a:prstGeom prst="rect">
            <a:avLst/>
          </a:prstGeom>
          <a:ln w="28575" cmpd="sng">
            <a:solidFill>
              <a:srgbClr val="FF0000"/>
            </a:solidFill>
          </a:ln>
        </p:spPr>
      </p:pic>
      <p:sp>
        <p:nvSpPr>
          <p:cNvPr id="8" name="TextBox 7"/>
          <p:cNvSpPr txBox="1"/>
          <p:nvPr/>
        </p:nvSpPr>
        <p:spPr>
          <a:xfrm>
            <a:off x="4332261" y="1143680"/>
            <a:ext cx="4033326" cy="646331"/>
          </a:xfrm>
          <a:prstGeom prst="rect">
            <a:avLst/>
          </a:prstGeom>
          <a:noFill/>
        </p:spPr>
        <p:txBody>
          <a:bodyPr wrap="none" rtlCol="0">
            <a:spAutoFit/>
          </a:bodyPr>
          <a:lstStyle/>
          <a:p>
            <a:pPr algn="r"/>
            <a:r>
              <a:rPr lang="en-US" sz="1200" b="1" dirty="0" smtClean="0"/>
              <a:t>LOI to FNAL PAC: 1206.0294;</a:t>
            </a:r>
          </a:p>
          <a:p>
            <a:pPr algn="r"/>
            <a:r>
              <a:rPr lang="en-US" sz="1200" b="1" dirty="0" err="1"/>
              <a:t>E</a:t>
            </a:r>
            <a:r>
              <a:rPr lang="en-US" sz="1200" b="1" dirty="0" err="1" smtClean="0"/>
              <a:t>oI</a:t>
            </a:r>
            <a:r>
              <a:rPr lang="en-US" sz="1200" b="1" dirty="0" smtClean="0"/>
              <a:t> to CERN: CERN-SPSC-2013-015, SPSC-EOI-009,1305.1419;</a:t>
            </a:r>
          </a:p>
          <a:p>
            <a:pPr algn="r"/>
            <a:r>
              <a:rPr lang="en-US" sz="1200" b="1" dirty="0" smtClean="0"/>
              <a:t>Proposal to FNAL PAC, May 2013</a:t>
            </a:r>
          </a:p>
        </p:txBody>
      </p:sp>
      <p:sp>
        <p:nvSpPr>
          <p:cNvPr id="4" name="TextBox 3"/>
          <p:cNvSpPr txBox="1"/>
          <p:nvPr/>
        </p:nvSpPr>
        <p:spPr>
          <a:xfrm>
            <a:off x="899592" y="4149080"/>
            <a:ext cx="2021106" cy="338554"/>
          </a:xfrm>
          <a:prstGeom prst="rect">
            <a:avLst/>
          </a:prstGeom>
          <a:noFill/>
        </p:spPr>
        <p:txBody>
          <a:bodyPr wrap="none" rtlCol="0">
            <a:spAutoFit/>
          </a:bodyPr>
          <a:lstStyle/>
          <a:p>
            <a:r>
              <a:rPr lang="en-US" sz="1600" b="1" dirty="0" smtClean="0">
                <a:solidFill>
                  <a:srgbClr val="006600"/>
                </a:solidFill>
              </a:rPr>
              <a:t>Events per 100 </a:t>
            </a:r>
            <a:r>
              <a:rPr lang="en-US" sz="1600" b="1" dirty="0" err="1" smtClean="0">
                <a:solidFill>
                  <a:srgbClr val="006600"/>
                </a:solidFill>
              </a:rPr>
              <a:t>Tonne</a:t>
            </a:r>
            <a:endParaRPr lang="en-US" sz="1600" b="1" dirty="0" smtClean="0">
              <a:solidFill>
                <a:srgbClr val="006600"/>
              </a:solidFill>
            </a:endParaRPr>
          </a:p>
        </p:txBody>
      </p:sp>
      <p:sp>
        <p:nvSpPr>
          <p:cNvPr id="9" name="TextBox 8"/>
          <p:cNvSpPr txBox="1"/>
          <p:nvPr/>
        </p:nvSpPr>
        <p:spPr>
          <a:xfrm>
            <a:off x="5652120" y="4149080"/>
            <a:ext cx="2021106" cy="338554"/>
          </a:xfrm>
          <a:prstGeom prst="rect">
            <a:avLst/>
          </a:prstGeom>
          <a:noFill/>
        </p:spPr>
        <p:txBody>
          <a:bodyPr wrap="none" rtlCol="0">
            <a:spAutoFit/>
          </a:bodyPr>
          <a:lstStyle/>
          <a:p>
            <a:r>
              <a:rPr lang="en-US" sz="1600" b="1" dirty="0" smtClean="0">
                <a:solidFill>
                  <a:srgbClr val="006600"/>
                </a:solidFill>
              </a:rPr>
              <a:t>Events per 100 </a:t>
            </a:r>
            <a:r>
              <a:rPr lang="en-US" sz="1600" b="1" dirty="0" err="1" smtClean="0">
                <a:solidFill>
                  <a:srgbClr val="006600"/>
                </a:solidFill>
              </a:rPr>
              <a:t>Tonne</a:t>
            </a:r>
            <a:endParaRPr lang="en-US" sz="1600" b="1" dirty="0" smtClean="0">
              <a:solidFill>
                <a:srgbClr val="006600"/>
              </a:solidFill>
            </a:endParaRPr>
          </a:p>
        </p:txBody>
      </p:sp>
    </p:spTree>
    <p:extLst>
      <p:ext uri="{BB962C8B-B14F-4D97-AF65-F5344CB8AC3E}">
        <p14:creationId xmlns:p14="http://schemas.microsoft.com/office/powerpoint/2010/main" val="3974061302"/>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9832" y="327627"/>
            <a:ext cx="8229600" cy="990600"/>
          </a:xfrm>
        </p:spPr>
        <p:txBody>
          <a:bodyPr>
            <a:normAutofit fontScale="90000"/>
          </a:bodyPr>
          <a:lstStyle/>
          <a:p>
            <a:r>
              <a:rPr lang="en-US" dirty="0" smtClean="0"/>
              <a:t>CCQE cross section measurement:</a:t>
            </a:r>
            <a:endParaRPr lang="en-US" dirty="0"/>
          </a:p>
        </p:txBody>
      </p:sp>
      <p:sp>
        <p:nvSpPr>
          <p:cNvPr id="2" name="Content Placeholder 1"/>
          <p:cNvSpPr>
            <a:spLocks noGrp="1"/>
          </p:cNvSpPr>
          <p:nvPr>
            <p:ph sz="half" idx="1"/>
          </p:nvPr>
        </p:nvSpPr>
        <p:spPr>
          <a:xfrm>
            <a:off x="0" y="1950639"/>
            <a:ext cx="4438316" cy="4154803"/>
          </a:xfrm>
        </p:spPr>
        <p:txBody>
          <a:bodyPr>
            <a:noAutofit/>
          </a:bodyPr>
          <a:lstStyle/>
          <a:p>
            <a:r>
              <a:rPr lang="en-US" sz="2400" dirty="0" smtClean="0"/>
              <a:t>Systematic uncertainties for CCQE measurement at </a:t>
            </a:r>
            <a:r>
              <a:rPr lang="en-US" sz="2400" dirty="0" err="1" smtClean="0"/>
              <a:t>nuSTORM</a:t>
            </a:r>
            <a:r>
              <a:rPr lang="en-US" sz="2400" dirty="0" smtClean="0"/>
              <a:t>:</a:t>
            </a:r>
          </a:p>
          <a:p>
            <a:pPr lvl="1"/>
            <a:r>
              <a:rPr lang="en-US" sz="2000" dirty="0" smtClean="0"/>
              <a:t>Six-fold improvement in systematic uncertainty compared with “state of the art”</a:t>
            </a:r>
          </a:p>
          <a:p>
            <a:pPr lvl="1"/>
            <a:r>
              <a:rPr lang="en-US" sz="2000" dirty="0" smtClean="0"/>
              <a:t>Electron-neutrino cross section measurement unique</a:t>
            </a:r>
            <a:endParaRPr lang="en-US" sz="2000" dirty="0"/>
          </a:p>
        </p:txBody>
      </p:sp>
      <p:sp>
        <p:nvSpPr>
          <p:cNvPr id="5" name="Slide Number Placeholder 4"/>
          <p:cNvSpPr>
            <a:spLocks noGrp="1"/>
          </p:cNvSpPr>
          <p:nvPr>
            <p:ph type="sldNum" sz="quarter" idx="12"/>
          </p:nvPr>
        </p:nvSpPr>
        <p:spPr/>
        <p:txBody>
          <a:bodyPr/>
          <a:lstStyle/>
          <a:p>
            <a:fld id="{A1DC3ABC-92C2-B748-ABF3-8546144348B4}" type="slidenum">
              <a:rPr lang="en-US" smtClean="0"/>
              <a:t>74</a:t>
            </a:fld>
            <a:endParaRPr lang="en-US"/>
          </a:p>
        </p:txBody>
      </p:sp>
      <p:pic>
        <p:nvPicPr>
          <p:cNvPr id="6" name="Picture 5"/>
          <p:cNvPicPr>
            <a:picLocks noChangeAspect="1"/>
          </p:cNvPicPr>
          <p:nvPr/>
        </p:nvPicPr>
        <p:blipFill>
          <a:blip r:embed="rId2"/>
          <a:stretch>
            <a:fillRect/>
          </a:stretch>
        </p:blipFill>
        <p:spPr>
          <a:xfrm>
            <a:off x="4438316" y="1245680"/>
            <a:ext cx="4482630" cy="5401463"/>
          </a:xfrm>
          <a:prstGeom prst="rect">
            <a:avLst/>
          </a:prstGeom>
          <a:ln w="28575" cmpd="sng">
            <a:solidFill>
              <a:srgbClr val="FF0000"/>
            </a:solidFill>
          </a:ln>
        </p:spPr>
      </p:pic>
      <p:sp>
        <p:nvSpPr>
          <p:cNvPr id="3" name="Rectangle 2"/>
          <p:cNvSpPr/>
          <p:nvPr/>
        </p:nvSpPr>
        <p:spPr>
          <a:xfrm>
            <a:off x="6695918" y="1268760"/>
            <a:ext cx="2193526" cy="5346481"/>
          </a:xfrm>
          <a:prstGeom prst="rect">
            <a:avLst/>
          </a:prstGeom>
          <a:solidFill>
            <a:srgbClr val="FFFF00">
              <a:alpha val="25000"/>
            </a:srgbClr>
          </a:solidFill>
          <a:ln w="28575" cmpd="sng">
            <a:solidFill>
              <a:srgbClr val="00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0" y="-9416"/>
            <a:ext cx="3011399" cy="307777"/>
          </a:xfrm>
          <a:prstGeom prst="rect">
            <a:avLst/>
          </a:prstGeom>
          <a:noFill/>
        </p:spPr>
        <p:txBody>
          <a:bodyPr wrap="none" rtlCol="0">
            <a:spAutoFit/>
          </a:bodyPr>
          <a:lstStyle/>
          <a:p>
            <a:r>
              <a:rPr lang="en-US" sz="1400" b="1" dirty="0" smtClean="0">
                <a:solidFill>
                  <a:srgbClr val="FFFFFF"/>
                </a:solidFill>
              </a:rPr>
              <a:t>Proposal to FNAL PAC, May 2013</a:t>
            </a:r>
            <a:endParaRPr lang="en-US" sz="1400" b="1" dirty="0">
              <a:solidFill>
                <a:srgbClr val="FFFFFF"/>
              </a:solidFill>
            </a:endParaRPr>
          </a:p>
        </p:txBody>
      </p:sp>
    </p:spTree>
    <p:extLst>
      <p:ext uri="{BB962C8B-B14F-4D97-AF65-F5344CB8AC3E}">
        <p14:creationId xmlns:p14="http://schemas.microsoft.com/office/powerpoint/2010/main" val="24207605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Scanning the horizon</a:t>
            </a:r>
            <a:endParaRPr lang="en-US" sz="4400" dirty="0"/>
          </a:p>
        </p:txBody>
      </p:sp>
      <p:sp>
        <p:nvSpPr>
          <p:cNvPr id="3" name="Text Placeholder 2"/>
          <p:cNvSpPr>
            <a:spLocks noGrp="1"/>
          </p:cNvSpPr>
          <p:nvPr>
            <p:ph type="body" idx="1"/>
          </p:nvPr>
        </p:nvSpPr>
        <p:spPr/>
        <p:txBody>
          <a:bodyPr/>
          <a:lstStyle/>
          <a:p>
            <a:r>
              <a:rPr lang="en-US" dirty="0" smtClean="0"/>
              <a:t>NEUTRINO PHYSICS AND DETECTORS</a:t>
            </a:r>
            <a:endParaRPr lang="en-US" dirty="0"/>
          </a:p>
        </p:txBody>
      </p:sp>
      <p:sp>
        <p:nvSpPr>
          <p:cNvPr id="5" name="Slide Number Placeholder 3"/>
          <p:cNvSpPr txBox="1">
            <a:spLocks/>
          </p:cNvSpPr>
          <p:nvPr/>
        </p:nvSpPr>
        <p:spPr>
          <a:xfrm>
            <a:off x="8077200" y="-1557"/>
            <a:ext cx="1066800" cy="329184"/>
          </a:xfrm>
          <a:prstGeom prst="rect">
            <a:avLst/>
          </a:prstGeom>
        </p:spPr>
        <p:txBody>
          <a:bodyPr vert="horz" lIns="91440" tIns="45720" rIns="91440" bIns="45720" rtlCol="0" anchor="ctr"/>
          <a:lstStyle>
            <a:defPPr>
              <a:defRPr lang="en-US"/>
            </a:defPPr>
            <a:lvl1pPr marL="0" algn="r" defTabSz="457200" rtl="0" eaLnBrk="1" latinLnBrk="0" hangingPunct="1">
              <a:defRPr sz="1400" b="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B2C7CBE-54CD-6E4E-991E-74820AACF21D}" type="slidenum">
              <a:rPr kumimoji="0" lang="en-US" sz="14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29455372"/>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6960"/>
            <a:ext cx="8229600" cy="990600"/>
          </a:xfrm>
        </p:spPr>
        <p:txBody>
          <a:bodyPr/>
          <a:lstStyle/>
          <a:p>
            <a:r>
              <a:rPr lang="en-US" dirty="0" smtClean="0"/>
              <a:t>Future neutrino </a:t>
            </a:r>
            <a:r>
              <a:rPr lang="en-US" dirty="0" err="1" smtClean="0"/>
              <a:t>programme</a:t>
            </a:r>
            <a:endParaRPr lang="en-US" dirty="0"/>
          </a:p>
        </p:txBody>
      </p:sp>
      <p:sp>
        <p:nvSpPr>
          <p:cNvPr id="3" name="Content Placeholder 2"/>
          <p:cNvSpPr>
            <a:spLocks noGrp="1"/>
          </p:cNvSpPr>
          <p:nvPr>
            <p:ph idx="1"/>
          </p:nvPr>
        </p:nvSpPr>
        <p:spPr>
          <a:xfrm>
            <a:off x="457200" y="1337560"/>
            <a:ext cx="8229600" cy="5520440"/>
          </a:xfrm>
        </p:spPr>
        <p:txBody>
          <a:bodyPr/>
          <a:lstStyle/>
          <a:p>
            <a:r>
              <a:rPr lang="en-US" dirty="0" smtClean="0"/>
              <a:t>An exciting </a:t>
            </a:r>
            <a:r>
              <a:rPr lang="en-US" dirty="0" err="1" smtClean="0"/>
              <a:t>programme</a:t>
            </a:r>
            <a:r>
              <a:rPr lang="en-US" dirty="0" smtClean="0"/>
              <a:t> of discovery lies ahead:</a:t>
            </a:r>
          </a:p>
          <a:p>
            <a:pPr lvl="1"/>
            <a:r>
              <a:rPr lang="en-US" dirty="0" smtClean="0"/>
              <a:t>DUNE and SBN at LBNF</a:t>
            </a:r>
          </a:p>
          <a:p>
            <a:pPr lvl="1"/>
            <a:r>
              <a:rPr lang="en-US" dirty="0" smtClean="0"/>
              <a:t>Hyper-K at J-PARC</a:t>
            </a:r>
          </a:p>
          <a:p>
            <a:pPr lvl="1"/>
            <a:r>
              <a:rPr lang="en-US" dirty="0" smtClean="0"/>
              <a:t>Reactor, atmospheric, </a:t>
            </a:r>
            <a:r>
              <a:rPr lang="en-US" dirty="0" err="1" smtClean="0"/>
              <a:t>astroparticle</a:t>
            </a:r>
            <a:r>
              <a:rPr lang="en-US" dirty="0" smtClean="0"/>
              <a:t>, solar</a:t>
            </a:r>
            <a:endParaRPr lang="en-US" dirty="0"/>
          </a:p>
          <a:p>
            <a:endParaRPr lang="en-US" dirty="0" smtClean="0"/>
          </a:p>
          <a:p>
            <a:r>
              <a:rPr lang="en-US" dirty="0" smtClean="0"/>
              <a:t>Innovation and the development of capability:</a:t>
            </a:r>
          </a:p>
          <a:p>
            <a:pPr lvl="1"/>
            <a:endParaRPr lang="en-US" dirty="0" smtClean="0"/>
          </a:p>
        </p:txBody>
      </p:sp>
      <p:sp>
        <p:nvSpPr>
          <p:cNvPr id="4" name="Slide Number Placeholder 3"/>
          <p:cNvSpPr>
            <a:spLocks noGrp="1"/>
          </p:cNvSpPr>
          <p:nvPr>
            <p:ph type="sldNum" sz="quarter" idx="12"/>
          </p:nvPr>
        </p:nvSpPr>
        <p:spPr/>
        <p:txBody>
          <a:bodyPr/>
          <a:lstStyle/>
          <a:p>
            <a:fld id="{8B2C7CBE-54CD-6E4E-991E-74820AACF21D}" type="slidenum">
              <a:rPr lang="en-US" smtClean="0"/>
              <a:t>76</a:t>
            </a:fld>
            <a:endParaRPr lang="en-US"/>
          </a:p>
        </p:txBody>
      </p:sp>
    </p:spTree>
    <p:extLst>
      <p:ext uri="{BB962C8B-B14F-4D97-AF65-F5344CB8AC3E}">
        <p14:creationId xmlns:p14="http://schemas.microsoft.com/office/powerpoint/2010/main" val="42873187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3616"/>
            <a:ext cx="8229600" cy="990600"/>
          </a:xfrm>
        </p:spPr>
        <p:txBody>
          <a:bodyPr/>
          <a:lstStyle/>
          <a:p>
            <a:r>
              <a:rPr lang="en-US" dirty="0" smtClean="0"/>
              <a:t>Innovation in detector</a:t>
            </a:r>
            <a:endParaRPr lang="en-US" dirty="0"/>
          </a:p>
        </p:txBody>
      </p:sp>
      <p:sp>
        <p:nvSpPr>
          <p:cNvPr id="3" name="Content Placeholder 2"/>
          <p:cNvSpPr>
            <a:spLocks noGrp="1"/>
          </p:cNvSpPr>
          <p:nvPr>
            <p:ph idx="1"/>
          </p:nvPr>
        </p:nvSpPr>
        <p:spPr>
          <a:xfrm>
            <a:off x="457200" y="1390416"/>
            <a:ext cx="8229600" cy="4876800"/>
          </a:xfrm>
        </p:spPr>
        <p:txBody>
          <a:bodyPr/>
          <a:lstStyle/>
          <a:p>
            <a:r>
              <a:rPr lang="en-US" dirty="0" smtClean="0"/>
              <a:t>Energetic development of detector technique:</a:t>
            </a:r>
          </a:p>
          <a:p>
            <a:pPr lvl="1"/>
            <a:r>
              <a:rPr lang="en-US" dirty="0" smtClean="0"/>
              <a:t>Large mass, </a:t>
            </a:r>
            <a:r>
              <a:rPr lang="en-US" dirty="0" err="1" smtClean="0"/>
              <a:t>LAr</a:t>
            </a:r>
            <a:r>
              <a:rPr lang="en-US" dirty="0" smtClean="0"/>
              <a:t> TPC:</a:t>
            </a:r>
          </a:p>
          <a:p>
            <a:pPr lvl="2"/>
            <a:r>
              <a:rPr lang="en-US" dirty="0" smtClean="0"/>
              <a:t>DUNE prototypes, WA105, SBND, </a:t>
            </a:r>
            <a:r>
              <a:rPr lang="en-US" dirty="0" err="1" smtClean="0"/>
              <a:t>MicroBooNE</a:t>
            </a:r>
            <a:r>
              <a:rPr lang="en-US" dirty="0" smtClean="0"/>
              <a:t>, ICARUS, CAPTAIN</a:t>
            </a:r>
          </a:p>
          <a:p>
            <a:pPr lvl="1"/>
            <a:r>
              <a:rPr lang="en-US" dirty="0" smtClean="0"/>
              <a:t>Near detectors for systematics and cross sections:</a:t>
            </a:r>
          </a:p>
          <a:p>
            <a:pPr lvl="2"/>
            <a:r>
              <a:rPr lang="en-US" dirty="0" err="1" smtClean="0"/>
              <a:t>nuPRISM</a:t>
            </a:r>
            <a:r>
              <a:rPr lang="en-US" dirty="0" smtClean="0"/>
              <a:t>, TITUS, CAPTAIN, DUNE ND</a:t>
            </a:r>
          </a:p>
          <a:p>
            <a:pPr lvl="3"/>
            <a:endParaRPr lang="en-US" dirty="0"/>
          </a:p>
          <a:p>
            <a:r>
              <a:rPr lang="en-US" dirty="0" smtClean="0"/>
              <a:t>Supported by the CERN Neutrino Platform:</a:t>
            </a:r>
          </a:p>
          <a:p>
            <a:pPr lvl="1"/>
            <a:endParaRPr lang="en-US" dirty="0"/>
          </a:p>
        </p:txBody>
      </p:sp>
      <p:sp>
        <p:nvSpPr>
          <p:cNvPr id="4" name="Slide Number Placeholder 3"/>
          <p:cNvSpPr>
            <a:spLocks noGrp="1"/>
          </p:cNvSpPr>
          <p:nvPr>
            <p:ph type="sldNum" sz="quarter" idx="12"/>
          </p:nvPr>
        </p:nvSpPr>
        <p:spPr/>
        <p:txBody>
          <a:bodyPr/>
          <a:lstStyle/>
          <a:p>
            <a:fld id="{8B2C7CBE-54CD-6E4E-991E-74820AACF21D}" type="slidenum">
              <a:rPr lang="en-US" smtClean="0"/>
              <a:t>77</a:t>
            </a:fld>
            <a:endParaRPr lang="en-US"/>
          </a:p>
        </p:txBody>
      </p:sp>
      <p:pic>
        <p:nvPicPr>
          <p:cNvPr id="5" name="Picture 4" descr="EHN1_Virtual_imag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2631" y="4134677"/>
            <a:ext cx="6871369" cy="2656479"/>
          </a:xfrm>
          <a:prstGeom prst="rect">
            <a:avLst/>
          </a:prstGeom>
          <a:ln w="28575" cmpd="sng">
            <a:solidFill>
              <a:srgbClr val="FF0000"/>
            </a:solidFill>
          </a:ln>
        </p:spPr>
      </p:pic>
    </p:spTree>
    <p:extLst>
      <p:ext uri="{BB962C8B-B14F-4D97-AF65-F5344CB8AC3E}">
        <p14:creationId xmlns:p14="http://schemas.microsoft.com/office/powerpoint/2010/main" val="1728936945"/>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77" y="310600"/>
            <a:ext cx="9055246" cy="990600"/>
          </a:xfrm>
        </p:spPr>
        <p:txBody>
          <a:bodyPr>
            <a:normAutofit/>
          </a:bodyPr>
          <a:lstStyle/>
          <a:p>
            <a:r>
              <a:rPr lang="en-US" dirty="0" err="1" smtClean="0"/>
              <a:t>SνM</a:t>
            </a:r>
            <a:r>
              <a:rPr lang="en-US" dirty="0" smtClean="0"/>
              <a:t>: Accelerator-based contributions</a:t>
            </a:r>
            <a:endParaRPr lang="en-US" dirty="0"/>
          </a:p>
        </p:txBody>
      </p:sp>
      <p:sp>
        <p:nvSpPr>
          <p:cNvPr id="3" name="Slide Number Placeholder 2"/>
          <p:cNvSpPr>
            <a:spLocks noGrp="1"/>
          </p:cNvSpPr>
          <p:nvPr>
            <p:ph type="sldNum" sz="quarter" idx="12"/>
          </p:nvPr>
        </p:nvSpPr>
        <p:spPr/>
        <p:txBody>
          <a:bodyPr/>
          <a:lstStyle/>
          <a:p>
            <a:fld id="{8B2C7CBE-54CD-6E4E-991E-74820AACF21D}" type="slidenum">
              <a:rPr lang="en-US" smtClean="0"/>
              <a:t>78</a:t>
            </a:fld>
            <a:endParaRPr lang="en-US"/>
          </a:p>
        </p:txBody>
      </p:sp>
      <p:grpSp>
        <p:nvGrpSpPr>
          <p:cNvPr id="4" name="Group 3"/>
          <p:cNvGrpSpPr/>
          <p:nvPr/>
        </p:nvGrpSpPr>
        <p:grpSpPr>
          <a:xfrm>
            <a:off x="-69120" y="1303908"/>
            <a:ext cx="9268213" cy="3827260"/>
            <a:chOff x="-69120" y="1086664"/>
            <a:chExt cx="9268213" cy="3827260"/>
          </a:xfrm>
        </p:grpSpPr>
        <p:grpSp>
          <p:nvGrpSpPr>
            <p:cNvPr id="5" name="Group 4"/>
            <p:cNvGrpSpPr/>
            <p:nvPr/>
          </p:nvGrpSpPr>
          <p:grpSpPr>
            <a:xfrm>
              <a:off x="-69120" y="1086664"/>
              <a:ext cx="9268213" cy="3827260"/>
              <a:chOff x="-69120" y="1086664"/>
              <a:chExt cx="9268213" cy="3827260"/>
            </a:xfrm>
          </p:grpSpPr>
          <p:grpSp>
            <p:nvGrpSpPr>
              <p:cNvPr id="12" name="Group 11"/>
              <p:cNvGrpSpPr/>
              <p:nvPr/>
            </p:nvGrpSpPr>
            <p:grpSpPr>
              <a:xfrm>
                <a:off x="-69120" y="3240000"/>
                <a:ext cx="9268213" cy="385537"/>
                <a:chOff x="-69120" y="3240000"/>
                <a:chExt cx="9268213" cy="385537"/>
              </a:xfrm>
            </p:grpSpPr>
            <p:grpSp>
              <p:nvGrpSpPr>
                <p:cNvPr id="30" name="Group 29"/>
                <p:cNvGrpSpPr/>
                <p:nvPr/>
              </p:nvGrpSpPr>
              <p:grpSpPr>
                <a:xfrm>
                  <a:off x="165100" y="3240000"/>
                  <a:ext cx="8912225" cy="146880"/>
                  <a:chOff x="165100" y="3240000"/>
                  <a:chExt cx="8912225" cy="146880"/>
                </a:xfrm>
              </p:grpSpPr>
              <p:cxnSp>
                <p:nvCxnSpPr>
                  <p:cNvPr id="40" name="Straight Arrow Connector 39"/>
                  <p:cNvCxnSpPr/>
                  <p:nvPr/>
                </p:nvCxnSpPr>
                <p:spPr>
                  <a:xfrm>
                    <a:off x="165100" y="3240000"/>
                    <a:ext cx="8912225" cy="0"/>
                  </a:xfrm>
                  <a:prstGeom prst="straightConnector1">
                    <a:avLst/>
                  </a:prstGeom>
                  <a:noFill/>
                  <a:ln w="25400" cap="flat" cmpd="sng" algn="ctr">
                    <a:solidFill>
                      <a:srgbClr val="FF0000"/>
                    </a:solidFill>
                    <a:prstDash val="solid"/>
                    <a:tailEnd type="arrow"/>
                  </a:ln>
                  <a:effectLst>
                    <a:outerShdw blurRad="40000" dist="20000" dir="5400000" rotWithShape="0">
                      <a:srgbClr val="000000">
                        <a:alpha val="38000"/>
                      </a:srgbClr>
                    </a:outerShdw>
                  </a:effectLst>
                </p:spPr>
              </p:cxnSp>
              <p:grpSp>
                <p:nvGrpSpPr>
                  <p:cNvPr id="41" name="Group 40"/>
                  <p:cNvGrpSpPr/>
                  <p:nvPr/>
                </p:nvGrpSpPr>
                <p:grpSpPr>
                  <a:xfrm>
                    <a:off x="207352" y="3248640"/>
                    <a:ext cx="8717417" cy="138240"/>
                    <a:chOff x="252941" y="3212976"/>
                    <a:chExt cx="5742856" cy="138240"/>
                  </a:xfrm>
                </p:grpSpPr>
                <p:cxnSp>
                  <p:nvCxnSpPr>
                    <p:cNvPr id="42" name="Straight Connector 41"/>
                    <p:cNvCxnSpPr/>
                    <p:nvPr/>
                  </p:nvCxnSpPr>
                  <p:spPr>
                    <a:xfrm>
                      <a:off x="252941" y="3212976"/>
                      <a:ext cx="0" cy="138240"/>
                    </a:xfrm>
                    <a:prstGeom prst="line">
                      <a:avLst/>
                    </a:prstGeom>
                    <a:noFill/>
                    <a:ln w="12700" cap="flat" cmpd="sng" algn="ctr">
                      <a:solidFill>
                        <a:srgbClr val="FF0000"/>
                      </a:solidFill>
                      <a:prstDash val="solid"/>
                    </a:ln>
                    <a:effectLst>
                      <a:outerShdw blurRad="40000" dist="20000" dir="5400000" rotWithShape="0">
                        <a:srgbClr val="000000">
                          <a:alpha val="38000"/>
                        </a:srgbClr>
                      </a:outerShdw>
                    </a:effectLst>
                  </p:spPr>
                </p:cxnSp>
                <p:cxnSp>
                  <p:nvCxnSpPr>
                    <p:cNvPr id="43" name="Straight Connector 42"/>
                    <p:cNvCxnSpPr/>
                    <p:nvPr/>
                  </p:nvCxnSpPr>
                  <p:spPr>
                    <a:xfrm>
                      <a:off x="971276" y="3212976"/>
                      <a:ext cx="0" cy="138240"/>
                    </a:xfrm>
                    <a:prstGeom prst="line">
                      <a:avLst/>
                    </a:prstGeom>
                    <a:noFill/>
                    <a:ln w="12700" cap="flat" cmpd="sng" algn="ctr">
                      <a:solidFill>
                        <a:srgbClr val="FF0000"/>
                      </a:solidFill>
                      <a:prstDash val="solid"/>
                    </a:ln>
                    <a:effectLst>
                      <a:outerShdw blurRad="40000" dist="20000" dir="5400000" rotWithShape="0">
                        <a:srgbClr val="000000">
                          <a:alpha val="38000"/>
                        </a:srgbClr>
                      </a:outerShdw>
                    </a:effectLst>
                  </p:spPr>
                </p:cxnSp>
                <p:cxnSp>
                  <p:nvCxnSpPr>
                    <p:cNvPr id="44" name="Straight Connector 43"/>
                    <p:cNvCxnSpPr/>
                    <p:nvPr/>
                  </p:nvCxnSpPr>
                  <p:spPr>
                    <a:xfrm>
                      <a:off x="1689611" y="3212976"/>
                      <a:ext cx="0" cy="138240"/>
                    </a:xfrm>
                    <a:prstGeom prst="line">
                      <a:avLst/>
                    </a:prstGeom>
                    <a:noFill/>
                    <a:ln w="12700" cap="flat" cmpd="sng" algn="ctr">
                      <a:solidFill>
                        <a:srgbClr val="FF0000"/>
                      </a:solidFill>
                      <a:prstDash val="solid"/>
                    </a:ln>
                    <a:effectLst>
                      <a:outerShdw blurRad="40000" dist="20000" dir="5400000" rotWithShape="0">
                        <a:srgbClr val="000000">
                          <a:alpha val="38000"/>
                        </a:srgbClr>
                      </a:outerShdw>
                    </a:effectLst>
                  </p:spPr>
                </p:cxnSp>
                <p:cxnSp>
                  <p:nvCxnSpPr>
                    <p:cNvPr id="45" name="Straight Connector 44"/>
                    <p:cNvCxnSpPr/>
                    <p:nvPr/>
                  </p:nvCxnSpPr>
                  <p:spPr>
                    <a:xfrm>
                      <a:off x="2406578" y="3212976"/>
                      <a:ext cx="0" cy="138240"/>
                    </a:xfrm>
                    <a:prstGeom prst="line">
                      <a:avLst/>
                    </a:prstGeom>
                    <a:noFill/>
                    <a:ln w="12700" cap="flat" cmpd="sng" algn="ctr">
                      <a:solidFill>
                        <a:srgbClr val="FF0000"/>
                      </a:solidFill>
                      <a:prstDash val="solid"/>
                    </a:ln>
                    <a:effectLst>
                      <a:outerShdw blurRad="40000" dist="20000" dir="5400000" rotWithShape="0">
                        <a:srgbClr val="000000">
                          <a:alpha val="38000"/>
                        </a:srgbClr>
                      </a:outerShdw>
                    </a:effectLst>
                  </p:spPr>
                </p:cxnSp>
                <p:cxnSp>
                  <p:nvCxnSpPr>
                    <p:cNvPr id="46" name="Straight Connector 45"/>
                    <p:cNvCxnSpPr/>
                    <p:nvPr/>
                  </p:nvCxnSpPr>
                  <p:spPr>
                    <a:xfrm>
                      <a:off x="3124369" y="3212976"/>
                      <a:ext cx="0" cy="138240"/>
                    </a:xfrm>
                    <a:prstGeom prst="line">
                      <a:avLst/>
                    </a:prstGeom>
                    <a:noFill/>
                    <a:ln w="12700" cap="flat" cmpd="sng" algn="ctr">
                      <a:solidFill>
                        <a:srgbClr val="FF0000"/>
                      </a:solidFill>
                      <a:prstDash val="solid"/>
                    </a:ln>
                    <a:effectLst>
                      <a:outerShdw blurRad="40000" dist="20000" dir="5400000" rotWithShape="0">
                        <a:srgbClr val="000000">
                          <a:alpha val="38000"/>
                        </a:srgbClr>
                      </a:outerShdw>
                    </a:effectLst>
                  </p:spPr>
                </p:cxnSp>
                <p:cxnSp>
                  <p:nvCxnSpPr>
                    <p:cNvPr id="47" name="Straight Connector 46"/>
                    <p:cNvCxnSpPr/>
                    <p:nvPr/>
                  </p:nvCxnSpPr>
                  <p:spPr>
                    <a:xfrm>
                      <a:off x="3842704" y="3212976"/>
                      <a:ext cx="0" cy="138240"/>
                    </a:xfrm>
                    <a:prstGeom prst="line">
                      <a:avLst/>
                    </a:prstGeom>
                    <a:noFill/>
                    <a:ln w="12700" cap="flat" cmpd="sng" algn="ctr">
                      <a:solidFill>
                        <a:srgbClr val="FF0000"/>
                      </a:solidFill>
                      <a:prstDash val="solid"/>
                    </a:ln>
                    <a:effectLst>
                      <a:outerShdw blurRad="40000" dist="20000" dir="5400000" rotWithShape="0">
                        <a:srgbClr val="000000">
                          <a:alpha val="38000"/>
                        </a:srgbClr>
                      </a:outerShdw>
                    </a:effectLst>
                  </p:spPr>
                </p:cxnSp>
                <p:cxnSp>
                  <p:nvCxnSpPr>
                    <p:cNvPr id="48" name="Straight Connector 47"/>
                    <p:cNvCxnSpPr/>
                    <p:nvPr/>
                  </p:nvCxnSpPr>
                  <p:spPr>
                    <a:xfrm>
                      <a:off x="4561039" y="3212976"/>
                      <a:ext cx="0" cy="138240"/>
                    </a:xfrm>
                    <a:prstGeom prst="line">
                      <a:avLst/>
                    </a:prstGeom>
                    <a:noFill/>
                    <a:ln w="12700" cap="flat" cmpd="sng" algn="ctr">
                      <a:solidFill>
                        <a:srgbClr val="FF0000"/>
                      </a:solidFill>
                      <a:prstDash val="solid"/>
                    </a:ln>
                    <a:effectLst>
                      <a:outerShdw blurRad="40000" dist="20000" dir="5400000" rotWithShape="0">
                        <a:srgbClr val="000000">
                          <a:alpha val="38000"/>
                        </a:srgbClr>
                      </a:outerShdw>
                    </a:effectLst>
                  </p:spPr>
                </p:cxnSp>
                <p:cxnSp>
                  <p:nvCxnSpPr>
                    <p:cNvPr id="49" name="Straight Connector 48"/>
                    <p:cNvCxnSpPr/>
                    <p:nvPr/>
                  </p:nvCxnSpPr>
                  <p:spPr>
                    <a:xfrm>
                      <a:off x="5278006" y="3212976"/>
                      <a:ext cx="0" cy="138240"/>
                    </a:xfrm>
                    <a:prstGeom prst="line">
                      <a:avLst/>
                    </a:prstGeom>
                    <a:noFill/>
                    <a:ln w="12700" cap="flat" cmpd="sng" algn="ctr">
                      <a:solidFill>
                        <a:srgbClr val="FF0000"/>
                      </a:solidFill>
                      <a:prstDash val="solid"/>
                    </a:ln>
                    <a:effectLst>
                      <a:outerShdw blurRad="40000" dist="20000" dir="5400000" rotWithShape="0">
                        <a:srgbClr val="000000">
                          <a:alpha val="38000"/>
                        </a:srgbClr>
                      </a:outerShdw>
                    </a:effectLst>
                  </p:spPr>
                </p:cxnSp>
                <p:cxnSp>
                  <p:nvCxnSpPr>
                    <p:cNvPr id="50" name="Straight Connector 49"/>
                    <p:cNvCxnSpPr/>
                    <p:nvPr/>
                  </p:nvCxnSpPr>
                  <p:spPr>
                    <a:xfrm>
                      <a:off x="5995797" y="3212976"/>
                      <a:ext cx="0" cy="138240"/>
                    </a:xfrm>
                    <a:prstGeom prst="line">
                      <a:avLst/>
                    </a:prstGeom>
                    <a:noFill/>
                    <a:ln w="12700" cap="flat" cmpd="sng" algn="ctr">
                      <a:solidFill>
                        <a:srgbClr val="FF0000"/>
                      </a:solidFill>
                      <a:prstDash val="solid"/>
                    </a:ln>
                    <a:effectLst>
                      <a:outerShdw blurRad="40000" dist="20000" dir="5400000" rotWithShape="0">
                        <a:srgbClr val="000000">
                          <a:alpha val="38000"/>
                        </a:srgbClr>
                      </a:outerShdw>
                    </a:effectLst>
                  </p:spPr>
                </p:cxnSp>
              </p:grpSp>
            </p:grpSp>
            <p:sp>
              <p:nvSpPr>
                <p:cNvPr id="31" name="TextBox 30"/>
                <p:cNvSpPr txBox="1"/>
                <p:nvPr/>
              </p:nvSpPr>
              <p:spPr>
                <a:xfrm>
                  <a:off x="-69120" y="3317760"/>
                  <a:ext cx="54864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0000"/>
                      </a:solidFill>
                      <a:effectLst/>
                      <a:uLnTx/>
                      <a:uFillTx/>
                      <a:latin typeface="Calibri"/>
                    </a:rPr>
                    <a:t>1950</a:t>
                  </a:r>
                </a:p>
              </p:txBody>
            </p:sp>
            <p:sp>
              <p:nvSpPr>
                <p:cNvPr id="32" name="TextBox 31"/>
                <p:cNvSpPr txBox="1"/>
                <p:nvPr/>
              </p:nvSpPr>
              <p:spPr>
                <a:xfrm>
                  <a:off x="1023431" y="3317760"/>
                  <a:ext cx="54864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0000"/>
                      </a:solidFill>
                      <a:effectLst/>
                      <a:uLnTx/>
                      <a:uFillTx/>
                      <a:latin typeface="Calibri"/>
                    </a:rPr>
                    <a:t>1960</a:t>
                  </a:r>
                  <a:endParaRPr kumimoji="0" lang="en-US" sz="1400" b="0" i="0" u="none" strike="noStrike" kern="0" cap="none" spc="0" normalizeH="0" baseline="0" noProof="0" dirty="0">
                    <a:ln>
                      <a:noFill/>
                    </a:ln>
                    <a:solidFill>
                      <a:srgbClr val="FF0000"/>
                    </a:solidFill>
                    <a:effectLst/>
                    <a:uLnTx/>
                    <a:uFillTx/>
                    <a:latin typeface="Calibri"/>
                  </a:endParaRPr>
                </a:p>
              </p:txBody>
            </p:sp>
            <p:sp>
              <p:nvSpPr>
                <p:cNvPr id="33" name="TextBox 32"/>
                <p:cNvSpPr txBox="1"/>
                <p:nvPr/>
              </p:nvSpPr>
              <p:spPr>
                <a:xfrm>
                  <a:off x="2113833" y="3317760"/>
                  <a:ext cx="54864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0000"/>
                      </a:solidFill>
                      <a:effectLst/>
                      <a:uLnTx/>
                      <a:uFillTx/>
                      <a:latin typeface="Calibri"/>
                    </a:rPr>
                    <a:t>1970</a:t>
                  </a:r>
                  <a:endParaRPr kumimoji="0" lang="en-US" sz="1400" b="0" i="0" u="none" strike="noStrike" kern="0" cap="none" spc="0" normalizeH="0" baseline="0" noProof="0" dirty="0">
                    <a:ln>
                      <a:noFill/>
                    </a:ln>
                    <a:solidFill>
                      <a:srgbClr val="FF0000"/>
                    </a:solidFill>
                    <a:effectLst/>
                    <a:uLnTx/>
                    <a:uFillTx/>
                    <a:latin typeface="Calibri"/>
                  </a:endParaRPr>
                </a:p>
              </p:txBody>
            </p:sp>
            <p:sp>
              <p:nvSpPr>
                <p:cNvPr id="34" name="TextBox 33"/>
                <p:cNvSpPr txBox="1"/>
                <p:nvPr/>
              </p:nvSpPr>
              <p:spPr>
                <a:xfrm>
                  <a:off x="3196674" y="3317760"/>
                  <a:ext cx="54864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0000"/>
                      </a:solidFill>
                      <a:effectLst/>
                      <a:uLnTx/>
                      <a:uFillTx/>
                      <a:latin typeface="Calibri"/>
                    </a:rPr>
                    <a:t>1980</a:t>
                  </a:r>
                  <a:endParaRPr kumimoji="0" lang="en-US" sz="1400" b="0" i="0" u="none" strike="noStrike" kern="0" cap="none" spc="0" normalizeH="0" baseline="0" noProof="0" dirty="0">
                    <a:ln>
                      <a:noFill/>
                    </a:ln>
                    <a:solidFill>
                      <a:srgbClr val="FF0000"/>
                    </a:solidFill>
                    <a:effectLst/>
                    <a:uLnTx/>
                    <a:uFillTx/>
                    <a:latin typeface="Calibri"/>
                  </a:endParaRPr>
                </a:p>
              </p:txBody>
            </p:sp>
            <p:sp>
              <p:nvSpPr>
                <p:cNvPr id="35" name="TextBox 34"/>
                <p:cNvSpPr txBox="1"/>
                <p:nvPr/>
              </p:nvSpPr>
              <p:spPr>
                <a:xfrm>
                  <a:off x="4291737" y="3317760"/>
                  <a:ext cx="54864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0000"/>
                      </a:solidFill>
                      <a:effectLst/>
                      <a:uLnTx/>
                      <a:uFillTx/>
                      <a:latin typeface="Calibri"/>
                    </a:rPr>
                    <a:t>1990</a:t>
                  </a:r>
                  <a:endParaRPr kumimoji="0" lang="en-US" sz="1400" b="0" i="0" u="none" strike="noStrike" kern="0" cap="none" spc="0" normalizeH="0" baseline="0" noProof="0" dirty="0">
                    <a:ln>
                      <a:noFill/>
                    </a:ln>
                    <a:solidFill>
                      <a:srgbClr val="FF0000"/>
                    </a:solidFill>
                    <a:effectLst/>
                    <a:uLnTx/>
                    <a:uFillTx/>
                    <a:latin typeface="Calibri"/>
                  </a:endParaRPr>
                </a:p>
              </p:txBody>
            </p:sp>
            <p:sp>
              <p:nvSpPr>
                <p:cNvPr id="36" name="TextBox 35"/>
                <p:cNvSpPr txBox="1"/>
                <p:nvPr/>
              </p:nvSpPr>
              <p:spPr>
                <a:xfrm>
                  <a:off x="5382139" y="3317760"/>
                  <a:ext cx="54864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0000"/>
                      </a:solidFill>
                      <a:effectLst/>
                      <a:uLnTx/>
                      <a:uFillTx/>
                      <a:latin typeface="Calibri"/>
                    </a:rPr>
                    <a:t>2000</a:t>
                  </a:r>
                  <a:endParaRPr kumimoji="0" lang="en-US" sz="1400" b="0" i="0" u="none" strike="noStrike" kern="0" cap="none" spc="0" normalizeH="0" baseline="0" noProof="0" dirty="0">
                    <a:ln>
                      <a:noFill/>
                    </a:ln>
                    <a:solidFill>
                      <a:srgbClr val="FF0000"/>
                    </a:solidFill>
                    <a:effectLst/>
                    <a:uLnTx/>
                    <a:uFillTx/>
                    <a:latin typeface="Calibri"/>
                  </a:endParaRPr>
                </a:p>
              </p:txBody>
            </p:sp>
            <p:sp>
              <p:nvSpPr>
                <p:cNvPr id="37" name="TextBox 36"/>
                <p:cNvSpPr txBox="1"/>
                <p:nvPr/>
              </p:nvSpPr>
              <p:spPr>
                <a:xfrm>
                  <a:off x="6461752" y="3317760"/>
                  <a:ext cx="54864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0000"/>
                      </a:solidFill>
                      <a:effectLst/>
                      <a:uLnTx/>
                      <a:uFillTx/>
                      <a:latin typeface="Calibri"/>
                    </a:rPr>
                    <a:t>2010</a:t>
                  </a:r>
                  <a:endParaRPr kumimoji="0" lang="en-US" sz="1400" b="0" i="0" u="none" strike="noStrike" kern="0" cap="none" spc="0" normalizeH="0" baseline="0" noProof="0" dirty="0">
                    <a:ln>
                      <a:noFill/>
                    </a:ln>
                    <a:solidFill>
                      <a:srgbClr val="FF0000"/>
                    </a:solidFill>
                    <a:effectLst/>
                    <a:uLnTx/>
                    <a:uFillTx/>
                    <a:latin typeface="Calibri"/>
                  </a:endParaRPr>
                </a:p>
              </p:txBody>
            </p:sp>
            <p:sp>
              <p:nvSpPr>
                <p:cNvPr id="38" name="TextBox 37"/>
                <p:cNvSpPr txBox="1"/>
                <p:nvPr/>
              </p:nvSpPr>
              <p:spPr>
                <a:xfrm>
                  <a:off x="7560868" y="3317760"/>
                  <a:ext cx="54864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0000"/>
                      </a:solidFill>
                      <a:effectLst/>
                      <a:uLnTx/>
                      <a:uFillTx/>
                      <a:latin typeface="Calibri"/>
                    </a:rPr>
                    <a:t>2020</a:t>
                  </a:r>
                  <a:endParaRPr kumimoji="0" lang="en-US" sz="1400" b="0" i="0" u="none" strike="noStrike" kern="0" cap="none" spc="0" normalizeH="0" baseline="0" noProof="0" dirty="0">
                    <a:ln>
                      <a:noFill/>
                    </a:ln>
                    <a:solidFill>
                      <a:srgbClr val="FF0000"/>
                    </a:solidFill>
                    <a:effectLst/>
                    <a:uLnTx/>
                    <a:uFillTx/>
                    <a:latin typeface="Calibri"/>
                  </a:endParaRPr>
                </a:p>
              </p:txBody>
            </p:sp>
            <p:sp>
              <p:nvSpPr>
                <p:cNvPr id="39" name="TextBox 38"/>
                <p:cNvSpPr txBox="1"/>
                <p:nvPr/>
              </p:nvSpPr>
              <p:spPr>
                <a:xfrm>
                  <a:off x="8650445" y="3317760"/>
                  <a:ext cx="54864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0000"/>
                      </a:solidFill>
                      <a:effectLst/>
                      <a:uLnTx/>
                      <a:uFillTx/>
                      <a:latin typeface="Calibri"/>
                    </a:rPr>
                    <a:t>2030</a:t>
                  </a:r>
                  <a:endParaRPr kumimoji="0" lang="en-US" sz="1400" b="0" i="0" u="none" strike="noStrike" kern="0" cap="none" spc="0" normalizeH="0" baseline="0" noProof="0" dirty="0">
                    <a:ln>
                      <a:noFill/>
                    </a:ln>
                    <a:solidFill>
                      <a:srgbClr val="FF0000"/>
                    </a:solidFill>
                    <a:effectLst/>
                    <a:uLnTx/>
                    <a:uFillTx/>
                    <a:latin typeface="Calibri"/>
                  </a:endParaRPr>
                </a:p>
              </p:txBody>
            </p:sp>
          </p:grpSp>
          <p:sp>
            <p:nvSpPr>
              <p:cNvPr id="13" name="TextBox 12"/>
              <p:cNvSpPr txBox="1"/>
              <p:nvPr/>
            </p:nvSpPr>
            <p:spPr>
              <a:xfrm>
                <a:off x="250495" y="2315520"/>
                <a:ext cx="1035598" cy="73866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ysClr val="window" lastClr="FFFFFF">
                        <a:lumMod val="75000"/>
                      </a:sysClr>
                    </a:solidFill>
                    <a:effectLst/>
                    <a:uLnTx/>
                    <a:uFillTx/>
                    <a:latin typeface="Calibri"/>
                  </a:rPr>
                  <a:t>BNL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smtClean="0">
                    <a:ln>
                      <a:noFill/>
                    </a:ln>
                    <a:solidFill>
                      <a:sysClr val="window" lastClr="FFFFFF">
                        <a:lumMod val="75000"/>
                      </a:sysClr>
                    </a:solidFill>
                    <a:effectLst/>
                    <a:uLnTx/>
                    <a:uFillTx/>
                    <a:latin typeface="Calibri"/>
                  </a:rPr>
                  <a:t>first neutrino</a:t>
                </a:r>
                <a:br>
                  <a:rPr kumimoji="0" lang="en-US" sz="1200" b="0" i="1" u="none" strike="noStrike" kern="0" cap="none" spc="0" normalizeH="0" baseline="0" noProof="0" dirty="0" smtClean="0">
                    <a:ln>
                      <a:noFill/>
                    </a:ln>
                    <a:solidFill>
                      <a:sysClr val="window" lastClr="FFFFFF">
                        <a:lumMod val="75000"/>
                      </a:sysClr>
                    </a:solidFill>
                    <a:effectLst/>
                    <a:uLnTx/>
                    <a:uFillTx/>
                    <a:latin typeface="Calibri"/>
                  </a:rPr>
                </a:br>
                <a:r>
                  <a:rPr kumimoji="0" lang="en-US" sz="1200" b="0" i="0" u="none" strike="noStrike" kern="0" cap="none" spc="0" normalizeH="0" baseline="0" noProof="0" dirty="0" smtClean="0">
                    <a:ln>
                      <a:noFill/>
                    </a:ln>
                    <a:solidFill>
                      <a:sysClr val="window" lastClr="FFFFFF">
                        <a:lumMod val="75000"/>
                      </a:sysClr>
                    </a:solidFill>
                    <a:effectLst/>
                    <a:uLnTx/>
                    <a:uFillTx/>
                    <a:latin typeface="Calibri"/>
                  </a:rPr>
                  <a:t>“beam”</a:t>
                </a:r>
                <a:endParaRPr kumimoji="0" lang="en-US" sz="1200" b="0" i="0" u="none" strike="noStrike" kern="0" cap="none" spc="0" normalizeH="0" baseline="0" noProof="0" dirty="0">
                  <a:ln>
                    <a:noFill/>
                  </a:ln>
                  <a:solidFill>
                    <a:sysClr val="window" lastClr="FFFFFF">
                      <a:lumMod val="75000"/>
                    </a:sysClr>
                  </a:solidFill>
                  <a:effectLst/>
                  <a:uLnTx/>
                  <a:uFillTx/>
                  <a:latin typeface="Calibri"/>
                </a:endParaRPr>
              </a:p>
            </p:txBody>
          </p:sp>
          <p:cxnSp>
            <p:nvCxnSpPr>
              <p:cNvPr id="14" name="Straight Arrow Connector 13"/>
              <p:cNvCxnSpPr/>
              <p:nvPr/>
            </p:nvCxnSpPr>
            <p:spPr>
              <a:xfrm>
                <a:off x="1140435" y="2825280"/>
                <a:ext cx="0" cy="414720"/>
              </a:xfrm>
              <a:prstGeom prst="straightConnector1">
                <a:avLst/>
              </a:prstGeom>
              <a:noFill/>
              <a:ln w="12700" cap="flat" cmpd="sng" algn="ctr">
                <a:solidFill>
                  <a:sysClr val="window" lastClr="FFFFFF"/>
                </a:solidFill>
                <a:prstDash val="solid"/>
                <a:tailEnd type="arrow"/>
              </a:ln>
              <a:effectLst>
                <a:outerShdw blurRad="40000" dist="20000" dir="5400000" rotWithShape="0">
                  <a:srgbClr val="000000">
                    <a:alpha val="38000"/>
                  </a:srgbClr>
                </a:outerShdw>
              </a:effectLst>
            </p:spPr>
          </p:cxnSp>
          <p:sp>
            <p:nvSpPr>
              <p:cNvPr id="15" name="TextBox 14"/>
              <p:cNvSpPr txBox="1"/>
              <p:nvPr/>
            </p:nvSpPr>
            <p:spPr>
              <a:xfrm>
                <a:off x="-51840" y="1086664"/>
                <a:ext cx="1843724" cy="73866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ysClr val="window" lastClr="FFFFFF">
                        <a:lumMod val="75000"/>
                      </a:sysClr>
                    </a:solidFill>
                    <a:effectLst/>
                    <a:uLnTx/>
                    <a:uFillTx/>
                    <a:latin typeface="Calibri"/>
                  </a:rPr>
                  <a:t>CERN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smtClean="0">
                    <a:ln>
                      <a:noFill/>
                    </a:ln>
                    <a:solidFill>
                      <a:sysClr val="window" lastClr="FFFFFF">
                        <a:lumMod val="75000"/>
                      </a:sysClr>
                    </a:solidFill>
                    <a:effectLst/>
                    <a:uLnTx/>
                    <a:uFillTx/>
                    <a:latin typeface="Calibri"/>
                  </a:rPr>
                  <a:t>Horn and bubble chamber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 lastClr="FFFFFF">
                        <a:lumMod val="75000"/>
                      </a:sysClr>
                    </a:solidFill>
                    <a:effectLst/>
                    <a:uLnTx/>
                    <a:uFillTx/>
                    <a:latin typeface="Calibri"/>
                  </a:rPr>
                  <a:t>First neutrino beam</a:t>
                </a:r>
                <a:endParaRPr kumimoji="0" lang="en-US" sz="1200" b="0" i="0" u="none" strike="noStrike" kern="0" cap="none" spc="0" normalizeH="0" baseline="0" noProof="0" dirty="0">
                  <a:ln>
                    <a:noFill/>
                  </a:ln>
                  <a:solidFill>
                    <a:sysClr val="window" lastClr="FFFFFF">
                      <a:lumMod val="75000"/>
                    </a:sysClr>
                  </a:solidFill>
                  <a:effectLst/>
                  <a:uLnTx/>
                  <a:uFillTx/>
                  <a:latin typeface="Calibri"/>
                </a:endParaRPr>
              </a:p>
            </p:txBody>
          </p:sp>
          <p:cxnSp>
            <p:nvCxnSpPr>
              <p:cNvPr id="16" name="Straight Arrow Connector 15"/>
              <p:cNvCxnSpPr/>
              <p:nvPr/>
            </p:nvCxnSpPr>
            <p:spPr>
              <a:xfrm>
                <a:off x="1459759" y="1825328"/>
                <a:ext cx="0" cy="1414672"/>
              </a:xfrm>
              <a:prstGeom prst="straightConnector1">
                <a:avLst/>
              </a:prstGeom>
              <a:noFill/>
              <a:ln w="12700" cap="flat" cmpd="sng" algn="ctr">
                <a:solidFill>
                  <a:srgbClr val="FFFFFF"/>
                </a:solidFill>
                <a:prstDash val="solid"/>
                <a:tailEnd type="arrow"/>
              </a:ln>
              <a:effectLst>
                <a:outerShdw blurRad="40000" dist="20000" dir="5400000" rotWithShape="0">
                  <a:srgbClr val="000000">
                    <a:alpha val="38000"/>
                  </a:srgbClr>
                </a:outerShdw>
              </a:effectLst>
            </p:spPr>
          </p:cxnSp>
          <p:sp>
            <p:nvSpPr>
              <p:cNvPr id="17" name="TextBox 16"/>
              <p:cNvSpPr txBox="1"/>
              <p:nvPr/>
            </p:nvSpPr>
            <p:spPr>
              <a:xfrm>
                <a:off x="385487" y="3897661"/>
                <a:ext cx="1313180" cy="646331"/>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FFFF"/>
                    </a:solidFill>
                    <a:effectLst/>
                    <a:uLnTx/>
                    <a:uFillTx/>
                    <a:latin typeface="Symbol"/>
                  </a:rPr>
                  <a:t>n</a:t>
                </a:r>
                <a:r>
                  <a:rPr kumimoji="0" lang="en-US" sz="1800" b="1" i="0" u="none" strike="noStrike" kern="0" cap="none" spc="0" normalizeH="0" baseline="-25000" noProof="0" dirty="0" smtClean="0">
                    <a:ln>
                      <a:noFill/>
                    </a:ln>
                    <a:solidFill>
                      <a:srgbClr val="00FFFF"/>
                    </a:solidFill>
                    <a:effectLst/>
                    <a:uLnTx/>
                    <a:uFillTx/>
                    <a:latin typeface="Calibri"/>
                  </a:rPr>
                  <a:t>e</a:t>
                </a:r>
                <a:r>
                  <a:rPr kumimoji="0" lang="en-US" sz="1800" b="1" i="0" u="none" strike="noStrike" kern="0" cap="none" spc="0" normalizeH="0" baseline="0" noProof="0" dirty="0" smtClean="0">
                    <a:ln>
                      <a:noFill/>
                    </a:ln>
                    <a:solidFill>
                      <a:srgbClr val="00FFFF"/>
                    </a:solidFill>
                    <a:effectLst/>
                    <a:uLnTx/>
                    <a:uFillTx/>
                    <a:latin typeface="Calibri"/>
                  </a:rPr>
                  <a:t>/</a:t>
                </a:r>
                <a:r>
                  <a:rPr kumimoji="0" lang="en-US" sz="1800" b="1" i="0" u="none" strike="noStrike" kern="0" cap="none" spc="0" normalizeH="0" baseline="0" noProof="0" dirty="0" smtClean="0">
                    <a:ln>
                      <a:noFill/>
                    </a:ln>
                    <a:solidFill>
                      <a:srgbClr val="00FFFF"/>
                    </a:solidFill>
                    <a:effectLst/>
                    <a:uLnTx/>
                    <a:uFillTx/>
                    <a:latin typeface="Symbol"/>
                  </a:rPr>
                  <a:t>n</a:t>
                </a:r>
                <a:r>
                  <a:rPr kumimoji="0" lang="en-US" sz="1800" b="1" i="0" u="none" strike="noStrike" kern="0" cap="none" spc="0" normalizeH="0" baseline="-25000" noProof="0" dirty="0" smtClean="0">
                    <a:ln>
                      <a:noFill/>
                    </a:ln>
                    <a:solidFill>
                      <a:srgbClr val="00FFFF"/>
                    </a:solidFill>
                    <a:effectLst/>
                    <a:uLnTx/>
                    <a:uFillTx/>
                    <a:latin typeface="Symbol"/>
                  </a:rPr>
                  <a:t>m</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FFFF"/>
                    </a:solidFill>
                    <a:effectLst/>
                    <a:uLnTx/>
                    <a:uFillTx/>
                    <a:latin typeface="Calibri"/>
                  </a:rPr>
                  <a:t>universality</a:t>
                </a:r>
                <a:endParaRPr kumimoji="0" lang="en-US" sz="1800" b="1" i="0" u="none" strike="noStrike" kern="0" cap="none" spc="0" normalizeH="0" baseline="0" noProof="0" dirty="0">
                  <a:ln>
                    <a:noFill/>
                  </a:ln>
                  <a:solidFill>
                    <a:srgbClr val="00FFFF"/>
                  </a:solidFill>
                  <a:effectLst/>
                  <a:uLnTx/>
                  <a:uFillTx/>
                  <a:latin typeface="Calibri"/>
                </a:endParaRPr>
              </a:p>
            </p:txBody>
          </p:sp>
          <p:sp>
            <p:nvSpPr>
              <p:cNvPr id="18" name="TextBox 17"/>
              <p:cNvSpPr txBox="1"/>
              <p:nvPr/>
            </p:nvSpPr>
            <p:spPr>
              <a:xfrm>
                <a:off x="1541389" y="3990594"/>
                <a:ext cx="1095172" cy="923330"/>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FFFF"/>
                    </a:solidFill>
                    <a:effectLst/>
                    <a:uLnTx/>
                    <a:uFillTx/>
                    <a:latin typeface="Calibri"/>
                  </a:rPr>
                  <a:t>Neutral</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FFFF"/>
                    </a:solidFill>
                    <a:effectLst/>
                    <a:uLnTx/>
                    <a:uFillTx/>
                    <a:latin typeface="Calibri"/>
                  </a:rPr>
                  <a:t>Current</a:t>
                </a:r>
                <a:br>
                  <a:rPr kumimoji="0" lang="en-US" sz="1800" b="1" i="0" u="none" strike="noStrike" kern="0" cap="none" spc="0" normalizeH="0" baseline="0" noProof="0" dirty="0" smtClean="0">
                    <a:ln>
                      <a:noFill/>
                    </a:ln>
                    <a:solidFill>
                      <a:srgbClr val="00FFFF"/>
                    </a:solidFill>
                    <a:effectLst/>
                    <a:uLnTx/>
                    <a:uFillTx/>
                    <a:latin typeface="Calibri"/>
                  </a:rPr>
                </a:br>
                <a:r>
                  <a:rPr kumimoji="0" lang="en-US" sz="1800" b="1" i="0" u="none" strike="noStrike" kern="0" cap="none" spc="0" normalizeH="0" baseline="0" noProof="0" dirty="0" smtClean="0">
                    <a:ln>
                      <a:noFill/>
                    </a:ln>
                    <a:solidFill>
                      <a:srgbClr val="00FFFF"/>
                    </a:solidFill>
                    <a:effectLst/>
                    <a:uLnTx/>
                    <a:uFillTx/>
                    <a:latin typeface="Calibri"/>
                  </a:rPr>
                  <a:t>discovery</a:t>
                </a:r>
                <a:endParaRPr kumimoji="0" lang="en-US" sz="1800" b="1" i="0" u="none" strike="noStrike" kern="0" cap="none" spc="0" normalizeH="0" baseline="0" noProof="0" dirty="0">
                  <a:ln>
                    <a:noFill/>
                  </a:ln>
                  <a:solidFill>
                    <a:srgbClr val="00FFFF"/>
                  </a:solidFill>
                  <a:effectLst/>
                  <a:uLnTx/>
                  <a:uFillTx/>
                  <a:latin typeface="Calibri"/>
                </a:endParaRPr>
              </a:p>
            </p:txBody>
          </p:sp>
          <p:sp>
            <p:nvSpPr>
              <p:cNvPr id="19" name="TextBox 18"/>
              <p:cNvSpPr txBox="1"/>
              <p:nvPr/>
            </p:nvSpPr>
            <p:spPr>
              <a:xfrm>
                <a:off x="1572079" y="2601678"/>
                <a:ext cx="1617851" cy="553998"/>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ysClr val="window" lastClr="FFFFFF">
                        <a:lumMod val="75000"/>
                      </a:sysClr>
                    </a:solidFill>
                    <a:effectLst/>
                    <a:uLnTx/>
                    <a:uFillTx/>
                    <a:latin typeface="Calibri"/>
                  </a:rPr>
                  <a:t>CERN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smtClean="0">
                    <a:ln>
                      <a:noFill/>
                    </a:ln>
                    <a:solidFill>
                      <a:sysClr val="window" lastClr="FFFFFF">
                        <a:lumMod val="75000"/>
                      </a:sysClr>
                    </a:solidFill>
                    <a:effectLst/>
                    <a:uLnTx/>
                    <a:uFillTx/>
                    <a:latin typeface="Calibri"/>
                  </a:rPr>
                  <a:t>Horn #2 &amp; </a:t>
                </a:r>
                <a:r>
                  <a:rPr kumimoji="0" lang="en-US" sz="1200" b="0" i="1" u="none" strike="noStrike" kern="0" cap="none" spc="0" normalizeH="0" baseline="0" noProof="0" dirty="0" err="1" smtClean="0">
                    <a:ln>
                      <a:noFill/>
                    </a:ln>
                    <a:solidFill>
                      <a:sysClr val="window" lastClr="FFFFFF">
                        <a:lumMod val="75000"/>
                      </a:sysClr>
                    </a:solidFill>
                    <a:effectLst/>
                    <a:uLnTx/>
                    <a:uFillTx/>
                    <a:latin typeface="Calibri"/>
                  </a:rPr>
                  <a:t>Gargamelle</a:t>
                </a:r>
                <a:endParaRPr kumimoji="0" lang="en-US" sz="1200" b="0" i="1" u="none" strike="noStrike" kern="0" cap="none" spc="0" normalizeH="0" baseline="0" noProof="0" dirty="0" smtClean="0">
                  <a:ln>
                    <a:noFill/>
                  </a:ln>
                  <a:solidFill>
                    <a:sysClr val="window" lastClr="FFFFFF">
                      <a:lumMod val="75000"/>
                    </a:sysClr>
                  </a:solidFill>
                  <a:effectLst/>
                  <a:uLnTx/>
                  <a:uFillTx/>
                  <a:latin typeface="Calibri"/>
                </a:endParaRPr>
              </a:p>
            </p:txBody>
          </p:sp>
          <p:cxnSp>
            <p:nvCxnSpPr>
              <p:cNvPr id="20" name="Straight Arrow Connector 19"/>
              <p:cNvCxnSpPr/>
              <p:nvPr/>
            </p:nvCxnSpPr>
            <p:spPr>
              <a:xfrm flipV="1">
                <a:off x="2576081" y="3257280"/>
                <a:ext cx="0" cy="819714"/>
              </a:xfrm>
              <a:prstGeom prst="straightConnector1">
                <a:avLst/>
              </a:prstGeom>
              <a:noFill/>
              <a:ln w="12700" cap="flat" cmpd="sng" algn="ctr">
                <a:solidFill>
                  <a:srgbClr val="00FFFF"/>
                </a:solidFill>
                <a:prstDash val="solid"/>
                <a:tailEnd type="arrow"/>
              </a:ln>
              <a:effectLst>
                <a:outerShdw blurRad="40000" dist="20000" dir="5400000" rotWithShape="0">
                  <a:srgbClr val="000000">
                    <a:alpha val="38000"/>
                  </a:srgbClr>
                </a:outerShdw>
              </a:effectLst>
            </p:spPr>
          </p:cxnSp>
          <p:sp>
            <p:nvSpPr>
              <p:cNvPr id="21" name="TextBox 20"/>
              <p:cNvSpPr txBox="1"/>
              <p:nvPr/>
            </p:nvSpPr>
            <p:spPr>
              <a:xfrm>
                <a:off x="2852360" y="1546352"/>
                <a:ext cx="2675833" cy="73866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ysClr val="window" lastClr="FFFFFF">
                        <a:lumMod val="75000"/>
                      </a:sysClr>
                    </a:solidFill>
                    <a:effectLst/>
                    <a:uLnTx/>
                    <a:uFillTx/>
                    <a:latin typeface="Calibri"/>
                  </a:rPr>
                  <a:t>CERN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err="1" smtClean="0">
                    <a:ln>
                      <a:noFill/>
                    </a:ln>
                    <a:solidFill>
                      <a:sysClr val="window" lastClr="FFFFFF">
                        <a:lumMod val="75000"/>
                      </a:sysClr>
                    </a:solidFill>
                    <a:effectLst/>
                    <a:uLnTx/>
                    <a:uFillTx/>
                    <a:latin typeface="Calibri"/>
                  </a:rPr>
                  <a:t>Gargamelle</a:t>
                </a:r>
                <a:r>
                  <a:rPr kumimoji="0" lang="en-US" sz="1200" b="0" i="1" u="none" strike="noStrike" kern="0" cap="none" spc="0" normalizeH="0" baseline="0" noProof="0" dirty="0" smtClean="0">
                    <a:ln>
                      <a:noFill/>
                    </a:ln>
                    <a:solidFill>
                      <a:sysClr val="window" lastClr="FFFFFF">
                        <a:lumMod val="75000"/>
                      </a:sysClr>
                    </a:solidFill>
                    <a:effectLst/>
                    <a:uLnTx/>
                    <a:uFillTx/>
                    <a:latin typeface="Calibri"/>
                  </a:rPr>
                  <a:t>, Aachen/</a:t>
                </a:r>
                <a:r>
                  <a:rPr kumimoji="0" lang="en-US" sz="1200" b="0" i="1" u="none" strike="noStrike" kern="0" cap="none" spc="0" normalizeH="0" baseline="0" noProof="0" dirty="0" err="1" smtClean="0">
                    <a:ln>
                      <a:noFill/>
                    </a:ln>
                    <a:solidFill>
                      <a:sysClr val="window" lastClr="FFFFFF">
                        <a:lumMod val="75000"/>
                      </a:sysClr>
                    </a:solidFill>
                    <a:effectLst/>
                    <a:uLnTx/>
                    <a:uFillTx/>
                    <a:latin typeface="Calibri"/>
                  </a:rPr>
                  <a:t>Padova</a:t>
                </a:r>
                <a:r>
                  <a:rPr kumimoji="0" lang="en-US" sz="1200" b="0" i="1" u="none" strike="noStrike" kern="0" cap="none" spc="0" normalizeH="0" baseline="0" noProof="0" dirty="0" smtClean="0">
                    <a:ln>
                      <a:noFill/>
                    </a:ln>
                    <a:solidFill>
                      <a:sysClr val="window" lastClr="FFFFFF">
                        <a:lumMod val="75000"/>
                      </a:sysClr>
                    </a:solidFill>
                    <a:effectLst/>
                    <a:uLnTx/>
                    <a:uFillTx/>
                    <a:latin typeface="Calibri"/>
                  </a:rPr>
                  <a:t>, CDHS, </a:t>
                </a:r>
                <a:br>
                  <a:rPr kumimoji="0" lang="en-US" sz="1200" b="0" i="1" u="none" strike="noStrike" kern="0" cap="none" spc="0" normalizeH="0" baseline="0" noProof="0" dirty="0" smtClean="0">
                    <a:ln>
                      <a:noFill/>
                    </a:ln>
                    <a:solidFill>
                      <a:sysClr val="window" lastClr="FFFFFF">
                        <a:lumMod val="75000"/>
                      </a:sysClr>
                    </a:solidFill>
                    <a:effectLst/>
                    <a:uLnTx/>
                    <a:uFillTx/>
                    <a:latin typeface="Calibri"/>
                  </a:rPr>
                </a:br>
                <a:r>
                  <a:rPr kumimoji="0" lang="en-US" sz="1200" b="0" i="1" u="none" strike="noStrike" kern="0" cap="none" spc="0" normalizeH="0" baseline="0" noProof="0" dirty="0" smtClean="0">
                    <a:ln>
                      <a:noFill/>
                    </a:ln>
                    <a:solidFill>
                      <a:sysClr val="window" lastClr="FFFFFF">
                        <a:lumMod val="75000"/>
                      </a:sysClr>
                    </a:solidFill>
                    <a:effectLst/>
                    <a:uLnTx/>
                    <a:uFillTx/>
                    <a:latin typeface="Calibri"/>
                  </a:rPr>
                  <a:t>CHARM, BEBC, CCFR, NOMAD, CHORUS</a:t>
                </a:r>
              </a:p>
            </p:txBody>
          </p:sp>
          <p:sp>
            <p:nvSpPr>
              <p:cNvPr id="22" name="Left Brace 21"/>
              <p:cNvSpPr/>
              <p:nvPr/>
            </p:nvSpPr>
            <p:spPr>
              <a:xfrm rot="5400000">
                <a:off x="4101908" y="2107515"/>
                <a:ext cx="182684" cy="1929254"/>
              </a:xfrm>
              <a:prstGeom prst="leftBrace">
                <a:avLst>
                  <a:gd name="adj1" fmla="val 77620"/>
                  <a:gd name="adj2" fmla="val 50896"/>
                </a:avLst>
              </a:prstGeom>
              <a:noFill/>
              <a:ln w="19050" cap="flat" cmpd="sng" algn="ctr">
                <a:solidFill>
                  <a:sysClr val="window" lastClr="FFFFFF">
                    <a:lumMod val="7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BFBFBF"/>
                  </a:solidFill>
                  <a:effectLst/>
                  <a:uLnTx/>
                  <a:uFillTx/>
                  <a:latin typeface="Calibri"/>
                  <a:ea typeface="+mn-ea"/>
                  <a:cs typeface="+mn-cs"/>
                </a:endParaRPr>
              </a:p>
            </p:txBody>
          </p:sp>
          <p:sp>
            <p:nvSpPr>
              <p:cNvPr id="23" name="TextBox 22"/>
              <p:cNvSpPr txBox="1"/>
              <p:nvPr/>
            </p:nvSpPr>
            <p:spPr>
              <a:xfrm>
                <a:off x="3411956" y="2255664"/>
                <a:ext cx="2217399" cy="738664"/>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ysClr val="window" lastClr="FFFFFF">
                        <a:lumMod val="75000"/>
                      </a:sysClr>
                    </a:solidFill>
                    <a:effectLst/>
                    <a:uLnTx/>
                    <a:uFillTx/>
                    <a:latin typeface="Calibri"/>
                  </a:rPr>
                  <a:t>BNL/FNAL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smtClean="0">
                    <a:ln>
                      <a:noFill/>
                    </a:ln>
                    <a:solidFill>
                      <a:sysClr val="window" lastClr="FFFFFF">
                        <a:lumMod val="75000"/>
                      </a:sysClr>
                    </a:solidFill>
                    <a:effectLst/>
                    <a:uLnTx/>
                    <a:uFillTx/>
                    <a:latin typeface="Calibri"/>
                  </a:rPr>
                  <a:t>CITF, HPWF, 7’ BC, 15’ BC, E605, </a:t>
                </a:r>
                <a:br>
                  <a:rPr kumimoji="0" lang="en-US" sz="1200" b="0" i="1" u="none" strike="noStrike" kern="0" cap="none" spc="0" normalizeH="0" baseline="0" noProof="0" dirty="0" smtClean="0">
                    <a:ln>
                      <a:noFill/>
                    </a:ln>
                    <a:solidFill>
                      <a:sysClr val="window" lastClr="FFFFFF">
                        <a:lumMod val="75000"/>
                      </a:sysClr>
                    </a:solidFill>
                    <a:effectLst/>
                    <a:uLnTx/>
                    <a:uFillTx/>
                    <a:latin typeface="Calibri"/>
                  </a:rPr>
                </a:br>
                <a:r>
                  <a:rPr kumimoji="0" lang="en-US" sz="1200" b="0" i="1" u="none" strike="noStrike" kern="0" cap="none" spc="0" normalizeH="0" baseline="0" noProof="0" dirty="0" smtClean="0">
                    <a:ln>
                      <a:noFill/>
                    </a:ln>
                    <a:solidFill>
                      <a:sysClr val="window" lastClr="FFFFFF">
                        <a:lumMod val="75000"/>
                      </a:sysClr>
                    </a:solidFill>
                    <a:effectLst/>
                    <a:uLnTx/>
                    <a:uFillTx/>
                    <a:latin typeface="Calibri"/>
                  </a:rPr>
                  <a:t>E613, E734, E776, </a:t>
                </a:r>
                <a:r>
                  <a:rPr kumimoji="0" lang="en-US" sz="1200" b="0" i="1" u="none" strike="noStrike" kern="0" cap="none" spc="0" normalizeH="0" baseline="0" noProof="0" dirty="0" err="1" smtClean="0">
                    <a:ln>
                      <a:noFill/>
                    </a:ln>
                    <a:solidFill>
                      <a:sysClr val="window" lastClr="FFFFFF">
                        <a:lumMod val="75000"/>
                      </a:sysClr>
                    </a:solidFill>
                    <a:effectLst/>
                    <a:uLnTx/>
                    <a:uFillTx/>
                    <a:latin typeface="Calibri"/>
                  </a:rPr>
                  <a:t>NuTEV</a:t>
                </a:r>
                <a:endParaRPr kumimoji="0" lang="en-US" sz="1200" b="0" i="1" u="none" strike="noStrike" kern="0" cap="none" spc="0" normalizeH="0" baseline="0" noProof="0" dirty="0" smtClean="0">
                  <a:ln>
                    <a:noFill/>
                  </a:ln>
                  <a:solidFill>
                    <a:sysClr val="window" lastClr="FFFFFF">
                      <a:lumMod val="75000"/>
                    </a:sysClr>
                  </a:solidFill>
                  <a:effectLst/>
                  <a:uLnTx/>
                  <a:uFillTx/>
                  <a:latin typeface="Calibri"/>
                </a:endParaRPr>
              </a:p>
            </p:txBody>
          </p:sp>
          <p:sp>
            <p:nvSpPr>
              <p:cNvPr id="24" name="TextBox 23"/>
              <p:cNvSpPr txBox="1"/>
              <p:nvPr/>
            </p:nvSpPr>
            <p:spPr>
              <a:xfrm>
                <a:off x="2794160" y="1207204"/>
                <a:ext cx="877940" cy="553998"/>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ysClr val="window" lastClr="FFFFFF">
                        <a:lumMod val="75000"/>
                      </a:sysClr>
                    </a:solidFill>
                    <a:effectLst/>
                    <a:uLnTx/>
                    <a:uFillTx/>
                    <a:latin typeface="Calibri"/>
                  </a:rPr>
                  <a:t>IHEP</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smtClean="0">
                    <a:ln>
                      <a:noFill/>
                    </a:ln>
                    <a:solidFill>
                      <a:sysClr val="window" lastClr="FFFFFF">
                        <a:lumMod val="75000"/>
                      </a:sysClr>
                    </a:solidFill>
                    <a:effectLst/>
                    <a:uLnTx/>
                    <a:uFillTx/>
                    <a:latin typeface="Calibri"/>
                  </a:rPr>
                  <a:t>SKAT, JINR</a:t>
                </a:r>
              </a:p>
            </p:txBody>
          </p:sp>
          <p:sp>
            <p:nvSpPr>
              <p:cNvPr id="25" name="Left Brace 24"/>
              <p:cNvSpPr/>
              <p:nvPr/>
            </p:nvSpPr>
            <p:spPr>
              <a:xfrm rot="16200000">
                <a:off x="3841333" y="2470689"/>
                <a:ext cx="182684" cy="2450404"/>
              </a:xfrm>
              <a:prstGeom prst="leftBrace">
                <a:avLst>
                  <a:gd name="adj1" fmla="val 77620"/>
                  <a:gd name="adj2" fmla="val 50896"/>
                </a:avLst>
              </a:prstGeom>
              <a:noFill/>
              <a:ln w="19050" cap="flat" cmpd="sng" algn="ctr">
                <a:solidFill>
                  <a:srgbClr val="00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6" name="TextBox 25"/>
              <p:cNvSpPr txBox="1"/>
              <p:nvPr/>
            </p:nvSpPr>
            <p:spPr>
              <a:xfrm>
                <a:off x="2924436" y="3700833"/>
                <a:ext cx="2063899" cy="64633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FFFF"/>
                    </a:solidFill>
                    <a:effectLst/>
                    <a:uLnTx/>
                    <a:uFillTx/>
                    <a:latin typeface="Calibri"/>
                  </a:rPr>
                  <a:t>Development of</a:t>
                </a:r>
                <a:br>
                  <a:rPr kumimoji="0" lang="en-US" sz="1800" b="1" i="0" u="none" strike="noStrike" kern="0" cap="none" spc="0" normalizeH="0" baseline="0" noProof="0" dirty="0" smtClean="0">
                    <a:ln>
                      <a:noFill/>
                    </a:ln>
                    <a:solidFill>
                      <a:srgbClr val="00FFFF"/>
                    </a:solidFill>
                    <a:effectLst/>
                    <a:uLnTx/>
                    <a:uFillTx/>
                    <a:latin typeface="Calibri"/>
                  </a:rPr>
                </a:br>
                <a:r>
                  <a:rPr kumimoji="0" lang="en-US" sz="1800" b="1" i="0" u="none" strike="noStrike" kern="0" cap="none" spc="0" normalizeH="0" baseline="0" noProof="0" dirty="0" smtClean="0">
                    <a:ln>
                      <a:noFill/>
                    </a:ln>
                    <a:solidFill>
                      <a:srgbClr val="00FFFF"/>
                    </a:solidFill>
                    <a:effectLst/>
                    <a:uLnTx/>
                    <a:uFillTx/>
                    <a:latin typeface="Calibri"/>
                  </a:rPr>
                  <a:t>E/w SM, QPM, QCD</a:t>
                </a:r>
                <a:endParaRPr kumimoji="0" lang="en-US" sz="1800" b="1" i="0" u="none" strike="noStrike" kern="0" cap="none" spc="0" normalizeH="0" baseline="0" noProof="0" dirty="0">
                  <a:ln>
                    <a:noFill/>
                  </a:ln>
                  <a:solidFill>
                    <a:srgbClr val="00FFFF"/>
                  </a:solidFill>
                  <a:effectLst/>
                  <a:uLnTx/>
                  <a:uFillTx/>
                  <a:latin typeface="Calibri"/>
                </a:endParaRPr>
              </a:p>
            </p:txBody>
          </p:sp>
          <p:sp>
            <p:nvSpPr>
              <p:cNvPr id="27" name="TextBox 26"/>
              <p:cNvSpPr txBox="1"/>
              <p:nvPr/>
            </p:nvSpPr>
            <p:spPr>
              <a:xfrm>
                <a:off x="121248" y="3385172"/>
                <a:ext cx="1095172" cy="646331"/>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FFFF"/>
                    </a:solidFill>
                    <a:effectLst/>
                    <a:uLnTx/>
                    <a:uFillTx/>
                    <a:latin typeface="Symbol"/>
                  </a:rPr>
                  <a:t>n</a:t>
                </a:r>
                <a:r>
                  <a:rPr kumimoji="0" lang="en-US" sz="1800" b="1" i="0" u="none" strike="noStrike" kern="0" cap="none" spc="0" normalizeH="0" baseline="-25000" noProof="0" dirty="0" smtClean="0">
                    <a:ln>
                      <a:noFill/>
                    </a:ln>
                    <a:solidFill>
                      <a:srgbClr val="00FFFF"/>
                    </a:solidFill>
                    <a:effectLst/>
                    <a:uLnTx/>
                    <a:uFillTx/>
                    <a:latin typeface="Symbol"/>
                  </a:rPr>
                  <a:t>m</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FFFF"/>
                    </a:solidFill>
                    <a:effectLst/>
                    <a:uLnTx/>
                    <a:uFillTx/>
                    <a:latin typeface="Calibri"/>
                  </a:rPr>
                  <a:t>discovery</a:t>
                </a:r>
                <a:endParaRPr kumimoji="0" lang="en-US" sz="1800" b="1" i="0" u="none" strike="noStrike" kern="0" cap="none" spc="0" normalizeH="0" baseline="0" noProof="0" dirty="0">
                  <a:ln>
                    <a:noFill/>
                  </a:ln>
                  <a:solidFill>
                    <a:srgbClr val="00FFFF"/>
                  </a:solidFill>
                  <a:effectLst/>
                  <a:uLnTx/>
                  <a:uFillTx/>
                  <a:latin typeface="Calibri"/>
                </a:endParaRPr>
              </a:p>
            </p:txBody>
          </p:sp>
          <p:cxnSp>
            <p:nvCxnSpPr>
              <p:cNvPr id="28" name="Straight Arrow Connector 27"/>
              <p:cNvCxnSpPr/>
              <p:nvPr/>
            </p:nvCxnSpPr>
            <p:spPr>
              <a:xfrm flipV="1">
                <a:off x="1140435" y="3248248"/>
                <a:ext cx="0" cy="388868"/>
              </a:xfrm>
              <a:prstGeom prst="straightConnector1">
                <a:avLst/>
              </a:prstGeom>
              <a:noFill/>
              <a:ln w="12700" cap="flat" cmpd="sng" algn="ctr">
                <a:solidFill>
                  <a:srgbClr val="00FFFF"/>
                </a:solidFill>
                <a:prstDash val="solid"/>
                <a:tailEnd type="arrow"/>
              </a:ln>
              <a:effectLst>
                <a:outerShdw blurRad="40000" dist="20000" dir="5400000" rotWithShape="0">
                  <a:srgbClr val="000000">
                    <a:alpha val="38000"/>
                  </a:srgbClr>
                </a:outerShdw>
              </a:effectLst>
            </p:spPr>
          </p:cxnSp>
          <p:cxnSp>
            <p:nvCxnSpPr>
              <p:cNvPr id="29" name="Straight Arrow Connector 28"/>
              <p:cNvCxnSpPr/>
              <p:nvPr/>
            </p:nvCxnSpPr>
            <p:spPr>
              <a:xfrm flipV="1">
                <a:off x="1586804" y="3259104"/>
                <a:ext cx="0" cy="819714"/>
              </a:xfrm>
              <a:prstGeom prst="straightConnector1">
                <a:avLst/>
              </a:prstGeom>
              <a:noFill/>
              <a:ln w="12700" cap="flat" cmpd="sng" algn="ctr">
                <a:solidFill>
                  <a:srgbClr val="00FFFF"/>
                </a:solidFill>
                <a:prstDash val="solid"/>
                <a:tailEnd type="arrow"/>
              </a:ln>
              <a:effectLst>
                <a:outerShdw blurRad="40000" dist="20000" dir="5400000" rotWithShape="0">
                  <a:srgbClr val="000000">
                    <a:alpha val="38000"/>
                  </a:srgbClr>
                </a:outerShdw>
              </a:effectLst>
            </p:spPr>
          </p:cxnSp>
        </p:grpSp>
        <p:sp>
          <p:nvSpPr>
            <p:cNvPr id="6" name="TextBox 5"/>
            <p:cNvSpPr txBox="1"/>
            <p:nvPr/>
          </p:nvSpPr>
          <p:spPr>
            <a:xfrm>
              <a:off x="5717680" y="1975449"/>
              <a:ext cx="1181809" cy="553998"/>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ysClr val="window" lastClr="FFFFFF">
                      <a:lumMod val="75000"/>
                    </a:sysClr>
                  </a:solidFill>
                  <a:effectLst/>
                  <a:uLnTx/>
                  <a:uFillTx/>
                  <a:latin typeface="Calibri"/>
                </a:rPr>
                <a:t>CERN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smtClean="0">
                  <a:ln>
                    <a:noFill/>
                  </a:ln>
                  <a:solidFill>
                    <a:sysClr val="window" lastClr="FFFFFF">
                      <a:lumMod val="75000"/>
                    </a:sysClr>
                  </a:solidFill>
                  <a:effectLst/>
                  <a:uLnTx/>
                  <a:uFillTx/>
                  <a:latin typeface="Calibri"/>
                </a:rPr>
                <a:t>OPERA, ICARUS</a:t>
              </a:r>
            </a:p>
          </p:txBody>
        </p:sp>
        <p:sp>
          <p:nvSpPr>
            <p:cNvPr id="7" name="TextBox 6"/>
            <p:cNvSpPr txBox="1"/>
            <p:nvPr/>
          </p:nvSpPr>
          <p:spPr>
            <a:xfrm>
              <a:off x="5764793" y="1538483"/>
              <a:ext cx="1680743" cy="553998"/>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ysClr val="window" lastClr="FFFFFF">
                      <a:lumMod val="75000"/>
                    </a:sysClr>
                  </a:solidFill>
                  <a:effectLst/>
                  <a:uLnTx/>
                  <a:uFillTx/>
                  <a:latin typeface="Calibri"/>
                </a:rPr>
                <a:t>FNAL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smtClean="0">
                  <a:ln>
                    <a:noFill/>
                  </a:ln>
                  <a:solidFill>
                    <a:sysClr val="window" lastClr="FFFFFF">
                      <a:lumMod val="75000"/>
                    </a:sysClr>
                  </a:solidFill>
                  <a:effectLst/>
                  <a:uLnTx/>
                  <a:uFillTx/>
                  <a:latin typeface="Calibri"/>
                </a:rPr>
                <a:t>MINOS, MINOS+, </a:t>
              </a:r>
              <a:r>
                <a:rPr kumimoji="0" lang="en-US" sz="1200" b="0" i="1" u="none" strike="noStrike" kern="0" cap="none" spc="0" normalizeH="0" baseline="0" noProof="0" dirty="0" err="1" smtClean="0">
                  <a:ln>
                    <a:noFill/>
                  </a:ln>
                  <a:solidFill>
                    <a:sysClr val="window" lastClr="FFFFFF">
                      <a:lumMod val="75000"/>
                    </a:sysClr>
                  </a:solidFill>
                  <a:effectLst/>
                  <a:uLnTx/>
                  <a:uFillTx/>
                  <a:latin typeface="Calibri"/>
                </a:rPr>
                <a:t>NOvA</a:t>
              </a:r>
              <a:endParaRPr kumimoji="0" lang="en-US" sz="1200" b="0" i="1" u="none" strike="noStrike" kern="0" cap="none" spc="0" normalizeH="0" baseline="0" noProof="0" dirty="0" smtClean="0">
                <a:ln>
                  <a:noFill/>
                </a:ln>
                <a:solidFill>
                  <a:sysClr val="window" lastClr="FFFFFF">
                    <a:lumMod val="75000"/>
                  </a:sysClr>
                </a:solidFill>
                <a:effectLst/>
                <a:uLnTx/>
                <a:uFillTx/>
                <a:latin typeface="Calibri"/>
              </a:endParaRPr>
            </a:p>
          </p:txBody>
        </p:sp>
        <p:sp>
          <p:nvSpPr>
            <p:cNvPr id="8" name="Left Brace 7"/>
            <p:cNvSpPr/>
            <p:nvPr/>
          </p:nvSpPr>
          <p:spPr>
            <a:xfrm rot="5400000">
              <a:off x="6501720" y="1843540"/>
              <a:ext cx="182684" cy="2484259"/>
            </a:xfrm>
            <a:prstGeom prst="leftBrace">
              <a:avLst>
                <a:gd name="adj1" fmla="val 77620"/>
                <a:gd name="adj2" fmla="val 50896"/>
              </a:avLst>
            </a:prstGeom>
            <a:noFill/>
            <a:ln w="19050" cap="flat" cmpd="sng" algn="ctr">
              <a:solidFill>
                <a:sysClr val="window" lastClr="FFFFFF">
                  <a:lumMod val="7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BFBFBF"/>
                </a:solidFill>
                <a:effectLst/>
                <a:uLnTx/>
                <a:uFillTx/>
                <a:latin typeface="Calibri"/>
                <a:ea typeface="+mn-ea"/>
                <a:cs typeface="+mn-cs"/>
              </a:endParaRPr>
            </a:p>
          </p:txBody>
        </p:sp>
        <p:sp>
          <p:nvSpPr>
            <p:cNvPr id="9" name="TextBox 8"/>
            <p:cNvSpPr txBox="1"/>
            <p:nvPr/>
          </p:nvSpPr>
          <p:spPr>
            <a:xfrm>
              <a:off x="5521120" y="2462042"/>
              <a:ext cx="1310876" cy="553998"/>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ysClr val="window" lastClr="FFFFFF">
                      <a:lumMod val="75000"/>
                    </a:sysClr>
                  </a:solidFill>
                  <a:effectLst/>
                  <a:uLnTx/>
                  <a:uFillTx/>
                  <a:latin typeface="Calibri"/>
                </a:rPr>
                <a:t>KEK/J-PARC</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smtClean="0">
                  <a:ln>
                    <a:noFill/>
                  </a:ln>
                  <a:solidFill>
                    <a:sysClr val="window" lastClr="FFFFFF">
                      <a:lumMod val="75000"/>
                    </a:sysClr>
                  </a:solidFill>
                  <a:effectLst/>
                  <a:uLnTx/>
                  <a:uFillTx/>
                  <a:latin typeface="Calibri"/>
                </a:rPr>
                <a:t>K2K, T2K</a:t>
              </a:r>
            </a:p>
          </p:txBody>
        </p:sp>
        <p:sp>
          <p:nvSpPr>
            <p:cNvPr id="10" name="Left Brace 9"/>
            <p:cNvSpPr/>
            <p:nvPr/>
          </p:nvSpPr>
          <p:spPr>
            <a:xfrm rot="16200000">
              <a:off x="6176067" y="2665032"/>
              <a:ext cx="182684" cy="2061717"/>
            </a:xfrm>
            <a:prstGeom prst="leftBrace">
              <a:avLst>
                <a:gd name="adj1" fmla="val 77620"/>
                <a:gd name="adj2" fmla="val 50896"/>
              </a:avLst>
            </a:prstGeom>
            <a:noFill/>
            <a:ln w="19050" cap="flat" cmpd="sng" algn="ctr">
              <a:solidFill>
                <a:srgbClr val="00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1" name="TextBox 10"/>
            <p:cNvSpPr txBox="1"/>
            <p:nvPr/>
          </p:nvSpPr>
          <p:spPr>
            <a:xfrm>
              <a:off x="5285299" y="3700833"/>
              <a:ext cx="1966404" cy="92333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FFFF"/>
                  </a:solidFill>
                  <a:effectLst/>
                  <a:uLnTx/>
                  <a:uFillTx/>
                  <a:latin typeface="Calibri"/>
                </a:rPr>
                <a:t>Development of</a:t>
              </a:r>
              <a:br>
                <a:rPr kumimoji="0" lang="en-US" sz="1800" b="1" i="0" u="none" strike="noStrike" kern="0" cap="none" spc="0" normalizeH="0" baseline="0" noProof="0" dirty="0" smtClean="0">
                  <a:ln>
                    <a:noFill/>
                  </a:ln>
                  <a:solidFill>
                    <a:srgbClr val="00FFFF"/>
                  </a:solidFill>
                  <a:effectLst/>
                  <a:uLnTx/>
                  <a:uFillTx/>
                  <a:latin typeface="Calibri"/>
                </a:rPr>
              </a:br>
              <a:r>
                <a:rPr kumimoji="0" lang="en-US" sz="1800" b="1" i="0" u="none" strike="noStrike" kern="0" cap="none" spc="0" normalizeH="0" baseline="0" noProof="0" dirty="0" smtClean="0">
                  <a:ln>
                    <a:noFill/>
                  </a:ln>
                  <a:solidFill>
                    <a:srgbClr val="00FFFF"/>
                  </a:solidFill>
                  <a:effectLst/>
                  <a:uLnTx/>
                  <a:uFillTx/>
                  <a:latin typeface="Calibri"/>
                </a:rPr>
                <a:t>Standard Neutrino </a:t>
              </a:r>
              <a:br>
                <a:rPr kumimoji="0" lang="en-US" sz="1800" b="1" i="0" u="none" strike="noStrike" kern="0" cap="none" spc="0" normalizeH="0" baseline="0" noProof="0" dirty="0" smtClean="0">
                  <a:ln>
                    <a:noFill/>
                  </a:ln>
                  <a:solidFill>
                    <a:srgbClr val="00FFFF"/>
                  </a:solidFill>
                  <a:effectLst/>
                  <a:uLnTx/>
                  <a:uFillTx/>
                  <a:latin typeface="Calibri"/>
                </a:rPr>
              </a:br>
              <a:r>
                <a:rPr kumimoji="0" lang="en-US" sz="1800" b="1" i="0" u="none" strike="noStrike" kern="0" cap="none" spc="0" normalizeH="0" baseline="0" noProof="0" dirty="0" smtClean="0">
                  <a:ln>
                    <a:noFill/>
                  </a:ln>
                  <a:solidFill>
                    <a:srgbClr val="00FFFF"/>
                  </a:solidFill>
                  <a:effectLst/>
                  <a:uLnTx/>
                  <a:uFillTx/>
                  <a:latin typeface="Calibri"/>
                </a:rPr>
                <a:t>Model</a:t>
              </a:r>
              <a:endParaRPr kumimoji="0" lang="en-US" sz="1800" b="1" i="0" u="none" strike="noStrike" kern="0" cap="none" spc="0" normalizeH="0" baseline="0" noProof="0" dirty="0">
                <a:ln>
                  <a:noFill/>
                </a:ln>
                <a:solidFill>
                  <a:srgbClr val="00FFFF"/>
                </a:solidFill>
                <a:effectLst/>
                <a:uLnTx/>
                <a:uFillTx/>
                <a:latin typeface="Calibri"/>
              </a:endParaRPr>
            </a:p>
          </p:txBody>
        </p:sp>
      </p:grpSp>
      <p:sp>
        <p:nvSpPr>
          <p:cNvPr id="51" name="TextBox 50"/>
          <p:cNvSpPr txBox="1"/>
          <p:nvPr/>
        </p:nvSpPr>
        <p:spPr>
          <a:xfrm>
            <a:off x="7382772" y="1780615"/>
            <a:ext cx="1719591" cy="1200329"/>
          </a:xfrm>
          <a:prstGeom prst="rect">
            <a:avLst/>
          </a:prstGeom>
          <a:noFill/>
          <a:ln>
            <a:solidFill>
              <a:sysClr val="window" lastClr="FFFFFF"/>
            </a:solidFill>
          </a:ln>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prstClr val="white"/>
                </a:solidFill>
                <a:effectLst/>
                <a:uLnTx/>
                <a:uFillTx/>
                <a:latin typeface="Calibri"/>
              </a:rPr>
              <a:t>Global neutrino</a:t>
            </a:r>
            <a:br>
              <a:rPr kumimoji="0" lang="en-US" sz="1800" b="1" i="0" u="none" strike="noStrike" kern="0" cap="none" spc="0" normalizeH="0" baseline="0" noProof="0" dirty="0" smtClean="0">
                <a:ln>
                  <a:noFill/>
                </a:ln>
                <a:solidFill>
                  <a:prstClr val="white"/>
                </a:solidFill>
                <a:effectLst/>
                <a:uLnTx/>
                <a:uFillTx/>
                <a:latin typeface="Calibri"/>
              </a:rPr>
            </a:br>
            <a:r>
              <a:rPr kumimoji="0" lang="en-US" sz="1800" b="1" i="0" u="none" strike="noStrike" kern="0" cap="none" spc="0" normalizeH="0" baseline="0" noProof="0" dirty="0" err="1" smtClean="0">
                <a:ln>
                  <a:noFill/>
                </a:ln>
                <a:solidFill>
                  <a:prstClr val="white"/>
                </a:solidFill>
                <a:effectLst/>
                <a:uLnTx/>
                <a:uFillTx/>
                <a:latin typeface="Calibri"/>
              </a:rPr>
              <a:t>progamme</a:t>
            </a:r>
            <a:endParaRPr kumimoji="0" lang="en-US" sz="1800" b="1" i="0" u="none" strike="noStrike" kern="0" cap="none" spc="0" normalizeH="0" baseline="0" noProof="0" dirty="0" smtClean="0">
              <a:ln>
                <a:noFill/>
              </a:ln>
              <a:solidFill>
                <a:prstClr val="white"/>
              </a:solidFill>
              <a:effectLst/>
              <a:uLnTx/>
              <a:uFillTx/>
              <a:latin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smtClean="0">
                <a:ln>
                  <a:noFill/>
                </a:ln>
                <a:solidFill>
                  <a:prstClr val="white"/>
                </a:solidFill>
                <a:effectLst/>
                <a:uLnTx/>
                <a:uFillTx/>
                <a:latin typeface="Calibri"/>
              </a:rPr>
              <a:t>Hyper-K</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smtClean="0">
                <a:ln>
                  <a:noFill/>
                </a:ln>
                <a:solidFill>
                  <a:prstClr val="white"/>
                </a:solidFill>
                <a:effectLst/>
                <a:uLnTx/>
                <a:uFillTx/>
                <a:latin typeface="Calibri"/>
              </a:rPr>
              <a:t>LBNF/DUNE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smtClean="0">
                <a:ln>
                  <a:noFill/>
                </a:ln>
                <a:solidFill>
                  <a:prstClr val="white"/>
                </a:solidFill>
                <a:effectLst/>
                <a:uLnTx/>
                <a:uFillTx/>
                <a:latin typeface="Calibri"/>
              </a:rPr>
              <a:t>CERN Neutrino Platform</a:t>
            </a:r>
          </a:p>
        </p:txBody>
      </p:sp>
      <p:sp>
        <p:nvSpPr>
          <p:cNvPr id="52" name="Left Brace 51"/>
          <p:cNvSpPr/>
          <p:nvPr/>
        </p:nvSpPr>
        <p:spPr>
          <a:xfrm rot="5400000">
            <a:off x="8249809" y="1899813"/>
            <a:ext cx="182684" cy="2484259"/>
          </a:xfrm>
          <a:prstGeom prst="leftBrace">
            <a:avLst>
              <a:gd name="adj1" fmla="val 77620"/>
              <a:gd name="adj2" fmla="val 50896"/>
            </a:avLst>
          </a:prstGeom>
          <a:noFill/>
          <a:ln w="1905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3" name="TextBox 52"/>
          <p:cNvSpPr txBox="1"/>
          <p:nvPr/>
        </p:nvSpPr>
        <p:spPr>
          <a:xfrm>
            <a:off x="6482672" y="5335034"/>
            <a:ext cx="2496372" cy="646331"/>
          </a:xfrm>
          <a:prstGeom prst="rect">
            <a:avLst/>
          </a:prstGeom>
          <a:noFill/>
        </p:spPr>
        <p:txBody>
          <a:bodyPr wrap="none" rtlCol="0">
            <a:spAutoFit/>
          </a:bodyPr>
          <a:lstStyle/>
          <a:p>
            <a:pPr algn="r"/>
            <a:r>
              <a:rPr lang="en-US" b="1" dirty="0" smtClean="0">
                <a:solidFill>
                  <a:srgbClr val="00FFFF"/>
                </a:solidFill>
                <a:latin typeface="Calibri"/>
              </a:rPr>
              <a:t>Discovery of</a:t>
            </a:r>
            <a:br>
              <a:rPr lang="en-US" b="1" dirty="0" smtClean="0">
                <a:solidFill>
                  <a:srgbClr val="00FFFF"/>
                </a:solidFill>
                <a:latin typeface="Calibri"/>
              </a:rPr>
            </a:br>
            <a:r>
              <a:rPr lang="en-US" b="1" dirty="0" smtClean="0">
                <a:solidFill>
                  <a:srgbClr val="00FFFF"/>
                </a:solidFill>
                <a:latin typeface="Calibri"/>
              </a:rPr>
              <a:t>CP-invariance violation?</a:t>
            </a:r>
            <a:endParaRPr lang="en-US" b="1" dirty="0">
              <a:solidFill>
                <a:srgbClr val="00FFFF"/>
              </a:solidFill>
              <a:latin typeface="Calibri"/>
            </a:endParaRPr>
          </a:p>
        </p:txBody>
      </p:sp>
      <p:cxnSp>
        <p:nvCxnSpPr>
          <p:cNvPr id="54" name="Straight Arrow Connector 53"/>
          <p:cNvCxnSpPr/>
          <p:nvPr/>
        </p:nvCxnSpPr>
        <p:spPr>
          <a:xfrm flipH="1" flipV="1">
            <a:off x="8917784" y="3797981"/>
            <a:ext cx="6985" cy="1645613"/>
          </a:xfrm>
          <a:prstGeom prst="straightConnector1">
            <a:avLst/>
          </a:prstGeom>
          <a:noFill/>
          <a:ln w="12700" cap="flat" cmpd="sng" algn="ctr">
            <a:solidFill>
              <a:srgbClr val="00FFFF"/>
            </a:solidFill>
            <a:prstDash val="solid"/>
            <a:tailEnd type="arrow"/>
          </a:ln>
          <a:effectLst>
            <a:outerShdw blurRad="40000" dist="20000" dir="5400000" rotWithShape="0">
              <a:srgbClr val="000000">
                <a:alpha val="38000"/>
              </a:srgbClr>
            </a:outerShdw>
          </a:effectLst>
        </p:spPr>
      </p:cxnSp>
      <p:pic>
        <p:nvPicPr>
          <p:cNvPr id="55" name="Picture 54"/>
          <p:cNvPicPr>
            <a:picLocks noChangeAspect="1"/>
          </p:cNvPicPr>
          <p:nvPr/>
        </p:nvPicPr>
        <p:blipFill>
          <a:blip r:embed="rId2"/>
          <a:stretch>
            <a:fillRect/>
          </a:stretch>
        </p:blipFill>
        <p:spPr>
          <a:xfrm>
            <a:off x="44377" y="5088520"/>
            <a:ext cx="1542427" cy="1719073"/>
          </a:xfrm>
          <a:prstGeom prst="rect">
            <a:avLst/>
          </a:prstGeom>
          <a:ln w="28575" cmpd="sng">
            <a:solidFill>
              <a:srgbClr val="00FF00"/>
            </a:solidFill>
          </a:ln>
        </p:spPr>
      </p:pic>
      <p:sp>
        <p:nvSpPr>
          <p:cNvPr id="57" name="TextBox 56"/>
          <p:cNvSpPr txBox="1"/>
          <p:nvPr/>
        </p:nvSpPr>
        <p:spPr>
          <a:xfrm>
            <a:off x="1850146" y="5158113"/>
            <a:ext cx="4558309" cy="1477328"/>
          </a:xfrm>
          <a:prstGeom prst="rect">
            <a:avLst/>
          </a:prstGeom>
          <a:noFill/>
          <a:ln w="19050" cmpd="sng">
            <a:solidFill>
              <a:srgbClr val="F79646">
                <a:lumMod val="20000"/>
                <a:lumOff val="80000"/>
              </a:srgbClr>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79646">
                    <a:lumMod val="20000"/>
                    <a:lumOff val="80000"/>
                  </a:srgbClr>
                </a:solidFill>
                <a:effectLst/>
                <a:uLnTx/>
                <a:uFillTx/>
              </a:rPr>
              <a:t>Innovation in detectors to provide:</a:t>
            </a:r>
          </a:p>
          <a:p>
            <a:pPr lvl="0" defTabSz="914400">
              <a:defRPr/>
            </a:pPr>
            <a:r>
              <a:rPr lang="en-US" b="1" kern="0" dirty="0">
                <a:solidFill>
                  <a:srgbClr val="F79646">
                    <a:lumMod val="20000"/>
                    <a:lumOff val="80000"/>
                  </a:srgbClr>
                </a:solidFill>
              </a:rPr>
              <a:t> </a:t>
            </a:r>
            <a:r>
              <a:rPr lang="en-US" b="1" kern="0" dirty="0" smtClean="0">
                <a:solidFill>
                  <a:srgbClr val="F79646">
                    <a:lumMod val="20000"/>
                    <a:lumOff val="80000"/>
                  </a:srgbClr>
                </a:solidFill>
              </a:rPr>
              <a:t>  </a:t>
            </a:r>
            <a:r>
              <a:rPr lang="en-US" b="1" kern="0" dirty="0" smtClean="0">
                <a:solidFill>
                  <a:srgbClr val="FFD202"/>
                </a:solidFill>
              </a:rPr>
              <a:t>— High</a:t>
            </a:r>
            <a:r>
              <a:rPr kumimoji="0" lang="en-US" sz="1800" b="1" i="0" u="none" strike="noStrike" kern="0" cap="none" spc="0" normalizeH="0" baseline="0" noProof="0" dirty="0" smtClean="0">
                <a:ln>
                  <a:noFill/>
                </a:ln>
                <a:solidFill>
                  <a:srgbClr val="FFD202"/>
                </a:solidFill>
                <a:effectLst/>
                <a:uLnTx/>
                <a:uFillTx/>
              </a:rPr>
              <a:t>-precision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79646">
                    <a:lumMod val="20000"/>
                    <a:lumOff val="80000"/>
                  </a:srgbClr>
                </a:solidFill>
                <a:effectLst/>
                <a:uLnTx/>
                <a:uFillTx/>
              </a:rPr>
              <a:t> </a:t>
            </a:r>
            <a:r>
              <a:rPr kumimoji="0" lang="en-US" sz="1800" b="1" i="0" u="none" strike="noStrike" kern="0" cap="none" spc="0" normalizeH="0" baseline="0" noProof="0" dirty="0" smtClean="0">
                <a:ln>
                  <a:noFill/>
                </a:ln>
                <a:solidFill>
                  <a:srgbClr val="F79646">
                    <a:lumMod val="20000"/>
                    <a:lumOff val="80000"/>
                  </a:srgbClr>
                </a:solidFill>
                <a:effectLst/>
                <a:uLnTx/>
                <a:uFillTx/>
              </a:rPr>
              <a:t>  </a:t>
            </a:r>
            <a:r>
              <a:rPr kumimoji="0" lang="en-US" sz="1800" b="1" i="0" u="none" strike="noStrike" kern="0" cap="none" spc="0" normalizeH="0" baseline="0" noProof="0" dirty="0" smtClean="0">
                <a:ln>
                  <a:noFill/>
                </a:ln>
                <a:solidFill>
                  <a:srgbClr val="00FF00"/>
                </a:solidFill>
                <a:effectLst/>
                <a:uLnTx/>
                <a:uFillTx/>
              </a:rPr>
              <a:t>     — Large data sets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FF00"/>
                </a:solidFill>
                <a:effectLst/>
                <a:uLnTx/>
                <a:uFillTx/>
              </a:rPr>
              <a:t> </a:t>
            </a:r>
            <a:r>
              <a:rPr kumimoji="0" lang="en-US" sz="1800" b="1" i="0" u="none" strike="noStrike" kern="0" cap="none" spc="0" normalizeH="0" baseline="0" noProof="0" dirty="0" smtClean="0">
                <a:ln>
                  <a:noFill/>
                </a:ln>
                <a:solidFill>
                  <a:srgbClr val="00FF00"/>
                </a:solidFill>
                <a:effectLst/>
                <a:uLnTx/>
                <a:uFillTx/>
              </a:rPr>
              <a:t>       — Control of systematics</a:t>
            </a:r>
          </a:p>
          <a:p>
            <a:pPr marL="0" marR="0" lvl="0" indent="0" defTabSz="914400" eaLnBrk="1" fontAlgn="auto" latinLnBrk="0" hangingPunct="1">
              <a:lnSpc>
                <a:spcPct val="100000"/>
              </a:lnSpc>
              <a:spcBef>
                <a:spcPts val="0"/>
              </a:spcBef>
              <a:spcAft>
                <a:spcPts val="0"/>
              </a:spcAft>
              <a:buClrTx/>
              <a:buSzTx/>
              <a:buFontTx/>
              <a:buNone/>
              <a:tabLst/>
              <a:defRPr/>
            </a:pPr>
            <a:r>
              <a:rPr lang="en-US" b="1" kern="0" dirty="0" smtClean="0">
                <a:solidFill>
                  <a:srgbClr val="FFFFFF"/>
                </a:solidFill>
              </a:rPr>
              <a:t>Innovation in accelerators to go beyond</a:t>
            </a:r>
            <a:endParaRPr kumimoji="0" lang="en-US" sz="1800" b="1" i="0" u="none" strike="noStrike" kern="0" cap="none" spc="0" normalizeH="0" baseline="0" noProof="0" dirty="0" smtClean="0">
              <a:ln>
                <a:noFill/>
              </a:ln>
              <a:solidFill>
                <a:srgbClr val="FFFFFF"/>
              </a:solidFill>
              <a:effectLst/>
              <a:uLnTx/>
              <a:uFillTx/>
            </a:endParaRPr>
          </a:p>
        </p:txBody>
      </p:sp>
      <p:cxnSp>
        <p:nvCxnSpPr>
          <p:cNvPr id="58" name="Straight Arrow Connector 57"/>
          <p:cNvCxnSpPr/>
          <p:nvPr/>
        </p:nvCxnSpPr>
        <p:spPr>
          <a:xfrm flipV="1">
            <a:off x="6408455" y="3602417"/>
            <a:ext cx="2364541" cy="2288378"/>
          </a:xfrm>
          <a:prstGeom prst="straightConnector1">
            <a:avLst/>
          </a:prstGeom>
          <a:noFill/>
          <a:ln w="25400" cap="flat" cmpd="sng" algn="ctr">
            <a:solidFill>
              <a:srgbClr val="FDEADA"/>
            </a:solidFill>
            <a:prstDash val="solid"/>
            <a:tailEnd type="arrow"/>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33338764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491" y="306144"/>
            <a:ext cx="8229600" cy="990600"/>
          </a:xfrm>
        </p:spPr>
        <p:txBody>
          <a:bodyPr/>
          <a:lstStyle/>
          <a:p>
            <a:r>
              <a:rPr lang="en-US" dirty="0" smtClean="0"/>
              <a:t>Innovation in neutrino beam</a:t>
            </a:r>
            <a:endParaRPr lang="en-US" dirty="0"/>
          </a:p>
        </p:txBody>
      </p:sp>
      <p:sp>
        <p:nvSpPr>
          <p:cNvPr id="3" name="Content Placeholder 2"/>
          <p:cNvSpPr>
            <a:spLocks noGrp="1"/>
          </p:cNvSpPr>
          <p:nvPr>
            <p:ph idx="1"/>
          </p:nvPr>
        </p:nvSpPr>
        <p:spPr>
          <a:xfrm>
            <a:off x="457200" y="1372944"/>
            <a:ext cx="8229600" cy="4876800"/>
          </a:xfrm>
        </p:spPr>
        <p:txBody>
          <a:bodyPr/>
          <a:lstStyle/>
          <a:p>
            <a:r>
              <a:rPr lang="en-US" dirty="0" smtClean="0"/>
              <a:t>Neutrino Factory offers un-paralleled performance</a:t>
            </a:r>
          </a:p>
          <a:p>
            <a:pPr lvl="1"/>
            <a:r>
              <a:rPr lang="en-US" dirty="0" smtClean="0"/>
              <a:t>Essential R&amp;D: demonstration of ionization cooling</a:t>
            </a:r>
          </a:p>
          <a:p>
            <a:pPr lvl="2"/>
            <a:r>
              <a:rPr lang="en-US" dirty="0" smtClean="0"/>
              <a:t>MICE: </a:t>
            </a:r>
            <a:r>
              <a:rPr lang="en-US" dirty="0" err="1" smtClean="0"/>
              <a:t>Muon</a:t>
            </a:r>
            <a:r>
              <a:rPr lang="en-US" dirty="0" smtClean="0"/>
              <a:t> Ionization Cooling Experiment</a:t>
            </a:r>
            <a:endParaRPr lang="en-US" dirty="0"/>
          </a:p>
        </p:txBody>
      </p:sp>
      <p:sp>
        <p:nvSpPr>
          <p:cNvPr id="4" name="Slide Number Placeholder 3"/>
          <p:cNvSpPr>
            <a:spLocks noGrp="1"/>
          </p:cNvSpPr>
          <p:nvPr>
            <p:ph type="sldNum" sz="quarter" idx="12"/>
          </p:nvPr>
        </p:nvSpPr>
        <p:spPr/>
        <p:txBody>
          <a:bodyPr/>
          <a:lstStyle/>
          <a:p>
            <a:fld id="{8B2C7CBE-54CD-6E4E-991E-74820AACF21D}" type="slidenum">
              <a:rPr lang="en-US" smtClean="0"/>
              <a:t>79</a:t>
            </a:fld>
            <a:endParaRPr lang="en-US"/>
          </a:p>
        </p:txBody>
      </p:sp>
      <p:pic>
        <p:nvPicPr>
          <p:cNvPr id="8" name="Picture 7" descr="mice-international-v1.pdf"/>
          <p:cNvPicPr>
            <a:picLocks noChangeAspect="1"/>
          </p:cNvPicPr>
          <p:nvPr/>
        </p:nvPicPr>
        <p:blipFill rotWithShape="1">
          <a:blip r:embed="rId2" cstate="print">
            <a:extLst>
              <a:ext uri="{28A0092B-C50C-407E-A947-70E740481C1C}">
                <a14:useLocalDpi xmlns:a14="http://schemas.microsoft.com/office/drawing/2010/main"/>
              </a:ext>
            </a:extLst>
          </a:blip>
          <a:srcRect b="68148"/>
          <a:stretch/>
        </p:blipFill>
        <p:spPr>
          <a:xfrm>
            <a:off x="2398763" y="2"/>
            <a:ext cx="4081916" cy="340266"/>
          </a:xfrm>
          <a:prstGeom prst="rect">
            <a:avLst/>
          </a:prstGeom>
          <a:ln w="28575" cmpd="sng">
            <a:solidFill>
              <a:srgbClr val="FF0000"/>
            </a:solidFill>
          </a:ln>
        </p:spPr>
      </p:pic>
      <p:pic>
        <p:nvPicPr>
          <p:cNvPr id="9" name="Picture 8" descr="micearoundther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57"/>
            <a:ext cx="626501" cy="626501"/>
          </a:xfrm>
          <a:prstGeom prst="rect">
            <a:avLst/>
          </a:prstGeom>
        </p:spPr>
      </p:pic>
      <p:pic>
        <p:nvPicPr>
          <p:cNvPr id="10" name="Picture 2"/>
          <p:cNvPicPr>
            <a:picLocks noChangeAspect="1" noChangeArrowheads="1"/>
          </p:cNvPicPr>
          <p:nvPr/>
        </p:nvPicPr>
        <p:blipFill>
          <a:blip r:embed="rId4" cstate="screen"/>
          <a:srcRect/>
          <a:stretch>
            <a:fillRect/>
          </a:stretch>
        </p:blipFill>
        <p:spPr bwMode="auto">
          <a:xfrm>
            <a:off x="151183" y="2953362"/>
            <a:ext cx="8824408" cy="3580919"/>
          </a:xfrm>
          <a:prstGeom prst="rect">
            <a:avLst/>
          </a:prstGeom>
          <a:noFill/>
          <a:ln w="9525">
            <a:noFill/>
            <a:miter lim="800000"/>
            <a:headEnd/>
            <a:tailEnd/>
          </a:ln>
          <a:effectLst/>
        </p:spPr>
      </p:pic>
    </p:spTree>
    <p:extLst>
      <p:ext uri="{BB962C8B-B14F-4D97-AF65-F5344CB8AC3E}">
        <p14:creationId xmlns:p14="http://schemas.microsoft.com/office/powerpoint/2010/main" val="38364292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1943"/>
            <a:ext cx="8229600" cy="990600"/>
          </a:xfrm>
        </p:spPr>
        <p:txBody>
          <a:bodyPr/>
          <a:lstStyle/>
          <a:p>
            <a:r>
              <a:rPr lang="en-US" dirty="0" smtClean="0"/>
              <a:t>Plan</a:t>
            </a:r>
            <a:endParaRPr lang="en-US" dirty="0"/>
          </a:p>
        </p:txBody>
      </p:sp>
      <p:sp>
        <p:nvSpPr>
          <p:cNvPr id="3" name="Content Placeholder 2"/>
          <p:cNvSpPr>
            <a:spLocks noGrp="1"/>
          </p:cNvSpPr>
          <p:nvPr>
            <p:ph idx="1"/>
          </p:nvPr>
        </p:nvSpPr>
        <p:spPr>
          <a:xfrm>
            <a:off x="457200" y="1085556"/>
            <a:ext cx="8229600" cy="5590613"/>
          </a:xfrm>
        </p:spPr>
        <p:txBody>
          <a:bodyPr>
            <a:normAutofit lnSpcReduction="10000"/>
          </a:bodyPr>
          <a:lstStyle/>
          <a:p>
            <a:pPr>
              <a:lnSpc>
                <a:spcPct val="200000"/>
              </a:lnSpc>
            </a:pPr>
            <a:r>
              <a:rPr lang="en-US" dirty="0" smtClean="0"/>
              <a:t>Pedigree and provenance</a:t>
            </a:r>
          </a:p>
          <a:p>
            <a:pPr>
              <a:lnSpc>
                <a:spcPct val="200000"/>
              </a:lnSpc>
            </a:pPr>
            <a:r>
              <a:rPr lang="en-US" dirty="0" smtClean="0"/>
              <a:t>Oscillations; the present generation</a:t>
            </a:r>
          </a:p>
          <a:p>
            <a:pPr>
              <a:lnSpc>
                <a:spcPct val="200000"/>
              </a:lnSpc>
            </a:pPr>
            <a:r>
              <a:rPr lang="en-US" dirty="0" smtClean="0"/>
              <a:t>Sterile neutrinos</a:t>
            </a:r>
          </a:p>
          <a:p>
            <a:pPr>
              <a:lnSpc>
                <a:spcPct val="200000"/>
              </a:lnSpc>
            </a:pPr>
            <a:r>
              <a:rPr lang="en-US" dirty="0" smtClean="0"/>
              <a:t>The Standard Neutrino Model and beyond</a:t>
            </a:r>
          </a:p>
          <a:p>
            <a:pPr>
              <a:lnSpc>
                <a:spcPct val="200000"/>
              </a:lnSpc>
            </a:pPr>
            <a:r>
              <a:rPr lang="en-US" dirty="0" smtClean="0"/>
              <a:t>Cross sections</a:t>
            </a:r>
          </a:p>
          <a:p>
            <a:pPr>
              <a:lnSpc>
                <a:spcPct val="200000"/>
              </a:lnSpc>
            </a:pPr>
            <a:r>
              <a:rPr lang="en-US" dirty="0" smtClean="0"/>
              <a:t>Scanning the horizon</a:t>
            </a:r>
          </a:p>
          <a:p>
            <a:pPr>
              <a:lnSpc>
                <a:spcPct val="200000"/>
              </a:lnSpc>
            </a:pPr>
            <a:r>
              <a:rPr lang="en-US" dirty="0" smtClean="0"/>
              <a:t>Conclusions</a:t>
            </a:r>
            <a:endParaRPr lang="en-US" dirty="0"/>
          </a:p>
        </p:txBody>
      </p:sp>
      <p:sp>
        <p:nvSpPr>
          <p:cNvPr id="4" name="Slide Number Placeholder 3"/>
          <p:cNvSpPr>
            <a:spLocks noGrp="1"/>
          </p:cNvSpPr>
          <p:nvPr>
            <p:ph type="sldNum" sz="quarter" idx="12"/>
          </p:nvPr>
        </p:nvSpPr>
        <p:spPr/>
        <p:txBody>
          <a:bodyPr/>
          <a:lstStyle/>
          <a:p>
            <a:fld id="{8B2C7CBE-54CD-6E4E-991E-74820AACF21D}" type="slidenum">
              <a:rPr lang="en-US" smtClean="0"/>
              <a:t>8</a:t>
            </a:fld>
            <a:endParaRPr lang="en-US"/>
          </a:p>
        </p:txBody>
      </p:sp>
    </p:spTree>
    <p:extLst>
      <p:ext uri="{BB962C8B-B14F-4D97-AF65-F5344CB8AC3E}">
        <p14:creationId xmlns:p14="http://schemas.microsoft.com/office/powerpoint/2010/main" val="1440980246"/>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1DC3ABC-92C2-B748-ABF3-8546144348B4}" type="slidenum">
              <a:rPr lang="en-US" smtClean="0"/>
              <a:t>80</a:t>
            </a:fld>
            <a:endParaRPr lang="en-US"/>
          </a:p>
        </p:txBody>
      </p:sp>
      <p:sp>
        <p:nvSpPr>
          <p:cNvPr id="100353" name="Title 1"/>
          <p:cNvSpPr>
            <a:spLocks noGrp="1"/>
          </p:cNvSpPr>
          <p:nvPr>
            <p:ph type="title" idx="4294967295"/>
          </p:nvPr>
        </p:nvSpPr>
        <p:spPr>
          <a:xfrm>
            <a:off x="0" y="332640"/>
            <a:ext cx="9144000" cy="714375"/>
          </a:xfrm>
        </p:spPr>
        <p:txBody>
          <a:bodyPr>
            <a:normAutofit/>
          </a:bodyPr>
          <a:lstStyle/>
          <a:p>
            <a:r>
              <a:rPr lang="en-GB" dirty="0" err="1" smtClean="0"/>
              <a:t>Muon</a:t>
            </a:r>
            <a:r>
              <a:rPr lang="en-GB" dirty="0" smtClean="0"/>
              <a:t> Ionization Cooling Experiment</a:t>
            </a:r>
          </a:p>
        </p:txBody>
      </p:sp>
      <p:pic>
        <p:nvPicPr>
          <p:cNvPr id="10035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l="827"/>
          <a:stretch>
            <a:fillRect/>
          </a:stretch>
        </p:blipFill>
        <p:spPr bwMode="auto">
          <a:xfrm>
            <a:off x="34925" y="1021356"/>
            <a:ext cx="9059863" cy="2962275"/>
          </a:xfrm>
          <a:prstGeom prst="rect">
            <a:avLst/>
          </a:prstGeom>
          <a:noFill/>
          <a:ln w="9525">
            <a:noFill/>
            <a:miter lim="800000"/>
            <a:headEnd/>
            <a:tailEnd/>
          </a:ln>
        </p:spPr>
      </p:pic>
      <p:sp>
        <p:nvSpPr>
          <p:cNvPr id="100355" name="TextBox 10"/>
          <p:cNvSpPr txBox="1">
            <a:spLocks noChangeArrowheads="1"/>
          </p:cNvSpPr>
          <p:nvPr/>
        </p:nvSpPr>
        <p:spPr bwMode="auto">
          <a:xfrm>
            <a:off x="8562975" y="643796"/>
            <a:ext cx="511175" cy="585787"/>
          </a:xfrm>
          <a:prstGeom prst="rect">
            <a:avLst/>
          </a:prstGeom>
          <a:noFill/>
          <a:ln w="9525">
            <a:noFill/>
            <a:miter lim="800000"/>
            <a:headEnd/>
            <a:tailEnd/>
          </a:ln>
        </p:spPr>
        <p:txBody>
          <a:bodyPr wrap="none">
            <a:spAutoFit/>
          </a:bodyPr>
          <a:lstStyle/>
          <a:p>
            <a:pPr algn="ctr"/>
            <a:r>
              <a:rPr lang="en-GB" sz="1600" b="1">
                <a:solidFill>
                  <a:prstClr val="black"/>
                </a:solidFill>
                <a:latin typeface="Calibri" pitchFamily="34" charset="0"/>
              </a:rPr>
              <a:t>ISIS</a:t>
            </a:r>
            <a:br>
              <a:rPr lang="en-GB" sz="1600" b="1">
                <a:solidFill>
                  <a:prstClr val="black"/>
                </a:solidFill>
                <a:latin typeface="Calibri" pitchFamily="34" charset="0"/>
              </a:rPr>
            </a:br>
            <a:r>
              <a:rPr lang="en-GB" sz="1600" b="1">
                <a:solidFill>
                  <a:prstClr val="black"/>
                </a:solidFill>
                <a:latin typeface="Calibri" pitchFamily="34" charset="0"/>
              </a:rPr>
              <a:t>RAL</a:t>
            </a:r>
          </a:p>
        </p:txBody>
      </p:sp>
      <p:sp>
        <p:nvSpPr>
          <p:cNvPr id="100357" name="TextBox 12"/>
          <p:cNvSpPr txBox="1">
            <a:spLocks noChangeArrowheads="1"/>
          </p:cNvSpPr>
          <p:nvPr/>
        </p:nvSpPr>
        <p:spPr bwMode="auto">
          <a:xfrm>
            <a:off x="107950" y="3573463"/>
            <a:ext cx="863600" cy="461962"/>
          </a:xfrm>
          <a:prstGeom prst="rect">
            <a:avLst/>
          </a:prstGeom>
          <a:noFill/>
          <a:ln w="9525">
            <a:noFill/>
            <a:miter lim="800000"/>
            <a:headEnd/>
            <a:tailEnd/>
          </a:ln>
        </p:spPr>
        <p:txBody>
          <a:bodyPr>
            <a:spAutoFit/>
          </a:bodyPr>
          <a:lstStyle/>
          <a:p>
            <a:pPr algn="ctr"/>
            <a:r>
              <a:rPr lang="en-GB" sz="2400" b="1">
                <a:solidFill>
                  <a:prstClr val="black"/>
                </a:solidFill>
                <a:latin typeface="Calibri" pitchFamily="34" charset="0"/>
              </a:rPr>
              <a:t>MICE</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b="45747"/>
          <a:stretch/>
        </p:blipFill>
        <p:spPr>
          <a:xfrm>
            <a:off x="69137" y="4045083"/>
            <a:ext cx="9028473" cy="2734650"/>
          </a:xfrm>
          <a:prstGeom prst="rect">
            <a:avLst/>
          </a:prstGeom>
          <a:solidFill>
            <a:srgbClr val="FFFFFF"/>
          </a:solidFill>
          <a:ln w="28575" cmpd="sng">
            <a:solidFill>
              <a:srgbClr val="FF0000"/>
            </a:solidFill>
          </a:ln>
        </p:spPr>
      </p:pic>
    </p:spTree>
    <p:extLst>
      <p:ext uri="{BB962C8B-B14F-4D97-AF65-F5344CB8AC3E}">
        <p14:creationId xmlns:p14="http://schemas.microsoft.com/office/powerpoint/2010/main" val="1338585344"/>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855" y="908720"/>
            <a:ext cx="9144000" cy="5660571"/>
          </a:xfrm>
          <a:prstGeom prst="rect">
            <a:avLst/>
          </a:prstGeom>
          <a:ln w="28575" cmpd="sng">
            <a:solidFill>
              <a:srgbClr val="FF0000"/>
            </a:solidFill>
          </a:ln>
        </p:spPr>
      </p:pic>
      <p:sp>
        <p:nvSpPr>
          <p:cNvPr id="2" name="Title 1"/>
          <p:cNvSpPr>
            <a:spLocks noGrp="1"/>
          </p:cNvSpPr>
          <p:nvPr>
            <p:ph type="title"/>
          </p:nvPr>
        </p:nvSpPr>
        <p:spPr/>
        <p:txBody>
          <a:bodyPr>
            <a:normAutofit fontScale="90000"/>
          </a:bodyPr>
          <a:lstStyle/>
          <a:p>
            <a:r>
              <a:rPr lang="en-US" dirty="0" smtClean="0"/>
              <a:t>Beam-line instrumentation</a:t>
            </a:r>
            <a:endParaRPr lang="en-US" dirty="0"/>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a:ext>
            </a:extLst>
          </a:blip>
          <a:srcRect t="152" b="152"/>
          <a:stretch>
            <a:fillRect/>
          </a:stretch>
        </p:blipFill>
        <p:spPr>
          <a:xfrm>
            <a:off x="4792452" y="999564"/>
            <a:ext cx="4278271" cy="2857422"/>
          </a:xfrm>
          <a:ln w="28575" cmpd="sng">
            <a:solidFill>
              <a:srgbClr val="000090"/>
            </a:solidFill>
          </a:ln>
        </p:spPr>
      </p:pic>
      <p:sp>
        <p:nvSpPr>
          <p:cNvPr id="6" name="Rectangle 5"/>
          <p:cNvSpPr/>
          <p:nvPr/>
        </p:nvSpPr>
        <p:spPr>
          <a:xfrm>
            <a:off x="5590967" y="5013176"/>
            <a:ext cx="288032" cy="360040"/>
          </a:xfrm>
          <a:prstGeom prst="rect">
            <a:avLst/>
          </a:prstGeom>
          <a:noFill/>
          <a:ln w="28575"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H="1" flipV="1">
            <a:off x="4780747" y="3856985"/>
            <a:ext cx="810220" cy="1156191"/>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5878999" y="3868690"/>
            <a:ext cx="3191724" cy="1144486"/>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8058573" y="5042440"/>
            <a:ext cx="288032" cy="360040"/>
          </a:xfrm>
          <a:prstGeom prst="rect">
            <a:avLst/>
          </a:prstGeom>
          <a:noFill/>
          <a:ln w="28575"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4" name="Straight Connector 13"/>
          <p:cNvCxnSpPr/>
          <p:nvPr/>
        </p:nvCxnSpPr>
        <p:spPr>
          <a:xfrm flipV="1">
            <a:off x="8356703" y="3886250"/>
            <a:ext cx="714020" cy="115885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flipV="1">
            <a:off x="4792452" y="3862838"/>
            <a:ext cx="3246787" cy="1150338"/>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graphicFrame>
        <p:nvGraphicFramePr>
          <p:cNvPr id="18" name="Object 17"/>
          <p:cNvGraphicFramePr>
            <a:graphicFrameLocks noChangeAspect="1"/>
          </p:cNvGraphicFramePr>
          <p:nvPr>
            <p:extLst>
              <p:ext uri="{D42A27DB-BD31-4B8C-83A1-F6EECF244321}">
                <p14:modId xmlns:p14="http://schemas.microsoft.com/office/powerpoint/2010/main" val="2110517105"/>
              </p:ext>
            </p:extLst>
          </p:nvPr>
        </p:nvGraphicFramePr>
        <p:xfrm>
          <a:off x="6527071" y="3933056"/>
          <a:ext cx="1092200" cy="241300"/>
        </p:xfrm>
        <a:graphic>
          <a:graphicData uri="http://schemas.openxmlformats.org/presentationml/2006/ole">
            <mc:AlternateContent xmlns:mc="http://schemas.openxmlformats.org/markup-compatibility/2006">
              <mc:Choice xmlns:v="urn:schemas-microsoft-com:vml" Requires="v">
                <p:oleObj spid="_x0000_s2058" name="Equation" r:id="rId5" imgW="1092200" imgH="241300" progId="Equation.3">
                  <p:embed/>
                </p:oleObj>
              </mc:Choice>
              <mc:Fallback>
                <p:oleObj name="Equation" r:id="rId5" imgW="1092200" imgH="241300" progId="Equation.3">
                  <p:embed/>
                  <p:pic>
                    <p:nvPicPr>
                      <p:cNvPr id="0" name=""/>
                      <p:cNvPicPr/>
                      <p:nvPr/>
                    </p:nvPicPr>
                    <p:blipFill>
                      <a:blip r:embed="rId6"/>
                      <a:stretch>
                        <a:fillRect/>
                      </a:stretch>
                    </p:blipFill>
                    <p:spPr>
                      <a:xfrm>
                        <a:off x="6527071" y="3933056"/>
                        <a:ext cx="1092200" cy="241300"/>
                      </a:xfrm>
                      <a:prstGeom prst="rect">
                        <a:avLst/>
                      </a:prstGeom>
                      <a:ln w="28575" cmpd="sng">
                        <a:solidFill>
                          <a:srgbClr val="000090"/>
                        </a:solidFill>
                      </a:ln>
                    </p:spPr>
                  </p:pic>
                </p:oleObj>
              </mc:Fallback>
            </mc:AlternateContent>
          </a:graphicData>
        </a:graphic>
      </p:graphicFrame>
      <p:pic>
        <p:nvPicPr>
          <p:cNvPr id="20" name="Picture 19" descr="IMG_4980.JP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278599" y="1484784"/>
            <a:ext cx="2448272" cy="1632181"/>
          </a:xfrm>
          <a:prstGeom prst="rect">
            <a:avLst/>
          </a:prstGeom>
          <a:ln w="28575" cmpd="sng">
            <a:solidFill>
              <a:srgbClr val="006600"/>
            </a:solidFill>
          </a:ln>
        </p:spPr>
      </p:pic>
      <p:cxnSp>
        <p:nvCxnSpPr>
          <p:cNvPr id="22" name="Straight Connector 21"/>
          <p:cNvCxnSpPr/>
          <p:nvPr/>
        </p:nvCxnSpPr>
        <p:spPr>
          <a:xfrm>
            <a:off x="2278599" y="3140968"/>
            <a:ext cx="3315663" cy="1892426"/>
          </a:xfrm>
          <a:prstGeom prst="line">
            <a:avLst/>
          </a:prstGeom>
          <a:ln>
            <a:solidFill>
              <a:srgbClr val="0066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726871" y="3140968"/>
            <a:ext cx="1152128" cy="1872208"/>
          </a:xfrm>
          <a:prstGeom prst="line">
            <a:avLst/>
          </a:prstGeom>
          <a:ln>
            <a:solidFill>
              <a:srgbClr val="0066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49129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par>
                                <p:cTn id="20" presetID="22" presetClass="entr" presetSubtype="4"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1000"/>
                                        <p:tgtEl>
                                          <p:spTgt spid="10"/>
                                        </p:tgtEl>
                                      </p:cBhvr>
                                    </p:animEffect>
                                  </p:childTnLst>
                                </p:cTn>
                              </p:par>
                            </p:childTnLst>
                          </p:cTn>
                        </p:par>
                        <p:par>
                          <p:cTn id="26" fill="hold">
                            <p:stCondLst>
                              <p:cond delay="1000"/>
                            </p:stCondLst>
                            <p:childTnLst>
                              <p:par>
                                <p:cTn id="27" presetID="1"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down)">
                                      <p:cBhvr>
                                        <p:cTn id="33" dur="1000"/>
                                        <p:tgtEl>
                                          <p:spTgt spid="24"/>
                                        </p:tgtEl>
                                      </p:cBhvr>
                                    </p:animEffect>
                                  </p:childTnLst>
                                </p:cTn>
                              </p:par>
                              <p:par>
                                <p:cTn id="34" presetID="22" presetClass="entr" presetSubtype="4"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down)">
                                      <p:cBhvr>
                                        <p:cTn id="36" dur="500"/>
                                        <p:tgtEl>
                                          <p:spTgt spid="20"/>
                                        </p:tgtEl>
                                      </p:cBhvr>
                                    </p:animEffect>
                                  </p:childTnLst>
                                </p:cTn>
                              </p:par>
                              <p:par>
                                <p:cTn id="37" presetID="22" presetClass="entr" presetSubtype="4"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down)">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Cooling demonstration; 2017/18</a:t>
            </a:r>
            <a:endParaRPr lang="en-US" dirty="0"/>
          </a:p>
        </p:txBody>
      </p:sp>
      <p:sp>
        <p:nvSpPr>
          <p:cNvPr id="9" name="Content Placeholder 8"/>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A1DC3ABC-92C2-B748-ABF3-8546144348B4}" type="slidenum">
              <a:rPr lang="en-US" smtClean="0"/>
              <a:t>82</a:t>
            </a:fld>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b="45747"/>
          <a:stretch/>
        </p:blipFill>
        <p:spPr>
          <a:xfrm>
            <a:off x="69137" y="750797"/>
            <a:ext cx="9028473" cy="2734650"/>
          </a:xfrm>
          <a:prstGeom prst="rect">
            <a:avLst/>
          </a:prstGeom>
          <a:solidFill>
            <a:srgbClr val="FFFFFF"/>
          </a:solidFill>
          <a:ln w="28575" cmpd="sng">
            <a:solidFill>
              <a:srgbClr val="FF0000"/>
            </a:solidFill>
          </a:ln>
        </p:spPr>
      </p:pic>
      <p:pic>
        <p:nvPicPr>
          <p:cNvPr id="6" name="Picture 5"/>
          <p:cNvPicPr>
            <a:picLocks noChangeAspect="1"/>
          </p:cNvPicPr>
          <p:nvPr/>
        </p:nvPicPr>
        <p:blipFill>
          <a:blip r:embed="rId3"/>
          <a:stretch>
            <a:fillRect/>
          </a:stretch>
        </p:blipFill>
        <p:spPr>
          <a:xfrm>
            <a:off x="69137" y="3697197"/>
            <a:ext cx="4496625" cy="3051726"/>
          </a:xfrm>
          <a:prstGeom prst="rect">
            <a:avLst/>
          </a:prstGeom>
          <a:ln w="28575" cmpd="sng">
            <a:solidFill>
              <a:srgbClr val="FF0000"/>
            </a:solidFill>
          </a:ln>
        </p:spPr>
      </p:pic>
      <p:pic>
        <p:nvPicPr>
          <p:cNvPr id="7" name="Picture 4"/>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58977" t="13702" r="7378" b="50705"/>
          <a:stretch/>
        </p:blipFill>
        <p:spPr bwMode="auto">
          <a:xfrm>
            <a:off x="69137" y="5776246"/>
            <a:ext cx="1233993" cy="972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66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a:ext>
            </a:extLst>
          </a:blip>
          <a:srcRect r="50799"/>
          <a:stretch/>
        </p:blipFill>
        <p:spPr>
          <a:xfrm>
            <a:off x="4598623" y="3697197"/>
            <a:ext cx="4498988" cy="3051726"/>
          </a:xfrm>
          <a:prstGeom prst="rect">
            <a:avLst/>
          </a:prstGeom>
          <a:ln w="28575" cmpd="sng">
            <a:solidFill>
              <a:srgbClr val="FF0000"/>
            </a:solidFill>
          </a:ln>
        </p:spPr>
      </p:pic>
      <p:pic>
        <p:nvPicPr>
          <p:cNvPr id="8" name="Picture 4" descr="IMAGES BARREAUX EMR FEVRIER 2012 006"/>
          <p:cNvPicPr>
            <a:picLocks noChangeAspect="1" noChangeArrowheads="1"/>
          </p:cNvPicPr>
          <p:nvPr/>
        </p:nvPicPr>
        <p:blipFill>
          <a:blip r:embed="rId6" cstate="print"/>
          <a:srcRect/>
          <a:stretch>
            <a:fillRect/>
          </a:stretch>
        </p:blipFill>
        <p:spPr bwMode="auto">
          <a:xfrm>
            <a:off x="4598624" y="5776246"/>
            <a:ext cx="1250758" cy="987113"/>
          </a:xfrm>
          <a:prstGeom prst="rect">
            <a:avLst/>
          </a:prstGeom>
          <a:noFill/>
          <a:ln w="28575" cmpd="sng">
            <a:noFill/>
            <a:miter lim="800000"/>
            <a:headEnd/>
            <a:tailEnd/>
          </a:ln>
        </p:spPr>
      </p:pic>
    </p:spTree>
    <p:extLst>
      <p:ext uri="{BB962C8B-B14F-4D97-AF65-F5344CB8AC3E}">
        <p14:creationId xmlns:p14="http://schemas.microsoft.com/office/powerpoint/2010/main" val="31570939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Reminder; the “cooling equation”</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Paraxial (and other) approximation:</a:t>
            </a:r>
          </a:p>
          <a:p>
            <a:endParaRPr lang="en-US" dirty="0"/>
          </a:p>
          <a:p>
            <a:endParaRPr lang="en-US" dirty="0" smtClean="0"/>
          </a:p>
          <a:p>
            <a:endParaRPr lang="en-US" dirty="0" smtClean="0"/>
          </a:p>
          <a:p>
            <a:endParaRPr lang="en-US" dirty="0"/>
          </a:p>
          <a:p>
            <a:endParaRPr lang="en-US" dirty="0"/>
          </a:p>
          <a:p>
            <a:endParaRPr lang="en-US" dirty="0" smtClean="0"/>
          </a:p>
          <a:p>
            <a:endParaRPr lang="en-US" dirty="0"/>
          </a:p>
          <a:p>
            <a:endParaRPr lang="en-US" dirty="0" smtClean="0"/>
          </a:p>
          <a:p>
            <a:endParaRPr lang="en-US" dirty="0"/>
          </a:p>
          <a:p>
            <a:r>
              <a:rPr lang="en-US" dirty="0" err="1" smtClean="0"/>
              <a:t>Emittance</a:t>
            </a:r>
            <a:r>
              <a:rPr lang="en-US" dirty="0" smtClean="0"/>
              <a:t>:</a:t>
            </a:r>
          </a:p>
          <a:p>
            <a:pPr lvl="1"/>
            <a:r>
              <a:rPr lang="en-US" dirty="0" smtClean="0"/>
              <a:t>MICE </a:t>
            </a:r>
            <a:r>
              <a:rPr lang="en-US" dirty="0" err="1" smtClean="0"/>
              <a:t>Muon</a:t>
            </a:r>
            <a:r>
              <a:rPr lang="en-US" dirty="0" smtClean="0"/>
              <a:t> Beam optics and diffuser settings</a:t>
            </a:r>
          </a:p>
          <a:p>
            <a:r>
              <a:rPr lang="en-US" dirty="0" smtClean="0"/>
              <a:t>Material:</a:t>
            </a:r>
          </a:p>
          <a:p>
            <a:pPr lvl="1"/>
            <a:r>
              <a:rPr lang="en-US" dirty="0" smtClean="0"/>
              <a:t>Absorber change (LH2; </a:t>
            </a:r>
            <a:r>
              <a:rPr lang="en-US" dirty="0" err="1" smtClean="0"/>
              <a:t>LiH</a:t>
            </a:r>
            <a:r>
              <a:rPr lang="en-US" dirty="0" smtClean="0"/>
              <a:t>);</a:t>
            </a:r>
          </a:p>
          <a:p>
            <a:r>
              <a:rPr lang="en-US" i="1" dirty="0" smtClean="0"/>
              <a:t>p</a:t>
            </a:r>
            <a:r>
              <a:rPr lang="en-US" dirty="0" smtClean="0"/>
              <a:t>,</a:t>
            </a:r>
            <a:r>
              <a:rPr lang="en-US" i="1" dirty="0" smtClean="0"/>
              <a:t> E </a:t>
            </a:r>
            <a:r>
              <a:rPr lang="en-US" dirty="0" smtClean="0"/>
              <a:t> and β:</a:t>
            </a:r>
          </a:p>
          <a:p>
            <a:pPr lvl="1"/>
            <a:r>
              <a:rPr lang="en-US" dirty="0" smtClean="0"/>
              <a:t>Vary beam momentum, optics</a:t>
            </a:r>
          </a:p>
        </p:txBody>
      </p:sp>
      <p:sp>
        <p:nvSpPr>
          <p:cNvPr id="5" name="Slide Number Placeholder 4"/>
          <p:cNvSpPr>
            <a:spLocks noGrp="1"/>
          </p:cNvSpPr>
          <p:nvPr>
            <p:ph type="sldNum" sz="quarter" idx="12"/>
          </p:nvPr>
        </p:nvSpPr>
        <p:spPr/>
        <p:txBody>
          <a:bodyPr/>
          <a:lstStyle/>
          <a:p>
            <a:fld id="{A1DC3ABC-92C2-B748-ABF3-8546144348B4}" type="slidenum">
              <a:rPr lang="en-US" smtClean="0"/>
              <a:t>83</a:t>
            </a:fld>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47664" y="1250567"/>
            <a:ext cx="6480720" cy="3186545"/>
          </a:xfrm>
          <a:prstGeom prst="rect">
            <a:avLst/>
          </a:prstGeom>
          <a:ln w="28575" cmpd="sng">
            <a:solidFill>
              <a:srgbClr val="FF0000"/>
            </a:solidFill>
          </a:ln>
        </p:spPr>
      </p:pic>
    </p:spTree>
    <p:extLst>
      <p:ext uri="{BB962C8B-B14F-4D97-AF65-F5344CB8AC3E}">
        <p14:creationId xmlns:p14="http://schemas.microsoft.com/office/powerpoint/2010/main" val="1853439262"/>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“Step IV”; 2015/16</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A1DC3ABC-92C2-B748-ABF3-8546144348B4}" type="slidenum">
              <a:rPr lang="en-US" smtClean="0"/>
              <a:t>84</a:t>
            </a:fld>
            <a:endParaRPr lang="en-US"/>
          </a:p>
        </p:txBody>
      </p:sp>
      <p:pic>
        <p:nvPicPr>
          <p:cNvPr id="5" name="Picture 4" descr="Step-4.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7695" y="750797"/>
            <a:ext cx="8933684" cy="2808655"/>
          </a:xfrm>
          <a:prstGeom prst="rect">
            <a:avLst/>
          </a:prstGeom>
          <a:solidFill>
            <a:srgbClr val="FFFFFF"/>
          </a:solidFill>
          <a:ln w="28575" cmpd="sng">
            <a:solidFill>
              <a:srgbClr val="FF0000"/>
            </a:solidFill>
          </a:ln>
        </p:spPr>
      </p:pic>
      <p:pic>
        <p:nvPicPr>
          <p:cNvPr id="7" name="Picture 6"/>
          <p:cNvPicPr>
            <a:picLocks noChangeAspect="1"/>
          </p:cNvPicPr>
          <p:nvPr/>
        </p:nvPicPr>
        <p:blipFill>
          <a:blip r:embed="rId3"/>
          <a:stretch>
            <a:fillRect/>
          </a:stretch>
        </p:blipFill>
        <p:spPr>
          <a:xfrm>
            <a:off x="2081924" y="3643444"/>
            <a:ext cx="4632970" cy="3148220"/>
          </a:xfrm>
          <a:prstGeom prst="rect">
            <a:avLst/>
          </a:prstGeom>
          <a:ln w="28575" cmpd="sng">
            <a:solidFill>
              <a:srgbClr val="FF0000"/>
            </a:solidFill>
          </a:ln>
        </p:spPr>
      </p:pic>
    </p:spTree>
    <p:extLst>
      <p:ext uri="{BB962C8B-B14F-4D97-AF65-F5344CB8AC3E}">
        <p14:creationId xmlns:p14="http://schemas.microsoft.com/office/powerpoint/2010/main" val="1669586447"/>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endParaRPr lang="en-US"/>
          </a:p>
        </p:txBody>
      </p:sp>
      <p:sp>
        <p:nvSpPr>
          <p:cNvPr id="7" name="Content Placeholder 6"/>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8B2C7CBE-54CD-6E4E-991E-74820AACF21D}" type="slidenum">
              <a:rPr lang="en-US" smtClean="0"/>
              <a:t>85</a:t>
            </a:fld>
            <a:endParaRPr lang="en-US"/>
          </a:p>
        </p:txBody>
      </p:sp>
      <p:pic>
        <p:nvPicPr>
          <p:cNvPr id="5" name="Picture 4" descr="IMG_8674-1.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089" y="594701"/>
            <a:ext cx="9018836" cy="6012557"/>
          </a:xfrm>
          <a:prstGeom prst="rect">
            <a:avLst/>
          </a:prstGeom>
          <a:ln w="28575" cmpd="sng">
            <a:solidFill>
              <a:srgbClr val="FF0000"/>
            </a:solidFill>
          </a:ln>
        </p:spPr>
      </p:pic>
    </p:spTree>
    <p:extLst>
      <p:ext uri="{BB962C8B-B14F-4D97-AF65-F5344CB8AC3E}">
        <p14:creationId xmlns:p14="http://schemas.microsoft.com/office/powerpoint/2010/main" val="2334262909"/>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MICE trackers</a:t>
            </a:r>
            <a:endParaRPr lang="en-US" dirty="0"/>
          </a:p>
        </p:txBody>
      </p:sp>
      <p:sp>
        <p:nvSpPr>
          <p:cNvPr id="3" name="Content Placeholder 2"/>
          <p:cNvSpPr>
            <a:spLocks noGrp="1"/>
          </p:cNvSpPr>
          <p:nvPr>
            <p:ph idx="1"/>
          </p:nvPr>
        </p:nvSpPr>
        <p:spPr>
          <a:xfrm>
            <a:off x="0" y="4716158"/>
            <a:ext cx="3647288" cy="2141842"/>
          </a:xfrm>
        </p:spPr>
        <p:txBody>
          <a:bodyPr>
            <a:normAutofit fontScale="62500" lnSpcReduction="20000"/>
          </a:bodyPr>
          <a:lstStyle/>
          <a:p>
            <a:r>
              <a:rPr lang="en-US" dirty="0" smtClean="0"/>
              <a:t>350 </a:t>
            </a:r>
            <a:r>
              <a:rPr lang="en-US" dirty="0" err="1" smtClean="0"/>
              <a:t>μm</a:t>
            </a:r>
            <a:r>
              <a:rPr lang="en-US" dirty="0" smtClean="0"/>
              <a:t> scintillating-</a:t>
            </a:r>
            <a:r>
              <a:rPr lang="en-US" dirty="0" err="1" smtClean="0"/>
              <a:t>fibre</a:t>
            </a:r>
            <a:r>
              <a:rPr lang="en-US" dirty="0" smtClean="0"/>
              <a:t> tracker:</a:t>
            </a:r>
          </a:p>
          <a:p>
            <a:pPr lvl="1"/>
            <a:r>
              <a:rPr lang="en-US" dirty="0" smtClean="0"/>
              <a:t>10 </a:t>
            </a:r>
            <a:r>
              <a:rPr lang="en-US" dirty="0" err="1" smtClean="0"/>
              <a:t>p.e.</a:t>
            </a:r>
            <a:r>
              <a:rPr lang="en-US" dirty="0" smtClean="0"/>
              <a:t>/</a:t>
            </a:r>
            <a:r>
              <a:rPr lang="en-US" dirty="0" err="1" smtClean="0"/>
              <a:t>mip</a:t>
            </a:r>
            <a:r>
              <a:rPr lang="en-US" dirty="0" smtClean="0"/>
              <a:t> demonstrated with </a:t>
            </a:r>
            <a:r>
              <a:rPr lang="en-US" dirty="0" err="1" smtClean="0"/>
              <a:t>cosmics</a:t>
            </a:r>
            <a:endParaRPr lang="en-US" dirty="0"/>
          </a:p>
          <a:p>
            <a:pPr lvl="1"/>
            <a:r>
              <a:rPr lang="en-US" dirty="0" smtClean="0"/>
              <a:t>470 </a:t>
            </a:r>
            <a:r>
              <a:rPr lang="en-US" dirty="0" err="1" smtClean="0"/>
              <a:t>μm</a:t>
            </a:r>
            <a:r>
              <a:rPr lang="en-US" dirty="0" smtClean="0"/>
              <a:t> intrinsic resolution per plane</a:t>
            </a:r>
          </a:p>
          <a:p>
            <a:r>
              <a:rPr lang="en-US" dirty="0" smtClean="0"/>
              <a:t>MC: delivers per-cent level </a:t>
            </a:r>
            <a:r>
              <a:rPr lang="en-US" dirty="0" err="1" smtClean="0"/>
              <a:t>emittance</a:t>
            </a:r>
            <a:r>
              <a:rPr lang="en-US" dirty="0" smtClean="0"/>
              <a:t> measurement</a:t>
            </a:r>
            <a:endParaRPr lang="en-US" dirty="0"/>
          </a:p>
        </p:txBody>
      </p:sp>
      <p:sp>
        <p:nvSpPr>
          <p:cNvPr id="4" name="Slide Number Placeholder 3"/>
          <p:cNvSpPr>
            <a:spLocks noGrp="1"/>
          </p:cNvSpPr>
          <p:nvPr>
            <p:ph type="sldNum" sz="quarter" idx="12"/>
          </p:nvPr>
        </p:nvSpPr>
        <p:spPr/>
        <p:txBody>
          <a:bodyPr/>
          <a:lstStyle/>
          <a:p>
            <a:fld id="{A1DC3ABC-92C2-B748-ABF3-8546144348B4}" type="slidenum">
              <a:rPr lang="en-US" smtClean="0"/>
              <a:t>86</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328487" y="750798"/>
            <a:ext cx="2736475" cy="1382058"/>
          </a:xfrm>
          <a:prstGeom prst="rect">
            <a:avLst/>
          </a:prstGeom>
          <a:ln w="28575" cmpd="sng">
            <a:solidFill>
              <a:srgbClr val="FF0000"/>
            </a:solidFill>
          </a:ln>
        </p:spPr>
      </p:pic>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130" y="527996"/>
            <a:ext cx="2255888" cy="1604860"/>
          </a:xfrm>
          <a:prstGeom prst="rect">
            <a:avLst/>
          </a:prstGeom>
          <a:ln w="28575" cmpd="sng">
            <a:solidFill>
              <a:srgbClr val="FF0000"/>
            </a:solidFill>
          </a:ln>
        </p:spPr>
      </p:pic>
      <p:pic>
        <p:nvPicPr>
          <p:cNvPr id="9" name="Picture 8"/>
          <p:cNvPicPr>
            <a:picLocks noChangeAspect="1"/>
          </p:cNvPicPr>
          <p:nvPr/>
        </p:nvPicPr>
        <p:blipFill>
          <a:blip r:embed="rId4"/>
          <a:stretch>
            <a:fillRect/>
          </a:stretch>
        </p:blipFill>
        <p:spPr>
          <a:xfrm>
            <a:off x="2402328" y="750798"/>
            <a:ext cx="3915831" cy="1382058"/>
          </a:xfrm>
          <a:prstGeom prst="rect">
            <a:avLst/>
          </a:prstGeom>
          <a:solidFill>
            <a:schemeClr val="bg1"/>
          </a:solidFill>
          <a:ln w="28575" cmpd="sng">
            <a:solidFill>
              <a:srgbClr val="FF0000"/>
            </a:solidFill>
          </a:ln>
        </p:spPr>
      </p:pic>
      <p:pic>
        <p:nvPicPr>
          <p:cNvPr id="13" name="Picture 12" descr="Fig37 copy.pdf"/>
          <p:cNvPicPr>
            <a:picLocks noChangeAspect="1"/>
          </p:cNvPicPr>
          <p:nvPr/>
        </p:nvPicPr>
        <p:blipFill rotWithShape="1">
          <a:blip r:embed="rId5" cstate="print">
            <a:extLst>
              <a:ext uri="{28A0092B-C50C-407E-A947-70E740481C1C}">
                <a14:useLocalDpi xmlns:a14="http://schemas.microsoft.com/office/drawing/2010/main"/>
              </a:ext>
            </a:extLst>
          </a:blip>
          <a:srcRect t="29126" b="29085"/>
          <a:stretch/>
        </p:blipFill>
        <p:spPr>
          <a:xfrm>
            <a:off x="57206" y="2255160"/>
            <a:ext cx="4161572" cy="2460998"/>
          </a:xfrm>
          <a:prstGeom prst="rect">
            <a:avLst/>
          </a:prstGeom>
          <a:ln w="28575" cmpd="sng">
            <a:solidFill>
              <a:srgbClr val="FF0000"/>
            </a:solidFill>
          </a:ln>
        </p:spPr>
      </p:pic>
      <p:pic>
        <p:nvPicPr>
          <p:cNvPr id="10" name="Picture 9"/>
          <p:cNvPicPr>
            <a:picLocks noChangeAspect="1"/>
          </p:cNvPicPr>
          <p:nvPr/>
        </p:nvPicPr>
        <p:blipFill>
          <a:blip r:embed="rId6"/>
          <a:stretch>
            <a:fillRect/>
          </a:stretch>
        </p:blipFill>
        <p:spPr>
          <a:xfrm>
            <a:off x="3647288" y="4844520"/>
            <a:ext cx="5427512" cy="1959199"/>
          </a:xfrm>
          <a:prstGeom prst="rect">
            <a:avLst/>
          </a:prstGeom>
          <a:solidFill>
            <a:srgbClr val="FFFFFF"/>
          </a:solidFill>
          <a:ln w="28575" cmpd="sng">
            <a:solidFill>
              <a:srgbClr val="00FF00"/>
            </a:solidFill>
          </a:ln>
        </p:spPr>
      </p:pic>
      <p:pic>
        <p:nvPicPr>
          <p:cNvPr id="15" name="Picture 14" descr="Fig38.jp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287734" y="2255162"/>
            <a:ext cx="4777227" cy="2460996"/>
          </a:xfrm>
          <a:prstGeom prst="rect">
            <a:avLst/>
          </a:prstGeom>
          <a:ln w="28575" cmpd="sng">
            <a:solidFill>
              <a:srgbClr val="FF0000"/>
            </a:solidFill>
          </a:ln>
        </p:spPr>
      </p:pic>
    </p:spTree>
    <p:extLst>
      <p:ext uri="{BB962C8B-B14F-4D97-AF65-F5344CB8AC3E}">
        <p14:creationId xmlns:p14="http://schemas.microsoft.com/office/powerpoint/2010/main" val="586176462"/>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1DC3ABC-92C2-B748-ABF3-8546144348B4}" type="slidenum">
              <a:rPr lang="en-US" smtClean="0">
                <a:solidFill>
                  <a:prstClr val="white">
                    <a:lumMod val="75000"/>
                  </a:prstClr>
                </a:solidFill>
                <a:latin typeface="Calibri"/>
              </a:rPr>
              <a:pPr/>
              <a:t>87</a:t>
            </a:fld>
            <a:endParaRPr lang="en-US">
              <a:solidFill>
                <a:prstClr val="white">
                  <a:lumMod val="75000"/>
                </a:prstClr>
              </a:solidFill>
              <a:latin typeface="Calibri"/>
            </a:endParaRPr>
          </a:p>
        </p:txBody>
      </p:sp>
      <p:pic>
        <p:nvPicPr>
          <p:cNvPr id="3" name="Picture 2" descr="07469_tracker_phasespace_reco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92" y="811298"/>
            <a:ext cx="9033133" cy="5853577"/>
          </a:xfrm>
          <a:prstGeom prst="rect">
            <a:avLst/>
          </a:prstGeom>
          <a:solidFill>
            <a:schemeClr val="bg1"/>
          </a:solidFill>
          <a:ln w="28575" cmpd="sng">
            <a:solidFill>
              <a:srgbClr val="FF0000"/>
            </a:solidFill>
          </a:ln>
        </p:spPr>
      </p:pic>
      <p:pic>
        <p:nvPicPr>
          <p:cNvPr id="4" name="Picture 3" descr="mice-international-v1.pdf"/>
          <p:cNvPicPr>
            <a:picLocks noChangeAspect="1"/>
          </p:cNvPicPr>
          <p:nvPr/>
        </p:nvPicPr>
        <p:blipFill rotWithShape="1">
          <a:blip r:embed="rId3" cstate="print">
            <a:extLst>
              <a:ext uri="{28A0092B-C50C-407E-A947-70E740481C1C}">
                <a14:useLocalDpi xmlns:a14="http://schemas.microsoft.com/office/drawing/2010/main"/>
              </a:ext>
            </a:extLst>
          </a:blip>
          <a:srcRect b="68148"/>
          <a:stretch/>
        </p:blipFill>
        <p:spPr>
          <a:xfrm>
            <a:off x="1986271" y="112124"/>
            <a:ext cx="5166221" cy="430653"/>
          </a:xfrm>
          <a:prstGeom prst="rect">
            <a:avLst/>
          </a:prstGeom>
          <a:ln w="28575" cmpd="sng">
            <a:solidFill>
              <a:srgbClr val="FF0000"/>
            </a:solidFill>
          </a:ln>
        </p:spPr>
      </p:pic>
      <p:pic>
        <p:nvPicPr>
          <p:cNvPr id="5" name="Picture 4" descr="micearoundther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57"/>
            <a:ext cx="626501" cy="626501"/>
          </a:xfrm>
          <a:prstGeom prst="rect">
            <a:avLst/>
          </a:prstGeom>
        </p:spPr>
      </p:pic>
    </p:spTree>
    <p:extLst>
      <p:ext uri="{BB962C8B-B14F-4D97-AF65-F5344CB8AC3E}">
        <p14:creationId xmlns:p14="http://schemas.microsoft.com/office/powerpoint/2010/main" val="1748817322"/>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Conclusion</a:t>
            </a:r>
            <a:endParaRPr lang="en-US" sz="4400" dirty="0"/>
          </a:p>
        </p:txBody>
      </p:sp>
      <p:sp>
        <p:nvSpPr>
          <p:cNvPr id="3" name="Text Placeholder 2"/>
          <p:cNvSpPr>
            <a:spLocks noGrp="1"/>
          </p:cNvSpPr>
          <p:nvPr>
            <p:ph type="body" idx="1"/>
          </p:nvPr>
        </p:nvSpPr>
        <p:spPr/>
        <p:txBody>
          <a:bodyPr/>
          <a:lstStyle/>
          <a:p>
            <a:r>
              <a:rPr lang="en-US" dirty="0" smtClean="0"/>
              <a:t>NEUTRINO PHYSICS AND DETECTORS</a:t>
            </a:r>
            <a:endParaRPr lang="en-US" dirty="0"/>
          </a:p>
        </p:txBody>
      </p:sp>
      <p:sp>
        <p:nvSpPr>
          <p:cNvPr id="5" name="Slide Number Placeholder 3"/>
          <p:cNvSpPr txBox="1">
            <a:spLocks/>
          </p:cNvSpPr>
          <p:nvPr/>
        </p:nvSpPr>
        <p:spPr>
          <a:xfrm>
            <a:off x="8077200" y="-1557"/>
            <a:ext cx="1066800" cy="329184"/>
          </a:xfrm>
          <a:prstGeom prst="rect">
            <a:avLst/>
          </a:prstGeom>
        </p:spPr>
        <p:txBody>
          <a:bodyPr vert="horz" lIns="91440" tIns="45720" rIns="91440" bIns="45720" rtlCol="0" anchor="ctr"/>
          <a:lstStyle>
            <a:defPPr>
              <a:defRPr lang="en-US"/>
            </a:defPPr>
            <a:lvl1pPr marL="0" algn="r" defTabSz="457200" rtl="0" eaLnBrk="1" latinLnBrk="0" hangingPunct="1">
              <a:defRPr sz="1400" b="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B2C7CBE-54CD-6E4E-991E-74820AACF21D}" type="slidenum">
              <a:rPr kumimoji="0" lang="en-US" sz="14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025965957"/>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6960"/>
            <a:ext cx="8229600" cy="990600"/>
          </a:xfrm>
        </p:spPr>
        <p:txBody>
          <a:bodyPr/>
          <a:lstStyle/>
          <a:p>
            <a:r>
              <a:rPr lang="en-US" dirty="0" smtClean="0"/>
              <a:t>Neutrino physics</a:t>
            </a:r>
            <a:endParaRPr lang="en-US" dirty="0"/>
          </a:p>
        </p:txBody>
      </p:sp>
      <p:sp>
        <p:nvSpPr>
          <p:cNvPr id="3" name="Content Placeholder 2"/>
          <p:cNvSpPr>
            <a:spLocks noGrp="1"/>
          </p:cNvSpPr>
          <p:nvPr>
            <p:ph idx="1"/>
          </p:nvPr>
        </p:nvSpPr>
        <p:spPr>
          <a:xfrm>
            <a:off x="457200" y="1337560"/>
            <a:ext cx="8229600" cy="5520440"/>
          </a:xfrm>
        </p:spPr>
        <p:txBody>
          <a:bodyPr/>
          <a:lstStyle/>
          <a:p>
            <a:r>
              <a:rPr lang="en-GB" dirty="0" smtClean="0"/>
              <a:t>Laid the foundations for the Standard Model:</a:t>
            </a:r>
          </a:p>
          <a:p>
            <a:pPr lvl="1"/>
            <a:r>
              <a:rPr lang="en-GB" dirty="0" smtClean="0"/>
              <a:t>The neutrino itself!</a:t>
            </a:r>
          </a:p>
          <a:p>
            <a:pPr lvl="1"/>
            <a:r>
              <a:rPr lang="en-GB" dirty="0" smtClean="0"/>
              <a:t>Neutral and charged currents</a:t>
            </a:r>
          </a:p>
          <a:p>
            <a:pPr lvl="1"/>
            <a:r>
              <a:rPr lang="en-GB" dirty="0" smtClean="0"/>
              <a:t>The quark </a:t>
            </a:r>
            <a:r>
              <a:rPr lang="en-GB" dirty="0" err="1" smtClean="0"/>
              <a:t>parton</a:t>
            </a:r>
            <a:r>
              <a:rPr lang="en-GB" dirty="0" smtClean="0"/>
              <a:t> model</a:t>
            </a:r>
          </a:p>
          <a:p>
            <a:pPr lvl="1"/>
            <a:r>
              <a:rPr lang="en-GB" dirty="0" smtClean="0"/>
              <a:t>QCD and structure functions </a:t>
            </a:r>
            <a:r>
              <a:rPr lang="is-IS" dirty="0" smtClean="0"/>
              <a:t>…</a:t>
            </a:r>
          </a:p>
          <a:p>
            <a:endParaRPr lang="is-IS" dirty="0" smtClean="0"/>
          </a:p>
          <a:p>
            <a:endParaRPr lang="is-IS" dirty="0"/>
          </a:p>
          <a:p>
            <a:r>
              <a:rPr lang="is-IS" dirty="0" smtClean="0"/>
              <a:t>Points the way to physics beyond the Standard Model</a:t>
            </a:r>
          </a:p>
          <a:p>
            <a:pPr lvl="1"/>
            <a:r>
              <a:rPr lang="is-IS" dirty="0" smtClean="0"/>
              <a:t>Neutrino oscillations imply ...</a:t>
            </a:r>
          </a:p>
          <a:p>
            <a:pPr lvl="2"/>
            <a:r>
              <a:rPr lang="is-IS" dirty="0" smtClean="0"/>
              <a:t>Neutrinos have mass and mix</a:t>
            </a:r>
          </a:p>
          <a:p>
            <a:pPr lvl="1"/>
            <a:r>
              <a:rPr lang="is-IS" dirty="0" smtClean="0"/>
              <a:t>... </a:t>
            </a:r>
            <a:r>
              <a:rPr lang="en-US" dirty="0" smtClean="0"/>
              <a:t>a</a:t>
            </a:r>
            <a:r>
              <a:rPr lang="is-IS" dirty="0" smtClean="0"/>
              <a:t>nd point to the existence of new particles and/or forces ...</a:t>
            </a:r>
          </a:p>
        </p:txBody>
      </p:sp>
      <p:sp>
        <p:nvSpPr>
          <p:cNvPr id="4" name="Slide Number Placeholder 3"/>
          <p:cNvSpPr>
            <a:spLocks noGrp="1"/>
          </p:cNvSpPr>
          <p:nvPr>
            <p:ph type="sldNum" sz="quarter" idx="12"/>
          </p:nvPr>
        </p:nvSpPr>
        <p:spPr/>
        <p:txBody>
          <a:bodyPr/>
          <a:lstStyle/>
          <a:p>
            <a:fld id="{8B2C7CBE-54CD-6E4E-991E-74820AACF21D}" type="slidenum">
              <a:rPr lang="en-US" smtClean="0"/>
              <a:t>89</a:t>
            </a:fld>
            <a:endParaRPr lang="en-US"/>
          </a:p>
        </p:txBody>
      </p:sp>
    </p:spTree>
    <p:extLst>
      <p:ext uri="{BB962C8B-B14F-4D97-AF65-F5344CB8AC3E}">
        <p14:creationId xmlns:p14="http://schemas.microsoft.com/office/powerpoint/2010/main" val="27601930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1"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par>
                                <p:cTn id="43" presetID="1" presetClass="entr" presetSubtype="0" fill="hold" grpId="1"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PEDIGREE AND PROVENANCE</a:t>
            </a:r>
            <a:endParaRPr lang="en-US" dirty="0"/>
          </a:p>
        </p:txBody>
      </p:sp>
      <p:sp>
        <p:nvSpPr>
          <p:cNvPr id="3" name="Text Placeholder 2"/>
          <p:cNvSpPr>
            <a:spLocks noGrp="1"/>
          </p:cNvSpPr>
          <p:nvPr>
            <p:ph type="body" idx="1"/>
          </p:nvPr>
        </p:nvSpPr>
        <p:spPr/>
        <p:txBody>
          <a:bodyPr/>
          <a:lstStyle/>
          <a:p>
            <a:r>
              <a:rPr lang="en-US" dirty="0" smtClean="0"/>
              <a:t>NEUTRINO PHYSICS AND DETECTORS</a:t>
            </a:r>
            <a:endParaRPr lang="en-US" dirty="0"/>
          </a:p>
        </p:txBody>
      </p:sp>
      <p:sp>
        <p:nvSpPr>
          <p:cNvPr id="5" name="Slide Number Placeholder 3"/>
          <p:cNvSpPr txBox="1">
            <a:spLocks/>
          </p:cNvSpPr>
          <p:nvPr/>
        </p:nvSpPr>
        <p:spPr>
          <a:xfrm>
            <a:off x="8077200" y="-1557"/>
            <a:ext cx="1066800" cy="329184"/>
          </a:xfrm>
          <a:prstGeom prst="rect">
            <a:avLst/>
          </a:prstGeom>
        </p:spPr>
        <p:txBody>
          <a:bodyPr vert="horz" lIns="91440" tIns="45720" rIns="91440" bIns="45720" rtlCol="0" anchor="ctr"/>
          <a:lstStyle>
            <a:defPPr>
              <a:defRPr lang="en-US"/>
            </a:defPPr>
            <a:lvl1pPr marL="0" algn="r" defTabSz="457200" rtl="0" eaLnBrk="1" latinLnBrk="0" hangingPunct="1">
              <a:defRPr sz="1400" b="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B2C7CBE-54CD-6E4E-991E-74820AACF21D}" type="slidenum">
              <a:rPr kumimoji="0" lang="en-US" sz="14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635065185"/>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6960"/>
            <a:ext cx="8229600" cy="990600"/>
          </a:xfrm>
        </p:spPr>
        <p:txBody>
          <a:bodyPr/>
          <a:lstStyle/>
          <a:p>
            <a:r>
              <a:rPr lang="en-US" dirty="0" smtClean="0"/>
              <a:t>Future neutrino </a:t>
            </a:r>
            <a:r>
              <a:rPr lang="en-US" dirty="0" err="1" smtClean="0"/>
              <a:t>programme</a:t>
            </a:r>
            <a:endParaRPr lang="en-US" dirty="0"/>
          </a:p>
        </p:txBody>
      </p:sp>
      <p:sp>
        <p:nvSpPr>
          <p:cNvPr id="3" name="Content Placeholder 2"/>
          <p:cNvSpPr>
            <a:spLocks noGrp="1"/>
          </p:cNvSpPr>
          <p:nvPr>
            <p:ph idx="1"/>
          </p:nvPr>
        </p:nvSpPr>
        <p:spPr>
          <a:xfrm>
            <a:off x="457200" y="1337560"/>
            <a:ext cx="8229600" cy="5520440"/>
          </a:xfrm>
        </p:spPr>
        <p:txBody>
          <a:bodyPr/>
          <a:lstStyle/>
          <a:p>
            <a:r>
              <a:rPr lang="en-US" dirty="0" smtClean="0"/>
              <a:t>An exciting </a:t>
            </a:r>
            <a:r>
              <a:rPr lang="en-US" dirty="0" err="1" smtClean="0"/>
              <a:t>programme</a:t>
            </a:r>
            <a:r>
              <a:rPr lang="en-US" dirty="0" smtClean="0"/>
              <a:t> of discovery lies ahead:</a:t>
            </a:r>
          </a:p>
          <a:p>
            <a:pPr lvl="1"/>
            <a:r>
              <a:rPr lang="en-US" dirty="0" smtClean="0"/>
              <a:t>DUNE and SBN at LBNF</a:t>
            </a:r>
          </a:p>
          <a:p>
            <a:pPr lvl="1"/>
            <a:r>
              <a:rPr lang="en-US" dirty="0" smtClean="0"/>
              <a:t>Hyper-K at J-PARC</a:t>
            </a:r>
          </a:p>
          <a:p>
            <a:pPr lvl="1"/>
            <a:r>
              <a:rPr lang="en-US" dirty="0" smtClean="0"/>
              <a:t>Reactor, atmospheric, </a:t>
            </a:r>
            <a:r>
              <a:rPr lang="en-US" dirty="0" err="1" smtClean="0"/>
              <a:t>astroparticle</a:t>
            </a:r>
            <a:r>
              <a:rPr lang="en-US" dirty="0" smtClean="0"/>
              <a:t>, solar</a:t>
            </a:r>
            <a:endParaRPr lang="en-US" dirty="0"/>
          </a:p>
          <a:p>
            <a:endParaRPr lang="en-US" dirty="0" smtClean="0"/>
          </a:p>
          <a:p>
            <a:r>
              <a:rPr lang="en-US" dirty="0" smtClean="0"/>
              <a:t>Innovation and the development of capability:</a:t>
            </a:r>
          </a:p>
          <a:p>
            <a:pPr lvl="1">
              <a:tabLst>
                <a:tab pos="2062163" algn="l"/>
              </a:tabLst>
            </a:pPr>
            <a:r>
              <a:rPr lang="en-US" dirty="0" smtClean="0"/>
              <a:t>Detector:	to deliver the planned/future </a:t>
            </a:r>
            <a:r>
              <a:rPr lang="en-US" dirty="0" err="1" smtClean="0"/>
              <a:t>programme</a:t>
            </a:r>
            <a:endParaRPr lang="en-US" dirty="0" smtClean="0"/>
          </a:p>
          <a:p>
            <a:pPr lvl="1">
              <a:tabLst>
                <a:tab pos="2062163" algn="l"/>
              </a:tabLst>
            </a:pPr>
            <a:r>
              <a:rPr lang="en-US" dirty="0" smtClean="0"/>
              <a:t>Accelerator:	to elucidate the physics of </a:t>
            </a:r>
            <a:r>
              <a:rPr lang="en-US" dirty="0" err="1" smtClean="0"/>
              <a:t>flavour</a:t>
            </a:r>
            <a:endParaRPr lang="en-US" dirty="0" smtClean="0"/>
          </a:p>
          <a:p>
            <a:pPr lvl="2">
              <a:tabLst>
                <a:tab pos="2062163" algn="l"/>
              </a:tabLst>
            </a:pPr>
            <a:r>
              <a:rPr lang="en-US" dirty="0" smtClean="0"/>
              <a:t>Beams derived from </a:t>
            </a:r>
            <a:r>
              <a:rPr lang="en-US" dirty="0" err="1" smtClean="0"/>
              <a:t>muon</a:t>
            </a:r>
            <a:r>
              <a:rPr lang="en-US" dirty="0" smtClean="0"/>
              <a:t> decay have unique potential</a:t>
            </a:r>
          </a:p>
          <a:p>
            <a:pPr>
              <a:tabLst>
                <a:tab pos="2062163" algn="l"/>
              </a:tabLst>
            </a:pPr>
            <a:endParaRPr lang="en-US" dirty="0"/>
          </a:p>
          <a:p>
            <a:pPr>
              <a:tabLst>
                <a:tab pos="2062163" algn="l"/>
              </a:tabLst>
            </a:pPr>
            <a:r>
              <a:rPr lang="en-US" dirty="0" smtClean="0"/>
              <a:t>Taken together we have a </a:t>
            </a:r>
            <a:r>
              <a:rPr lang="en-US" dirty="0" err="1" smtClean="0"/>
              <a:t>programme</a:t>
            </a:r>
            <a:r>
              <a:rPr lang="en-US" dirty="0" smtClean="0"/>
              <a:t> by which to:</a:t>
            </a:r>
            <a:endParaRPr lang="en-US" dirty="0"/>
          </a:p>
          <a:p>
            <a:pPr lvl="1">
              <a:tabLst>
                <a:tab pos="2062163" algn="l"/>
              </a:tabLst>
            </a:pPr>
            <a:r>
              <a:rPr lang="en-US" dirty="0" smtClean="0"/>
              <a:t>Understand origin of neutrino mass and if a new scale exists;</a:t>
            </a:r>
          </a:p>
          <a:p>
            <a:pPr marL="176213" indent="0">
              <a:buNone/>
              <a:tabLst>
                <a:tab pos="2062163" algn="l"/>
              </a:tabLst>
            </a:pPr>
            <a:r>
              <a:rPr lang="en-US" dirty="0" smtClean="0"/>
              <a:t>and thereby open a new window on laws of nature!</a:t>
            </a:r>
          </a:p>
        </p:txBody>
      </p:sp>
      <p:sp>
        <p:nvSpPr>
          <p:cNvPr id="4" name="Slide Number Placeholder 3"/>
          <p:cNvSpPr>
            <a:spLocks noGrp="1"/>
          </p:cNvSpPr>
          <p:nvPr>
            <p:ph type="sldNum" sz="quarter" idx="12"/>
          </p:nvPr>
        </p:nvSpPr>
        <p:spPr/>
        <p:txBody>
          <a:bodyPr/>
          <a:lstStyle/>
          <a:p>
            <a:fld id="{8B2C7CBE-54CD-6E4E-991E-74820AACF21D}" type="slidenum">
              <a:rPr lang="en-US" smtClean="0"/>
              <a:t>90</a:t>
            </a:fld>
            <a:endParaRPr lang="en-US"/>
          </a:p>
        </p:txBody>
      </p:sp>
    </p:spTree>
    <p:extLst>
      <p:ext uri="{BB962C8B-B14F-4D97-AF65-F5344CB8AC3E}">
        <p14:creationId xmlns:p14="http://schemas.microsoft.com/office/powerpoint/2010/main" val="18642533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015-06-08-MICE-Long">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KL-Colour-on-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2015-06-08-MICE-Long.potx</Template>
  <TotalTime>9608</TotalTime>
  <Words>3991</Words>
  <Application>Microsoft Macintosh PowerPoint</Application>
  <PresentationFormat>On-screen Show (4:3)</PresentationFormat>
  <Paragraphs>853</Paragraphs>
  <Slides>90</Slides>
  <Notes>8</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90</vt:i4>
      </vt:variant>
    </vt:vector>
  </HeadingPairs>
  <TitlesOfParts>
    <vt:vector size="93" baseType="lpstr">
      <vt:lpstr>2015-06-08-MICE-Long</vt:lpstr>
      <vt:lpstr>KL-Colour-on-black</vt:lpstr>
      <vt:lpstr>Equation</vt:lpstr>
      <vt:lpstr>Neutrino Physics and Detectors</vt:lpstr>
      <vt:lpstr>PowerPoint Presentation</vt:lpstr>
      <vt:lpstr>The Standard Model</vt:lpstr>
      <vt:lpstr>PowerPoint Presentation</vt:lpstr>
      <vt:lpstr>PowerPoint Presentation</vt:lpstr>
      <vt:lpstr>PowerPoint Presentation</vt:lpstr>
      <vt:lpstr>The Standard NEUTRINO Model</vt:lpstr>
      <vt:lpstr>Plan</vt:lpstr>
      <vt:lpstr>PEDIGREE AND PROVENANCE</vt:lpstr>
      <vt:lpstr>Neutrinos; the first generation:</vt:lpstr>
      <vt:lpstr>Discovery of muon neutrino: </vt:lpstr>
      <vt:lpstr>Innovation, the first neutrino beam:</vt:lpstr>
      <vt:lpstr>Innovation, the first magnetic horn:</vt:lpstr>
      <vt:lpstr>Discovery of neutral currents:</vt:lpstr>
      <vt:lpstr>Neutrino beams:</vt:lpstr>
      <vt:lpstr>Neutrino &amp; the Standard Model</vt:lpstr>
      <vt:lpstr>Oscillations; the present generation</vt:lpstr>
      <vt:lpstr>PowerPoint Presentation</vt:lpstr>
      <vt:lpstr>Long-baseline neutrino oscillation programme:</vt:lpstr>
      <vt:lpstr>MINOS and MINOS+:</vt:lpstr>
      <vt:lpstr>CERN to Gran Sasso:</vt:lpstr>
      <vt:lpstr>CERN to Gran Sasso:</vt:lpstr>
      <vt:lpstr>T2K: electron-neutrino appearance:</vt:lpstr>
      <vt:lpstr>T2K: electron-neutrino appearance:</vt:lpstr>
      <vt:lpstr>PowerPoint Presentation</vt:lpstr>
      <vt:lpstr>PowerPoint Presentation</vt:lpstr>
      <vt:lpstr>PowerPoint Presentation</vt:lpstr>
      <vt:lpstr>PowerPoint Presentation</vt:lpstr>
      <vt:lpstr>Neutrinos indicate SM is incomplete</vt:lpstr>
      <vt:lpstr>PowerPoint Presentation</vt:lpstr>
      <vt:lpstr>PowerPoint Presentation</vt:lpstr>
      <vt:lpstr>Anomalies; light-sterile neutrinos?</vt:lpstr>
      <vt:lpstr>Future programme, specification</vt:lpstr>
      <vt:lpstr>Sterile neutrinos</vt:lpstr>
      <vt:lpstr>Light sterile neutrinos</vt:lpstr>
      <vt:lpstr>Short Baseline Neutrino programme</vt:lpstr>
      <vt:lpstr>PowerPoint Presentation</vt:lpstr>
      <vt:lpstr>Short Baseline Near Detector</vt:lpstr>
      <vt:lpstr>MicroBooNE</vt:lpstr>
      <vt:lpstr>ICARUS T600</vt:lpstr>
      <vt:lpstr>PowerPoint Presentation</vt:lpstr>
      <vt:lpstr>Short Baseline Neutrino sensitivity</vt:lpstr>
      <vt:lpstr>Capability to build on discovery?</vt:lpstr>
      <vt:lpstr>nuSTORM</vt:lpstr>
      <vt:lpstr>Standard Neutrino Model and beyond</vt:lpstr>
      <vt:lpstr>Completing the SνM</vt:lpstr>
      <vt:lpstr>Completing the SνM</vt:lpstr>
      <vt:lpstr>Deep Underground Neutrino Experiment</vt:lpstr>
      <vt:lpstr>Long Baseline Neutrino Facility</vt:lpstr>
      <vt:lpstr>DUNE: far detector strategy</vt:lpstr>
      <vt:lpstr>DUNE: far detector reference</vt:lpstr>
      <vt:lpstr>DUNE: far detector alternative</vt:lpstr>
      <vt:lpstr>DUNE: near detector</vt:lpstr>
      <vt:lpstr>PowerPoint Presentation</vt:lpstr>
      <vt:lpstr>DUNE: sensitivity</vt:lpstr>
      <vt:lpstr>DUNE: precision</vt:lpstr>
      <vt:lpstr>J-PARC to Hyper-K</vt:lpstr>
      <vt:lpstr>J-PARC</vt:lpstr>
      <vt:lpstr>Upgrade for Hyper-K era</vt:lpstr>
      <vt:lpstr>Hyper-K</vt:lpstr>
      <vt:lpstr>Hyper-K near detectors</vt:lpstr>
      <vt:lpstr>nuPRISM</vt:lpstr>
      <vt:lpstr>PowerPoint Presentation</vt:lpstr>
      <vt:lpstr>Hyper-K: sensitivity and precision</vt:lpstr>
      <vt:lpstr>DUNE and Hyper-K</vt:lpstr>
      <vt:lpstr>Beyond the SνM</vt:lpstr>
      <vt:lpstr>Beyond the SνM</vt:lpstr>
      <vt:lpstr>Neutrino Factory</vt:lpstr>
      <vt:lpstr>Neutrino Factory</vt:lpstr>
      <vt:lpstr>Cross sections</vt:lpstr>
      <vt:lpstr>Cross-section measurement</vt:lpstr>
      <vt:lpstr>Cross-section measurement</vt:lpstr>
      <vt:lpstr>nuSTORM and cross section measurement</vt:lpstr>
      <vt:lpstr>CCQE cross section measurement:</vt:lpstr>
      <vt:lpstr>Scanning the horizon</vt:lpstr>
      <vt:lpstr>Future neutrino programme</vt:lpstr>
      <vt:lpstr>Innovation in detector</vt:lpstr>
      <vt:lpstr>SνM: Accelerator-based contributions</vt:lpstr>
      <vt:lpstr>Innovation in neutrino beam</vt:lpstr>
      <vt:lpstr>Muon Ionization Cooling Experiment</vt:lpstr>
      <vt:lpstr>Beam-line instrumentation</vt:lpstr>
      <vt:lpstr>Cooling demonstration; 2017/18</vt:lpstr>
      <vt:lpstr>Reminder; the “cooling equation”</vt:lpstr>
      <vt:lpstr>“Step IV”; 2015/16</vt:lpstr>
      <vt:lpstr>PowerPoint Presentation</vt:lpstr>
      <vt:lpstr>MICE trackers</vt:lpstr>
      <vt:lpstr>PowerPoint Presentation</vt:lpstr>
      <vt:lpstr>Conclusion</vt:lpstr>
      <vt:lpstr>Neutrino physics</vt:lpstr>
      <vt:lpstr>Future neutrino programme</vt:lpstr>
    </vt:vector>
  </TitlesOfParts>
  <Company>Imperial College London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MICE briefing</dc:title>
  <dc:creator>Kenneth Long</dc:creator>
  <cp:lastModifiedBy>Kenneth Long</cp:lastModifiedBy>
  <cp:revision>366</cp:revision>
  <dcterms:created xsi:type="dcterms:W3CDTF">2015-01-02T07:54:50Z</dcterms:created>
  <dcterms:modified xsi:type="dcterms:W3CDTF">2015-10-22T06:51:52Z</dcterms:modified>
</cp:coreProperties>
</file>