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9" r:id="rId2"/>
    <p:sldId id="256" r:id="rId3"/>
    <p:sldId id="305"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87" r:id="rId21"/>
    <p:sldId id="301" r:id="rId22"/>
    <p:sldId id="285" r:id="rId23"/>
    <p:sldId id="30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90" r:id="rId37"/>
    <p:sldId id="300" r:id="rId38"/>
    <p:sldId id="291" r:id="rId39"/>
    <p:sldId id="286" r:id="rId40"/>
    <p:sldId id="298" r:id="rId41"/>
    <p:sldId id="292" r:id="rId42"/>
    <p:sldId id="294" r:id="rId43"/>
    <p:sldId id="304" r:id="rId44"/>
    <p:sldId id="296" r:id="rId45"/>
    <p:sldId id="297" r:id="rId46"/>
    <p:sldId id="293"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36" autoAdjust="0"/>
    <p:restoredTop sz="94660"/>
  </p:normalViewPr>
  <p:slideViewPr>
    <p:cSldViewPr snapToGrid="0" snapToObjects="1">
      <p:cViewPr>
        <p:scale>
          <a:sx n="80" d="100"/>
          <a:sy n="80" d="100"/>
        </p:scale>
        <p:origin x="-941" y="-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1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image" Target="../media/image41.emf"/><Relationship Id="rId4" Type="http://schemas.openxmlformats.org/officeDocument/2006/relationships/image" Target="../media/image44.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4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image" Target="../media/image59.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emf"/><Relationship Id="rId1" Type="http://schemas.openxmlformats.org/officeDocument/2006/relationships/image" Target="../media/image63.emf"/><Relationship Id="rId4" Type="http://schemas.openxmlformats.org/officeDocument/2006/relationships/image" Target="../media/image66.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image" Target="../media/image67.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emf"/><Relationship Id="rId4" Type="http://schemas.openxmlformats.org/officeDocument/2006/relationships/image" Target="../media/image7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image" Target="../media/image76.emf"/><Relationship Id="rId4" Type="http://schemas.openxmlformats.org/officeDocument/2006/relationships/image" Target="../media/image79.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97.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image" Target="../media/image11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 Id="rId4"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3DDC9A-E8A3-1740-95EC-FC7615FAC22C}" type="datetimeFigureOut">
              <a:t>10/22/2015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7D959-1F88-3A41-9443-315F6CA06407}" type="slidenum">
              <a:t>‹#›</a:t>
            </a:fld>
            <a:endParaRPr lang="en-US"/>
          </a:p>
        </p:txBody>
      </p:sp>
    </p:spTree>
    <p:extLst>
      <p:ext uri="{BB962C8B-B14F-4D97-AF65-F5344CB8AC3E}">
        <p14:creationId xmlns:p14="http://schemas.microsoft.com/office/powerpoint/2010/main" val="2585523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DDC9A-E8A3-1740-95EC-FC7615FAC22C}" type="datetimeFigureOut">
              <a:t>10/22/2015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7D959-1F88-3A41-9443-315F6CA06407}" type="slidenum">
              <a:t>‹#›</a:t>
            </a:fld>
            <a:endParaRPr lang="en-US"/>
          </a:p>
        </p:txBody>
      </p:sp>
    </p:spTree>
    <p:extLst>
      <p:ext uri="{BB962C8B-B14F-4D97-AF65-F5344CB8AC3E}">
        <p14:creationId xmlns:p14="http://schemas.microsoft.com/office/powerpoint/2010/main" val="2012507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DDC9A-E8A3-1740-95EC-FC7615FAC22C}" type="datetimeFigureOut">
              <a:t>10/22/2015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7D959-1F88-3A41-9443-315F6CA06407}" type="slidenum">
              <a:t>‹#›</a:t>
            </a:fld>
            <a:endParaRPr lang="en-US"/>
          </a:p>
        </p:txBody>
      </p:sp>
    </p:spTree>
    <p:extLst>
      <p:ext uri="{BB962C8B-B14F-4D97-AF65-F5344CB8AC3E}">
        <p14:creationId xmlns:p14="http://schemas.microsoft.com/office/powerpoint/2010/main" val="119861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DDC9A-E8A3-1740-95EC-FC7615FAC22C}" type="datetimeFigureOut">
              <a:t>10/22/2015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7D959-1F88-3A41-9443-315F6CA06407}" type="slidenum">
              <a:t>‹#›</a:t>
            </a:fld>
            <a:endParaRPr lang="en-US"/>
          </a:p>
        </p:txBody>
      </p:sp>
    </p:spTree>
    <p:extLst>
      <p:ext uri="{BB962C8B-B14F-4D97-AF65-F5344CB8AC3E}">
        <p14:creationId xmlns:p14="http://schemas.microsoft.com/office/powerpoint/2010/main" val="3577914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3DDC9A-E8A3-1740-95EC-FC7615FAC22C}" type="datetimeFigureOut">
              <a:t>10/22/2015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7D959-1F88-3A41-9443-315F6CA06407}" type="slidenum">
              <a:t>‹#›</a:t>
            </a:fld>
            <a:endParaRPr lang="en-US"/>
          </a:p>
        </p:txBody>
      </p:sp>
    </p:spTree>
    <p:extLst>
      <p:ext uri="{BB962C8B-B14F-4D97-AF65-F5344CB8AC3E}">
        <p14:creationId xmlns:p14="http://schemas.microsoft.com/office/powerpoint/2010/main" val="1524630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3DDC9A-E8A3-1740-95EC-FC7615FAC22C}" type="datetimeFigureOut">
              <a:t>10/22/2015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7D959-1F88-3A41-9443-315F6CA06407}" type="slidenum">
              <a:t>‹#›</a:t>
            </a:fld>
            <a:endParaRPr lang="en-US"/>
          </a:p>
        </p:txBody>
      </p:sp>
    </p:spTree>
    <p:extLst>
      <p:ext uri="{BB962C8B-B14F-4D97-AF65-F5344CB8AC3E}">
        <p14:creationId xmlns:p14="http://schemas.microsoft.com/office/powerpoint/2010/main" val="1714180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3DDC9A-E8A3-1740-95EC-FC7615FAC22C}" type="datetimeFigureOut">
              <a:t>10/22/2015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F7D959-1F88-3A41-9443-315F6CA06407}" type="slidenum">
              <a:t>‹#›</a:t>
            </a:fld>
            <a:endParaRPr lang="en-US"/>
          </a:p>
        </p:txBody>
      </p:sp>
    </p:spTree>
    <p:extLst>
      <p:ext uri="{BB962C8B-B14F-4D97-AF65-F5344CB8AC3E}">
        <p14:creationId xmlns:p14="http://schemas.microsoft.com/office/powerpoint/2010/main" val="1059844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3DDC9A-E8A3-1740-95EC-FC7615FAC22C}" type="datetimeFigureOut">
              <a:t>10/22/2015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F7D959-1F88-3A41-9443-315F6CA06407}" type="slidenum">
              <a:t>‹#›</a:t>
            </a:fld>
            <a:endParaRPr lang="en-US"/>
          </a:p>
        </p:txBody>
      </p:sp>
    </p:spTree>
    <p:extLst>
      <p:ext uri="{BB962C8B-B14F-4D97-AF65-F5344CB8AC3E}">
        <p14:creationId xmlns:p14="http://schemas.microsoft.com/office/powerpoint/2010/main" val="711017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3DDC9A-E8A3-1740-95EC-FC7615FAC22C}" type="datetimeFigureOut">
              <a:t>10/22/2015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F7D959-1F88-3A41-9443-315F6CA06407}" type="slidenum">
              <a:t>‹#›</a:t>
            </a:fld>
            <a:endParaRPr lang="en-US"/>
          </a:p>
        </p:txBody>
      </p:sp>
    </p:spTree>
    <p:extLst>
      <p:ext uri="{BB962C8B-B14F-4D97-AF65-F5344CB8AC3E}">
        <p14:creationId xmlns:p14="http://schemas.microsoft.com/office/powerpoint/2010/main" val="2766253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3DDC9A-E8A3-1740-95EC-FC7615FAC22C}" type="datetimeFigureOut">
              <a:t>10/22/2015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7D959-1F88-3A41-9443-315F6CA06407}" type="slidenum">
              <a:t>‹#›</a:t>
            </a:fld>
            <a:endParaRPr lang="en-US"/>
          </a:p>
        </p:txBody>
      </p:sp>
    </p:spTree>
    <p:extLst>
      <p:ext uri="{BB962C8B-B14F-4D97-AF65-F5344CB8AC3E}">
        <p14:creationId xmlns:p14="http://schemas.microsoft.com/office/powerpoint/2010/main" val="3285969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3DDC9A-E8A3-1740-95EC-FC7615FAC22C}" type="datetimeFigureOut">
              <a:t>10/22/2015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7D959-1F88-3A41-9443-315F6CA06407}" type="slidenum">
              <a:t>‹#›</a:t>
            </a:fld>
            <a:endParaRPr lang="en-US"/>
          </a:p>
        </p:txBody>
      </p:sp>
    </p:spTree>
    <p:extLst>
      <p:ext uri="{BB962C8B-B14F-4D97-AF65-F5344CB8AC3E}">
        <p14:creationId xmlns:p14="http://schemas.microsoft.com/office/powerpoint/2010/main" val="1347281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DDC9A-E8A3-1740-95EC-FC7615FAC22C}" type="datetimeFigureOut">
              <a:t>10/22/2015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F7D959-1F88-3A41-9443-315F6CA06407}" type="slidenum">
              <a:t>‹#›</a:t>
            </a:fld>
            <a:endParaRPr lang="en-US"/>
          </a:p>
        </p:txBody>
      </p:sp>
    </p:spTree>
    <p:extLst>
      <p:ext uri="{BB962C8B-B14F-4D97-AF65-F5344CB8AC3E}">
        <p14:creationId xmlns:p14="http://schemas.microsoft.com/office/powerpoint/2010/main" val="275282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1.png"/><Relationship Id="rId7" Type="http://schemas.openxmlformats.org/officeDocument/2006/relationships/oleObject" Target="../embeddings/Microsoft_Word_97_-_2003_Document4.doc"/><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33.emf"/><Relationship Id="rId4" Type="http://schemas.openxmlformats.org/officeDocument/2006/relationships/image" Target="../media/image3.png"/><Relationship Id="rId9" Type="http://schemas.openxmlformats.org/officeDocument/2006/relationships/oleObject" Target="../embeddings/Microsoft_Word_97_-_2003_Document5.doc"/></Relationships>
</file>

<file path=ppt/slides/_rels/slide11.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1.png"/><Relationship Id="rId7" Type="http://schemas.openxmlformats.org/officeDocument/2006/relationships/oleObject" Target="../embeddings/Microsoft_Word_97_-_2003_Document6.doc"/><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35.wmf"/></Relationships>
</file>

<file path=ppt/slides/_rels/slide12.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1.png"/><Relationship Id="rId7" Type="http://schemas.openxmlformats.org/officeDocument/2006/relationships/oleObject" Target="../embeddings/Microsoft_Word_97_-_2003_Document7.doc"/><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38.jpeg"/><Relationship Id="rId4" Type="http://schemas.openxmlformats.org/officeDocument/2006/relationships/image" Target="../media/image3.png"/><Relationship Id="rId9" Type="http://schemas.openxmlformats.org/officeDocument/2006/relationships/image" Target="../media/image37.emf"/></Relationships>
</file>

<file path=ppt/slides/_rels/slide13.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1.png"/><Relationship Id="rId7" Type="http://schemas.openxmlformats.org/officeDocument/2006/relationships/oleObject" Target="../embeddings/Microsoft_Word_97_-_2003_Document8.doc"/><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4.png"/><Relationship Id="rId11" Type="http://schemas.openxmlformats.org/officeDocument/2006/relationships/image" Target="../media/image40.emf"/><Relationship Id="rId5" Type="http://schemas.openxmlformats.org/officeDocument/2006/relationships/image" Target="../media/image5.png"/><Relationship Id="rId10" Type="http://schemas.openxmlformats.org/officeDocument/2006/relationships/oleObject" Target="../embeddings/Microsoft_Word_97_-_2003_Document9.doc"/><Relationship Id="rId4" Type="http://schemas.openxmlformats.org/officeDocument/2006/relationships/image" Target="../media/image3.png"/><Relationship Id="rId9"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45.jpeg"/><Relationship Id="rId3" Type="http://schemas.openxmlformats.org/officeDocument/2006/relationships/image" Target="../media/image1.png"/><Relationship Id="rId7" Type="http://schemas.openxmlformats.org/officeDocument/2006/relationships/oleObject" Target="../embeddings/Microsoft_Word_97_-_2003_Document10.doc"/><Relationship Id="rId12" Type="http://schemas.openxmlformats.org/officeDocument/2006/relationships/image" Target="../media/image43.emf"/><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4.png"/><Relationship Id="rId11" Type="http://schemas.openxmlformats.org/officeDocument/2006/relationships/oleObject" Target="../embeddings/Microsoft_Word_97_-_2003_Document12.doc"/><Relationship Id="rId5" Type="http://schemas.openxmlformats.org/officeDocument/2006/relationships/image" Target="../media/image5.png"/><Relationship Id="rId15" Type="http://schemas.openxmlformats.org/officeDocument/2006/relationships/image" Target="../media/image44.wmf"/><Relationship Id="rId10" Type="http://schemas.openxmlformats.org/officeDocument/2006/relationships/image" Target="../media/image42.emf"/><Relationship Id="rId4" Type="http://schemas.openxmlformats.org/officeDocument/2006/relationships/image" Target="../media/image3.png"/><Relationship Id="rId9" Type="http://schemas.openxmlformats.org/officeDocument/2006/relationships/oleObject" Target="../embeddings/Microsoft_Word_97_-_2003_Document11.doc"/><Relationship Id="rId14" Type="http://schemas.openxmlformats.org/officeDocument/2006/relationships/oleObject" Target="../embeddings/oleObject8.bin"/></Relationships>
</file>

<file path=ppt/slides/_rels/slide15.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1.png"/><Relationship Id="rId7" Type="http://schemas.openxmlformats.org/officeDocument/2006/relationships/oleObject" Target="../embeddings/Microsoft_Word_97_-_2003_Document14.doc"/><Relationship Id="rId12"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46.emf"/><Relationship Id="rId11" Type="http://schemas.openxmlformats.org/officeDocument/2006/relationships/image" Target="../media/image3.png"/><Relationship Id="rId5" Type="http://schemas.openxmlformats.org/officeDocument/2006/relationships/oleObject" Target="../embeddings/Microsoft_Word_97_-_2003_Document13.doc"/><Relationship Id="rId10" Type="http://schemas.openxmlformats.org/officeDocument/2006/relationships/image" Target="../media/image48.emf"/><Relationship Id="rId4" Type="http://schemas.openxmlformats.org/officeDocument/2006/relationships/image" Target="../media/image5.png"/><Relationship Id="rId9" Type="http://schemas.openxmlformats.org/officeDocument/2006/relationships/oleObject" Target="../embeddings/Microsoft_Word_97_-_2003_Document15.doc"/></Relationships>
</file>

<file path=ppt/slides/_rels/slide16.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1.png"/><Relationship Id="rId7" Type="http://schemas.openxmlformats.org/officeDocument/2006/relationships/oleObject" Target="../embeddings/Microsoft_Word_97_-_2003_Document16.doc"/><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50.emf"/><Relationship Id="rId4" Type="http://schemas.openxmlformats.org/officeDocument/2006/relationships/image" Target="../media/image3.png"/><Relationship Id="rId9" Type="http://schemas.openxmlformats.org/officeDocument/2006/relationships/oleObject" Target="../embeddings/Microsoft_Word_97_-_2003_Document17.doc"/></Relationships>
</file>

<file path=ppt/slides/_rels/slide17.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1.png"/><Relationship Id="rId7" Type="http://schemas.openxmlformats.org/officeDocument/2006/relationships/oleObject" Target="../embeddings/Microsoft_Word_97_-_2003_Document18.doc"/><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52.jpeg"/></Relationships>
</file>

<file path=ppt/slides/_rels/slide18.xml.rels><?xml version="1.0" encoding="UTF-8" standalone="yes"?>
<Relationships xmlns="http://schemas.openxmlformats.org/package/2006/relationships"><Relationship Id="rId8" Type="http://schemas.openxmlformats.org/officeDocument/2006/relationships/image" Target="../media/image53.wmf"/><Relationship Id="rId13" Type="http://schemas.openxmlformats.org/officeDocument/2006/relationships/image" Target="../media/image54.wmf"/><Relationship Id="rId3" Type="http://schemas.openxmlformats.org/officeDocument/2006/relationships/image" Target="../media/image1.png"/><Relationship Id="rId7" Type="http://schemas.openxmlformats.org/officeDocument/2006/relationships/oleObject" Target="../embeddings/oleObject9.bin"/><Relationship Id="rId12"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4.png"/><Relationship Id="rId11" Type="http://schemas.openxmlformats.org/officeDocument/2006/relationships/image" Target="../media/image57.wmf"/><Relationship Id="rId5" Type="http://schemas.openxmlformats.org/officeDocument/2006/relationships/image" Target="../media/image5.png"/><Relationship Id="rId10" Type="http://schemas.openxmlformats.org/officeDocument/2006/relationships/image" Target="../media/image56.png"/><Relationship Id="rId4" Type="http://schemas.openxmlformats.org/officeDocument/2006/relationships/image" Target="../media/image3.pn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1.png"/><Relationship Id="rId7" Type="http://schemas.openxmlformats.org/officeDocument/2006/relationships/oleObject" Target="../embeddings/Microsoft_Word_97_-_2003_Document19.doc"/><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1.png"/><Relationship Id="rId7" Type="http://schemas.openxmlformats.org/officeDocument/2006/relationships/oleObject" Target="../embeddings/Microsoft_Word_97_-_2003_Document20.doc"/><Relationship Id="rId12" Type="http://schemas.openxmlformats.org/officeDocument/2006/relationships/image" Target="../media/image62.wmf"/><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4.png"/><Relationship Id="rId11" Type="http://schemas.openxmlformats.org/officeDocument/2006/relationships/image" Target="../media/image61.png"/><Relationship Id="rId5" Type="http://schemas.openxmlformats.org/officeDocument/2006/relationships/image" Target="../media/image5.png"/><Relationship Id="rId10" Type="http://schemas.openxmlformats.org/officeDocument/2006/relationships/image" Target="../media/image60.emf"/><Relationship Id="rId4" Type="http://schemas.openxmlformats.org/officeDocument/2006/relationships/image" Target="../media/image3.png"/><Relationship Id="rId9" Type="http://schemas.openxmlformats.org/officeDocument/2006/relationships/oleObject" Target="../embeddings/Microsoft_Word_97_-_2003_Document21.doc"/></Relationships>
</file>

<file path=ppt/slides/_rels/slide21.xml.rels><?xml version="1.0" encoding="UTF-8" standalone="yes"?>
<Relationships xmlns="http://schemas.openxmlformats.org/package/2006/relationships"><Relationship Id="rId8" Type="http://schemas.openxmlformats.org/officeDocument/2006/relationships/image" Target="../media/image64.emf"/><Relationship Id="rId13" Type="http://schemas.openxmlformats.org/officeDocument/2006/relationships/oleObject" Target="../embeddings/oleObject12.bin"/><Relationship Id="rId3" Type="http://schemas.openxmlformats.org/officeDocument/2006/relationships/image" Target="../media/image1.png"/><Relationship Id="rId7" Type="http://schemas.openxmlformats.org/officeDocument/2006/relationships/oleObject" Target="../embeddings/Microsoft_Word_97_-_2003_Document23.doc"/><Relationship Id="rId12" Type="http://schemas.openxmlformats.org/officeDocument/2006/relationships/image" Target="../media/image65.wmf"/><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63.emf"/><Relationship Id="rId11" Type="http://schemas.openxmlformats.org/officeDocument/2006/relationships/oleObject" Target="../embeddings/oleObject11.bin"/><Relationship Id="rId5" Type="http://schemas.openxmlformats.org/officeDocument/2006/relationships/oleObject" Target="../embeddings/Microsoft_Word_97_-_2003_Document22.doc"/><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3.png"/><Relationship Id="rId14" Type="http://schemas.openxmlformats.org/officeDocument/2006/relationships/image" Target="../media/image66.wmf"/></Relationships>
</file>

<file path=ppt/slides/_rels/slide22.xml.rels><?xml version="1.0" encoding="UTF-8" standalone="yes"?>
<Relationships xmlns="http://schemas.openxmlformats.org/package/2006/relationships"><Relationship Id="rId8" Type="http://schemas.openxmlformats.org/officeDocument/2006/relationships/image" Target="../media/image67.emf"/><Relationship Id="rId13" Type="http://schemas.openxmlformats.org/officeDocument/2006/relationships/image" Target="../media/image70.jpeg"/><Relationship Id="rId3" Type="http://schemas.openxmlformats.org/officeDocument/2006/relationships/image" Target="../media/image1.png"/><Relationship Id="rId7" Type="http://schemas.openxmlformats.org/officeDocument/2006/relationships/oleObject" Target="../embeddings/Microsoft_Word_97_-_2003_Document24.doc"/><Relationship Id="rId12" Type="http://schemas.openxmlformats.org/officeDocument/2006/relationships/image" Target="../media/image69.emf"/><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4.png"/><Relationship Id="rId11" Type="http://schemas.openxmlformats.org/officeDocument/2006/relationships/oleObject" Target="../embeddings/Microsoft_Word_97_-_2003_Document26.doc"/><Relationship Id="rId5" Type="http://schemas.openxmlformats.org/officeDocument/2006/relationships/image" Target="../media/image5.png"/><Relationship Id="rId10" Type="http://schemas.openxmlformats.org/officeDocument/2006/relationships/image" Target="../media/image68.emf"/><Relationship Id="rId4" Type="http://schemas.openxmlformats.org/officeDocument/2006/relationships/image" Target="../media/image3.png"/><Relationship Id="rId9" Type="http://schemas.openxmlformats.org/officeDocument/2006/relationships/oleObject" Target="../embeddings/Microsoft_Word_97_-_2003_Document25.doc"/><Relationship Id="rId14" Type="http://schemas.openxmlformats.org/officeDocument/2006/relationships/image" Target="../media/image71.jpeg"/></Relationships>
</file>

<file path=ppt/slides/_rels/slide23.xml.rels><?xml version="1.0" encoding="UTF-8" standalone="yes"?>
<Relationships xmlns="http://schemas.openxmlformats.org/package/2006/relationships"><Relationship Id="rId8" Type="http://schemas.openxmlformats.org/officeDocument/2006/relationships/image" Target="../media/image72.emf"/><Relationship Id="rId13" Type="http://schemas.openxmlformats.org/officeDocument/2006/relationships/oleObject" Target="../embeddings/oleObject15.bin"/><Relationship Id="rId3" Type="http://schemas.openxmlformats.org/officeDocument/2006/relationships/image" Target="../media/image1.png"/><Relationship Id="rId7" Type="http://schemas.openxmlformats.org/officeDocument/2006/relationships/oleObject" Target="../embeddings/Microsoft_Word_97_-_2003_Document27.doc"/><Relationship Id="rId12" Type="http://schemas.openxmlformats.org/officeDocument/2006/relationships/image" Target="../media/image74.wmf"/><Relationship Id="rId2" Type="http://schemas.openxmlformats.org/officeDocument/2006/relationships/slideLayout" Target="../slideLayouts/slideLayout1.xml"/><Relationship Id="rId1" Type="http://schemas.openxmlformats.org/officeDocument/2006/relationships/vmlDrawing" Target="../drawings/vmlDrawing19.vml"/><Relationship Id="rId6" Type="http://schemas.openxmlformats.org/officeDocument/2006/relationships/image" Target="../media/image4.png"/><Relationship Id="rId11" Type="http://schemas.openxmlformats.org/officeDocument/2006/relationships/oleObject" Target="../embeddings/oleObject14.bin"/><Relationship Id="rId5" Type="http://schemas.openxmlformats.org/officeDocument/2006/relationships/image" Target="../media/image5.png"/><Relationship Id="rId10" Type="http://schemas.openxmlformats.org/officeDocument/2006/relationships/image" Target="../media/image73.wmf"/><Relationship Id="rId4" Type="http://schemas.openxmlformats.org/officeDocument/2006/relationships/image" Target="../media/image3.png"/><Relationship Id="rId9" Type="http://schemas.openxmlformats.org/officeDocument/2006/relationships/oleObject" Target="../embeddings/oleObject13.bin"/><Relationship Id="rId14" Type="http://schemas.openxmlformats.org/officeDocument/2006/relationships/image" Target="../media/image75.wmf"/></Relationships>
</file>

<file path=ppt/slides/_rels/slide24.xml.rels><?xml version="1.0" encoding="UTF-8" standalone="yes"?>
<Relationships xmlns="http://schemas.openxmlformats.org/package/2006/relationships"><Relationship Id="rId8" Type="http://schemas.openxmlformats.org/officeDocument/2006/relationships/image" Target="../media/image76.emf"/><Relationship Id="rId13" Type="http://schemas.openxmlformats.org/officeDocument/2006/relationships/oleObject" Target="../embeddings/Microsoft_Word_97_-_2003_Document30.doc"/><Relationship Id="rId3" Type="http://schemas.openxmlformats.org/officeDocument/2006/relationships/image" Target="../media/image1.png"/><Relationship Id="rId7" Type="http://schemas.openxmlformats.org/officeDocument/2006/relationships/oleObject" Target="../embeddings/Microsoft_Word_97_-_2003_Document28.doc"/><Relationship Id="rId12" Type="http://schemas.openxmlformats.org/officeDocument/2006/relationships/image" Target="../media/image77.emf"/><Relationship Id="rId2" Type="http://schemas.openxmlformats.org/officeDocument/2006/relationships/slideLayout" Target="../slideLayouts/slideLayout1.xml"/><Relationship Id="rId16" Type="http://schemas.openxmlformats.org/officeDocument/2006/relationships/image" Target="../media/image79.emf"/><Relationship Id="rId1" Type="http://schemas.openxmlformats.org/officeDocument/2006/relationships/vmlDrawing" Target="../drawings/vmlDrawing20.vml"/><Relationship Id="rId6" Type="http://schemas.openxmlformats.org/officeDocument/2006/relationships/image" Target="../media/image4.png"/><Relationship Id="rId11" Type="http://schemas.openxmlformats.org/officeDocument/2006/relationships/oleObject" Target="../embeddings/Microsoft_Word_97_-_2003_Document29.doc"/><Relationship Id="rId5" Type="http://schemas.openxmlformats.org/officeDocument/2006/relationships/image" Target="../media/image5.png"/><Relationship Id="rId15" Type="http://schemas.openxmlformats.org/officeDocument/2006/relationships/oleObject" Target="../embeddings/Microsoft_Word_97_-_2003_Document31.doc"/><Relationship Id="rId10" Type="http://schemas.openxmlformats.org/officeDocument/2006/relationships/image" Target="../media/image81.wmf"/><Relationship Id="rId4" Type="http://schemas.openxmlformats.org/officeDocument/2006/relationships/image" Target="../media/image3.png"/><Relationship Id="rId9" Type="http://schemas.openxmlformats.org/officeDocument/2006/relationships/image" Target="../media/image80.png"/><Relationship Id="rId14" Type="http://schemas.openxmlformats.org/officeDocument/2006/relationships/image" Target="../media/image78.emf"/></Relationships>
</file>

<file path=ppt/slides/_rels/slide25.xml.rels><?xml version="1.0" encoding="UTF-8" standalone="yes"?>
<Relationships xmlns="http://schemas.openxmlformats.org/package/2006/relationships"><Relationship Id="rId8" Type="http://schemas.openxmlformats.org/officeDocument/2006/relationships/image" Target="../media/image82.emf"/><Relationship Id="rId13" Type="http://schemas.openxmlformats.org/officeDocument/2006/relationships/image" Target="../media/image87.png"/><Relationship Id="rId3" Type="http://schemas.openxmlformats.org/officeDocument/2006/relationships/image" Target="../media/image1.png"/><Relationship Id="rId7" Type="http://schemas.openxmlformats.org/officeDocument/2006/relationships/oleObject" Target="../embeddings/Microsoft_Word_97_-_2003_Document32.doc"/><Relationship Id="rId12" Type="http://schemas.openxmlformats.org/officeDocument/2006/relationships/image" Target="../media/image86.png"/><Relationship Id="rId2" Type="http://schemas.openxmlformats.org/officeDocument/2006/relationships/slideLayout" Target="../slideLayouts/slideLayout1.xml"/><Relationship Id="rId16" Type="http://schemas.openxmlformats.org/officeDocument/2006/relationships/image" Target="../media/image90.wmf"/><Relationship Id="rId1" Type="http://schemas.openxmlformats.org/officeDocument/2006/relationships/vmlDrawing" Target="../drawings/vmlDrawing21.vml"/><Relationship Id="rId6" Type="http://schemas.openxmlformats.org/officeDocument/2006/relationships/image" Target="../media/image4.png"/><Relationship Id="rId11" Type="http://schemas.openxmlformats.org/officeDocument/2006/relationships/image" Target="../media/image85.png"/><Relationship Id="rId5" Type="http://schemas.openxmlformats.org/officeDocument/2006/relationships/image" Target="../media/image5.png"/><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image" Target="../media/image3.png"/><Relationship Id="rId9" Type="http://schemas.openxmlformats.org/officeDocument/2006/relationships/image" Target="../media/image83.png"/><Relationship Id="rId14" Type="http://schemas.openxmlformats.org/officeDocument/2006/relationships/image" Target="../media/image88.png"/></Relationships>
</file>

<file path=ppt/slides/_rels/slide26.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image" Target="../media/image1.png"/><Relationship Id="rId7" Type="http://schemas.openxmlformats.org/officeDocument/2006/relationships/oleObject" Target="../embeddings/Microsoft_Word_97_-_2003_Document33.doc"/><Relationship Id="rId2" Type="http://schemas.openxmlformats.org/officeDocument/2006/relationships/slideLayout" Target="../slideLayouts/slideLayout1.xml"/><Relationship Id="rId1" Type="http://schemas.openxmlformats.org/officeDocument/2006/relationships/vmlDrawing" Target="../drawings/vmlDrawing22.v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4.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3.png"/><Relationship Id="rId7"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4.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97.wmf"/><Relationship Id="rId3" Type="http://schemas.openxmlformats.org/officeDocument/2006/relationships/image" Target="../media/image1.png"/><Relationship Id="rId7"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23.v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98.png"/></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1.png"/><Relationship Id="rId7" Type="http://schemas.openxmlformats.org/officeDocument/2006/relationships/oleObject" Target="../embeddings/Microsoft_Word_97_-_2003_Document1.doc"/><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10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9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80.png"/><Relationship Id="rId5" Type="http://schemas.openxmlformats.org/officeDocument/2006/relationships/image" Target="../media/image4.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3.png"/><Relationship Id="rId7" Type="http://schemas.openxmlformats.org/officeDocument/2006/relationships/image" Target="../media/image10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105.png"/></Relationships>
</file>

<file path=ppt/slides/_rels/slide3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3.png"/><Relationship Id="rId7" Type="http://schemas.openxmlformats.org/officeDocument/2006/relationships/image" Target="../media/image10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4.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1010.png"/><Relationship Id="rId3" Type="http://schemas.openxmlformats.org/officeDocument/2006/relationships/image" Target="../media/image5.png"/><Relationship Id="rId7" Type="http://schemas.openxmlformats.org/officeDocument/2006/relationships/image" Target="../media/image100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90.png"/><Relationship Id="rId5" Type="http://schemas.openxmlformats.org/officeDocument/2006/relationships/image" Target="../media/image110.png"/><Relationship Id="rId10" Type="http://schemas.openxmlformats.org/officeDocument/2006/relationships/image" Target="../media/image4.png"/><Relationship Id="rId4" Type="http://schemas.openxmlformats.org/officeDocument/2006/relationships/image" Target="../media/image109.png"/><Relationship Id="rId9"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111.wmf"/><Relationship Id="rId3" Type="http://schemas.openxmlformats.org/officeDocument/2006/relationships/image" Target="../media/image1.png"/><Relationship Id="rId7" Type="http://schemas.openxmlformats.org/officeDocument/2006/relationships/oleObject" Target="../embeddings/Microsoft_Word_97_-_2003_Document34.doc"/><Relationship Id="rId2" Type="http://schemas.openxmlformats.org/officeDocument/2006/relationships/slideLayout" Target="../slideLayouts/slideLayout1.xml"/><Relationship Id="rId1" Type="http://schemas.openxmlformats.org/officeDocument/2006/relationships/vmlDrawing" Target="../drawings/vmlDrawing24.vml"/><Relationship Id="rId6" Type="http://schemas.openxmlformats.org/officeDocument/2006/relationships/image" Target="../media/image4.png"/><Relationship Id="rId11" Type="http://schemas.openxmlformats.org/officeDocument/2006/relationships/image" Target="../media/image113.png"/><Relationship Id="rId5" Type="http://schemas.openxmlformats.org/officeDocument/2006/relationships/image" Target="../media/image5.png"/><Relationship Id="rId10" Type="http://schemas.openxmlformats.org/officeDocument/2006/relationships/image" Target="../media/image112.emf"/><Relationship Id="rId4" Type="http://schemas.openxmlformats.org/officeDocument/2006/relationships/image" Target="../media/image3.png"/><Relationship Id="rId9" Type="http://schemas.openxmlformats.org/officeDocument/2006/relationships/oleObject" Target="../embeddings/Microsoft_Word_97_-_2003_Document35.doc"/></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4.jpeg"/><Relationship Id="rId5" Type="http://schemas.openxmlformats.org/officeDocument/2006/relationships/image" Target="../media/image4.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3.png"/><Relationship Id="rId7" Type="http://schemas.openxmlformats.org/officeDocument/2006/relationships/image" Target="../media/image11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0.wmf"/></Relationships>
</file>

<file path=ppt/slides/_rels/slide4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3.png"/><Relationship Id="rId7" Type="http://schemas.openxmlformats.org/officeDocument/2006/relationships/image" Target="../media/image1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4.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image" Target="../media/image4.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125.emf"/><Relationship Id="rId3" Type="http://schemas.openxmlformats.org/officeDocument/2006/relationships/image" Target="../media/image3.png"/><Relationship Id="rId7" Type="http://schemas.openxmlformats.org/officeDocument/2006/relationships/image" Target="../media/image1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3.png"/><Relationship Id="rId5" Type="http://schemas.openxmlformats.org/officeDocument/2006/relationships/image" Target="../media/image4.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4.wmf"/><Relationship Id="rId3" Type="http://schemas.openxmlformats.org/officeDocument/2006/relationships/image" Target="../media/image1.png"/><Relationship Id="rId7" Type="http://schemas.openxmlformats.org/officeDocument/2006/relationships/image" Target="../media/image16.wmf"/><Relationship Id="rId12" Type="http://schemas.openxmlformats.org/officeDocument/2006/relationships/oleObject" Target="../embeddings/oleObject4.bin"/><Relationship Id="rId2" Type="http://schemas.openxmlformats.org/officeDocument/2006/relationships/slideLayout" Target="../slideLayouts/slideLayout1.xml"/><Relationship Id="rId16" Type="http://schemas.openxmlformats.org/officeDocument/2006/relationships/image" Target="../media/image17.jpeg"/><Relationship Id="rId1" Type="http://schemas.openxmlformats.org/officeDocument/2006/relationships/vmlDrawing" Target="../drawings/vmlDrawing3.vml"/><Relationship Id="rId6" Type="http://schemas.openxmlformats.org/officeDocument/2006/relationships/image" Target="../media/image4.png"/><Relationship Id="rId11" Type="http://schemas.openxmlformats.org/officeDocument/2006/relationships/image" Target="../media/image13.wmf"/><Relationship Id="rId5" Type="http://schemas.openxmlformats.org/officeDocument/2006/relationships/image" Target="../media/image5.png"/><Relationship Id="rId15" Type="http://schemas.openxmlformats.org/officeDocument/2006/relationships/image" Target="../media/image15.wmf"/><Relationship Id="rId10" Type="http://schemas.openxmlformats.org/officeDocument/2006/relationships/oleObject" Target="../embeddings/oleObject3.bin"/><Relationship Id="rId4" Type="http://schemas.openxmlformats.org/officeDocument/2006/relationships/image" Target="../media/image3.png"/><Relationship Id="rId9" Type="http://schemas.openxmlformats.org/officeDocument/2006/relationships/image" Target="../media/image12.wmf"/><Relationship Id="rId1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oleObject" Target="../embeddings/oleObject6.bin"/><Relationship Id="rId12"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4.png"/><Relationship Id="rId11" Type="http://schemas.openxmlformats.org/officeDocument/2006/relationships/image" Target="../media/image19.wmf"/><Relationship Id="rId5" Type="http://schemas.openxmlformats.org/officeDocument/2006/relationships/image" Target="../media/image5.png"/><Relationship Id="rId10" Type="http://schemas.openxmlformats.org/officeDocument/2006/relationships/oleObject" Target="../embeddings/oleObject7.bin"/><Relationship Id="rId4" Type="http://schemas.openxmlformats.org/officeDocument/2006/relationships/image" Target="../media/image3.png"/><Relationship Id="rId9" Type="http://schemas.openxmlformats.org/officeDocument/2006/relationships/image" Target="../media/image20.wmf"/><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wmf"/><Relationship Id="rId5" Type="http://schemas.openxmlformats.org/officeDocument/2006/relationships/image" Target="../media/image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wmf"/><Relationship Id="rId5"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oleObject" Target="../embeddings/Microsoft_Word_97_-_2003_Document2.doc"/><Relationship Id="rId3" Type="http://schemas.openxmlformats.org/officeDocument/2006/relationships/image" Target="../media/image1.png"/><Relationship Id="rId7" Type="http://schemas.openxmlformats.org/officeDocument/2006/relationships/image" Target="../media/image31.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4.png"/><Relationship Id="rId11" Type="http://schemas.openxmlformats.org/officeDocument/2006/relationships/image" Target="../media/image30.emf"/><Relationship Id="rId5" Type="http://schemas.openxmlformats.org/officeDocument/2006/relationships/image" Target="../media/image5.png"/><Relationship Id="rId10" Type="http://schemas.openxmlformats.org/officeDocument/2006/relationships/oleObject" Target="../embeddings/Microsoft_Word_97_-_2003_Document3.doc"/><Relationship Id="rId4" Type="http://schemas.openxmlformats.org/officeDocument/2006/relationships/image" Target="../media/image3.png"/><Relationship Id="rId9"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0"/>
            <a:ext cx="9144000" cy="6858000"/>
          </a:xfrm>
          <a:prstGeom prst="rect">
            <a:avLst/>
          </a:prstGeom>
        </p:spPr>
      </p:pic>
      <p:pic>
        <p:nvPicPr>
          <p:cNvPr id="8" name="Picture 7"/>
          <p:cNvPicPr>
            <a:picLocks noChangeAspect="1"/>
          </p:cNvPicPr>
          <p:nvPr/>
        </p:nvPicPr>
        <p:blipFill rotWithShape="1">
          <a:blip r:embed="rId3">
            <a:alphaModFix amt="80000"/>
          </a:blip>
          <a:srcRect t="13811" b="40522"/>
          <a:stretch/>
        </p:blipFill>
        <p:spPr>
          <a:xfrm>
            <a:off x="396000" y="3638174"/>
            <a:ext cx="8337600" cy="2828549"/>
          </a:xfrm>
          <a:prstGeom prst="rect">
            <a:avLst/>
          </a:prstGeom>
        </p:spPr>
      </p:pic>
      <p:pic>
        <p:nvPicPr>
          <p:cNvPr id="5" name="Picture 4"/>
          <p:cNvPicPr>
            <a:picLocks noChangeAspect="1"/>
          </p:cNvPicPr>
          <p:nvPr/>
        </p:nvPicPr>
        <p:blipFill rotWithShape="1">
          <a:blip r:embed="rId4"/>
          <a:srcRect/>
          <a:stretch/>
        </p:blipFill>
        <p:spPr>
          <a:xfrm>
            <a:off x="439200" y="5349600"/>
            <a:ext cx="1390650" cy="1079500"/>
          </a:xfrm>
          <a:prstGeom prst="rect">
            <a:avLst/>
          </a:prstGeom>
        </p:spPr>
      </p:pic>
      <p:pic>
        <p:nvPicPr>
          <p:cNvPr id="6" name="Picture 5"/>
          <p:cNvPicPr>
            <a:picLocks noChangeAspect="1"/>
          </p:cNvPicPr>
          <p:nvPr/>
        </p:nvPicPr>
        <p:blipFill>
          <a:blip r:embed="rId5"/>
          <a:stretch>
            <a:fillRect/>
          </a:stretch>
        </p:blipFill>
        <p:spPr>
          <a:xfrm>
            <a:off x="7614497" y="5348068"/>
            <a:ext cx="1079500" cy="1079500"/>
          </a:xfrm>
          <a:prstGeom prst="rect">
            <a:avLst/>
          </a:prstGeom>
        </p:spPr>
      </p:pic>
      <p:pic>
        <p:nvPicPr>
          <p:cNvPr id="7" name="Picture 6"/>
          <p:cNvPicPr>
            <a:picLocks noChangeAspect="1"/>
          </p:cNvPicPr>
          <p:nvPr/>
        </p:nvPicPr>
        <p:blipFill rotWithShape="1">
          <a:blip r:embed="rId6"/>
          <a:srcRect t="16667" b="20588"/>
          <a:stretch/>
        </p:blipFill>
        <p:spPr>
          <a:xfrm>
            <a:off x="3764430" y="5691924"/>
            <a:ext cx="1621865" cy="735644"/>
          </a:xfrm>
          <a:prstGeom prst="rect">
            <a:avLst/>
          </a:prstGeom>
        </p:spPr>
      </p:pic>
      <p:pic>
        <p:nvPicPr>
          <p:cNvPr id="9" name="Picture 8"/>
          <p:cNvPicPr>
            <a:picLocks noChangeAspect="1"/>
          </p:cNvPicPr>
          <p:nvPr/>
        </p:nvPicPr>
        <p:blipFill rotWithShape="1">
          <a:blip r:embed="rId7">
            <a:alphaModFix amt="50000"/>
          </a:blip>
          <a:srcRect l="3022" r="7761"/>
          <a:stretch/>
        </p:blipFill>
        <p:spPr>
          <a:xfrm>
            <a:off x="396000" y="433069"/>
            <a:ext cx="8337600" cy="3219074"/>
          </a:xfrm>
          <a:prstGeom prst="rect">
            <a:avLst/>
          </a:prstGeom>
        </p:spPr>
      </p:pic>
      <p:sp>
        <p:nvSpPr>
          <p:cNvPr id="10" name="TextBox 9"/>
          <p:cNvSpPr txBox="1"/>
          <p:nvPr/>
        </p:nvSpPr>
        <p:spPr>
          <a:xfrm>
            <a:off x="396000" y="2633879"/>
            <a:ext cx="8337600" cy="1046440"/>
          </a:xfrm>
          <a:prstGeom prst="rect">
            <a:avLst/>
          </a:prstGeom>
          <a:blipFill rotWithShape="1">
            <a:blip r:embed="rId8"/>
            <a:stretch>
              <a:fillRect/>
            </a:stretch>
          </a:blipFill>
        </p:spPr>
        <p:txBody>
          <a:bodyPr wrap="square" rtlCol="0">
            <a:spAutoFit/>
          </a:bodyPr>
          <a:lstStyle/>
          <a:p>
            <a:pPr algn="ctr"/>
            <a:r>
              <a:rPr lang="en-US" sz="2800" dirty="0">
                <a:solidFill>
                  <a:schemeClr val="bg1"/>
                </a:solidFill>
                <a:latin typeface="BlairMdITC TT-Medium"/>
                <a:cs typeface="BlairMdITC TT-Medium"/>
              </a:rPr>
              <a:t>Accelerator </a:t>
            </a:r>
            <a:r>
              <a:rPr lang="en-US" sz="2800" dirty="0" smtClean="0">
                <a:solidFill>
                  <a:schemeClr val="bg1"/>
                </a:solidFill>
                <a:latin typeface="BlairMdITC TT-Medium"/>
                <a:cs typeface="BlairMdITC TT-Medium"/>
              </a:rPr>
              <a:t>Laboratory:</a:t>
            </a:r>
            <a:endParaRPr lang="en-US" sz="2800" dirty="0">
              <a:solidFill>
                <a:schemeClr val="bg1"/>
              </a:solidFill>
              <a:latin typeface="BlairMdITC TT-Medium"/>
              <a:cs typeface="BlairMdITC TT-Medium"/>
            </a:endParaRPr>
          </a:p>
          <a:p>
            <a:pPr algn="ctr"/>
            <a:endParaRPr lang="en-US" sz="1000" dirty="0">
              <a:solidFill>
                <a:schemeClr val="bg1"/>
              </a:solidFill>
              <a:latin typeface="BlairMdITC TT-Medium"/>
              <a:cs typeface="BlairMdITC TT-Medium"/>
            </a:endParaRPr>
          </a:p>
          <a:p>
            <a:pPr algn="ctr"/>
            <a:r>
              <a:rPr lang="en-US" sz="2400" dirty="0" smtClean="0">
                <a:solidFill>
                  <a:srgbClr val="FFFF00"/>
                </a:solidFill>
                <a:latin typeface="BlairMdITC TT-Medium"/>
                <a:cs typeface="BlairMdITC TT-Medium"/>
              </a:rPr>
              <a:t>RF ACCELERATING STRUCTURES</a:t>
            </a:r>
            <a:endParaRPr lang="en-US" sz="2400" dirty="0">
              <a:solidFill>
                <a:srgbClr val="FFFF00"/>
              </a:solidFill>
              <a:latin typeface="BlairMdITC TT-Medium"/>
              <a:cs typeface="BlairMdITC TT-Medium"/>
            </a:endParaRPr>
          </a:p>
        </p:txBody>
      </p:sp>
      <p:pic>
        <p:nvPicPr>
          <p:cNvPr id="11" name="Picture 10" descr="Screen Shot 2015-09-15 at 15.47.0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7168" y="622641"/>
            <a:ext cx="7705171" cy="604710"/>
          </a:xfrm>
          <a:prstGeom prst="rect">
            <a:avLst/>
          </a:prstGeom>
        </p:spPr>
      </p:pic>
    </p:spTree>
    <p:extLst>
      <p:ext uri="{BB962C8B-B14F-4D97-AF65-F5344CB8AC3E}">
        <p14:creationId xmlns:p14="http://schemas.microsoft.com/office/powerpoint/2010/main" val="23524661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5"/>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6"/>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0" name="Rectangle 2"/>
          <p:cNvSpPr txBox="1">
            <a:spLocks noChangeArrowheads="1"/>
          </p:cNvSpPr>
          <p:nvPr/>
        </p:nvSpPr>
        <p:spPr>
          <a:xfrm>
            <a:off x="588963" y="485775"/>
            <a:ext cx="7935911" cy="600075"/>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ltLang="en-US" sz="2400" b="1" i="1" dirty="0" smtClean="0">
                <a:solidFill>
                  <a:schemeClr val="tx2"/>
                </a:solidFill>
                <a:latin typeface="Arial" pitchFamily="34" charset="0"/>
              </a:rPr>
              <a:t>Standing </a:t>
            </a:r>
            <a:r>
              <a:rPr lang="en-US" altLang="en-US" sz="2400" b="1" i="1" dirty="0">
                <a:solidFill>
                  <a:schemeClr val="tx2"/>
                </a:solidFill>
                <a:latin typeface="Arial" pitchFamily="34" charset="0"/>
              </a:rPr>
              <a:t>Wave (SW) Accelerating </a:t>
            </a:r>
            <a:r>
              <a:rPr lang="en-US" altLang="en-US" sz="2400" b="1" i="1" dirty="0" smtClean="0">
                <a:solidFill>
                  <a:schemeClr val="tx2"/>
                </a:solidFill>
                <a:latin typeface="Arial" pitchFamily="34" charset="0"/>
              </a:rPr>
              <a:t>Structures: Resonant Cavities</a:t>
            </a:r>
            <a:endParaRPr lang="en-US" altLang="en-US" sz="2400" b="1" i="1" dirty="0">
              <a:solidFill>
                <a:schemeClr val="tx2"/>
              </a:solidFill>
              <a:latin typeface="Arial" pitchFamily="34" charset="0"/>
            </a:endParaRPr>
          </a:p>
        </p:txBody>
      </p:sp>
      <p:graphicFrame>
        <p:nvGraphicFramePr>
          <p:cNvPr id="11" name="Object 3"/>
          <p:cNvGraphicFramePr>
            <a:graphicFrameLocks noChangeAspect="1"/>
          </p:cNvGraphicFramePr>
          <p:nvPr>
            <p:extLst>
              <p:ext uri="{D42A27DB-BD31-4B8C-83A1-F6EECF244321}">
                <p14:modId xmlns:p14="http://schemas.microsoft.com/office/powerpoint/2010/main" val="1708026234"/>
              </p:ext>
            </p:extLst>
          </p:nvPr>
        </p:nvGraphicFramePr>
        <p:xfrm>
          <a:off x="588963" y="1057275"/>
          <a:ext cx="7969250" cy="1389063"/>
        </p:xfrm>
        <a:graphic>
          <a:graphicData uri="http://schemas.openxmlformats.org/presentationml/2006/ole">
            <mc:AlternateContent xmlns:mc="http://schemas.openxmlformats.org/markup-compatibility/2006">
              <mc:Choice xmlns:v="urn:schemas-microsoft-com:vml" Requires="v">
                <p:oleObj spid="_x0000_s27749" name="Document" r:id="rId7" imgW="7986884" imgH="1401662" progId="Word.Document.8">
                  <p:embed/>
                </p:oleObj>
              </mc:Choice>
              <mc:Fallback>
                <p:oleObj name="Document" r:id="rId7" imgW="7986884" imgH="1401662"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963" y="1057275"/>
                        <a:ext cx="7969250" cy="1389063"/>
                      </a:xfrm>
                      <a:prstGeom prst="rect">
                        <a:avLst/>
                      </a:prstGeom>
                      <a:solidFill>
                        <a:srgbClr val="CCFFFF"/>
                      </a:solidFill>
                    </p:spPr>
                  </p:pic>
                </p:oleObj>
              </mc:Fallback>
            </mc:AlternateContent>
          </a:graphicData>
        </a:graphic>
      </p:graphicFrame>
      <p:sp>
        <p:nvSpPr>
          <p:cNvPr id="13" name="AutoShape 5"/>
          <p:cNvSpPr>
            <a:spLocks noChangeArrowheads="1"/>
          </p:cNvSpPr>
          <p:nvPr/>
        </p:nvSpPr>
        <p:spPr bwMode="auto">
          <a:xfrm>
            <a:off x="3379525" y="3021975"/>
            <a:ext cx="1009650" cy="431800"/>
          </a:xfrm>
          <a:prstGeom prst="rightArrow">
            <a:avLst>
              <a:gd name="adj1" fmla="val 50000"/>
              <a:gd name="adj2" fmla="val 58456"/>
            </a:avLst>
          </a:prstGeom>
          <a:solidFill>
            <a:schemeClr val="accent1"/>
          </a:solidFill>
          <a:ln w="9525">
            <a:solidFill>
              <a:schemeClr val="tx1"/>
            </a:solidFill>
            <a:miter lim="800000"/>
            <a:headEnd/>
            <a:tailEnd/>
          </a:ln>
          <a:effectLst/>
        </p:spPr>
        <p:txBody>
          <a:bodyPr wrap="none" anchor="ctr"/>
          <a:lstStyle/>
          <a:p>
            <a:endParaRPr lang="en-US"/>
          </a:p>
        </p:txBody>
      </p:sp>
      <p:grpSp>
        <p:nvGrpSpPr>
          <p:cNvPr id="14" name="Group 6"/>
          <p:cNvGrpSpPr>
            <a:grpSpLocks/>
          </p:cNvGrpSpPr>
          <p:nvPr/>
        </p:nvGrpSpPr>
        <p:grpSpPr bwMode="auto">
          <a:xfrm>
            <a:off x="880800" y="2552075"/>
            <a:ext cx="1728788" cy="1236663"/>
            <a:chOff x="385" y="845"/>
            <a:chExt cx="1089" cy="779"/>
          </a:xfrm>
        </p:grpSpPr>
        <p:sp>
          <p:nvSpPr>
            <p:cNvPr id="15" name="Line 7"/>
            <p:cNvSpPr>
              <a:spLocks noChangeShapeType="1"/>
            </p:cNvSpPr>
            <p:nvPr/>
          </p:nvSpPr>
          <p:spPr bwMode="auto">
            <a:xfrm>
              <a:off x="385" y="1344"/>
              <a:ext cx="363" cy="0"/>
            </a:xfrm>
            <a:prstGeom prst="line">
              <a:avLst/>
            </a:prstGeom>
            <a:noFill/>
            <a:ln w="9525">
              <a:solidFill>
                <a:schemeClr val="tx1"/>
              </a:solidFill>
              <a:round/>
              <a:headEnd/>
              <a:tailEnd/>
            </a:ln>
            <a:effectLst/>
          </p:spPr>
          <p:txBody>
            <a:bodyPr/>
            <a:lstStyle/>
            <a:p>
              <a:endParaRPr lang="en-US"/>
            </a:p>
          </p:txBody>
        </p:sp>
        <p:sp>
          <p:nvSpPr>
            <p:cNvPr id="16" name="Line 8"/>
            <p:cNvSpPr>
              <a:spLocks noChangeShapeType="1"/>
            </p:cNvSpPr>
            <p:nvPr/>
          </p:nvSpPr>
          <p:spPr bwMode="auto">
            <a:xfrm>
              <a:off x="385" y="1525"/>
              <a:ext cx="362" cy="0"/>
            </a:xfrm>
            <a:prstGeom prst="line">
              <a:avLst/>
            </a:prstGeom>
            <a:noFill/>
            <a:ln w="9525">
              <a:solidFill>
                <a:schemeClr val="tx1"/>
              </a:solidFill>
              <a:round/>
              <a:headEnd/>
              <a:tailEnd/>
            </a:ln>
            <a:effectLst/>
          </p:spPr>
          <p:txBody>
            <a:bodyPr/>
            <a:lstStyle/>
            <a:p>
              <a:endParaRPr lang="en-US"/>
            </a:p>
          </p:txBody>
        </p:sp>
        <p:sp>
          <p:nvSpPr>
            <p:cNvPr id="17" name="Line 9"/>
            <p:cNvSpPr>
              <a:spLocks noChangeShapeType="1"/>
            </p:cNvSpPr>
            <p:nvPr/>
          </p:nvSpPr>
          <p:spPr bwMode="auto">
            <a:xfrm>
              <a:off x="1111" y="1344"/>
              <a:ext cx="363" cy="0"/>
            </a:xfrm>
            <a:prstGeom prst="line">
              <a:avLst/>
            </a:prstGeom>
            <a:noFill/>
            <a:ln w="9525">
              <a:solidFill>
                <a:schemeClr val="tx1"/>
              </a:solidFill>
              <a:round/>
              <a:headEnd/>
              <a:tailEnd/>
            </a:ln>
            <a:effectLst/>
          </p:spPr>
          <p:txBody>
            <a:bodyPr/>
            <a:lstStyle/>
            <a:p>
              <a:endParaRPr lang="en-US"/>
            </a:p>
          </p:txBody>
        </p:sp>
        <p:sp>
          <p:nvSpPr>
            <p:cNvPr id="18" name="Line 10"/>
            <p:cNvSpPr>
              <a:spLocks noChangeShapeType="1"/>
            </p:cNvSpPr>
            <p:nvPr/>
          </p:nvSpPr>
          <p:spPr bwMode="auto">
            <a:xfrm>
              <a:off x="1111" y="1525"/>
              <a:ext cx="362" cy="0"/>
            </a:xfrm>
            <a:prstGeom prst="line">
              <a:avLst/>
            </a:prstGeom>
            <a:noFill/>
            <a:ln w="9525">
              <a:solidFill>
                <a:schemeClr val="tx1"/>
              </a:solidFill>
              <a:round/>
              <a:headEnd/>
              <a:tailEnd/>
            </a:ln>
            <a:effectLst/>
          </p:spPr>
          <p:txBody>
            <a:bodyPr/>
            <a:lstStyle/>
            <a:p>
              <a:endParaRPr lang="en-US"/>
            </a:p>
          </p:txBody>
        </p:sp>
        <p:sp>
          <p:nvSpPr>
            <p:cNvPr id="19" name="Freeform 11"/>
            <p:cNvSpPr>
              <a:spLocks/>
            </p:cNvSpPr>
            <p:nvPr/>
          </p:nvSpPr>
          <p:spPr bwMode="auto">
            <a:xfrm rot="496351">
              <a:off x="793" y="1245"/>
              <a:ext cx="273" cy="99"/>
            </a:xfrm>
            <a:custGeom>
              <a:avLst/>
              <a:gdLst/>
              <a:ahLst/>
              <a:cxnLst>
                <a:cxn ang="0">
                  <a:pos x="0" y="99"/>
                </a:cxn>
                <a:cxn ang="0">
                  <a:pos x="137" y="8"/>
                </a:cxn>
                <a:cxn ang="0">
                  <a:pos x="273" y="53"/>
                </a:cxn>
              </a:cxnLst>
              <a:rect l="0" t="0" r="r" b="b"/>
              <a:pathLst>
                <a:path w="273" h="99">
                  <a:moveTo>
                    <a:pt x="0" y="99"/>
                  </a:moveTo>
                  <a:cubicBezTo>
                    <a:pt x="46" y="57"/>
                    <a:pt x="92" y="16"/>
                    <a:pt x="137" y="8"/>
                  </a:cubicBezTo>
                  <a:cubicBezTo>
                    <a:pt x="182" y="0"/>
                    <a:pt x="227" y="26"/>
                    <a:pt x="273" y="53"/>
                  </a:cubicBezTo>
                </a:path>
              </a:pathLst>
            </a:custGeom>
            <a:noFill/>
            <a:ln w="9525">
              <a:solidFill>
                <a:schemeClr val="tx1"/>
              </a:solidFill>
              <a:round/>
              <a:headEnd/>
              <a:tailEnd type="triangle" w="med" len="med"/>
            </a:ln>
            <a:effectLst/>
          </p:spPr>
          <p:txBody>
            <a:bodyPr/>
            <a:lstStyle/>
            <a:p>
              <a:endParaRPr lang="en-US"/>
            </a:p>
          </p:txBody>
        </p:sp>
        <p:sp>
          <p:nvSpPr>
            <p:cNvPr id="20" name="Freeform 12"/>
            <p:cNvSpPr>
              <a:spLocks/>
            </p:cNvSpPr>
            <p:nvPr/>
          </p:nvSpPr>
          <p:spPr bwMode="auto">
            <a:xfrm rot="21103649" flipV="1">
              <a:off x="793" y="1525"/>
              <a:ext cx="273" cy="99"/>
            </a:xfrm>
            <a:custGeom>
              <a:avLst/>
              <a:gdLst/>
              <a:ahLst/>
              <a:cxnLst>
                <a:cxn ang="0">
                  <a:pos x="0" y="99"/>
                </a:cxn>
                <a:cxn ang="0">
                  <a:pos x="137" y="8"/>
                </a:cxn>
                <a:cxn ang="0">
                  <a:pos x="273" y="53"/>
                </a:cxn>
              </a:cxnLst>
              <a:rect l="0" t="0" r="r" b="b"/>
              <a:pathLst>
                <a:path w="273" h="99">
                  <a:moveTo>
                    <a:pt x="0" y="99"/>
                  </a:moveTo>
                  <a:cubicBezTo>
                    <a:pt x="46" y="57"/>
                    <a:pt x="92" y="16"/>
                    <a:pt x="137" y="8"/>
                  </a:cubicBezTo>
                  <a:cubicBezTo>
                    <a:pt x="182" y="0"/>
                    <a:pt x="227" y="26"/>
                    <a:pt x="273" y="53"/>
                  </a:cubicBezTo>
                </a:path>
              </a:pathLst>
            </a:custGeom>
            <a:noFill/>
            <a:ln w="9525">
              <a:solidFill>
                <a:schemeClr val="tx1"/>
              </a:solidFill>
              <a:round/>
              <a:headEnd/>
              <a:tailEnd type="triangle" w="med" len="med"/>
            </a:ln>
            <a:effectLst/>
          </p:spPr>
          <p:txBody>
            <a:bodyPr/>
            <a:lstStyle/>
            <a:p>
              <a:endParaRPr lang="en-US"/>
            </a:p>
          </p:txBody>
        </p:sp>
        <p:sp>
          <p:nvSpPr>
            <p:cNvPr id="21" name="Oval 13"/>
            <p:cNvSpPr>
              <a:spLocks noChangeArrowheads="1"/>
            </p:cNvSpPr>
            <p:nvPr/>
          </p:nvSpPr>
          <p:spPr bwMode="auto">
            <a:xfrm>
              <a:off x="839" y="1389"/>
              <a:ext cx="181" cy="45"/>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2" name="Line 14"/>
            <p:cNvSpPr>
              <a:spLocks noChangeShapeType="1"/>
            </p:cNvSpPr>
            <p:nvPr/>
          </p:nvSpPr>
          <p:spPr bwMode="auto">
            <a:xfrm flipV="1">
              <a:off x="567" y="1026"/>
              <a:ext cx="0" cy="318"/>
            </a:xfrm>
            <a:prstGeom prst="line">
              <a:avLst/>
            </a:prstGeom>
            <a:noFill/>
            <a:ln w="9525">
              <a:solidFill>
                <a:schemeClr val="tx1"/>
              </a:solidFill>
              <a:round/>
              <a:headEnd/>
              <a:tailEnd/>
            </a:ln>
            <a:effectLst/>
          </p:spPr>
          <p:txBody>
            <a:bodyPr/>
            <a:lstStyle/>
            <a:p>
              <a:endParaRPr lang="en-US"/>
            </a:p>
          </p:txBody>
        </p:sp>
        <p:sp>
          <p:nvSpPr>
            <p:cNvPr id="23" name="Line 15"/>
            <p:cNvSpPr>
              <a:spLocks noChangeShapeType="1"/>
            </p:cNvSpPr>
            <p:nvPr/>
          </p:nvSpPr>
          <p:spPr bwMode="auto">
            <a:xfrm flipV="1">
              <a:off x="1292" y="1026"/>
              <a:ext cx="0" cy="318"/>
            </a:xfrm>
            <a:prstGeom prst="line">
              <a:avLst/>
            </a:prstGeom>
            <a:noFill/>
            <a:ln w="9525">
              <a:solidFill>
                <a:schemeClr val="tx1"/>
              </a:solidFill>
              <a:round/>
              <a:headEnd/>
              <a:tailEnd/>
            </a:ln>
            <a:effectLst/>
          </p:spPr>
          <p:txBody>
            <a:bodyPr/>
            <a:lstStyle/>
            <a:p>
              <a:endParaRPr lang="en-US"/>
            </a:p>
          </p:txBody>
        </p:sp>
        <p:sp>
          <p:nvSpPr>
            <p:cNvPr id="24" name="Line 16"/>
            <p:cNvSpPr>
              <a:spLocks noChangeShapeType="1"/>
            </p:cNvSpPr>
            <p:nvPr/>
          </p:nvSpPr>
          <p:spPr bwMode="auto">
            <a:xfrm>
              <a:off x="567" y="1026"/>
              <a:ext cx="317" cy="0"/>
            </a:xfrm>
            <a:prstGeom prst="line">
              <a:avLst/>
            </a:prstGeom>
            <a:noFill/>
            <a:ln w="9525">
              <a:solidFill>
                <a:schemeClr val="tx1"/>
              </a:solidFill>
              <a:round/>
              <a:headEnd/>
              <a:tailEnd/>
            </a:ln>
            <a:effectLst/>
          </p:spPr>
          <p:txBody>
            <a:bodyPr/>
            <a:lstStyle/>
            <a:p>
              <a:endParaRPr lang="en-US"/>
            </a:p>
          </p:txBody>
        </p:sp>
        <p:sp>
          <p:nvSpPr>
            <p:cNvPr id="25" name="Line 17"/>
            <p:cNvSpPr>
              <a:spLocks noChangeShapeType="1"/>
            </p:cNvSpPr>
            <p:nvPr/>
          </p:nvSpPr>
          <p:spPr bwMode="auto">
            <a:xfrm flipH="1">
              <a:off x="1020" y="1026"/>
              <a:ext cx="272" cy="0"/>
            </a:xfrm>
            <a:prstGeom prst="line">
              <a:avLst/>
            </a:prstGeom>
            <a:noFill/>
            <a:ln w="9525">
              <a:solidFill>
                <a:schemeClr val="tx1"/>
              </a:solidFill>
              <a:round/>
              <a:headEnd/>
              <a:tailEnd/>
            </a:ln>
            <a:effectLst/>
          </p:spPr>
          <p:txBody>
            <a:bodyPr/>
            <a:lstStyle/>
            <a:p>
              <a:endParaRPr lang="en-US"/>
            </a:p>
          </p:txBody>
        </p:sp>
        <p:sp>
          <p:nvSpPr>
            <p:cNvPr id="26" name="Line 18"/>
            <p:cNvSpPr>
              <a:spLocks noChangeShapeType="1"/>
            </p:cNvSpPr>
            <p:nvPr/>
          </p:nvSpPr>
          <p:spPr bwMode="auto">
            <a:xfrm>
              <a:off x="884" y="845"/>
              <a:ext cx="0" cy="362"/>
            </a:xfrm>
            <a:prstGeom prst="line">
              <a:avLst/>
            </a:prstGeom>
            <a:noFill/>
            <a:ln w="9525">
              <a:solidFill>
                <a:schemeClr val="tx1"/>
              </a:solidFill>
              <a:round/>
              <a:headEnd/>
              <a:tailEnd/>
            </a:ln>
            <a:effectLst/>
          </p:spPr>
          <p:txBody>
            <a:bodyPr/>
            <a:lstStyle/>
            <a:p>
              <a:endParaRPr lang="en-US"/>
            </a:p>
          </p:txBody>
        </p:sp>
        <p:sp>
          <p:nvSpPr>
            <p:cNvPr id="27" name="Line 19"/>
            <p:cNvSpPr>
              <a:spLocks noChangeShapeType="1"/>
            </p:cNvSpPr>
            <p:nvPr/>
          </p:nvSpPr>
          <p:spPr bwMode="auto">
            <a:xfrm>
              <a:off x="1020" y="981"/>
              <a:ext cx="0" cy="90"/>
            </a:xfrm>
            <a:prstGeom prst="line">
              <a:avLst/>
            </a:prstGeom>
            <a:noFill/>
            <a:ln w="22225">
              <a:solidFill>
                <a:schemeClr val="tx1"/>
              </a:solidFill>
              <a:round/>
              <a:headEnd/>
              <a:tailEnd/>
            </a:ln>
            <a:effectLst/>
          </p:spPr>
          <p:txBody>
            <a:bodyPr/>
            <a:lstStyle/>
            <a:p>
              <a:endParaRPr lang="en-US"/>
            </a:p>
          </p:txBody>
        </p:sp>
      </p:grpSp>
      <p:grpSp>
        <p:nvGrpSpPr>
          <p:cNvPr id="28" name="Group 20"/>
          <p:cNvGrpSpPr>
            <a:grpSpLocks/>
          </p:cNvGrpSpPr>
          <p:nvPr/>
        </p:nvGrpSpPr>
        <p:grpSpPr bwMode="auto">
          <a:xfrm>
            <a:off x="4952746" y="2599700"/>
            <a:ext cx="3422654" cy="1219200"/>
            <a:chOff x="3385" y="984"/>
            <a:chExt cx="2156" cy="768"/>
          </a:xfrm>
        </p:grpSpPr>
        <p:sp>
          <p:nvSpPr>
            <p:cNvPr id="29" name="Line 21"/>
            <p:cNvSpPr>
              <a:spLocks noChangeShapeType="1"/>
            </p:cNvSpPr>
            <p:nvPr/>
          </p:nvSpPr>
          <p:spPr bwMode="auto">
            <a:xfrm>
              <a:off x="3825" y="1224"/>
              <a:ext cx="480" cy="0"/>
            </a:xfrm>
            <a:prstGeom prst="line">
              <a:avLst/>
            </a:prstGeom>
            <a:noFill/>
            <a:ln w="28575">
              <a:solidFill>
                <a:srgbClr val="CC6600"/>
              </a:solidFill>
              <a:round/>
              <a:headEnd/>
              <a:tailEnd/>
            </a:ln>
            <a:effectLst/>
          </p:spPr>
          <p:txBody>
            <a:bodyPr wrap="none" anchor="ctr"/>
            <a:lstStyle/>
            <a:p>
              <a:endParaRPr lang="en-US"/>
            </a:p>
          </p:txBody>
        </p:sp>
        <p:sp>
          <p:nvSpPr>
            <p:cNvPr id="30" name="Line 22"/>
            <p:cNvSpPr>
              <a:spLocks noChangeShapeType="1"/>
            </p:cNvSpPr>
            <p:nvPr/>
          </p:nvSpPr>
          <p:spPr bwMode="auto">
            <a:xfrm flipV="1">
              <a:off x="4305" y="984"/>
              <a:ext cx="0" cy="240"/>
            </a:xfrm>
            <a:prstGeom prst="line">
              <a:avLst/>
            </a:prstGeom>
            <a:noFill/>
            <a:ln w="28575">
              <a:solidFill>
                <a:srgbClr val="CC6600"/>
              </a:solidFill>
              <a:round/>
              <a:headEnd/>
              <a:tailEnd/>
            </a:ln>
            <a:effectLst/>
          </p:spPr>
          <p:txBody>
            <a:bodyPr wrap="none" anchor="ctr"/>
            <a:lstStyle/>
            <a:p>
              <a:endParaRPr lang="en-US"/>
            </a:p>
          </p:txBody>
        </p:sp>
        <p:sp>
          <p:nvSpPr>
            <p:cNvPr id="31" name="Line 23"/>
            <p:cNvSpPr>
              <a:spLocks noChangeShapeType="1"/>
            </p:cNvSpPr>
            <p:nvPr/>
          </p:nvSpPr>
          <p:spPr bwMode="auto">
            <a:xfrm>
              <a:off x="4305" y="984"/>
              <a:ext cx="240" cy="0"/>
            </a:xfrm>
            <a:prstGeom prst="line">
              <a:avLst/>
            </a:prstGeom>
            <a:noFill/>
            <a:ln w="28575">
              <a:solidFill>
                <a:srgbClr val="CC6600"/>
              </a:solidFill>
              <a:round/>
              <a:headEnd/>
              <a:tailEnd/>
            </a:ln>
            <a:effectLst/>
          </p:spPr>
          <p:txBody>
            <a:bodyPr wrap="none" anchor="ctr"/>
            <a:lstStyle/>
            <a:p>
              <a:endParaRPr lang="en-US"/>
            </a:p>
          </p:txBody>
        </p:sp>
        <p:sp>
          <p:nvSpPr>
            <p:cNvPr id="32" name="Line 24"/>
            <p:cNvSpPr>
              <a:spLocks noChangeShapeType="1"/>
            </p:cNvSpPr>
            <p:nvPr/>
          </p:nvSpPr>
          <p:spPr bwMode="auto">
            <a:xfrm>
              <a:off x="4545" y="984"/>
              <a:ext cx="0" cy="240"/>
            </a:xfrm>
            <a:prstGeom prst="line">
              <a:avLst/>
            </a:prstGeom>
            <a:noFill/>
            <a:ln w="28575">
              <a:solidFill>
                <a:srgbClr val="CC6600"/>
              </a:solidFill>
              <a:round/>
              <a:headEnd/>
              <a:tailEnd/>
            </a:ln>
            <a:effectLst/>
          </p:spPr>
          <p:txBody>
            <a:bodyPr wrap="none" anchor="ctr"/>
            <a:lstStyle/>
            <a:p>
              <a:endParaRPr lang="en-US"/>
            </a:p>
          </p:txBody>
        </p:sp>
        <p:sp>
          <p:nvSpPr>
            <p:cNvPr id="33" name="Line 25"/>
            <p:cNvSpPr>
              <a:spLocks noChangeShapeType="1"/>
            </p:cNvSpPr>
            <p:nvPr/>
          </p:nvSpPr>
          <p:spPr bwMode="auto">
            <a:xfrm>
              <a:off x="4545" y="1224"/>
              <a:ext cx="384" cy="0"/>
            </a:xfrm>
            <a:prstGeom prst="line">
              <a:avLst/>
            </a:prstGeom>
            <a:noFill/>
            <a:ln w="28575">
              <a:solidFill>
                <a:srgbClr val="CC6600"/>
              </a:solidFill>
              <a:round/>
              <a:headEnd/>
              <a:tailEnd/>
            </a:ln>
            <a:effectLst/>
          </p:spPr>
          <p:txBody>
            <a:bodyPr wrap="none" anchor="ctr"/>
            <a:lstStyle/>
            <a:p>
              <a:endParaRPr lang="en-US"/>
            </a:p>
          </p:txBody>
        </p:sp>
        <p:sp>
          <p:nvSpPr>
            <p:cNvPr id="34" name="Line 26"/>
            <p:cNvSpPr>
              <a:spLocks noChangeShapeType="1"/>
            </p:cNvSpPr>
            <p:nvPr/>
          </p:nvSpPr>
          <p:spPr bwMode="auto">
            <a:xfrm>
              <a:off x="3825" y="1512"/>
              <a:ext cx="480" cy="0"/>
            </a:xfrm>
            <a:prstGeom prst="line">
              <a:avLst/>
            </a:prstGeom>
            <a:noFill/>
            <a:ln w="28575">
              <a:solidFill>
                <a:srgbClr val="CC6600"/>
              </a:solidFill>
              <a:round/>
              <a:headEnd/>
              <a:tailEnd/>
            </a:ln>
            <a:effectLst/>
          </p:spPr>
          <p:txBody>
            <a:bodyPr wrap="none" anchor="ctr"/>
            <a:lstStyle/>
            <a:p>
              <a:endParaRPr lang="en-US"/>
            </a:p>
          </p:txBody>
        </p:sp>
        <p:sp>
          <p:nvSpPr>
            <p:cNvPr id="35" name="Line 27"/>
            <p:cNvSpPr>
              <a:spLocks noChangeShapeType="1"/>
            </p:cNvSpPr>
            <p:nvPr/>
          </p:nvSpPr>
          <p:spPr bwMode="auto">
            <a:xfrm>
              <a:off x="4305" y="1512"/>
              <a:ext cx="0" cy="240"/>
            </a:xfrm>
            <a:prstGeom prst="line">
              <a:avLst/>
            </a:prstGeom>
            <a:noFill/>
            <a:ln w="28575">
              <a:solidFill>
                <a:srgbClr val="CC6600"/>
              </a:solidFill>
              <a:round/>
              <a:headEnd/>
              <a:tailEnd/>
            </a:ln>
            <a:effectLst/>
          </p:spPr>
          <p:txBody>
            <a:bodyPr wrap="none" anchor="ctr"/>
            <a:lstStyle/>
            <a:p>
              <a:endParaRPr lang="en-US"/>
            </a:p>
          </p:txBody>
        </p:sp>
        <p:sp>
          <p:nvSpPr>
            <p:cNvPr id="36" name="Line 28"/>
            <p:cNvSpPr>
              <a:spLocks noChangeShapeType="1"/>
            </p:cNvSpPr>
            <p:nvPr/>
          </p:nvSpPr>
          <p:spPr bwMode="auto">
            <a:xfrm>
              <a:off x="4305" y="1752"/>
              <a:ext cx="240" cy="0"/>
            </a:xfrm>
            <a:prstGeom prst="line">
              <a:avLst/>
            </a:prstGeom>
            <a:noFill/>
            <a:ln w="28575">
              <a:solidFill>
                <a:srgbClr val="CC6600"/>
              </a:solidFill>
              <a:round/>
              <a:headEnd/>
              <a:tailEnd/>
            </a:ln>
            <a:effectLst/>
          </p:spPr>
          <p:txBody>
            <a:bodyPr wrap="none" anchor="ctr"/>
            <a:lstStyle/>
            <a:p>
              <a:endParaRPr lang="en-US"/>
            </a:p>
          </p:txBody>
        </p:sp>
        <p:sp>
          <p:nvSpPr>
            <p:cNvPr id="37" name="Line 29"/>
            <p:cNvSpPr>
              <a:spLocks noChangeShapeType="1"/>
            </p:cNvSpPr>
            <p:nvPr/>
          </p:nvSpPr>
          <p:spPr bwMode="auto">
            <a:xfrm flipV="1">
              <a:off x="4545" y="1512"/>
              <a:ext cx="0" cy="240"/>
            </a:xfrm>
            <a:prstGeom prst="line">
              <a:avLst/>
            </a:prstGeom>
            <a:noFill/>
            <a:ln w="28575">
              <a:solidFill>
                <a:srgbClr val="CC6600"/>
              </a:solidFill>
              <a:round/>
              <a:headEnd/>
              <a:tailEnd/>
            </a:ln>
            <a:effectLst/>
          </p:spPr>
          <p:txBody>
            <a:bodyPr wrap="none" anchor="ctr"/>
            <a:lstStyle/>
            <a:p>
              <a:endParaRPr lang="en-US"/>
            </a:p>
          </p:txBody>
        </p:sp>
        <p:sp>
          <p:nvSpPr>
            <p:cNvPr id="38" name="Line 30"/>
            <p:cNvSpPr>
              <a:spLocks noChangeShapeType="1"/>
            </p:cNvSpPr>
            <p:nvPr/>
          </p:nvSpPr>
          <p:spPr bwMode="auto">
            <a:xfrm>
              <a:off x="4545" y="1512"/>
              <a:ext cx="384" cy="0"/>
            </a:xfrm>
            <a:prstGeom prst="line">
              <a:avLst/>
            </a:prstGeom>
            <a:noFill/>
            <a:ln w="28575">
              <a:solidFill>
                <a:srgbClr val="CC6600"/>
              </a:solidFill>
              <a:round/>
              <a:headEnd/>
              <a:tailEnd/>
            </a:ln>
            <a:effectLst/>
          </p:spPr>
          <p:txBody>
            <a:bodyPr wrap="none" anchor="ctr"/>
            <a:lstStyle/>
            <a:p>
              <a:endParaRPr lang="en-US"/>
            </a:p>
          </p:txBody>
        </p:sp>
        <p:sp>
          <p:nvSpPr>
            <p:cNvPr id="39" name="Line 31"/>
            <p:cNvSpPr>
              <a:spLocks noChangeShapeType="1"/>
            </p:cNvSpPr>
            <p:nvPr/>
          </p:nvSpPr>
          <p:spPr bwMode="auto">
            <a:xfrm>
              <a:off x="3825" y="1368"/>
              <a:ext cx="432" cy="0"/>
            </a:xfrm>
            <a:prstGeom prst="line">
              <a:avLst/>
            </a:prstGeom>
            <a:noFill/>
            <a:ln w="38100">
              <a:solidFill>
                <a:schemeClr val="accent2"/>
              </a:solidFill>
              <a:round/>
              <a:headEnd/>
              <a:tailEnd type="triangle" w="med" len="med"/>
            </a:ln>
            <a:effectLst/>
          </p:spPr>
          <p:txBody>
            <a:bodyPr wrap="none" anchor="ctr"/>
            <a:lstStyle/>
            <a:p>
              <a:endParaRPr lang="en-US"/>
            </a:p>
          </p:txBody>
        </p:sp>
        <p:sp>
          <p:nvSpPr>
            <p:cNvPr id="40" name="Line 32"/>
            <p:cNvSpPr>
              <a:spLocks noChangeShapeType="1"/>
            </p:cNvSpPr>
            <p:nvPr/>
          </p:nvSpPr>
          <p:spPr bwMode="auto">
            <a:xfrm>
              <a:off x="4401" y="1080"/>
              <a:ext cx="48"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41" name="Line 33"/>
            <p:cNvSpPr>
              <a:spLocks noChangeShapeType="1"/>
            </p:cNvSpPr>
            <p:nvPr/>
          </p:nvSpPr>
          <p:spPr bwMode="auto">
            <a:xfrm>
              <a:off x="4401" y="1176"/>
              <a:ext cx="48"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42" name="Line 34"/>
            <p:cNvSpPr>
              <a:spLocks noChangeShapeType="1"/>
            </p:cNvSpPr>
            <p:nvPr/>
          </p:nvSpPr>
          <p:spPr bwMode="auto">
            <a:xfrm>
              <a:off x="4399" y="1268"/>
              <a:ext cx="48"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43" name="Line 35"/>
            <p:cNvSpPr>
              <a:spLocks noChangeShapeType="1"/>
            </p:cNvSpPr>
            <p:nvPr/>
          </p:nvSpPr>
          <p:spPr bwMode="auto">
            <a:xfrm>
              <a:off x="4401" y="1462"/>
              <a:ext cx="48"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44" name="Line 36"/>
            <p:cNvSpPr>
              <a:spLocks noChangeShapeType="1"/>
            </p:cNvSpPr>
            <p:nvPr/>
          </p:nvSpPr>
          <p:spPr bwMode="auto">
            <a:xfrm>
              <a:off x="4401" y="1656"/>
              <a:ext cx="48"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45" name="Line 37"/>
            <p:cNvSpPr>
              <a:spLocks noChangeShapeType="1"/>
            </p:cNvSpPr>
            <p:nvPr/>
          </p:nvSpPr>
          <p:spPr bwMode="auto">
            <a:xfrm>
              <a:off x="4401" y="1560"/>
              <a:ext cx="48"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46" name="Text Box 38"/>
            <p:cNvSpPr txBox="1">
              <a:spLocks noChangeArrowheads="1"/>
            </p:cNvSpPr>
            <p:nvPr/>
          </p:nvSpPr>
          <p:spPr bwMode="auto">
            <a:xfrm>
              <a:off x="3385" y="1232"/>
              <a:ext cx="418" cy="213"/>
            </a:xfrm>
            <a:prstGeom prst="rect">
              <a:avLst/>
            </a:prstGeom>
            <a:noFill/>
            <a:ln w="9525">
              <a:noFill/>
              <a:miter lim="800000"/>
              <a:headEnd/>
              <a:tailEnd/>
            </a:ln>
            <a:effectLst/>
          </p:spPr>
          <p:txBody>
            <a:bodyPr wrap="none">
              <a:spAutoFit/>
            </a:bodyPr>
            <a:lstStyle/>
            <a:p>
              <a:pPr algn="ctr"/>
              <a:r>
                <a:rPr lang="en-US" sz="1600" dirty="0" smtClean="0">
                  <a:solidFill>
                    <a:srgbClr val="0000FF"/>
                  </a:solidFill>
                </a:rPr>
                <a:t>beam</a:t>
              </a:r>
              <a:endParaRPr lang="en-US" altLang="en-US" sz="1600" dirty="0">
                <a:solidFill>
                  <a:srgbClr val="0000FF"/>
                </a:solidFill>
              </a:endParaRPr>
            </a:p>
          </p:txBody>
        </p:sp>
        <p:sp>
          <p:nvSpPr>
            <p:cNvPr id="47" name="Text Box 39"/>
            <p:cNvSpPr txBox="1">
              <a:spLocks noChangeArrowheads="1"/>
            </p:cNvSpPr>
            <p:nvPr/>
          </p:nvSpPr>
          <p:spPr bwMode="auto">
            <a:xfrm>
              <a:off x="4715" y="992"/>
              <a:ext cx="826" cy="213"/>
            </a:xfrm>
            <a:prstGeom prst="rect">
              <a:avLst/>
            </a:prstGeom>
            <a:noFill/>
            <a:ln w="9525">
              <a:noFill/>
              <a:miter lim="800000"/>
              <a:headEnd/>
              <a:tailEnd/>
            </a:ln>
            <a:effectLst/>
          </p:spPr>
          <p:txBody>
            <a:bodyPr wrap="none">
              <a:spAutoFit/>
            </a:bodyPr>
            <a:lstStyle/>
            <a:p>
              <a:pPr algn="ctr"/>
              <a:r>
                <a:rPr lang="en-US" altLang="en-US" sz="1600" dirty="0" smtClean="0">
                  <a:solidFill>
                    <a:srgbClr val="008080"/>
                  </a:solidFill>
                </a:rPr>
                <a:t>Electric field</a:t>
              </a:r>
              <a:endParaRPr lang="en-US" altLang="en-US" sz="1600" dirty="0">
                <a:solidFill>
                  <a:srgbClr val="008080"/>
                </a:solidFill>
              </a:endParaRPr>
            </a:p>
          </p:txBody>
        </p:sp>
        <p:sp>
          <p:nvSpPr>
            <p:cNvPr id="48" name="Oval 40"/>
            <p:cNvSpPr>
              <a:spLocks noChangeArrowheads="1"/>
            </p:cNvSpPr>
            <p:nvPr/>
          </p:nvSpPr>
          <p:spPr bwMode="auto">
            <a:xfrm>
              <a:off x="4332" y="1344"/>
              <a:ext cx="181" cy="45"/>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49" name="Line 41"/>
            <p:cNvSpPr>
              <a:spLocks noChangeShapeType="1"/>
            </p:cNvSpPr>
            <p:nvPr/>
          </p:nvSpPr>
          <p:spPr bwMode="auto">
            <a:xfrm>
              <a:off x="4312" y="1655"/>
              <a:ext cx="226" cy="0"/>
            </a:xfrm>
            <a:prstGeom prst="line">
              <a:avLst/>
            </a:prstGeom>
            <a:noFill/>
            <a:ln w="9525">
              <a:solidFill>
                <a:schemeClr val="tx1"/>
              </a:solidFill>
              <a:round/>
              <a:headEnd/>
              <a:tailEnd/>
            </a:ln>
            <a:effectLst/>
          </p:spPr>
          <p:txBody>
            <a:bodyPr/>
            <a:lstStyle/>
            <a:p>
              <a:endParaRPr lang="en-US"/>
            </a:p>
          </p:txBody>
        </p:sp>
        <p:sp>
          <p:nvSpPr>
            <p:cNvPr id="50" name="Line 42"/>
            <p:cNvSpPr>
              <a:spLocks noChangeShapeType="1"/>
            </p:cNvSpPr>
            <p:nvPr/>
          </p:nvSpPr>
          <p:spPr bwMode="auto">
            <a:xfrm>
              <a:off x="4314" y="1079"/>
              <a:ext cx="226" cy="0"/>
            </a:xfrm>
            <a:prstGeom prst="line">
              <a:avLst/>
            </a:prstGeom>
            <a:noFill/>
            <a:ln w="9525">
              <a:solidFill>
                <a:schemeClr val="tx1"/>
              </a:solidFill>
              <a:round/>
              <a:headEnd/>
              <a:tailEnd/>
            </a:ln>
            <a:effectLst/>
          </p:spPr>
          <p:txBody>
            <a:bodyPr/>
            <a:lstStyle/>
            <a:p>
              <a:endParaRPr lang="en-US"/>
            </a:p>
          </p:txBody>
        </p:sp>
        <p:sp>
          <p:nvSpPr>
            <p:cNvPr id="51" name="Freeform 43"/>
            <p:cNvSpPr>
              <a:spLocks/>
            </p:cNvSpPr>
            <p:nvPr/>
          </p:nvSpPr>
          <p:spPr bwMode="auto">
            <a:xfrm>
              <a:off x="4312" y="1558"/>
              <a:ext cx="224" cy="20"/>
            </a:xfrm>
            <a:custGeom>
              <a:avLst/>
              <a:gdLst/>
              <a:ahLst/>
              <a:cxnLst>
                <a:cxn ang="0">
                  <a:pos x="0" y="20"/>
                </a:cxn>
                <a:cxn ang="0">
                  <a:pos x="98" y="0"/>
                </a:cxn>
                <a:cxn ang="0">
                  <a:pos x="224" y="18"/>
                </a:cxn>
              </a:cxnLst>
              <a:rect l="0" t="0" r="r" b="b"/>
              <a:pathLst>
                <a:path w="224" h="20">
                  <a:moveTo>
                    <a:pt x="0" y="20"/>
                  </a:moveTo>
                  <a:cubicBezTo>
                    <a:pt x="30" y="10"/>
                    <a:pt x="61" y="0"/>
                    <a:pt x="98" y="0"/>
                  </a:cubicBezTo>
                  <a:cubicBezTo>
                    <a:pt x="135" y="0"/>
                    <a:pt x="179" y="9"/>
                    <a:pt x="224" y="18"/>
                  </a:cubicBezTo>
                </a:path>
              </a:pathLst>
            </a:custGeom>
            <a:noFill/>
            <a:ln w="9525">
              <a:solidFill>
                <a:schemeClr val="tx1"/>
              </a:solidFill>
              <a:round/>
              <a:headEnd/>
              <a:tailEnd/>
            </a:ln>
            <a:effectLst/>
          </p:spPr>
          <p:txBody>
            <a:bodyPr/>
            <a:lstStyle/>
            <a:p>
              <a:endParaRPr lang="en-US"/>
            </a:p>
          </p:txBody>
        </p:sp>
        <p:sp>
          <p:nvSpPr>
            <p:cNvPr id="52" name="Freeform 44"/>
            <p:cNvSpPr>
              <a:spLocks/>
            </p:cNvSpPr>
            <p:nvPr/>
          </p:nvSpPr>
          <p:spPr bwMode="auto">
            <a:xfrm>
              <a:off x="4314" y="1154"/>
              <a:ext cx="226" cy="22"/>
            </a:xfrm>
            <a:custGeom>
              <a:avLst/>
              <a:gdLst/>
              <a:ahLst/>
              <a:cxnLst>
                <a:cxn ang="0">
                  <a:pos x="0" y="0"/>
                </a:cxn>
                <a:cxn ang="0">
                  <a:pos x="106" y="22"/>
                </a:cxn>
                <a:cxn ang="0">
                  <a:pos x="226" y="2"/>
                </a:cxn>
              </a:cxnLst>
              <a:rect l="0" t="0" r="r" b="b"/>
              <a:pathLst>
                <a:path w="226" h="22">
                  <a:moveTo>
                    <a:pt x="0" y="0"/>
                  </a:moveTo>
                  <a:cubicBezTo>
                    <a:pt x="34" y="11"/>
                    <a:pt x="68" y="22"/>
                    <a:pt x="106" y="22"/>
                  </a:cubicBezTo>
                  <a:cubicBezTo>
                    <a:pt x="144" y="22"/>
                    <a:pt x="185" y="12"/>
                    <a:pt x="226" y="2"/>
                  </a:cubicBezTo>
                </a:path>
              </a:pathLst>
            </a:custGeom>
            <a:noFill/>
            <a:ln w="9525">
              <a:solidFill>
                <a:schemeClr val="tx1"/>
              </a:solidFill>
              <a:round/>
              <a:headEnd/>
              <a:tailEnd/>
            </a:ln>
            <a:effectLst/>
          </p:spPr>
          <p:txBody>
            <a:bodyPr/>
            <a:lstStyle/>
            <a:p>
              <a:endParaRPr lang="en-US"/>
            </a:p>
          </p:txBody>
        </p:sp>
        <p:sp>
          <p:nvSpPr>
            <p:cNvPr id="53" name="Freeform 45"/>
            <p:cNvSpPr>
              <a:spLocks/>
            </p:cNvSpPr>
            <p:nvPr/>
          </p:nvSpPr>
          <p:spPr bwMode="auto">
            <a:xfrm>
              <a:off x="4306" y="1224"/>
              <a:ext cx="240" cy="48"/>
            </a:xfrm>
            <a:custGeom>
              <a:avLst/>
              <a:gdLst/>
              <a:ahLst/>
              <a:cxnLst>
                <a:cxn ang="0">
                  <a:pos x="0" y="2"/>
                </a:cxn>
                <a:cxn ang="0">
                  <a:pos x="104" y="48"/>
                </a:cxn>
                <a:cxn ang="0">
                  <a:pos x="240" y="0"/>
                </a:cxn>
              </a:cxnLst>
              <a:rect l="0" t="0" r="r" b="b"/>
              <a:pathLst>
                <a:path w="240" h="48">
                  <a:moveTo>
                    <a:pt x="0" y="2"/>
                  </a:moveTo>
                  <a:cubicBezTo>
                    <a:pt x="32" y="25"/>
                    <a:pt x="64" y="48"/>
                    <a:pt x="104" y="48"/>
                  </a:cubicBezTo>
                  <a:cubicBezTo>
                    <a:pt x="144" y="48"/>
                    <a:pt x="192" y="24"/>
                    <a:pt x="240" y="0"/>
                  </a:cubicBezTo>
                </a:path>
              </a:pathLst>
            </a:custGeom>
            <a:noFill/>
            <a:ln w="9525">
              <a:solidFill>
                <a:schemeClr val="tx1"/>
              </a:solidFill>
              <a:round/>
              <a:headEnd/>
              <a:tailEnd/>
            </a:ln>
            <a:effectLst/>
          </p:spPr>
          <p:txBody>
            <a:bodyPr/>
            <a:lstStyle/>
            <a:p>
              <a:endParaRPr lang="en-US"/>
            </a:p>
          </p:txBody>
        </p:sp>
        <p:sp>
          <p:nvSpPr>
            <p:cNvPr id="54" name="Freeform 46"/>
            <p:cNvSpPr>
              <a:spLocks/>
            </p:cNvSpPr>
            <p:nvPr/>
          </p:nvSpPr>
          <p:spPr bwMode="auto">
            <a:xfrm>
              <a:off x="4306" y="1458"/>
              <a:ext cx="230" cy="50"/>
            </a:xfrm>
            <a:custGeom>
              <a:avLst/>
              <a:gdLst/>
              <a:ahLst/>
              <a:cxnLst>
                <a:cxn ang="0">
                  <a:pos x="0" y="50"/>
                </a:cxn>
                <a:cxn ang="0">
                  <a:pos x="108" y="0"/>
                </a:cxn>
                <a:cxn ang="0">
                  <a:pos x="230" y="48"/>
                </a:cxn>
              </a:cxnLst>
              <a:rect l="0" t="0" r="r" b="b"/>
              <a:pathLst>
                <a:path w="230" h="50">
                  <a:moveTo>
                    <a:pt x="0" y="50"/>
                  </a:moveTo>
                  <a:cubicBezTo>
                    <a:pt x="35" y="25"/>
                    <a:pt x="70" y="0"/>
                    <a:pt x="108" y="0"/>
                  </a:cubicBezTo>
                  <a:cubicBezTo>
                    <a:pt x="146" y="0"/>
                    <a:pt x="188" y="24"/>
                    <a:pt x="230" y="48"/>
                  </a:cubicBezTo>
                </a:path>
              </a:pathLst>
            </a:custGeom>
            <a:noFill/>
            <a:ln w="9525">
              <a:solidFill>
                <a:schemeClr val="tx1"/>
              </a:solidFill>
              <a:round/>
              <a:headEnd/>
              <a:tailEnd/>
            </a:ln>
            <a:effectLst/>
          </p:spPr>
          <p:txBody>
            <a:bodyPr/>
            <a:lstStyle/>
            <a:p>
              <a:endParaRPr lang="en-US"/>
            </a:p>
          </p:txBody>
        </p:sp>
      </p:grpSp>
      <p:graphicFrame>
        <p:nvGraphicFramePr>
          <p:cNvPr id="55" name="Object 47"/>
          <p:cNvGraphicFramePr>
            <a:graphicFrameLocks noChangeAspect="1"/>
          </p:cNvGraphicFramePr>
          <p:nvPr>
            <p:extLst>
              <p:ext uri="{D42A27DB-BD31-4B8C-83A1-F6EECF244321}">
                <p14:modId xmlns:p14="http://schemas.microsoft.com/office/powerpoint/2010/main" val="3172104110"/>
              </p:ext>
            </p:extLst>
          </p:nvPr>
        </p:nvGraphicFramePr>
        <p:xfrm>
          <a:off x="561975" y="3990975"/>
          <a:ext cx="7991475" cy="2009775"/>
        </p:xfrm>
        <a:graphic>
          <a:graphicData uri="http://schemas.openxmlformats.org/presentationml/2006/ole">
            <mc:AlternateContent xmlns:mc="http://schemas.openxmlformats.org/markup-compatibility/2006">
              <mc:Choice xmlns:v="urn:schemas-microsoft-com:vml" Requires="v">
                <p:oleObj spid="_x0000_s27750" name="Document" r:id="rId9" imgW="7986884" imgH="2009265" progId="Word.Document.8">
                  <p:embed/>
                </p:oleObj>
              </mc:Choice>
              <mc:Fallback>
                <p:oleObj name="Document" r:id="rId9" imgW="7986884" imgH="2009265" progId="Word.Document.8">
                  <p:embed/>
                  <p:pic>
                    <p:nvPicPr>
                      <p:cNvPr id="0" name=""/>
                      <p:cNvPicPr>
                        <a:picLocks noChangeAspect="1" noChangeArrowheads="1"/>
                      </p:cNvPicPr>
                      <p:nvPr/>
                    </p:nvPicPr>
                    <p:blipFill>
                      <a:blip r:embed="rId10"/>
                      <a:srcRect/>
                      <a:stretch>
                        <a:fillRect/>
                      </a:stretch>
                    </p:blipFill>
                    <p:spPr bwMode="auto">
                      <a:xfrm>
                        <a:off x="561975" y="3990975"/>
                        <a:ext cx="7991475" cy="2009775"/>
                      </a:xfrm>
                      <a:prstGeom prst="rect">
                        <a:avLst/>
                      </a:prstGeom>
                      <a:solidFill>
                        <a:srgbClr val="CCFFCC"/>
                      </a:solidFill>
                    </p:spPr>
                  </p:pic>
                </p:oleObj>
              </mc:Fallback>
            </mc:AlternateContent>
          </a:graphicData>
        </a:graphic>
      </p:graphicFrame>
    </p:spTree>
    <p:extLst>
      <p:ext uri="{BB962C8B-B14F-4D97-AF65-F5344CB8AC3E}">
        <p14:creationId xmlns:p14="http://schemas.microsoft.com/office/powerpoint/2010/main" val="42274114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5"/>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6"/>
          <a:stretch>
            <a:fillRect/>
          </a:stretch>
        </p:blipFill>
        <p:spPr>
          <a:xfrm>
            <a:off x="8387414" y="5705472"/>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0111" y="6538812"/>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0" name="Rettangolo 25"/>
          <p:cNvSpPr/>
          <p:nvPr/>
        </p:nvSpPr>
        <p:spPr bwMode="auto">
          <a:xfrm>
            <a:off x="5273138" y="4209676"/>
            <a:ext cx="2318288" cy="20306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11" name="Rettangolo 19"/>
          <p:cNvSpPr/>
          <p:nvPr/>
        </p:nvSpPr>
        <p:spPr bwMode="auto">
          <a:xfrm>
            <a:off x="546265" y="1016082"/>
            <a:ext cx="3906982" cy="1520042"/>
          </a:xfrm>
          <a:prstGeom prst="rect">
            <a:avLst/>
          </a:prstGeom>
          <a:solidFill>
            <a:schemeClr val="accent5">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12" name="Text Box 2"/>
          <p:cNvSpPr txBox="1">
            <a:spLocks noChangeArrowheads="1"/>
          </p:cNvSpPr>
          <p:nvPr/>
        </p:nvSpPr>
        <p:spPr bwMode="auto">
          <a:xfrm>
            <a:off x="2521407" y="489175"/>
            <a:ext cx="4142481" cy="523220"/>
          </a:xfrm>
          <a:prstGeom prst="rect">
            <a:avLst/>
          </a:prstGeom>
          <a:noFill/>
          <a:ln w="9525">
            <a:noFill/>
            <a:miter lim="800000"/>
            <a:headEnd/>
            <a:tailEnd/>
          </a:ln>
          <a:effectLst/>
        </p:spPr>
        <p:txBody>
          <a:bodyPr wrap="none">
            <a:spAutoFit/>
          </a:bodyPr>
          <a:lstStyle/>
          <a:p>
            <a:pPr algn="ctr"/>
            <a:r>
              <a:rPr lang="en-GB" sz="2800" b="0" dirty="0" smtClean="0">
                <a:solidFill>
                  <a:schemeClr val="tx2"/>
                </a:solidFill>
                <a:latin typeface="Arial" pitchFamily="34" charset="0"/>
                <a:cs typeface="Arial" pitchFamily="34" charset="0"/>
              </a:rPr>
              <a:t>Resonant Cavity Shapes</a:t>
            </a:r>
            <a:endParaRPr lang="en-GB" sz="2800" b="0" dirty="0">
              <a:solidFill>
                <a:schemeClr val="tx2"/>
              </a:solidFill>
              <a:latin typeface="Arial" pitchFamily="34" charset="0"/>
              <a:cs typeface="Arial" pitchFamily="34" charset="0"/>
            </a:endParaRPr>
          </a:p>
        </p:txBody>
      </p:sp>
      <p:graphicFrame>
        <p:nvGraphicFramePr>
          <p:cNvPr id="13" name="Object 48"/>
          <p:cNvGraphicFramePr>
            <a:graphicFrameLocks noChangeAspect="1"/>
          </p:cNvGraphicFramePr>
          <p:nvPr>
            <p:extLst>
              <p:ext uri="{D42A27DB-BD31-4B8C-83A1-F6EECF244321}">
                <p14:modId xmlns:p14="http://schemas.microsoft.com/office/powerpoint/2010/main" val="1021226817"/>
              </p:ext>
            </p:extLst>
          </p:nvPr>
        </p:nvGraphicFramePr>
        <p:xfrm>
          <a:off x="569913" y="1041400"/>
          <a:ext cx="8015287" cy="2589213"/>
        </p:xfrm>
        <a:graphic>
          <a:graphicData uri="http://schemas.openxmlformats.org/presentationml/2006/ole">
            <mc:AlternateContent xmlns:mc="http://schemas.openxmlformats.org/markup-compatibility/2006">
              <mc:Choice xmlns:v="urn:schemas-microsoft-com:vml" Requires="v">
                <p:oleObj spid="_x0000_s26674" name="Document" r:id="rId7" imgW="9056192" imgH="2937227" progId="Word.Document.8">
                  <p:embed/>
                </p:oleObj>
              </mc:Choice>
              <mc:Fallback>
                <p:oleObj name="Document" r:id="rId7" imgW="9056192" imgH="2937227" progId="Word.Document.8">
                  <p:embed/>
                  <p:pic>
                    <p:nvPicPr>
                      <p:cNvPr id="0" name=""/>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9913" y="1041400"/>
                        <a:ext cx="8015287" cy="2589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Picture 49"/>
          <p:cNvPicPr>
            <a:picLocks noChangeAspect="1" noChangeArrowheads="1"/>
          </p:cNvPicPr>
          <p:nvPr/>
        </p:nvPicPr>
        <p:blipFill>
          <a:blip r:embed="rId9" cstate="print"/>
          <a:srcRect l="76402" b="12219"/>
          <a:stretch>
            <a:fillRect/>
          </a:stretch>
        </p:blipFill>
        <p:spPr bwMode="auto">
          <a:xfrm>
            <a:off x="7138225" y="953138"/>
            <a:ext cx="1449131" cy="2658425"/>
          </a:xfrm>
          <a:prstGeom prst="rect">
            <a:avLst/>
          </a:prstGeom>
          <a:noFill/>
          <a:ln w="9525">
            <a:noFill/>
            <a:miter lim="800000"/>
            <a:headEnd/>
            <a:tailEnd/>
          </a:ln>
          <a:effectLst/>
        </p:spPr>
      </p:pic>
      <p:pic>
        <p:nvPicPr>
          <p:cNvPr id="15" name="Picture 54"/>
          <p:cNvPicPr>
            <a:picLocks noChangeAspect="1" noChangeArrowheads="1"/>
          </p:cNvPicPr>
          <p:nvPr/>
        </p:nvPicPr>
        <p:blipFill>
          <a:blip r:embed="rId9" cstate="print"/>
          <a:srcRect r="77353" b="12219"/>
          <a:stretch>
            <a:fillRect/>
          </a:stretch>
        </p:blipFill>
        <p:spPr bwMode="auto">
          <a:xfrm>
            <a:off x="666750" y="3076888"/>
            <a:ext cx="1528763" cy="2921000"/>
          </a:xfrm>
          <a:prstGeom prst="rect">
            <a:avLst/>
          </a:prstGeom>
          <a:noFill/>
          <a:ln w="9525">
            <a:noFill/>
            <a:miter lim="800000"/>
            <a:headEnd/>
            <a:tailEnd/>
          </a:ln>
          <a:effectLst/>
        </p:spPr>
      </p:pic>
      <p:pic>
        <p:nvPicPr>
          <p:cNvPr id="16" name="Picture 55"/>
          <p:cNvPicPr>
            <a:picLocks noChangeAspect="1" noChangeArrowheads="1"/>
          </p:cNvPicPr>
          <p:nvPr/>
        </p:nvPicPr>
        <p:blipFill>
          <a:blip r:embed="rId9" cstate="print"/>
          <a:srcRect l="23459" r="49931" b="12219"/>
          <a:stretch>
            <a:fillRect/>
          </a:stretch>
        </p:blipFill>
        <p:spPr bwMode="auto">
          <a:xfrm>
            <a:off x="2603500" y="3076888"/>
            <a:ext cx="1795463" cy="2921000"/>
          </a:xfrm>
          <a:prstGeom prst="rect">
            <a:avLst/>
          </a:prstGeom>
          <a:noFill/>
          <a:ln w="9525">
            <a:noFill/>
            <a:miter lim="800000"/>
            <a:headEnd/>
            <a:tailEnd/>
          </a:ln>
          <a:effectLst/>
        </p:spPr>
      </p:pic>
      <p:pic>
        <p:nvPicPr>
          <p:cNvPr id="17" name="Picture 56"/>
          <p:cNvPicPr>
            <a:picLocks noChangeAspect="1" noChangeArrowheads="1"/>
          </p:cNvPicPr>
          <p:nvPr/>
        </p:nvPicPr>
        <p:blipFill>
          <a:blip r:embed="rId9" cstate="print"/>
          <a:srcRect l="50723" r="24727" b="12219"/>
          <a:stretch>
            <a:fillRect/>
          </a:stretch>
        </p:blipFill>
        <p:spPr bwMode="auto">
          <a:xfrm>
            <a:off x="5003800" y="953138"/>
            <a:ext cx="1508367" cy="2658425"/>
          </a:xfrm>
          <a:prstGeom prst="rect">
            <a:avLst/>
          </a:prstGeom>
          <a:noFill/>
          <a:ln w="9525">
            <a:noFill/>
            <a:miter lim="800000"/>
            <a:headEnd/>
            <a:tailEnd/>
          </a:ln>
          <a:effectLst/>
        </p:spPr>
      </p:pic>
      <p:sp>
        <p:nvSpPr>
          <p:cNvPr id="18" name="Line 57"/>
          <p:cNvSpPr>
            <a:spLocks noChangeShapeType="1"/>
          </p:cNvSpPr>
          <p:nvPr/>
        </p:nvSpPr>
        <p:spPr bwMode="auto">
          <a:xfrm>
            <a:off x="774700" y="4539800"/>
            <a:ext cx="1371600" cy="0"/>
          </a:xfrm>
          <a:prstGeom prst="line">
            <a:avLst/>
          </a:prstGeom>
          <a:noFill/>
          <a:ln w="9525">
            <a:solidFill>
              <a:schemeClr val="tx1"/>
            </a:solidFill>
            <a:prstDash val="dash"/>
            <a:round/>
            <a:headEnd/>
            <a:tailEnd type="triangle" w="med" len="med"/>
          </a:ln>
          <a:effectLst/>
        </p:spPr>
        <p:txBody>
          <a:bodyPr/>
          <a:lstStyle/>
          <a:p>
            <a:endParaRPr lang="it-IT"/>
          </a:p>
        </p:txBody>
      </p:sp>
      <p:sp>
        <p:nvSpPr>
          <p:cNvPr id="19" name="Line 58"/>
          <p:cNvSpPr>
            <a:spLocks noChangeShapeType="1"/>
          </p:cNvSpPr>
          <p:nvPr/>
        </p:nvSpPr>
        <p:spPr bwMode="auto">
          <a:xfrm>
            <a:off x="2819400" y="4540625"/>
            <a:ext cx="1498600" cy="0"/>
          </a:xfrm>
          <a:prstGeom prst="line">
            <a:avLst/>
          </a:prstGeom>
          <a:noFill/>
          <a:ln w="9525">
            <a:solidFill>
              <a:schemeClr val="tx1"/>
            </a:solidFill>
            <a:prstDash val="dash"/>
            <a:round/>
            <a:headEnd/>
            <a:tailEnd type="triangle" w="med" len="med"/>
          </a:ln>
          <a:effectLst/>
        </p:spPr>
        <p:txBody>
          <a:bodyPr/>
          <a:lstStyle/>
          <a:p>
            <a:endParaRPr lang="it-IT"/>
          </a:p>
        </p:txBody>
      </p:sp>
      <p:sp>
        <p:nvSpPr>
          <p:cNvPr id="20" name="Line 59"/>
          <p:cNvSpPr>
            <a:spLocks noChangeShapeType="1"/>
          </p:cNvSpPr>
          <p:nvPr/>
        </p:nvSpPr>
        <p:spPr bwMode="auto">
          <a:xfrm>
            <a:off x="5118100" y="2453325"/>
            <a:ext cx="1498600" cy="0"/>
          </a:xfrm>
          <a:prstGeom prst="line">
            <a:avLst/>
          </a:prstGeom>
          <a:noFill/>
          <a:ln w="9525">
            <a:solidFill>
              <a:schemeClr val="tx1"/>
            </a:solidFill>
            <a:prstDash val="dash"/>
            <a:round/>
            <a:headEnd/>
            <a:tailEnd type="triangle" w="med" len="med"/>
          </a:ln>
          <a:effectLst/>
        </p:spPr>
        <p:txBody>
          <a:bodyPr/>
          <a:lstStyle/>
          <a:p>
            <a:endParaRPr lang="it-IT"/>
          </a:p>
        </p:txBody>
      </p:sp>
      <p:sp>
        <p:nvSpPr>
          <p:cNvPr id="21" name="Line 60"/>
          <p:cNvSpPr>
            <a:spLocks noChangeShapeType="1"/>
          </p:cNvSpPr>
          <p:nvPr/>
        </p:nvSpPr>
        <p:spPr bwMode="auto">
          <a:xfrm>
            <a:off x="7172325" y="2440625"/>
            <a:ext cx="1498600" cy="0"/>
          </a:xfrm>
          <a:prstGeom prst="line">
            <a:avLst/>
          </a:prstGeom>
          <a:noFill/>
          <a:ln w="9525">
            <a:solidFill>
              <a:schemeClr val="tx1"/>
            </a:solidFill>
            <a:prstDash val="dash"/>
            <a:round/>
            <a:headEnd/>
            <a:tailEnd type="triangle" w="med" len="med"/>
          </a:ln>
          <a:effectLst/>
        </p:spPr>
        <p:txBody>
          <a:bodyPr/>
          <a:lstStyle/>
          <a:p>
            <a:endParaRPr lang="it-IT"/>
          </a:p>
        </p:txBody>
      </p:sp>
      <p:sp>
        <p:nvSpPr>
          <p:cNvPr id="22" name="Text Box 61"/>
          <p:cNvSpPr txBox="1">
            <a:spLocks noChangeArrowheads="1"/>
          </p:cNvSpPr>
          <p:nvPr/>
        </p:nvSpPr>
        <p:spPr bwMode="auto">
          <a:xfrm>
            <a:off x="669925" y="2710175"/>
            <a:ext cx="3721100" cy="366713"/>
          </a:xfrm>
          <a:prstGeom prst="rect">
            <a:avLst/>
          </a:prstGeom>
          <a:solidFill>
            <a:schemeClr val="bg1"/>
          </a:solidFill>
          <a:ln w="9525">
            <a:noFill/>
            <a:miter lim="800000"/>
            <a:headEnd/>
            <a:tailEnd/>
          </a:ln>
          <a:effectLst/>
        </p:spPr>
        <p:txBody>
          <a:bodyPr>
            <a:spAutoFit/>
          </a:bodyPr>
          <a:lstStyle/>
          <a:p>
            <a:pPr algn="ctr"/>
            <a:r>
              <a:rPr lang="en-US" sz="1800">
                <a:solidFill>
                  <a:schemeClr val="tx2"/>
                </a:solidFill>
              </a:rPr>
              <a:t>Reentrant or nose-cone cavities</a:t>
            </a:r>
          </a:p>
        </p:txBody>
      </p:sp>
      <p:sp>
        <p:nvSpPr>
          <p:cNvPr id="23" name="Text Box 62"/>
          <p:cNvSpPr txBox="1">
            <a:spLocks noChangeArrowheads="1"/>
          </p:cNvSpPr>
          <p:nvPr/>
        </p:nvSpPr>
        <p:spPr bwMode="auto">
          <a:xfrm>
            <a:off x="4991100" y="3618550"/>
            <a:ext cx="3596256" cy="366713"/>
          </a:xfrm>
          <a:prstGeom prst="rect">
            <a:avLst/>
          </a:prstGeom>
          <a:solidFill>
            <a:schemeClr val="bg1"/>
          </a:solidFill>
          <a:ln w="9525">
            <a:noFill/>
            <a:miter lim="800000"/>
            <a:headEnd/>
            <a:tailEnd/>
          </a:ln>
          <a:effectLst/>
        </p:spPr>
        <p:txBody>
          <a:bodyPr wrap="square">
            <a:spAutoFit/>
          </a:bodyPr>
          <a:lstStyle/>
          <a:p>
            <a:pPr algn="ctr"/>
            <a:r>
              <a:rPr lang="en-US" sz="1800" dirty="0">
                <a:solidFill>
                  <a:schemeClr val="tx2"/>
                </a:solidFill>
              </a:rPr>
              <a:t>Disk-loaded or coaxial cavities</a:t>
            </a:r>
          </a:p>
        </p:txBody>
      </p:sp>
      <p:sp>
        <p:nvSpPr>
          <p:cNvPr id="24" name="Text Box 63"/>
          <p:cNvSpPr txBox="1">
            <a:spLocks noChangeArrowheads="1"/>
          </p:cNvSpPr>
          <p:nvPr/>
        </p:nvSpPr>
        <p:spPr bwMode="auto">
          <a:xfrm>
            <a:off x="5410200" y="2888300"/>
            <a:ext cx="587375" cy="457200"/>
          </a:xfrm>
          <a:prstGeom prst="rect">
            <a:avLst/>
          </a:prstGeom>
          <a:noFill/>
          <a:ln w="9525">
            <a:noFill/>
            <a:miter lim="800000"/>
            <a:headEnd/>
            <a:tailEnd/>
          </a:ln>
          <a:effectLst/>
        </p:spPr>
        <p:txBody>
          <a:bodyPr wrap="none">
            <a:spAutoFit/>
          </a:bodyPr>
          <a:lstStyle/>
          <a:p>
            <a:r>
              <a:rPr lang="it-IT" sz="2400" b="1" dirty="0">
                <a:solidFill>
                  <a:schemeClr val="tx2"/>
                </a:solidFill>
                <a:sym typeface="Symbol" pitchFamily="18" charset="2"/>
              </a:rPr>
              <a:t>/2</a:t>
            </a:r>
          </a:p>
        </p:txBody>
      </p:sp>
      <p:sp>
        <p:nvSpPr>
          <p:cNvPr id="25" name="Text Box 64"/>
          <p:cNvSpPr txBox="1">
            <a:spLocks noChangeArrowheads="1"/>
          </p:cNvSpPr>
          <p:nvPr/>
        </p:nvSpPr>
        <p:spPr bwMode="auto">
          <a:xfrm>
            <a:off x="7391400" y="1288100"/>
            <a:ext cx="587375" cy="457200"/>
          </a:xfrm>
          <a:prstGeom prst="rect">
            <a:avLst/>
          </a:prstGeom>
          <a:noFill/>
          <a:ln w="9525">
            <a:noFill/>
            <a:miter lim="800000"/>
            <a:headEnd/>
            <a:tailEnd/>
          </a:ln>
          <a:effectLst/>
        </p:spPr>
        <p:txBody>
          <a:bodyPr wrap="none">
            <a:spAutoFit/>
          </a:bodyPr>
          <a:lstStyle/>
          <a:p>
            <a:r>
              <a:rPr lang="it-IT" sz="2400" b="1" dirty="0">
                <a:solidFill>
                  <a:schemeClr val="tx2"/>
                </a:solidFill>
                <a:sym typeface="Symbol" pitchFamily="18" charset="2"/>
              </a:rPr>
              <a:t>/4</a:t>
            </a:r>
          </a:p>
        </p:txBody>
      </p:sp>
      <p:grpSp>
        <p:nvGrpSpPr>
          <p:cNvPr id="26" name="Gruppo 27"/>
          <p:cNvGrpSpPr/>
          <p:nvPr/>
        </p:nvGrpSpPr>
        <p:grpSpPr>
          <a:xfrm>
            <a:off x="5445861" y="4359950"/>
            <a:ext cx="1803431" cy="1833771"/>
            <a:chOff x="7168512" y="5156179"/>
            <a:chExt cx="1447594" cy="1471947"/>
          </a:xfrm>
        </p:grpSpPr>
        <p:sp>
          <p:nvSpPr>
            <p:cNvPr id="27" name="Oval 4"/>
            <p:cNvSpPr>
              <a:spLocks noChangeAspect="1" noChangeArrowheads="1"/>
            </p:cNvSpPr>
            <p:nvPr/>
          </p:nvSpPr>
          <p:spPr bwMode="auto">
            <a:xfrm>
              <a:off x="7168512" y="5156179"/>
              <a:ext cx="1174403" cy="1182221"/>
            </a:xfrm>
            <a:prstGeom prst="ellipse">
              <a:avLst/>
            </a:prstGeom>
            <a:solidFill>
              <a:srgbClr val="EAEAEA"/>
            </a:solidFill>
            <a:ln w="9525">
              <a:round/>
              <a:headEnd/>
              <a:tailEnd/>
            </a:ln>
            <a:effectLst/>
            <a:scene3d>
              <a:camera prst="legacyObliqueTopLeft"/>
              <a:lightRig rig="legacyFlat3" dir="t"/>
            </a:scene3d>
            <a:sp3d extrusionH="201600" prstMaterial="legacyMatte">
              <a:bevelT w="13500" h="13500" prst="angle"/>
              <a:bevelB w="13500" h="13500" prst="angle"/>
              <a:extrusionClr>
                <a:srgbClr val="EAEAEA"/>
              </a:extrusionClr>
            </a:sp3d>
          </p:spPr>
          <p:txBody>
            <a:bodyPr wrap="none" anchor="ctr">
              <a:flatTx/>
            </a:bodyPr>
            <a:lstStyle/>
            <a:p>
              <a:endParaRPr lang="it-IT"/>
            </a:p>
          </p:txBody>
        </p:sp>
        <p:sp>
          <p:nvSpPr>
            <p:cNvPr id="28" name="AutoShape 5"/>
            <p:cNvSpPr>
              <a:spLocks noChangeAspect="1" noChangeArrowheads="1"/>
            </p:cNvSpPr>
            <p:nvPr/>
          </p:nvSpPr>
          <p:spPr bwMode="auto">
            <a:xfrm>
              <a:off x="7416094" y="5390710"/>
              <a:ext cx="1174750" cy="1220787"/>
            </a:xfrm>
            <a:custGeom>
              <a:avLst/>
              <a:gdLst>
                <a:gd name="G0" fmla="+- 1854 0 0"/>
                <a:gd name="G1" fmla="+- 21600 0 1854"/>
                <a:gd name="G2" fmla="+- 21600 0 185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54" y="10800"/>
                  </a:moveTo>
                  <a:cubicBezTo>
                    <a:pt x="1854" y="15741"/>
                    <a:pt x="5859" y="19746"/>
                    <a:pt x="10800" y="19746"/>
                  </a:cubicBezTo>
                  <a:cubicBezTo>
                    <a:pt x="15741" y="19746"/>
                    <a:pt x="19746" y="15741"/>
                    <a:pt x="19746" y="10800"/>
                  </a:cubicBezTo>
                  <a:cubicBezTo>
                    <a:pt x="19746" y="5859"/>
                    <a:pt x="15741" y="1854"/>
                    <a:pt x="10800" y="1854"/>
                  </a:cubicBezTo>
                  <a:cubicBezTo>
                    <a:pt x="5859" y="1854"/>
                    <a:pt x="1854" y="5859"/>
                    <a:pt x="1854" y="10800"/>
                  </a:cubicBezTo>
                  <a:close/>
                </a:path>
              </a:pathLst>
            </a:custGeom>
            <a:solidFill>
              <a:srgbClr val="FFFF66"/>
            </a:solidFill>
            <a:ln w="9525">
              <a:round/>
              <a:headEnd/>
              <a:tailEnd/>
            </a:ln>
            <a:effectLst/>
            <a:scene3d>
              <a:camera prst="legacyObliqueTopLeft"/>
              <a:lightRig rig="legacyFlat3" dir="t"/>
            </a:scene3d>
            <a:sp3d extrusionH="887400" prstMaterial="legacyMatte">
              <a:bevelT w="13500" h="13500" prst="angle"/>
              <a:bevelB w="13500" h="13500" prst="angle"/>
              <a:extrusionClr>
                <a:srgbClr val="FFFF66"/>
              </a:extrusionClr>
            </a:sp3d>
          </p:spPr>
          <p:txBody>
            <a:bodyPr wrap="none" anchor="ctr">
              <a:flatTx/>
            </a:bodyPr>
            <a:lstStyle/>
            <a:p>
              <a:endParaRPr lang="it-IT"/>
            </a:p>
          </p:txBody>
        </p:sp>
        <p:sp>
          <p:nvSpPr>
            <p:cNvPr id="29" name="Oval 7"/>
            <p:cNvSpPr>
              <a:spLocks noChangeAspect="1" noChangeArrowheads="1"/>
            </p:cNvSpPr>
            <p:nvPr/>
          </p:nvSpPr>
          <p:spPr bwMode="auto">
            <a:xfrm>
              <a:off x="7423893" y="5427976"/>
              <a:ext cx="1192213" cy="1200150"/>
            </a:xfrm>
            <a:prstGeom prst="ellipse">
              <a:avLst/>
            </a:prstGeom>
            <a:solidFill>
              <a:srgbClr val="EAEAEA"/>
            </a:solidFill>
            <a:ln w="9525">
              <a:round/>
              <a:headEnd/>
              <a:tailEnd/>
            </a:ln>
            <a:effectLst/>
            <a:scene3d>
              <a:camera prst="legacyObliqueTopLeft"/>
              <a:lightRig rig="legacyFlat3" dir="t"/>
            </a:scene3d>
            <a:sp3d extrusionH="125400" prstMaterial="legacyMatte">
              <a:bevelT w="13500" h="13500" prst="angle"/>
              <a:bevelB w="13500" h="13500" prst="angle"/>
              <a:extrusionClr>
                <a:srgbClr val="EAEAEA"/>
              </a:extrusionClr>
            </a:sp3d>
          </p:spPr>
          <p:txBody>
            <a:bodyPr wrap="none" anchor="ctr">
              <a:flatTx/>
            </a:bodyPr>
            <a:lstStyle/>
            <a:p>
              <a:endParaRPr lang="it-IT"/>
            </a:p>
          </p:txBody>
        </p:sp>
      </p:grpSp>
      <p:sp>
        <p:nvSpPr>
          <p:cNvPr id="30" name="Text Box 62"/>
          <p:cNvSpPr txBox="1">
            <a:spLocks noChangeArrowheads="1"/>
          </p:cNvSpPr>
          <p:nvPr/>
        </p:nvSpPr>
        <p:spPr bwMode="auto">
          <a:xfrm>
            <a:off x="7249292" y="4206308"/>
            <a:ext cx="1335908" cy="923330"/>
          </a:xfrm>
          <a:prstGeom prst="rect">
            <a:avLst/>
          </a:prstGeom>
          <a:solidFill>
            <a:schemeClr val="bg1"/>
          </a:solidFill>
          <a:ln w="9525">
            <a:noFill/>
            <a:miter lim="800000"/>
            <a:headEnd/>
            <a:tailEnd/>
          </a:ln>
          <a:effectLst/>
        </p:spPr>
        <p:txBody>
          <a:bodyPr wrap="square">
            <a:spAutoFit/>
          </a:bodyPr>
          <a:lstStyle/>
          <a:p>
            <a:pPr algn="ctr"/>
            <a:r>
              <a:rPr lang="en-US" sz="1800" dirty="0" smtClean="0">
                <a:solidFill>
                  <a:schemeClr val="tx2"/>
                </a:solidFill>
              </a:rPr>
              <a:t>Pill-box </a:t>
            </a:r>
            <a:r>
              <a:rPr lang="en-US" sz="1800" dirty="0">
                <a:solidFill>
                  <a:schemeClr val="tx2"/>
                </a:solidFill>
              </a:rPr>
              <a:t>or </a:t>
            </a:r>
            <a:r>
              <a:rPr lang="en-US" sz="1800" dirty="0" smtClean="0">
                <a:solidFill>
                  <a:schemeClr val="tx2"/>
                </a:solidFill>
              </a:rPr>
              <a:t>cylindrical </a:t>
            </a:r>
            <a:r>
              <a:rPr lang="en-US" sz="1800" dirty="0">
                <a:solidFill>
                  <a:schemeClr val="tx2"/>
                </a:solidFill>
              </a:rPr>
              <a:t>cavities</a:t>
            </a:r>
          </a:p>
        </p:txBody>
      </p:sp>
    </p:spTree>
    <p:extLst>
      <p:ext uri="{BB962C8B-B14F-4D97-AF65-F5344CB8AC3E}">
        <p14:creationId xmlns:p14="http://schemas.microsoft.com/office/powerpoint/2010/main" val="32595082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5"/>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6"/>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graphicFrame>
        <p:nvGraphicFramePr>
          <p:cNvPr id="11" name="Object 3"/>
          <p:cNvGraphicFramePr>
            <a:graphicFrameLocks noChangeAspect="1"/>
          </p:cNvGraphicFramePr>
          <p:nvPr>
            <p:extLst>
              <p:ext uri="{D42A27DB-BD31-4B8C-83A1-F6EECF244321}">
                <p14:modId xmlns:p14="http://schemas.microsoft.com/office/powerpoint/2010/main" val="3341706032"/>
              </p:ext>
            </p:extLst>
          </p:nvPr>
        </p:nvGraphicFramePr>
        <p:xfrm>
          <a:off x="695325" y="762000"/>
          <a:ext cx="7800975" cy="5286375"/>
        </p:xfrm>
        <a:graphic>
          <a:graphicData uri="http://schemas.openxmlformats.org/presentationml/2006/ole">
            <mc:AlternateContent xmlns:mc="http://schemas.openxmlformats.org/markup-compatibility/2006">
              <mc:Choice xmlns:v="urn:schemas-microsoft-com:vml" Requires="v">
                <p:oleObj spid="_x0000_s25649" name="Document" r:id="rId7" imgW="8418693" imgH="5938166" progId="Word.Document.8">
                  <p:embed/>
                </p:oleObj>
              </mc:Choice>
              <mc:Fallback>
                <p:oleObj name="Document" r:id="rId7" imgW="8418693" imgH="5938166" progId="Word.Document.8">
                  <p:embed/>
                  <p:pic>
                    <p:nvPicPr>
                      <p:cNvPr id="0" name=""/>
                      <p:cNvPicPr>
                        <a:picLocks noChangeAspect="1" noChangeArrowheads="1"/>
                      </p:cNvPicPr>
                      <p:nvPr/>
                    </p:nvPicPr>
                    <p:blipFill>
                      <a:blip r:embed="rId8"/>
                      <a:srcRect/>
                      <a:stretch>
                        <a:fillRect/>
                      </a:stretch>
                    </p:blipFill>
                    <p:spPr bwMode="auto">
                      <a:xfrm>
                        <a:off x="695325" y="762000"/>
                        <a:ext cx="7800975" cy="5286375"/>
                      </a:xfrm>
                      <a:prstGeom prst="rect">
                        <a:avLst/>
                      </a:prstGeom>
                      <a:solidFill>
                        <a:schemeClr val="bg1"/>
                      </a:solidFill>
                    </p:spPr>
                  </p:pic>
                </p:oleObj>
              </mc:Fallback>
            </mc:AlternateContent>
          </a:graphicData>
        </a:graphic>
      </p:graphicFrame>
      <p:pic>
        <p:nvPicPr>
          <p:cNvPr id="13" name="Picture 5"/>
          <p:cNvPicPr>
            <a:picLocks noChangeAspect="1" noChangeArrowheads="1"/>
          </p:cNvPicPr>
          <p:nvPr/>
        </p:nvPicPr>
        <p:blipFill>
          <a:blip r:embed="rId9" cstate="print"/>
          <a:srcRect/>
          <a:stretch>
            <a:fillRect/>
          </a:stretch>
        </p:blipFill>
        <p:spPr bwMode="auto">
          <a:xfrm>
            <a:off x="3124554" y="1400175"/>
            <a:ext cx="2778730" cy="2091502"/>
          </a:xfrm>
          <a:prstGeom prst="rect">
            <a:avLst/>
          </a:prstGeom>
          <a:noFill/>
          <a:ln w="9525">
            <a:noFill/>
            <a:miter lim="800000"/>
            <a:headEnd/>
            <a:tailEnd/>
          </a:ln>
          <a:effectLst/>
        </p:spPr>
      </p:pic>
      <p:pic>
        <p:nvPicPr>
          <p:cNvPr id="14" name="Picture 9" descr="Bell-shaped"/>
          <p:cNvPicPr>
            <a:picLocks noChangeAspect="1" noChangeArrowheads="1"/>
          </p:cNvPicPr>
          <p:nvPr/>
        </p:nvPicPr>
        <p:blipFill>
          <a:blip r:embed="rId10" cstate="print"/>
          <a:srcRect/>
          <a:stretch>
            <a:fillRect/>
          </a:stretch>
        </p:blipFill>
        <p:spPr bwMode="auto">
          <a:xfrm>
            <a:off x="3124554" y="3686175"/>
            <a:ext cx="2756729" cy="2074687"/>
          </a:xfrm>
          <a:prstGeom prst="rect">
            <a:avLst/>
          </a:prstGeom>
          <a:noFill/>
        </p:spPr>
      </p:pic>
      <p:sp>
        <p:nvSpPr>
          <p:cNvPr id="16" name="CasellaDiTesto 8"/>
          <p:cNvSpPr txBox="1"/>
          <p:nvPr/>
        </p:nvSpPr>
        <p:spPr>
          <a:xfrm>
            <a:off x="2208810" y="6436426"/>
            <a:ext cx="184731" cy="276999"/>
          </a:xfrm>
          <a:prstGeom prst="rect">
            <a:avLst/>
          </a:prstGeom>
          <a:noFill/>
        </p:spPr>
        <p:txBody>
          <a:bodyPr wrap="none" rtlCol="0">
            <a:spAutoFit/>
          </a:bodyPr>
          <a:lstStyle/>
          <a:p>
            <a:endParaRPr lang="it-IT"/>
          </a:p>
        </p:txBody>
      </p:sp>
      <p:sp>
        <p:nvSpPr>
          <p:cNvPr id="17" name="CasellaDiTesto 9"/>
          <p:cNvSpPr txBox="1"/>
          <p:nvPr/>
        </p:nvSpPr>
        <p:spPr>
          <a:xfrm>
            <a:off x="3153773" y="5753843"/>
            <a:ext cx="2467342" cy="338554"/>
          </a:xfrm>
          <a:prstGeom prst="rect">
            <a:avLst/>
          </a:prstGeom>
          <a:noFill/>
        </p:spPr>
        <p:txBody>
          <a:bodyPr wrap="none" rtlCol="0">
            <a:spAutoFit/>
          </a:bodyPr>
          <a:lstStyle/>
          <a:p>
            <a:r>
              <a:rPr lang="it-IT" sz="1600" b="0" dirty="0" err="1" smtClean="0"/>
              <a:t>Pill-box</a:t>
            </a:r>
            <a:r>
              <a:rPr lang="it-IT" sz="1600" b="0" dirty="0" smtClean="0"/>
              <a:t> </a:t>
            </a:r>
            <a:r>
              <a:rPr lang="it-IT" sz="1600" b="0" dirty="0" err="1" smtClean="0"/>
              <a:t>like</a:t>
            </a:r>
            <a:r>
              <a:rPr lang="it-IT" sz="1600" b="0" dirty="0" smtClean="0"/>
              <a:t> (or </a:t>
            </a:r>
            <a:r>
              <a:rPr lang="it-IT" sz="1600" b="0" dirty="0" err="1" smtClean="0"/>
              <a:t>bell-shape</a:t>
            </a:r>
            <a:r>
              <a:rPr lang="it-IT" sz="1600" b="0" dirty="0" smtClean="0"/>
              <a:t>)</a:t>
            </a:r>
            <a:endParaRPr lang="it-IT" sz="1600" b="0" dirty="0"/>
          </a:p>
        </p:txBody>
      </p:sp>
      <p:sp>
        <p:nvSpPr>
          <p:cNvPr id="18" name="Rectangle 17"/>
          <p:cNvSpPr/>
          <p:nvPr/>
        </p:nvSpPr>
        <p:spPr bwMode="auto">
          <a:xfrm>
            <a:off x="5924550" y="752350"/>
            <a:ext cx="2552700" cy="52960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10" name="Rectangle 2"/>
          <p:cNvSpPr txBox="1">
            <a:spLocks noChangeArrowheads="1"/>
          </p:cNvSpPr>
          <p:nvPr/>
        </p:nvSpPr>
        <p:spPr>
          <a:xfrm>
            <a:off x="2308965" y="314325"/>
            <a:ext cx="4476750" cy="685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ltLang="en-US" sz="2400" b="1" i="1" dirty="0" smtClean="0">
                <a:solidFill>
                  <a:schemeClr val="tx2"/>
                </a:solidFill>
                <a:latin typeface="Arial" pitchFamily="34" charset="0"/>
              </a:rPr>
              <a:t>Resonant Cavity Examples</a:t>
            </a:r>
            <a:endParaRPr lang="en-US" altLang="en-US" sz="2400" b="1" i="1" dirty="0">
              <a:solidFill>
                <a:schemeClr val="tx2"/>
              </a:solidFill>
              <a:latin typeface="Arial" pitchFamily="34" charset="0"/>
            </a:endParaRPr>
          </a:p>
        </p:txBody>
      </p:sp>
    </p:spTree>
    <p:extLst>
      <p:ext uri="{BB962C8B-B14F-4D97-AF65-F5344CB8AC3E}">
        <p14:creationId xmlns:p14="http://schemas.microsoft.com/office/powerpoint/2010/main" val="391970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5"/>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6"/>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0" name="Rectangle 9"/>
          <p:cNvSpPr>
            <a:spLocks noChangeArrowheads="1"/>
          </p:cNvSpPr>
          <p:nvPr/>
        </p:nvSpPr>
        <p:spPr bwMode="auto">
          <a:xfrm>
            <a:off x="478521" y="4424008"/>
            <a:ext cx="8185117" cy="900467"/>
          </a:xfrm>
          <a:prstGeom prst="rect">
            <a:avLst/>
          </a:prstGeom>
          <a:solidFill>
            <a:srgbClr val="FFFFCC"/>
          </a:solidFill>
          <a:ln w="9525">
            <a:solidFill>
              <a:schemeClr val="tx1"/>
            </a:solidFill>
            <a:miter lim="800000"/>
            <a:headEnd/>
            <a:tailEnd/>
          </a:ln>
          <a:effectLst/>
        </p:spPr>
        <p:txBody>
          <a:bodyPr wrap="none" anchor="ctr"/>
          <a:lstStyle/>
          <a:p>
            <a:endParaRPr lang="en-US"/>
          </a:p>
        </p:txBody>
      </p:sp>
      <p:sp>
        <p:nvSpPr>
          <p:cNvPr id="11" name="Rectangle 6"/>
          <p:cNvSpPr>
            <a:spLocks noChangeArrowheads="1"/>
          </p:cNvSpPr>
          <p:nvPr/>
        </p:nvSpPr>
        <p:spPr bwMode="auto">
          <a:xfrm>
            <a:off x="3543300" y="5411007"/>
            <a:ext cx="2014751" cy="795232"/>
          </a:xfrm>
          <a:prstGeom prst="rect">
            <a:avLst/>
          </a:prstGeom>
          <a:solidFill>
            <a:srgbClr val="99FFCC"/>
          </a:solidFill>
          <a:ln w="9525">
            <a:solidFill>
              <a:schemeClr val="tx1"/>
            </a:solidFill>
            <a:miter lim="800000"/>
            <a:headEnd/>
            <a:tailEnd/>
          </a:ln>
          <a:effectLst/>
        </p:spPr>
        <p:txBody>
          <a:bodyPr wrap="none" anchor="ctr"/>
          <a:lstStyle/>
          <a:p>
            <a:endParaRPr lang="en-US"/>
          </a:p>
        </p:txBody>
      </p:sp>
      <p:sp>
        <p:nvSpPr>
          <p:cNvPr id="14" name="Rectangle 5"/>
          <p:cNvSpPr>
            <a:spLocks noChangeArrowheads="1"/>
          </p:cNvSpPr>
          <p:nvPr/>
        </p:nvSpPr>
        <p:spPr bwMode="auto">
          <a:xfrm>
            <a:off x="1428750" y="1741529"/>
            <a:ext cx="2828925" cy="744379"/>
          </a:xfrm>
          <a:prstGeom prst="rect">
            <a:avLst/>
          </a:prstGeom>
          <a:solidFill>
            <a:srgbClr val="99FFCC"/>
          </a:solidFill>
          <a:ln w="9525">
            <a:solidFill>
              <a:schemeClr val="tx1"/>
            </a:solidFill>
            <a:miter lim="800000"/>
            <a:headEnd/>
            <a:tailEnd/>
          </a:ln>
          <a:effectLst/>
        </p:spPr>
        <p:txBody>
          <a:bodyPr wrap="none" anchor="ctr"/>
          <a:lstStyle/>
          <a:p>
            <a:endParaRPr lang="en-US"/>
          </a:p>
        </p:txBody>
      </p:sp>
      <p:sp>
        <p:nvSpPr>
          <p:cNvPr id="15" name="Rectangle 2"/>
          <p:cNvSpPr txBox="1">
            <a:spLocks noChangeArrowheads="1"/>
          </p:cNvSpPr>
          <p:nvPr/>
        </p:nvSpPr>
        <p:spPr>
          <a:xfrm>
            <a:off x="2240933" y="375884"/>
            <a:ext cx="4951436" cy="6858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ltLang="en-US" sz="2800" b="1" i="1" dirty="0" smtClean="0">
                <a:solidFill>
                  <a:schemeClr val="tx2"/>
                </a:solidFill>
                <a:latin typeface="Arial" pitchFamily="34" charset="0"/>
              </a:rPr>
              <a:t>Acceleration with SW cavities</a:t>
            </a:r>
            <a:endParaRPr lang="en-US" altLang="en-US" sz="2800" b="1" i="1" dirty="0">
              <a:solidFill>
                <a:schemeClr val="tx2"/>
              </a:solidFill>
              <a:latin typeface="Arial" pitchFamily="34" charset="0"/>
            </a:endParaRPr>
          </a:p>
        </p:txBody>
      </p:sp>
      <p:sp>
        <p:nvSpPr>
          <p:cNvPr id="19" name="Rectangle 5"/>
          <p:cNvSpPr>
            <a:spLocks noChangeArrowheads="1"/>
          </p:cNvSpPr>
          <p:nvPr/>
        </p:nvSpPr>
        <p:spPr bwMode="auto">
          <a:xfrm>
            <a:off x="458679" y="3532229"/>
            <a:ext cx="8204960" cy="744379"/>
          </a:xfrm>
          <a:prstGeom prst="rect">
            <a:avLst/>
          </a:prstGeom>
          <a:solidFill>
            <a:srgbClr val="99FFCC"/>
          </a:solidFill>
          <a:ln w="9525">
            <a:solidFill>
              <a:schemeClr val="tx1"/>
            </a:solidFill>
            <a:miter lim="800000"/>
            <a:headEnd/>
            <a:tailEnd/>
          </a:ln>
          <a:effectLst/>
        </p:spPr>
        <p:txBody>
          <a:bodyPr wrap="none" anchor="ctr"/>
          <a:lstStyle/>
          <a:p>
            <a:endParaRPr lang="en-US"/>
          </a:p>
        </p:txBody>
      </p:sp>
      <p:graphicFrame>
        <p:nvGraphicFramePr>
          <p:cNvPr id="16" name="Object 3"/>
          <p:cNvGraphicFramePr>
            <a:graphicFrameLocks noChangeAspect="1"/>
          </p:cNvGraphicFramePr>
          <p:nvPr>
            <p:extLst>
              <p:ext uri="{D42A27DB-BD31-4B8C-83A1-F6EECF244321}">
                <p14:modId xmlns:p14="http://schemas.microsoft.com/office/powerpoint/2010/main" val="2871754478"/>
              </p:ext>
            </p:extLst>
          </p:nvPr>
        </p:nvGraphicFramePr>
        <p:xfrm>
          <a:off x="457200" y="438150"/>
          <a:ext cx="8162925" cy="4124325"/>
        </p:xfrm>
        <a:graphic>
          <a:graphicData uri="http://schemas.openxmlformats.org/presentationml/2006/ole">
            <mc:AlternateContent xmlns:mc="http://schemas.openxmlformats.org/markup-compatibility/2006">
              <mc:Choice xmlns:v="urn:schemas-microsoft-com:vml" Requires="v">
                <p:oleObj spid="_x0000_s24671" name="Document" r:id="rId7" imgW="10044388" imgH="5082555" progId="Word.Document.8">
                  <p:embed/>
                </p:oleObj>
              </mc:Choice>
              <mc:Fallback>
                <p:oleObj name="Document" r:id="rId7" imgW="10044388" imgH="5082555" progId="Word.Document.8">
                  <p:embed/>
                  <p:pic>
                    <p:nvPicPr>
                      <p:cNvPr id="0" name=""/>
                      <p:cNvPicPr>
                        <a:picLocks noChangeAspect="1" noChangeArrowheads="1"/>
                      </p:cNvPicPr>
                      <p:nvPr/>
                    </p:nvPicPr>
                    <p:blipFill>
                      <a:blip r:embed="rId8"/>
                      <a:srcRect/>
                      <a:stretch>
                        <a:fillRect/>
                      </a:stretch>
                    </p:blipFill>
                    <p:spPr bwMode="auto">
                      <a:xfrm>
                        <a:off x="457200" y="438150"/>
                        <a:ext cx="8162925" cy="4124325"/>
                      </a:xfrm>
                      <a:prstGeom prst="rect">
                        <a:avLst/>
                      </a:prstGeom>
                      <a:noFill/>
                      <a:extLst/>
                    </p:spPr>
                  </p:pic>
                </p:oleObj>
              </mc:Fallback>
            </mc:AlternateContent>
          </a:graphicData>
        </a:graphic>
      </p:graphicFrame>
      <p:pic>
        <p:nvPicPr>
          <p:cNvPr id="17" name="Picture 9" descr="Bell-shaped"/>
          <p:cNvPicPr>
            <a:picLocks noChangeAspect="1" noChangeArrowheads="1"/>
          </p:cNvPicPr>
          <p:nvPr/>
        </p:nvPicPr>
        <p:blipFill>
          <a:blip r:embed="rId9" cstate="print"/>
          <a:srcRect/>
          <a:stretch>
            <a:fillRect/>
          </a:stretch>
        </p:blipFill>
        <p:spPr bwMode="auto">
          <a:xfrm>
            <a:off x="5429250" y="906286"/>
            <a:ext cx="2996581" cy="2517620"/>
          </a:xfrm>
          <a:prstGeom prst="rect">
            <a:avLst/>
          </a:prstGeom>
          <a:noFill/>
        </p:spPr>
      </p:pic>
      <p:graphicFrame>
        <p:nvGraphicFramePr>
          <p:cNvPr id="18" name="Object 4"/>
          <p:cNvGraphicFramePr>
            <a:graphicFrameLocks/>
          </p:cNvGraphicFramePr>
          <p:nvPr>
            <p:extLst>
              <p:ext uri="{D42A27DB-BD31-4B8C-83A1-F6EECF244321}">
                <p14:modId xmlns:p14="http://schemas.microsoft.com/office/powerpoint/2010/main" val="457726251"/>
              </p:ext>
            </p:extLst>
          </p:nvPr>
        </p:nvGraphicFramePr>
        <p:xfrm>
          <a:off x="521820" y="4519614"/>
          <a:ext cx="8120062" cy="1851892"/>
        </p:xfrm>
        <a:graphic>
          <a:graphicData uri="http://schemas.openxmlformats.org/presentationml/2006/ole">
            <mc:AlternateContent xmlns:mc="http://schemas.openxmlformats.org/markup-compatibility/2006">
              <mc:Choice xmlns:v="urn:schemas-microsoft-com:vml" Requires="v">
                <p:oleObj spid="_x0000_s24672" name="Document" r:id="rId10" imgW="9597921" imgH="2186823" progId="Word.Document.8">
                  <p:embed/>
                </p:oleObj>
              </mc:Choice>
              <mc:Fallback>
                <p:oleObj name="Document" r:id="rId10" imgW="9597921" imgH="2186823" progId="Word.Document.8">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1820" y="4519614"/>
                        <a:ext cx="8120062" cy="1851892"/>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2220547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5"/>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6"/>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1" name="Rettangolo 12"/>
          <p:cNvSpPr/>
          <p:nvPr/>
        </p:nvSpPr>
        <p:spPr bwMode="auto">
          <a:xfrm>
            <a:off x="581025" y="2051050"/>
            <a:ext cx="5266793" cy="2759075"/>
          </a:xfrm>
          <a:prstGeom prst="rect">
            <a:avLst/>
          </a:prstGeom>
          <a:solidFill>
            <a:srgbClr val="99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12" name="Rettangolo 11"/>
          <p:cNvSpPr/>
          <p:nvPr/>
        </p:nvSpPr>
        <p:spPr bwMode="auto">
          <a:xfrm>
            <a:off x="593725" y="901700"/>
            <a:ext cx="8026400" cy="1066800"/>
          </a:xfrm>
          <a:prstGeom prst="rect">
            <a:avLst/>
          </a:prstGeom>
          <a:solidFill>
            <a:srgbClr val="FEEEC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13" name="Text Box 2"/>
          <p:cNvSpPr txBox="1">
            <a:spLocks noChangeArrowheads="1"/>
          </p:cNvSpPr>
          <p:nvPr/>
        </p:nvSpPr>
        <p:spPr bwMode="auto">
          <a:xfrm>
            <a:off x="2017005" y="419100"/>
            <a:ext cx="5040162" cy="523220"/>
          </a:xfrm>
          <a:prstGeom prst="rect">
            <a:avLst/>
          </a:prstGeom>
          <a:noFill/>
          <a:ln w="9525">
            <a:noFill/>
            <a:miter lim="800000"/>
            <a:headEnd/>
            <a:tailEnd/>
          </a:ln>
          <a:effectLst/>
        </p:spPr>
        <p:txBody>
          <a:bodyPr wrap="none">
            <a:spAutoFit/>
          </a:bodyPr>
          <a:lstStyle/>
          <a:p>
            <a:pPr algn="ctr"/>
            <a:r>
              <a:rPr lang="en-GB" sz="2800" b="1" i="1" dirty="0" smtClean="0">
                <a:solidFill>
                  <a:schemeClr val="tx2"/>
                </a:solidFill>
                <a:latin typeface="Arial" pitchFamily="34" charset="0"/>
                <a:cs typeface="Arial" pitchFamily="34" charset="0"/>
              </a:rPr>
              <a:t>Cavity dissipation – Q factor</a:t>
            </a:r>
            <a:endParaRPr lang="en-GB" sz="2800" b="1" i="1" dirty="0">
              <a:solidFill>
                <a:schemeClr val="tx2"/>
              </a:solidFill>
              <a:latin typeface="Arial" pitchFamily="34" charset="0"/>
              <a:cs typeface="Arial" pitchFamily="34" charset="0"/>
            </a:endParaRPr>
          </a:p>
        </p:txBody>
      </p:sp>
      <p:sp>
        <p:nvSpPr>
          <p:cNvPr id="10" name="Rettangolo 13"/>
          <p:cNvSpPr/>
          <p:nvPr/>
        </p:nvSpPr>
        <p:spPr bwMode="auto">
          <a:xfrm>
            <a:off x="579372" y="4890741"/>
            <a:ext cx="8001330" cy="1183346"/>
          </a:xfrm>
          <a:prstGeom prst="rect">
            <a:avLst/>
          </a:prstGeom>
          <a:solidFill>
            <a:srgbClr val="FEEEC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graphicFrame>
        <p:nvGraphicFramePr>
          <p:cNvPr id="16" name="Object 5"/>
          <p:cNvGraphicFramePr>
            <a:graphicFrameLocks noChangeAspect="1"/>
          </p:cNvGraphicFramePr>
          <p:nvPr>
            <p:extLst>
              <p:ext uri="{D42A27DB-BD31-4B8C-83A1-F6EECF244321}">
                <p14:modId xmlns:p14="http://schemas.microsoft.com/office/powerpoint/2010/main" val="2148835314"/>
              </p:ext>
            </p:extLst>
          </p:nvPr>
        </p:nvGraphicFramePr>
        <p:xfrm>
          <a:off x="438150" y="4869655"/>
          <a:ext cx="7339012" cy="1306513"/>
        </p:xfrm>
        <a:graphic>
          <a:graphicData uri="http://schemas.openxmlformats.org/presentationml/2006/ole">
            <mc:AlternateContent xmlns:mc="http://schemas.openxmlformats.org/markup-compatibility/2006">
              <mc:Choice xmlns:v="urn:schemas-microsoft-com:vml" Requires="v">
                <p:oleObj spid="_x0000_s23741" name="Document" r:id="rId7" imgW="8415686" imgH="1495018" progId="Word.Document.8">
                  <p:embed/>
                </p:oleObj>
              </mc:Choice>
              <mc:Fallback>
                <p:oleObj name="Document" r:id="rId7" imgW="8415686" imgH="1495018"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150" y="4869655"/>
                        <a:ext cx="7339012" cy="1306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3"/>
          <p:cNvGraphicFramePr>
            <a:graphicFrameLocks noChangeAspect="1"/>
          </p:cNvGraphicFramePr>
          <p:nvPr>
            <p:extLst>
              <p:ext uri="{D42A27DB-BD31-4B8C-83A1-F6EECF244321}">
                <p14:modId xmlns:p14="http://schemas.microsoft.com/office/powerpoint/2010/main" val="2966826130"/>
              </p:ext>
            </p:extLst>
          </p:nvPr>
        </p:nvGraphicFramePr>
        <p:xfrm>
          <a:off x="438150" y="885825"/>
          <a:ext cx="8191500" cy="1133475"/>
        </p:xfrm>
        <a:graphic>
          <a:graphicData uri="http://schemas.openxmlformats.org/presentationml/2006/ole">
            <mc:AlternateContent xmlns:mc="http://schemas.openxmlformats.org/markup-compatibility/2006">
              <mc:Choice xmlns:v="urn:schemas-microsoft-com:vml" Requires="v">
                <p:oleObj spid="_x0000_s23742" name="Document" r:id="rId9" imgW="8186616" imgH="1132776" progId="Word.Document.8">
                  <p:embed/>
                </p:oleObj>
              </mc:Choice>
              <mc:Fallback>
                <p:oleObj name="Document" r:id="rId9" imgW="8186616" imgH="1132776" progId="Word.Document.8">
                  <p:embed/>
                  <p:pic>
                    <p:nvPicPr>
                      <p:cNvPr id="0" name=""/>
                      <p:cNvPicPr>
                        <a:picLocks noChangeAspect="1" noChangeArrowheads="1"/>
                      </p:cNvPicPr>
                      <p:nvPr/>
                    </p:nvPicPr>
                    <p:blipFill>
                      <a:blip r:embed="rId10"/>
                      <a:srcRect/>
                      <a:stretch>
                        <a:fillRect/>
                      </a:stretch>
                    </p:blipFill>
                    <p:spPr bwMode="auto">
                      <a:xfrm>
                        <a:off x="438150" y="885825"/>
                        <a:ext cx="8191500" cy="1133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4"/>
          <p:cNvGraphicFramePr>
            <a:graphicFrameLocks noChangeAspect="1"/>
          </p:cNvGraphicFramePr>
          <p:nvPr>
            <p:extLst>
              <p:ext uri="{D42A27DB-BD31-4B8C-83A1-F6EECF244321}">
                <p14:modId xmlns:p14="http://schemas.microsoft.com/office/powerpoint/2010/main" val="3388275148"/>
              </p:ext>
            </p:extLst>
          </p:nvPr>
        </p:nvGraphicFramePr>
        <p:xfrm>
          <a:off x="457200" y="2085975"/>
          <a:ext cx="5419725" cy="3209925"/>
        </p:xfrm>
        <a:graphic>
          <a:graphicData uri="http://schemas.openxmlformats.org/presentationml/2006/ole">
            <mc:AlternateContent xmlns:mc="http://schemas.openxmlformats.org/markup-compatibility/2006">
              <mc:Choice xmlns:v="urn:schemas-microsoft-com:vml" Requires="v">
                <p:oleObj spid="_x0000_s23743" name="Document" r:id="rId11" imgW="6341463" imgH="3775561" progId="Word.Document.8">
                  <p:embed/>
                </p:oleObj>
              </mc:Choice>
              <mc:Fallback>
                <p:oleObj name="Document" r:id="rId11" imgW="6341463" imgH="3775561" progId="Word.Document.8">
                  <p:embed/>
                  <p:pic>
                    <p:nvPicPr>
                      <p:cNvPr id="0" name=""/>
                      <p:cNvPicPr>
                        <a:picLocks noChangeAspect="1" noChangeArrowheads="1"/>
                      </p:cNvPicPr>
                      <p:nvPr/>
                    </p:nvPicPr>
                    <p:blipFill>
                      <a:blip r:embed="rId12"/>
                      <a:srcRect/>
                      <a:stretch>
                        <a:fillRect/>
                      </a:stretch>
                    </p:blipFill>
                    <p:spPr bwMode="auto">
                      <a:xfrm>
                        <a:off x="457200" y="2085975"/>
                        <a:ext cx="5419725" cy="3209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7" name="Picture 11" descr="Qs"/>
          <p:cNvPicPr>
            <a:picLocks noChangeAspect="1" noChangeArrowheads="1"/>
          </p:cNvPicPr>
          <p:nvPr/>
        </p:nvPicPr>
        <p:blipFill>
          <a:blip r:embed="rId13" cstate="print"/>
          <a:srcRect/>
          <a:stretch>
            <a:fillRect/>
          </a:stretch>
        </p:blipFill>
        <p:spPr bwMode="auto">
          <a:xfrm>
            <a:off x="6225050" y="2118701"/>
            <a:ext cx="2355652" cy="2691424"/>
          </a:xfrm>
          <a:prstGeom prst="rect">
            <a:avLst/>
          </a:prstGeom>
          <a:noFill/>
        </p:spPr>
      </p:pic>
      <p:sp>
        <p:nvSpPr>
          <p:cNvPr id="19" name="Ovale 10"/>
          <p:cNvSpPr/>
          <p:nvPr/>
        </p:nvSpPr>
        <p:spPr bwMode="auto">
          <a:xfrm>
            <a:off x="6227858" y="5596657"/>
            <a:ext cx="198158" cy="247698"/>
          </a:xfrm>
          <a:prstGeom prst="ellipse">
            <a:avLst/>
          </a:prstGeom>
          <a:noFill/>
          <a:ln w="317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20" name="Ovale 14"/>
          <p:cNvSpPr/>
          <p:nvPr/>
        </p:nvSpPr>
        <p:spPr bwMode="auto">
          <a:xfrm>
            <a:off x="6478258" y="5608943"/>
            <a:ext cx="198158" cy="247698"/>
          </a:xfrm>
          <a:prstGeom prst="ellipse">
            <a:avLst/>
          </a:prstGeom>
          <a:noFill/>
          <a:ln w="317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21" name="CasellaDiTesto 15"/>
          <p:cNvSpPr txBox="1"/>
          <p:nvPr/>
        </p:nvSpPr>
        <p:spPr>
          <a:xfrm>
            <a:off x="6831462" y="5800308"/>
            <a:ext cx="811392" cy="267983"/>
          </a:xfrm>
          <a:prstGeom prst="rect">
            <a:avLst/>
          </a:prstGeom>
          <a:noFill/>
        </p:spPr>
        <p:txBody>
          <a:bodyPr wrap="none" rtlCol="0">
            <a:spAutoFit/>
          </a:bodyPr>
          <a:lstStyle/>
          <a:p>
            <a:r>
              <a:rPr lang="it-IT" i="1" dirty="0" err="1" smtClean="0"/>
              <a:t>skin</a:t>
            </a:r>
            <a:r>
              <a:rPr lang="it-IT" i="1" dirty="0" smtClean="0"/>
              <a:t> </a:t>
            </a:r>
            <a:r>
              <a:rPr lang="it-IT" i="1" dirty="0" err="1" smtClean="0"/>
              <a:t>depth</a:t>
            </a:r>
            <a:endParaRPr lang="it-IT" i="1" dirty="0"/>
          </a:p>
        </p:txBody>
      </p:sp>
      <p:sp>
        <p:nvSpPr>
          <p:cNvPr id="22" name="CasellaDiTesto 16"/>
          <p:cNvSpPr txBox="1"/>
          <p:nvPr/>
        </p:nvSpPr>
        <p:spPr>
          <a:xfrm>
            <a:off x="5375497" y="5796488"/>
            <a:ext cx="926153" cy="267983"/>
          </a:xfrm>
          <a:prstGeom prst="rect">
            <a:avLst/>
          </a:prstGeom>
          <a:noFill/>
        </p:spPr>
        <p:txBody>
          <a:bodyPr wrap="none" rtlCol="0">
            <a:spAutoFit/>
          </a:bodyPr>
          <a:lstStyle/>
          <a:p>
            <a:r>
              <a:rPr lang="it-IT" i="1" dirty="0" err="1" smtClean="0"/>
              <a:t>conductivity</a:t>
            </a:r>
            <a:endParaRPr lang="it-IT" i="1" dirty="0"/>
          </a:p>
        </p:txBody>
      </p:sp>
      <p:cxnSp>
        <p:nvCxnSpPr>
          <p:cNvPr id="23" name="Connettore 2 18"/>
          <p:cNvCxnSpPr/>
          <p:nvPr/>
        </p:nvCxnSpPr>
        <p:spPr bwMode="auto">
          <a:xfrm flipV="1">
            <a:off x="6181193" y="5807495"/>
            <a:ext cx="60672" cy="8612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 name="Connettore 2 21"/>
          <p:cNvCxnSpPr/>
          <p:nvPr/>
        </p:nvCxnSpPr>
        <p:spPr bwMode="auto">
          <a:xfrm flipH="1" flipV="1">
            <a:off x="6675631" y="5832069"/>
            <a:ext cx="186548" cy="6653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aphicFrame>
        <p:nvGraphicFramePr>
          <p:cNvPr id="18" name="Object 12"/>
          <p:cNvGraphicFramePr>
            <a:graphicFrameLocks noChangeAspect="1"/>
          </p:cNvGraphicFramePr>
          <p:nvPr>
            <p:extLst>
              <p:ext uri="{D42A27DB-BD31-4B8C-83A1-F6EECF244321}">
                <p14:modId xmlns:p14="http://schemas.microsoft.com/office/powerpoint/2010/main" val="3532465009"/>
              </p:ext>
            </p:extLst>
          </p:nvPr>
        </p:nvGraphicFramePr>
        <p:xfrm>
          <a:off x="6275388" y="2387601"/>
          <a:ext cx="776287" cy="299662"/>
        </p:xfrm>
        <a:graphic>
          <a:graphicData uri="http://schemas.openxmlformats.org/presentationml/2006/ole">
            <mc:AlternateContent xmlns:mc="http://schemas.openxmlformats.org/markup-compatibility/2006">
              <mc:Choice xmlns:v="urn:schemas-microsoft-com:vml" Requires="v">
                <p:oleObj spid="_x0000_s23744" name="Equazione" r:id="rId14" imgW="723600" imgH="279360" progId="Equation.3">
                  <p:embed/>
                </p:oleObj>
              </mc:Choice>
              <mc:Fallback>
                <p:oleObj name="Equazione" r:id="rId14" imgW="723600" imgH="27936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75388" y="2387601"/>
                        <a:ext cx="776287" cy="299662"/>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92549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0" grpId="0" animBg="1"/>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6980" y="-28575"/>
            <a:ext cx="9144000" cy="6858000"/>
          </a:xfrm>
          <a:prstGeom prst="rect">
            <a:avLst/>
          </a:prstGeom>
        </p:spPr>
      </p:pic>
      <p:sp>
        <p:nvSpPr>
          <p:cNvPr id="10" name="Rettangolo 13"/>
          <p:cNvSpPr/>
          <p:nvPr/>
        </p:nvSpPr>
        <p:spPr bwMode="auto">
          <a:xfrm>
            <a:off x="527465" y="1227888"/>
            <a:ext cx="2583127" cy="1193907"/>
          </a:xfrm>
          <a:prstGeom prst="rect">
            <a:avLst/>
          </a:prstGeom>
          <a:solidFill>
            <a:srgbClr val="99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23" name="Rettangolo 13"/>
          <p:cNvSpPr/>
          <p:nvPr/>
        </p:nvSpPr>
        <p:spPr bwMode="auto">
          <a:xfrm>
            <a:off x="3250274" y="1142051"/>
            <a:ext cx="3703160" cy="1254126"/>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15" name="AutoShape 5"/>
          <p:cNvSpPr>
            <a:spLocks noChangeArrowheads="1"/>
          </p:cNvSpPr>
          <p:nvPr/>
        </p:nvSpPr>
        <p:spPr bwMode="auto">
          <a:xfrm>
            <a:off x="5067211" y="1227888"/>
            <a:ext cx="1857465" cy="1130189"/>
          </a:xfrm>
          <a:prstGeom prst="roundRect">
            <a:avLst>
              <a:gd name="adj" fmla="val 15414"/>
            </a:avLst>
          </a:prstGeom>
          <a:noFill/>
          <a:ln w="28575">
            <a:solidFill>
              <a:srgbClr val="00B050"/>
            </a:solidFill>
            <a:prstDash val="dash"/>
            <a:round/>
            <a:headEnd/>
            <a:tailEnd/>
          </a:ln>
          <a:effectLst/>
        </p:spPr>
        <p:txBody>
          <a:bodyPr wrap="none" anchor="ctr"/>
          <a:lstStyle/>
          <a:p>
            <a:endParaRPr lang="it-IT"/>
          </a:p>
        </p:txBody>
      </p:sp>
      <p:sp>
        <p:nvSpPr>
          <p:cNvPr id="16" name="Text Box 7"/>
          <p:cNvSpPr txBox="1">
            <a:spLocks noChangeArrowheads="1"/>
          </p:cNvSpPr>
          <p:nvPr/>
        </p:nvSpPr>
        <p:spPr bwMode="auto">
          <a:xfrm>
            <a:off x="7185327" y="1775465"/>
            <a:ext cx="1434496" cy="646331"/>
          </a:xfrm>
          <a:prstGeom prst="rect">
            <a:avLst/>
          </a:prstGeom>
          <a:noFill/>
          <a:ln w="9525">
            <a:noFill/>
            <a:miter lim="800000"/>
            <a:headEnd/>
            <a:tailEnd/>
          </a:ln>
          <a:effectLst/>
        </p:spPr>
        <p:txBody>
          <a:bodyPr wrap="none">
            <a:spAutoFit/>
          </a:bodyPr>
          <a:lstStyle/>
          <a:p>
            <a:pPr algn="ctr"/>
            <a:r>
              <a:rPr lang="en-US" dirty="0">
                <a:solidFill>
                  <a:srgbClr val="008000"/>
                </a:solidFill>
              </a:rPr>
              <a:t>Mode field</a:t>
            </a:r>
          </a:p>
          <a:p>
            <a:pPr algn="ctr"/>
            <a:r>
              <a:rPr lang="en-US" dirty="0">
                <a:solidFill>
                  <a:srgbClr val="008000"/>
                </a:solidFill>
              </a:rPr>
              <a:t>configuration</a:t>
            </a:r>
          </a:p>
        </p:txBody>
      </p:sp>
      <p:sp>
        <p:nvSpPr>
          <p:cNvPr id="17" name="AutoShape 8"/>
          <p:cNvSpPr>
            <a:spLocks noChangeArrowheads="1"/>
          </p:cNvSpPr>
          <p:nvPr/>
        </p:nvSpPr>
        <p:spPr bwMode="auto">
          <a:xfrm>
            <a:off x="4577838" y="1382126"/>
            <a:ext cx="387321" cy="808622"/>
          </a:xfrm>
          <a:prstGeom prst="roundRect">
            <a:avLst>
              <a:gd name="adj" fmla="val 25708"/>
            </a:avLst>
          </a:prstGeom>
          <a:noFill/>
          <a:ln w="28575">
            <a:solidFill>
              <a:srgbClr val="FF0000"/>
            </a:solidFill>
            <a:prstDash val="dash"/>
            <a:round/>
            <a:headEnd/>
            <a:tailEnd/>
          </a:ln>
          <a:effectLst/>
        </p:spPr>
        <p:txBody>
          <a:bodyPr wrap="none" anchor="ctr"/>
          <a:lstStyle/>
          <a:p>
            <a:endParaRPr lang="it-IT"/>
          </a:p>
        </p:txBody>
      </p:sp>
      <p:sp>
        <p:nvSpPr>
          <p:cNvPr id="18" name="Text Box 9"/>
          <p:cNvSpPr txBox="1">
            <a:spLocks noChangeArrowheads="1"/>
          </p:cNvSpPr>
          <p:nvPr/>
        </p:nvSpPr>
        <p:spPr bwMode="auto">
          <a:xfrm>
            <a:off x="6421098" y="505465"/>
            <a:ext cx="2165850" cy="646331"/>
          </a:xfrm>
          <a:prstGeom prst="rect">
            <a:avLst/>
          </a:prstGeom>
          <a:noFill/>
          <a:ln w="9525">
            <a:noFill/>
            <a:miter lim="800000"/>
            <a:headEnd/>
            <a:tailEnd/>
          </a:ln>
          <a:effectLst/>
        </p:spPr>
        <p:txBody>
          <a:bodyPr wrap="none">
            <a:spAutoFit/>
          </a:bodyPr>
          <a:lstStyle/>
          <a:p>
            <a:pPr algn="ctr"/>
            <a:r>
              <a:rPr lang="en-US" dirty="0">
                <a:solidFill>
                  <a:srgbClr val="FF0000"/>
                </a:solidFill>
              </a:rPr>
              <a:t>Frequency and</a:t>
            </a:r>
          </a:p>
          <a:p>
            <a:pPr algn="ctr"/>
            <a:r>
              <a:rPr lang="en-US" dirty="0">
                <a:solidFill>
                  <a:srgbClr val="FF0000"/>
                </a:solidFill>
              </a:rPr>
              <a:t>material conductivity</a:t>
            </a:r>
          </a:p>
        </p:txBody>
      </p:sp>
      <p:cxnSp>
        <p:nvCxnSpPr>
          <p:cNvPr id="21" name="AutoShape 16"/>
          <p:cNvCxnSpPr>
            <a:cxnSpLocks noChangeShapeType="1"/>
          </p:cNvCxnSpPr>
          <p:nvPr/>
        </p:nvCxnSpPr>
        <p:spPr bwMode="auto">
          <a:xfrm>
            <a:off x="6924676" y="1988641"/>
            <a:ext cx="387804" cy="0"/>
          </a:xfrm>
          <a:prstGeom prst="straightConnector1">
            <a:avLst/>
          </a:prstGeom>
          <a:noFill/>
          <a:ln w="28575">
            <a:solidFill>
              <a:srgbClr val="00B050"/>
            </a:solidFill>
            <a:prstDash val="dash"/>
            <a:round/>
            <a:headEnd/>
            <a:tailEnd type="triangle" w="med" len="med"/>
          </a:ln>
          <a:effectLst/>
        </p:spPr>
      </p:cxnSp>
      <p:pic>
        <p:nvPicPr>
          <p:cNvPr id="7" name="Picture 6"/>
          <p:cNvPicPr>
            <a:picLocks noChangeAspect="1"/>
          </p:cNvPicPr>
          <p:nvPr/>
        </p:nvPicPr>
        <p:blipFill rotWithShape="1">
          <a:blip r:embed="rId4"/>
          <a:srcRect t="16667" b="20588"/>
          <a:stretch/>
        </p:blipFill>
        <p:spPr>
          <a:xfrm>
            <a:off x="3974341" y="6263541"/>
            <a:ext cx="1195295" cy="542161"/>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1" name="Rettangolo 16"/>
          <p:cNvSpPr/>
          <p:nvPr/>
        </p:nvSpPr>
        <p:spPr bwMode="auto">
          <a:xfrm>
            <a:off x="500744" y="4893120"/>
            <a:ext cx="8075318" cy="1231900"/>
          </a:xfrm>
          <a:prstGeom prst="rect">
            <a:avLst/>
          </a:prstGeom>
          <a:solidFill>
            <a:srgbClr val="99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12" name="Rettangolo 15"/>
          <p:cNvSpPr/>
          <p:nvPr/>
        </p:nvSpPr>
        <p:spPr bwMode="auto">
          <a:xfrm>
            <a:off x="502558" y="2399184"/>
            <a:ext cx="8073504" cy="2489200"/>
          </a:xfrm>
          <a:prstGeom prst="rect">
            <a:avLst/>
          </a:prstGeom>
          <a:solidFill>
            <a:srgbClr val="FEEEC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13" name="Text Box 2"/>
          <p:cNvSpPr txBox="1">
            <a:spLocks noChangeArrowheads="1"/>
          </p:cNvSpPr>
          <p:nvPr/>
        </p:nvSpPr>
        <p:spPr bwMode="auto">
          <a:xfrm>
            <a:off x="2835611" y="517525"/>
            <a:ext cx="3180679" cy="523220"/>
          </a:xfrm>
          <a:prstGeom prst="rect">
            <a:avLst/>
          </a:prstGeom>
          <a:noFill/>
          <a:ln w="9525">
            <a:noFill/>
            <a:miter lim="800000"/>
            <a:headEnd/>
            <a:tailEnd/>
          </a:ln>
          <a:effectLst/>
        </p:spPr>
        <p:txBody>
          <a:bodyPr wrap="none">
            <a:spAutoFit/>
          </a:bodyPr>
          <a:lstStyle/>
          <a:p>
            <a:pPr algn="ctr"/>
            <a:r>
              <a:rPr lang="en-GB" sz="2800" b="1" i="1" dirty="0">
                <a:solidFill>
                  <a:schemeClr val="tx2"/>
                </a:solidFill>
                <a:latin typeface="Arial" pitchFamily="34" charset="0"/>
                <a:cs typeface="Arial" pitchFamily="34" charset="0"/>
              </a:rPr>
              <a:t>Shunt impedance</a:t>
            </a:r>
          </a:p>
        </p:txBody>
      </p:sp>
      <p:graphicFrame>
        <p:nvGraphicFramePr>
          <p:cNvPr id="19" name="Object 13"/>
          <p:cNvGraphicFramePr>
            <a:graphicFrameLocks noChangeAspect="1"/>
          </p:cNvGraphicFramePr>
          <p:nvPr>
            <p:extLst>
              <p:ext uri="{D42A27DB-BD31-4B8C-83A1-F6EECF244321}">
                <p14:modId xmlns:p14="http://schemas.microsoft.com/office/powerpoint/2010/main" val="3298190588"/>
              </p:ext>
            </p:extLst>
          </p:nvPr>
        </p:nvGraphicFramePr>
        <p:xfrm>
          <a:off x="600530" y="2510287"/>
          <a:ext cx="7885113" cy="2279650"/>
        </p:xfrm>
        <a:graphic>
          <a:graphicData uri="http://schemas.openxmlformats.org/presentationml/2006/ole">
            <mc:AlternateContent xmlns:mc="http://schemas.openxmlformats.org/markup-compatibility/2006">
              <mc:Choice xmlns:v="urn:schemas-microsoft-com:vml" Requires="v">
                <p:oleObj spid="_x0000_s22673" name="Document" r:id="rId5" imgW="9309039" imgH="2693538" progId="Word.Document.8">
                  <p:embed/>
                </p:oleObj>
              </mc:Choice>
              <mc:Fallback>
                <p:oleObj name="Document" r:id="rId5" imgW="9309039" imgH="2693538"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530" y="2510287"/>
                        <a:ext cx="7885113" cy="2279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5"/>
          <p:cNvGraphicFramePr>
            <a:graphicFrameLocks noChangeAspect="1"/>
          </p:cNvGraphicFramePr>
          <p:nvPr>
            <p:extLst>
              <p:ext uri="{D42A27DB-BD31-4B8C-83A1-F6EECF244321}">
                <p14:modId xmlns:p14="http://schemas.microsoft.com/office/powerpoint/2010/main" val="1780955370"/>
              </p:ext>
            </p:extLst>
          </p:nvPr>
        </p:nvGraphicFramePr>
        <p:xfrm>
          <a:off x="652918" y="4801274"/>
          <a:ext cx="8034337" cy="1524000"/>
        </p:xfrm>
        <a:graphic>
          <a:graphicData uri="http://schemas.openxmlformats.org/presentationml/2006/ole">
            <mc:AlternateContent xmlns:mc="http://schemas.openxmlformats.org/markup-compatibility/2006">
              <mc:Choice xmlns:v="urn:schemas-microsoft-com:vml" Requires="v">
                <p:oleObj spid="_x0000_s22674" name="Document" r:id="rId7" imgW="7815598" imgH="1492011" progId="Word.Document.8">
                  <p:embed/>
                </p:oleObj>
              </mc:Choice>
              <mc:Fallback>
                <p:oleObj name="Document" r:id="rId7" imgW="7815598" imgH="1492011" progId="Word.Document.8">
                  <p:embed/>
                  <p:pic>
                    <p:nvPicPr>
                      <p:cNvPr id="0" name=""/>
                      <p:cNvPicPr>
                        <a:picLocks noChangeAspect="1" noChangeArrowheads="1"/>
                      </p:cNvPicPr>
                      <p:nvPr/>
                    </p:nvPicPr>
                    <p:blipFill>
                      <a:blip r:embed="rId8"/>
                      <a:srcRect/>
                      <a:stretch>
                        <a:fillRect/>
                      </a:stretch>
                    </p:blipFill>
                    <p:spPr bwMode="auto">
                      <a:xfrm>
                        <a:off x="652918" y="4801274"/>
                        <a:ext cx="8034337" cy="152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4"/>
          <p:cNvGraphicFramePr>
            <a:graphicFrameLocks/>
          </p:cNvGraphicFramePr>
          <p:nvPr>
            <p:extLst>
              <p:ext uri="{D42A27DB-BD31-4B8C-83A1-F6EECF244321}">
                <p14:modId xmlns:p14="http://schemas.microsoft.com/office/powerpoint/2010/main" val="997059615"/>
              </p:ext>
            </p:extLst>
          </p:nvPr>
        </p:nvGraphicFramePr>
        <p:xfrm>
          <a:off x="644980" y="1181100"/>
          <a:ext cx="6667500" cy="1905000"/>
        </p:xfrm>
        <a:graphic>
          <a:graphicData uri="http://schemas.openxmlformats.org/presentationml/2006/ole">
            <mc:AlternateContent xmlns:mc="http://schemas.openxmlformats.org/markup-compatibility/2006">
              <mc:Choice xmlns:v="urn:schemas-microsoft-com:vml" Requires="v">
                <p:oleObj spid="_x0000_s22675" name="Document" r:id="rId9" imgW="6668477" imgH="1909198" progId="Word.Document.8">
                  <p:embed/>
                </p:oleObj>
              </mc:Choice>
              <mc:Fallback>
                <p:oleObj name="Document" r:id="rId9" imgW="6668477" imgH="1909198" progId="Word.Document.8">
                  <p:embed/>
                  <p:pic>
                    <p:nvPicPr>
                      <p:cNvPr id="0" name=""/>
                      <p:cNvPicPr>
                        <a:picLocks noChangeArrowheads="1"/>
                      </p:cNvPicPr>
                      <p:nvPr/>
                    </p:nvPicPr>
                    <p:blipFill>
                      <a:blip r:embed="rId10"/>
                      <a:srcRect/>
                      <a:stretch>
                        <a:fillRect/>
                      </a:stretch>
                    </p:blipFill>
                    <p:spPr bwMode="auto">
                      <a:xfrm>
                        <a:off x="644980" y="1181100"/>
                        <a:ext cx="6667500" cy="190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Arc 28"/>
          <p:cNvSpPr/>
          <p:nvPr/>
        </p:nvSpPr>
        <p:spPr>
          <a:xfrm flipH="1">
            <a:off x="4771492" y="970147"/>
            <a:ext cx="3316594" cy="887352"/>
          </a:xfrm>
          <a:prstGeom prst="arc">
            <a:avLst>
              <a:gd name="adj1" fmla="val 16200000"/>
              <a:gd name="adj2" fmla="val 21517650"/>
            </a:avLst>
          </a:prstGeom>
          <a:ln w="28575">
            <a:solidFill>
              <a:srgbClr val="FF0000"/>
            </a:solidFill>
            <a:prstDash val="dash"/>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5" name="Picture 4"/>
          <p:cNvPicPr>
            <a:picLocks noChangeAspect="1"/>
          </p:cNvPicPr>
          <p:nvPr/>
        </p:nvPicPr>
        <p:blipFill rotWithShape="1">
          <a:blip r:embed="rId11"/>
          <a:srcRect l="2419" r="2907"/>
          <a:stretch/>
        </p:blipFill>
        <p:spPr>
          <a:xfrm>
            <a:off x="29695" y="6092416"/>
            <a:ext cx="869951" cy="713287"/>
          </a:xfrm>
          <a:prstGeom prst="rect">
            <a:avLst/>
          </a:prstGeom>
          <a:ln w="19050">
            <a:solidFill>
              <a:schemeClr val="accent1"/>
            </a:solidFill>
          </a:ln>
        </p:spPr>
      </p:pic>
      <p:pic>
        <p:nvPicPr>
          <p:cNvPr id="6" name="Picture 5"/>
          <p:cNvPicPr>
            <a:picLocks noChangeAspect="1"/>
          </p:cNvPicPr>
          <p:nvPr/>
        </p:nvPicPr>
        <p:blipFill>
          <a:blip r:embed="rId12"/>
          <a:stretch>
            <a:fillRect/>
          </a:stretch>
        </p:blipFill>
        <p:spPr>
          <a:xfrm>
            <a:off x="8396939" y="6095997"/>
            <a:ext cx="709706" cy="709706"/>
          </a:xfrm>
          <a:prstGeom prst="rect">
            <a:avLst/>
          </a:prstGeom>
          <a:ln w="19050">
            <a:solidFill>
              <a:schemeClr val="accent1"/>
            </a:solidFill>
          </a:ln>
        </p:spPr>
      </p:pic>
    </p:spTree>
    <p:extLst>
      <p:ext uri="{BB962C8B-B14F-4D97-AF65-F5344CB8AC3E}">
        <p14:creationId xmlns:p14="http://schemas.microsoft.com/office/powerpoint/2010/main" val="64369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P spid="11" grpId="0" animBg="1"/>
      <p:bldP spid="12"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5"/>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6"/>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0" name="Rettangolo 15"/>
          <p:cNvSpPr/>
          <p:nvPr/>
        </p:nvSpPr>
        <p:spPr bwMode="auto">
          <a:xfrm>
            <a:off x="565504" y="981536"/>
            <a:ext cx="4051300" cy="1752600"/>
          </a:xfrm>
          <a:prstGeom prst="rect">
            <a:avLst/>
          </a:prstGeom>
          <a:solidFill>
            <a:srgbClr val="99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a:lnSpc>
                <a:spcPts val="2400"/>
              </a:lnSpc>
            </a:pPr>
            <a:r>
              <a:rPr lang="en-GB" sz="1400" b="0" dirty="0"/>
              <a:t>The resonant cavity modes are solutions of the homogeneous Maxwell equations inside closed volumes surrounded by perfectly conducting walls. The mathematical problem has the following formal expression</a:t>
            </a:r>
            <a:r>
              <a:rPr lang="en-GB" sz="1400" dirty="0"/>
              <a:t>:</a:t>
            </a:r>
            <a:endParaRPr lang="it-IT" sz="1400" dirty="0"/>
          </a:p>
        </p:txBody>
      </p:sp>
      <p:sp>
        <p:nvSpPr>
          <p:cNvPr id="11" name="Rettangolo 14"/>
          <p:cNvSpPr/>
          <p:nvPr/>
        </p:nvSpPr>
        <p:spPr bwMode="auto">
          <a:xfrm>
            <a:off x="551552" y="3829952"/>
            <a:ext cx="7993734" cy="1308105"/>
          </a:xfrm>
          <a:prstGeom prst="rect">
            <a:avLst/>
          </a:prstGeom>
          <a:solidFill>
            <a:srgbClr val="99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12" name="Rettangolo 13"/>
          <p:cNvSpPr/>
          <p:nvPr/>
        </p:nvSpPr>
        <p:spPr bwMode="auto">
          <a:xfrm>
            <a:off x="551552" y="2536374"/>
            <a:ext cx="7993734" cy="1328055"/>
          </a:xfrm>
          <a:prstGeom prst="rect">
            <a:avLst/>
          </a:prstGeom>
          <a:solidFill>
            <a:srgbClr val="FEEEC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13" name="Rettangolo 12"/>
          <p:cNvSpPr/>
          <p:nvPr/>
        </p:nvSpPr>
        <p:spPr bwMode="auto">
          <a:xfrm>
            <a:off x="540666" y="5103579"/>
            <a:ext cx="8019142" cy="1053350"/>
          </a:xfrm>
          <a:prstGeom prst="rect">
            <a:avLst/>
          </a:prstGeom>
          <a:solidFill>
            <a:srgbClr val="FEEEC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14" name="Text Box 3"/>
          <p:cNvSpPr txBox="1">
            <a:spLocks noChangeArrowheads="1"/>
          </p:cNvSpPr>
          <p:nvPr/>
        </p:nvSpPr>
        <p:spPr bwMode="auto">
          <a:xfrm>
            <a:off x="1116546" y="422283"/>
            <a:ext cx="7107780" cy="523220"/>
          </a:xfrm>
          <a:prstGeom prst="rect">
            <a:avLst/>
          </a:prstGeom>
          <a:noFill/>
          <a:ln w="9525">
            <a:noFill/>
            <a:miter lim="800000"/>
            <a:headEnd/>
            <a:tailEnd/>
          </a:ln>
          <a:effectLst/>
        </p:spPr>
        <p:txBody>
          <a:bodyPr wrap="none">
            <a:spAutoFit/>
          </a:bodyPr>
          <a:lstStyle/>
          <a:p>
            <a:pPr algn="ctr"/>
            <a:r>
              <a:rPr lang="en-US" sz="2800" b="1" i="1" dirty="0" smtClean="0">
                <a:solidFill>
                  <a:srgbClr val="002060"/>
                </a:solidFill>
              </a:rPr>
              <a:t>Modes of a Resonant Cavity: General Problem </a:t>
            </a:r>
            <a:endParaRPr lang="en-GB" sz="2800" b="1" i="1" dirty="0">
              <a:solidFill>
                <a:srgbClr val="002060"/>
              </a:solidFill>
            </a:endParaRPr>
          </a:p>
        </p:txBody>
      </p:sp>
      <p:graphicFrame>
        <p:nvGraphicFramePr>
          <p:cNvPr id="15" name="Object 46"/>
          <p:cNvGraphicFramePr>
            <a:graphicFrameLocks noChangeAspect="1"/>
          </p:cNvGraphicFramePr>
          <p:nvPr>
            <p:extLst>
              <p:ext uri="{D42A27DB-BD31-4B8C-83A1-F6EECF244321}">
                <p14:modId xmlns:p14="http://schemas.microsoft.com/office/powerpoint/2010/main" val="2999312472"/>
              </p:ext>
            </p:extLst>
          </p:nvPr>
        </p:nvGraphicFramePr>
        <p:xfrm>
          <a:off x="1148458" y="1964877"/>
          <a:ext cx="6765463" cy="4112183"/>
        </p:xfrm>
        <a:graphic>
          <a:graphicData uri="http://schemas.openxmlformats.org/presentationml/2006/ole">
            <mc:AlternateContent xmlns:mc="http://schemas.openxmlformats.org/markup-compatibility/2006">
              <mc:Choice xmlns:v="urn:schemas-microsoft-com:vml" Requires="v">
                <p:oleObj spid="_x0000_s21593" name="Document" r:id="rId7" imgW="8576453" imgH="5221137" progId="Word.Document.8">
                  <p:embed/>
                </p:oleObj>
              </mc:Choice>
              <mc:Fallback>
                <p:oleObj name="Document" r:id="rId7" imgW="8576453" imgH="5221137" progId="Word.Document.8">
                  <p:embed/>
                  <p:pic>
                    <p:nvPicPr>
                      <p:cNvPr id="0" name=""/>
                      <p:cNvPicPr>
                        <a:picLocks noChangeAspect="1" noChangeArrowheads="1"/>
                      </p:cNvPicPr>
                      <p:nvPr/>
                    </p:nvPicPr>
                    <p:blipFill>
                      <a:blip r:embed="rId8"/>
                      <a:srcRect/>
                      <a:stretch>
                        <a:fillRect/>
                      </a:stretch>
                    </p:blipFill>
                    <p:spPr bwMode="auto">
                      <a:xfrm>
                        <a:off x="1148458" y="1964877"/>
                        <a:ext cx="6765463" cy="4112183"/>
                      </a:xfrm>
                      <a:prstGeom prst="rect">
                        <a:avLst/>
                      </a:prstGeom>
                      <a:noFill/>
                    </p:spPr>
                  </p:pic>
                </p:oleObj>
              </mc:Fallback>
            </mc:AlternateContent>
          </a:graphicData>
        </a:graphic>
      </p:graphicFrame>
      <p:graphicFrame>
        <p:nvGraphicFramePr>
          <p:cNvPr id="16" name="Object 49"/>
          <p:cNvGraphicFramePr>
            <a:graphicFrameLocks/>
          </p:cNvGraphicFramePr>
          <p:nvPr>
            <p:extLst>
              <p:ext uri="{D42A27DB-BD31-4B8C-83A1-F6EECF244321}">
                <p14:modId xmlns:p14="http://schemas.microsoft.com/office/powerpoint/2010/main" val="1857929231"/>
              </p:ext>
            </p:extLst>
          </p:nvPr>
        </p:nvGraphicFramePr>
        <p:xfrm>
          <a:off x="649296" y="3826098"/>
          <a:ext cx="7910512" cy="2627086"/>
        </p:xfrm>
        <a:graphic>
          <a:graphicData uri="http://schemas.openxmlformats.org/presentationml/2006/ole">
            <mc:AlternateContent xmlns:mc="http://schemas.openxmlformats.org/markup-compatibility/2006">
              <mc:Choice xmlns:v="urn:schemas-microsoft-com:vml" Requires="v">
                <p:oleObj spid="_x0000_s21594" name="Document" r:id="rId9" imgW="9696990" imgH="3228430" progId="Word.Document.8">
                  <p:embed/>
                </p:oleObj>
              </mc:Choice>
              <mc:Fallback>
                <p:oleObj name="Document" r:id="rId9" imgW="9696990" imgH="3228430" progId="Word.Document.8">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9296" y="3826098"/>
                        <a:ext cx="7910512" cy="2627086"/>
                      </a:xfrm>
                      <a:prstGeom prst="rect">
                        <a:avLst/>
                      </a:prstGeom>
                      <a:noFill/>
                      <a:extLst/>
                    </p:spPr>
                  </p:pic>
                </p:oleObj>
              </mc:Fallback>
            </mc:AlternateContent>
          </a:graphicData>
        </a:graphic>
      </p:graphicFrame>
      <p:sp>
        <p:nvSpPr>
          <p:cNvPr id="17" name="Freeform 85"/>
          <p:cNvSpPr>
            <a:spLocks/>
          </p:cNvSpPr>
          <p:nvPr/>
        </p:nvSpPr>
        <p:spPr bwMode="auto">
          <a:xfrm>
            <a:off x="4738688" y="885602"/>
            <a:ext cx="3702050" cy="1754188"/>
          </a:xfrm>
          <a:custGeom>
            <a:avLst/>
            <a:gdLst/>
            <a:ahLst/>
            <a:cxnLst>
              <a:cxn ang="0">
                <a:pos x="18" y="305"/>
              </a:cxn>
              <a:cxn ang="0">
                <a:pos x="93" y="137"/>
              </a:cxn>
              <a:cxn ang="0">
                <a:pos x="244" y="41"/>
              </a:cxn>
              <a:cxn ang="0">
                <a:pos x="470" y="9"/>
              </a:cxn>
              <a:cxn ang="0">
                <a:pos x="734" y="9"/>
              </a:cxn>
              <a:cxn ang="0">
                <a:pos x="1591" y="17"/>
              </a:cxn>
              <a:cxn ang="0">
                <a:pos x="2241" y="113"/>
              </a:cxn>
              <a:cxn ang="0">
                <a:pos x="2138" y="593"/>
              </a:cxn>
              <a:cxn ang="0">
                <a:pos x="1440" y="489"/>
              </a:cxn>
              <a:cxn ang="0">
                <a:pos x="1054" y="561"/>
              </a:cxn>
              <a:cxn ang="0">
                <a:pos x="695" y="401"/>
              </a:cxn>
              <a:cxn ang="0">
                <a:pos x="498" y="537"/>
              </a:cxn>
              <a:cxn ang="0">
                <a:pos x="93" y="489"/>
              </a:cxn>
              <a:cxn ang="0">
                <a:pos x="18" y="305"/>
              </a:cxn>
            </a:cxnLst>
            <a:rect l="0" t="0" r="r" b="b"/>
            <a:pathLst>
              <a:path w="2332" h="656">
                <a:moveTo>
                  <a:pt x="18" y="305"/>
                </a:moveTo>
                <a:cubicBezTo>
                  <a:pt x="18" y="246"/>
                  <a:pt x="55" y="181"/>
                  <a:pt x="93" y="137"/>
                </a:cubicBezTo>
                <a:cubicBezTo>
                  <a:pt x="131" y="93"/>
                  <a:pt x="181" y="62"/>
                  <a:pt x="244" y="41"/>
                </a:cubicBezTo>
                <a:cubicBezTo>
                  <a:pt x="306" y="20"/>
                  <a:pt x="389" y="14"/>
                  <a:pt x="470" y="9"/>
                </a:cubicBezTo>
                <a:cubicBezTo>
                  <a:pt x="551" y="4"/>
                  <a:pt x="546" y="8"/>
                  <a:pt x="734" y="9"/>
                </a:cubicBezTo>
                <a:cubicBezTo>
                  <a:pt x="921" y="10"/>
                  <a:pt x="1340" y="0"/>
                  <a:pt x="1591" y="17"/>
                </a:cubicBezTo>
                <a:cubicBezTo>
                  <a:pt x="1842" y="34"/>
                  <a:pt x="2151" y="17"/>
                  <a:pt x="2241" y="113"/>
                </a:cubicBezTo>
                <a:cubicBezTo>
                  <a:pt x="2332" y="209"/>
                  <a:pt x="2271" y="530"/>
                  <a:pt x="2138" y="593"/>
                </a:cubicBezTo>
                <a:cubicBezTo>
                  <a:pt x="2005" y="656"/>
                  <a:pt x="1621" y="494"/>
                  <a:pt x="1440" y="489"/>
                </a:cubicBezTo>
                <a:cubicBezTo>
                  <a:pt x="1260" y="484"/>
                  <a:pt x="1178" y="576"/>
                  <a:pt x="1054" y="561"/>
                </a:cubicBezTo>
                <a:cubicBezTo>
                  <a:pt x="930" y="546"/>
                  <a:pt x="788" y="405"/>
                  <a:pt x="695" y="401"/>
                </a:cubicBezTo>
                <a:cubicBezTo>
                  <a:pt x="602" y="397"/>
                  <a:pt x="598" y="522"/>
                  <a:pt x="498" y="537"/>
                </a:cubicBezTo>
                <a:cubicBezTo>
                  <a:pt x="398" y="552"/>
                  <a:pt x="173" y="528"/>
                  <a:pt x="93" y="489"/>
                </a:cubicBezTo>
                <a:cubicBezTo>
                  <a:pt x="13" y="450"/>
                  <a:pt x="0" y="352"/>
                  <a:pt x="18" y="305"/>
                </a:cubicBezTo>
                <a:close/>
              </a:path>
            </a:pathLst>
          </a:custGeom>
          <a:solidFill>
            <a:schemeClr val="bg1"/>
          </a:solidFill>
          <a:ln w="57150" cmpd="sng">
            <a:solidFill>
              <a:srgbClr val="CCCC00"/>
            </a:solidFill>
            <a:round/>
            <a:headEnd/>
            <a:tailEnd/>
          </a:ln>
          <a:effectLst/>
        </p:spPr>
        <p:txBody>
          <a:bodyPr/>
          <a:lstStyle/>
          <a:p>
            <a:endParaRPr lang="it-IT"/>
          </a:p>
        </p:txBody>
      </p:sp>
      <p:sp>
        <p:nvSpPr>
          <p:cNvPr id="18" name="Text Box 86"/>
          <p:cNvSpPr txBox="1">
            <a:spLocks noChangeArrowheads="1"/>
          </p:cNvSpPr>
          <p:nvPr/>
        </p:nvSpPr>
        <p:spPr bwMode="auto">
          <a:xfrm>
            <a:off x="5329666" y="966425"/>
            <a:ext cx="2650084" cy="1040285"/>
          </a:xfrm>
          <a:prstGeom prst="rect">
            <a:avLst/>
          </a:prstGeom>
          <a:noFill/>
          <a:ln w="9525">
            <a:noFill/>
            <a:miter lim="800000"/>
            <a:headEnd/>
            <a:tailEnd/>
          </a:ln>
          <a:effectLst/>
        </p:spPr>
        <p:txBody>
          <a:bodyPr wrap="none">
            <a:spAutoFit/>
          </a:bodyPr>
          <a:lstStyle/>
          <a:p>
            <a:pPr algn="ctr">
              <a:lnSpc>
                <a:spcPct val="120000"/>
              </a:lnSpc>
            </a:pPr>
            <a:r>
              <a:rPr lang="en-US" sz="1400" b="0" i="1" dirty="0" smtClean="0">
                <a:solidFill>
                  <a:schemeClr val="tx2"/>
                </a:solidFill>
                <a:latin typeface="+mj-lt"/>
                <a:cs typeface="Arial" pitchFamily="34" charset="0"/>
              </a:rPr>
              <a:t>Homogeneous Maxwell Equations</a:t>
            </a:r>
          </a:p>
          <a:p>
            <a:pPr algn="ctr"/>
            <a:r>
              <a:rPr lang="en-US" sz="1400" b="0" i="1" dirty="0" smtClean="0">
                <a:solidFill>
                  <a:schemeClr val="tx2"/>
                </a:solidFill>
                <a:latin typeface="+mj-lt"/>
                <a:cs typeface="Arial" pitchFamily="34" charset="0"/>
              </a:rPr>
              <a:t>(wave equation)</a:t>
            </a:r>
          </a:p>
          <a:p>
            <a:pPr algn="ctr"/>
            <a:r>
              <a:rPr lang="en-US" sz="1400" b="0" i="1" dirty="0" smtClean="0">
                <a:solidFill>
                  <a:schemeClr val="tx2"/>
                </a:solidFill>
                <a:latin typeface="+mj-lt"/>
                <a:cs typeface="Arial" pitchFamily="34" charset="0"/>
              </a:rPr>
              <a:t>+ </a:t>
            </a:r>
          </a:p>
          <a:p>
            <a:pPr algn="ctr">
              <a:lnSpc>
                <a:spcPct val="120000"/>
              </a:lnSpc>
            </a:pPr>
            <a:r>
              <a:rPr lang="en-US" sz="1400" b="0" i="1" dirty="0" smtClean="0">
                <a:solidFill>
                  <a:schemeClr val="tx2"/>
                </a:solidFill>
                <a:latin typeface="+mj-lt"/>
                <a:cs typeface="Arial" pitchFamily="34" charset="0"/>
              </a:rPr>
              <a:t>perfect metallic boundaries</a:t>
            </a:r>
          </a:p>
        </p:txBody>
      </p:sp>
    </p:spTree>
    <p:extLst>
      <p:ext uri="{BB962C8B-B14F-4D97-AF65-F5344CB8AC3E}">
        <p14:creationId xmlns:p14="http://schemas.microsoft.com/office/powerpoint/2010/main" val="280338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5"/>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6"/>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0" name="Text Box 2"/>
          <p:cNvSpPr txBox="1">
            <a:spLocks noChangeArrowheads="1"/>
          </p:cNvSpPr>
          <p:nvPr/>
        </p:nvSpPr>
        <p:spPr bwMode="auto">
          <a:xfrm>
            <a:off x="669867" y="509367"/>
            <a:ext cx="7696338" cy="523220"/>
          </a:xfrm>
          <a:prstGeom prst="rect">
            <a:avLst/>
          </a:prstGeom>
          <a:noFill/>
          <a:ln w="9525">
            <a:noFill/>
            <a:miter lim="800000"/>
            <a:headEnd/>
            <a:tailEnd/>
          </a:ln>
          <a:effectLst/>
        </p:spPr>
        <p:txBody>
          <a:bodyPr wrap="none">
            <a:spAutoFit/>
          </a:bodyPr>
          <a:lstStyle/>
          <a:p>
            <a:pPr algn="ctr"/>
            <a:r>
              <a:rPr lang="en-GB" sz="2800" b="1" i="1" dirty="0" smtClean="0">
                <a:solidFill>
                  <a:srgbClr val="002060"/>
                </a:solidFill>
                <a:latin typeface="Arial" pitchFamily="34" charset="0"/>
                <a:cs typeface="Arial" pitchFamily="34" charset="0"/>
              </a:rPr>
              <a:t>Analytical field solutions: the Pill-box cavity</a:t>
            </a:r>
            <a:endParaRPr lang="en-GB" sz="2800" b="1" i="1" dirty="0">
              <a:solidFill>
                <a:srgbClr val="002060"/>
              </a:solidFill>
              <a:latin typeface="Arial" pitchFamily="34" charset="0"/>
              <a:cs typeface="Arial" pitchFamily="34" charset="0"/>
            </a:endParaRPr>
          </a:p>
        </p:txBody>
      </p:sp>
      <p:graphicFrame>
        <p:nvGraphicFramePr>
          <p:cNvPr id="11" name="Object 3"/>
          <p:cNvGraphicFramePr>
            <a:graphicFrameLocks/>
          </p:cNvGraphicFramePr>
          <p:nvPr>
            <p:extLst>
              <p:ext uri="{D42A27DB-BD31-4B8C-83A1-F6EECF244321}">
                <p14:modId xmlns:p14="http://schemas.microsoft.com/office/powerpoint/2010/main" val="2897418754"/>
              </p:ext>
            </p:extLst>
          </p:nvPr>
        </p:nvGraphicFramePr>
        <p:xfrm>
          <a:off x="826869" y="1177248"/>
          <a:ext cx="5995988" cy="2624137"/>
        </p:xfrm>
        <a:graphic>
          <a:graphicData uri="http://schemas.openxmlformats.org/presentationml/2006/ole">
            <mc:AlternateContent xmlns:mc="http://schemas.openxmlformats.org/markup-compatibility/2006">
              <mc:Choice xmlns:v="urn:schemas-microsoft-com:vml" Requires="v">
                <p:oleObj spid="_x0000_s20523" name="Document" r:id="rId7" imgW="6784254" imgH="2971423" progId="Word.Document.8">
                  <p:embed/>
                </p:oleObj>
              </mc:Choice>
              <mc:Fallback>
                <p:oleObj name="Document" r:id="rId7" imgW="6784254" imgH="2971423" progId="Word.Document.8">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6869" y="1177248"/>
                        <a:ext cx="5995988" cy="2624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uppo 33"/>
          <p:cNvGrpSpPr/>
          <p:nvPr/>
        </p:nvGrpSpPr>
        <p:grpSpPr>
          <a:xfrm>
            <a:off x="6034316" y="1117600"/>
            <a:ext cx="2178122" cy="2352479"/>
            <a:chOff x="6661150" y="2012950"/>
            <a:chExt cx="1974850" cy="1990725"/>
          </a:xfrm>
        </p:grpSpPr>
        <p:sp>
          <p:nvSpPr>
            <p:cNvPr id="13" name="Oval 4"/>
            <p:cNvSpPr>
              <a:spLocks noChangeAspect="1" noChangeArrowheads="1"/>
            </p:cNvSpPr>
            <p:nvPr/>
          </p:nvSpPr>
          <p:spPr bwMode="auto">
            <a:xfrm>
              <a:off x="6661150" y="2012950"/>
              <a:ext cx="1192213" cy="1200150"/>
            </a:xfrm>
            <a:prstGeom prst="ellipse">
              <a:avLst/>
            </a:prstGeom>
            <a:solidFill>
              <a:srgbClr val="EAEAEA"/>
            </a:solidFill>
            <a:ln w="9525">
              <a:round/>
              <a:headEnd/>
              <a:tailEnd/>
            </a:ln>
            <a:effectLst/>
            <a:scene3d>
              <a:camera prst="legacyObliqueTopLeft"/>
              <a:lightRig rig="legacyFlat3" dir="t"/>
            </a:scene3d>
            <a:sp3d extrusionH="201600" prstMaterial="legacyMatte">
              <a:bevelT w="13500" h="13500" prst="angle"/>
              <a:bevelB w="13500" h="13500" prst="angle"/>
              <a:extrusionClr>
                <a:srgbClr val="EAEAEA"/>
              </a:extrusionClr>
            </a:sp3d>
          </p:spPr>
          <p:txBody>
            <a:bodyPr wrap="none" anchor="ctr">
              <a:flatTx/>
            </a:bodyPr>
            <a:lstStyle/>
            <a:p>
              <a:endParaRPr lang="it-IT"/>
            </a:p>
          </p:txBody>
        </p:sp>
        <p:sp>
          <p:nvSpPr>
            <p:cNvPr id="14" name="AutoShape 5"/>
            <p:cNvSpPr>
              <a:spLocks noChangeAspect="1" noChangeArrowheads="1"/>
            </p:cNvSpPr>
            <p:nvPr/>
          </p:nvSpPr>
          <p:spPr bwMode="auto">
            <a:xfrm>
              <a:off x="7154863" y="2481263"/>
              <a:ext cx="1174750" cy="1220787"/>
            </a:xfrm>
            <a:custGeom>
              <a:avLst/>
              <a:gdLst>
                <a:gd name="G0" fmla="+- 1854 0 0"/>
                <a:gd name="G1" fmla="+- 21600 0 1854"/>
                <a:gd name="G2" fmla="+- 21600 0 185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54" y="10800"/>
                  </a:moveTo>
                  <a:cubicBezTo>
                    <a:pt x="1854" y="15741"/>
                    <a:pt x="5859" y="19746"/>
                    <a:pt x="10800" y="19746"/>
                  </a:cubicBezTo>
                  <a:cubicBezTo>
                    <a:pt x="15741" y="19746"/>
                    <a:pt x="19746" y="15741"/>
                    <a:pt x="19746" y="10800"/>
                  </a:cubicBezTo>
                  <a:cubicBezTo>
                    <a:pt x="19746" y="5859"/>
                    <a:pt x="15741" y="1854"/>
                    <a:pt x="10800" y="1854"/>
                  </a:cubicBezTo>
                  <a:cubicBezTo>
                    <a:pt x="5859" y="1854"/>
                    <a:pt x="1854" y="5859"/>
                    <a:pt x="1854" y="10800"/>
                  </a:cubicBezTo>
                  <a:close/>
                </a:path>
              </a:pathLst>
            </a:custGeom>
            <a:solidFill>
              <a:srgbClr val="FFFF66"/>
            </a:solidFill>
            <a:ln w="9525">
              <a:round/>
              <a:headEnd/>
              <a:tailEnd/>
            </a:ln>
            <a:effectLst/>
            <a:scene3d>
              <a:camera prst="legacyObliqueTopLeft"/>
              <a:lightRig rig="legacyFlat3" dir="t"/>
            </a:scene3d>
            <a:sp3d extrusionH="887400" prstMaterial="legacyMatte">
              <a:bevelT w="13500" h="13500" prst="angle"/>
              <a:bevelB w="13500" h="13500" prst="angle"/>
              <a:extrusionClr>
                <a:srgbClr val="FFFF66"/>
              </a:extrusionClr>
            </a:sp3d>
          </p:spPr>
          <p:txBody>
            <a:bodyPr wrap="none" anchor="ctr">
              <a:flatTx/>
            </a:bodyPr>
            <a:lstStyle/>
            <a:p>
              <a:endParaRPr lang="it-IT"/>
            </a:p>
          </p:txBody>
        </p:sp>
        <p:sp>
          <p:nvSpPr>
            <p:cNvPr id="15" name="Line 6"/>
            <p:cNvSpPr>
              <a:spLocks noChangeAspect="1" noChangeShapeType="1"/>
            </p:cNvSpPr>
            <p:nvPr/>
          </p:nvSpPr>
          <p:spPr bwMode="auto">
            <a:xfrm flipH="1" flipV="1">
              <a:off x="7470775" y="2573338"/>
              <a:ext cx="244475" cy="238125"/>
            </a:xfrm>
            <a:prstGeom prst="line">
              <a:avLst/>
            </a:prstGeom>
            <a:noFill/>
            <a:ln w="38100">
              <a:solidFill>
                <a:schemeClr val="tx1"/>
              </a:solidFill>
              <a:round/>
              <a:headEnd/>
              <a:tailEnd type="triangle" w="med" len="med"/>
            </a:ln>
            <a:effectLst/>
          </p:spPr>
          <p:txBody>
            <a:bodyPr/>
            <a:lstStyle/>
            <a:p>
              <a:endParaRPr lang="it-IT"/>
            </a:p>
          </p:txBody>
        </p:sp>
        <p:sp>
          <p:nvSpPr>
            <p:cNvPr id="16" name="Oval 7"/>
            <p:cNvSpPr>
              <a:spLocks noChangeAspect="1" noChangeArrowheads="1"/>
            </p:cNvSpPr>
            <p:nvPr/>
          </p:nvSpPr>
          <p:spPr bwMode="auto">
            <a:xfrm>
              <a:off x="7443788" y="2803525"/>
              <a:ext cx="1192212" cy="1200150"/>
            </a:xfrm>
            <a:prstGeom prst="ellipse">
              <a:avLst/>
            </a:prstGeom>
            <a:solidFill>
              <a:srgbClr val="EAEAEA"/>
            </a:solidFill>
            <a:ln w="9525">
              <a:round/>
              <a:headEnd/>
              <a:tailEnd/>
            </a:ln>
            <a:effectLst/>
            <a:scene3d>
              <a:camera prst="legacyObliqueTopLeft"/>
              <a:lightRig rig="legacyFlat3" dir="t"/>
            </a:scene3d>
            <a:sp3d extrusionH="125400" prstMaterial="legacyMatte">
              <a:bevelT w="13500" h="13500" prst="angle"/>
              <a:bevelB w="13500" h="13500" prst="angle"/>
              <a:extrusionClr>
                <a:srgbClr val="EAEAEA"/>
              </a:extrusionClr>
            </a:sp3d>
          </p:spPr>
          <p:txBody>
            <a:bodyPr wrap="none" anchor="ctr">
              <a:flatTx/>
            </a:bodyPr>
            <a:lstStyle/>
            <a:p>
              <a:endParaRPr lang="it-IT"/>
            </a:p>
          </p:txBody>
        </p:sp>
        <p:sp>
          <p:nvSpPr>
            <p:cNvPr id="17" name="Line 9"/>
            <p:cNvSpPr>
              <a:spLocks noChangeAspect="1" noChangeShapeType="1"/>
            </p:cNvSpPr>
            <p:nvPr/>
          </p:nvSpPr>
          <p:spPr bwMode="auto">
            <a:xfrm>
              <a:off x="6956425" y="2100263"/>
              <a:ext cx="171450" cy="168275"/>
            </a:xfrm>
            <a:prstGeom prst="line">
              <a:avLst/>
            </a:prstGeom>
            <a:noFill/>
            <a:ln w="38100">
              <a:solidFill>
                <a:schemeClr val="tx1"/>
              </a:solidFill>
              <a:round/>
              <a:headEnd/>
              <a:tailEnd type="triangle" w="med" len="med"/>
            </a:ln>
            <a:effectLst/>
          </p:spPr>
          <p:txBody>
            <a:bodyPr/>
            <a:lstStyle/>
            <a:p>
              <a:endParaRPr lang="it-IT"/>
            </a:p>
          </p:txBody>
        </p:sp>
      </p:grpSp>
      <p:grpSp>
        <p:nvGrpSpPr>
          <p:cNvPr id="18" name="Group 27"/>
          <p:cNvGrpSpPr>
            <a:grpSpLocks/>
          </p:cNvGrpSpPr>
          <p:nvPr/>
        </p:nvGrpSpPr>
        <p:grpSpPr bwMode="auto">
          <a:xfrm>
            <a:off x="786501" y="3604071"/>
            <a:ext cx="7522929" cy="2140873"/>
            <a:chOff x="324" y="1446"/>
            <a:chExt cx="5162" cy="1469"/>
          </a:xfrm>
        </p:grpSpPr>
        <p:pic>
          <p:nvPicPr>
            <p:cNvPr id="19" name="Picture 28" descr="Rotated"/>
            <p:cNvPicPr>
              <a:picLocks noChangeAspect="1" noChangeArrowheads="1"/>
            </p:cNvPicPr>
            <p:nvPr/>
          </p:nvPicPr>
          <p:blipFill>
            <a:blip r:embed="rId9" cstate="print"/>
            <a:srcRect l="7419" t="11575" r="4611" b="50600"/>
            <a:stretch>
              <a:fillRect/>
            </a:stretch>
          </p:blipFill>
          <p:spPr bwMode="auto">
            <a:xfrm>
              <a:off x="333" y="1574"/>
              <a:ext cx="5145" cy="1341"/>
            </a:xfrm>
            <a:prstGeom prst="rect">
              <a:avLst/>
            </a:prstGeom>
            <a:noFill/>
          </p:spPr>
        </p:pic>
        <p:sp>
          <p:nvSpPr>
            <p:cNvPr id="20" name="Rectangle 29"/>
            <p:cNvSpPr>
              <a:spLocks noChangeArrowheads="1"/>
            </p:cNvSpPr>
            <p:nvPr/>
          </p:nvSpPr>
          <p:spPr bwMode="auto">
            <a:xfrm>
              <a:off x="336" y="1448"/>
              <a:ext cx="5144" cy="168"/>
            </a:xfrm>
            <a:prstGeom prst="rect">
              <a:avLst/>
            </a:prstGeom>
            <a:solidFill>
              <a:schemeClr val="bg1"/>
            </a:solidFill>
            <a:ln w="9525">
              <a:noFill/>
              <a:miter lim="800000"/>
              <a:headEnd/>
              <a:tailEnd/>
            </a:ln>
            <a:effectLst/>
          </p:spPr>
          <p:txBody>
            <a:bodyPr wrap="none" anchor="ctr"/>
            <a:lstStyle/>
            <a:p>
              <a:endParaRPr lang="it-IT"/>
            </a:p>
          </p:txBody>
        </p:sp>
        <p:sp>
          <p:nvSpPr>
            <p:cNvPr id="21" name="Line 30"/>
            <p:cNvSpPr>
              <a:spLocks noChangeShapeType="1"/>
            </p:cNvSpPr>
            <p:nvPr/>
          </p:nvSpPr>
          <p:spPr bwMode="auto">
            <a:xfrm>
              <a:off x="338" y="2912"/>
              <a:ext cx="5122" cy="0"/>
            </a:xfrm>
            <a:prstGeom prst="line">
              <a:avLst/>
            </a:prstGeom>
            <a:noFill/>
            <a:ln w="28575">
              <a:solidFill>
                <a:schemeClr val="tx1"/>
              </a:solidFill>
              <a:round/>
              <a:headEnd/>
              <a:tailEnd/>
            </a:ln>
            <a:effectLst/>
          </p:spPr>
          <p:txBody>
            <a:bodyPr/>
            <a:lstStyle/>
            <a:p>
              <a:endParaRPr lang="it-IT"/>
            </a:p>
          </p:txBody>
        </p:sp>
        <p:sp>
          <p:nvSpPr>
            <p:cNvPr id="22" name="Line 31"/>
            <p:cNvSpPr>
              <a:spLocks noChangeShapeType="1"/>
            </p:cNvSpPr>
            <p:nvPr/>
          </p:nvSpPr>
          <p:spPr bwMode="auto">
            <a:xfrm>
              <a:off x="332" y="2310"/>
              <a:ext cx="5154" cy="0"/>
            </a:xfrm>
            <a:prstGeom prst="line">
              <a:avLst/>
            </a:prstGeom>
            <a:noFill/>
            <a:ln w="28575">
              <a:solidFill>
                <a:schemeClr val="tx1"/>
              </a:solidFill>
              <a:round/>
              <a:headEnd/>
              <a:tailEnd/>
            </a:ln>
            <a:effectLst/>
          </p:spPr>
          <p:txBody>
            <a:bodyPr/>
            <a:lstStyle/>
            <a:p>
              <a:endParaRPr lang="it-IT"/>
            </a:p>
          </p:txBody>
        </p:sp>
        <p:sp>
          <p:nvSpPr>
            <p:cNvPr id="23" name="Line 32"/>
            <p:cNvSpPr>
              <a:spLocks noChangeShapeType="1"/>
            </p:cNvSpPr>
            <p:nvPr/>
          </p:nvSpPr>
          <p:spPr bwMode="auto">
            <a:xfrm>
              <a:off x="324" y="1690"/>
              <a:ext cx="5154" cy="0"/>
            </a:xfrm>
            <a:prstGeom prst="line">
              <a:avLst/>
            </a:prstGeom>
            <a:noFill/>
            <a:ln w="28575">
              <a:solidFill>
                <a:schemeClr val="tx1"/>
              </a:solidFill>
              <a:round/>
              <a:headEnd/>
              <a:tailEnd/>
            </a:ln>
            <a:effectLst/>
          </p:spPr>
          <p:txBody>
            <a:bodyPr/>
            <a:lstStyle/>
            <a:p>
              <a:endParaRPr lang="it-IT"/>
            </a:p>
          </p:txBody>
        </p:sp>
        <p:sp>
          <p:nvSpPr>
            <p:cNvPr id="24" name="Line 33"/>
            <p:cNvSpPr>
              <a:spLocks noChangeShapeType="1"/>
            </p:cNvSpPr>
            <p:nvPr/>
          </p:nvSpPr>
          <p:spPr bwMode="auto">
            <a:xfrm>
              <a:off x="978" y="1466"/>
              <a:ext cx="0" cy="1436"/>
            </a:xfrm>
            <a:prstGeom prst="line">
              <a:avLst/>
            </a:prstGeom>
            <a:noFill/>
            <a:ln w="28575">
              <a:solidFill>
                <a:schemeClr val="tx1"/>
              </a:solidFill>
              <a:round/>
              <a:headEnd/>
              <a:tailEnd/>
            </a:ln>
            <a:effectLst/>
          </p:spPr>
          <p:txBody>
            <a:bodyPr/>
            <a:lstStyle/>
            <a:p>
              <a:endParaRPr lang="it-IT"/>
            </a:p>
          </p:txBody>
        </p:sp>
        <p:sp>
          <p:nvSpPr>
            <p:cNvPr id="25" name="Line 34"/>
            <p:cNvSpPr>
              <a:spLocks noChangeShapeType="1"/>
            </p:cNvSpPr>
            <p:nvPr/>
          </p:nvSpPr>
          <p:spPr bwMode="auto">
            <a:xfrm>
              <a:off x="1882" y="1460"/>
              <a:ext cx="0" cy="1452"/>
            </a:xfrm>
            <a:prstGeom prst="line">
              <a:avLst/>
            </a:prstGeom>
            <a:noFill/>
            <a:ln w="28575">
              <a:solidFill>
                <a:schemeClr val="tx1"/>
              </a:solidFill>
              <a:round/>
              <a:headEnd/>
              <a:tailEnd/>
            </a:ln>
            <a:effectLst/>
          </p:spPr>
          <p:txBody>
            <a:bodyPr/>
            <a:lstStyle/>
            <a:p>
              <a:endParaRPr lang="it-IT"/>
            </a:p>
          </p:txBody>
        </p:sp>
        <p:sp>
          <p:nvSpPr>
            <p:cNvPr id="26" name="Line 35"/>
            <p:cNvSpPr>
              <a:spLocks noChangeShapeType="1"/>
            </p:cNvSpPr>
            <p:nvPr/>
          </p:nvSpPr>
          <p:spPr bwMode="auto">
            <a:xfrm>
              <a:off x="2786" y="1458"/>
              <a:ext cx="0" cy="1452"/>
            </a:xfrm>
            <a:prstGeom prst="line">
              <a:avLst/>
            </a:prstGeom>
            <a:noFill/>
            <a:ln w="28575">
              <a:solidFill>
                <a:schemeClr val="tx1"/>
              </a:solidFill>
              <a:round/>
              <a:headEnd/>
              <a:tailEnd/>
            </a:ln>
            <a:effectLst/>
          </p:spPr>
          <p:txBody>
            <a:bodyPr/>
            <a:lstStyle/>
            <a:p>
              <a:endParaRPr lang="it-IT"/>
            </a:p>
          </p:txBody>
        </p:sp>
        <p:sp>
          <p:nvSpPr>
            <p:cNvPr id="27" name="Line 36"/>
            <p:cNvSpPr>
              <a:spLocks noChangeShapeType="1"/>
            </p:cNvSpPr>
            <p:nvPr/>
          </p:nvSpPr>
          <p:spPr bwMode="auto">
            <a:xfrm>
              <a:off x="3690" y="1464"/>
              <a:ext cx="0" cy="1444"/>
            </a:xfrm>
            <a:prstGeom prst="line">
              <a:avLst/>
            </a:prstGeom>
            <a:noFill/>
            <a:ln w="28575">
              <a:solidFill>
                <a:schemeClr val="tx1"/>
              </a:solidFill>
              <a:round/>
              <a:headEnd/>
              <a:tailEnd/>
            </a:ln>
            <a:effectLst/>
          </p:spPr>
          <p:txBody>
            <a:bodyPr/>
            <a:lstStyle/>
            <a:p>
              <a:endParaRPr lang="it-IT"/>
            </a:p>
          </p:txBody>
        </p:sp>
        <p:sp>
          <p:nvSpPr>
            <p:cNvPr id="28" name="Line 37"/>
            <p:cNvSpPr>
              <a:spLocks noChangeShapeType="1"/>
            </p:cNvSpPr>
            <p:nvPr/>
          </p:nvSpPr>
          <p:spPr bwMode="auto">
            <a:xfrm>
              <a:off x="4594" y="1462"/>
              <a:ext cx="0" cy="1444"/>
            </a:xfrm>
            <a:prstGeom prst="line">
              <a:avLst/>
            </a:prstGeom>
            <a:noFill/>
            <a:ln w="28575">
              <a:solidFill>
                <a:schemeClr val="tx1"/>
              </a:solidFill>
              <a:round/>
              <a:headEnd/>
              <a:tailEnd/>
            </a:ln>
            <a:effectLst/>
          </p:spPr>
          <p:txBody>
            <a:bodyPr/>
            <a:lstStyle/>
            <a:p>
              <a:endParaRPr lang="it-IT"/>
            </a:p>
          </p:txBody>
        </p:sp>
        <p:sp>
          <p:nvSpPr>
            <p:cNvPr id="29" name="Text Box 38"/>
            <p:cNvSpPr txBox="1">
              <a:spLocks noChangeArrowheads="1"/>
            </p:cNvSpPr>
            <p:nvPr/>
          </p:nvSpPr>
          <p:spPr bwMode="auto">
            <a:xfrm>
              <a:off x="1246" y="1463"/>
              <a:ext cx="396" cy="212"/>
            </a:xfrm>
            <a:prstGeom prst="rect">
              <a:avLst/>
            </a:prstGeom>
            <a:solidFill>
              <a:schemeClr val="bg1"/>
            </a:solidFill>
            <a:ln w="9525">
              <a:noFill/>
              <a:miter lim="800000"/>
              <a:headEnd/>
              <a:tailEnd/>
            </a:ln>
            <a:effectLst/>
          </p:spPr>
          <p:txBody>
            <a:bodyPr wrap="none">
              <a:spAutoFit/>
            </a:bodyPr>
            <a:lstStyle/>
            <a:p>
              <a:r>
                <a:rPr lang="it-IT" b="1" i="1"/>
                <a:t>TM</a:t>
              </a:r>
              <a:r>
                <a:rPr lang="it-IT" b="1" i="1" baseline="-20000"/>
                <a:t>01</a:t>
              </a:r>
            </a:p>
          </p:txBody>
        </p:sp>
        <p:sp>
          <p:nvSpPr>
            <p:cNvPr id="30" name="Text Box 39"/>
            <p:cNvSpPr txBox="1">
              <a:spLocks noChangeArrowheads="1"/>
            </p:cNvSpPr>
            <p:nvPr/>
          </p:nvSpPr>
          <p:spPr bwMode="auto">
            <a:xfrm>
              <a:off x="2142" y="1463"/>
              <a:ext cx="396" cy="212"/>
            </a:xfrm>
            <a:prstGeom prst="rect">
              <a:avLst/>
            </a:prstGeom>
            <a:solidFill>
              <a:schemeClr val="bg1"/>
            </a:solidFill>
            <a:ln w="9525">
              <a:noFill/>
              <a:miter lim="800000"/>
              <a:headEnd/>
              <a:tailEnd/>
            </a:ln>
            <a:effectLst/>
          </p:spPr>
          <p:txBody>
            <a:bodyPr wrap="none">
              <a:spAutoFit/>
            </a:bodyPr>
            <a:lstStyle/>
            <a:p>
              <a:r>
                <a:rPr lang="it-IT" b="1" i="1"/>
                <a:t>TM</a:t>
              </a:r>
              <a:r>
                <a:rPr lang="it-IT" b="1" i="1" baseline="-20000"/>
                <a:t>02</a:t>
              </a:r>
            </a:p>
          </p:txBody>
        </p:sp>
        <p:sp>
          <p:nvSpPr>
            <p:cNvPr id="31" name="Text Box 40"/>
            <p:cNvSpPr txBox="1">
              <a:spLocks noChangeArrowheads="1"/>
            </p:cNvSpPr>
            <p:nvPr/>
          </p:nvSpPr>
          <p:spPr bwMode="auto">
            <a:xfrm>
              <a:off x="3054" y="1471"/>
              <a:ext cx="396" cy="212"/>
            </a:xfrm>
            <a:prstGeom prst="rect">
              <a:avLst/>
            </a:prstGeom>
            <a:solidFill>
              <a:schemeClr val="bg1"/>
            </a:solidFill>
            <a:ln w="9525">
              <a:noFill/>
              <a:miter lim="800000"/>
              <a:headEnd/>
              <a:tailEnd/>
            </a:ln>
            <a:effectLst/>
          </p:spPr>
          <p:txBody>
            <a:bodyPr wrap="none">
              <a:spAutoFit/>
            </a:bodyPr>
            <a:lstStyle/>
            <a:p>
              <a:r>
                <a:rPr lang="it-IT" b="1" i="1"/>
                <a:t>TM</a:t>
              </a:r>
              <a:r>
                <a:rPr lang="it-IT" b="1" i="1" baseline="-20000"/>
                <a:t>11</a:t>
              </a:r>
            </a:p>
          </p:txBody>
        </p:sp>
        <p:sp>
          <p:nvSpPr>
            <p:cNvPr id="32" name="Text Box 41"/>
            <p:cNvSpPr txBox="1">
              <a:spLocks noChangeArrowheads="1"/>
            </p:cNvSpPr>
            <p:nvPr/>
          </p:nvSpPr>
          <p:spPr bwMode="auto">
            <a:xfrm>
              <a:off x="4790" y="1471"/>
              <a:ext cx="367" cy="212"/>
            </a:xfrm>
            <a:prstGeom prst="rect">
              <a:avLst/>
            </a:prstGeom>
            <a:solidFill>
              <a:schemeClr val="bg1"/>
            </a:solidFill>
            <a:ln w="9525">
              <a:noFill/>
              <a:miter lim="800000"/>
              <a:headEnd/>
              <a:tailEnd/>
            </a:ln>
            <a:effectLst/>
          </p:spPr>
          <p:txBody>
            <a:bodyPr wrap="none">
              <a:spAutoFit/>
            </a:bodyPr>
            <a:lstStyle/>
            <a:p>
              <a:r>
                <a:rPr lang="it-IT" b="1" i="1"/>
                <a:t>TE</a:t>
              </a:r>
              <a:r>
                <a:rPr lang="it-IT" b="1" i="1" baseline="-20000"/>
                <a:t>11</a:t>
              </a:r>
            </a:p>
          </p:txBody>
        </p:sp>
        <p:sp>
          <p:nvSpPr>
            <p:cNvPr id="33" name="Text Box 42"/>
            <p:cNvSpPr txBox="1">
              <a:spLocks noChangeArrowheads="1"/>
            </p:cNvSpPr>
            <p:nvPr/>
          </p:nvSpPr>
          <p:spPr bwMode="auto">
            <a:xfrm>
              <a:off x="3982" y="1455"/>
              <a:ext cx="367" cy="212"/>
            </a:xfrm>
            <a:prstGeom prst="rect">
              <a:avLst/>
            </a:prstGeom>
            <a:solidFill>
              <a:schemeClr val="bg1"/>
            </a:solidFill>
            <a:ln w="9525">
              <a:noFill/>
              <a:miter lim="800000"/>
              <a:headEnd/>
              <a:tailEnd/>
            </a:ln>
            <a:effectLst/>
          </p:spPr>
          <p:txBody>
            <a:bodyPr wrap="none">
              <a:spAutoFit/>
            </a:bodyPr>
            <a:lstStyle/>
            <a:p>
              <a:r>
                <a:rPr lang="it-IT" b="1" i="1"/>
                <a:t>TE</a:t>
              </a:r>
              <a:r>
                <a:rPr lang="it-IT" b="1" i="1" baseline="-20000"/>
                <a:t>01</a:t>
              </a:r>
            </a:p>
          </p:txBody>
        </p:sp>
        <p:sp>
          <p:nvSpPr>
            <p:cNvPr id="34" name="Text Box 43"/>
            <p:cNvSpPr txBox="1">
              <a:spLocks noChangeArrowheads="1"/>
            </p:cNvSpPr>
            <p:nvPr/>
          </p:nvSpPr>
          <p:spPr bwMode="auto">
            <a:xfrm>
              <a:off x="342" y="1479"/>
              <a:ext cx="624" cy="192"/>
            </a:xfrm>
            <a:prstGeom prst="rect">
              <a:avLst/>
            </a:prstGeom>
            <a:solidFill>
              <a:schemeClr val="bg1"/>
            </a:solidFill>
            <a:ln w="9525">
              <a:noFill/>
              <a:miter lim="800000"/>
              <a:headEnd/>
              <a:tailEnd/>
            </a:ln>
            <a:effectLst/>
          </p:spPr>
          <p:txBody>
            <a:bodyPr wrap="none">
              <a:spAutoFit/>
            </a:bodyPr>
            <a:lstStyle/>
            <a:p>
              <a:r>
                <a:rPr lang="it-IT" sz="1400" b="1" i="1"/>
                <a:t>Wave Type</a:t>
              </a:r>
              <a:endParaRPr lang="it-IT" sz="1400" b="1" i="1" baseline="-20000"/>
            </a:p>
          </p:txBody>
        </p:sp>
        <p:sp>
          <p:nvSpPr>
            <p:cNvPr id="35" name="Line 44"/>
            <p:cNvSpPr>
              <a:spLocks noChangeShapeType="1"/>
            </p:cNvSpPr>
            <p:nvPr/>
          </p:nvSpPr>
          <p:spPr bwMode="auto">
            <a:xfrm>
              <a:off x="324" y="1456"/>
              <a:ext cx="5154" cy="0"/>
            </a:xfrm>
            <a:prstGeom prst="line">
              <a:avLst/>
            </a:prstGeom>
            <a:noFill/>
            <a:ln w="28575">
              <a:solidFill>
                <a:schemeClr val="tx1"/>
              </a:solidFill>
              <a:round/>
              <a:headEnd/>
              <a:tailEnd/>
            </a:ln>
            <a:effectLst/>
          </p:spPr>
          <p:txBody>
            <a:bodyPr/>
            <a:lstStyle/>
            <a:p>
              <a:endParaRPr lang="it-IT"/>
            </a:p>
          </p:txBody>
        </p:sp>
        <p:sp>
          <p:nvSpPr>
            <p:cNvPr id="36" name="Line 45"/>
            <p:cNvSpPr>
              <a:spLocks noChangeShapeType="1"/>
            </p:cNvSpPr>
            <p:nvPr/>
          </p:nvSpPr>
          <p:spPr bwMode="auto">
            <a:xfrm>
              <a:off x="338" y="1466"/>
              <a:ext cx="0" cy="1436"/>
            </a:xfrm>
            <a:prstGeom prst="line">
              <a:avLst/>
            </a:prstGeom>
            <a:noFill/>
            <a:ln w="28575">
              <a:solidFill>
                <a:schemeClr val="tx1"/>
              </a:solidFill>
              <a:round/>
              <a:headEnd/>
              <a:tailEnd/>
            </a:ln>
            <a:effectLst/>
          </p:spPr>
          <p:txBody>
            <a:bodyPr/>
            <a:lstStyle/>
            <a:p>
              <a:endParaRPr lang="it-IT"/>
            </a:p>
          </p:txBody>
        </p:sp>
        <p:sp>
          <p:nvSpPr>
            <p:cNvPr id="37" name="Line 46"/>
            <p:cNvSpPr>
              <a:spLocks noChangeShapeType="1"/>
            </p:cNvSpPr>
            <p:nvPr/>
          </p:nvSpPr>
          <p:spPr bwMode="auto">
            <a:xfrm>
              <a:off x="5474" y="1446"/>
              <a:ext cx="0" cy="1468"/>
            </a:xfrm>
            <a:prstGeom prst="line">
              <a:avLst/>
            </a:prstGeom>
            <a:noFill/>
            <a:ln w="28575">
              <a:solidFill>
                <a:schemeClr val="tx1"/>
              </a:solidFill>
              <a:round/>
              <a:headEnd/>
              <a:tailEnd/>
            </a:ln>
            <a:effectLst/>
          </p:spPr>
          <p:txBody>
            <a:bodyPr/>
            <a:lstStyle/>
            <a:p>
              <a:endParaRPr lang="it-IT"/>
            </a:p>
          </p:txBody>
        </p:sp>
      </p:grpSp>
      <p:sp>
        <p:nvSpPr>
          <p:cNvPr id="38" name="Text Box 47"/>
          <p:cNvSpPr txBox="1">
            <a:spLocks noChangeArrowheads="1"/>
          </p:cNvSpPr>
          <p:nvPr/>
        </p:nvSpPr>
        <p:spPr bwMode="auto">
          <a:xfrm>
            <a:off x="2739968" y="5756800"/>
            <a:ext cx="3654425" cy="457200"/>
          </a:xfrm>
          <a:prstGeom prst="rect">
            <a:avLst/>
          </a:prstGeom>
          <a:noFill/>
          <a:ln w="9525">
            <a:noFill/>
            <a:miter lim="800000"/>
            <a:headEnd/>
            <a:tailEnd/>
          </a:ln>
          <a:effectLst/>
        </p:spPr>
        <p:txBody>
          <a:bodyPr wrap="none">
            <a:spAutoFit/>
          </a:bodyPr>
          <a:lstStyle/>
          <a:p>
            <a:pPr algn="ctr"/>
            <a:r>
              <a:rPr lang="en-GB" sz="2400" b="1" dirty="0">
                <a:solidFill>
                  <a:schemeClr val="tx2"/>
                </a:solidFill>
              </a:rPr>
              <a:t>Circular waveguide modes</a:t>
            </a:r>
            <a:endParaRPr lang="en-GB" sz="2400" b="1" i="1" baseline="-20000" dirty="0">
              <a:solidFill>
                <a:schemeClr val="tx2"/>
              </a:solidFill>
            </a:endParaRPr>
          </a:p>
        </p:txBody>
      </p:sp>
    </p:spTree>
    <p:extLst>
      <p:ext uri="{BB962C8B-B14F-4D97-AF65-F5344CB8AC3E}">
        <p14:creationId xmlns:p14="http://schemas.microsoft.com/office/powerpoint/2010/main" val="11636831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5"/>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6"/>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graphicFrame>
        <p:nvGraphicFramePr>
          <p:cNvPr id="10" name="Object 2"/>
          <p:cNvGraphicFramePr>
            <a:graphicFrameLocks noChangeAspect="1"/>
          </p:cNvGraphicFramePr>
          <p:nvPr/>
        </p:nvGraphicFramePr>
        <p:xfrm>
          <a:off x="3200400" y="2514600"/>
          <a:ext cx="2743200" cy="1828800"/>
        </p:xfrm>
        <a:graphic>
          <a:graphicData uri="http://schemas.openxmlformats.org/presentationml/2006/ole">
            <mc:AlternateContent xmlns:mc="http://schemas.openxmlformats.org/markup-compatibility/2006">
              <mc:Choice xmlns:v="urn:schemas-microsoft-com:vml" Requires="v">
                <p:oleObj spid="_x0000_s19539" name="Picture" r:id="rId7" imgW="2743200" imgH="1828800" progId="Word.Picture.8">
                  <p:embed/>
                </p:oleObj>
              </mc:Choice>
              <mc:Fallback>
                <p:oleObj name="Picture" r:id="rId7" imgW="2743200" imgH="1828800" progId="Word.Picture.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2514600"/>
                        <a:ext cx="2743200" cy="182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4"/>
          <p:cNvSpPr txBox="1">
            <a:spLocks noChangeArrowheads="1"/>
          </p:cNvSpPr>
          <p:nvPr/>
        </p:nvSpPr>
        <p:spPr>
          <a:xfrm>
            <a:off x="381000" y="460380"/>
            <a:ext cx="8229600" cy="533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2800" b="1" i="1" dirty="0" smtClean="0">
                <a:solidFill>
                  <a:srgbClr val="002060"/>
                </a:solidFill>
                <a:latin typeface="Arial" pitchFamily="34" charset="0"/>
              </a:rPr>
              <a:t>Numerical Solutions</a:t>
            </a:r>
            <a:endParaRPr lang="en-US" altLang="en-US" sz="2800" b="1" i="1" dirty="0">
              <a:solidFill>
                <a:srgbClr val="002060"/>
              </a:solidFill>
              <a:latin typeface="Arial" pitchFamily="34" charset="0"/>
            </a:endParaRPr>
          </a:p>
        </p:txBody>
      </p:sp>
      <p:pic>
        <p:nvPicPr>
          <p:cNvPr id="12" name="Picture 5" descr="fig2_7b"/>
          <p:cNvPicPr>
            <a:picLocks noChangeAspect="1" noChangeArrowheads="1"/>
          </p:cNvPicPr>
          <p:nvPr/>
        </p:nvPicPr>
        <p:blipFill>
          <a:blip r:embed="rId9" cstate="print"/>
          <a:srcRect/>
          <a:stretch>
            <a:fillRect/>
          </a:stretch>
        </p:blipFill>
        <p:spPr bwMode="auto">
          <a:xfrm>
            <a:off x="580807" y="3724578"/>
            <a:ext cx="2362941" cy="2293170"/>
          </a:xfrm>
          <a:prstGeom prst="rect">
            <a:avLst/>
          </a:prstGeom>
          <a:noFill/>
        </p:spPr>
      </p:pic>
      <p:pic>
        <p:nvPicPr>
          <p:cNvPr id="13" name="Picture 6" descr="fig2_7a"/>
          <p:cNvPicPr>
            <a:picLocks noChangeAspect="1" noChangeArrowheads="1"/>
          </p:cNvPicPr>
          <p:nvPr/>
        </p:nvPicPr>
        <p:blipFill>
          <a:blip r:embed="rId10" cstate="print"/>
          <a:srcRect/>
          <a:stretch>
            <a:fillRect/>
          </a:stretch>
        </p:blipFill>
        <p:spPr bwMode="auto">
          <a:xfrm>
            <a:off x="3268663" y="3880546"/>
            <a:ext cx="2440465" cy="2119515"/>
          </a:xfrm>
          <a:prstGeom prst="rect">
            <a:avLst/>
          </a:prstGeom>
          <a:noFill/>
        </p:spPr>
      </p:pic>
      <p:sp>
        <p:nvSpPr>
          <p:cNvPr id="14" name="Rectangle 9"/>
          <p:cNvSpPr>
            <a:spLocks noChangeArrowheads="1"/>
          </p:cNvSpPr>
          <p:nvPr/>
        </p:nvSpPr>
        <p:spPr bwMode="auto">
          <a:xfrm>
            <a:off x="405750" y="904282"/>
            <a:ext cx="5156850" cy="2862322"/>
          </a:xfrm>
          <a:prstGeom prst="rect">
            <a:avLst/>
          </a:prstGeom>
          <a:noFill/>
          <a:ln w="9525">
            <a:noFill/>
            <a:miter lim="800000"/>
            <a:headEnd/>
            <a:tailEnd/>
          </a:ln>
          <a:effectLst/>
        </p:spPr>
        <p:txBody>
          <a:bodyPr wrap="square" anchor="ctr">
            <a:spAutoFit/>
          </a:bodyPr>
          <a:lstStyle/>
          <a:p>
            <a:pPr algn="just">
              <a:tabLst>
                <a:tab pos="279400" algn="l"/>
              </a:tabLst>
            </a:pPr>
            <a:r>
              <a:rPr lang="en-US" sz="1600" b="0" dirty="0" smtClean="0">
                <a:latin typeface="Arial" pitchFamily="34" charset="0"/>
              </a:rPr>
              <a:t>	In the majority of cases </a:t>
            </a:r>
            <a:r>
              <a:rPr lang="en-US" sz="1600" i="1" dirty="0" smtClean="0">
                <a:latin typeface="Arial" pitchFamily="34" charset="0"/>
              </a:rPr>
              <a:t>analytical field solutions </a:t>
            </a:r>
            <a:r>
              <a:rPr lang="en-US" sz="1600" b="0" dirty="0" smtClean="0">
                <a:latin typeface="Arial" pitchFamily="34" charset="0"/>
              </a:rPr>
              <a:t>are </a:t>
            </a:r>
            <a:r>
              <a:rPr lang="en-US" sz="1600" i="1" dirty="0" smtClean="0">
                <a:latin typeface="Arial" pitchFamily="34" charset="0"/>
              </a:rPr>
              <a:t>not available </a:t>
            </a:r>
            <a:r>
              <a:rPr lang="en-US" sz="1600" b="0" dirty="0" smtClean="0">
                <a:latin typeface="Arial" pitchFamily="34" charset="0"/>
              </a:rPr>
              <a:t>and </a:t>
            </a:r>
            <a:r>
              <a:rPr lang="en-US" sz="1600" i="1" dirty="0" smtClean="0">
                <a:latin typeface="Arial" pitchFamily="34" charset="0"/>
              </a:rPr>
              <a:t>numerical methods</a:t>
            </a:r>
            <a:r>
              <a:rPr lang="en-US" sz="1600" b="0" dirty="0" smtClean="0">
                <a:latin typeface="Arial" pitchFamily="34" charset="0"/>
              </a:rPr>
              <a:t> are applied.  </a:t>
            </a:r>
          </a:p>
          <a:p>
            <a:pPr algn="just">
              <a:tabLst>
                <a:tab pos="279400" algn="l"/>
              </a:tabLst>
            </a:pPr>
            <a:r>
              <a:rPr lang="en-US" sz="1600" b="0" dirty="0" smtClean="0">
                <a:latin typeface="Arial" pitchFamily="34" charset="0"/>
              </a:rPr>
              <a:t>There are various codes dedicated to the solution of the Maxwell equations in closed and/or open volumes starting from a </a:t>
            </a:r>
            <a:r>
              <a:rPr lang="en-US" sz="1600" b="0" dirty="0" err="1" smtClean="0">
                <a:latin typeface="Arial" pitchFamily="34" charset="0"/>
              </a:rPr>
              <a:t>discretized</a:t>
            </a:r>
            <a:r>
              <a:rPr lang="en-US" sz="1600" b="0" dirty="0" smtClean="0">
                <a:latin typeface="Arial" pitchFamily="34" charset="0"/>
              </a:rPr>
              <a:t> model of the structure under study. Codes can be classified in various ways:</a:t>
            </a:r>
          </a:p>
          <a:p>
            <a:pPr algn="just">
              <a:tabLst>
                <a:tab pos="279400" algn="l"/>
              </a:tabLst>
            </a:pPr>
            <a:endParaRPr lang="en-US" sz="900" b="0" dirty="0" smtClean="0">
              <a:latin typeface="Arial" pitchFamily="34" charset="0"/>
            </a:endParaRPr>
          </a:p>
          <a:p>
            <a:pPr algn="just">
              <a:spcAft>
                <a:spcPts val="1200"/>
              </a:spcAft>
              <a:tabLst>
                <a:tab pos="279400" algn="l"/>
              </a:tabLst>
            </a:pPr>
            <a:r>
              <a:rPr lang="en-US" sz="1600" b="0" dirty="0" smtClean="0">
                <a:latin typeface="Arial" pitchFamily="34" charset="0"/>
              </a:rPr>
              <a:t> </a:t>
            </a:r>
            <a:r>
              <a:rPr lang="en-US" sz="1600" i="1" dirty="0" smtClean="0">
                <a:latin typeface="Arial" pitchFamily="34" charset="0"/>
              </a:rPr>
              <a:t>2D</a:t>
            </a:r>
            <a:r>
              <a:rPr lang="en-US" sz="1600" b="0" dirty="0" smtClean="0">
                <a:latin typeface="Arial" pitchFamily="34" charset="0"/>
              </a:rPr>
              <a:t> (2-dimensionals) and </a:t>
            </a:r>
            <a:r>
              <a:rPr lang="en-US" sz="1600" i="1" dirty="0" smtClean="0">
                <a:latin typeface="Arial" pitchFamily="34" charset="0"/>
              </a:rPr>
              <a:t>3D</a:t>
            </a:r>
            <a:r>
              <a:rPr lang="en-US" sz="1600" b="0" dirty="0" smtClean="0">
                <a:latin typeface="Arial" pitchFamily="34" charset="0"/>
              </a:rPr>
              <a:t> (3-dimensionals) codes;</a:t>
            </a:r>
          </a:p>
          <a:p>
            <a:pPr algn="just">
              <a:spcAft>
                <a:spcPts val="1200"/>
              </a:spcAft>
              <a:tabLst>
                <a:tab pos="279400" algn="l"/>
              </a:tabLst>
            </a:pPr>
            <a:r>
              <a:rPr lang="en-US" sz="1600" b="0" dirty="0" smtClean="0">
                <a:latin typeface="Arial" pitchFamily="34" charset="0"/>
              </a:rPr>
              <a:t> </a:t>
            </a:r>
            <a:r>
              <a:rPr lang="en-US" sz="1600" i="1" dirty="0" smtClean="0">
                <a:latin typeface="Arial" pitchFamily="34" charset="0"/>
              </a:rPr>
              <a:t>Finite differences</a:t>
            </a:r>
            <a:r>
              <a:rPr lang="en-US" sz="1600" b="0" dirty="0" smtClean="0">
                <a:latin typeface="Arial" pitchFamily="34" charset="0"/>
              </a:rPr>
              <a:t> and </a:t>
            </a:r>
            <a:r>
              <a:rPr lang="en-US" sz="1600" i="1" dirty="0" smtClean="0">
                <a:latin typeface="Arial" pitchFamily="34" charset="0"/>
              </a:rPr>
              <a:t>finite elements </a:t>
            </a:r>
            <a:r>
              <a:rPr lang="en-US" sz="1600" b="0" dirty="0" smtClean="0">
                <a:latin typeface="Arial" pitchFamily="34" charset="0"/>
              </a:rPr>
              <a:t>codes;</a:t>
            </a:r>
          </a:p>
          <a:p>
            <a:pPr algn="just">
              <a:spcAft>
                <a:spcPts val="1200"/>
              </a:spcAft>
              <a:tabLst>
                <a:tab pos="279400" algn="l"/>
              </a:tabLst>
            </a:pPr>
            <a:r>
              <a:rPr lang="en-US" sz="1600" b="0" dirty="0" smtClean="0">
                <a:latin typeface="Arial" pitchFamily="34" charset="0"/>
              </a:rPr>
              <a:t> </a:t>
            </a:r>
            <a:r>
              <a:rPr lang="en-US" sz="1600" i="1" dirty="0" smtClean="0">
                <a:latin typeface="Arial" pitchFamily="34" charset="0"/>
              </a:rPr>
              <a:t>Time-domain</a:t>
            </a:r>
            <a:r>
              <a:rPr lang="en-US" sz="1600" b="0" dirty="0" smtClean="0">
                <a:latin typeface="Arial" pitchFamily="34" charset="0"/>
              </a:rPr>
              <a:t> and </a:t>
            </a:r>
            <a:r>
              <a:rPr lang="en-US" sz="1600" i="1" dirty="0" smtClean="0">
                <a:latin typeface="Arial" pitchFamily="34" charset="0"/>
              </a:rPr>
              <a:t>frequency domain </a:t>
            </a:r>
            <a:r>
              <a:rPr lang="en-US" sz="1600" b="0" dirty="0" smtClean="0">
                <a:latin typeface="Arial" pitchFamily="34" charset="0"/>
              </a:rPr>
              <a:t>codes.</a:t>
            </a:r>
          </a:p>
        </p:txBody>
      </p:sp>
      <p:pic>
        <p:nvPicPr>
          <p:cNvPr id="15" name="Picture 11"/>
          <p:cNvPicPr>
            <a:picLocks noChangeAspect="1" noChangeArrowheads="1"/>
          </p:cNvPicPr>
          <p:nvPr/>
        </p:nvPicPr>
        <p:blipFill>
          <a:blip r:embed="rId11" cstate="print"/>
          <a:srcRect/>
          <a:stretch>
            <a:fillRect/>
          </a:stretch>
        </p:blipFill>
        <p:spPr bwMode="auto">
          <a:xfrm>
            <a:off x="5655571" y="992188"/>
            <a:ext cx="2921000" cy="2660650"/>
          </a:xfrm>
          <a:prstGeom prst="rect">
            <a:avLst/>
          </a:prstGeom>
          <a:noFill/>
          <a:ln w="9525">
            <a:noFill/>
            <a:miter lim="800000"/>
            <a:headEnd/>
            <a:tailEnd/>
          </a:ln>
        </p:spPr>
      </p:pic>
      <p:graphicFrame>
        <p:nvGraphicFramePr>
          <p:cNvPr id="16" name="Object 14"/>
          <p:cNvGraphicFramePr>
            <a:graphicFrameLocks noChangeAspect="1"/>
          </p:cNvGraphicFramePr>
          <p:nvPr>
            <p:extLst>
              <p:ext uri="{D42A27DB-BD31-4B8C-83A1-F6EECF244321}">
                <p14:modId xmlns:p14="http://schemas.microsoft.com/office/powerpoint/2010/main" val="3846960279"/>
              </p:ext>
            </p:extLst>
          </p:nvPr>
        </p:nvGraphicFramePr>
        <p:xfrm>
          <a:off x="5830431" y="3875302"/>
          <a:ext cx="2753663" cy="1795463"/>
        </p:xfrm>
        <a:graphic>
          <a:graphicData uri="http://schemas.openxmlformats.org/presentationml/2006/ole">
            <mc:AlternateContent xmlns:mc="http://schemas.openxmlformats.org/markup-compatibility/2006">
              <mc:Choice xmlns:v="urn:schemas-microsoft-com:vml" Requires="v">
                <p:oleObj spid="_x0000_s19540" name="Picture" r:id="rId12" imgW="3974592" imgH="2587752" progId="Word.Picture.8">
                  <p:embed/>
                </p:oleObj>
              </mc:Choice>
              <mc:Fallback>
                <p:oleObj name="Picture" r:id="rId12" imgW="3974592" imgH="2587752" progId="Word.Picture.8">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30431" y="3875302"/>
                        <a:ext cx="2753663" cy="1795463"/>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8458942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5"/>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6"/>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graphicFrame>
        <p:nvGraphicFramePr>
          <p:cNvPr id="11" name="Object 3"/>
          <p:cNvGraphicFramePr>
            <a:graphicFrameLocks noChangeAspect="1"/>
          </p:cNvGraphicFramePr>
          <p:nvPr>
            <p:extLst>
              <p:ext uri="{D42A27DB-BD31-4B8C-83A1-F6EECF244321}">
                <p14:modId xmlns:p14="http://schemas.microsoft.com/office/powerpoint/2010/main" val="1137696604"/>
              </p:ext>
            </p:extLst>
          </p:nvPr>
        </p:nvGraphicFramePr>
        <p:xfrm>
          <a:off x="847725" y="1924050"/>
          <a:ext cx="7515225" cy="3971925"/>
        </p:xfrm>
        <a:graphic>
          <a:graphicData uri="http://schemas.openxmlformats.org/presentationml/2006/ole">
            <mc:AlternateContent xmlns:mc="http://schemas.openxmlformats.org/markup-compatibility/2006">
              <mc:Choice xmlns:v="urn:schemas-microsoft-com:vml" Requires="v">
                <p:oleObj spid="_x0000_s18475" name="Document" r:id="rId7" imgW="9861129" imgH="5521743" progId="Word.Document.8">
                  <p:embed/>
                </p:oleObj>
              </mc:Choice>
              <mc:Fallback>
                <p:oleObj name="Document" r:id="rId7" imgW="9861129" imgH="5521743" progId="Word.Document.8">
                  <p:embed/>
                  <p:pic>
                    <p:nvPicPr>
                      <p:cNvPr id="0" name=""/>
                      <p:cNvPicPr>
                        <a:picLocks noChangeAspect="1" noChangeArrowheads="1"/>
                      </p:cNvPicPr>
                      <p:nvPr/>
                    </p:nvPicPr>
                    <p:blipFill>
                      <a:blip r:embed="rId8"/>
                      <a:srcRect/>
                      <a:stretch>
                        <a:fillRect/>
                      </a:stretch>
                    </p:blipFill>
                    <p:spPr bwMode="auto">
                      <a:xfrm>
                        <a:off x="847725" y="1924050"/>
                        <a:ext cx="7515225" cy="3971925"/>
                      </a:xfrm>
                      <a:prstGeom prst="rect">
                        <a:avLst/>
                      </a:prstGeom>
                      <a:solidFill>
                        <a:srgbClr val="CCFFFF"/>
                      </a:solidFill>
                    </p:spPr>
                  </p:pic>
                </p:oleObj>
              </mc:Fallback>
            </mc:AlternateContent>
          </a:graphicData>
        </a:graphic>
      </p:graphicFrame>
      <p:sp>
        <p:nvSpPr>
          <p:cNvPr id="10" name="Rectangle 2"/>
          <p:cNvSpPr txBox="1">
            <a:spLocks noChangeArrowheads="1"/>
          </p:cNvSpPr>
          <p:nvPr/>
        </p:nvSpPr>
        <p:spPr>
          <a:xfrm>
            <a:off x="2035450" y="1008215"/>
            <a:ext cx="5073075" cy="452320"/>
          </a:xfrm>
          <a:prstGeom prst="rect">
            <a:avLst/>
          </a:prstGeom>
          <a:solidFill>
            <a:srgbClr val="000099"/>
          </a:solid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2400" dirty="0" smtClean="0">
                <a:solidFill>
                  <a:schemeClr val="bg1"/>
                </a:solidFill>
                <a:latin typeface="Arial" pitchFamily="34" charset="0"/>
              </a:rPr>
              <a:t>Figure of merit of a SW cavity</a:t>
            </a:r>
            <a:endParaRPr lang="en-US" altLang="en-US" sz="2400" i="1" dirty="0">
              <a:solidFill>
                <a:schemeClr val="bg1"/>
              </a:solidFill>
              <a:latin typeface="Arial" pitchFamily="34" charset="0"/>
            </a:endParaRPr>
          </a:p>
        </p:txBody>
      </p:sp>
    </p:spTree>
    <p:extLst>
      <p:ext uri="{BB962C8B-B14F-4D97-AF65-F5344CB8AC3E}">
        <p14:creationId xmlns:p14="http://schemas.microsoft.com/office/powerpoint/2010/main" val="39592699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pic>
        <p:nvPicPr>
          <p:cNvPr id="5" name="Picture 4"/>
          <p:cNvPicPr>
            <a:picLocks noChangeAspect="1"/>
          </p:cNvPicPr>
          <p:nvPr/>
        </p:nvPicPr>
        <p:blipFill rotWithShape="1">
          <a:blip r:embed="rId3"/>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4"/>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5"/>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1" name="Rectangle 9"/>
          <p:cNvSpPr>
            <a:spLocks noChangeArrowheads="1"/>
          </p:cNvSpPr>
          <p:nvPr/>
        </p:nvSpPr>
        <p:spPr bwMode="auto">
          <a:xfrm>
            <a:off x="1776400" y="845894"/>
            <a:ext cx="5591175" cy="620956"/>
          </a:xfrm>
          <a:prstGeom prst="rect">
            <a:avLst/>
          </a:prstGeom>
          <a:noFill/>
          <a:ln w="9525">
            <a:noFill/>
            <a:miter lim="800000"/>
            <a:headEnd/>
            <a:tailEnd/>
          </a:ln>
          <a:effectLst/>
        </p:spPr>
        <p:txBody>
          <a:bodyPr anchor="ctr"/>
          <a:lstStyle/>
          <a:p>
            <a:pPr algn="ctr"/>
            <a:r>
              <a:rPr lang="en-US" altLang="en-US" sz="4400" b="1" i="1" dirty="0" smtClean="0">
                <a:solidFill>
                  <a:schemeClr val="tx2"/>
                </a:solidFill>
                <a:latin typeface="Arial" pitchFamily="34" charset="0"/>
              </a:rPr>
              <a:t>Summary</a:t>
            </a:r>
            <a:endParaRPr lang="en-US" altLang="en-US" sz="4400" b="1" i="1" dirty="0">
              <a:solidFill>
                <a:schemeClr val="tx2"/>
              </a:solidFill>
            </a:endParaRPr>
          </a:p>
        </p:txBody>
      </p:sp>
      <p:sp>
        <p:nvSpPr>
          <p:cNvPr id="2" name="TextBox 1"/>
          <p:cNvSpPr txBox="1"/>
          <p:nvPr/>
        </p:nvSpPr>
        <p:spPr>
          <a:xfrm>
            <a:off x="627637" y="1600200"/>
            <a:ext cx="7769301" cy="3293209"/>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it-IT" sz="2400" dirty="0" smtClean="0"/>
              <a:t>Introduction</a:t>
            </a:r>
          </a:p>
          <a:p>
            <a:pPr marL="285750" indent="-285750">
              <a:spcBef>
                <a:spcPts val="1200"/>
              </a:spcBef>
              <a:buFont typeface="Arial" panose="020B0604020202020204" pitchFamily="34" charset="0"/>
              <a:buChar char="•"/>
            </a:pPr>
            <a:r>
              <a:rPr lang="it-IT" sz="2400" dirty="0" smtClean="0"/>
              <a:t>Standing Wave Structures (Resonant cavities)</a:t>
            </a:r>
          </a:p>
          <a:p>
            <a:pPr marL="285750" indent="-285750">
              <a:spcBef>
                <a:spcPts val="1200"/>
              </a:spcBef>
              <a:buFont typeface="Arial" panose="020B0604020202020204" pitchFamily="34" charset="0"/>
              <a:buChar char="•"/>
            </a:pPr>
            <a:r>
              <a:rPr lang="it-IT" sz="2400" dirty="0" smtClean="0"/>
              <a:t>Travelling Wave Structures (Iris loaded waveguides)</a:t>
            </a:r>
          </a:p>
          <a:p>
            <a:pPr marL="285750" indent="-285750">
              <a:spcBef>
                <a:spcPts val="1200"/>
              </a:spcBef>
              <a:buFont typeface="Arial" panose="020B0604020202020204" pitchFamily="34" charset="0"/>
              <a:buChar char="•"/>
            </a:pPr>
            <a:r>
              <a:rPr lang="it-IT" sz="2400" dirty="0" smtClean="0"/>
              <a:t>Lab Experimental activity </a:t>
            </a:r>
          </a:p>
          <a:p>
            <a:pPr marL="600075" indent="-342900">
              <a:spcBef>
                <a:spcPts val="600"/>
              </a:spcBef>
              <a:buFont typeface="Wingdings" panose="05000000000000000000" pitchFamily="2" charset="2"/>
              <a:buChar char="ü"/>
            </a:pPr>
            <a:r>
              <a:rPr lang="it-IT" dirty="0" smtClean="0"/>
              <a:t>Characterization of an Aluminum model of the S-band RF GUN for the ELI-NP project</a:t>
            </a:r>
          </a:p>
          <a:p>
            <a:pPr marL="600075" indent="-342900">
              <a:spcBef>
                <a:spcPts val="600"/>
              </a:spcBef>
              <a:buFont typeface="Wingdings" panose="05000000000000000000" pitchFamily="2" charset="2"/>
              <a:buChar char="ü"/>
            </a:pPr>
            <a:r>
              <a:rPr lang="it-IT" dirty="0"/>
              <a:t>Characterization of an Aluminum </a:t>
            </a:r>
            <a:r>
              <a:rPr lang="it-IT" dirty="0" smtClean="0"/>
              <a:t>model of the </a:t>
            </a:r>
            <a:r>
              <a:rPr lang="it-IT" dirty="0"/>
              <a:t>S-band </a:t>
            </a:r>
            <a:r>
              <a:rPr lang="it-IT" dirty="0" smtClean="0"/>
              <a:t>RF deflector for the CTF3 project</a:t>
            </a:r>
            <a:endParaRPr lang="en-US" dirty="0"/>
          </a:p>
        </p:txBody>
      </p:sp>
      <p:sp>
        <p:nvSpPr>
          <p:cNvPr id="3" name="TextBox 2"/>
          <p:cNvSpPr txBox="1"/>
          <p:nvPr/>
        </p:nvSpPr>
        <p:spPr>
          <a:xfrm>
            <a:off x="899645" y="5162550"/>
            <a:ext cx="7282329" cy="646331"/>
          </a:xfrm>
          <a:prstGeom prst="rect">
            <a:avLst/>
          </a:prstGeom>
          <a:noFill/>
        </p:spPr>
        <p:txBody>
          <a:bodyPr wrap="square" rtlCol="0">
            <a:spAutoFit/>
          </a:bodyPr>
          <a:lstStyle/>
          <a:p>
            <a:pPr algn="ctr"/>
            <a:r>
              <a:rPr lang="it-IT" i="1" dirty="0" smtClean="0"/>
              <a:t>The LNF RF Team: </a:t>
            </a:r>
          </a:p>
          <a:p>
            <a:pPr algn="ctr"/>
            <a:r>
              <a:rPr lang="it-IT" i="1" dirty="0" smtClean="0"/>
              <a:t>D. Alesini, </a:t>
            </a:r>
            <a:r>
              <a:rPr lang="it-IT" i="1" dirty="0"/>
              <a:t>M. </a:t>
            </a:r>
            <a:r>
              <a:rPr lang="it-IT" i="1" dirty="0" smtClean="0"/>
              <a:t>Bellaveglia</a:t>
            </a:r>
            <a:r>
              <a:rPr lang="en-US" i="1" dirty="0" smtClean="0"/>
              <a:t>, </a:t>
            </a:r>
            <a:r>
              <a:rPr lang="it-IT" i="1" dirty="0"/>
              <a:t>F. Cardelli, </a:t>
            </a:r>
            <a:r>
              <a:rPr lang="it-IT" i="1" dirty="0" smtClean="0"/>
              <a:t> A. Gallo, A.Mostacci, L. Piersanti  </a:t>
            </a:r>
          </a:p>
        </p:txBody>
      </p:sp>
    </p:spTree>
    <p:extLst>
      <p:ext uri="{BB962C8B-B14F-4D97-AF65-F5344CB8AC3E}">
        <p14:creationId xmlns:p14="http://schemas.microsoft.com/office/powerpoint/2010/main" val="4579654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5"/>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6"/>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0" name="Text Box 2"/>
          <p:cNvSpPr txBox="1">
            <a:spLocks noChangeArrowheads="1"/>
          </p:cNvSpPr>
          <p:nvPr/>
        </p:nvSpPr>
        <p:spPr bwMode="auto">
          <a:xfrm>
            <a:off x="2592920" y="592807"/>
            <a:ext cx="39581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ctr" eaLnBrk="1" hangingPunct="1"/>
            <a:r>
              <a:rPr lang="en-GB" altLang="en-US" sz="2800" b="1" i="1" dirty="0">
                <a:solidFill>
                  <a:srgbClr val="002060"/>
                </a:solidFill>
                <a:latin typeface="Arial" panose="020B0604020202020204" pitchFamily="34" charset="0"/>
                <a:cs typeface="Arial" panose="020B0604020202020204" pitchFamily="34" charset="0"/>
              </a:rPr>
              <a:t>Input-Output coupling</a:t>
            </a:r>
          </a:p>
        </p:txBody>
      </p:sp>
      <p:graphicFrame>
        <p:nvGraphicFramePr>
          <p:cNvPr id="11" name="Object 3"/>
          <p:cNvGraphicFramePr>
            <a:graphicFrameLocks/>
          </p:cNvGraphicFramePr>
          <p:nvPr>
            <p:extLst>
              <p:ext uri="{D42A27DB-BD31-4B8C-83A1-F6EECF244321}">
                <p14:modId xmlns:p14="http://schemas.microsoft.com/office/powerpoint/2010/main" val="2810217138"/>
              </p:ext>
            </p:extLst>
          </p:nvPr>
        </p:nvGraphicFramePr>
        <p:xfrm>
          <a:off x="2798308" y="1349375"/>
          <a:ext cx="5768975" cy="1023938"/>
        </p:xfrm>
        <a:graphic>
          <a:graphicData uri="http://schemas.openxmlformats.org/presentationml/2006/ole">
            <mc:AlternateContent xmlns:mc="http://schemas.openxmlformats.org/markup-compatibility/2006">
              <mc:Choice xmlns:v="urn:schemas-microsoft-com:vml" Requires="v">
                <p:oleObj spid="_x0000_s31810" name="Document" r:id="rId7" imgW="6633481" imgH="1186049" progId="Word.Document.8">
                  <p:embed/>
                </p:oleObj>
              </mc:Choice>
              <mc:Fallback>
                <p:oleObj name="Document" r:id="rId7" imgW="6633481" imgH="1186049" progId="Word.Document.8">
                  <p:embed/>
                  <p:pic>
                    <p:nvPicPr>
                      <p:cNvPr id="0" name=""/>
                      <p:cNvPicPr>
                        <a:picLocks noChangeArrowheads="1"/>
                      </p:cNvPicPr>
                      <p:nvPr/>
                    </p:nvPicPr>
                    <p:blipFill>
                      <a:blip r:embed="rId8"/>
                      <a:srcRect/>
                      <a:stretch>
                        <a:fillRect/>
                      </a:stretch>
                    </p:blipFill>
                    <p:spPr bwMode="auto">
                      <a:xfrm>
                        <a:off x="2798308" y="1349375"/>
                        <a:ext cx="5768975" cy="1023938"/>
                      </a:xfrm>
                      <a:prstGeom prst="rect">
                        <a:avLst/>
                      </a:prstGeom>
                      <a:solidFill>
                        <a:srgbClr val="0070C0"/>
                      </a:solidFill>
                      <a:ln>
                        <a:noFill/>
                      </a:ln>
                      <a:effectLst/>
                    </p:spPr>
                  </p:pic>
                </p:oleObj>
              </mc:Fallback>
            </mc:AlternateContent>
          </a:graphicData>
        </a:graphic>
      </p:graphicFrame>
      <p:graphicFrame>
        <p:nvGraphicFramePr>
          <p:cNvPr id="12" name="Object 5"/>
          <p:cNvGraphicFramePr>
            <a:graphicFrameLocks/>
          </p:cNvGraphicFramePr>
          <p:nvPr>
            <p:extLst>
              <p:ext uri="{D42A27DB-BD31-4B8C-83A1-F6EECF244321}">
                <p14:modId xmlns:p14="http://schemas.microsoft.com/office/powerpoint/2010/main" val="2226529921"/>
              </p:ext>
            </p:extLst>
          </p:nvPr>
        </p:nvGraphicFramePr>
        <p:xfrm>
          <a:off x="4288746" y="2601005"/>
          <a:ext cx="4267200" cy="3462337"/>
        </p:xfrm>
        <a:graphic>
          <a:graphicData uri="http://schemas.openxmlformats.org/presentationml/2006/ole">
            <mc:AlternateContent xmlns:mc="http://schemas.openxmlformats.org/markup-compatibility/2006">
              <mc:Choice xmlns:v="urn:schemas-microsoft-com:vml" Requires="v">
                <p:oleObj spid="_x0000_s31811" name="Document" r:id="rId9" imgW="4749580" imgH="3857630" progId="Word.Document.8">
                  <p:embed/>
                </p:oleObj>
              </mc:Choice>
              <mc:Fallback>
                <p:oleObj name="Document" r:id="rId9" imgW="4749580" imgH="3857630" progId="Word.Document.8">
                  <p:embed/>
                  <p:pic>
                    <p:nvPicPr>
                      <p:cNvPr id="0" name=""/>
                      <p:cNvPicPr>
                        <a:picLocks noChangeArrowheads="1"/>
                      </p:cNvPicPr>
                      <p:nvPr/>
                    </p:nvPicPr>
                    <p:blipFill>
                      <a:blip r:embed="rId10"/>
                      <a:srcRect/>
                      <a:stretch>
                        <a:fillRect/>
                      </a:stretch>
                    </p:blipFill>
                    <p:spPr bwMode="auto">
                      <a:xfrm>
                        <a:off x="4288746" y="2601005"/>
                        <a:ext cx="4267200" cy="3462337"/>
                      </a:xfrm>
                      <a:prstGeom prst="rect">
                        <a:avLst/>
                      </a:prstGeom>
                      <a:solidFill>
                        <a:srgbClr val="0070C0"/>
                      </a:solidFill>
                      <a:ln>
                        <a:noFill/>
                      </a:ln>
                      <a:effectLst/>
                    </p:spPr>
                  </p:pic>
                </p:oleObj>
              </mc:Fallback>
            </mc:AlternateContent>
          </a:graphicData>
        </a:graphic>
      </p:graphicFrame>
      <p:pic>
        <p:nvPicPr>
          <p:cNvPr id="13"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38723" y="3457108"/>
            <a:ext cx="2517775"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noChangeArrowheads="1"/>
          </p:cNvPicPr>
          <p:nvPr/>
        </p:nvPicPr>
        <p:blipFill>
          <a:blip r:embed="rId12">
            <a:extLst>
              <a:ext uri="{28A0092B-C50C-407E-A947-70E740481C1C}">
                <a14:useLocalDpi xmlns:a14="http://schemas.microsoft.com/office/drawing/2010/main" val="0"/>
              </a:ext>
            </a:extLst>
          </a:blip>
          <a:srcRect l="13593" t="10182" r="16539" b="2061"/>
          <a:stretch>
            <a:fillRect/>
          </a:stretch>
        </p:blipFill>
        <p:spPr bwMode="auto">
          <a:xfrm>
            <a:off x="621148" y="1334621"/>
            <a:ext cx="1703387"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8"/>
          <p:cNvPicPr>
            <a:picLocks noChangeAspect="1" noChangeArrowheads="1"/>
          </p:cNvPicPr>
          <p:nvPr/>
        </p:nvPicPr>
        <p:blipFill>
          <a:blip r:embed="rId12">
            <a:extLst>
              <a:ext uri="{28A0092B-C50C-407E-A947-70E740481C1C}">
                <a14:useLocalDpi xmlns:a14="http://schemas.microsoft.com/office/drawing/2010/main" val="0"/>
              </a:ext>
            </a:extLst>
          </a:blip>
          <a:srcRect l="63080" t="56960" r="16539" b="22398"/>
          <a:stretch>
            <a:fillRect/>
          </a:stretch>
        </p:blipFill>
        <p:spPr bwMode="auto">
          <a:xfrm>
            <a:off x="2272148" y="2617321"/>
            <a:ext cx="137318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9"/>
          <p:cNvSpPr txBox="1">
            <a:spLocks noChangeArrowheads="1"/>
          </p:cNvSpPr>
          <p:nvPr/>
        </p:nvSpPr>
        <p:spPr bwMode="auto">
          <a:xfrm>
            <a:off x="1968935" y="2625258"/>
            <a:ext cx="1663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en-US" altLang="en-US" sz="1800">
                <a:solidFill>
                  <a:srgbClr val="002060"/>
                </a:solidFill>
              </a:rPr>
              <a:t>Magnetic (loop)</a:t>
            </a:r>
          </a:p>
          <a:p>
            <a:pPr eaLnBrk="1" hangingPunct="1"/>
            <a:r>
              <a:rPr lang="en-US" altLang="en-US" sz="1800">
                <a:solidFill>
                  <a:srgbClr val="002060"/>
                </a:solidFill>
              </a:rPr>
              <a:t>input coupler</a:t>
            </a:r>
          </a:p>
        </p:txBody>
      </p:sp>
      <p:sp>
        <p:nvSpPr>
          <p:cNvPr id="17" name="Text Box 20"/>
          <p:cNvSpPr txBox="1">
            <a:spLocks noChangeArrowheads="1"/>
          </p:cNvSpPr>
          <p:nvPr/>
        </p:nvSpPr>
        <p:spPr bwMode="auto">
          <a:xfrm>
            <a:off x="813235" y="4339758"/>
            <a:ext cx="176530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en-US" altLang="en-US" sz="1800">
                <a:solidFill>
                  <a:srgbClr val="002060"/>
                </a:solidFill>
              </a:rPr>
              <a:t>Waveguide (slot)</a:t>
            </a:r>
          </a:p>
          <a:p>
            <a:pPr eaLnBrk="1" hangingPunct="1"/>
            <a:r>
              <a:rPr lang="en-US" altLang="en-US" sz="1800">
                <a:solidFill>
                  <a:srgbClr val="002060"/>
                </a:solidFill>
              </a:rPr>
              <a:t>input coupler</a:t>
            </a:r>
          </a:p>
        </p:txBody>
      </p:sp>
    </p:spTree>
    <p:extLst>
      <p:ext uri="{BB962C8B-B14F-4D97-AF65-F5344CB8AC3E}">
        <p14:creationId xmlns:p14="http://schemas.microsoft.com/office/powerpoint/2010/main" val="85808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858000"/>
          </a:xfrm>
          <a:prstGeom prst="rect">
            <a:avLst/>
          </a:prstGeom>
        </p:spPr>
      </p:pic>
      <p:pic>
        <p:nvPicPr>
          <p:cNvPr id="7" name="Picture 6"/>
          <p:cNvPicPr>
            <a:picLocks noChangeAspect="1"/>
          </p:cNvPicPr>
          <p:nvPr/>
        </p:nvPicPr>
        <p:blipFill rotWithShape="1">
          <a:blip r:embed="rId4"/>
          <a:srcRect t="16667" b="20588"/>
          <a:stretch/>
        </p:blipFill>
        <p:spPr>
          <a:xfrm>
            <a:off x="3974341" y="6263541"/>
            <a:ext cx="1195295" cy="542161"/>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3" name="Text Box 2"/>
          <p:cNvSpPr txBox="1">
            <a:spLocks noChangeArrowheads="1"/>
          </p:cNvSpPr>
          <p:nvPr/>
        </p:nvSpPr>
        <p:spPr bwMode="auto">
          <a:xfrm>
            <a:off x="582382" y="512981"/>
            <a:ext cx="79628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ctr" eaLnBrk="1" hangingPunct="1"/>
            <a:r>
              <a:rPr lang="en-GB" altLang="en-US" sz="2800" b="1" i="1" dirty="0">
                <a:solidFill>
                  <a:srgbClr val="002060"/>
                </a:solidFill>
                <a:latin typeface="Arial" panose="020B0604020202020204" pitchFamily="34" charset="0"/>
                <a:cs typeface="Arial" panose="020B0604020202020204" pitchFamily="34" charset="0"/>
              </a:rPr>
              <a:t>Coupling and loading </a:t>
            </a:r>
            <a:r>
              <a:rPr lang="en-GB" altLang="en-US" sz="2800" b="1" i="1" dirty="0" smtClean="0">
                <a:solidFill>
                  <a:srgbClr val="002060"/>
                </a:solidFill>
                <a:latin typeface="Arial" panose="020B0604020202020204" pitchFamily="34" charset="0"/>
                <a:cs typeface="Arial" panose="020B0604020202020204" pitchFamily="34" charset="0"/>
              </a:rPr>
              <a:t>parameters </a:t>
            </a:r>
            <a:r>
              <a:rPr lang="en-GB" altLang="en-US" sz="2800" b="1" i="1" dirty="0">
                <a:solidFill>
                  <a:srgbClr val="002060"/>
                </a:solidFill>
                <a:latin typeface="Arial" panose="020B0604020202020204" pitchFamily="34" charset="0"/>
                <a:cs typeface="Arial" panose="020B0604020202020204" pitchFamily="34" charset="0"/>
              </a:rPr>
              <a:t>of a cavity </a:t>
            </a:r>
          </a:p>
        </p:txBody>
      </p:sp>
      <p:graphicFrame>
        <p:nvGraphicFramePr>
          <p:cNvPr id="14" name="Object 4"/>
          <p:cNvGraphicFramePr>
            <a:graphicFrameLocks noChangeAspect="1"/>
          </p:cNvGraphicFramePr>
          <p:nvPr>
            <p:extLst>
              <p:ext uri="{D42A27DB-BD31-4B8C-83A1-F6EECF244321}">
                <p14:modId xmlns:p14="http://schemas.microsoft.com/office/powerpoint/2010/main" val="3796494385"/>
              </p:ext>
            </p:extLst>
          </p:nvPr>
        </p:nvGraphicFramePr>
        <p:xfrm>
          <a:off x="619125" y="1066800"/>
          <a:ext cx="7867650" cy="2305050"/>
        </p:xfrm>
        <a:graphic>
          <a:graphicData uri="http://schemas.openxmlformats.org/presentationml/2006/ole">
            <mc:AlternateContent xmlns:mc="http://schemas.openxmlformats.org/markup-compatibility/2006">
              <mc:Choice xmlns:v="urn:schemas-microsoft-com:vml" Requires="v">
                <p:oleObj spid="_x0000_s45123" name="Document" r:id="rId5" imgW="7873137" imgH="2317791" progId="Word.Document.8">
                  <p:embed/>
                </p:oleObj>
              </mc:Choice>
              <mc:Fallback>
                <p:oleObj name="Document" r:id="rId5" imgW="7873137" imgH="2317791" progId="Word.Document.8">
                  <p:embed/>
                  <p:pic>
                    <p:nvPicPr>
                      <p:cNvPr id="0" name=""/>
                      <p:cNvPicPr>
                        <a:picLocks noChangeAspect="1" noChangeArrowheads="1"/>
                      </p:cNvPicPr>
                      <p:nvPr/>
                    </p:nvPicPr>
                    <p:blipFill>
                      <a:blip r:embed="rId6"/>
                      <a:srcRect/>
                      <a:stretch>
                        <a:fillRect/>
                      </a:stretch>
                    </p:blipFill>
                    <p:spPr bwMode="auto">
                      <a:xfrm>
                        <a:off x="619125" y="1066800"/>
                        <a:ext cx="7867650" cy="2305050"/>
                      </a:xfrm>
                      <a:prstGeom prst="rect">
                        <a:avLst/>
                      </a:prstGeom>
                      <a:solidFill>
                        <a:srgbClr val="CCFFCC"/>
                      </a:solidFill>
                      <a:ln>
                        <a:noFill/>
                      </a:ln>
                      <a:effectLst/>
                    </p:spPr>
                  </p:pic>
                </p:oleObj>
              </mc:Fallback>
            </mc:AlternateContent>
          </a:graphicData>
        </a:graphic>
      </p:graphicFrame>
      <p:graphicFrame>
        <p:nvGraphicFramePr>
          <p:cNvPr id="15" name="Object 5"/>
          <p:cNvGraphicFramePr>
            <a:graphicFrameLocks/>
          </p:cNvGraphicFramePr>
          <p:nvPr>
            <p:extLst>
              <p:ext uri="{D42A27DB-BD31-4B8C-83A1-F6EECF244321}">
                <p14:modId xmlns:p14="http://schemas.microsoft.com/office/powerpoint/2010/main" val="1667963636"/>
              </p:ext>
            </p:extLst>
          </p:nvPr>
        </p:nvGraphicFramePr>
        <p:xfrm>
          <a:off x="638175" y="3381375"/>
          <a:ext cx="7848600" cy="1162050"/>
        </p:xfrm>
        <a:graphic>
          <a:graphicData uri="http://schemas.openxmlformats.org/presentationml/2006/ole">
            <mc:AlternateContent xmlns:mc="http://schemas.openxmlformats.org/markup-compatibility/2006">
              <mc:Choice xmlns:v="urn:schemas-microsoft-com:vml" Requires="v">
                <p:oleObj spid="_x0000_s45124" name="Document" r:id="rId7" imgW="7662080" imgH="1139968" progId="Word.Document.8">
                  <p:embed/>
                </p:oleObj>
              </mc:Choice>
              <mc:Fallback>
                <p:oleObj name="Document" r:id="rId7" imgW="7662080" imgH="1139968" progId="Word.Document.8">
                  <p:embed/>
                  <p:pic>
                    <p:nvPicPr>
                      <p:cNvPr id="0" name=""/>
                      <p:cNvPicPr>
                        <a:picLocks noChangeArrowheads="1"/>
                      </p:cNvPicPr>
                      <p:nvPr/>
                    </p:nvPicPr>
                    <p:blipFill>
                      <a:blip r:embed="rId8"/>
                      <a:srcRect/>
                      <a:stretch>
                        <a:fillRect/>
                      </a:stretch>
                    </p:blipFill>
                    <p:spPr bwMode="auto">
                      <a:xfrm>
                        <a:off x="638175" y="3381375"/>
                        <a:ext cx="7848600" cy="1162050"/>
                      </a:xfrm>
                      <a:prstGeom prst="rect">
                        <a:avLst/>
                      </a:prstGeom>
                      <a:solidFill>
                        <a:schemeClr val="accent5">
                          <a:lumMod val="40000"/>
                          <a:lumOff val="60000"/>
                        </a:schemeClr>
                      </a:solidFill>
                      <a:ln>
                        <a:noFill/>
                      </a:ln>
                      <a:effectLst/>
                    </p:spPr>
                  </p:pic>
                </p:oleObj>
              </mc:Fallback>
            </mc:AlternateContent>
          </a:graphicData>
        </a:graphic>
      </p:graphicFrame>
      <p:pic>
        <p:nvPicPr>
          <p:cNvPr id="5" name="Picture 4"/>
          <p:cNvPicPr>
            <a:picLocks noChangeAspect="1"/>
          </p:cNvPicPr>
          <p:nvPr/>
        </p:nvPicPr>
        <p:blipFill rotWithShape="1">
          <a:blip r:embed="rId9"/>
          <a:srcRect l="2419" r="2907"/>
          <a:stretch/>
        </p:blipFill>
        <p:spPr>
          <a:xfrm>
            <a:off x="29695" y="6092416"/>
            <a:ext cx="869951" cy="713287"/>
          </a:xfrm>
          <a:prstGeom prst="rect">
            <a:avLst/>
          </a:prstGeom>
          <a:ln w="19050">
            <a:solidFill>
              <a:schemeClr val="accent1"/>
            </a:solidFill>
          </a:ln>
        </p:spPr>
      </p:pic>
      <p:pic>
        <p:nvPicPr>
          <p:cNvPr id="6" name="Picture 5"/>
          <p:cNvPicPr>
            <a:picLocks noChangeAspect="1"/>
          </p:cNvPicPr>
          <p:nvPr/>
        </p:nvPicPr>
        <p:blipFill>
          <a:blip r:embed="rId10"/>
          <a:stretch>
            <a:fillRect/>
          </a:stretch>
        </p:blipFill>
        <p:spPr>
          <a:xfrm>
            <a:off x="8396939" y="6095997"/>
            <a:ext cx="709706" cy="709706"/>
          </a:xfrm>
          <a:prstGeom prst="rect">
            <a:avLst/>
          </a:prstGeom>
          <a:ln w="19050">
            <a:solidFill>
              <a:schemeClr val="accent1"/>
            </a:solidFill>
          </a:ln>
        </p:spPr>
      </p:pic>
      <p:sp>
        <p:nvSpPr>
          <p:cNvPr id="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3330009942"/>
              </p:ext>
            </p:extLst>
          </p:nvPr>
        </p:nvGraphicFramePr>
        <p:xfrm>
          <a:off x="988031" y="4631788"/>
          <a:ext cx="7012970" cy="709944"/>
        </p:xfrm>
        <a:graphic>
          <a:graphicData uri="http://schemas.openxmlformats.org/presentationml/2006/ole">
            <mc:AlternateContent xmlns:mc="http://schemas.openxmlformats.org/markup-compatibility/2006">
              <mc:Choice xmlns:v="urn:schemas-microsoft-com:vml" Requires="v">
                <p:oleObj spid="_x0000_s45125" name="Equation" r:id="rId11" imgW="4889500" imgH="495300" progId="Equation.3">
                  <p:embed/>
                </p:oleObj>
              </mc:Choice>
              <mc:Fallback>
                <p:oleObj name="Equation" r:id="rId11" imgW="4889500" imgH="495300" progId="Equation.3">
                  <p:embed/>
                  <p:pic>
                    <p:nvPicPr>
                      <p:cNvPr id="0"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8031" y="4631788"/>
                        <a:ext cx="7012970" cy="709944"/>
                      </a:xfrm>
                      <a:prstGeom prst="rect">
                        <a:avLst/>
                      </a:prstGeom>
                      <a:noFill/>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998882756"/>
              </p:ext>
            </p:extLst>
          </p:nvPr>
        </p:nvGraphicFramePr>
        <p:xfrm>
          <a:off x="6187649" y="5450463"/>
          <a:ext cx="1737151" cy="702687"/>
        </p:xfrm>
        <a:graphic>
          <a:graphicData uri="http://schemas.openxmlformats.org/presentationml/2006/ole">
            <mc:AlternateContent xmlns:mc="http://schemas.openxmlformats.org/markup-compatibility/2006">
              <mc:Choice xmlns:v="urn:schemas-microsoft-com:vml" Requires="v">
                <p:oleObj spid="_x0000_s45126" name="Equation" r:id="rId13" imgW="1130040" imgH="457200" progId="Equation.3">
                  <p:embed/>
                </p:oleObj>
              </mc:Choice>
              <mc:Fallback>
                <p:oleObj name="Equation" r:id="rId13" imgW="1130040" imgH="457200" progId="Equation.3">
                  <p:embed/>
                  <p:pic>
                    <p:nvPicPr>
                      <p:cNvPr id="0" name=""/>
                      <p:cNvPicPr>
                        <a:picLocks noChangeAspect="1" noChangeArrowheads="1"/>
                      </p:cNvPicPr>
                      <p:nvPr/>
                    </p:nvPicPr>
                    <p:blipFill>
                      <a:blip r:embed="rId14"/>
                      <a:srcRect/>
                      <a:stretch>
                        <a:fillRect/>
                      </a:stretch>
                    </p:blipFill>
                    <p:spPr bwMode="auto">
                      <a:xfrm>
                        <a:off x="6187649" y="5450463"/>
                        <a:ext cx="1737151" cy="702687"/>
                      </a:xfrm>
                      <a:prstGeom prst="rect">
                        <a:avLst/>
                      </a:prstGeom>
                      <a:noFill/>
                    </p:spPr>
                  </p:pic>
                </p:oleObj>
              </mc:Fallback>
            </mc:AlternateContent>
          </a:graphicData>
        </a:graphic>
      </p:graphicFrame>
      <p:sp>
        <p:nvSpPr>
          <p:cNvPr id="11" name="TextBox 10"/>
          <p:cNvSpPr txBox="1"/>
          <p:nvPr/>
        </p:nvSpPr>
        <p:spPr>
          <a:xfrm>
            <a:off x="1191981" y="5448300"/>
            <a:ext cx="4875444" cy="738664"/>
          </a:xfrm>
          <a:prstGeom prst="rect">
            <a:avLst/>
          </a:prstGeom>
          <a:noFill/>
        </p:spPr>
        <p:txBody>
          <a:bodyPr wrap="square" rtlCol="0">
            <a:spAutoFit/>
          </a:bodyPr>
          <a:lstStyle/>
          <a:p>
            <a:pPr algn="just"/>
            <a:r>
              <a:rPr lang="it-IT" sz="1400" dirty="0" smtClean="0">
                <a:latin typeface="Times New Roman" panose="02020603050405020304" pitchFamily="18" charset="0"/>
                <a:cs typeface="Times New Roman" panose="02020603050405020304" pitchFamily="18" charset="0"/>
              </a:rPr>
              <a:t>It can be easily demonstrated that, provided that all the monitor ports are weakly coupled (</a:t>
            </a:r>
            <a:r>
              <a:rPr lang="el-GR" sz="1400" i="1" dirty="0" smtClean="0">
                <a:latin typeface="Times New Roman" panose="02020603050405020304" pitchFamily="18" charset="0"/>
                <a:cs typeface="Times New Roman" panose="02020603050405020304" pitchFamily="18" charset="0"/>
              </a:rPr>
              <a:t>β</a:t>
            </a:r>
            <a:r>
              <a:rPr lang="it-IT" sz="1400" i="1" baseline="-25000" dirty="0" smtClean="0">
                <a:latin typeface="Times New Roman" panose="02020603050405020304" pitchFamily="18" charset="0"/>
                <a:cs typeface="Times New Roman" panose="02020603050405020304" pitchFamily="18" charset="0"/>
              </a:rPr>
              <a:t>n</a:t>
            </a:r>
            <a:r>
              <a:rPr lang="it-IT" sz="1400" i="1" dirty="0" smtClean="0">
                <a:latin typeface="Times New Roman" panose="02020603050405020304" pitchFamily="18" charset="0"/>
                <a:cs typeface="Times New Roman" panose="02020603050405020304" pitchFamily="18" charset="0"/>
              </a:rPr>
              <a:t>&lt;&lt;1</a:t>
            </a:r>
            <a:r>
              <a:rPr lang="it-IT" sz="1400" dirty="0" smtClean="0">
                <a:latin typeface="Times New Roman" panose="02020603050405020304" pitchFamily="18" charset="0"/>
                <a:cs typeface="Times New Roman" panose="02020603050405020304" pitchFamily="18" charset="0"/>
              </a:rPr>
              <a:t>), the input coupling of a cavity is related to the input reflection coefficient </a:t>
            </a:r>
            <a:r>
              <a:rPr lang="el-GR" sz="1400" i="1" dirty="0" smtClean="0">
                <a:latin typeface="Times New Roman" panose="02020603050405020304" pitchFamily="18" charset="0"/>
                <a:cs typeface="Times New Roman" panose="02020603050405020304" pitchFamily="18" charset="0"/>
              </a:rPr>
              <a:t>ρ</a:t>
            </a:r>
            <a:r>
              <a:rPr lang="it-IT" sz="1400" dirty="0" smtClean="0">
                <a:latin typeface="Times New Roman" panose="02020603050405020304" pitchFamily="18" charset="0"/>
                <a:cs typeface="Times New Roman" panose="02020603050405020304" pitchFamily="18" charset="0"/>
              </a:rPr>
              <a:t> by:</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700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5"/>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6"/>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1" name="Rectangle 16"/>
          <p:cNvSpPr>
            <a:spLocks noChangeArrowheads="1"/>
          </p:cNvSpPr>
          <p:nvPr/>
        </p:nvSpPr>
        <p:spPr bwMode="auto">
          <a:xfrm>
            <a:off x="5946775" y="3057064"/>
            <a:ext cx="2692400" cy="1379538"/>
          </a:xfrm>
          <a:prstGeom prst="rect">
            <a:avLst/>
          </a:prstGeom>
          <a:solidFill>
            <a:schemeClr val="bg1"/>
          </a:solidFill>
          <a:ln w="9525">
            <a:solidFill>
              <a:schemeClr val="tx1"/>
            </a:solidFill>
            <a:miter lim="800000"/>
            <a:headEnd/>
            <a:tailEnd/>
          </a:ln>
        </p:spPr>
        <p:txBody>
          <a:bodyPr wrap="none" anchor="ct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ctr" eaLnBrk="1" hangingPunct="1"/>
            <a:endParaRPr lang="it-IT" altLang="en-US" sz="1800">
              <a:latin typeface="Tahoma" pitchFamily="34" charset="0"/>
            </a:endParaRPr>
          </a:p>
        </p:txBody>
      </p:sp>
      <p:sp>
        <p:nvSpPr>
          <p:cNvPr id="12" name="Text Box 2"/>
          <p:cNvSpPr txBox="1">
            <a:spLocks noChangeArrowheads="1"/>
          </p:cNvSpPr>
          <p:nvPr/>
        </p:nvSpPr>
        <p:spPr bwMode="auto">
          <a:xfrm>
            <a:off x="3662363" y="482024"/>
            <a:ext cx="1292225" cy="519113"/>
          </a:xfrm>
          <a:prstGeom prst="rect">
            <a:avLst/>
          </a:prstGeom>
          <a:solidFill>
            <a:srgbClr val="0070C0"/>
          </a:solidFill>
          <a:ln>
            <a:noFill/>
          </a:ln>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ctr" eaLnBrk="1" hangingPunct="1"/>
            <a:r>
              <a:rPr lang="en-GB" altLang="en-US" sz="2800" b="1" dirty="0">
                <a:solidFill>
                  <a:srgbClr val="FFFF66"/>
                </a:solidFill>
              </a:rPr>
              <a:t>Tuning</a:t>
            </a:r>
          </a:p>
        </p:txBody>
      </p:sp>
      <p:graphicFrame>
        <p:nvGraphicFramePr>
          <p:cNvPr id="13" name="Object 4"/>
          <p:cNvGraphicFramePr>
            <a:graphicFrameLocks/>
          </p:cNvGraphicFramePr>
          <p:nvPr>
            <p:extLst>
              <p:ext uri="{D42A27DB-BD31-4B8C-83A1-F6EECF244321}">
                <p14:modId xmlns:p14="http://schemas.microsoft.com/office/powerpoint/2010/main" val="3320771565"/>
              </p:ext>
            </p:extLst>
          </p:nvPr>
        </p:nvGraphicFramePr>
        <p:xfrm>
          <a:off x="609600" y="979706"/>
          <a:ext cx="7978775" cy="1371600"/>
        </p:xfrm>
        <a:graphic>
          <a:graphicData uri="http://schemas.openxmlformats.org/presentationml/2006/ole">
            <mc:AlternateContent xmlns:mc="http://schemas.openxmlformats.org/markup-compatibility/2006">
              <mc:Choice xmlns:v="urn:schemas-microsoft-com:vml" Requires="v">
                <p:oleObj spid="_x0000_s34921" name="Document" r:id="rId7" imgW="7450199" imgH="1279997" progId="Word.Document.8">
                  <p:embed/>
                </p:oleObj>
              </mc:Choice>
              <mc:Fallback>
                <p:oleObj name="Document" r:id="rId7" imgW="7450199" imgH="1279997" progId="Word.Document.8">
                  <p:embed/>
                  <p:pic>
                    <p:nvPicPr>
                      <p:cNvPr id="0" name=""/>
                      <p:cNvPicPr>
                        <a:picLocks noChangeArrowheads="1"/>
                      </p:cNvPicPr>
                      <p:nvPr/>
                    </p:nvPicPr>
                    <p:blipFill>
                      <a:blip r:embed="rId8"/>
                      <a:srcRect/>
                      <a:stretch>
                        <a:fillRect/>
                      </a:stretch>
                    </p:blipFill>
                    <p:spPr bwMode="auto">
                      <a:xfrm>
                        <a:off x="609600" y="979706"/>
                        <a:ext cx="7978775" cy="1371600"/>
                      </a:xfrm>
                      <a:prstGeom prst="rect">
                        <a:avLst/>
                      </a:prstGeom>
                      <a:solidFill>
                        <a:srgbClr val="0070C0"/>
                      </a:solidFill>
                      <a:ln>
                        <a:noFill/>
                      </a:ln>
                      <a:effectLst/>
                    </p:spPr>
                  </p:pic>
                </p:oleObj>
              </mc:Fallback>
            </mc:AlternateContent>
          </a:graphicData>
        </a:graphic>
      </p:graphicFrame>
      <p:graphicFrame>
        <p:nvGraphicFramePr>
          <p:cNvPr id="14" name="Object 5"/>
          <p:cNvGraphicFramePr>
            <a:graphicFrameLocks/>
          </p:cNvGraphicFramePr>
          <p:nvPr>
            <p:extLst>
              <p:ext uri="{D42A27DB-BD31-4B8C-83A1-F6EECF244321}">
                <p14:modId xmlns:p14="http://schemas.microsoft.com/office/powerpoint/2010/main" val="1017115913"/>
              </p:ext>
            </p:extLst>
          </p:nvPr>
        </p:nvGraphicFramePr>
        <p:xfrm>
          <a:off x="729348" y="4016373"/>
          <a:ext cx="5203825" cy="2384425"/>
        </p:xfrm>
        <a:graphic>
          <a:graphicData uri="http://schemas.openxmlformats.org/presentationml/2006/ole">
            <mc:AlternateContent xmlns:mc="http://schemas.openxmlformats.org/markup-compatibility/2006">
              <mc:Choice xmlns:v="urn:schemas-microsoft-com:vml" Requires="v">
                <p:oleObj spid="_x0000_s34922" name="Document" r:id="rId9" imgW="5879838" imgH="2707515" progId="Word.Document.8">
                  <p:embed/>
                </p:oleObj>
              </mc:Choice>
              <mc:Fallback>
                <p:oleObj name="Document" r:id="rId9" imgW="5879838" imgH="2707515" progId="Word.Document.8">
                  <p:embed/>
                  <p:pic>
                    <p:nvPicPr>
                      <p:cNvPr id="0" name=""/>
                      <p:cNvPicPr>
                        <a:picLocks noChangeArrowheads="1"/>
                      </p:cNvPicPr>
                      <p:nvPr/>
                    </p:nvPicPr>
                    <p:blipFill>
                      <a:blip r:embed="rId10"/>
                      <a:srcRect/>
                      <a:stretch>
                        <a:fillRect/>
                      </a:stretch>
                    </p:blipFill>
                    <p:spPr bwMode="auto">
                      <a:xfrm>
                        <a:off x="729348" y="4016373"/>
                        <a:ext cx="5203825" cy="2384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9"/>
          <p:cNvGraphicFramePr>
            <a:graphicFrameLocks/>
          </p:cNvGraphicFramePr>
          <p:nvPr>
            <p:extLst>
              <p:ext uri="{D42A27DB-BD31-4B8C-83A1-F6EECF244321}">
                <p14:modId xmlns:p14="http://schemas.microsoft.com/office/powerpoint/2010/main" val="3514343286"/>
              </p:ext>
            </p:extLst>
          </p:nvPr>
        </p:nvGraphicFramePr>
        <p:xfrm>
          <a:off x="468313" y="2413000"/>
          <a:ext cx="8142287" cy="1736725"/>
        </p:xfrm>
        <a:graphic>
          <a:graphicData uri="http://schemas.openxmlformats.org/presentationml/2006/ole">
            <mc:AlternateContent xmlns:mc="http://schemas.openxmlformats.org/markup-compatibility/2006">
              <mc:Choice xmlns:v="urn:schemas-microsoft-com:vml" Requires="v">
                <p:oleObj spid="_x0000_s34923" name="Document" r:id="rId11" imgW="7924917" imgH="1691425" progId="Word.Document.8">
                  <p:embed/>
                </p:oleObj>
              </mc:Choice>
              <mc:Fallback>
                <p:oleObj name="Document" r:id="rId11" imgW="7924917" imgH="1691425" progId="Word.Document.8">
                  <p:embed/>
                  <p:pic>
                    <p:nvPicPr>
                      <p:cNvPr id="0" name=""/>
                      <p:cNvPicPr>
                        <a:picLocks noChangeArrowheads="1"/>
                      </p:cNvPicPr>
                      <p:nvPr/>
                    </p:nvPicPr>
                    <p:blipFill>
                      <a:blip r:embed="rId12"/>
                      <a:srcRect/>
                      <a:stretch>
                        <a:fillRect/>
                      </a:stretch>
                    </p:blipFill>
                    <p:spPr bwMode="auto">
                      <a:xfrm>
                        <a:off x="468313" y="2413000"/>
                        <a:ext cx="8142287" cy="1736725"/>
                      </a:xfrm>
                      <a:prstGeom prst="rect">
                        <a:avLst/>
                      </a:prstGeom>
                      <a:noFill/>
                      <a:ln>
                        <a:noFill/>
                      </a:ln>
                      <a:effectLst/>
                    </p:spPr>
                  </p:pic>
                </p:oleObj>
              </mc:Fallback>
            </mc:AlternateContent>
          </a:graphicData>
        </a:graphic>
      </p:graphicFrame>
      <p:sp>
        <p:nvSpPr>
          <p:cNvPr id="16" name="Rectangle 10"/>
          <p:cNvSpPr>
            <a:spLocks noChangeArrowheads="1"/>
          </p:cNvSpPr>
          <p:nvPr/>
        </p:nvSpPr>
        <p:spPr bwMode="auto">
          <a:xfrm>
            <a:off x="5943600" y="4479464"/>
            <a:ext cx="2692400" cy="1524000"/>
          </a:xfrm>
          <a:prstGeom prst="rect">
            <a:avLst/>
          </a:prstGeom>
          <a:solidFill>
            <a:schemeClr val="bg1"/>
          </a:solidFill>
          <a:ln w="9525">
            <a:solidFill>
              <a:schemeClr val="tx1"/>
            </a:solidFill>
            <a:miter lim="800000"/>
            <a:headEnd/>
            <a:tailEnd/>
          </a:ln>
        </p:spPr>
        <p:txBody>
          <a:bodyPr wrap="none" anchor="ct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ctr" eaLnBrk="1" hangingPunct="1"/>
            <a:endParaRPr lang="it-IT" altLang="en-US" sz="1800">
              <a:latin typeface="Tahoma" pitchFamily="34" charset="0"/>
            </a:endParaRPr>
          </a:p>
        </p:txBody>
      </p:sp>
      <p:pic>
        <p:nvPicPr>
          <p:cNvPr id="17" name="Picture 14" descr="Tuni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03925" y="3123739"/>
            <a:ext cx="2581275"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5" descr="Tuning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43625" y="4546139"/>
            <a:ext cx="244475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325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5"/>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6"/>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2" name="Text Box 2"/>
          <p:cNvSpPr txBox="1">
            <a:spLocks noChangeArrowheads="1"/>
          </p:cNvSpPr>
          <p:nvPr/>
        </p:nvSpPr>
        <p:spPr bwMode="auto">
          <a:xfrm>
            <a:off x="3148545" y="482024"/>
            <a:ext cx="2319867" cy="523220"/>
          </a:xfrm>
          <a:prstGeom prst="rect">
            <a:avLst/>
          </a:prstGeom>
          <a:solidFill>
            <a:srgbClr val="0070C0"/>
          </a:solidFill>
          <a:ln>
            <a:noFill/>
          </a:ln>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ctr" eaLnBrk="1" hangingPunct="1"/>
            <a:r>
              <a:rPr lang="en-GB" altLang="en-US" sz="2800" b="1" dirty="0" smtClean="0">
                <a:solidFill>
                  <a:srgbClr val="FFFF66"/>
                </a:solidFill>
              </a:rPr>
              <a:t>Perturbations</a:t>
            </a:r>
            <a:endParaRPr lang="en-GB" altLang="en-US" sz="2800" b="1" dirty="0">
              <a:solidFill>
                <a:srgbClr val="FFFF66"/>
              </a:solidFill>
            </a:endParaRPr>
          </a:p>
        </p:txBody>
      </p:sp>
      <p:graphicFrame>
        <p:nvGraphicFramePr>
          <p:cNvPr id="13" name="Object 4"/>
          <p:cNvGraphicFramePr>
            <a:graphicFrameLocks/>
          </p:cNvGraphicFramePr>
          <p:nvPr>
            <p:extLst>
              <p:ext uri="{D42A27DB-BD31-4B8C-83A1-F6EECF244321}">
                <p14:modId xmlns:p14="http://schemas.microsoft.com/office/powerpoint/2010/main" val="806710280"/>
              </p:ext>
            </p:extLst>
          </p:nvPr>
        </p:nvGraphicFramePr>
        <p:xfrm>
          <a:off x="609600" y="981075"/>
          <a:ext cx="7915275" cy="1647825"/>
        </p:xfrm>
        <a:graphic>
          <a:graphicData uri="http://schemas.openxmlformats.org/presentationml/2006/ole">
            <mc:AlternateContent xmlns:mc="http://schemas.openxmlformats.org/markup-compatibility/2006">
              <mc:Choice xmlns:v="urn:schemas-microsoft-com:vml" Requires="v">
                <p:oleObj spid="_x0000_s46147" name="Document" r:id="rId7" imgW="7458647" imgH="1558173" progId="Word.Document.8">
                  <p:embed/>
                </p:oleObj>
              </mc:Choice>
              <mc:Fallback>
                <p:oleObj name="Document" r:id="rId7" imgW="7458647" imgH="1558173" progId="Word.Document.8">
                  <p:embed/>
                  <p:pic>
                    <p:nvPicPr>
                      <p:cNvPr id="0" name=""/>
                      <p:cNvPicPr>
                        <a:picLocks noChangeArrowheads="1"/>
                      </p:cNvPicPr>
                      <p:nvPr/>
                    </p:nvPicPr>
                    <p:blipFill>
                      <a:blip r:embed="rId8"/>
                      <a:srcRect/>
                      <a:stretch>
                        <a:fillRect/>
                      </a:stretch>
                    </p:blipFill>
                    <p:spPr bwMode="auto">
                      <a:xfrm>
                        <a:off x="609600" y="981075"/>
                        <a:ext cx="7915275" cy="1647825"/>
                      </a:xfrm>
                      <a:prstGeom prst="rect">
                        <a:avLst/>
                      </a:prstGeom>
                      <a:solidFill>
                        <a:srgbClr val="0070C0"/>
                      </a:solidFill>
                      <a:ln>
                        <a:noFill/>
                      </a:ln>
                      <a:effectLst/>
                    </p:spPr>
                  </p:pic>
                </p:oleObj>
              </mc:Fallback>
            </mc:AlternateContent>
          </a:graphicData>
        </a:graphic>
      </p:graphicFrame>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151117073"/>
              </p:ext>
            </p:extLst>
          </p:nvPr>
        </p:nvGraphicFramePr>
        <p:xfrm>
          <a:off x="1530350" y="2963863"/>
          <a:ext cx="5841207" cy="747113"/>
        </p:xfrm>
        <a:graphic>
          <a:graphicData uri="http://schemas.openxmlformats.org/presentationml/2006/ole">
            <mc:AlternateContent xmlns:mc="http://schemas.openxmlformats.org/markup-compatibility/2006">
              <mc:Choice xmlns:v="urn:schemas-microsoft-com:vml" Requires="v">
                <p:oleObj spid="_x0000_s46148" name="Equation" r:id="rId9" imgW="3377880" imgH="431640" progId="Equation.3">
                  <p:embed/>
                </p:oleObj>
              </mc:Choice>
              <mc:Fallback>
                <p:oleObj name="Equation" r:id="rId9" imgW="3377880" imgH="431640" progId="Equation.3">
                  <p:embed/>
                  <p:pic>
                    <p:nvPicPr>
                      <p:cNvPr id="0" name="Object 1"/>
                      <p:cNvPicPr>
                        <a:picLocks noChangeAspect="1" noChangeArrowheads="1"/>
                      </p:cNvPicPr>
                      <p:nvPr/>
                    </p:nvPicPr>
                    <p:blipFill>
                      <a:blip r:embed="rId10"/>
                      <a:srcRect/>
                      <a:stretch>
                        <a:fillRect/>
                      </a:stretch>
                    </p:blipFill>
                    <p:spPr bwMode="auto">
                      <a:xfrm>
                        <a:off x="1530350" y="2963863"/>
                        <a:ext cx="5841207" cy="747113"/>
                      </a:xfrm>
                      <a:prstGeom prst="rect">
                        <a:avLst/>
                      </a:prstGeom>
                      <a:noFill/>
                    </p:spPr>
                  </p:pic>
                </p:oleObj>
              </mc:Fallback>
            </mc:AlternateContent>
          </a:graphicData>
        </a:graphic>
      </p:graphicFrame>
      <p:sp>
        <p:nvSpPr>
          <p:cNvPr id="25" name="TextBox 24"/>
          <p:cNvSpPr txBox="1"/>
          <p:nvPr/>
        </p:nvSpPr>
        <p:spPr>
          <a:xfrm>
            <a:off x="657224" y="3819525"/>
            <a:ext cx="4512411" cy="584775"/>
          </a:xfrm>
          <a:prstGeom prst="rect">
            <a:avLst/>
          </a:prstGeom>
          <a:noFill/>
        </p:spPr>
        <p:txBody>
          <a:bodyPr wrap="square" rtlCol="0">
            <a:spAutoFit/>
          </a:bodyPr>
          <a:lstStyle/>
          <a:p>
            <a:r>
              <a:rPr lang="it-IT" sz="1600" dirty="0" smtClean="0">
                <a:latin typeface="Times New Roman" panose="02020603050405020304" pitchFamily="18" charset="0"/>
                <a:cs typeface="Times New Roman" panose="02020603050405020304" pitchFamily="18" charset="0"/>
              </a:rPr>
              <a:t>It turns out that if the perturbing object is a perfectly conducting sphere the values of the form factors are: </a:t>
            </a:r>
            <a:endParaRPr lang="en-US" sz="1600" dirty="0">
              <a:latin typeface="Times New Roman" panose="02020603050405020304" pitchFamily="18" charset="0"/>
              <a:cs typeface="Times New Roman" panose="02020603050405020304" pitchFamily="18" charset="0"/>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52113588"/>
              </p:ext>
            </p:extLst>
          </p:nvPr>
        </p:nvGraphicFramePr>
        <p:xfrm>
          <a:off x="5101432" y="3741739"/>
          <a:ext cx="3206488" cy="681551"/>
        </p:xfrm>
        <a:graphic>
          <a:graphicData uri="http://schemas.openxmlformats.org/presentationml/2006/ole">
            <mc:AlternateContent xmlns:mc="http://schemas.openxmlformats.org/markup-compatibility/2006">
              <mc:Choice xmlns:v="urn:schemas-microsoft-com:vml" Requires="v">
                <p:oleObj spid="_x0000_s46149" name="Equation" r:id="rId11" imgW="1854000" imgH="393480" progId="Equation.3">
                  <p:embed/>
                </p:oleObj>
              </mc:Choice>
              <mc:Fallback>
                <p:oleObj name="Equation" r:id="rId11" imgW="1854000" imgH="393480" progId="Equation.3">
                  <p:embed/>
                  <p:pic>
                    <p:nvPicPr>
                      <p:cNvPr id="0" name=""/>
                      <p:cNvPicPr>
                        <a:picLocks noChangeAspect="1" noChangeArrowheads="1"/>
                      </p:cNvPicPr>
                      <p:nvPr/>
                    </p:nvPicPr>
                    <p:blipFill>
                      <a:blip r:embed="rId12"/>
                      <a:srcRect/>
                      <a:stretch>
                        <a:fillRect/>
                      </a:stretch>
                    </p:blipFill>
                    <p:spPr bwMode="auto">
                      <a:xfrm>
                        <a:off x="5101432" y="3741739"/>
                        <a:ext cx="3206488" cy="681551"/>
                      </a:xfrm>
                      <a:prstGeom prst="rect">
                        <a:avLst/>
                      </a:prstGeom>
                      <a:noFill/>
                    </p:spPr>
                  </p:pic>
                </p:oleObj>
              </mc:Fallback>
            </mc:AlternateContent>
          </a:graphicData>
        </a:graphic>
      </p:graphicFrame>
      <p:sp>
        <p:nvSpPr>
          <p:cNvPr id="27" name="TextBox 26"/>
          <p:cNvSpPr txBox="1"/>
          <p:nvPr/>
        </p:nvSpPr>
        <p:spPr>
          <a:xfrm>
            <a:off x="657225" y="4476750"/>
            <a:ext cx="7739714" cy="584775"/>
          </a:xfrm>
          <a:prstGeom prst="rect">
            <a:avLst/>
          </a:prstGeom>
          <a:noFill/>
        </p:spPr>
        <p:txBody>
          <a:bodyPr wrap="square" rtlCol="0">
            <a:spAutoFit/>
          </a:bodyPr>
          <a:lstStyle/>
          <a:p>
            <a:pPr algn="just"/>
            <a:r>
              <a:rPr lang="it-IT" sz="1600" dirty="0" smtClean="0">
                <a:latin typeface="Times New Roman" panose="02020603050405020304" pitchFamily="18" charset="0"/>
                <a:cs typeface="Times New Roman" panose="02020603050405020304" pitchFamily="18" charset="0"/>
              </a:rPr>
              <a:t>If a sphere of radius </a:t>
            </a:r>
            <a:r>
              <a:rPr lang="it-IT" sz="1600" i="1" dirty="0" smtClean="0">
                <a:latin typeface="Times New Roman" panose="02020603050405020304" pitchFamily="18" charset="0"/>
                <a:cs typeface="Times New Roman" panose="02020603050405020304" pitchFamily="18" charset="0"/>
              </a:rPr>
              <a:t>a</a:t>
            </a:r>
            <a:r>
              <a:rPr lang="it-IT" sz="1600" dirty="0" smtClean="0">
                <a:latin typeface="Times New Roman" panose="02020603050405020304" pitchFamily="18" charset="0"/>
                <a:cs typeface="Times New Roman" panose="02020603050405020304" pitchFamily="18" charset="0"/>
              </a:rPr>
              <a:t>  is moved along the beam axis of a cavity, the E field </a:t>
            </a:r>
            <a:r>
              <a:rPr lang="it-IT" sz="1600" dirty="0">
                <a:latin typeface="Times New Roman" panose="02020603050405020304" pitchFamily="18" charset="0"/>
                <a:cs typeface="Times New Roman" panose="02020603050405020304" pitchFamily="18" charset="0"/>
              </a:rPr>
              <a:t>profile </a:t>
            </a:r>
            <a:r>
              <a:rPr lang="it-IT" sz="1600" dirty="0" smtClean="0">
                <a:latin typeface="Times New Roman" panose="02020603050405020304" pitchFamily="18" charset="0"/>
                <a:cs typeface="Times New Roman" panose="02020603050405020304" pitchFamily="18" charset="0"/>
              </a:rPr>
              <a:t>and the </a:t>
            </a:r>
            <a:r>
              <a:rPr lang="it-IT" sz="1600" i="1" dirty="0" smtClean="0">
                <a:latin typeface="Times New Roman" panose="02020603050405020304" pitchFamily="18" charset="0"/>
                <a:cs typeface="Times New Roman" panose="02020603050405020304" pitchFamily="18" charset="0"/>
              </a:rPr>
              <a:t>R/Q</a:t>
            </a:r>
            <a:r>
              <a:rPr lang="it-IT" sz="1600" dirty="0" smtClean="0">
                <a:latin typeface="Times New Roman" panose="02020603050405020304" pitchFamily="18" charset="0"/>
                <a:cs typeface="Times New Roman" panose="02020603050405020304" pitchFamily="18" charset="0"/>
              </a:rPr>
              <a:t> of a resonant accelerating mode can be estimated according to: </a:t>
            </a:r>
            <a:endParaRPr lang="en-US" sz="1600" dirty="0">
              <a:latin typeface="Times New Roman" panose="02020603050405020304" pitchFamily="18" charset="0"/>
              <a:cs typeface="Times New Roman" panose="02020603050405020304" pitchFamily="18" charset="0"/>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765064858"/>
              </p:ext>
            </p:extLst>
          </p:nvPr>
        </p:nvGraphicFramePr>
        <p:xfrm>
          <a:off x="1301750" y="5099050"/>
          <a:ext cx="6378575" cy="876300"/>
        </p:xfrm>
        <a:graphic>
          <a:graphicData uri="http://schemas.openxmlformats.org/presentationml/2006/ole">
            <mc:AlternateContent xmlns:mc="http://schemas.openxmlformats.org/markup-compatibility/2006">
              <mc:Choice xmlns:v="urn:schemas-microsoft-com:vml" Requires="v">
                <p:oleObj spid="_x0000_s46150" name="Equation" r:id="rId13" imgW="3797280" imgH="520560" progId="Equation.3">
                  <p:embed/>
                </p:oleObj>
              </mc:Choice>
              <mc:Fallback>
                <p:oleObj name="Equation" r:id="rId13" imgW="3797280" imgH="520560" progId="Equation.3">
                  <p:embed/>
                  <p:pic>
                    <p:nvPicPr>
                      <p:cNvPr id="0" name=""/>
                      <p:cNvPicPr>
                        <a:picLocks noChangeAspect="1" noChangeArrowheads="1"/>
                      </p:cNvPicPr>
                      <p:nvPr/>
                    </p:nvPicPr>
                    <p:blipFill>
                      <a:blip r:embed="rId14"/>
                      <a:srcRect/>
                      <a:stretch>
                        <a:fillRect/>
                      </a:stretch>
                    </p:blipFill>
                    <p:spPr bwMode="auto">
                      <a:xfrm>
                        <a:off x="1301750" y="5099050"/>
                        <a:ext cx="6378575" cy="876300"/>
                      </a:xfrm>
                      <a:prstGeom prst="rect">
                        <a:avLst/>
                      </a:prstGeom>
                      <a:noFill/>
                    </p:spPr>
                  </p:pic>
                </p:oleObj>
              </mc:Fallback>
            </mc:AlternateContent>
          </a:graphicData>
        </a:graphic>
      </p:graphicFrame>
      <p:sp>
        <p:nvSpPr>
          <p:cNvPr id="29" name="TextBox 28"/>
          <p:cNvSpPr txBox="1"/>
          <p:nvPr/>
        </p:nvSpPr>
        <p:spPr>
          <a:xfrm>
            <a:off x="5738812" y="6018389"/>
            <a:ext cx="2333625" cy="338554"/>
          </a:xfrm>
          <a:prstGeom prst="rect">
            <a:avLst/>
          </a:prstGeom>
          <a:noFill/>
        </p:spPr>
        <p:txBody>
          <a:bodyPr wrap="square" rtlCol="0">
            <a:spAutoFit/>
          </a:bodyPr>
          <a:lstStyle/>
          <a:p>
            <a:pPr algn="just"/>
            <a:r>
              <a:rPr lang="it-IT" sz="1600" dirty="0" smtClean="0">
                <a:latin typeface="Times New Roman" panose="02020603050405020304" pitchFamily="18" charset="0"/>
                <a:cs typeface="Times New Roman" panose="02020603050405020304" pitchFamily="18" charset="0"/>
              </a:rPr>
              <a:t>sign of the E-field profile </a:t>
            </a:r>
            <a:endParaRPr lang="en-US" sz="1600" dirty="0">
              <a:latin typeface="Times New Roman" panose="02020603050405020304" pitchFamily="18" charset="0"/>
              <a:cs typeface="Times New Roman" panose="02020603050405020304" pitchFamily="18" charset="0"/>
            </a:endParaRPr>
          </a:p>
        </p:txBody>
      </p:sp>
      <p:sp>
        <p:nvSpPr>
          <p:cNvPr id="30" name="Oval 29"/>
          <p:cNvSpPr/>
          <p:nvPr/>
        </p:nvSpPr>
        <p:spPr>
          <a:xfrm>
            <a:off x="6191250" y="5343525"/>
            <a:ext cx="473443" cy="428625"/>
          </a:xfrm>
          <a:prstGeom prst="ellipse">
            <a:avLst/>
          </a:prstGeom>
          <a:noFill/>
          <a:ln w="635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Arrow Connector 31"/>
          <p:cNvCxnSpPr>
            <a:stCxn id="30" idx="4"/>
          </p:cNvCxnSpPr>
          <p:nvPr/>
        </p:nvCxnSpPr>
        <p:spPr>
          <a:xfrm flipH="1">
            <a:off x="6427971" y="5772150"/>
            <a:ext cx="1" cy="323847"/>
          </a:xfrm>
          <a:prstGeom prst="straightConnector1">
            <a:avLst/>
          </a:prstGeom>
          <a:ln w="635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42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5"/>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6"/>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0" name="Text Box 2"/>
          <p:cNvSpPr txBox="1">
            <a:spLocks noChangeArrowheads="1"/>
          </p:cNvSpPr>
          <p:nvPr/>
        </p:nvSpPr>
        <p:spPr bwMode="auto">
          <a:xfrm>
            <a:off x="2556264" y="445590"/>
            <a:ext cx="3643946" cy="584775"/>
          </a:xfrm>
          <a:prstGeom prst="rect">
            <a:avLst/>
          </a:prstGeom>
          <a:noFill/>
          <a:ln w="9525">
            <a:noFill/>
            <a:miter lim="800000"/>
            <a:headEnd/>
            <a:tailEnd/>
          </a:ln>
          <a:effectLst/>
        </p:spPr>
        <p:txBody>
          <a:bodyPr wrap="none">
            <a:spAutoFit/>
          </a:bodyPr>
          <a:lstStyle/>
          <a:p>
            <a:pPr algn="ctr"/>
            <a:r>
              <a:rPr lang="en-GB" sz="3200" b="1" i="1" dirty="0" smtClean="0">
                <a:solidFill>
                  <a:srgbClr val="002060"/>
                </a:solidFill>
                <a:latin typeface="Arial" pitchFamily="34" charset="0"/>
                <a:cs typeface="Arial" pitchFamily="34" charset="0"/>
              </a:rPr>
              <a:t>Multi-cell Cavities</a:t>
            </a:r>
            <a:endParaRPr lang="en-GB" sz="3200" b="1" i="1" dirty="0">
              <a:solidFill>
                <a:srgbClr val="002060"/>
              </a:solidFill>
              <a:latin typeface="Arial" pitchFamily="34" charset="0"/>
              <a:cs typeface="Arial" pitchFamily="34" charset="0"/>
            </a:endParaRPr>
          </a:p>
        </p:txBody>
      </p:sp>
      <p:graphicFrame>
        <p:nvGraphicFramePr>
          <p:cNvPr id="11" name="Object 3"/>
          <p:cNvGraphicFramePr>
            <a:graphicFrameLocks noChangeAspect="1"/>
          </p:cNvGraphicFramePr>
          <p:nvPr>
            <p:extLst>
              <p:ext uri="{D42A27DB-BD31-4B8C-83A1-F6EECF244321}">
                <p14:modId xmlns:p14="http://schemas.microsoft.com/office/powerpoint/2010/main" val="2992100999"/>
              </p:ext>
            </p:extLst>
          </p:nvPr>
        </p:nvGraphicFramePr>
        <p:xfrm>
          <a:off x="570364" y="1092200"/>
          <a:ext cx="4327525" cy="1460500"/>
        </p:xfrm>
        <a:graphic>
          <a:graphicData uri="http://schemas.openxmlformats.org/presentationml/2006/ole">
            <mc:AlternateContent xmlns:mc="http://schemas.openxmlformats.org/markup-compatibility/2006">
              <mc:Choice xmlns:v="urn:schemas-microsoft-com:vml" Requires="v">
                <p:oleObj spid="_x0000_s17565" name="Document" r:id="rId7" imgW="4964386" imgH="1679187" progId="Word.Document.8">
                  <p:embed/>
                </p:oleObj>
              </mc:Choice>
              <mc:Fallback>
                <p:oleObj name="Document" r:id="rId7" imgW="4964386" imgH="1679187"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364" y="1092200"/>
                        <a:ext cx="4327525" cy="146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4"/>
          <p:cNvPicPr>
            <a:picLocks noChangeAspect="1" noChangeArrowheads="1"/>
          </p:cNvPicPr>
          <p:nvPr/>
        </p:nvPicPr>
        <p:blipFill>
          <a:blip r:embed="rId9" cstate="print"/>
          <a:srcRect b="20239"/>
          <a:stretch>
            <a:fillRect/>
          </a:stretch>
        </p:blipFill>
        <p:spPr bwMode="auto">
          <a:xfrm>
            <a:off x="5142364" y="1168638"/>
            <a:ext cx="3386137" cy="1968500"/>
          </a:xfrm>
          <a:prstGeom prst="rect">
            <a:avLst/>
          </a:prstGeom>
          <a:noFill/>
          <a:ln w="9525">
            <a:noFill/>
            <a:miter lim="800000"/>
            <a:headEnd/>
            <a:tailEnd/>
          </a:ln>
          <a:effectLst/>
        </p:spPr>
      </p:pic>
      <p:grpSp>
        <p:nvGrpSpPr>
          <p:cNvPr id="13" name="Group 10"/>
          <p:cNvGrpSpPr>
            <a:grpSpLocks/>
          </p:cNvGrpSpPr>
          <p:nvPr/>
        </p:nvGrpSpPr>
        <p:grpSpPr bwMode="auto">
          <a:xfrm>
            <a:off x="772889" y="2637819"/>
            <a:ext cx="2597346" cy="2295018"/>
            <a:chOff x="432" y="1880"/>
            <a:chExt cx="2136" cy="1888"/>
          </a:xfrm>
        </p:grpSpPr>
        <p:sp>
          <p:nvSpPr>
            <p:cNvPr id="14" name="Rectangle 8"/>
            <p:cNvSpPr>
              <a:spLocks noChangeArrowheads="1"/>
            </p:cNvSpPr>
            <p:nvPr/>
          </p:nvSpPr>
          <p:spPr bwMode="auto">
            <a:xfrm>
              <a:off x="432" y="1880"/>
              <a:ext cx="2136" cy="1888"/>
            </a:xfrm>
            <a:prstGeom prst="rect">
              <a:avLst/>
            </a:prstGeom>
            <a:solidFill>
              <a:schemeClr val="bg1"/>
            </a:solidFill>
            <a:ln w="9525">
              <a:noFill/>
              <a:miter lim="800000"/>
              <a:headEnd/>
              <a:tailEnd/>
            </a:ln>
            <a:effectLst/>
          </p:spPr>
          <p:txBody>
            <a:bodyPr wrap="none" anchor="ctr"/>
            <a:lstStyle/>
            <a:p>
              <a:endParaRPr lang="it-IT"/>
            </a:p>
          </p:txBody>
        </p:sp>
        <p:pic>
          <p:nvPicPr>
            <p:cNvPr id="15" name="Picture 5"/>
            <p:cNvPicPr>
              <a:picLocks noChangeAspect="1" noChangeArrowheads="1"/>
            </p:cNvPicPr>
            <p:nvPr/>
          </p:nvPicPr>
          <p:blipFill>
            <a:blip r:embed="rId10" cstate="print"/>
            <a:srcRect b="15750"/>
            <a:stretch>
              <a:fillRect/>
            </a:stretch>
          </p:blipFill>
          <p:spPr bwMode="auto">
            <a:xfrm>
              <a:off x="436" y="1919"/>
              <a:ext cx="2102" cy="1798"/>
            </a:xfrm>
            <a:prstGeom prst="rect">
              <a:avLst/>
            </a:prstGeom>
            <a:noFill/>
            <a:ln w="9525">
              <a:noFill/>
              <a:miter lim="800000"/>
              <a:headEnd/>
              <a:tailEnd/>
            </a:ln>
            <a:effectLst/>
          </p:spPr>
        </p:pic>
      </p:grpSp>
      <p:graphicFrame>
        <p:nvGraphicFramePr>
          <p:cNvPr id="16" name="Object 6"/>
          <p:cNvGraphicFramePr>
            <a:graphicFrameLocks noChangeAspect="1"/>
          </p:cNvGraphicFramePr>
          <p:nvPr>
            <p:extLst>
              <p:ext uri="{D42A27DB-BD31-4B8C-83A1-F6EECF244321}">
                <p14:modId xmlns:p14="http://schemas.microsoft.com/office/powerpoint/2010/main" val="3765435076"/>
              </p:ext>
            </p:extLst>
          </p:nvPr>
        </p:nvGraphicFramePr>
        <p:xfrm>
          <a:off x="3734702" y="3136896"/>
          <a:ext cx="4789488" cy="1855788"/>
        </p:xfrm>
        <a:graphic>
          <a:graphicData uri="http://schemas.openxmlformats.org/presentationml/2006/ole">
            <mc:AlternateContent xmlns:mc="http://schemas.openxmlformats.org/markup-compatibility/2006">
              <mc:Choice xmlns:v="urn:schemas-microsoft-com:vml" Requires="v">
                <p:oleObj spid="_x0000_s17566" name="Document" r:id="rId11" imgW="5493511" imgH="2123730" progId="Word.Document.8">
                  <p:embed/>
                </p:oleObj>
              </mc:Choice>
              <mc:Fallback>
                <p:oleObj name="Document" r:id="rId11" imgW="5493511" imgH="2123730" progId="Word.Document.8">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4702" y="3136896"/>
                        <a:ext cx="4789488" cy="1855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9"/>
          <p:cNvGraphicFramePr>
            <a:graphicFrameLocks noChangeAspect="1"/>
          </p:cNvGraphicFramePr>
          <p:nvPr>
            <p:extLst>
              <p:ext uri="{D42A27DB-BD31-4B8C-83A1-F6EECF244321}">
                <p14:modId xmlns:p14="http://schemas.microsoft.com/office/powerpoint/2010/main" val="444565772"/>
              </p:ext>
            </p:extLst>
          </p:nvPr>
        </p:nvGraphicFramePr>
        <p:xfrm>
          <a:off x="548592" y="4865246"/>
          <a:ext cx="8148637" cy="1158875"/>
        </p:xfrm>
        <a:graphic>
          <a:graphicData uri="http://schemas.openxmlformats.org/presentationml/2006/ole">
            <mc:AlternateContent xmlns:mc="http://schemas.openxmlformats.org/markup-compatibility/2006">
              <mc:Choice xmlns:v="urn:schemas-microsoft-com:vml" Requires="v">
                <p:oleObj spid="_x0000_s17567" name="Document" r:id="rId13" imgW="9036045" imgH="1287197" progId="Word.Document.8">
                  <p:embed/>
                </p:oleObj>
              </mc:Choice>
              <mc:Fallback>
                <p:oleObj name="Document" r:id="rId13" imgW="9036045" imgH="1287197" progId="Word.Document.8">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8592" y="4865246"/>
                        <a:ext cx="8148637" cy="1158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1"/>
          <p:cNvGraphicFramePr>
            <a:graphicFrameLocks/>
          </p:cNvGraphicFramePr>
          <p:nvPr>
            <p:extLst>
              <p:ext uri="{D42A27DB-BD31-4B8C-83A1-F6EECF244321}">
                <p14:modId xmlns:p14="http://schemas.microsoft.com/office/powerpoint/2010/main" val="490507027"/>
              </p:ext>
            </p:extLst>
          </p:nvPr>
        </p:nvGraphicFramePr>
        <p:xfrm>
          <a:off x="2597046" y="5529932"/>
          <a:ext cx="3886200" cy="622300"/>
        </p:xfrm>
        <a:graphic>
          <a:graphicData uri="http://schemas.openxmlformats.org/presentationml/2006/ole">
            <mc:AlternateContent xmlns:mc="http://schemas.openxmlformats.org/markup-compatibility/2006">
              <mc:Choice xmlns:v="urn:schemas-microsoft-com:vml" Requires="v">
                <p:oleObj spid="_x0000_s17568" name="Document" r:id="rId15" imgW="2778367" imgH="443686" progId="Word.Document.8">
                  <p:embed/>
                </p:oleObj>
              </mc:Choice>
              <mc:Fallback>
                <p:oleObj name="Document" r:id="rId15" imgW="2778367" imgH="443686" progId="Word.Document.8">
                  <p:embed/>
                  <p:pic>
                    <p:nvPicPr>
                      <p:cNvPr id="0" name=""/>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97046" y="5529932"/>
                        <a:ext cx="3886200" cy="622300"/>
                      </a:xfrm>
                      <a:prstGeom prst="rect">
                        <a:avLst/>
                      </a:prstGeom>
                      <a:solidFill>
                        <a:srgbClr val="CCFFCC"/>
                      </a:solidFill>
                    </p:spPr>
                  </p:pic>
                </p:oleObj>
              </mc:Fallback>
            </mc:AlternateContent>
          </a:graphicData>
        </a:graphic>
      </p:graphicFrame>
    </p:spTree>
    <p:extLst>
      <p:ext uri="{BB962C8B-B14F-4D97-AF65-F5344CB8AC3E}">
        <p14:creationId xmlns:p14="http://schemas.microsoft.com/office/powerpoint/2010/main" val="39242552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5"/>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6"/>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0" name="Text Box 2"/>
          <p:cNvSpPr txBox="1">
            <a:spLocks noChangeArrowheads="1"/>
          </p:cNvSpPr>
          <p:nvPr/>
        </p:nvSpPr>
        <p:spPr bwMode="auto">
          <a:xfrm>
            <a:off x="2669412" y="512997"/>
            <a:ext cx="3900427" cy="523220"/>
          </a:xfrm>
          <a:prstGeom prst="rect">
            <a:avLst/>
          </a:prstGeom>
          <a:noFill/>
          <a:ln w="9525">
            <a:noFill/>
            <a:miter lim="800000"/>
            <a:headEnd/>
            <a:tailEnd/>
          </a:ln>
          <a:effectLst/>
        </p:spPr>
        <p:txBody>
          <a:bodyPr wrap="none">
            <a:spAutoFit/>
          </a:bodyPr>
          <a:lstStyle/>
          <a:p>
            <a:pPr algn="ctr"/>
            <a:r>
              <a:rPr lang="en-GB" sz="2800" b="1" i="1" dirty="0" smtClean="0">
                <a:solidFill>
                  <a:srgbClr val="002060"/>
                </a:solidFill>
                <a:latin typeface="Arial" pitchFamily="34" charset="0"/>
                <a:cs typeface="Arial" pitchFamily="34" charset="0"/>
              </a:rPr>
              <a:t>RF Superconductivity</a:t>
            </a:r>
            <a:endParaRPr lang="en-GB" sz="2800" b="1" i="1" dirty="0">
              <a:solidFill>
                <a:srgbClr val="002060"/>
              </a:solidFill>
              <a:latin typeface="Arial" pitchFamily="34" charset="0"/>
              <a:cs typeface="Arial" pitchFamily="34" charset="0"/>
            </a:endParaRPr>
          </a:p>
        </p:txBody>
      </p:sp>
      <p:graphicFrame>
        <p:nvGraphicFramePr>
          <p:cNvPr id="11" name="Object 4"/>
          <p:cNvGraphicFramePr>
            <a:graphicFrameLocks noChangeAspect="1"/>
          </p:cNvGraphicFramePr>
          <p:nvPr>
            <p:extLst>
              <p:ext uri="{D42A27DB-BD31-4B8C-83A1-F6EECF244321}">
                <p14:modId xmlns:p14="http://schemas.microsoft.com/office/powerpoint/2010/main" val="4111199271"/>
              </p:ext>
            </p:extLst>
          </p:nvPr>
        </p:nvGraphicFramePr>
        <p:xfrm>
          <a:off x="394513" y="1008993"/>
          <a:ext cx="4275450" cy="3162914"/>
        </p:xfrm>
        <a:graphic>
          <a:graphicData uri="http://schemas.openxmlformats.org/presentationml/2006/ole">
            <mc:AlternateContent xmlns:mc="http://schemas.openxmlformats.org/markup-compatibility/2006">
              <mc:Choice xmlns:v="urn:schemas-microsoft-com:vml" Requires="v">
                <p:oleObj spid="_x0000_s16424" name="Document" r:id="rId7" imgW="5012046" imgH="3703210" progId="Word.Document.8">
                  <p:embed/>
                </p:oleObj>
              </mc:Choice>
              <mc:Fallback>
                <p:oleObj name="Document" r:id="rId7" imgW="5012046" imgH="3703210"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513" y="1008993"/>
                        <a:ext cx="4275450" cy="3162914"/>
                      </a:xfrm>
                      <a:prstGeom prst="rect">
                        <a:avLst/>
                      </a:prstGeom>
                      <a:noFill/>
                      <a:extLst/>
                    </p:spPr>
                  </p:pic>
                </p:oleObj>
              </mc:Fallback>
            </mc:AlternateContent>
          </a:graphicData>
        </a:graphic>
      </p:graphicFrame>
      <p:pic>
        <p:nvPicPr>
          <p:cNvPr id="12" name="Picture 7"/>
          <p:cNvPicPr>
            <a:picLocks noChangeAspect="1" noChangeArrowheads="1"/>
          </p:cNvPicPr>
          <p:nvPr/>
        </p:nvPicPr>
        <p:blipFill>
          <a:blip r:embed="rId9" cstate="print"/>
          <a:srcRect/>
          <a:stretch>
            <a:fillRect/>
          </a:stretch>
        </p:blipFill>
        <p:spPr bwMode="auto">
          <a:xfrm>
            <a:off x="2728913" y="3769600"/>
            <a:ext cx="1517650" cy="336550"/>
          </a:xfrm>
          <a:prstGeom prst="rect">
            <a:avLst/>
          </a:prstGeom>
          <a:noFill/>
          <a:ln w="9525">
            <a:noFill/>
            <a:miter lim="800000"/>
            <a:headEnd/>
            <a:tailEnd/>
          </a:ln>
          <a:effectLst/>
        </p:spPr>
      </p:pic>
      <p:pic>
        <p:nvPicPr>
          <p:cNvPr id="13" name="Picture 8"/>
          <p:cNvPicPr>
            <a:picLocks noChangeAspect="1" noChangeArrowheads="1"/>
          </p:cNvPicPr>
          <p:nvPr/>
        </p:nvPicPr>
        <p:blipFill>
          <a:blip r:embed="rId10" cstate="print"/>
          <a:srcRect/>
          <a:stretch>
            <a:fillRect/>
          </a:stretch>
        </p:blipFill>
        <p:spPr bwMode="auto">
          <a:xfrm>
            <a:off x="4318001" y="1067378"/>
            <a:ext cx="1860970" cy="3030520"/>
          </a:xfrm>
          <a:prstGeom prst="rect">
            <a:avLst/>
          </a:prstGeom>
          <a:noFill/>
          <a:ln w="9525">
            <a:noFill/>
            <a:miter lim="800000"/>
            <a:headEnd/>
            <a:tailEnd/>
          </a:ln>
          <a:effectLst/>
        </p:spPr>
      </p:pic>
      <p:pic>
        <p:nvPicPr>
          <p:cNvPr id="14" name="Picture 9"/>
          <p:cNvPicPr>
            <a:picLocks noChangeAspect="1" noChangeArrowheads="1"/>
          </p:cNvPicPr>
          <p:nvPr/>
        </p:nvPicPr>
        <p:blipFill>
          <a:blip r:embed="rId11" cstate="print"/>
          <a:srcRect/>
          <a:stretch>
            <a:fillRect/>
          </a:stretch>
        </p:blipFill>
        <p:spPr bwMode="auto">
          <a:xfrm>
            <a:off x="558800" y="4318875"/>
            <a:ext cx="3740150" cy="571500"/>
          </a:xfrm>
          <a:prstGeom prst="rect">
            <a:avLst/>
          </a:prstGeom>
          <a:noFill/>
          <a:ln w="9525">
            <a:noFill/>
            <a:miter lim="800000"/>
            <a:headEnd/>
            <a:tailEnd/>
          </a:ln>
          <a:effectLst/>
        </p:spPr>
      </p:pic>
      <p:pic>
        <p:nvPicPr>
          <p:cNvPr id="15" name="Picture 10"/>
          <p:cNvPicPr>
            <a:picLocks noChangeAspect="1" noChangeArrowheads="1"/>
          </p:cNvPicPr>
          <p:nvPr/>
        </p:nvPicPr>
        <p:blipFill>
          <a:blip r:embed="rId12" cstate="print"/>
          <a:srcRect/>
          <a:stretch>
            <a:fillRect/>
          </a:stretch>
        </p:blipFill>
        <p:spPr bwMode="auto">
          <a:xfrm>
            <a:off x="539750" y="4937092"/>
            <a:ext cx="2139950" cy="247650"/>
          </a:xfrm>
          <a:prstGeom prst="rect">
            <a:avLst/>
          </a:prstGeom>
          <a:noFill/>
          <a:ln w="9525">
            <a:noFill/>
            <a:miter lim="800000"/>
            <a:headEnd/>
            <a:tailEnd/>
          </a:ln>
          <a:effectLst/>
        </p:spPr>
      </p:pic>
      <p:pic>
        <p:nvPicPr>
          <p:cNvPr id="16" name="Picture 11"/>
          <p:cNvPicPr>
            <a:picLocks noChangeAspect="1" noChangeArrowheads="1"/>
          </p:cNvPicPr>
          <p:nvPr/>
        </p:nvPicPr>
        <p:blipFill>
          <a:blip r:embed="rId13" cstate="print"/>
          <a:srcRect/>
          <a:stretch>
            <a:fillRect/>
          </a:stretch>
        </p:blipFill>
        <p:spPr bwMode="auto">
          <a:xfrm>
            <a:off x="2679700" y="4937092"/>
            <a:ext cx="2101850" cy="247650"/>
          </a:xfrm>
          <a:prstGeom prst="rect">
            <a:avLst/>
          </a:prstGeom>
          <a:noFill/>
          <a:ln w="9525">
            <a:noFill/>
            <a:miter lim="800000"/>
            <a:headEnd/>
            <a:tailEnd/>
          </a:ln>
          <a:effectLst/>
        </p:spPr>
      </p:pic>
      <p:pic>
        <p:nvPicPr>
          <p:cNvPr id="17" name="Picture 12"/>
          <p:cNvPicPr>
            <a:picLocks noChangeAspect="1" noChangeArrowheads="1"/>
          </p:cNvPicPr>
          <p:nvPr/>
        </p:nvPicPr>
        <p:blipFill>
          <a:blip r:embed="rId14" cstate="print"/>
          <a:srcRect/>
          <a:stretch>
            <a:fillRect/>
          </a:stretch>
        </p:blipFill>
        <p:spPr bwMode="auto">
          <a:xfrm>
            <a:off x="6361934" y="1074308"/>
            <a:ext cx="2317770" cy="3000303"/>
          </a:xfrm>
          <a:prstGeom prst="rect">
            <a:avLst/>
          </a:prstGeom>
          <a:noFill/>
          <a:ln w="9525">
            <a:noFill/>
            <a:miter lim="800000"/>
            <a:headEnd/>
            <a:tailEnd/>
          </a:ln>
          <a:effectLst/>
        </p:spPr>
      </p:pic>
      <p:pic>
        <p:nvPicPr>
          <p:cNvPr id="18" name="Picture 13"/>
          <p:cNvPicPr>
            <a:picLocks noChangeAspect="1" noChangeArrowheads="1"/>
          </p:cNvPicPr>
          <p:nvPr/>
        </p:nvPicPr>
        <p:blipFill>
          <a:blip r:embed="rId15" cstate="print"/>
          <a:srcRect r="42818"/>
          <a:stretch>
            <a:fillRect/>
          </a:stretch>
        </p:blipFill>
        <p:spPr bwMode="auto">
          <a:xfrm>
            <a:off x="533400" y="5269076"/>
            <a:ext cx="2654300" cy="228600"/>
          </a:xfrm>
          <a:prstGeom prst="rect">
            <a:avLst/>
          </a:prstGeom>
          <a:noFill/>
          <a:ln w="9525">
            <a:noFill/>
            <a:miter lim="800000"/>
            <a:headEnd/>
            <a:tailEnd/>
          </a:ln>
          <a:effectLst/>
        </p:spPr>
      </p:pic>
      <p:sp>
        <p:nvSpPr>
          <p:cNvPr id="19" name="AutoShape 16"/>
          <p:cNvSpPr>
            <a:spLocks noChangeArrowheads="1"/>
          </p:cNvSpPr>
          <p:nvPr/>
        </p:nvSpPr>
        <p:spPr bwMode="auto">
          <a:xfrm>
            <a:off x="558800" y="3591800"/>
            <a:ext cx="2082800" cy="685800"/>
          </a:xfrm>
          <a:prstGeom prst="rightArrow">
            <a:avLst>
              <a:gd name="adj1" fmla="val 59259"/>
              <a:gd name="adj2" fmla="val 66660"/>
            </a:avLst>
          </a:prstGeom>
          <a:solidFill>
            <a:srgbClr val="FFFF66"/>
          </a:solidFill>
          <a:ln w="9525">
            <a:noFill/>
            <a:miter lim="800000"/>
            <a:headEnd/>
            <a:tailEnd/>
          </a:ln>
          <a:effectLst/>
        </p:spPr>
        <p:txBody>
          <a:bodyPr wrap="none" anchor="ctr"/>
          <a:lstStyle/>
          <a:p>
            <a:endParaRPr lang="it-IT"/>
          </a:p>
        </p:txBody>
      </p:sp>
      <p:sp>
        <p:nvSpPr>
          <p:cNvPr id="20" name="Text Box 14"/>
          <p:cNvSpPr txBox="1">
            <a:spLocks noChangeArrowheads="1"/>
          </p:cNvSpPr>
          <p:nvPr/>
        </p:nvSpPr>
        <p:spPr bwMode="auto">
          <a:xfrm>
            <a:off x="520700" y="3714038"/>
            <a:ext cx="1957388" cy="366712"/>
          </a:xfrm>
          <a:prstGeom prst="rect">
            <a:avLst/>
          </a:prstGeom>
          <a:noFill/>
          <a:ln w="9525">
            <a:noFill/>
            <a:miter lim="800000"/>
            <a:headEnd/>
            <a:tailEnd/>
          </a:ln>
          <a:effectLst/>
        </p:spPr>
        <p:txBody>
          <a:bodyPr wrap="none">
            <a:spAutoFit/>
          </a:bodyPr>
          <a:lstStyle/>
          <a:p>
            <a:pPr eaLnBrk="0" hangingPunct="0"/>
            <a:r>
              <a:rPr lang="en-US" sz="1800" b="1" dirty="0">
                <a:solidFill>
                  <a:schemeClr val="tx2"/>
                </a:solidFill>
                <a:latin typeface="Times" charset="0"/>
              </a:rPr>
              <a:t>Surface resistance</a:t>
            </a:r>
          </a:p>
        </p:txBody>
      </p:sp>
      <p:sp>
        <p:nvSpPr>
          <p:cNvPr id="21" name="Text Box 17"/>
          <p:cNvSpPr txBox="1">
            <a:spLocks noChangeArrowheads="1"/>
          </p:cNvSpPr>
          <p:nvPr/>
        </p:nvSpPr>
        <p:spPr bwMode="auto">
          <a:xfrm>
            <a:off x="5067300" y="2796384"/>
            <a:ext cx="1023841" cy="1015663"/>
          </a:xfrm>
          <a:prstGeom prst="rect">
            <a:avLst/>
          </a:prstGeom>
          <a:noFill/>
          <a:ln w="9525">
            <a:noFill/>
            <a:miter lim="800000"/>
            <a:headEnd/>
            <a:tailEnd/>
          </a:ln>
          <a:effectLst/>
        </p:spPr>
        <p:txBody>
          <a:bodyPr wrap="square">
            <a:spAutoFit/>
          </a:bodyPr>
          <a:lstStyle/>
          <a:p>
            <a:pPr algn="ctr" eaLnBrk="0" hangingPunct="0">
              <a:lnSpc>
                <a:spcPct val="120000"/>
              </a:lnSpc>
            </a:pPr>
            <a:r>
              <a:rPr lang="en-US" sz="1800" b="1" i="1" dirty="0">
                <a:solidFill>
                  <a:schemeClr val="tx2"/>
                </a:solidFill>
                <a:latin typeface="Times" charset="0"/>
              </a:rPr>
              <a:t>R</a:t>
            </a:r>
            <a:r>
              <a:rPr lang="en-US" sz="1800" b="1" i="1" baseline="-25000" dirty="0">
                <a:solidFill>
                  <a:schemeClr val="tx2"/>
                </a:solidFill>
                <a:latin typeface="Times" charset="0"/>
              </a:rPr>
              <a:t>BCS</a:t>
            </a:r>
            <a:r>
              <a:rPr lang="en-US" sz="1800" b="1" i="1" dirty="0">
                <a:solidFill>
                  <a:schemeClr val="tx2"/>
                </a:solidFill>
                <a:latin typeface="Times" charset="0"/>
              </a:rPr>
              <a:t> vs. f</a:t>
            </a:r>
          </a:p>
          <a:p>
            <a:pPr algn="ctr" eaLnBrk="0" hangingPunct="0">
              <a:lnSpc>
                <a:spcPct val="120000"/>
              </a:lnSpc>
            </a:pPr>
            <a:r>
              <a:rPr lang="en-US" sz="1400" b="1" i="1" dirty="0">
                <a:solidFill>
                  <a:schemeClr val="tx2"/>
                </a:solidFill>
                <a:latin typeface="Times" charset="0"/>
              </a:rPr>
              <a:t>(Log-Log)</a:t>
            </a:r>
          </a:p>
        </p:txBody>
      </p:sp>
      <p:sp>
        <p:nvSpPr>
          <p:cNvPr id="22" name="Text Box 18"/>
          <p:cNvSpPr txBox="1">
            <a:spLocks noChangeArrowheads="1"/>
          </p:cNvSpPr>
          <p:nvPr/>
        </p:nvSpPr>
        <p:spPr bwMode="auto">
          <a:xfrm>
            <a:off x="7156450" y="1754984"/>
            <a:ext cx="1085057" cy="1015663"/>
          </a:xfrm>
          <a:prstGeom prst="rect">
            <a:avLst/>
          </a:prstGeom>
          <a:noFill/>
          <a:ln w="9525">
            <a:noFill/>
            <a:miter lim="800000"/>
            <a:headEnd/>
            <a:tailEnd/>
          </a:ln>
          <a:effectLst/>
        </p:spPr>
        <p:txBody>
          <a:bodyPr wrap="square">
            <a:spAutoFit/>
          </a:bodyPr>
          <a:lstStyle/>
          <a:p>
            <a:pPr algn="ctr" eaLnBrk="0" hangingPunct="0">
              <a:lnSpc>
                <a:spcPct val="120000"/>
              </a:lnSpc>
            </a:pPr>
            <a:r>
              <a:rPr lang="en-US" sz="1800" b="1" i="1">
                <a:solidFill>
                  <a:schemeClr val="tx2"/>
                </a:solidFill>
                <a:latin typeface="Times" charset="0"/>
              </a:rPr>
              <a:t>R</a:t>
            </a:r>
            <a:r>
              <a:rPr lang="en-US" sz="1800" b="1" i="1" baseline="-25000">
                <a:solidFill>
                  <a:schemeClr val="tx2"/>
                </a:solidFill>
                <a:latin typeface="Times" charset="0"/>
              </a:rPr>
              <a:t>BCS</a:t>
            </a:r>
            <a:r>
              <a:rPr lang="en-US" sz="1800" b="1" i="1">
                <a:solidFill>
                  <a:schemeClr val="tx2"/>
                </a:solidFill>
                <a:latin typeface="Times" charset="0"/>
              </a:rPr>
              <a:t> vs. T</a:t>
            </a:r>
          </a:p>
          <a:p>
            <a:pPr algn="ctr" eaLnBrk="0" hangingPunct="0">
              <a:lnSpc>
                <a:spcPct val="120000"/>
              </a:lnSpc>
            </a:pPr>
            <a:r>
              <a:rPr lang="en-US" sz="1400" b="1" i="1">
                <a:solidFill>
                  <a:schemeClr val="tx2"/>
                </a:solidFill>
                <a:latin typeface="Times" charset="0"/>
              </a:rPr>
              <a:t>(Log scale)</a:t>
            </a:r>
          </a:p>
        </p:txBody>
      </p:sp>
      <p:pic>
        <p:nvPicPr>
          <p:cNvPr id="23" name="Picture 19"/>
          <p:cNvPicPr>
            <a:picLocks noChangeAspect="1" noChangeArrowheads="1"/>
          </p:cNvPicPr>
          <p:nvPr/>
        </p:nvPicPr>
        <p:blipFill>
          <a:blip r:embed="rId16" cstate="print"/>
          <a:srcRect l="2147" t="1945" r="7513" b="21411"/>
          <a:stretch>
            <a:fillRect/>
          </a:stretch>
        </p:blipFill>
        <p:spPr bwMode="auto">
          <a:xfrm>
            <a:off x="4735284" y="4174667"/>
            <a:ext cx="3849461" cy="1800612"/>
          </a:xfrm>
          <a:prstGeom prst="rect">
            <a:avLst/>
          </a:prstGeom>
          <a:noFill/>
          <a:ln w="9525">
            <a:noFill/>
            <a:miter lim="800000"/>
            <a:headEnd/>
            <a:tailEnd/>
          </a:ln>
          <a:effectLst/>
        </p:spPr>
      </p:pic>
      <p:sp>
        <p:nvSpPr>
          <p:cNvPr id="24" name="Text Box 20"/>
          <p:cNvSpPr txBox="1">
            <a:spLocks noChangeArrowheads="1"/>
          </p:cNvSpPr>
          <p:nvPr/>
        </p:nvSpPr>
        <p:spPr bwMode="auto">
          <a:xfrm>
            <a:off x="4982481" y="5887573"/>
            <a:ext cx="3400425" cy="274637"/>
          </a:xfrm>
          <a:prstGeom prst="rect">
            <a:avLst/>
          </a:prstGeom>
          <a:solidFill>
            <a:schemeClr val="bg1"/>
          </a:solidFill>
          <a:ln w="9525">
            <a:noFill/>
            <a:miter lim="800000"/>
            <a:headEnd/>
            <a:tailEnd/>
          </a:ln>
          <a:effectLst/>
        </p:spPr>
        <p:txBody>
          <a:bodyPr>
            <a:spAutoFit/>
          </a:bodyPr>
          <a:lstStyle/>
          <a:p>
            <a:pPr algn="ctr"/>
            <a:r>
              <a:rPr lang="en-US" sz="1200" b="1" dirty="0"/>
              <a:t>1.3 GHz, 2-cell cavity for Cornell ERL injector.</a:t>
            </a:r>
            <a:endParaRPr lang="it-IT" sz="1200" b="1" dirty="0"/>
          </a:p>
        </p:txBody>
      </p:sp>
      <p:pic>
        <p:nvPicPr>
          <p:cNvPr id="25" name="Picture 21"/>
          <p:cNvPicPr>
            <a:picLocks noChangeAspect="1" noChangeArrowheads="1"/>
          </p:cNvPicPr>
          <p:nvPr/>
        </p:nvPicPr>
        <p:blipFill>
          <a:blip r:embed="rId15" cstate="print"/>
          <a:srcRect l="56088"/>
          <a:stretch>
            <a:fillRect/>
          </a:stretch>
        </p:blipFill>
        <p:spPr bwMode="auto">
          <a:xfrm>
            <a:off x="3133270" y="5269076"/>
            <a:ext cx="2038350" cy="228600"/>
          </a:xfrm>
          <a:prstGeom prst="rect">
            <a:avLst/>
          </a:prstGeom>
          <a:noFill/>
          <a:ln w="9525">
            <a:noFill/>
            <a:miter lim="800000"/>
            <a:headEnd/>
            <a:tailEnd/>
          </a:ln>
          <a:effectLst/>
        </p:spPr>
      </p:pic>
      <p:sp>
        <p:nvSpPr>
          <p:cNvPr id="26" name="Rettangolo 17"/>
          <p:cNvSpPr/>
          <p:nvPr/>
        </p:nvSpPr>
        <p:spPr>
          <a:xfrm>
            <a:off x="498927" y="5544559"/>
            <a:ext cx="4461781" cy="584775"/>
          </a:xfrm>
          <a:prstGeom prst="rect">
            <a:avLst/>
          </a:prstGeom>
        </p:spPr>
        <p:txBody>
          <a:bodyPr wrap="square">
            <a:spAutoFit/>
          </a:bodyPr>
          <a:lstStyle/>
          <a:p>
            <a:r>
              <a:rPr lang="en-US" sz="1600" i="1" dirty="0" smtClean="0">
                <a:solidFill>
                  <a:srgbClr val="002060"/>
                </a:solidFill>
              </a:rPr>
              <a:t>John Bardeen</a:t>
            </a:r>
            <a:r>
              <a:rPr lang="en-US" sz="1600" b="0" i="1" dirty="0" smtClean="0">
                <a:solidFill>
                  <a:srgbClr val="002060"/>
                </a:solidFill>
              </a:rPr>
              <a:t>, </a:t>
            </a:r>
            <a:r>
              <a:rPr lang="en-US" sz="1600" i="1" dirty="0" smtClean="0">
                <a:solidFill>
                  <a:srgbClr val="002060"/>
                </a:solidFill>
              </a:rPr>
              <a:t>Leon Neil Cooper</a:t>
            </a:r>
            <a:r>
              <a:rPr lang="en-US" sz="1600" b="0" i="1" dirty="0" smtClean="0">
                <a:solidFill>
                  <a:srgbClr val="002060"/>
                </a:solidFill>
              </a:rPr>
              <a:t>  and  </a:t>
            </a:r>
            <a:r>
              <a:rPr lang="en-US" sz="1600" i="1" dirty="0" smtClean="0">
                <a:solidFill>
                  <a:srgbClr val="002060"/>
                </a:solidFill>
              </a:rPr>
              <a:t>John Robert Schrieffer </a:t>
            </a:r>
            <a:r>
              <a:rPr lang="en-US" sz="1600" b="0" i="1" dirty="0" smtClean="0">
                <a:solidFill>
                  <a:srgbClr val="002060"/>
                </a:solidFill>
              </a:rPr>
              <a:t> (BCS) , 1957.</a:t>
            </a:r>
            <a:endParaRPr lang="it-IT" sz="1600" i="1" dirty="0">
              <a:solidFill>
                <a:srgbClr val="002060"/>
              </a:solidFill>
            </a:endParaRPr>
          </a:p>
        </p:txBody>
      </p:sp>
    </p:spTree>
    <p:extLst>
      <p:ext uri="{BB962C8B-B14F-4D97-AF65-F5344CB8AC3E}">
        <p14:creationId xmlns:p14="http://schemas.microsoft.com/office/powerpoint/2010/main" val="22607238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5"/>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6"/>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27" name="Rectangle 2"/>
          <p:cNvSpPr txBox="1">
            <a:spLocks noChangeArrowheads="1"/>
          </p:cNvSpPr>
          <p:nvPr/>
        </p:nvSpPr>
        <p:spPr>
          <a:xfrm>
            <a:off x="412743" y="496896"/>
            <a:ext cx="8294688" cy="390525"/>
          </a:xfrm>
          <a:prstGeom prst="rect">
            <a:avLst/>
          </a:prstGeom>
          <a:noFill/>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2400" b="1" i="1" dirty="0" smtClean="0">
                <a:solidFill>
                  <a:srgbClr val="002060"/>
                </a:solidFill>
                <a:latin typeface="Arial" pitchFamily="34" charset="0"/>
              </a:rPr>
              <a:t>Examples of multi-cell cavity: the TESLA / ILC cavity </a:t>
            </a:r>
            <a:endParaRPr lang="en-US" altLang="en-US" sz="2400" b="1" i="1" dirty="0">
              <a:solidFill>
                <a:srgbClr val="002060"/>
              </a:solidFill>
              <a:latin typeface="Arial" pitchFamily="34" charset="0"/>
            </a:endParaRPr>
          </a:p>
        </p:txBody>
      </p:sp>
      <p:graphicFrame>
        <p:nvGraphicFramePr>
          <p:cNvPr id="28" name="Object 3"/>
          <p:cNvGraphicFramePr>
            <a:graphicFrameLocks noChangeAspect="1"/>
          </p:cNvGraphicFramePr>
          <p:nvPr>
            <p:extLst>
              <p:ext uri="{D42A27DB-BD31-4B8C-83A1-F6EECF244321}">
                <p14:modId xmlns:p14="http://schemas.microsoft.com/office/powerpoint/2010/main" val="2687797058"/>
              </p:ext>
            </p:extLst>
          </p:nvPr>
        </p:nvGraphicFramePr>
        <p:xfrm>
          <a:off x="982681" y="985395"/>
          <a:ext cx="7312239" cy="5164559"/>
        </p:xfrm>
        <a:graphic>
          <a:graphicData uri="http://schemas.openxmlformats.org/presentationml/2006/ole">
            <mc:AlternateContent xmlns:mc="http://schemas.openxmlformats.org/markup-compatibility/2006">
              <mc:Choice xmlns:v="urn:schemas-microsoft-com:vml" Requires="v">
                <p:oleObj spid="_x0000_s15399" name="Document" r:id="rId7" imgW="8385806" imgH="5914304" progId="Word.Document.8">
                  <p:embed/>
                </p:oleObj>
              </mc:Choice>
              <mc:Fallback>
                <p:oleObj name="Document" r:id="rId7" imgW="8385806" imgH="5914304"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2681" y="985395"/>
                        <a:ext cx="7312239" cy="5164559"/>
                      </a:xfrm>
                      <a:prstGeom prst="rect">
                        <a:avLst/>
                      </a:prstGeom>
                      <a:gradFill rotWithShape="1">
                        <a:gsLst>
                          <a:gs pos="0">
                            <a:srgbClr val="FFFFCC"/>
                          </a:gs>
                          <a:gs pos="100000">
                            <a:schemeClr val="bg1"/>
                          </a:gs>
                        </a:gsLst>
                        <a:lin ang="5400000" scaled="1"/>
                      </a:gradFill>
                      <a:ln>
                        <a:noFill/>
                      </a:ln>
                      <a:effectLst/>
                      <a:extLst/>
                    </p:spPr>
                  </p:pic>
                </p:oleObj>
              </mc:Fallback>
            </mc:AlternateContent>
          </a:graphicData>
        </a:graphic>
      </p:graphicFrame>
    </p:spTree>
    <p:extLst>
      <p:ext uri="{BB962C8B-B14F-4D97-AF65-F5344CB8AC3E}">
        <p14:creationId xmlns:p14="http://schemas.microsoft.com/office/powerpoint/2010/main" val="11795203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pic>
        <p:nvPicPr>
          <p:cNvPr id="5" name="Picture 4"/>
          <p:cNvPicPr>
            <a:picLocks noChangeAspect="1"/>
          </p:cNvPicPr>
          <p:nvPr/>
        </p:nvPicPr>
        <p:blipFill rotWithShape="1">
          <a:blip r:embed="rId3"/>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4"/>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5"/>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0" name="Text Box 3"/>
          <p:cNvSpPr txBox="1">
            <a:spLocks noChangeArrowheads="1"/>
          </p:cNvSpPr>
          <p:nvPr/>
        </p:nvSpPr>
        <p:spPr bwMode="auto">
          <a:xfrm>
            <a:off x="528044" y="929692"/>
            <a:ext cx="8064843" cy="1083374"/>
          </a:xfrm>
          <a:prstGeom prst="rect">
            <a:avLst/>
          </a:prstGeom>
          <a:solidFill>
            <a:srgbClr val="CCFFCC"/>
          </a:solidFill>
          <a:ln w="9525">
            <a:noFill/>
            <a:miter lim="800000"/>
            <a:headEnd/>
            <a:tailEnd/>
          </a:ln>
          <a:effectLst/>
        </p:spPr>
        <p:txBody>
          <a:bodyPr wrap="square">
            <a:spAutoFit/>
          </a:bodyPr>
          <a:lstStyle/>
          <a:p>
            <a:pPr algn="just" eaLnBrk="1" hangingPunct="1">
              <a:lnSpc>
                <a:spcPct val="115000"/>
              </a:lnSpc>
            </a:pPr>
            <a:r>
              <a:rPr lang="en-US" sz="1400" b="0" dirty="0" smtClean="0">
                <a:solidFill>
                  <a:srgbClr val="990033"/>
                </a:solidFill>
                <a:cs typeface="Times New Roman" pitchFamily="18" charset="0"/>
              </a:rPr>
              <a:t>Particle beams can be accelerated not only by standing waves but also by </a:t>
            </a:r>
            <a:r>
              <a:rPr lang="en-US" sz="1400" i="1" dirty="0" smtClean="0">
                <a:solidFill>
                  <a:srgbClr val="990033"/>
                </a:solidFill>
                <a:cs typeface="Times New Roman" pitchFamily="18" charset="0"/>
              </a:rPr>
              <a:t>traveling waves</a:t>
            </a:r>
            <a:r>
              <a:rPr lang="en-US" sz="1400" b="0" dirty="0" smtClean="0">
                <a:solidFill>
                  <a:srgbClr val="990033"/>
                </a:solidFill>
                <a:cs typeface="Times New Roman" pitchFamily="18" charset="0"/>
              </a:rPr>
              <a:t>.</a:t>
            </a:r>
          </a:p>
          <a:p>
            <a:pPr algn="just" eaLnBrk="1" hangingPunct="1">
              <a:lnSpc>
                <a:spcPct val="115000"/>
              </a:lnSpc>
            </a:pPr>
            <a:r>
              <a:rPr lang="en-US" sz="1400" b="0" dirty="0" smtClean="0">
                <a:solidFill>
                  <a:srgbClr val="990033"/>
                </a:solidFill>
                <a:cs typeface="Times New Roman" pitchFamily="18" charset="0"/>
              </a:rPr>
              <a:t>In this case it is necessary to let an </a:t>
            </a:r>
            <a:r>
              <a:rPr lang="en-US" sz="1400" b="0" dirty="0" err="1" smtClean="0">
                <a:solidFill>
                  <a:srgbClr val="990033"/>
                </a:solidFill>
                <a:cs typeface="Times New Roman" pitchFamily="18" charset="0"/>
              </a:rPr>
              <a:t>e.m</a:t>
            </a:r>
            <a:r>
              <a:rPr lang="en-US" sz="1400" b="0" dirty="0" smtClean="0">
                <a:solidFill>
                  <a:srgbClr val="990033"/>
                </a:solidFill>
                <a:cs typeface="Times New Roman" pitchFamily="18" charset="0"/>
              </a:rPr>
              <a:t>. wave with non-zero longitudinal electric field travel together with the beam in a special guide in which the wave phase velocity matches the particle velocity.  If this is the case the beam absorbs energy from the wave and it is continuously accelerated.</a:t>
            </a:r>
          </a:p>
        </p:txBody>
      </p:sp>
      <p:pic>
        <p:nvPicPr>
          <p:cNvPr id="11" name="Picture 4" descr="Fig1"/>
          <p:cNvPicPr>
            <a:picLocks noChangeAspect="1" noChangeArrowheads="1"/>
          </p:cNvPicPr>
          <p:nvPr/>
        </p:nvPicPr>
        <p:blipFill>
          <a:blip r:embed="rId6" cstate="print"/>
          <a:srcRect/>
          <a:stretch>
            <a:fillRect/>
          </a:stretch>
        </p:blipFill>
        <p:spPr bwMode="auto">
          <a:xfrm>
            <a:off x="887282" y="4400320"/>
            <a:ext cx="2108794" cy="1618502"/>
          </a:xfrm>
          <a:prstGeom prst="rect">
            <a:avLst/>
          </a:prstGeom>
          <a:noFill/>
        </p:spPr>
      </p:pic>
      <p:sp>
        <p:nvSpPr>
          <p:cNvPr id="12" name="Text Box 5"/>
          <p:cNvSpPr txBox="1">
            <a:spLocks noChangeArrowheads="1"/>
          </p:cNvSpPr>
          <p:nvPr/>
        </p:nvSpPr>
        <p:spPr bwMode="auto">
          <a:xfrm>
            <a:off x="528044" y="2432052"/>
            <a:ext cx="8064843" cy="1331134"/>
          </a:xfrm>
          <a:prstGeom prst="rect">
            <a:avLst/>
          </a:prstGeom>
          <a:solidFill>
            <a:srgbClr val="FFCC99"/>
          </a:solidFill>
          <a:ln w="9525">
            <a:noFill/>
            <a:miter lim="800000"/>
            <a:headEnd/>
            <a:tailEnd/>
          </a:ln>
          <a:effectLst/>
        </p:spPr>
        <p:txBody>
          <a:bodyPr wrap="square">
            <a:spAutoFit/>
          </a:bodyPr>
          <a:lstStyle/>
          <a:p>
            <a:pPr algn="just" eaLnBrk="1" hangingPunct="1">
              <a:lnSpc>
                <a:spcPct val="115000"/>
              </a:lnSpc>
            </a:pPr>
            <a:r>
              <a:rPr lang="en-US" sz="1400" b="0" dirty="0" smtClean="0">
                <a:solidFill>
                  <a:srgbClr val="990033"/>
                </a:solidFill>
                <a:cs typeface="Times New Roman" pitchFamily="18" charset="0"/>
              </a:rPr>
              <a:t>By solving the wave (Helmholtz) equation it turns out that an </a:t>
            </a:r>
            <a:r>
              <a:rPr lang="en-US" sz="1400" b="0" dirty="0" err="1" smtClean="0">
                <a:solidFill>
                  <a:srgbClr val="990033"/>
                </a:solidFill>
                <a:cs typeface="Times New Roman" pitchFamily="18" charset="0"/>
              </a:rPr>
              <a:t>e.m</a:t>
            </a:r>
            <a:r>
              <a:rPr lang="en-US" sz="1400" b="0" dirty="0" smtClean="0">
                <a:solidFill>
                  <a:srgbClr val="990033"/>
                </a:solidFill>
                <a:cs typeface="Times New Roman" pitchFamily="18" charset="0"/>
              </a:rPr>
              <a:t>. wave propagating in a constant cross section guide will </a:t>
            </a:r>
            <a:r>
              <a:rPr lang="en-US" sz="1400" i="1" dirty="0" smtClean="0">
                <a:solidFill>
                  <a:srgbClr val="990033"/>
                </a:solidFill>
                <a:cs typeface="Times New Roman" pitchFamily="18" charset="0"/>
              </a:rPr>
              <a:t>never be synchronous </a:t>
            </a:r>
            <a:r>
              <a:rPr lang="en-US" sz="1400" b="0" dirty="0" smtClean="0">
                <a:solidFill>
                  <a:srgbClr val="990033"/>
                </a:solidFill>
                <a:cs typeface="Times New Roman" pitchFamily="18" charset="0"/>
              </a:rPr>
              <a:t>with a </a:t>
            </a:r>
            <a:r>
              <a:rPr lang="en-US" sz="1400" i="1" dirty="0" smtClean="0">
                <a:solidFill>
                  <a:srgbClr val="990033"/>
                </a:solidFill>
                <a:cs typeface="Times New Roman" pitchFamily="18" charset="0"/>
              </a:rPr>
              <a:t>particle beam </a:t>
            </a:r>
            <a:r>
              <a:rPr lang="en-US" sz="1400" b="0" dirty="0" smtClean="0">
                <a:solidFill>
                  <a:srgbClr val="990033"/>
                </a:solidFill>
                <a:cs typeface="Times New Roman" pitchFamily="18" charset="0"/>
              </a:rPr>
              <a:t>since the </a:t>
            </a:r>
            <a:r>
              <a:rPr lang="en-US" sz="1400" i="1" dirty="0" smtClean="0">
                <a:solidFill>
                  <a:srgbClr val="990033"/>
                </a:solidFill>
                <a:cs typeface="Times New Roman" pitchFamily="18" charset="0"/>
              </a:rPr>
              <a:t>propagation speed </a:t>
            </a:r>
            <a:r>
              <a:rPr lang="en-US" sz="1400" b="0" dirty="0" smtClean="0">
                <a:solidFill>
                  <a:srgbClr val="990033"/>
                </a:solidFill>
                <a:cs typeface="Times New Roman" pitchFamily="18" charset="0"/>
              </a:rPr>
              <a:t>(i.e. the wave phase velocity) is </a:t>
            </a:r>
            <a:r>
              <a:rPr lang="en-US" sz="1400" i="1" dirty="0" smtClean="0">
                <a:solidFill>
                  <a:srgbClr val="990033"/>
                </a:solidFill>
                <a:cs typeface="Times New Roman" pitchFamily="18" charset="0"/>
              </a:rPr>
              <a:t>always larger</a:t>
            </a:r>
            <a:r>
              <a:rPr lang="en-US" sz="1400" b="0" dirty="0" smtClean="0">
                <a:solidFill>
                  <a:srgbClr val="990033"/>
                </a:solidFill>
                <a:cs typeface="Times New Roman" pitchFamily="18" charset="0"/>
              </a:rPr>
              <a:t> than the speed of light </a:t>
            </a:r>
            <a:r>
              <a:rPr lang="en-US" sz="1400" i="1" dirty="0" smtClean="0">
                <a:solidFill>
                  <a:srgbClr val="990033"/>
                </a:solidFill>
                <a:cs typeface="Times New Roman" pitchFamily="18" charset="0"/>
              </a:rPr>
              <a:t>c</a:t>
            </a:r>
            <a:r>
              <a:rPr lang="en-US" sz="1400" b="0" dirty="0" smtClean="0">
                <a:solidFill>
                  <a:srgbClr val="990033"/>
                </a:solidFill>
                <a:cs typeface="Times New Roman" pitchFamily="18" charset="0"/>
              </a:rPr>
              <a:t>.</a:t>
            </a:r>
            <a:r>
              <a:rPr lang="en-US" sz="1400" b="0" dirty="0" smtClean="0">
                <a:solidFill>
                  <a:srgbClr val="990033"/>
                </a:solidFill>
              </a:rPr>
              <a:t> </a:t>
            </a:r>
          </a:p>
          <a:p>
            <a:pPr algn="just" eaLnBrk="1" hangingPunct="1">
              <a:lnSpc>
                <a:spcPct val="115000"/>
              </a:lnSpc>
            </a:pPr>
            <a:r>
              <a:rPr lang="en-US" sz="1400" b="0" dirty="0" smtClean="0">
                <a:solidFill>
                  <a:srgbClr val="990033"/>
                </a:solidFill>
                <a:cs typeface="Times New Roman" pitchFamily="18" charset="0"/>
              </a:rPr>
              <a:t>Let’s consider for instance the first mode (TM</a:t>
            </a:r>
            <a:r>
              <a:rPr lang="en-US" sz="1400" b="0" baseline="-25000" dirty="0" smtClean="0">
                <a:solidFill>
                  <a:srgbClr val="990033"/>
                </a:solidFill>
                <a:cs typeface="Times New Roman" pitchFamily="18" charset="0"/>
              </a:rPr>
              <a:t>01</a:t>
            </a:r>
            <a:r>
              <a:rPr lang="en-US" sz="1400" b="0" dirty="0" smtClean="0">
                <a:solidFill>
                  <a:srgbClr val="990033"/>
                </a:solidFill>
                <a:cs typeface="Times New Roman" pitchFamily="18" charset="0"/>
              </a:rPr>
              <a:t>) with a non zero longitudinal electric field of a </a:t>
            </a:r>
            <a:r>
              <a:rPr lang="it-IT" sz="1400" b="0" dirty="0" smtClean="0">
                <a:solidFill>
                  <a:srgbClr val="990033"/>
                </a:solidFill>
                <a:cs typeface="Times New Roman" pitchFamily="18" charset="0"/>
              </a:rPr>
              <a:t>circular</a:t>
            </a:r>
            <a:r>
              <a:rPr lang="it-IT" sz="1400" dirty="0" smtClean="0">
                <a:solidFill>
                  <a:srgbClr val="990033"/>
                </a:solidFill>
                <a:cs typeface="Times New Roman" pitchFamily="18" charset="0"/>
              </a:rPr>
              <a:t> </a:t>
            </a:r>
            <a:r>
              <a:rPr lang="en-US" sz="1400" b="0" dirty="0" smtClean="0">
                <a:solidFill>
                  <a:srgbClr val="990033"/>
                </a:solidFill>
                <a:cs typeface="Times New Roman" pitchFamily="18" charset="0"/>
              </a:rPr>
              <a:t>waveguide . The accelerating field at a given frequency </a:t>
            </a:r>
            <a:r>
              <a:rPr lang="en-US" sz="1400" i="1" dirty="0" smtClean="0">
                <a:solidFill>
                  <a:srgbClr val="990033"/>
                </a:solidFill>
                <a:cs typeface="Times New Roman" pitchFamily="18" charset="0"/>
                <a:sym typeface="Symbol" pitchFamily="18" charset="2"/>
              </a:rPr>
              <a:t> </a:t>
            </a:r>
            <a:r>
              <a:rPr lang="en-US" sz="1400" b="0" dirty="0" smtClean="0">
                <a:solidFill>
                  <a:srgbClr val="990033"/>
                </a:solidFill>
                <a:cs typeface="Times New Roman" pitchFamily="18" charset="0"/>
                <a:sym typeface="Symbol" pitchFamily="18" charset="2"/>
              </a:rPr>
              <a:t>has the following expression:</a:t>
            </a:r>
            <a:endParaRPr lang="en-US" sz="1400" b="0" dirty="0" smtClean="0">
              <a:solidFill>
                <a:srgbClr val="990033"/>
              </a:solidFill>
              <a:cs typeface="Times New Roman" pitchFamily="18" charset="0"/>
            </a:endParaRPr>
          </a:p>
        </p:txBody>
      </p:sp>
      <p:sp>
        <p:nvSpPr>
          <p:cNvPr id="14" name="Rectangle 7"/>
          <p:cNvSpPr>
            <a:spLocks noChangeArrowheads="1"/>
          </p:cNvSpPr>
          <p:nvPr/>
        </p:nvSpPr>
        <p:spPr bwMode="auto">
          <a:xfrm>
            <a:off x="370114" y="406472"/>
            <a:ext cx="8381679" cy="523220"/>
          </a:xfrm>
          <a:prstGeom prst="rect">
            <a:avLst/>
          </a:prstGeom>
          <a:noFill/>
          <a:ln w="9525">
            <a:noFill/>
            <a:miter lim="800000"/>
            <a:headEnd/>
            <a:tailEnd/>
          </a:ln>
          <a:effectLst/>
        </p:spPr>
        <p:txBody>
          <a:bodyPr wrap="square">
            <a:spAutoFit/>
          </a:bodyPr>
          <a:lstStyle/>
          <a:p>
            <a:pPr algn="ctr"/>
            <a:r>
              <a:rPr lang="en-US" altLang="en-US" sz="2800" b="1" i="1" dirty="0" smtClean="0">
                <a:solidFill>
                  <a:srgbClr val="002060"/>
                </a:solidFill>
                <a:latin typeface="Arial" pitchFamily="34" charset="0"/>
              </a:rPr>
              <a:t>Traveling Wave (TW) Accelerating Structures</a:t>
            </a:r>
            <a:endParaRPr lang="en-US" sz="2800" b="1" i="1" dirty="0">
              <a:solidFill>
                <a:srgbClr val="002060"/>
              </a:solidFill>
              <a:latin typeface="Arial" pitchFamily="34" charset="0"/>
            </a:endParaRPr>
          </a:p>
        </p:txBody>
      </p:sp>
      <p:sp>
        <p:nvSpPr>
          <p:cNvPr id="15" name="Rectangle 8"/>
          <p:cNvSpPr>
            <a:spLocks noChangeArrowheads="1"/>
          </p:cNvSpPr>
          <p:nvPr/>
        </p:nvSpPr>
        <p:spPr bwMode="auto">
          <a:xfrm>
            <a:off x="528044" y="2007339"/>
            <a:ext cx="5272554" cy="461665"/>
          </a:xfrm>
          <a:prstGeom prst="rect">
            <a:avLst/>
          </a:prstGeom>
          <a:noFill/>
          <a:ln w="9525">
            <a:noFill/>
            <a:miter lim="800000"/>
            <a:headEnd/>
            <a:tailEnd/>
          </a:ln>
          <a:effectLst/>
        </p:spPr>
        <p:txBody>
          <a:bodyPr wrap="square">
            <a:spAutoFit/>
          </a:bodyPr>
          <a:lstStyle/>
          <a:p>
            <a:r>
              <a:rPr lang="en-US" altLang="en-US" sz="2400" b="0" dirty="0" smtClean="0">
                <a:solidFill>
                  <a:schemeClr val="accent2"/>
                </a:solidFill>
                <a:latin typeface="Arial" pitchFamily="34" charset="0"/>
              </a:rPr>
              <a:t>Constant cross-section waveguides</a:t>
            </a:r>
            <a:endParaRPr lang="en-US" sz="2400" b="0" dirty="0">
              <a:solidFill>
                <a:schemeClr val="accent2"/>
              </a:solidFill>
              <a:latin typeface="Arial" pitchFamily="34" charset="0"/>
            </a:endParaRPr>
          </a:p>
        </p:txBody>
      </p:sp>
      <p:sp>
        <p:nvSpPr>
          <p:cNvPr id="16" name="AutoShape 9"/>
          <p:cNvSpPr>
            <a:spLocks noChangeArrowheads="1"/>
          </p:cNvSpPr>
          <p:nvPr/>
        </p:nvSpPr>
        <p:spPr bwMode="auto">
          <a:xfrm>
            <a:off x="4232796" y="3824457"/>
            <a:ext cx="666749" cy="501840"/>
          </a:xfrm>
          <a:prstGeom prst="downArrow">
            <a:avLst>
              <a:gd name="adj1" fmla="val 50000"/>
              <a:gd name="adj2" fmla="val 47567"/>
            </a:avLst>
          </a:prstGeom>
          <a:solidFill>
            <a:schemeClr val="accent1"/>
          </a:solidFill>
          <a:ln w="9525">
            <a:solidFill>
              <a:schemeClr val="tx1"/>
            </a:solidFill>
            <a:miter lim="800000"/>
            <a:headEnd/>
            <a:tailEnd/>
          </a:ln>
          <a:effectLst/>
        </p:spPr>
        <p:txBody>
          <a:bodyPr wrap="none" anchor="ctr"/>
          <a:lstStyle/>
          <a:p>
            <a:endParaRPr lang="en-US"/>
          </a:p>
        </p:txBody>
      </p:sp>
      <p:grpSp>
        <p:nvGrpSpPr>
          <p:cNvPr id="2" name="Group 1"/>
          <p:cNvGrpSpPr/>
          <p:nvPr/>
        </p:nvGrpSpPr>
        <p:grpSpPr>
          <a:xfrm>
            <a:off x="3037101" y="4393744"/>
            <a:ext cx="5297261" cy="1754709"/>
            <a:chOff x="2954338" y="4524375"/>
            <a:chExt cx="5837237" cy="1933575"/>
          </a:xfrm>
        </p:grpSpPr>
        <p:pic>
          <p:nvPicPr>
            <p:cNvPr id="13" name="Picture 6" descr="f1"/>
            <p:cNvPicPr>
              <a:picLocks noChangeAspect="1" noChangeArrowheads="1"/>
            </p:cNvPicPr>
            <p:nvPr/>
          </p:nvPicPr>
          <p:blipFill>
            <a:blip r:embed="rId7" cstate="print"/>
            <a:srcRect/>
            <a:stretch>
              <a:fillRect/>
            </a:stretch>
          </p:blipFill>
          <p:spPr bwMode="auto">
            <a:xfrm>
              <a:off x="2954338" y="4524375"/>
              <a:ext cx="5837237" cy="1933575"/>
            </a:xfrm>
            <a:prstGeom prst="rect">
              <a:avLst/>
            </a:prstGeom>
            <a:noFill/>
          </p:spPr>
        </p:pic>
        <p:sp>
          <p:nvSpPr>
            <p:cNvPr id="17" name="CasellaDiTesto 8"/>
            <p:cNvSpPr txBox="1"/>
            <p:nvPr/>
          </p:nvSpPr>
          <p:spPr>
            <a:xfrm>
              <a:off x="3630303" y="4544703"/>
              <a:ext cx="2729553" cy="369332"/>
            </a:xfrm>
            <a:prstGeom prst="rect">
              <a:avLst/>
            </a:prstGeom>
            <a:solidFill>
              <a:schemeClr val="bg1"/>
            </a:solidFill>
          </p:spPr>
          <p:txBody>
            <a:bodyPr wrap="square" rtlCol="0">
              <a:spAutoFit/>
            </a:bodyPr>
            <a:lstStyle/>
            <a:p>
              <a:r>
                <a:rPr lang="en-GB" sz="1800" dirty="0" smtClean="0">
                  <a:solidFill>
                    <a:srgbClr val="0066CC"/>
                  </a:solidFill>
                  <a:latin typeface="Comic Sans MS" pitchFamily="66" charset="0"/>
                </a:rPr>
                <a:t>propagation constant</a:t>
              </a:r>
              <a:endParaRPr lang="en-GB" sz="1800" dirty="0">
                <a:solidFill>
                  <a:srgbClr val="0066CC"/>
                </a:solidFill>
                <a:latin typeface="Comic Sans MS" pitchFamily="66" charset="0"/>
              </a:endParaRPr>
            </a:p>
          </p:txBody>
        </p:sp>
        <p:sp>
          <p:nvSpPr>
            <p:cNvPr id="18" name="CasellaDiTesto 9"/>
            <p:cNvSpPr txBox="1"/>
            <p:nvPr/>
          </p:nvSpPr>
          <p:spPr>
            <a:xfrm>
              <a:off x="6048231" y="6086899"/>
              <a:ext cx="1922061" cy="369332"/>
            </a:xfrm>
            <a:prstGeom prst="rect">
              <a:avLst/>
            </a:prstGeom>
            <a:solidFill>
              <a:schemeClr val="bg1"/>
            </a:solidFill>
          </p:spPr>
          <p:txBody>
            <a:bodyPr wrap="square" rtlCol="0">
              <a:spAutoFit/>
            </a:bodyPr>
            <a:lstStyle/>
            <a:p>
              <a:r>
                <a:rPr lang="en-GB" sz="1800" dirty="0" smtClean="0">
                  <a:solidFill>
                    <a:srgbClr val="0066CC"/>
                  </a:solidFill>
                  <a:latin typeface="Comic Sans MS" pitchFamily="66" charset="0"/>
                </a:rPr>
                <a:t>phase velocity</a:t>
              </a:r>
              <a:endParaRPr lang="en-GB" sz="1800" dirty="0">
                <a:solidFill>
                  <a:srgbClr val="0066CC"/>
                </a:solidFill>
                <a:latin typeface="Comic Sans MS" pitchFamily="66" charset="0"/>
              </a:endParaRPr>
            </a:p>
          </p:txBody>
        </p:sp>
      </p:grpSp>
    </p:spTree>
    <p:extLst>
      <p:ext uri="{BB962C8B-B14F-4D97-AF65-F5344CB8AC3E}">
        <p14:creationId xmlns:p14="http://schemas.microsoft.com/office/powerpoint/2010/main" val="193227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pic>
        <p:nvPicPr>
          <p:cNvPr id="5" name="Picture 4"/>
          <p:cNvPicPr>
            <a:picLocks noChangeAspect="1"/>
          </p:cNvPicPr>
          <p:nvPr/>
        </p:nvPicPr>
        <p:blipFill rotWithShape="1">
          <a:blip r:embed="rId3"/>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4"/>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5"/>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9" name="Text Box 2"/>
          <p:cNvSpPr txBox="1">
            <a:spLocks noChangeArrowheads="1"/>
          </p:cNvSpPr>
          <p:nvPr/>
        </p:nvSpPr>
        <p:spPr bwMode="auto">
          <a:xfrm>
            <a:off x="694743" y="493032"/>
            <a:ext cx="7702196" cy="338554"/>
          </a:xfrm>
          <a:prstGeom prst="rect">
            <a:avLst/>
          </a:prstGeom>
          <a:noFill/>
          <a:ln w="9525">
            <a:noFill/>
            <a:miter lim="800000"/>
            <a:headEnd/>
            <a:tailEnd/>
          </a:ln>
          <a:effectLst/>
        </p:spPr>
        <p:txBody>
          <a:bodyPr wrap="square">
            <a:spAutoFit/>
          </a:bodyPr>
          <a:lstStyle/>
          <a:p>
            <a:pPr eaLnBrk="1" hangingPunct="1"/>
            <a:r>
              <a:rPr lang="en-US" sz="1600" b="0" dirty="0" smtClean="0">
                <a:solidFill>
                  <a:schemeClr val="accent6">
                    <a:lumMod val="50000"/>
                  </a:schemeClr>
                </a:solidFill>
                <a:latin typeface="Times New Roman" pitchFamily="18" charset="0"/>
                <a:cs typeface="Times New Roman" pitchFamily="18" charset="0"/>
              </a:rPr>
              <a:t>The wave </a:t>
            </a:r>
            <a:r>
              <a:rPr lang="en-US" sz="1600" i="1" dirty="0" smtClean="0">
                <a:solidFill>
                  <a:schemeClr val="accent6">
                    <a:lumMod val="50000"/>
                  </a:schemeClr>
                </a:solidFill>
                <a:latin typeface="Times New Roman" pitchFamily="18" charset="0"/>
                <a:cs typeface="Times New Roman" pitchFamily="18" charset="0"/>
              </a:rPr>
              <a:t>phase velocity </a:t>
            </a:r>
            <a:r>
              <a:rPr lang="en-US" sz="1600" b="0" dirty="0" smtClean="0">
                <a:solidFill>
                  <a:schemeClr val="accent6">
                    <a:lumMod val="50000"/>
                  </a:schemeClr>
                </a:solidFill>
                <a:latin typeface="Times New Roman" pitchFamily="18" charset="0"/>
                <a:cs typeface="Times New Roman" pitchFamily="18" charset="0"/>
              </a:rPr>
              <a:t>and the </a:t>
            </a:r>
            <a:r>
              <a:rPr lang="en-US" sz="1600" i="1" dirty="0" smtClean="0">
                <a:solidFill>
                  <a:schemeClr val="accent6">
                    <a:lumMod val="50000"/>
                  </a:schemeClr>
                </a:solidFill>
                <a:latin typeface="Times New Roman" pitchFamily="18" charset="0"/>
                <a:cs typeface="Times New Roman" pitchFamily="18" charset="0"/>
              </a:rPr>
              <a:t>propagation constant  </a:t>
            </a:r>
            <a:r>
              <a:rPr lang="en-US" sz="1600" i="1" dirty="0" smtClean="0">
                <a:solidFill>
                  <a:schemeClr val="accent6">
                    <a:lumMod val="50000"/>
                  </a:schemeClr>
                </a:solidFill>
                <a:latin typeface="Times New Roman" pitchFamily="18" charset="0"/>
                <a:cs typeface="Times New Roman" pitchFamily="18" charset="0"/>
                <a:sym typeface="Symbol" pitchFamily="18" charset="2"/>
              </a:rPr>
              <a:t></a:t>
            </a:r>
            <a:r>
              <a:rPr lang="en-US" sz="1600" b="0" dirty="0" smtClean="0">
                <a:solidFill>
                  <a:schemeClr val="accent6">
                    <a:lumMod val="50000"/>
                  </a:schemeClr>
                </a:solidFill>
                <a:latin typeface="Times New Roman" pitchFamily="18" charset="0"/>
                <a:cs typeface="Times New Roman" pitchFamily="18" charset="0"/>
              </a:rPr>
              <a:t>  are simply related by:</a:t>
            </a:r>
          </a:p>
        </p:txBody>
      </p:sp>
      <p:pic>
        <p:nvPicPr>
          <p:cNvPr id="20" name="Picture 3" descr="Fig3"/>
          <p:cNvPicPr>
            <a:picLocks noChangeAspect="1" noChangeArrowheads="1"/>
          </p:cNvPicPr>
          <p:nvPr/>
        </p:nvPicPr>
        <p:blipFill>
          <a:blip r:embed="rId6" cstate="print"/>
          <a:srcRect/>
          <a:stretch>
            <a:fillRect/>
          </a:stretch>
        </p:blipFill>
        <p:spPr bwMode="auto">
          <a:xfrm>
            <a:off x="3993112" y="867678"/>
            <a:ext cx="838200" cy="654050"/>
          </a:xfrm>
          <a:prstGeom prst="rect">
            <a:avLst/>
          </a:prstGeom>
          <a:noFill/>
        </p:spPr>
      </p:pic>
      <p:sp>
        <p:nvSpPr>
          <p:cNvPr id="21" name="Text Box 4"/>
          <p:cNvSpPr txBox="1">
            <a:spLocks noChangeArrowheads="1"/>
          </p:cNvSpPr>
          <p:nvPr/>
        </p:nvSpPr>
        <p:spPr bwMode="auto">
          <a:xfrm>
            <a:off x="694744" y="1489070"/>
            <a:ext cx="7832827" cy="584775"/>
          </a:xfrm>
          <a:prstGeom prst="rect">
            <a:avLst/>
          </a:prstGeom>
          <a:noFill/>
          <a:ln w="9525">
            <a:noFill/>
            <a:miter lim="800000"/>
            <a:headEnd/>
            <a:tailEnd/>
          </a:ln>
          <a:effectLst/>
        </p:spPr>
        <p:txBody>
          <a:bodyPr wrap="square">
            <a:spAutoFit/>
          </a:bodyPr>
          <a:lstStyle/>
          <a:p>
            <a:pPr algn="just" eaLnBrk="1" hangingPunct="1"/>
            <a:r>
              <a:rPr lang="en-US" sz="1600" b="0" dirty="0" smtClean="0">
                <a:solidFill>
                  <a:schemeClr val="accent6">
                    <a:lumMod val="50000"/>
                  </a:schemeClr>
                </a:solidFill>
                <a:latin typeface="Times New Roman" pitchFamily="18" charset="0"/>
                <a:cs typeface="Times New Roman" pitchFamily="18" charset="0"/>
              </a:rPr>
              <a:t>while, solving the wave equation, the propagation constant and the phase velocity result to be  functions of the frequency according to:</a:t>
            </a:r>
            <a:endParaRPr lang="en-US" altLang="en-US" sz="1600" b="0" dirty="0">
              <a:solidFill>
                <a:schemeClr val="accent6">
                  <a:lumMod val="50000"/>
                </a:schemeClr>
              </a:solidFill>
              <a:latin typeface="Times New Roman" pitchFamily="18" charset="0"/>
            </a:endParaRPr>
          </a:p>
        </p:txBody>
      </p:sp>
      <p:sp>
        <p:nvSpPr>
          <p:cNvPr id="22" name="Text Box 5"/>
          <p:cNvSpPr txBox="1">
            <a:spLocks noChangeArrowheads="1"/>
          </p:cNvSpPr>
          <p:nvPr/>
        </p:nvSpPr>
        <p:spPr bwMode="auto">
          <a:xfrm>
            <a:off x="694744" y="4038762"/>
            <a:ext cx="7832828" cy="1077218"/>
          </a:xfrm>
          <a:prstGeom prst="rect">
            <a:avLst/>
          </a:prstGeom>
          <a:noFill/>
          <a:ln w="9525">
            <a:noFill/>
            <a:miter lim="800000"/>
            <a:headEnd/>
            <a:tailEnd/>
          </a:ln>
          <a:effectLst/>
        </p:spPr>
        <p:txBody>
          <a:bodyPr wrap="square">
            <a:spAutoFit/>
          </a:bodyPr>
          <a:lstStyle/>
          <a:p>
            <a:pPr algn="just" eaLnBrk="1" hangingPunct="1"/>
            <a:r>
              <a:rPr lang="en-US" sz="1600" b="0" dirty="0" smtClean="0">
                <a:solidFill>
                  <a:schemeClr val="accent6">
                    <a:lumMod val="50000"/>
                  </a:schemeClr>
                </a:solidFill>
                <a:latin typeface="Times New Roman" pitchFamily="18" charset="0"/>
                <a:cs typeface="Times New Roman" pitchFamily="18" charset="0"/>
              </a:rPr>
              <a:t>As already mentioned the </a:t>
            </a:r>
            <a:r>
              <a:rPr lang="en-US" sz="1600" i="1" dirty="0" smtClean="0">
                <a:solidFill>
                  <a:schemeClr val="accent6">
                    <a:lumMod val="50000"/>
                  </a:schemeClr>
                </a:solidFill>
                <a:latin typeface="Times New Roman" pitchFamily="18" charset="0"/>
                <a:cs typeface="Times New Roman" pitchFamily="18" charset="0"/>
              </a:rPr>
              <a:t>wave phase velocity is always larger than c, </a:t>
            </a:r>
            <a:r>
              <a:rPr lang="en-US" sz="1600" b="0" dirty="0" smtClean="0">
                <a:solidFill>
                  <a:schemeClr val="accent6">
                    <a:lumMod val="50000"/>
                  </a:schemeClr>
                </a:solidFill>
                <a:latin typeface="Times New Roman" pitchFamily="18" charset="0"/>
                <a:cs typeface="Times New Roman" pitchFamily="18" charset="0"/>
              </a:rPr>
              <a:t>so that the accelerating field and the particles in the beam </a:t>
            </a:r>
            <a:r>
              <a:rPr lang="en-US" sz="1600" i="1" dirty="0" smtClean="0">
                <a:solidFill>
                  <a:schemeClr val="accent6">
                    <a:lumMod val="50000"/>
                  </a:schemeClr>
                </a:solidFill>
                <a:latin typeface="Times New Roman" pitchFamily="18" charset="0"/>
                <a:cs typeface="Times New Roman" pitchFamily="18" charset="0"/>
              </a:rPr>
              <a:t>can never be synchronous</a:t>
            </a:r>
            <a:r>
              <a:rPr lang="en-US" sz="1600" b="0" dirty="0" smtClean="0">
                <a:solidFill>
                  <a:schemeClr val="accent6">
                    <a:lumMod val="50000"/>
                  </a:schemeClr>
                </a:solidFill>
                <a:latin typeface="Times New Roman" pitchFamily="18" charset="0"/>
                <a:cs typeface="Times New Roman" pitchFamily="18" charset="0"/>
              </a:rPr>
              <a:t>.</a:t>
            </a:r>
            <a:endParaRPr lang="en-US" sz="1600" i="1" dirty="0" smtClean="0">
              <a:solidFill>
                <a:schemeClr val="accent6">
                  <a:lumMod val="50000"/>
                </a:schemeClr>
              </a:solidFill>
              <a:latin typeface="Times New Roman" pitchFamily="18" charset="0"/>
              <a:cs typeface="Times New Roman" pitchFamily="18" charset="0"/>
            </a:endParaRPr>
          </a:p>
          <a:p>
            <a:pPr algn="just" eaLnBrk="1" hangingPunct="1"/>
            <a:r>
              <a:rPr lang="en-US" sz="1600" b="0" dirty="0" smtClean="0">
                <a:solidFill>
                  <a:schemeClr val="accent6">
                    <a:lumMod val="50000"/>
                  </a:schemeClr>
                </a:solidFill>
                <a:latin typeface="Times New Roman" pitchFamily="18" charset="0"/>
                <a:cs typeface="Times New Roman" pitchFamily="18" charset="0"/>
              </a:rPr>
              <a:t>Please notice that the phase velocity is not the energy propagation velocity of the structure. In fact the </a:t>
            </a:r>
            <a:r>
              <a:rPr lang="en-US" sz="1600" i="1" dirty="0" smtClean="0">
                <a:solidFill>
                  <a:schemeClr val="accent6">
                    <a:lumMod val="50000"/>
                  </a:schemeClr>
                </a:solidFill>
                <a:latin typeface="Times New Roman" pitchFamily="18" charset="0"/>
                <a:cs typeface="Times New Roman" pitchFamily="18" charset="0"/>
              </a:rPr>
              <a:t>energy propagates </a:t>
            </a:r>
            <a:r>
              <a:rPr lang="en-US" sz="1600" b="0" dirty="0" smtClean="0">
                <a:solidFill>
                  <a:schemeClr val="accent6">
                    <a:lumMod val="50000"/>
                  </a:schemeClr>
                </a:solidFill>
                <a:latin typeface="Times New Roman" pitchFamily="18" charset="0"/>
                <a:cs typeface="Times New Roman" pitchFamily="18" charset="0"/>
              </a:rPr>
              <a:t>with the </a:t>
            </a:r>
            <a:r>
              <a:rPr lang="en-US" sz="1600" i="1" dirty="0" smtClean="0">
                <a:solidFill>
                  <a:schemeClr val="accent6">
                    <a:lumMod val="50000"/>
                  </a:schemeClr>
                </a:solidFill>
                <a:latin typeface="Times New Roman" pitchFamily="18" charset="0"/>
                <a:cs typeface="Times New Roman" pitchFamily="18" charset="0"/>
              </a:rPr>
              <a:t>group velocity  </a:t>
            </a:r>
            <a:r>
              <a:rPr lang="en-US" sz="1600" b="0" dirty="0" smtClean="0">
                <a:solidFill>
                  <a:schemeClr val="accent6">
                    <a:lumMod val="50000"/>
                  </a:schemeClr>
                </a:solidFill>
                <a:latin typeface="Times New Roman" pitchFamily="18" charset="0"/>
                <a:cs typeface="Times New Roman" pitchFamily="18" charset="0"/>
              </a:rPr>
              <a:t>given by:</a:t>
            </a:r>
            <a:endParaRPr lang="en-US" altLang="en-US" sz="1600" b="0" dirty="0">
              <a:solidFill>
                <a:schemeClr val="accent6">
                  <a:lumMod val="50000"/>
                </a:schemeClr>
              </a:solidFill>
              <a:latin typeface="Times New Roman" pitchFamily="18" charset="0"/>
            </a:endParaRPr>
          </a:p>
        </p:txBody>
      </p:sp>
      <p:pic>
        <p:nvPicPr>
          <p:cNvPr id="23" name="Picture 6" descr="Fig5b"/>
          <p:cNvPicPr>
            <a:picLocks noChangeAspect="1" noChangeArrowheads="1"/>
          </p:cNvPicPr>
          <p:nvPr/>
        </p:nvPicPr>
        <p:blipFill>
          <a:blip r:embed="rId7" cstate="print"/>
          <a:srcRect/>
          <a:stretch>
            <a:fillRect/>
          </a:stretch>
        </p:blipFill>
        <p:spPr bwMode="auto">
          <a:xfrm>
            <a:off x="2392912" y="5201098"/>
            <a:ext cx="4419600" cy="911225"/>
          </a:xfrm>
          <a:prstGeom prst="rect">
            <a:avLst/>
          </a:prstGeom>
          <a:noFill/>
        </p:spPr>
      </p:pic>
      <p:pic>
        <p:nvPicPr>
          <p:cNvPr id="24" name="Picture 7" descr="f2"/>
          <p:cNvPicPr>
            <a:picLocks noChangeAspect="1" noChangeArrowheads="1"/>
          </p:cNvPicPr>
          <p:nvPr/>
        </p:nvPicPr>
        <p:blipFill>
          <a:blip r:embed="rId8" cstate="print"/>
          <a:srcRect/>
          <a:stretch>
            <a:fillRect/>
          </a:stretch>
        </p:blipFill>
        <p:spPr bwMode="auto">
          <a:xfrm>
            <a:off x="2392912" y="2108195"/>
            <a:ext cx="4343400" cy="1924050"/>
          </a:xfrm>
          <a:prstGeom prst="rect">
            <a:avLst/>
          </a:prstGeom>
          <a:noFill/>
        </p:spPr>
      </p:pic>
      <p:sp>
        <p:nvSpPr>
          <p:cNvPr id="25" name="CasellaDiTesto 8"/>
          <p:cNvSpPr txBox="1"/>
          <p:nvPr/>
        </p:nvSpPr>
        <p:spPr>
          <a:xfrm>
            <a:off x="2557821" y="3231388"/>
            <a:ext cx="2304198" cy="738664"/>
          </a:xfrm>
          <a:prstGeom prst="rect">
            <a:avLst/>
          </a:prstGeom>
          <a:solidFill>
            <a:schemeClr val="bg1"/>
          </a:solidFill>
        </p:spPr>
        <p:txBody>
          <a:bodyPr wrap="square" rtlCol="0">
            <a:spAutoFit/>
          </a:bodyPr>
          <a:lstStyle/>
          <a:p>
            <a:pPr algn="ctr"/>
            <a:r>
              <a:rPr lang="en-US" sz="1400" dirty="0" smtClean="0">
                <a:solidFill>
                  <a:srgbClr val="0066CC"/>
                </a:solidFill>
                <a:latin typeface="Comic Sans MS" pitchFamily="66" charset="0"/>
              </a:rPr>
              <a:t>specific of the guide geometry and of the selected mode  </a:t>
            </a:r>
            <a:endParaRPr lang="en-US" sz="1400" dirty="0">
              <a:solidFill>
                <a:srgbClr val="0066CC"/>
              </a:solidFill>
              <a:latin typeface="Comic Sans MS" pitchFamily="66" charset="0"/>
            </a:endParaRPr>
          </a:p>
        </p:txBody>
      </p:sp>
    </p:spTree>
    <p:extLst>
      <p:ext uri="{BB962C8B-B14F-4D97-AF65-F5344CB8AC3E}">
        <p14:creationId xmlns:p14="http://schemas.microsoft.com/office/powerpoint/2010/main" val="43359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5"/>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6"/>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0" name="Rectangle 2"/>
          <p:cNvSpPr txBox="1">
            <a:spLocks noChangeArrowheads="1"/>
          </p:cNvSpPr>
          <p:nvPr/>
        </p:nvSpPr>
        <p:spPr>
          <a:xfrm>
            <a:off x="5268686" y="537493"/>
            <a:ext cx="3128253" cy="495300"/>
          </a:xfrm>
          <a:prstGeom prst="rect">
            <a:avLst/>
          </a:prstGeom>
          <a:solidFill>
            <a:srgbClr val="000099"/>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chemeClr val="bg1"/>
                </a:solidFill>
                <a:latin typeface="Arial" pitchFamily="34" charset="0"/>
              </a:rPr>
              <a:t>Dispersion plot</a:t>
            </a:r>
            <a:endParaRPr lang="en-US" altLang="en-US" sz="2400" dirty="0">
              <a:solidFill>
                <a:schemeClr val="bg1"/>
              </a:solidFill>
              <a:latin typeface="Arial" pitchFamily="34" charset="0"/>
            </a:endParaRPr>
          </a:p>
        </p:txBody>
      </p:sp>
      <p:graphicFrame>
        <p:nvGraphicFramePr>
          <p:cNvPr id="13" name="Oggetto 5"/>
          <p:cNvGraphicFramePr>
            <a:graphicFrameLocks noChangeAspect="1"/>
          </p:cNvGraphicFramePr>
          <p:nvPr>
            <p:extLst>
              <p:ext uri="{D42A27DB-BD31-4B8C-83A1-F6EECF244321}">
                <p14:modId xmlns:p14="http://schemas.microsoft.com/office/powerpoint/2010/main" val="3204134872"/>
              </p:ext>
            </p:extLst>
          </p:nvPr>
        </p:nvGraphicFramePr>
        <p:xfrm>
          <a:off x="5597982" y="5138956"/>
          <a:ext cx="2444750" cy="730250"/>
        </p:xfrm>
        <a:graphic>
          <a:graphicData uri="http://schemas.openxmlformats.org/presentationml/2006/ole">
            <mc:AlternateContent xmlns:mc="http://schemas.openxmlformats.org/markup-compatibility/2006">
              <mc:Choice xmlns:v="urn:schemas-microsoft-com:vml" Requires="v">
                <p:oleObj spid="_x0000_s12327" name="Equazione" r:id="rId7" imgW="977760" imgH="291960" progId="Equation.3">
                  <p:embed/>
                </p:oleObj>
              </mc:Choice>
              <mc:Fallback>
                <p:oleObj name="Equazione" r:id="rId7" imgW="977760" imgH="2919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7982" y="5138956"/>
                        <a:ext cx="2444750" cy="730250"/>
                      </a:xfrm>
                      <a:prstGeom prst="rect">
                        <a:avLst/>
                      </a:prstGeom>
                      <a:solidFill>
                        <a:srgbClr val="FFFF00"/>
                      </a:solidFill>
                    </p:spPr>
                  </p:pic>
                </p:oleObj>
              </mc:Fallback>
            </mc:AlternateContent>
          </a:graphicData>
        </a:graphic>
      </p:graphicFrame>
      <p:sp>
        <p:nvSpPr>
          <p:cNvPr id="14" name="Rectangle 2"/>
          <p:cNvSpPr txBox="1">
            <a:spLocks noChangeArrowheads="1"/>
          </p:cNvSpPr>
          <p:nvPr/>
        </p:nvSpPr>
        <p:spPr bwMode="auto">
          <a:xfrm>
            <a:off x="5312230" y="4437280"/>
            <a:ext cx="3128253" cy="701676"/>
          </a:xfrm>
          <a:prstGeom prst="rect">
            <a:avLst/>
          </a:prstGeom>
          <a:solidFill>
            <a:srgbClr val="FFFF00"/>
          </a:solid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000" b="0" kern="0" dirty="0" smtClean="0">
                <a:solidFill>
                  <a:schemeClr val="accent6">
                    <a:lumMod val="75000"/>
                  </a:schemeClr>
                </a:solidFill>
                <a:latin typeface="Arial" pitchFamily="34" charset="0"/>
                <a:ea typeface="+mj-ea"/>
                <a:cs typeface="+mj-cs"/>
              </a:rPr>
              <a:t>Constant cross section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000" b="0" kern="0" dirty="0" smtClean="0">
                <a:solidFill>
                  <a:schemeClr val="accent6">
                    <a:lumMod val="75000"/>
                  </a:schemeClr>
                </a:solidFill>
                <a:latin typeface="Arial" pitchFamily="34" charset="0"/>
                <a:ea typeface="+mj-ea"/>
                <a:cs typeface="+mj-cs"/>
              </a:rPr>
              <a:t>waveguides:</a:t>
            </a:r>
            <a:endParaRPr kumimoji="0" lang="en-US" altLang="en-US" sz="2000" b="0" i="0" u="none" strike="noStrike" kern="0" cap="none" spc="0" normalizeH="0" baseline="0" dirty="0">
              <a:ln>
                <a:noFill/>
              </a:ln>
              <a:solidFill>
                <a:schemeClr val="accent6">
                  <a:lumMod val="75000"/>
                </a:schemeClr>
              </a:solidFill>
              <a:effectLst/>
              <a:uLnTx/>
              <a:uFillTx/>
              <a:latin typeface="Arial" pitchFamily="34" charset="0"/>
              <a:ea typeface="+mj-ea"/>
              <a:cs typeface="+mj-cs"/>
            </a:endParaRPr>
          </a:p>
        </p:txBody>
      </p:sp>
      <p:grpSp>
        <p:nvGrpSpPr>
          <p:cNvPr id="2" name="Group 1"/>
          <p:cNvGrpSpPr/>
          <p:nvPr/>
        </p:nvGrpSpPr>
        <p:grpSpPr>
          <a:xfrm>
            <a:off x="5077576" y="1161832"/>
            <a:ext cx="3490835" cy="3086531"/>
            <a:chOff x="4419600" y="846138"/>
            <a:chExt cx="4410075" cy="3899306"/>
          </a:xfrm>
        </p:grpSpPr>
        <p:pic>
          <p:nvPicPr>
            <p:cNvPr id="20" name="Picture 4" descr="Fig6"/>
            <p:cNvPicPr>
              <a:picLocks noChangeAspect="1" noChangeArrowheads="1"/>
            </p:cNvPicPr>
            <p:nvPr/>
          </p:nvPicPr>
          <p:blipFill>
            <a:blip r:embed="rId9" cstate="print"/>
            <a:srcRect/>
            <a:stretch>
              <a:fillRect/>
            </a:stretch>
          </p:blipFill>
          <p:spPr bwMode="auto">
            <a:xfrm>
              <a:off x="4419600" y="846138"/>
              <a:ext cx="4410075" cy="3789362"/>
            </a:xfrm>
            <a:prstGeom prst="rect">
              <a:avLst/>
            </a:prstGeom>
            <a:noFill/>
          </p:spPr>
        </p:pic>
        <p:cxnSp>
          <p:nvCxnSpPr>
            <p:cNvPr id="21" name="Connettore 1 8"/>
            <p:cNvCxnSpPr/>
            <p:nvPr/>
          </p:nvCxnSpPr>
          <p:spPr bwMode="auto">
            <a:xfrm>
              <a:off x="7302199" y="2796363"/>
              <a:ext cx="0" cy="1616149"/>
            </a:xfrm>
            <a:prstGeom prst="line">
              <a:avLst/>
            </a:prstGeom>
            <a:solidFill>
              <a:schemeClr val="accent1"/>
            </a:solidFill>
            <a:ln w="19050" cap="flat" cmpd="sng" algn="ctr">
              <a:solidFill>
                <a:schemeClr val="tx1"/>
              </a:solidFill>
              <a:prstDash val="sysDash"/>
              <a:round/>
              <a:headEnd type="none" w="med" len="med"/>
              <a:tailEnd type="none" w="med" len="med"/>
            </a:ln>
            <a:effectLst/>
          </p:spPr>
        </p:cxnSp>
        <p:sp>
          <p:nvSpPr>
            <p:cNvPr id="22" name="CasellaDiTesto 9"/>
            <p:cNvSpPr txBox="1"/>
            <p:nvPr/>
          </p:nvSpPr>
          <p:spPr>
            <a:xfrm>
              <a:off x="6291548" y="2573072"/>
              <a:ext cx="420308" cy="369332"/>
            </a:xfrm>
            <a:prstGeom prst="rect">
              <a:avLst/>
            </a:prstGeom>
            <a:noFill/>
          </p:spPr>
          <p:txBody>
            <a:bodyPr wrap="none" rtlCol="0">
              <a:spAutoFit/>
            </a:bodyPr>
            <a:lstStyle/>
            <a:p>
              <a:r>
                <a:rPr lang="it-IT" sz="1800" b="0" dirty="0" err="1" smtClean="0">
                  <a:latin typeface="Symbol" pitchFamily="18" charset="2"/>
                </a:rPr>
                <a:t>w</a:t>
              </a:r>
              <a:r>
                <a:rPr lang="it-IT" sz="1800" b="0" baseline="30000" dirty="0" err="1" smtClean="0">
                  <a:latin typeface="Symbol" pitchFamily="18" charset="2"/>
                </a:rPr>
                <a:t>*</a:t>
              </a:r>
              <a:endParaRPr lang="it-IT" sz="1800" b="0" baseline="30000" dirty="0">
                <a:latin typeface="Symbol" pitchFamily="18" charset="2"/>
              </a:endParaRPr>
            </a:p>
          </p:txBody>
        </p:sp>
        <p:sp>
          <p:nvSpPr>
            <p:cNvPr id="23" name="CasellaDiTesto 10"/>
            <p:cNvSpPr txBox="1"/>
            <p:nvPr/>
          </p:nvSpPr>
          <p:spPr>
            <a:xfrm>
              <a:off x="7195427" y="4376112"/>
              <a:ext cx="388248" cy="369332"/>
            </a:xfrm>
            <a:prstGeom prst="rect">
              <a:avLst/>
            </a:prstGeom>
            <a:noFill/>
          </p:spPr>
          <p:txBody>
            <a:bodyPr wrap="none" rtlCol="0">
              <a:spAutoFit/>
            </a:bodyPr>
            <a:lstStyle/>
            <a:p>
              <a:r>
                <a:rPr lang="it-IT" sz="1800" b="0" dirty="0" err="1" smtClean="0">
                  <a:latin typeface="Symbol" pitchFamily="18" charset="2"/>
                </a:rPr>
                <a:t>b</a:t>
              </a:r>
              <a:r>
                <a:rPr lang="it-IT" sz="1800" b="0" baseline="30000" dirty="0" err="1" smtClean="0">
                  <a:latin typeface="Symbol" pitchFamily="18" charset="2"/>
                </a:rPr>
                <a:t>*</a:t>
              </a:r>
              <a:endParaRPr lang="it-IT" sz="1800" b="0" baseline="30000" dirty="0">
                <a:latin typeface="Symbol" pitchFamily="18" charset="2"/>
              </a:endParaRPr>
            </a:p>
          </p:txBody>
        </p:sp>
        <p:sp>
          <p:nvSpPr>
            <p:cNvPr id="24" name="Ovale 11"/>
            <p:cNvSpPr/>
            <p:nvPr/>
          </p:nvSpPr>
          <p:spPr bwMode="auto">
            <a:xfrm>
              <a:off x="7261359" y="2762446"/>
              <a:ext cx="77707" cy="7770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grpSp>
      <p:sp>
        <p:nvSpPr>
          <p:cNvPr id="11" name="Text Box 3"/>
          <p:cNvSpPr txBox="1">
            <a:spLocks noChangeArrowheads="1"/>
          </p:cNvSpPr>
          <p:nvPr/>
        </p:nvSpPr>
        <p:spPr bwMode="auto">
          <a:xfrm>
            <a:off x="477618" y="545201"/>
            <a:ext cx="4659360" cy="5532284"/>
          </a:xfrm>
          <a:prstGeom prst="rect">
            <a:avLst/>
          </a:prstGeom>
          <a:solidFill>
            <a:srgbClr val="FEEECE"/>
          </a:solidFill>
          <a:ln w="9525">
            <a:noFill/>
            <a:miter lim="800000"/>
            <a:headEnd/>
            <a:tailEnd/>
          </a:ln>
          <a:effectLst/>
        </p:spPr>
        <p:txBody>
          <a:bodyPr wrap="square">
            <a:spAutoFit/>
          </a:bodyPr>
          <a:lstStyle/>
          <a:p>
            <a:pPr algn="just" eaLnBrk="1" hangingPunct="1">
              <a:spcAft>
                <a:spcPts val="300"/>
              </a:spcAft>
            </a:pPr>
            <a:r>
              <a:rPr lang="en-US" sz="1600" b="0" dirty="0" smtClean="0">
                <a:solidFill>
                  <a:srgbClr val="990033"/>
                </a:solidFill>
                <a:latin typeface="Times New Roman" pitchFamily="18" charset="0"/>
                <a:cs typeface="Times New Roman" pitchFamily="18" charset="0"/>
              </a:rPr>
              <a:t>The </a:t>
            </a:r>
            <a:r>
              <a:rPr lang="en-US" sz="1800" i="1" dirty="0" smtClean="0">
                <a:solidFill>
                  <a:srgbClr val="990033"/>
                </a:solidFill>
                <a:latin typeface="Times New Roman" pitchFamily="18" charset="0"/>
                <a:cs typeface="Times New Roman" pitchFamily="18" charset="0"/>
                <a:sym typeface="Symbol" pitchFamily="18" charset="2"/>
              </a:rPr>
              <a:t></a:t>
            </a:r>
            <a:r>
              <a:rPr lang="en-US" sz="1600" b="0" dirty="0" smtClean="0">
                <a:solidFill>
                  <a:srgbClr val="990033"/>
                </a:solidFill>
                <a:latin typeface="Times New Roman" pitchFamily="18" charset="0"/>
                <a:cs typeface="Times New Roman" pitchFamily="18" charset="0"/>
                <a:sym typeface="Symbol" pitchFamily="18" charset="2"/>
              </a:rPr>
              <a:t>  vs. </a:t>
            </a:r>
            <a:r>
              <a:rPr lang="en-US" sz="1800" i="1" dirty="0" smtClean="0">
                <a:solidFill>
                  <a:srgbClr val="990033"/>
                </a:solidFill>
                <a:latin typeface="Times New Roman" pitchFamily="18" charset="0"/>
                <a:cs typeface="Times New Roman" pitchFamily="18" charset="0"/>
                <a:sym typeface="Symbol" pitchFamily="18" charset="2"/>
              </a:rPr>
              <a:t></a:t>
            </a:r>
            <a:r>
              <a:rPr lang="en-US" sz="1600" b="0" dirty="0" smtClean="0">
                <a:solidFill>
                  <a:srgbClr val="990033"/>
                </a:solidFill>
                <a:latin typeface="Times New Roman" pitchFamily="18" charset="0"/>
                <a:cs typeface="Times New Roman" pitchFamily="18" charset="0"/>
                <a:sym typeface="Symbol" pitchFamily="18" charset="2"/>
              </a:rPr>
              <a:t> </a:t>
            </a:r>
            <a:r>
              <a:rPr lang="en-US" sz="1600" b="0" dirty="0" smtClean="0">
                <a:solidFill>
                  <a:srgbClr val="990033"/>
                </a:solidFill>
                <a:latin typeface="Times New Roman" pitchFamily="18" charset="0"/>
                <a:cs typeface="Times New Roman" pitchFamily="18" charset="0"/>
              </a:rPr>
              <a:t> plot is called </a:t>
            </a:r>
            <a:r>
              <a:rPr lang="en-US" sz="1600" i="1" dirty="0" smtClean="0">
                <a:solidFill>
                  <a:srgbClr val="990033"/>
                </a:solidFill>
                <a:latin typeface="Times New Roman" pitchFamily="18" charset="0"/>
                <a:cs typeface="Times New Roman" pitchFamily="18" charset="0"/>
              </a:rPr>
              <a:t>dispersion curve </a:t>
            </a:r>
            <a:r>
              <a:rPr lang="en-US" sz="1600" b="0" dirty="0" smtClean="0">
                <a:solidFill>
                  <a:srgbClr val="990033"/>
                </a:solidFill>
                <a:latin typeface="Times New Roman" pitchFamily="18" charset="0"/>
                <a:cs typeface="Times New Roman" pitchFamily="18" charset="0"/>
              </a:rPr>
              <a:t>of the waveguide</a:t>
            </a:r>
            <a:r>
              <a:rPr lang="en-US" sz="1600" b="0" i="1" dirty="0" smtClean="0">
                <a:solidFill>
                  <a:srgbClr val="990033"/>
                </a:solidFill>
                <a:latin typeface="Times New Roman" pitchFamily="18" charset="0"/>
                <a:cs typeface="Times New Roman" pitchFamily="18" charset="0"/>
              </a:rPr>
              <a:t>. </a:t>
            </a:r>
          </a:p>
          <a:p>
            <a:pPr algn="just" eaLnBrk="1" hangingPunct="1">
              <a:spcAft>
                <a:spcPts val="600"/>
              </a:spcAft>
            </a:pPr>
            <a:r>
              <a:rPr lang="en-US" sz="1600" b="0" dirty="0" smtClean="0">
                <a:solidFill>
                  <a:srgbClr val="990033"/>
                </a:solidFill>
                <a:latin typeface="Times New Roman" pitchFamily="18" charset="0"/>
                <a:cs typeface="Times New Roman" pitchFamily="18" charset="0"/>
              </a:rPr>
              <a:t>Noticeable aspects are:</a:t>
            </a:r>
            <a:endParaRPr lang="en-US" sz="700" b="0" dirty="0" smtClean="0">
              <a:solidFill>
                <a:srgbClr val="990033"/>
              </a:solidFill>
              <a:latin typeface="Times New Roman" pitchFamily="18" charset="0"/>
              <a:cs typeface="Times New Roman" pitchFamily="18" charset="0"/>
            </a:endParaRPr>
          </a:p>
          <a:p>
            <a:pPr algn="just" eaLnBrk="1" hangingPunct="1"/>
            <a:r>
              <a:rPr lang="en-US" altLang="en-US" sz="1600" b="0" dirty="0" smtClean="0">
                <a:solidFill>
                  <a:srgbClr val="002060"/>
                </a:solidFill>
                <a:latin typeface="Times New Roman" pitchFamily="18" charset="0"/>
                <a:cs typeface="Times New Roman" pitchFamily="18" charset="0"/>
              </a:rPr>
              <a:t>a</a:t>
            </a:r>
            <a:r>
              <a:rPr lang="en-US" altLang="en-US" sz="1600" b="0" dirty="0">
                <a:solidFill>
                  <a:srgbClr val="002060"/>
                </a:solidFill>
                <a:latin typeface="Times New Roman" pitchFamily="18" charset="0"/>
                <a:cs typeface="Times New Roman" pitchFamily="18" charset="0"/>
              </a:rPr>
              <a:t>) </a:t>
            </a:r>
            <a:r>
              <a:rPr lang="en-US" sz="1600" b="0" dirty="0" smtClean="0">
                <a:solidFill>
                  <a:srgbClr val="002060"/>
                </a:solidFill>
                <a:latin typeface="Times New Roman" pitchFamily="18" charset="0"/>
                <a:cs typeface="Times New Roman" pitchFamily="18" charset="0"/>
              </a:rPr>
              <a:t>the tangent of the </a:t>
            </a:r>
            <a:r>
              <a:rPr lang="en-US" sz="1800" i="1" dirty="0" smtClean="0">
                <a:solidFill>
                  <a:srgbClr val="002060"/>
                </a:solidFill>
                <a:latin typeface="Times New Roman" pitchFamily="18" charset="0"/>
                <a:cs typeface="Times New Roman" pitchFamily="18" charset="0"/>
                <a:sym typeface="Symbol" pitchFamily="18" charset="2"/>
              </a:rPr>
              <a:t></a:t>
            </a:r>
            <a:r>
              <a:rPr lang="en-US" sz="1800" i="1" baseline="-30000" dirty="0" smtClean="0">
                <a:solidFill>
                  <a:srgbClr val="002060"/>
                </a:solidFill>
                <a:latin typeface="Times New Roman" pitchFamily="18" charset="0"/>
                <a:cs typeface="Times New Roman" pitchFamily="18" charset="0"/>
              </a:rPr>
              <a:t>ph</a:t>
            </a:r>
            <a:r>
              <a:rPr lang="en-US" sz="1800" i="1" dirty="0" smtClean="0">
                <a:solidFill>
                  <a:srgbClr val="002060"/>
                </a:solidFill>
                <a:latin typeface="Times New Roman" pitchFamily="18" charset="0"/>
                <a:cs typeface="Times New Roman" pitchFamily="18" charset="0"/>
              </a:rPr>
              <a:t> </a:t>
            </a:r>
            <a:r>
              <a:rPr lang="en-US" sz="1600" b="0" dirty="0" smtClean="0">
                <a:solidFill>
                  <a:srgbClr val="002060"/>
                </a:solidFill>
                <a:latin typeface="Times New Roman" pitchFamily="18" charset="0"/>
                <a:cs typeface="Times New Roman" pitchFamily="18" charset="0"/>
              </a:rPr>
              <a:t>angle is the wave </a:t>
            </a:r>
            <a:r>
              <a:rPr lang="en-US" sz="1600" i="1" dirty="0" smtClean="0">
                <a:solidFill>
                  <a:srgbClr val="002060"/>
                </a:solidFill>
                <a:latin typeface="Times New Roman" pitchFamily="18" charset="0"/>
                <a:cs typeface="Times New Roman" pitchFamily="18" charset="0"/>
              </a:rPr>
              <a:t>phase velocity </a:t>
            </a:r>
            <a:r>
              <a:rPr lang="en-US" sz="1600" b="0" dirty="0" smtClean="0">
                <a:solidFill>
                  <a:srgbClr val="002060"/>
                </a:solidFill>
                <a:latin typeface="Times New Roman" pitchFamily="18" charset="0"/>
                <a:cs typeface="Times New Roman" pitchFamily="18" charset="0"/>
              </a:rPr>
              <a:t>at the operating frequency </a:t>
            </a:r>
            <a:r>
              <a:rPr lang="en-US" sz="1800" i="1" dirty="0" smtClean="0">
                <a:solidFill>
                  <a:srgbClr val="002060"/>
                </a:solidFill>
                <a:latin typeface="Times New Roman" pitchFamily="18" charset="0"/>
                <a:cs typeface="Times New Roman" pitchFamily="18" charset="0"/>
                <a:sym typeface="Symbol" pitchFamily="18" charset="2"/>
              </a:rPr>
              <a:t> </a:t>
            </a:r>
            <a:r>
              <a:rPr lang="en-US" sz="1600" b="0" dirty="0" smtClean="0">
                <a:solidFill>
                  <a:srgbClr val="002060"/>
                </a:solidFill>
                <a:latin typeface="Times New Roman" pitchFamily="18" charset="0"/>
                <a:cs typeface="Times New Roman" pitchFamily="18" charset="0"/>
              </a:rPr>
              <a:t>;</a:t>
            </a:r>
          </a:p>
          <a:p>
            <a:pPr algn="just" eaLnBrk="1" hangingPunct="1"/>
            <a:endParaRPr lang="en-US" sz="700" b="0" dirty="0" smtClean="0">
              <a:solidFill>
                <a:srgbClr val="990033"/>
              </a:solidFill>
              <a:latin typeface="Times New Roman" pitchFamily="18" charset="0"/>
              <a:cs typeface="Times New Roman" pitchFamily="18" charset="0"/>
            </a:endParaRPr>
          </a:p>
          <a:p>
            <a:pPr algn="just" eaLnBrk="1" hangingPunct="1"/>
            <a:r>
              <a:rPr lang="en-US" sz="1600" b="0" dirty="0" smtClean="0">
                <a:solidFill>
                  <a:srgbClr val="990033"/>
                </a:solidFill>
                <a:latin typeface="Times New Roman" pitchFamily="18" charset="0"/>
                <a:cs typeface="Times New Roman" pitchFamily="18" charset="0"/>
              </a:rPr>
              <a:t>b) the propagation constant </a:t>
            </a:r>
            <a:r>
              <a:rPr lang="en-US" sz="1800" i="1" dirty="0" smtClean="0">
                <a:solidFill>
                  <a:srgbClr val="990033"/>
                </a:solidFill>
                <a:latin typeface="Times New Roman" pitchFamily="18" charset="0"/>
                <a:cs typeface="Times New Roman" pitchFamily="18" charset="0"/>
                <a:sym typeface="Symbol" pitchFamily="18" charset="2"/>
              </a:rPr>
              <a:t></a:t>
            </a:r>
            <a:r>
              <a:rPr lang="en-US" sz="1600" b="0" dirty="0" smtClean="0">
                <a:solidFill>
                  <a:srgbClr val="990033"/>
                </a:solidFill>
                <a:latin typeface="Times New Roman" pitchFamily="18" charset="0"/>
                <a:cs typeface="Times New Roman" pitchFamily="18" charset="0"/>
              </a:rPr>
              <a:t> is </a:t>
            </a:r>
            <a:r>
              <a:rPr lang="en-US" sz="1600" i="1" dirty="0" smtClean="0">
                <a:solidFill>
                  <a:srgbClr val="990033"/>
                </a:solidFill>
                <a:latin typeface="Times New Roman" pitchFamily="18" charset="0"/>
                <a:cs typeface="Times New Roman" pitchFamily="18" charset="0"/>
              </a:rPr>
              <a:t>real </a:t>
            </a:r>
            <a:r>
              <a:rPr lang="en-US" sz="1600" b="0" dirty="0" smtClean="0">
                <a:solidFill>
                  <a:srgbClr val="990033"/>
                </a:solidFill>
                <a:latin typeface="Times New Roman" pitchFamily="18" charset="0"/>
                <a:cs typeface="Times New Roman" pitchFamily="18" charset="0"/>
              </a:rPr>
              <a:t>(propagating mode ) only if </a:t>
            </a:r>
            <a:r>
              <a:rPr lang="en-US" sz="1800" i="1" dirty="0" smtClean="0">
                <a:solidFill>
                  <a:srgbClr val="990033"/>
                </a:solidFill>
                <a:latin typeface="Times New Roman" pitchFamily="18" charset="0"/>
                <a:cs typeface="Times New Roman" pitchFamily="18" charset="0"/>
                <a:sym typeface="Symbol" pitchFamily="18" charset="2"/>
              </a:rPr>
              <a:t> </a:t>
            </a:r>
            <a:r>
              <a:rPr lang="en-US" sz="1800" i="1" dirty="0" smtClean="0">
                <a:solidFill>
                  <a:srgbClr val="990033"/>
                </a:solidFill>
                <a:latin typeface="Times New Roman" pitchFamily="18" charset="0"/>
                <a:cs typeface="Times New Roman" pitchFamily="18" charset="0"/>
              </a:rPr>
              <a:t>&gt; </a:t>
            </a:r>
            <a:r>
              <a:rPr lang="en-US" sz="1800" i="1" dirty="0" smtClean="0">
                <a:solidFill>
                  <a:srgbClr val="990033"/>
                </a:solidFill>
                <a:latin typeface="Times New Roman" pitchFamily="18" charset="0"/>
                <a:cs typeface="Times New Roman" pitchFamily="18" charset="0"/>
                <a:sym typeface="Symbol" pitchFamily="18" charset="2"/>
              </a:rPr>
              <a:t></a:t>
            </a:r>
            <a:r>
              <a:rPr lang="en-US" sz="1800" i="1" baseline="-12000" dirty="0" smtClean="0">
                <a:solidFill>
                  <a:srgbClr val="990033"/>
                </a:solidFill>
                <a:latin typeface="Times New Roman" pitchFamily="18" charset="0"/>
                <a:cs typeface="Times New Roman" pitchFamily="18" charset="0"/>
              </a:rPr>
              <a:t>c</a:t>
            </a:r>
            <a:r>
              <a:rPr lang="en-US" sz="1600" b="0" dirty="0" smtClean="0">
                <a:solidFill>
                  <a:srgbClr val="990033"/>
                </a:solidFill>
                <a:latin typeface="Times New Roman" pitchFamily="18" charset="0"/>
                <a:cs typeface="Times New Roman" pitchFamily="18" charset="0"/>
              </a:rPr>
              <a:t> (</a:t>
            </a:r>
            <a:r>
              <a:rPr lang="en-US" sz="1800" i="1" dirty="0" smtClean="0">
                <a:solidFill>
                  <a:srgbClr val="990033"/>
                </a:solidFill>
                <a:latin typeface="Times New Roman" pitchFamily="18" charset="0"/>
                <a:cs typeface="Times New Roman" pitchFamily="18" charset="0"/>
                <a:sym typeface="Symbol" pitchFamily="18" charset="2"/>
              </a:rPr>
              <a:t></a:t>
            </a:r>
            <a:r>
              <a:rPr lang="en-US" sz="1800" i="1" baseline="-14000" dirty="0" smtClean="0">
                <a:solidFill>
                  <a:srgbClr val="990033"/>
                </a:solidFill>
                <a:latin typeface="Times New Roman" pitchFamily="18" charset="0"/>
                <a:cs typeface="Times New Roman" pitchFamily="18" charset="0"/>
              </a:rPr>
              <a:t>c</a:t>
            </a:r>
            <a:r>
              <a:rPr lang="en-US" sz="1800" i="1" dirty="0" smtClean="0">
                <a:solidFill>
                  <a:srgbClr val="990033"/>
                </a:solidFill>
                <a:latin typeface="Times New Roman" pitchFamily="18" charset="0"/>
                <a:cs typeface="Times New Roman" pitchFamily="18" charset="0"/>
              </a:rPr>
              <a:t> = </a:t>
            </a:r>
            <a:r>
              <a:rPr lang="en-US" sz="1600" i="1" dirty="0" smtClean="0">
                <a:solidFill>
                  <a:srgbClr val="990033"/>
                </a:solidFill>
                <a:latin typeface="Times New Roman" pitchFamily="18" charset="0"/>
                <a:cs typeface="Times New Roman" pitchFamily="18" charset="0"/>
              </a:rPr>
              <a:t>cut-off frequency </a:t>
            </a:r>
            <a:r>
              <a:rPr lang="en-US" sz="1600" b="0" dirty="0" smtClean="0">
                <a:solidFill>
                  <a:srgbClr val="990033"/>
                </a:solidFill>
                <a:latin typeface="Times New Roman" pitchFamily="18" charset="0"/>
                <a:cs typeface="Times New Roman" pitchFamily="18" charset="0"/>
              </a:rPr>
              <a:t>of the selected mode);</a:t>
            </a:r>
            <a:endParaRPr lang="en-US" altLang="en-US" sz="1600" b="0" dirty="0">
              <a:solidFill>
                <a:srgbClr val="990033"/>
              </a:solidFill>
              <a:latin typeface="Times New Roman" pitchFamily="18" charset="0"/>
              <a:cs typeface="Times New Roman" pitchFamily="18" charset="0"/>
            </a:endParaRPr>
          </a:p>
          <a:p>
            <a:pPr algn="just" eaLnBrk="1" hangingPunct="1"/>
            <a:endParaRPr lang="en-US" sz="700" b="0" dirty="0" smtClean="0">
              <a:solidFill>
                <a:srgbClr val="990033"/>
              </a:solidFill>
              <a:latin typeface="Times New Roman" pitchFamily="18" charset="0"/>
              <a:cs typeface="Times New Roman" pitchFamily="18" charset="0"/>
            </a:endParaRPr>
          </a:p>
          <a:p>
            <a:pPr algn="just" eaLnBrk="1" hangingPunct="1"/>
            <a:r>
              <a:rPr lang="en-US" sz="1600" b="0" dirty="0" smtClean="0">
                <a:solidFill>
                  <a:srgbClr val="002060"/>
                </a:solidFill>
                <a:latin typeface="Times New Roman" pitchFamily="18" charset="0"/>
                <a:cs typeface="Times New Roman" pitchFamily="18" charset="0"/>
              </a:rPr>
              <a:t>c) </a:t>
            </a:r>
            <a:r>
              <a:rPr lang="en-US" sz="1400" b="0" dirty="0" smtClean="0">
                <a:solidFill>
                  <a:srgbClr val="002060"/>
                </a:solidFill>
                <a:latin typeface="Times New Roman" pitchFamily="18" charset="0"/>
                <a:cs typeface="Times New Roman" pitchFamily="18" charset="0"/>
              </a:rPr>
              <a:t>if </a:t>
            </a:r>
            <a:r>
              <a:rPr lang="en-US" sz="1600" i="1" dirty="0" smtClean="0">
                <a:solidFill>
                  <a:srgbClr val="002060"/>
                </a:solidFill>
                <a:latin typeface="Times New Roman" pitchFamily="18" charset="0"/>
                <a:cs typeface="Times New Roman" pitchFamily="18" charset="0"/>
                <a:sym typeface="Symbol" pitchFamily="18" charset="2"/>
              </a:rPr>
              <a:t> </a:t>
            </a:r>
            <a:r>
              <a:rPr lang="en-US" sz="1600" i="1" dirty="0" smtClean="0">
                <a:solidFill>
                  <a:srgbClr val="002060"/>
                </a:solidFill>
                <a:latin typeface="Times New Roman" pitchFamily="18" charset="0"/>
                <a:cs typeface="Times New Roman" pitchFamily="18" charset="0"/>
              </a:rPr>
              <a:t>&lt; </a:t>
            </a:r>
            <a:r>
              <a:rPr lang="en-US" sz="1600" i="1" dirty="0" smtClean="0">
                <a:solidFill>
                  <a:srgbClr val="002060"/>
                </a:solidFill>
                <a:latin typeface="Times New Roman" pitchFamily="18" charset="0"/>
                <a:cs typeface="Times New Roman" pitchFamily="18" charset="0"/>
                <a:sym typeface="Symbol" pitchFamily="18" charset="2"/>
              </a:rPr>
              <a:t></a:t>
            </a:r>
            <a:r>
              <a:rPr lang="en-US" sz="1600" i="1" baseline="-12000" dirty="0" smtClean="0">
                <a:solidFill>
                  <a:srgbClr val="002060"/>
                </a:solidFill>
                <a:latin typeface="Times New Roman" pitchFamily="18" charset="0"/>
                <a:cs typeface="Times New Roman" pitchFamily="18" charset="0"/>
              </a:rPr>
              <a:t>c</a:t>
            </a:r>
            <a:r>
              <a:rPr lang="en-US" sz="1400" b="0" dirty="0" smtClean="0">
                <a:solidFill>
                  <a:srgbClr val="002060"/>
                </a:solidFill>
                <a:latin typeface="Times New Roman" pitchFamily="18" charset="0"/>
                <a:cs typeface="Times New Roman" pitchFamily="18" charset="0"/>
              </a:rPr>
              <a:t> </a:t>
            </a:r>
            <a:r>
              <a:rPr lang="en-US" sz="1600" b="0" dirty="0" smtClean="0">
                <a:solidFill>
                  <a:srgbClr val="002060"/>
                </a:solidFill>
                <a:latin typeface="Times New Roman" pitchFamily="18" charset="0"/>
                <a:cs typeface="Times New Roman" pitchFamily="18" charset="0"/>
              </a:rPr>
              <a:t>the mode does not propagate in the structure;</a:t>
            </a:r>
            <a:endParaRPr lang="en-US" altLang="en-US" sz="1600" b="0" dirty="0">
              <a:solidFill>
                <a:srgbClr val="002060"/>
              </a:solidFill>
              <a:latin typeface="Times New Roman" pitchFamily="18" charset="0"/>
              <a:cs typeface="Times New Roman" pitchFamily="18" charset="0"/>
            </a:endParaRPr>
          </a:p>
          <a:p>
            <a:pPr algn="just" eaLnBrk="1" hangingPunct="1"/>
            <a:endParaRPr lang="en-US" sz="700" b="0" dirty="0" smtClean="0">
              <a:solidFill>
                <a:srgbClr val="990033"/>
              </a:solidFill>
              <a:latin typeface="Times New Roman" pitchFamily="18" charset="0"/>
              <a:cs typeface="Times New Roman" pitchFamily="18" charset="0"/>
            </a:endParaRPr>
          </a:p>
          <a:p>
            <a:pPr algn="just" eaLnBrk="1" hangingPunct="1"/>
            <a:r>
              <a:rPr lang="en-US" sz="1600" b="0" dirty="0" smtClean="0">
                <a:solidFill>
                  <a:srgbClr val="990033"/>
                </a:solidFill>
                <a:latin typeface="Times New Roman" pitchFamily="18" charset="0"/>
                <a:cs typeface="Times New Roman" pitchFamily="18" charset="0"/>
              </a:rPr>
              <a:t>d) the tangent of the </a:t>
            </a:r>
            <a:r>
              <a:rPr lang="en-US" sz="1800" i="1" dirty="0" smtClean="0">
                <a:solidFill>
                  <a:srgbClr val="990033"/>
                </a:solidFill>
                <a:latin typeface="Times New Roman" pitchFamily="18" charset="0"/>
                <a:cs typeface="Times New Roman" pitchFamily="18" charset="0"/>
                <a:sym typeface="Symbol" pitchFamily="18" charset="2"/>
              </a:rPr>
              <a:t></a:t>
            </a:r>
            <a:r>
              <a:rPr lang="en-US" sz="1800" i="1" baseline="-30000" dirty="0" smtClean="0">
                <a:solidFill>
                  <a:srgbClr val="990033"/>
                </a:solidFill>
                <a:latin typeface="Times New Roman" pitchFamily="18" charset="0"/>
                <a:cs typeface="Times New Roman" pitchFamily="18" charset="0"/>
              </a:rPr>
              <a:t>g</a:t>
            </a:r>
            <a:r>
              <a:rPr lang="en-US" sz="1800" i="1" dirty="0" smtClean="0">
                <a:solidFill>
                  <a:srgbClr val="990033"/>
                </a:solidFill>
                <a:latin typeface="Times New Roman" pitchFamily="18" charset="0"/>
                <a:cs typeface="Times New Roman" pitchFamily="18" charset="0"/>
              </a:rPr>
              <a:t> </a:t>
            </a:r>
            <a:r>
              <a:rPr lang="en-US" sz="1600" b="0" dirty="0" smtClean="0">
                <a:solidFill>
                  <a:srgbClr val="990033"/>
                </a:solidFill>
                <a:latin typeface="Times New Roman" pitchFamily="18" charset="0"/>
                <a:cs typeface="Times New Roman" pitchFamily="18" charset="0"/>
              </a:rPr>
              <a:t>is the wave </a:t>
            </a:r>
            <a:r>
              <a:rPr lang="en-US" sz="1600" i="1" dirty="0" smtClean="0">
                <a:solidFill>
                  <a:srgbClr val="990033"/>
                </a:solidFill>
                <a:latin typeface="Times New Roman" pitchFamily="18" charset="0"/>
                <a:cs typeface="Times New Roman" pitchFamily="18" charset="0"/>
              </a:rPr>
              <a:t>group velocity</a:t>
            </a:r>
            <a:r>
              <a:rPr lang="en-US" sz="1600" b="0" dirty="0" smtClean="0">
                <a:solidFill>
                  <a:srgbClr val="990033"/>
                </a:solidFill>
                <a:latin typeface="Times New Roman" pitchFamily="18" charset="0"/>
                <a:cs typeface="Times New Roman" pitchFamily="18" charset="0"/>
              </a:rPr>
              <a:t> in the structure. In </a:t>
            </a:r>
            <a:r>
              <a:rPr lang="en-US" sz="1600" i="1" dirty="0" smtClean="0">
                <a:solidFill>
                  <a:srgbClr val="990033"/>
                </a:solidFill>
                <a:latin typeface="Times New Roman" pitchFamily="18" charset="0"/>
                <a:cs typeface="Times New Roman" pitchFamily="18" charset="0"/>
              </a:rPr>
              <a:t>constant cross section</a:t>
            </a:r>
            <a:r>
              <a:rPr lang="en-US" sz="1600" b="0" dirty="0" smtClean="0">
                <a:solidFill>
                  <a:srgbClr val="990033"/>
                </a:solidFill>
                <a:latin typeface="Times New Roman" pitchFamily="18" charset="0"/>
                <a:cs typeface="Times New Roman" pitchFamily="18" charset="0"/>
              </a:rPr>
              <a:t> waveguide, </a:t>
            </a:r>
            <a:r>
              <a:rPr lang="en-US" sz="1600" i="1" dirty="0" smtClean="0">
                <a:solidFill>
                  <a:srgbClr val="990033"/>
                </a:solidFill>
                <a:latin typeface="Times New Roman" pitchFamily="18" charset="0"/>
                <a:cs typeface="Times New Roman" pitchFamily="18" charset="0"/>
              </a:rPr>
              <a:t>phase</a:t>
            </a:r>
            <a:r>
              <a:rPr lang="en-US" sz="1600" b="0" dirty="0" smtClean="0">
                <a:solidFill>
                  <a:srgbClr val="990033"/>
                </a:solidFill>
                <a:latin typeface="Times New Roman" pitchFamily="18" charset="0"/>
                <a:cs typeface="Times New Roman" pitchFamily="18" charset="0"/>
              </a:rPr>
              <a:t> and </a:t>
            </a:r>
            <a:r>
              <a:rPr lang="en-US" sz="1600" i="1" dirty="0" smtClean="0">
                <a:solidFill>
                  <a:srgbClr val="990033"/>
                </a:solidFill>
                <a:latin typeface="Times New Roman" pitchFamily="18" charset="0"/>
                <a:cs typeface="Times New Roman" pitchFamily="18" charset="0"/>
              </a:rPr>
              <a:t>group velocities </a:t>
            </a:r>
            <a:r>
              <a:rPr lang="en-US" sz="1600" b="0" dirty="0" smtClean="0">
                <a:solidFill>
                  <a:srgbClr val="990033"/>
                </a:solidFill>
                <a:latin typeface="Times New Roman" pitchFamily="18" charset="0"/>
                <a:cs typeface="Times New Roman" pitchFamily="18" charset="0"/>
              </a:rPr>
              <a:t>have the </a:t>
            </a:r>
            <a:r>
              <a:rPr lang="en-US" sz="1600" i="1" dirty="0" smtClean="0">
                <a:solidFill>
                  <a:srgbClr val="990033"/>
                </a:solidFill>
                <a:latin typeface="Times New Roman" pitchFamily="18" charset="0"/>
                <a:cs typeface="Times New Roman" pitchFamily="18" charset="0"/>
              </a:rPr>
              <a:t>same sign </a:t>
            </a:r>
            <a:r>
              <a:rPr lang="en-US" sz="1600" b="0" dirty="0" smtClean="0">
                <a:solidFill>
                  <a:srgbClr val="990033"/>
                </a:solidFill>
                <a:latin typeface="Times New Roman" pitchFamily="18" charset="0"/>
                <a:cs typeface="Times New Roman" pitchFamily="18" charset="0"/>
              </a:rPr>
              <a:t>(</a:t>
            </a:r>
            <a:r>
              <a:rPr lang="en-US" sz="1600" i="1" dirty="0" smtClean="0">
                <a:solidFill>
                  <a:srgbClr val="990033"/>
                </a:solidFill>
                <a:latin typeface="Times New Roman" pitchFamily="18" charset="0"/>
                <a:cs typeface="Times New Roman" pitchFamily="18" charset="0"/>
              </a:rPr>
              <a:t>forward waves</a:t>
            </a:r>
            <a:r>
              <a:rPr lang="en-US" sz="1600" b="0" dirty="0" smtClean="0">
                <a:solidFill>
                  <a:srgbClr val="990033"/>
                </a:solidFill>
                <a:latin typeface="Times New Roman" pitchFamily="18" charset="0"/>
                <a:cs typeface="Times New Roman" pitchFamily="18" charset="0"/>
              </a:rPr>
              <a:t>), but this is not true in general since in some </a:t>
            </a:r>
            <a:r>
              <a:rPr lang="en-US" sz="1600" i="1" dirty="0" smtClean="0">
                <a:solidFill>
                  <a:srgbClr val="990033"/>
                </a:solidFill>
                <a:latin typeface="Times New Roman" pitchFamily="18" charset="0"/>
                <a:cs typeface="Times New Roman" pitchFamily="18" charset="0"/>
              </a:rPr>
              <a:t>peculiar guides </a:t>
            </a:r>
            <a:r>
              <a:rPr lang="en-US" sz="1600" b="0" dirty="0" smtClean="0">
                <a:solidFill>
                  <a:srgbClr val="990033"/>
                </a:solidFill>
                <a:latin typeface="Times New Roman" pitchFamily="18" charset="0"/>
                <a:cs typeface="Times New Roman" pitchFamily="18" charset="0"/>
              </a:rPr>
              <a:t>(like periodical iris loaded structures) they may have </a:t>
            </a:r>
            <a:r>
              <a:rPr lang="en-US" sz="1600" i="1" dirty="0" smtClean="0">
                <a:solidFill>
                  <a:srgbClr val="990033"/>
                </a:solidFill>
                <a:latin typeface="Times New Roman" pitchFamily="18" charset="0"/>
                <a:cs typeface="Times New Roman" pitchFamily="18" charset="0"/>
              </a:rPr>
              <a:t>opposite signs</a:t>
            </a:r>
            <a:r>
              <a:rPr lang="en-US" sz="1600" b="0" dirty="0" smtClean="0">
                <a:solidFill>
                  <a:srgbClr val="990033"/>
                </a:solidFill>
                <a:latin typeface="Times New Roman" pitchFamily="18" charset="0"/>
                <a:cs typeface="Times New Roman" pitchFamily="18" charset="0"/>
              </a:rPr>
              <a:t> (</a:t>
            </a:r>
            <a:r>
              <a:rPr lang="en-US" sz="1600" i="1" dirty="0" smtClean="0">
                <a:solidFill>
                  <a:srgbClr val="990033"/>
                </a:solidFill>
                <a:latin typeface="Times New Roman" pitchFamily="18" charset="0"/>
                <a:cs typeface="Times New Roman" pitchFamily="18" charset="0"/>
              </a:rPr>
              <a:t>backward waves);</a:t>
            </a:r>
            <a:endParaRPr lang="en-US" altLang="en-US" sz="1600" i="1" dirty="0">
              <a:solidFill>
                <a:srgbClr val="990033"/>
              </a:solidFill>
              <a:latin typeface="Times New Roman" pitchFamily="18" charset="0"/>
              <a:cs typeface="Times New Roman" pitchFamily="18" charset="0"/>
            </a:endParaRPr>
          </a:p>
          <a:p>
            <a:pPr algn="just" eaLnBrk="1" hangingPunct="1"/>
            <a:endParaRPr lang="en-US" sz="700" b="0" dirty="0" smtClean="0">
              <a:solidFill>
                <a:srgbClr val="990033"/>
              </a:solidFill>
              <a:latin typeface="Times New Roman" pitchFamily="18" charset="0"/>
              <a:cs typeface="Times New Roman" pitchFamily="18" charset="0"/>
            </a:endParaRPr>
          </a:p>
          <a:p>
            <a:pPr algn="just" eaLnBrk="1" hangingPunct="1"/>
            <a:r>
              <a:rPr lang="en-US" sz="1600" b="0" dirty="0" smtClean="0">
                <a:solidFill>
                  <a:srgbClr val="002060"/>
                </a:solidFill>
                <a:latin typeface="Times New Roman" pitchFamily="18" charset="0"/>
                <a:cs typeface="Times New Roman" pitchFamily="18" charset="0"/>
              </a:rPr>
              <a:t>e) The plot for </a:t>
            </a:r>
            <a:r>
              <a:rPr lang="en-US" sz="1600" i="1" dirty="0" smtClean="0">
                <a:solidFill>
                  <a:srgbClr val="002060"/>
                </a:solidFill>
                <a:latin typeface="Times New Roman" pitchFamily="18" charset="0"/>
                <a:cs typeface="Times New Roman" pitchFamily="18" charset="0"/>
              </a:rPr>
              <a:t>negative</a:t>
            </a:r>
            <a:r>
              <a:rPr lang="en-US" sz="1600" b="0" dirty="0" smtClean="0">
                <a:solidFill>
                  <a:srgbClr val="002060"/>
                </a:solidFill>
                <a:latin typeface="Times New Roman" pitchFamily="18" charset="0"/>
                <a:cs typeface="Times New Roman" pitchFamily="18" charset="0"/>
              </a:rPr>
              <a:t> </a:t>
            </a:r>
            <a:r>
              <a:rPr lang="en-US" sz="1800" i="1" dirty="0" smtClean="0">
                <a:solidFill>
                  <a:srgbClr val="002060"/>
                </a:solidFill>
                <a:latin typeface="Times New Roman" pitchFamily="18" charset="0"/>
                <a:cs typeface="Times New Roman" pitchFamily="18" charset="0"/>
                <a:sym typeface="Symbol" pitchFamily="18" charset="2"/>
              </a:rPr>
              <a:t></a:t>
            </a:r>
            <a:r>
              <a:rPr lang="en-US" sz="1600" b="0" dirty="0" smtClean="0">
                <a:solidFill>
                  <a:srgbClr val="002060"/>
                </a:solidFill>
                <a:latin typeface="Times New Roman" pitchFamily="18" charset="0"/>
                <a:cs typeface="Times New Roman" pitchFamily="18" charset="0"/>
                <a:sym typeface="Symbol" pitchFamily="18" charset="2"/>
              </a:rPr>
              <a:t> </a:t>
            </a:r>
            <a:r>
              <a:rPr lang="en-US" sz="1600" b="0" dirty="0" smtClean="0">
                <a:solidFill>
                  <a:srgbClr val="002060"/>
                </a:solidFill>
                <a:latin typeface="Times New Roman" pitchFamily="18" charset="0"/>
                <a:cs typeface="Times New Roman" pitchFamily="18" charset="0"/>
              </a:rPr>
              <a:t>corresponds to waves propagating in </a:t>
            </a:r>
            <a:r>
              <a:rPr lang="en-US" sz="1600" i="1" dirty="0" smtClean="0">
                <a:solidFill>
                  <a:srgbClr val="002060"/>
                </a:solidFill>
                <a:latin typeface="Times New Roman" pitchFamily="18" charset="0"/>
                <a:cs typeface="Times New Roman" pitchFamily="18" charset="0"/>
              </a:rPr>
              <a:t>opposite direction </a:t>
            </a:r>
            <a:r>
              <a:rPr lang="en-US" sz="1600" b="0" dirty="0" smtClean="0">
                <a:solidFill>
                  <a:srgbClr val="002060"/>
                </a:solidFill>
                <a:latin typeface="Times New Roman" pitchFamily="18" charset="0"/>
                <a:cs typeface="Times New Roman" pitchFamily="18" charset="0"/>
              </a:rPr>
              <a:t>(towards negative z).</a:t>
            </a:r>
            <a:endParaRPr lang="en-US" altLang="en-US" sz="1600" b="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8120957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5"/>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6"/>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1" name="Rectangle 9"/>
          <p:cNvSpPr>
            <a:spLocks noChangeArrowheads="1"/>
          </p:cNvSpPr>
          <p:nvPr/>
        </p:nvSpPr>
        <p:spPr bwMode="auto">
          <a:xfrm>
            <a:off x="457200" y="845894"/>
            <a:ext cx="8229599" cy="818866"/>
          </a:xfrm>
          <a:prstGeom prst="rect">
            <a:avLst/>
          </a:prstGeom>
          <a:noFill/>
          <a:ln w="9525">
            <a:noFill/>
            <a:miter lim="800000"/>
            <a:headEnd/>
            <a:tailEnd/>
          </a:ln>
          <a:effectLst/>
        </p:spPr>
        <p:txBody>
          <a:bodyPr anchor="ctr"/>
          <a:lstStyle/>
          <a:p>
            <a:pPr algn="ctr"/>
            <a:r>
              <a:rPr lang="en-US" altLang="en-US" sz="2800" b="0" dirty="0" smtClean="0">
                <a:solidFill>
                  <a:schemeClr val="tx2"/>
                </a:solidFill>
                <a:latin typeface="Arial" pitchFamily="34" charset="0"/>
              </a:rPr>
              <a:t>Fundamental relations of the relativistic dynamics</a:t>
            </a:r>
            <a:endParaRPr lang="en-US" altLang="en-US" sz="2800" b="0" dirty="0">
              <a:solidFill>
                <a:schemeClr val="tx2"/>
              </a:solidFill>
            </a:endParaRPr>
          </a:p>
        </p:txBody>
      </p:sp>
      <p:graphicFrame>
        <p:nvGraphicFramePr>
          <p:cNvPr id="12" name="Object 4"/>
          <p:cNvGraphicFramePr>
            <a:graphicFrameLocks noChangeAspect="1"/>
          </p:cNvGraphicFramePr>
          <p:nvPr>
            <p:extLst>
              <p:ext uri="{D42A27DB-BD31-4B8C-83A1-F6EECF244321}">
                <p14:modId xmlns:p14="http://schemas.microsoft.com/office/powerpoint/2010/main" val="3579502215"/>
              </p:ext>
            </p:extLst>
          </p:nvPr>
        </p:nvGraphicFramePr>
        <p:xfrm>
          <a:off x="413265" y="1827513"/>
          <a:ext cx="8194675" cy="4181475"/>
        </p:xfrm>
        <a:graphic>
          <a:graphicData uri="http://schemas.openxmlformats.org/presentationml/2006/ole">
            <mc:AlternateContent xmlns:mc="http://schemas.openxmlformats.org/markup-compatibility/2006">
              <mc:Choice xmlns:v="urn:schemas-microsoft-com:vml" Requires="v">
                <p:oleObj spid="_x0000_s47108" name="Document" r:id="rId7" imgW="8651139" imgH="4417359" progId="Word.Document.8">
                  <p:embed/>
                </p:oleObj>
              </mc:Choice>
              <mc:Fallback>
                <p:oleObj name="Document" r:id="rId7" imgW="8651139" imgH="4417359"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265" y="1827513"/>
                        <a:ext cx="8194675" cy="418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352132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pic>
        <p:nvPicPr>
          <p:cNvPr id="7" name="Picture 6"/>
          <p:cNvPicPr>
            <a:picLocks noChangeAspect="1"/>
          </p:cNvPicPr>
          <p:nvPr/>
        </p:nvPicPr>
        <p:blipFill rotWithShape="1">
          <a:blip r:embed="rId3"/>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4"/>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pic>
        <p:nvPicPr>
          <p:cNvPr id="15" name="Picture 4" descr="Fig9"/>
          <p:cNvPicPr>
            <a:picLocks noChangeAspect="1" noChangeArrowheads="1"/>
          </p:cNvPicPr>
          <p:nvPr/>
        </p:nvPicPr>
        <p:blipFill>
          <a:blip r:embed="rId5" cstate="print"/>
          <a:srcRect/>
          <a:stretch>
            <a:fillRect/>
          </a:stretch>
        </p:blipFill>
        <p:spPr bwMode="auto">
          <a:xfrm>
            <a:off x="512997" y="1012835"/>
            <a:ext cx="3432175" cy="1382713"/>
          </a:xfrm>
          <a:prstGeom prst="rect">
            <a:avLst/>
          </a:prstGeom>
          <a:noFill/>
        </p:spPr>
      </p:pic>
      <p:sp>
        <p:nvSpPr>
          <p:cNvPr id="16" name="Rectangle 6"/>
          <p:cNvSpPr>
            <a:spLocks noChangeArrowheads="1"/>
          </p:cNvSpPr>
          <p:nvPr/>
        </p:nvSpPr>
        <p:spPr bwMode="auto">
          <a:xfrm>
            <a:off x="545655" y="575951"/>
            <a:ext cx="3560590" cy="523220"/>
          </a:xfrm>
          <a:prstGeom prst="rect">
            <a:avLst/>
          </a:prstGeom>
          <a:noFill/>
          <a:ln w="9525">
            <a:noFill/>
            <a:miter lim="800000"/>
            <a:headEnd/>
            <a:tailEnd/>
          </a:ln>
          <a:effectLst/>
        </p:spPr>
        <p:txBody>
          <a:bodyPr wrap="none">
            <a:spAutoFit/>
          </a:bodyPr>
          <a:lstStyle/>
          <a:p>
            <a:r>
              <a:rPr lang="en-GB" altLang="en-US" sz="2800" b="1" i="1" dirty="0" smtClean="0">
                <a:solidFill>
                  <a:srgbClr val="002060"/>
                </a:solidFill>
                <a:latin typeface="Arial" pitchFamily="34" charset="0"/>
              </a:rPr>
              <a:t> Periodic structures</a:t>
            </a:r>
            <a:endParaRPr lang="en-GB" sz="2800" b="1" i="1" dirty="0">
              <a:solidFill>
                <a:srgbClr val="002060"/>
              </a:solidFill>
              <a:latin typeface="Arial" pitchFamily="34" charset="0"/>
            </a:endParaRPr>
          </a:p>
        </p:txBody>
      </p:sp>
      <p:sp>
        <p:nvSpPr>
          <p:cNvPr id="17" name="Text Box 7"/>
          <p:cNvSpPr txBox="1">
            <a:spLocks noChangeArrowheads="1"/>
          </p:cNvSpPr>
          <p:nvPr/>
        </p:nvSpPr>
        <p:spPr bwMode="auto">
          <a:xfrm>
            <a:off x="462652" y="3736508"/>
            <a:ext cx="5810250" cy="2492990"/>
          </a:xfrm>
          <a:prstGeom prst="rect">
            <a:avLst/>
          </a:prstGeom>
          <a:solidFill>
            <a:srgbClr val="000099"/>
          </a:solidFill>
          <a:ln w="9525">
            <a:noFill/>
            <a:miter lim="800000"/>
            <a:headEnd/>
            <a:tailEnd/>
          </a:ln>
          <a:effectLst/>
        </p:spPr>
        <p:txBody>
          <a:bodyPr>
            <a:spAutoFit/>
          </a:bodyPr>
          <a:lstStyle/>
          <a:p>
            <a:pPr marL="457200" indent="-6350" algn="just" eaLnBrk="1" hangingPunct="1"/>
            <a:r>
              <a:rPr lang="en-GB" sz="1400" b="0" dirty="0" smtClean="0">
                <a:solidFill>
                  <a:schemeClr val="bg1"/>
                </a:solidFill>
                <a:latin typeface="Times New Roman" pitchFamily="18" charset="0"/>
                <a:cs typeface="Times New Roman" pitchFamily="18" charset="0"/>
              </a:rPr>
              <a:t>A typical dispersion curve of an iris loaded structure has the following characteristics:</a:t>
            </a:r>
          </a:p>
          <a:p>
            <a:pPr marL="457200" indent="-361950" algn="just" eaLnBrk="1" hangingPunct="1">
              <a:buFontTx/>
              <a:buAutoNum type="alphaLcParenR"/>
            </a:pPr>
            <a:r>
              <a:rPr lang="en-GB" sz="1400" b="0" dirty="0" smtClean="0">
                <a:solidFill>
                  <a:schemeClr val="bg1"/>
                </a:solidFill>
                <a:latin typeface="Times New Roman" pitchFamily="18" charset="0"/>
                <a:cs typeface="Times New Roman" pitchFamily="18" charset="0"/>
              </a:rPr>
              <a:t>the plot is periodic respect to the variable </a:t>
            </a:r>
            <a:r>
              <a:rPr lang="en-GB" sz="1600" i="1" dirty="0" smtClean="0">
                <a:solidFill>
                  <a:schemeClr val="bg1"/>
                </a:solidFill>
                <a:latin typeface="Times New Roman" pitchFamily="18" charset="0"/>
                <a:cs typeface="Times New Roman" pitchFamily="18" charset="0"/>
                <a:sym typeface="Symbol" pitchFamily="18" charset="2"/>
              </a:rPr>
              <a:t></a:t>
            </a:r>
            <a:r>
              <a:rPr lang="en-GB" sz="1400" b="0" dirty="0" smtClean="0">
                <a:solidFill>
                  <a:schemeClr val="bg1"/>
                </a:solidFill>
                <a:latin typeface="Times New Roman" pitchFamily="18" charset="0"/>
                <a:cs typeface="Times New Roman" pitchFamily="18" charset="0"/>
              </a:rPr>
              <a:t>, and the period is </a:t>
            </a:r>
            <a:r>
              <a:rPr lang="en-GB" sz="1600" i="1" dirty="0" smtClean="0">
                <a:solidFill>
                  <a:schemeClr val="bg1"/>
                </a:solidFill>
                <a:latin typeface="Times New Roman" pitchFamily="18" charset="0"/>
                <a:cs typeface="Times New Roman" pitchFamily="18" charset="0"/>
              </a:rPr>
              <a:t>2</a:t>
            </a:r>
            <a:r>
              <a:rPr lang="en-GB" sz="1600" i="1" dirty="0" smtClean="0">
                <a:solidFill>
                  <a:schemeClr val="bg1"/>
                </a:solidFill>
                <a:latin typeface="Times New Roman" pitchFamily="18" charset="0"/>
                <a:cs typeface="Times New Roman" pitchFamily="18" charset="0"/>
                <a:sym typeface="Symbol" pitchFamily="18" charset="2"/>
              </a:rPr>
              <a:t></a:t>
            </a:r>
            <a:r>
              <a:rPr lang="en-GB" sz="1600" i="1" dirty="0" smtClean="0">
                <a:solidFill>
                  <a:schemeClr val="bg1"/>
                </a:solidFill>
                <a:latin typeface="Times New Roman" pitchFamily="18" charset="0"/>
                <a:cs typeface="Times New Roman" pitchFamily="18" charset="0"/>
              </a:rPr>
              <a:t>/D</a:t>
            </a:r>
            <a:r>
              <a:rPr lang="en-GB" sz="1400" b="0" dirty="0" smtClean="0">
                <a:solidFill>
                  <a:schemeClr val="bg1"/>
                </a:solidFill>
                <a:latin typeface="Times New Roman" pitchFamily="18" charset="0"/>
                <a:cs typeface="Times New Roman" pitchFamily="18" charset="0"/>
              </a:rPr>
              <a:t>;</a:t>
            </a:r>
          </a:p>
          <a:p>
            <a:pPr marL="457200" indent="-361950" algn="just" eaLnBrk="1" hangingPunct="1">
              <a:buFontTx/>
              <a:buAutoNum type="alphaLcParenR"/>
            </a:pPr>
            <a:r>
              <a:rPr lang="en-GB" sz="1400" b="0" dirty="0" smtClean="0">
                <a:solidFill>
                  <a:schemeClr val="bg1"/>
                </a:solidFill>
                <a:latin typeface="Times New Roman" pitchFamily="18" charset="0"/>
                <a:cs typeface="Times New Roman" pitchFamily="18" charset="0"/>
              </a:rPr>
              <a:t>each period is the dispersion curve of a different spatial harmonic;</a:t>
            </a:r>
          </a:p>
          <a:p>
            <a:pPr marL="457200" indent="-361950" algn="just" eaLnBrk="1" hangingPunct="1">
              <a:buFontTx/>
              <a:buAutoNum type="alphaLcParenR"/>
            </a:pPr>
            <a:r>
              <a:rPr lang="en-GB" sz="1400" b="0" dirty="0" smtClean="0">
                <a:solidFill>
                  <a:schemeClr val="bg1"/>
                </a:solidFill>
                <a:latin typeface="Times New Roman" pitchFamily="18" charset="0"/>
                <a:cs typeface="Times New Roman" pitchFamily="18" charset="0"/>
              </a:rPr>
              <a:t>the geometry of the guide can be designed such that the </a:t>
            </a:r>
            <a:r>
              <a:rPr lang="en-GB" sz="1400" i="1" dirty="0" smtClean="0">
                <a:solidFill>
                  <a:schemeClr val="bg1"/>
                </a:solidFill>
                <a:latin typeface="Times New Roman" pitchFamily="18" charset="0"/>
                <a:cs typeface="Times New Roman" pitchFamily="18" charset="0"/>
              </a:rPr>
              <a:t>fundamental spatial harmonic</a:t>
            </a:r>
            <a:r>
              <a:rPr lang="en-GB" sz="1400" b="0" dirty="0" smtClean="0">
                <a:solidFill>
                  <a:schemeClr val="bg1"/>
                </a:solidFill>
                <a:latin typeface="Times New Roman" pitchFamily="18" charset="0"/>
                <a:cs typeface="Times New Roman" pitchFamily="18" charset="0"/>
              </a:rPr>
              <a:t> </a:t>
            </a:r>
            <a:r>
              <a:rPr lang="en-GB" sz="1400" i="1" dirty="0" smtClean="0">
                <a:solidFill>
                  <a:schemeClr val="bg1"/>
                </a:solidFill>
                <a:latin typeface="Times New Roman" pitchFamily="18" charset="0"/>
                <a:cs typeface="Times New Roman" pitchFamily="18" charset="0"/>
              </a:rPr>
              <a:t>E</a:t>
            </a:r>
            <a:r>
              <a:rPr lang="en-GB" sz="1400" i="1" baseline="-25000" dirty="0" smtClean="0">
                <a:solidFill>
                  <a:schemeClr val="bg1"/>
                </a:solidFill>
                <a:latin typeface="Times New Roman" pitchFamily="18" charset="0"/>
                <a:cs typeface="Times New Roman" pitchFamily="18" charset="0"/>
              </a:rPr>
              <a:t>0</a:t>
            </a:r>
            <a:r>
              <a:rPr lang="en-GB" sz="1400" b="0" dirty="0" smtClean="0">
                <a:solidFill>
                  <a:schemeClr val="bg1"/>
                </a:solidFill>
                <a:latin typeface="Times New Roman" pitchFamily="18" charset="0"/>
                <a:cs typeface="Times New Roman" pitchFamily="18" charset="0"/>
              </a:rPr>
              <a:t> is </a:t>
            </a:r>
            <a:r>
              <a:rPr lang="en-GB" sz="1400" i="1" dirty="0" smtClean="0">
                <a:solidFill>
                  <a:schemeClr val="bg1"/>
                </a:solidFill>
                <a:latin typeface="Times New Roman" pitchFamily="18" charset="0"/>
                <a:cs typeface="Times New Roman" pitchFamily="18" charset="0"/>
              </a:rPr>
              <a:t>synchronous</a:t>
            </a:r>
            <a:r>
              <a:rPr lang="en-GB" sz="1400" b="0" dirty="0" smtClean="0">
                <a:solidFill>
                  <a:schemeClr val="bg1"/>
                </a:solidFill>
                <a:latin typeface="Times New Roman" pitchFamily="18" charset="0"/>
                <a:cs typeface="Times New Roman" pitchFamily="18" charset="0"/>
              </a:rPr>
              <a:t> with the </a:t>
            </a:r>
            <a:r>
              <a:rPr lang="en-GB" sz="1400" i="1" dirty="0" smtClean="0">
                <a:solidFill>
                  <a:schemeClr val="bg1"/>
                </a:solidFill>
                <a:latin typeface="Times New Roman" pitchFamily="18" charset="0"/>
                <a:cs typeface="Times New Roman" pitchFamily="18" charset="0"/>
              </a:rPr>
              <a:t>beam </a:t>
            </a:r>
            <a:r>
              <a:rPr lang="en-GB" sz="1400" b="0" dirty="0" smtClean="0">
                <a:solidFill>
                  <a:schemeClr val="bg1"/>
                </a:solidFill>
                <a:latin typeface="Times New Roman" pitchFamily="18" charset="0"/>
                <a:cs typeface="Times New Roman" pitchFamily="18" charset="0"/>
              </a:rPr>
              <a:t>(i.e. phase velocity = beam particle velocity) for a selected operating frequency </a:t>
            </a:r>
            <a:r>
              <a:rPr lang="en-GB" sz="1400" i="1" dirty="0" smtClean="0">
                <a:solidFill>
                  <a:schemeClr val="bg1"/>
                </a:solidFill>
                <a:latin typeface="Times New Roman" pitchFamily="18" charset="0"/>
                <a:cs typeface="Times New Roman" pitchFamily="18" charset="0"/>
                <a:sym typeface="Symbol" pitchFamily="18" charset="2"/>
              </a:rPr>
              <a:t></a:t>
            </a:r>
            <a:r>
              <a:rPr lang="en-GB" sz="1400" i="1" dirty="0" smtClean="0">
                <a:solidFill>
                  <a:schemeClr val="bg1"/>
                </a:solidFill>
                <a:latin typeface="Times New Roman" pitchFamily="18" charset="0"/>
                <a:cs typeface="Times New Roman" pitchFamily="18" charset="0"/>
              </a:rPr>
              <a:t>*</a:t>
            </a:r>
            <a:r>
              <a:rPr lang="en-GB" sz="1400" b="0" dirty="0" smtClean="0">
                <a:solidFill>
                  <a:schemeClr val="bg1"/>
                </a:solidFill>
                <a:latin typeface="Times New Roman" pitchFamily="18" charset="0"/>
                <a:cs typeface="Times New Roman" pitchFamily="18" charset="0"/>
              </a:rPr>
              <a:t>;</a:t>
            </a:r>
          </a:p>
          <a:p>
            <a:pPr marL="457200" indent="-361950" algn="just" eaLnBrk="1" hangingPunct="1">
              <a:buFontTx/>
              <a:buAutoNum type="alphaLcParenR"/>
            </a:pPr>
            <a:r>
              <a:rPr lang="en-GB" sz="1400" b="0" dirty="0" smtClean="0">
                <a:solidFill>
                  <a:schemeClr val="bg1"/>
                </a:solidFill>
                <a:latin typeface="Times New Roman" pitchFamily="18" charset="0"/>
                <a:cs typeface="Times New Roman" pitchFamily="18" charset="0"/>
              </a:rPr>
              <a:t>the high-order harmonics (n=1,2,3,...) are asynchronous respect to the beam, so they do not contribute to the acceleration;</a:t>
            </a:r>
          </a:p>
          <a:p>
            <a:pPr marL="457200" indent="-361950" algn="just" eaLnBrk="1" hangingPunct="1">
              <a:buFontTx/>
              <a:buAutoNum type="alphaLcParenR"/>
            </a:pPr>
            <a:r>
              <a:rPr lang="en-GB" altLang="en-US" sz="1400" b="0" dirty="0" smtClean="0">
                <a:solidFill>
                  <a:schemeClr val="bg1"/>
                </a:solidFill>
                <a:latin typeface="Times New Roman" pitchFamily="18" charset="0"/>
                <a:cs typeface="Times New Roman" pitchFamily="18" charset="0"/>
              </a:rPr>
              <a:t>periodic structures  can only operate in limited frequency bands (</a:t>
            </a:r>
            <a:r>
              <a:rPr lang="en-GB" altLang="en-US" sz="1400" b="0" dirty="0" err="1" smtClean="0">
                <a:solidFill>
                  <a:schemeClr val="bg1"/>
                </a:solidFill>
                <a:latin typeface="Times New Roman" pitchFamily="18" charset="0"/>
                <a:cs typeface="Times New Roman" pitchFamily="18" charset="0"/>
              </a:rPr>
              <a:t>stopbands</a:t>
            </a:r>
            <a:r>
              <a:rPr lang="en-GB" altLang="en-US" sz="1400" b="0" dirty="0" smtClean="0">
                <a:solidFill>
                  <a:schemeClr val="bg1"/>
                </a:solidFill>
                <a:latin typeface="Times New Roman" pitchFamily="18" charset="0"/>
                <a:cs typeface="Times New Roman" pitchFamily="18" charset="0"/>
              </a:rPr>
              <a:t> associated with periodicity, as in other physics process ...)</a:t>
            </a:r>
            <a:endParaRPr lang="en-GB" altLang="en-US" sz="1400" b="0" dirty="0">
              <a:solidFill>
                <a:schemeClr val="bg1"/>
              </a:solidFill>
              <a:latin typeface="Times New Roman" pitchFamily="18" charset="0"/>
              <a:cs typeface="Times New Roman" pitchFamily="18" charset="0"/>
            </a:endParaRPr>
          </a:p>
        </p:txBody>
      </p:sp>
      <p:grpSp>
        <p:nvGrpSpPr>
          <p:cNvPr id="2" name="Group 1"/>
          <p:cNvGrpSpPr/>
          <p:nvPr/>
        </p:nvGrpSpPr>
        <p:grpSpPr>
          <a:xfrm>
            <a:off x="6417006" y="3741738"/>
            <a:ext cx="2186778" cy="2158319"/>
            <a:chOff x="5989638" y="3741738"/>
            <a:chExt cx="3049587" cy="3009900"/>
          </a:xfrm>
        </p:grpSpPr>
        <p:pic>
          <p:nvPicPr>
            <p:cNvPr id="18" name="Picture 8" descr="Fig7"/>
            <p:cNvPicPr>
              <a:picLocks noChangeAspect="1" noChangeArrowheads="1"/>
            </p:cNvPicPr>
            <p:nvPr/>
          </p:nvPicPr>
          <p:blipFill>
            <a:blip r:embed="rId6" cstate="print"/>
            <a:srcRect/>
            <a:stretch>
              <a:fillRect/>
            </a:stretch>
          </p:blipFill>
          <p:spPr bwMode="auto">
            <a:xfrm>
              <a:off x="5989638" y="3741738"/>
              <a:ext cx="3049587" cy="3009900"/>
            </a:xfrm>
            <a:prstGeom prst="rect">
              <a:avLst/>
            </a:prstGeom>
            <a:noFill/>
          </p:spPr>
        </p:pic>
        <p:cxnSp>
          <p:nvCxnSpPr>
            <p:cNvPr id="20" name="Connettore 1 9"/>
            <p:cNvCxnSpPr/>
            <p:nvPr/>
          </p:nvCxnSpPr>
          <p:spPr bwMode="auto">
            <a:xfrm>
              <a:off x="7177570" y="4363983"/>
              <a:ext cx="0" cy="1703125"/>
            </a:xfrm>
            <a:prstGeom prst="line">
              <a:avLst/>
            </a:prstGeom>
            <a:solidFill>
              <a:schemeClr val="accent1"/>
            </a:solidFill>
            <a:ln w="3175" cap="flat" cmpd="sng" algn="ctr">
              <a:solidFill>
                <a:schemeClr val="tx1"/>
              </a:solidFill>
              <a:prstDash val="dash"/>
              <a:round/>
              <a:headEnd type="none" w="med" len="med"/>
              <a:tailEnd type="none" w="med" len="med"/>
            </a:ln>
            <a:effectLst/>
          </p:spPr>
        </p:cxnSp>
        <p:cxnSp>
          <p:nvCxnSpPr>
            <p:cNvPr id="21" name="Connettore 1 10"/>
            <p:cNvCxnSpPr/>
            <p:nvPr/>
          </p:nvCxnSpPr>
          <p:spPr bwMode="auto">
            <a:xfrm>
              <a:off x="7861964" y="4373371"/>
              <a:ext cx="0" cy="1703125"/>
            </a:xfrm>
            <a:prstGeom prst="line">
              <a:avLst/>
            </a:prstGeom>
            <a:solidFill>
              <a:schemeClr val="accent1"/>
            </a:solidFill>
            <a:ln w="3175" cap="flat" cmpd="sng" algn="ctr">
              <a:solidFill>
                <a:schemeClr val="tx1"/>
              </a:solidFill>
              <a:prstDash val="dash"/>
              <a:round/>
              <a:headEnd type="none" w="med" len="med"/>
              <a:tailEnd type="none" w="med" len="med"/>
            </a:ln>
            <a:effectLst/>
          </p:spPr>
        </p:cxnSp>
        <p:cxnSp>
          <p:nvCxnSpPr>
            <p:cNvPr id="22" name="Connettore 1 11"/>
            <p:cNvCxnSpPr/>
            <p:nvPr/>
          </p:nvCxnSpPr>
          <p:spPr bwMode="auto">
            <a:xfrm>
              <a:off x="6494108" y="4364921"/>
              <a:ext cx="0" cy="1703125"/>
            </a:xfrm>
            <a:prstGeom prst="line">
              <a:avLst/>
            </a:prstGeom>
            <a:solidFill>
              <a:schemeClr val="accent1"/>
            </a:solidFill>
            <a:ln w="3175" cap="flat" cmpd="sng" algn="ctr">
              <a:solidFill>
                <a:schemeClr val="tx1"/>
              </a:solidFill>
              <a:prstDash val="dash"/>
              <a:round/>
              <a:headEnd type="none" w="med" len="med"/>
              <a:tailEnd type="none" w="med" len="med"/>
            </a:ln>
            <a:effectLst/>
          </p:spPr>
        </p:cxnSp>
        <p:cxnSp>
          <p:nvCxnSpPr>
            <p:cNvPr id="23" name="Connettore 1 12"/>
            <p:cNvCxnSpPr/>
            <p:nvPr/>
          </p:nvCxnSpPr>
          <p:spPr bwMode="auto">
            <a:xfrm>
              <a:off x="8541687" y="4357477"/>
              <a:ext cx="0" cy="1703125"/>
            </a:xfrm>
            <a:prstGeom prst="line">
              <a:avLst/>
            </a:prstGeom>
            <a:solidFill>
              <a:schemeClr val="accent1"/>
            </a:solidFill>
            <a:ln w="3175" cap="flat" cmpd="sng" algn="ctr">
              <a:solidFill>
                <a:schemeClr val="tx1"/>
              </a:solidFill>
              <a:prstDash val="dash"/>
              <a:round/>
              <a:headEnd type="none" w="med" len="med"/>
              <a:tailEnd type="none" w="med" len="med"/>
            </a:ln>
            <a:effectLst/>
          </p:spPr>
        </p:cxnSp>
      </p:grpSp>
      <p:sp>
        <p:nvSpPr>
          <p:cNvPr id="24" name="Text Box 3"/>
          <p:cNvSpPr txBox="1">
            <a:spLocks noChangeArrowheads="1"/>
          </p:cNvSpPr>
          <p:nvPr/>
        </p:nvSpPr>
        <p:spPr bwMode="auto">
          <a:xfrm>
            <a:off x="4332514" y="579666"/>
            <a:ext cx="4249066" cy="1815882"/>
          </a:xfrm>
          <a:prstGeom prst="rect">
            <a:avLst/>
          </a:prstGeom>
          <a:solidFill>
            <a:srgbClr val="99FFCC"/>
          </a:solidFill>
          <a:ln w="9525">
            <a:noFill/>
            <a:miter lim="800000"/>
            <a:headEnd/>
            <a:tailEnd/>
          </a:ln>
          <a:effectLst/>
        </p:spPr>
        <p:txBody>
          <a:bodyPr wrap="square">
            <a:spAutoFit/>
          </a:bodyPr>
          <a:lstStyle/>
          <a:p>
            <a:pPr algn="just" eaLnBrk="1" hangingPunct="1"/>
            <a:r>
              <a:rPr lang="en-GB" altLang="en-GB" sz="1400" b="0" dirty="0" smtClean="0">
                <a:solidFill>
                  <a:srgbClr val="990033"/>
                </a:solidFill>
                <a:latin typeface="Times New Roman" pitchFamily="18" charset="0"/>
                <a:cs typeface="Times New Roman" pitchFamily="18" charset="0"/>
              </a:rPr>
              <a:t>In order to slow-down the wave phase velocity, iris- loaded periodic structure are used.</a:t>
            </a:r>
          </a:p>
          <a:p>
            <a:pPr algn="just" eaLnBrk="1" hangingPunct="1"/>
            <a:r>
              <a:rPr lang="en-US" altLang="en-GB" sz="1400" b="0" dirty="0" smtClean="0">
                <a:solidFill>
                  <a:srgbClr val="990033"/>
                </a:solidFill>
                <a:latin typeface="Times New Roman" pitchFamily="18" charset="0"/>
                <a:cs typeface="Times New Roman" pitchFamily="18" charset="0"/>
              </a:rPr>
              <a:t>According to the </a:t>
            </a:r>
            <a:r>
              <a:rPr lang="en-US" altLang="en-GB" sz="1400" b="0" dirty="0" err="1" smtClean="0">
                <a:solidFill>
                  <a:srgbClr val="990033"/>
                </a:solidFill>
                <a:latin typeface="Times New Roman" pitchFamily="18" charset="0"/>
                <a:cs typeface="Times New Roman" pitchFamily="18" charset="0"/>
              </a:rPr>
              <a:t>Floquet</a:t>
            </a:r>
            <a:r>
              <a:rPr lang="en-US" altLang="en-GB" sz="1400" b="0" dirty="0" smtClean="0">
                <a:solidFill>
                  <a:srgbClr val="990033"/>
                </a:solidFill>
                <a:latin typeface="Times New Roman" pitchFamily="18" charset="0"/>
                <a:cs typeface="Times New Roman" pitchFamily="18" charset="0"/>
              </a:rPr>
              <a:t> theorem, the field in this kind of  structures is that of a special wave travelling within a spatial periodic profile, with the same spatial period D of the structure. The periodic field profile can be Fourier expanded in a series of traveling waves (spatial harmonics) with different phase velocity according to:</a:t>
            </a:r>
            <a:endParaRPr lang="en-GB" altLang="en-GB" sz="1400" b="0" dirty="0" smtClean="0">
              <a:solidFill>
                <a:srgbClr val="990033"/>
              </a:solidFill>
              <a:latin typeface="Times New Roman" pitchFamily="18" charset="0"/>
              <a:cs typeface="Times New Roman" pitchFamily="18" charset="0"/>
            </a:endParaRPr>
          </a:p>
        </p:txBody>
      </p:sp>
      <p:grpSp>
        <p:nvGrpSpPr>
          <p:cNvPr id="25" name="Gruppo 33"/>
          <p:cNvGrpSpPr/>
          <p:nvPr/>
        </p:nvGrpSpPr>
        <p:grpSpPr>
          <a:xfrm>
            <a:off x="466725" y="2478088"/>
            <a:ext cx="8115300" cy="1185862"/>
            <a:chOff x="466725" y="2478088"/>
            <a:chExt cx="8115300" cy="1185862"/>
          </a:xfrm>
        </p:grpSpPr>
        <p:pic>
          <p:nvPicPr>
            <p:cNvPr id="26" name="Picture 5"/>
            <p:cNvPicPr>
              <a:picLocks noChangeAspect="1" noChangeArrowheads="1"/>
            </p:cNvPicPr>
            <p:nvPr/>
          </p:nvPicPr>
          <p:blipFill>
            <a:blip r:embed="rId7" cstate="print"/>
            <a:srcRect/>
            <a:stretch>
              <a:fillRect/>
            </a:stretch>
          </p:blipFill>
          <p:spPr bwMode="auto">
            <a:xfrm>
              <a:off x="466725" y="2478088"/>
              <a:ext cx="8115300" cy="1185862"/>
            </a:xfrm>
            <a:prstGeom prst="rect">
              <a:avLst/>
            </a:prstGeom>
            <a:noFill/>
          </p:spPr>
        </p:pic>
        <p:sp>
          <p:nvSpPr>
            <p:cNvPr id="27" name="Rettangolo 13"/>
            <p:cNvSpPr/>
            <p:nvPr/>
          </p:nvSpPr>
          <p:spPr bwMode="auto">
            <a:xfrm>
              <a:off x="8318667" y="2778828"/>
              <a:ext cx="77190" cy="2315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28" name="Rettangolo 14"/>
            <p:cNvSpPr/>
            <p:nvPr/>
          </p:nvSpPr>
          <p:spPr bwMode="auto">
            <a:xfrm>
              <a:off x="8328555" y="3400330"/>
              <a:ext cx="77190" cy="2315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29" name="Rettangolo 15"/>
            <p:cNvSpPr/>
            <p:nvPr/>
          </p:nvSpPr>
          <p:spPr bwMode="auto">
            <a:xfrm>
              <a:off x="8346369" y="2931228"/>
              <a:ext cx="45719" cy="5779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30" name="Rettangolo 17"/>
            <p:cNvSpPr/>
            <p:nvPr/>
          </p:nvSpPr>
          <p:spPr bwMode="auto">
            <a:xfrm>
              <a:off x="8397823" y="3083628"/>
              <a:ext cx="77190" cy="2315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31" name="CasellaDiTesto 16"/>
            <p:cNvSpPr txBox="1"/>
            <p:nvPr/>
          </p:nvSpPr>
          <p:spPr>
            <a:xfrm>
              <a:off x="8241444" y="3040076"/>
              <a:ext cx="253596" cy="276999"/>
            </a:xfrm>
            <a:prstGeom prst="rect">
              <a:avLst/>
            </a:prstGeom>
            <a:noFill/>
          </p:spPr>
          <p:txBody>
            <a:bodyPr wrap="none" rtlCol="0">
              <a:spAutoFit/>
            </a:bodyPr>
            <a:lstStyle/>
            <a:p>
              <a:r>
                <a:rPr lang="it-IT" b="0" dirty="0" smtClean="0"/>
                <a:t>z</a:t>
              </a:r>
              <a:endParaRPr lang="it-IT" b="0" dirty="0"/>
            </a:p>
          </p:txBody>
        </p:sp>
        <p:grpSp>
          <p:nvGrpSpPr>
            <p:cNvPr id="32" name="Gruppo 32"/>
            <p:cNvGrpSpPr/>
            <p:nvPr/>
          </p:nvGrpSpPr>
          <p:grpSpPr>
            <a:xfrm>
              <a:off x="8377238" y="2791505"/>
              <a:ext cx="61913" cy="827995"/>
              <a:chOff x="8636558" y="2939143"/>
              <a:chExt cx="47605" cy="834013"/>
            </a:xfrm>
          </p:grpSpPr>
          <p:cxnSp>
            <p:nvCxnSpPr>
              <p:cNvPr id="33" name="Connettore 1 20"/>
              <p:cNvCxnSpPr/>
              <p:nvPr/>
            </p:nvCxnSpPr>
            <p:spPr bwMode="auto">
              <a:xfrm>
                <a:off x="8681766" y="2939143"/>
                <a:ext cx="0" cy="834013"/>
              </a:xfrm>
              <a:prstGeom prst="line">
                <a:avLst/>
              </a:prstGeom>
              <a:solidFill>
                <a:schemeClr val="accent1"/>
              </a:solidFill>
              <a:ln w="6350" cap="flat" cmpd="sng" algn="ctr">
                <a:solidFill>
                  <a:schemeClr val="tx1"/>
                </a:solidFill>
                <a:prstDash val="solid"/>
                <a:round/>
                <a:headEnd type="none" w="med" len="med"/>
                <a:tailEnd type="none" w="med" len="med"/>
              </a:ln>
              <a:effectLst/>
            </p:spPr>
          </p:cxnSp>
          <p:cxnSp>
            <p:nvCxnSpPr>
              <p:cNvPr id="34" name="Connettore 1 29"/>
              <p:cNvCxnSpPr/>
              <p:nvPr/>
            </p:nvCxnSpPr>
            <p:spPr bwMode="auto">
              <a:xfrm>
                <a:off x="8636558" y="2941782"/>
                <a:ext cx="45223" cy="0"/>
              </a:xfrm>
              <a:prstGeom prst="line">
                <a:avLst/>
              </a:prstGeom>
              <a:solidFill>
                <a:schemeClr val="accent1"/>
              </a:solidFill>
              <a:ln w="6350" cap="flat" cmpd="sng" algn="ctr">
                <a:solidFill>
                  <a:schemeClr val="tx1"/>
                </a:solidFill>
                <a:prstDash val="solid"/>
                <a:round/>
                <a:headEnd type="none" w="med" len="med"/>
                <a:tailEnd type="none" w="med" len="med"/>
              </a:ln>
              <a:effectLst/>
            </p:spPr>
          </p:cxnSp>
          <p:cxnSp>
            <p:nvCxnSpPr>
              <p:cNvPr id="35" name="Connettore 1 31"/>
              <p:cNvCxnSpPr/>
              <p:nvPr/>
            </p:nvCxnSpPr>
            <p:spPr bwMode="auto">
              <a:xfrm>
                <a:off x="8638940" y="3770112"/>
                <a:ext cx="45223" cy="0"/>
              </a:xfrm>
              <a:prstGeom prst="line">
                <a:avLst/>
              </a:prstGeom>
              <a:solidFill>
                <a:schemeClr val="accent1"/>
              </a:solidFill>
              <a:ln w="6350" cap="flat" cmpd="sng" algn="ctr">
                <a:solidFill>
                  <a:schemeClr val="tx1"/>
                </a:solidFill>
                <a:prstDash val="solid"/>
                <a:round/>
                <a:headEnd type="none" w="med" len="med"/>
                <a:tailEnd type="none" w="med" len="med"/>
              </a:ln>
              <a:effectLst/>
            </p:spPr>
          </p:cxnSp>
        </p:grpSp>
      </p:grpSp>
      <p:pic>
        <p:nvPicPr>
          <p:cNvPr id="5" name="Picture 4"/>
          <p:cNvPicPr>
            <a:picLocks noChangeAspect="1"/>
          </p:cNvPicPr>
          <p:nvPr/>
        </p:nvPicPr>
        <p:blipFill rotWithShape="1">
          <a:blip r:embed="rId8"/>
          <a:srcRect l="2419" r="2907"/>
          <a:stretch/>
        </p:blipFill>
        <p:spPr>
          <a:xfrm>
            <a:off x="29695" y="6092416"/>
            <a:ext cx="869951" cy="713287"/>
          </a:xfrm>
          <a:prstGeom prst="rect">
            <a:avLst/>
          </a:prstGeom>
          <a:ln w="19050">
            <a:solidFill>
              <a:schemeClr val="accent1"/>
            </a:solidFill>
          </a:ln>
        </p:spPr>
      </p:pic>
    </p:spTree>
    <p:extLst>
      <p:ext uri="{BB962C8B-B14F-4D97-AF65-F5344CB8AC3E}">
        <p14:creationId xmlns:p14="http://schemas.microsoft.com/office/powerpoint/2010/main" val="140042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pic>
        <p:nvPicPr>
          <p:cNvPr id="5" name="Picture 4"/>
          <p:cNvPicPr>
            <a:picLocks noChangeAspect="1"/>
          </p:cNvPicPr>
          <p:nvPr/>
        </p:nvPicPr>
        <p:blipFill rotWithShape="1">
          <a:blip r:embed="rId3"/>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4"/>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5"/>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1" name="Rectangle 2"/>
          <p:cNvSpPr txBox="1">
            <a:spLocks noChangeArrowheads="1"/>
          </p:cNvSpPr>
          <p:nvPr/>
        </p:nvSpPr>
        <p:spPr>
          <a:xfrm>
            <a:off x="1390650" y="451930"/>
            <a:ext cx="6181725" cy="476250"/>
          </a:xfrm>
          <a:prstGeom prst="rect">
            <a:avLst/>
          </a:prstGeom>
          <a:solidFill>
            <a:srgbClr val="000099"/>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smtClean="0">
                <a:solidFill>
                  <a:schemeClr val="bg1"/>
                </a:solidFill>
                <a:latin typeface="Arial" pitchFamily="34" charset="0"/>
              </a:rPr>
              <a:t>Merit Figures of a periodic structure</a:t>
            </a:r>
            <a:endParaRPr lang="en-US" altLang="en-US" sz="2400">
              <a:solidFill>
                <a:schemeClr val="bg1"/>
              </a:solidFill>
              <a:latin typeface="Arial" pitchFamily="34" charset="0"/>
            </a:endParaRPr>
          </a:p>
        </p:txBody>
      </p:sp>
      <p:grpSp>
        <p:nvGrpSpPr>
          <p:cNvPr id="2" name="Group 1"/>
          <p:cNvGrpSpPr/>
          <p:nvPr/>
        </p:nvGrpSpPr>
        <p:grpSpPr>
          <a:xfrm>
            <a:off x="532049" y="952582"/>
            <a:ext cx="8093075" cy="5094227"/>
            <a:chOff x="161925" y="941696"/>
            <a:chExt cx="8839200" cy="5563879"/>
          </a:xfrm>
        </p:grpSpPr>
        <p:sp>
          <p:nvSpPr>
            <p:cNvPr id="10" name="Rectangle 7"/>
            <p:cNvSpPr>
              <a:spLocks noChangeArrowheads="1"/>
            </p:cNvSpPr>
            <p:nvPr/>
          </p:nvSpPr>
          <p:spPr bwMode="auto">
            <a:xfrm>
              <a:off x="161925" y="941696"/>
              <a:ext cx="8829675" cy="5563879"/>
            </a:xfrm>
            <a:prstGeom prst="rect">
              <a:avLst/>
            </a:prstGeom>
            <a:solidFill>
              <a:srgbClr val="000099"/>
            </a:solidFill>
            <a:ln w="9525">
              <a:solidFill>
                <a:schemeClr val="tx1"/>
              </a:solidFill>
              <a:miter lim="800000"/>
              <a:headEnd/>
              <a:tailEnd/>
            </a:ln>
            <a:effectLst/>
          </p:spPr>
          <p:txBody>
            <a:bodyPr wrap="none" anchor="ctr"/>
            <a:lstStyle/>
            <a:p>
              <a:endParaRPr lang="en-US"/>
            </a:p>
          </p:txBody>
        </p:sp>
        <p:sp>
          <p:nvSpPr>
            <p:cNvPr id="12" name="Text Box 3"/>
            <p:cNvSpPr txBox="1">
              <a:spLocks noChangeArrowheads="1"/>
            </p:cNvSpPr>
            <p:nvPr/>
          </p:nvSpPr>
          <p:spPr bwMode="auto">
            <a:xfrm>
              <a:off x="304800" y="1205754"/>
              <a:ext cx="8610600" cy="1723549"/>
            </a:xfrm>
            <a:prstGeom prst="rect">
              <a:avLst/>
            </a:prstGeom>
            <a:noFill/>
            <a:ln w="9525">
              <a:noFill/>
              <a:miter lim="800000"/>
              <a:headEnd/>
              <a:tailEnd/>
            </a:ln>
            <a:effectLst/>
          </p:spPr>
          <p:txBody>
            <a:bodyPr>
              <a:spAutoFit/>
            </a:bodyPr>
            <a:lstStyle/>
            <a:p>
              <a:pPr algn="just" eaLnBrk="1" hangingPunct="1">
                <a:spcAft>
                  <a:spcPts val="1200"/>
                </a:spcAft>
              </a:pPr>
              <a:r>
                <a:rPr lang="en-US" sz="1600" b="0" dirty="0" smtClean="0">
                  <a:solidFill>
                    <a:schemeClr val="bg1"/>
                  </a:solidFill>
                  <a:latin typeface="Times New Roman" pitchFamily="18" charset="0"/>
                  <a:cs typeface="Times New Roman" pitchFamily="18" charset="0"/>
                </a:rPr>
                <a:t>Traveling wave (</a:t>
              </a:r>
              <a:r>
                <a:rPr lang="en-US" sz="1600" i="1" dirty="0" smtClean="0">
                  <a:solidFill>
                    <a:schemeClr val="bg1"/>
                  </a:solidFill>
                  <a:latin typeface="Times New Roman" pitchFamily="18" charset="0"/>
                  <a:cs typeface="Times New Roman" pitchFamily="18" charset="0"/>
                </a:rPr>
                <a:t>TW</a:t>
              </a:r>
              <a:r>
                <a:rPr lang="en-US" sz="1600" b="0" dirty="0" smtClean="0">
                  <a:solidFill>
                    <a:schemeClr val="bg1"/>
                  </a:solidFill>
                  <a:latin typeface="Times New Roman" pitchFamily="18" charset="0"/>
                  <a:cs typeface="Times New Roman" pitchFamily="18" charset="0"/>
                </a:rPr>
                <a:t>) accelerating structures are typically qualified by the following merit figures :</a:t>
              </a:r>
            </a:p>
            <a:p>
              <a:pPr algn="just" eaLnBrk="1" hangingPunct="1"/>
              <a:endParaRPr lang="en-US" sz="1600" b="0" dirty="0" smtClean="0">
                <a:solidFill>
                  <a:schemeClr val="bg1"/>
                </a:solidFill>
                <a:latin typeface="Times New Roman" pitchFamily="18" charset="0"/>
                <a:cs typeface="Times New Roman" pitchFamily="18" charset="0"/>
              </a:endParaRPr>
            </a:p>
            <a:p>
              <a:pPr algn="just" eaLnBrk="1" hangingPunct="1"/>
              <a:r>
                <a:rPr lang="en-US" sz="1600" i="1" dirty="0" smtClean="0">
                  <a:solidFill>
                    <a:schemeClr val="bg1"/>
                  </a:solidFill>
                  <a:latin typeface="Times New Roman" pitchFamily="18" charset="0"/>
                  <a:cs typeface="Times New Roman" pitchFamily="18" charset="0"/>
                </a:rPr>
                <a:t>a)</a:t>
              </a:r>
              <a:r>
                <a:rPr lang="en-US" sz="1600" b="0" dirty="0" smtClean="0">
                  <a:solidFill>
                    <a:schemeClr val="bg1"/>
                  </a:solidFill>
                  <a:latin typeface="Times New Roman" pitchFamily="18" charset="0"/>
                  <a:cs typeface="Times New Roman" pitchFamily="18" charset="0"/>
                </a:rPr>
                <a:t> </a:t>
              </a:r>
              <a:r>
                <a:rPr lang="en-US" sz="1600" i="1" dirty="0" smtClean="0">
                  <a:solidFill>
                    <a:srgbClr val="FFCC00"/>
                  </a:solidFill>
                  <a:latin typeface="Times New Roman" pitchFamily="18" charset="0"/>
                  <a:cs typeface="Times New Roman" pitchFamily="18" charset="0"/>
                </a:rPr>
                <a:t>Shunt impedance per unit length Z:</a:t>
              </a:r>
              <a:r>
                <a:rPr lang="en-US" sz="1600" b="0" dirty="0" smtClean="0">
                  <a:solidFill>
                    <a:schemeClr val="bg1"/>
                  </a:solidFill>
                  <a:latin typeface="Times New Roman" pitchFamily="18" charset="0"/>
                  <a:cs typeface="Times New Roman" pitchFamily="18" charset="0"/>
                </a:rPr>
                <a:t> It is defined as the ratio between the squared amplitude of the fundamental harmonic accelerating field (</a:t>
              </a:r>
              <a:r>
                <a:rPr lang="en-US" sz="1600" dirty="0" smtClean="0">
                  <a:solidFill>
                    <a:schemeClr val="bg1"/>
                  </a:solidFill>
                  <a:latin typeface="Times New Roman" pitchFamily="18" charset="0"/>
                  <a:cs typeface="Times New Roman" pitchFamily="18" charset="0"/>
                </a:rPr>
                <a:t>E</a:t>
              </a:r>
              <a:r>
                <a:rPr lang="en-US" sz="1600" baseline="-30000" dirty="0" smtClean="0">
                  <a:solidFill>
                    <a:schemeClr val="bg1"/>
                  </a:solidFill>
                  <a:latin typeface="Times New Roman" pitchFamily="18" charset="0"/>
                  <a:cs typeface="Times New Roman" pitchFamily="18" charset="0"/>
                </a:rPr>
                <a:t>0</a:t>
              </a:r>
              <a:r>
                <a:rPr lang="en-US" sz="1600" b="0" dirty="0" smtClean="0">
                  <a:solidFill>
                    <a:schemeClr val="bg1"/>
                  </a:solidFill>
                  <a:latin typeface="Times New Roman" pitchFamily="18" charset="0"/>
                  <a:cs typeface="Times New Roman" pitchFamily="18" charset="0"/>
                </a:rPr>
                <a:t>) and the power dissipated per unit length in the structure (</a:t>
              </a:r>
              <a:r>
                <a:rPr lang="en-US" sz="1600" dirty="0" err="1" smtClean="0">
                  <a:solidFill>
                    <a:schemeClr val="bg1"/>
                  </a:solidFill>
                  <a:latin typeface="Times New Roman" pitchFamily="18" charset="0"/>
                  <a:cs typeface="Times New Roman" pitchFamily="18" charset="0"/>
                </a:rPr>
                <a:t>dP</a:t>
              </a:r>
              <a:r>
                <a:rPr lang="en-US" sz="1600" dirty="0" smtClean="0">
                  <a:solidFill>
                    <a:schemeClr val="bg1"/>
                  </a:solidFill>
                  <a:latin typeface="Times New Roman" pitchFamily="18" charset="0"/>
                  <a:cs typeface="Times New Roman" pitchFamily="18" charset="0"/>
                </a:rPr>
                <a:t>/</a:t>
              </a:r>
              <a:r>
                <a:rPr lang="en-US" sz="1600" dirty="0" err="1" smtClean="0">
                  <a:solidFill>
                    <a:schemeClr val="bg1"/>
                  </a:solidFill>
                  <a:latin typeface="Times New Roman" pitchFamily="18" charset="0"/>
                  <a:cs typeface="Times New Roman" pitchFamily="18" charset="0"/>
                </a:rPr>
                <a:t>dz</a:t>
              </a:r>
              <a:r>
                <a:rPr lang="en-US" sz="1600" dirty="0" smtClean="0">
                  <a:solidFill>
                    <a:schemeClr val="bg1"/>
                  </a:solidFill>
                  <a:latin typeface="Times New Roman" pitchFamily="18" charset="0"/>
                  <a:cs typeface="Times New Roman" pitchFamily="18" charset="0"/>
                </a:rPr>
                <a:t>):</a:t>
              </a:r>
              <a:endParaRPr lang="en-US" altLang="en-US" sz="1600" dirty="0">
                <a:solidFill>
                  <a:schemeClr val="bg1"/>
                </a:solidFill>
                <a:latin typeface="Times New Roman" pitchFamily="18" charset="0"/>
                <a:cs typeface="Times New Roman" pitchFamily="18" charset="0"/>
              </a:endParaRPr>
            </a:p>
            <a:p>
              <a:pPr algn="just" eaLnBrk="1" hangingPunct="1"/>
              <a:endParaRPr lang="en-US" altLang="en-US" sz="1600" b="0" dirty="0">
                <a:solidFill>
                  <a:schemeClr val="bg1"/>
                </a:solidFill>
                <a:latin typeface="Times New Roman" pitchFamily="18" charset="0"/>
              </a:endParaRPr>
            </a:p>
          </p:txBody>
        </p:sp>
        <p:sp>
          <p:nvSpPr>
            <p:cNvPr id="13" name="Text Box 4"/>
            <p:cNvSpPr txBox="1">
              <a:spLocks noChangeArrowheads="1"/>
            </p:cNvSpPr>
            <p:nvPr/>
          </p:nvSpPr>
          <p:spPr bwMode="auto">
            <a:xfrm>
              <a:off x="381000" y="3905599"/>
              <a:ext cx="8382000" cy="1723549"/>
            </a:xfrm>
            <a:prstGeom prst="rect">
              <a:avLst/>
            </a:prstGeom>
            <a:noFill/>
            <a:ln w="9525">
              <a:noFill/>
              <a:miter lim="800000"/>
              <a:headEnd/>
              <a:tailEnd/>
            </a:ln>
            <a:effectLst/>
          </p:spPr>
          <p:txBody>
            <a:bodyPr>
              <a:spAutoFit/>
            </a:bodyPr>
            <a:lstStyle/>
            <a:p>
              <a:pPr algn="just" eaLnBrk="1" hangingPunct="1">
                <a:spcAft>
                  <a:spcPts val="1200"/>
                </a:spcAft>
              </a:pPr>
              <a:r>
                <a:rPr lang="en-US" sz="1600" b="0" dirty="0" smtClean="0">
                  <a:solidFill>
                    <a:schemeClr val="bg1"/>
                  </a:solidFill>
                  <a:latin typeface="Times New Roman" pitchFamily="18" charset="0"/>
                  <a:cs typeface="Times New Roman" pitchFamily="18" charset="0"/>
                </a:rPr>
                <a:t>The higher the </a:t>
              </a:r>
              <a:r>
                <a:rPr lang="en-US" sz="1600" dirty="0" smtClean="0">
                  <a:solidFill>
                    <a:schemeClr val="bg1"/>
                  </a:solidFill>
                  <a:latin typeface="Times New Roman" pitchFamily="18" charset="0"/>
                  <a:cs typeface="Times New Roman" pitchFamily="18" charset="0"/>
                </a:rPr>
                <a:t>Z </a:t>
              </a:r>
              <a:r>
                <a:rPr lang="en-US" sz="1600" b="0" dirty="0" smtClean="0">
                  <a:solidFill>
                    <a:schemeClr val="bg1"/>
                  </a:solidFill>
                  <a:latin typeface="Times New Roman" pitchFamily="18" charset="0"/>
                  <a:cs typeface="Times New Roman" pitchFamily="18" charset="0"/>
                </a:rPr>
                <a:t>value, the higher the available accelerating field for a given RF power dissipation per unit length;</a:t>
              </a:r>
            </a:p>
            <a:p>
              <a:pPr algn="just" eaLnBrk="1" hangingPunct="1"/>
              <a:endParaRPr lang="en-US" sz="1600" b="0" dirty="0" smtClean="0">
                <a:solidFill>
                  <a:schemeClr val="bg1"/>
                </a:solidFill>
                <a:latin typeface="Times New Roman" pitchFamily="18" charset="0"/>
                <a:cs typeface="Times New Roman" pitchFamily="18" charset="0"/>
              </a:endParaRPr>
            </a:p>
            <a:p>
              <a:pPr algn="just" eaLnBrk="1" hangingPunct="1"/>
              <a:r>
                <a:rPr lang="en-US" sz="1600" i="1" dirty="0" smtClean="0">
                  <a:solidFill>
                    <a:schemeClr val="bg1"/>
                  </a:solidFill>
                  <a:latin typeface="Times New Roman" pitchFamily="18" charset="0"/>
                  <a:cs typeface="Times New Roman" pitchFamily="18" charset="0"/>
                </a:rPr>
                <a:t>b)</a:t>
              </a:r>
              <a:r>
                <a:rPr lang="en-US" sz="1600" b="0" dirty="0" smtClean="0">
                  <a:solidFill>
                    <a:schemeClr val="bg1"/>
                  </a:solidFill>
                  <a:latin typeface="Times New Roman" pitchFamily="18" charset="0"/>
                  <a:cs typeface="Times New Roman" pitchFamily="18" charset="0"/>
                </a:rPr>
                <a:t> </a:t>
              </a:r>
              <a:r>
                <a:rPr lang="en-US" sz="1600" i="1" dirty="0" smtClean="0">
                  <a:solidFill>
                    <a:srgbClr val="FFCC00"/>
                  </a:solidFill>
                  <a:latin typeface="Times New Roman" pitchFamily="18" charset="0"/>
                  <a:cs typeface="Times New Roman" pitchFamily="18" charset="0"/>
                </a:rPr>
                <a:t>Q factor per unit length: </a:t>
              </a:r>
              <a:r>
                <a:rPr lang="en-US" sz="1600" b="0" dirty="0" smtClean="0">
                  <a:solidFill>
                    <a:schemeClr val="bg1"/>
                  </a:solidFill>
                  <a:latin typeface="Times New Roman" pitchFamily="18" charset="0"/>
                  <a:cs typeface="Times New Roman" pitchFamily="18" charset="0"/>
                </a:rPr>
                <a:t>It is defined as the ratio between the stored energy per unit length (</a:t>
              </a:r>
              <a:r>
                <a:rPr lang="en-US" sz="1600" dirty="0" smtClean="0">
                  <a:solidFill>
                    <a:schemeClr val="bg1"/>
                  </a:solidFill>
                  <a:latin typeface="Times New Roman" pitchFamily="18" charset="0"/>
                  <a:cs typeface="Times New Roman" pitchFamily="18" charset="0"/>
                </a:rPr>
                <a:t>w</a:t>
              </a:r>
              <a:r>
                <a:rPr lang="en-US" sz="1600" b="0" dirty="0" smtClean="0">
                  <a:solidFill>
                    <a:schemeClr val="bg1"/>
                  </a:solidFill>
                  <a:latin typeface="Times New Roman" pitchFamily="18" charset="0"/>
                  <a:cs typeface="Times New Roman" pitchFamily="18" charset="0"/>
                </a:rPr>
                <a:t>) the power dissipated per unit length (</a:t>
              </a:r>
              <a:r>
                <a:rPr lang="en-US" sz="1600" dirty="0" err="1" smtClean="0">
                  <a:solidFill>
                    <a:schemeClr val="bg1"/>
                  </a:solidFill>
                  <a:latin typeface="Times New Roman" pitchFamily="18" charset="0"/>
                  <a:cs typeface="Times New Roman" pitchFamily="18" charset="0"/>
                </a:rPr>
                <a:t>dP</a:t>
              </a:r>
              <a:r>
                <a:rPr lang="en-US" sz="1600" dirty="0" smtClean="0">
                  <a:solidFill>
                    <a:schemeClr val="bg1"/>
                  </a:solidFill>
                  <a:latin typeface="Times New Roman" pitchFamily="18" charset="0"/>
                  <a:cs typeface="Times New Roman" pitchFamily="18" charset="0"/>
                </a:rPr>
                <a:t>/</a:t>
              </a:r>
              <a:r>
                <a:rPr lang="en-US" sz="1600" dirty="0" err="1" smtClean="0">
                  <a:solidFill>
                    <a:schemeClr val="bg1"/>
                  </a:solidFill>
                  <a:latin typeface="Times New Roman" pitchFamily="18" charset="0"/>
                  <a:cs typeface="Times New Roman" pitchFamily="18" charset="0"/>
                </a:rPr>
                <a:t>dz</a:t>
              </a:r>
              <a:r>
                <a:rPr lang="en-US" sz="1600" b="0" dirty="0" smtClean="0">
                  <a:solidFill>
                    <a:schemeClr val="bg1"/>
                  </a:solidFill>
                  <a:latin typeface="Times New Roman" pitchFamily="18" charset="0"/>
                  <a:cs typeface="Times New Roman" pitchFamily="18" charset="0"/>
                </a:rPr>
                <a:t>), times the operating frequency </a:t>
              </a:r>
              <a:r>
                <a:rPr lang="en-US" sz="1600" dirty="0" smtClean="0">
                  <a:solidFill>
                    <a:schemeClr val="bg1"/>
                  </a:solidFill>
                  <a:latin typeface="Times New Roman" pitchFamily="18" charset="0"/>
                  <a:cs typeface="Times New Roman" pitchFamily="18" charset="0"/>
                  <a:sym typeface="Symbol" pitchFamily="18" charset="2"/>
                </a:rPr>
                <a:t></a:t>
              </a:r>
              <a:r>
                <a:rPr lang="en-US" sz="1600" dirty="0" smtClean="0">
                  <a:solidFill>
                    <a:schemeClr val="bg1"/>
                  </a:solidFill>
                  <a:latin typeface="Times New Roman" pitchFamily="18" charset="0"/>
                  <a:cs typeface="Times New Roman" pitchFamily="18" charset="0"/>
                </a:rPr>
                <a:t>*</a:t>
              </a:r>
              <a:r>
                <a:rPr lang="en-US" sz="1600" b="0" dirty="0" smtClean="0">
                  <a:solidFill>
                    <a:schemeClr val="bg1"/>
                  </a:solidFill>
                  <a:latin typeface="Times New Roman" pitchFamily="18" charset="0"/>
                  <a:cs typeface="Times New Roman" pitchFamily="18" charset="0"/>
                </a:rPr>
                <a:t>:</a:t>
              </a:r>
              <a:endParaRPr lang="en-US" altLang="en-US" sz="1600" b="0" dirty="0">
                <a:solidFill>
                  <a:schemeClr val="bg1"/>
                </a:solidFill>
                <a:latin typeface="Times New Roman" pitchFamily="18" charset="0"/>
                <a:cs typeface="Times New Roman" pitchFamily="18" charset="0"/>
              </a:endParaRPr>
            </a:p>
            <a:p>
              <a:pPr algn="just" eaLnBrk="1" hangingPunct="1"/>
              <a:endParaRPr lang="en-US" altLang="en-US" sz="1600" b="0" dirty="0">
                <a:solidFill>
                  <a:schemeClr val="bg1"/>
                </a:solidFill>
                <a:latin typeface="Times New Roman" pitchFamily="18" charset="0"/>
              </a:endParaRPr>
            </a:p>
          </p:txBody>
        </p:sp>
        <p:sp>
          <p:nvSpPr>
            <p:cNvPr id="14" name="Line 8"/>
            <p:cNvSpPr>
              <a:spLocks noChangeShapeType="1"/>
            </p:cNvSpPr>
            <p:nvPr/>
          </p:nvSpPr>
          <p:spPr bwMode="auto">
            <a:xfrm>
              <a:off x="171450" y="2020999"/>
              <a:ext cx="8829675" cy="0"/>
            </a:xfrm>
            <a:prstGeom prst="line">
              <a:avLst/>
            </a:prstGeom>
            <a:noFill/>
            <a:ln w="50800">
              <a:solidFill>
                <a:schemeClr val="bg1"/>
              </a:solidFill>
              <a:round/>
              <a:headEnd/>
              <a:tailEnd/>
            </a:ln>
            <a:effectLst/>
          </p:spPr>
          <p:txBody>
            <a:bodyPr/>
            <a:lstStyle/>
            <a:p>
              <a:endParaRPr lang="en-US"/>
            </a:p>
          </p:txBody>
        </p:sp>
        <p:sp>
          <p:nvSpPr>
            <p:cNvPr id="15" name="Line 9"/>
            <p:cNvSpPr>
              <a:spLocks noChangeShapeType="1"/>
            </p:cNvSpPr>
            <p:nvPr/>
          </p:nvSpPr>
          <p:spPr bwMode="auto">
            <a:xfrm>
              <a:off x="171450" y="4752176"/>
              <a:ext cx="8829675" cy="0"/>
            </a:xfrm>
            <a:prstGeom prst="line">
              <a:avLst/>
            </a:prstGeom>
            <a:noFill/>
            <a:ln w="50800">
              <a:solidFill>
                <a:schemeClr val="bg1"/>
              </a:solidFill>
              <a:round/>
              <a:headEnd/>
              <a:tailEnd/>
            </a:ln>
            <a:effectLst/>
          </p:spPr>
          <p:txBody>
            <a:bodyPr/>
            <a:lstStyle/>
            <a:p>
              <a:endParaRPr lang="en-US"/>
            </a:p>
          </p:txBody>
        </p:sp>
        <mc:AlternateContent xmlns:mc="http://schemas.openxmlformats.org/markup-compatibility/2006" xmlns:a14="http://schemas.microsoft.com/office/drawing/2010/main">
          <mc:Choice Requires="a14">
            <p:sp>
              <p:nvSpPr>
                <p:cNvPr id="16" name="TextBox 15"/>
                <p:cNvSpPr txBox="1"/>
                <p:nvPr/>
              </p:nvSpPr>
              <p:spPr>
                <a:xfrm>
                  <a:off x="1353304" y="5581161"/>
                  <a:ext cx="6441024" cy="803332"/>
                </a:xfrm>
                <a:prstGeom prst="rect">
                  <a:avLst/>
                </a:prstGeom>
                <a:solidFill>
                  <a:schemeClr val="bg1"/>
                </a:solidFill>
              </p:spPr>
              <p:txBody>
                <a:bodyPr wrap="square" rtlCol="0">
                  <a:spAutoFit/>
                </a:bodyPr>
                <a:lstStyle/>
                <a:p>
                  <a:pPr>
                    <a:spcAft>
                      <a:spcPts val="600"/>
                    </a:spcAft>
                  </a:pPr>
                  <a14:m>
                    <m:oMathPara xmlns:m="http://schemas.openxmlformats.org/officeDocument/2006/math">
                      <m:oMathParaPr>
                        <m:jc m:val="centerGroup"/>
                      </m:oMathParaPr>
                      <m:oMath xmlns:m="http://schemas.openxmlformats.org/officeDocument/2006/math">
                        <m:r>
                          <a:rPr lang="it-IT" sz="2000" b="0" i="1" smtClean="0">
                            <a:latin typeface="Cambria Math"/>
                          </a:rPr>
                          <m:t>𝑄</m:t>
                        </m:r>
                        <m:r>
                          <a:rPr lang="it-IT" sz="2000" b="0" i="1" smtClean="0">
                            <a:latin typeface="Cambria Math"/>
                          </a:rPr>
                          <m:t>=</m:t>
                        </m:r>
                        <m:sSup>
                          <m:sSupPr>
                            <m:ctrlPr>
                              <a:rPr lang="it-IT" sz="2000" b="0" i="1" smtClean="0">
                                <a:latin typeface="Cambria Math"/>
                              </a:rPr>
                            </m:ctrlPr>
                          </m:sSupPr>
                          <m:e>
                            <m:r>
                              <a:rPr lang="it-IT" sz="2000" b="0" i="1" smtClean="0">
                                <a:latin typeface="Cambria Math"/>
                                <a:ea typeface="Cambria Math"/>
                              </a:rPr>
                              <m:t>𝜔</m:t>
                            </m:r>
                          </m:e>
                          <m:sup>
                            <m:r>
                              <a:rPr lang="it-IT" sz="2000" b="0" i="1" smtClean="0">
                                <a:latin typeface="Cambria Math"/>
                              </a:rPr>
                              <m:t>∗</m:t>
                            </m:r>
                          </m:sup>
                        </m:sSup>
                        <m:f>
                          <m:fPr>
                            <m:ctrlPr>
                              <a:rPr lang="it-IT" sz="2000" b="0" i="1" smtClean="0">
                                <a:latin typeface="Cambria Math"/>
                              </a:rPr>
                            </m:ctrlPr>
                          </m:fPr>
                          <m:num>
                            <m:r>
                              <a:rPr lang="it-IT" sz="2000" b="0" i="1" smtClean="0">
                                <a:latin typeface="Cambria Math"/>
                              </a:rPr>
                              <m:t>𝑤</m:t>
                            </m:r>
                          </m:num>
                          <m:den>
                            <m:d>
                              <m:dPr>
                                <m:begChr m:val="|"/>
                                <m:endChr m:val="|"/>
                                <m:ctrlPr>
                                  <a:rPr lang="it-IT" sz="2000" b="0" i="1" smtClean="0">
                                    <a:latin typeface="Cambria Math"/>
                                  </a:rPr>
                                </m:ctrlPr>
                              </m:dPr>
                              <m:e>
                                <m:f>
                                  <m:fPr>
                                    <m:type m:val="lin"/>
                                    <m:ctrlPr>
                                      <a:rPr lang="it-IT" sz="2000" b="0" i="1" smtClean="0">
                                        <a:latin typeface="Cambria Math"/>
                                      </a:rPr>
                                    </m:ctrlPr>
                                  </m:fPr>
                                  <m:num>
                                    <m:r>
                                      <a:rPr lang="it-IT" sz="2000" b="0" i="1" smtClean="0">
                                        <a:latin typeface="Cambria Math"/>
                                      </a:rPr>
                                      <m:t>𝑑𝑃</m:t>
                                    </m:r>
                                  </m:num>
                                  <m:den>
                                    <m:r>
                                      <a:rPr lang="it-IT" sz="2000" b="0" i="1" smtClean="0">
                                        <a:latin typeface="Cambria Math"/>
                                      </a:rPr>
                                      <m:t>𝑑𝑧</m:t>
                                    </m:r>
                                  </m:den>
                                </m:f>
                              </m:e>
                            </m:d>
                          </m:den>
                        </m:f>
                        <m:r>
                          <a:rPr lang="it-IT" sz="2000" b="0" i="1" smtClean="0">
                            <a:latin typeface="Cambria Math"/>
                          </a:rPr>
                          <m:t> </m:t>
                        </m:r>
                        <m:r>
                          <a:rPr lang="it-IT" sz="2000" b="0" i="1" smtClean="0">
                            <a:latin typeface="Cambria Math"/>
                            <a:ea typeface="Cambria Math"/>
                          </a:rPr>
                          <m:t>÷</m:t>
                        </m:r>
                        <m:sSup>
                          <m:sSupPr>
                            <m:ctrlPr>
                              <a:rPr lang="it-IT" sz="2000" b="0" i="1" smtClean="0">
                                <a:latin typeface="Cambria Math"/>
                                <a:ea typeface="Cambria Math"/>
                              </a:rPr>
                            </m:ctrlPr>
                          </m:sSupPr>
                          <m:e>
                            <m:r>
                              <a:rPr lang="it-IT" sz="2000" b="0" i="1" smtClean="0">
                                <a:latin typeface="Cambria Math"/>
                                <a:ea typeface="Cambria Math"/>
                              </a:rPr>
                              <m:t>𝜔</m:t>
                            </m:r>
                          </m:e>
                          <m:sup>
                            <m:f>
                              <m:fPr>
                                <m:type m:val="lin"/>
                                <m:ctrlPr>
                                  <a:rPr lang="it-IT" sz="2000" b="0" i="1" smtClean="0">
                                    <a:latin typeface="Cambria Math"/>
                                    <a:ea typeface="Cambria Math"/>
                                  </a:rPr>
                                </m:ctrlPr>
                              </m:fPr>
                              <m:num>
                                <m:r>
                                  <a:rPr lang="it-IT" sz="2000" b="0" i="1" smtClean="0">
                                    <a:latin typeface="Cambria Math"/>
                                    <a:ea typeface="Cambria Math"/>
                                  </a:rPr>
                                  <m:t>−1</m:t>
                                </m:r>
                              </m:num>
                              <m:den>
                                <m:r>
                                  <a:rPr lang="it-IT" sz="2000" b="0" i="1" smtClean="0">
                                    <a:latin typeface="Cambria Math"/>
                                    <a:ea typeface="Cambria Math"/>
                                  </a:rPr>
                                  <m:t>2</m:t>
                                </m:r>
                              </m:den>
                            </m:f>
                          </m:sup>
                        </m:sSup>
                        <m:r>
                          <a:rPr lang="it-IT" sz="2000" b="0" i="1" smtClean="0">
                            <a:latin typeface="Cambria Math"/>
                            <a:ea typeface="Cambria Math"/>
                          </a:rPr>
                          <m:t>  ;     </m:t>
                        </m:r>
                        <m:d>
                          <m:dPr>
                            <m:begChr m:val="["/>
                            <m:endChr m:val="]"/>
                            <m:ctrlPr>
                              <a:rPr lang="it-IT" sz="2000" b="0" i="1" smtClean="0">
                                <a:latin typeface="Cambria Math"/>
                                <a:ea typeface="Cambria Math"/>
                              </a:rPr>
                            </m:ctrlPr>
                          </m:dPr>
                          <m:e>
                            <m:r>
                              <a:rPr lang="it-IT" sz="2000" b="0" i="1" smtClean="0">
                                <a:latin typeface="Cambria Math"/>
                              </a:rPr>
                              <m:t>𝑄</m:t>
                            </m:r>
                          </m:e>
                        </m:d>
                        <m:r>
                          <a:rPr lang="it-IT" sz="2000" b="0" i="1" smtClean="0">
                            <a:latin typeface="Cambria Math"/>
                            <a:ea typeface="Cambria Math"/>
                          </a:rPr>
                          <m:t>=</m:t>
                        </m:r>
                        <m:r>
                          <a:rPr lang="it-IT" sz="2000" b="0" i="1" smtClean="0">
                            <a:latin typeface="Cambria Math"/>
                            <a:ea typeface="Cambria Math"/>
                          </a:rPr>
                          <m:t>𝑑𝑖𝑚𝑒𝑛𝑠𝑖𝑜𝑛𝑙𝑒𝑠𝑠</m:t>
                        </m:r>
                      </m:oMath>
                    </m:oMathPara>
                  </a14:m>
                  <a:endParaRPr lang="it-IT" sz="2000" b="0" i="1" dirty="0"/>
                </a:p>
              </p:txBody>
            </p:sp>
          </mc:Choice>
          <mc:Fallback xmlns="">
            <p:sp>
              <p:nvSpPr>
                <p:cNvPr id="16" name="TextBox 15"/>
                <p:cNvSpPr txBox="1">
                  <a:spLocks noRot="1" noChangeAspect="1" noMove="1" noResize="1" noEditPoints="1" noAdjustHandles="1" noChangeArrowheads="1" noChangeShapeType="1" noTextEdit="1"/>
                </p:cNvSpPr>
                <p:nvPr/>
              </p:nvSpPr>
              <p:spPr>
                <a:xfrm>
                  <a:off x="1353304" y="5581161"/>
                  <a:ext cx="6441024" cy="803332"/>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147930" y="2936003"/>
                  <a:ext cx="4646398" cy="956842"/>
                </a:xfrm>
                <a:prstGeom prst="rect">
                  <a:avLst/>
                </a:prstGeom>
                <a:solidFill>
                  <a:schemeClr val="bg1"/>
                </a:solidFill>
              </p:spPr>
              <p:txBody>
                <a:bodyPr wrap="square" rtlCol="0">
                  <a:spAutoFit/>
                </a:bodyPr>
                <a:lstStyle/>
                <a:p>
                  <a:pPr>
                    <a:spcAft>
                      <a:spcPts val="600"/>
                    </a:spcAft>
                  </a:pPr>
                  <a14:m>
                    <m:oMathPara xmlns:m="http://schemas.openxmlformats.org/officeDocument/2006/math">
                      <m:oMathParaPr>
                        <m:jc m:val="centerGroup"/>
                      </m:oMathParaPr>
                      <m:oMath xmlns:m="http://schemas.openxmlformats.org/officeDocument/2006/math">
                        <m:r>
                          <a:rPr lang="it-IT" sz="2000" b="0" i="1" smtClean="0">
                            <a:latin typeface="Cambria Math"/>
                          </a:rPr>
                          <m:t>𝑍</m:t>
                        </m:r>
                        <m:r>
                          <a:rPr lang="it-IT" sz="2000" b="0" i="1" smtClean="0">
                            <a:latin typeface="Cambria Math"/>
                          </a:rPr>
                          <m:t>=</m:t>
                        </m:r>
                        <m:f>
                          <m:fPr>
                            <m:ctrlPr>
                              <a:rPr lang="it-IT" sz="2000" b="0" i="1" smtClean="0">
                                <a:latin typeface="Cambria Math"/>
                              </a:rPr>
                            </m:ctrlPr>
                          </m:fPr>
                          <m:num>
                            <m:r>
                              <a:rPr lang="it-IT" sz="2000" b="0" i="1" smtClean="0">
                                <a:latin typeface="Cambria Math"/>
                              </a:rPr>
                              <m:t> </m:t>
                            </m:r>
                            <m:r>
                              <a:rPr lang="it-IT" sz="2000" b="0" i="1" smtClean="0">
                                <a:latin typeface="Cambria Math"/>
                              </a:rPr>
                              <m:t>𝐸</m:t>
                            </m:r>
                            <m:sPre>
                              <m:sPrePr>
                                <m:ctrlPr>
                                  <a:rPr lang="it-IT" sz="2000" b="0" i="1" smtClean="0">
                                    <a:latin typeface="Cambria Math"/>
                                  </a:rPr>
                                </m:ctrlPr>
                              </m:sPrePr>
                              <m:sub>
                                <m:r>
                                  <a:rPr lang="it-IT" sz="2000" b="0" i="1" smtClean="0">
                                    <a:latin typeface="Cambria Math"/>
                                  </a:rPr>
                                  <m:t>0</m:t>
                                </m:r>
                              </m:sub>
                              <m:sup>
                                <m:r>
                                  <a:rPr lang="it-IT" sz="2000" b="0" i="1" smtClean="0">
                                    <a:latin typeface="Cambria Math"/>
                                  </a:rPr>
                                  <m:t>2</m:t>
                                </m:r>
                              </m:sup>
                              <m:e/>
                            </m:sPre>
                          </m:num>
                          <m:den>
                            <m:d>
                              <m:dPr>
                                <m:begChr m:val="|"/>
                                <m:endChr m:val="|"/>
                                <m:ctrlPr>
                                  <a:rPr lang="it-IT" sz="2000" b="0" i="1" smtClean="0">
                                    <a:latin typeface="Cambria Math"/>
                                  </a:rPr>
                                </m:ctrlPr>
                              </m:dPr>
                              <m:e>
                                <m:f>
                                  <m:fPr>
                                    <m:type m:val="lin"/>
                                    <m:ctrlPr>
                                      <a:rPr lang="it-IT" sz="2000" b="0" i="1" smtClean="0">
                                        <a:latin typeface="Cambria Math"/>
                                      </a:rPr>
                                    </m:ctrlPr>
                                  </m:fPr>
                                  <m:num>
                                    <m:r>
                                      <a:rPr lang="it-IT" sz="2000" b="0" i="1" smtClean="0">
                                        <a:latin typeface="Cambria Math"/>
                                      </a:rPr>
                                      <m:t>𝑑𝑃</m:t>
                                    </m:r>
                                  </m:num>
                                  <m:den>
                                    <m:r>
                                      <a:rPr lang="it-IT" sz="2000" b="0" i="1" smtClean="0">
                                        <a:latin typeface="Cambria Math"/>
                                      </a:rPr>
                                      <m:t>𝑑𝑧</m:t>
                                    </m:r>
                                  </m:den>
                                </m:f>
                              </m:e>
                            </m:d>
                          </m:den>
                        </m:f>
                        <m:r>
                          <a:rPr lang="it-IT" sz="2000" b="0" i="1" smtClean="0">
                            <a:latin typeface="Cambria Math"/>
                          </a:rPr>
                          <m:t> </m:t>
                        </m:r>
                        <m:r>
                          <a:rPr lang="it-IT" sz="2000" b="0" i="1" smtClean="0">
                            <a:latin typeface="Cambria Math"/>
                            <a:ea typeface="Cambria Math"/>
                          </a:rPr>
                          <m:t>÷</m:t>
                        </m:r>
                        <m:sSup>
                          <m:sSupPr>
                            <m:ctrlPr>
                              <a:rPr lang="it-IT" sz="2000" b="0" i="1" smtClean="0">
                                <a:latin typeface="Cambria Math"/>
                                <a:ea typeface="Cambria Math"/>
                              </a:rPr>
                            </m:ctrlPr>
                          </m:sSupPr>
                          <m:e>
                            <m:r>
                              <a:rPr lang="it-IT" sz="2000" b="0" i="1" smtClean="0">
                                <a:latin typeface="Cambria Math"/>
                                <a:ea typeface="Cambria Math"/>
                              </a:rPr>
                              <m:t>𝜔</m:t>
                            </m:r>
                          </m:e>
                          <m:sup>
                            <m:f>
                              <m:fPr>
                                <m:type m:val="lin"/>
                                <m:ctrlPr>
                                  <a:rPr lang="it-IT" sz="2000" b="0" i="1" smtClean="0">
                                    <a:latin typeface="Cambria Math"/>
                                    <a:ea typeface="Cambria Math"/>
                                  </a:rPr>
                                </m:ctrlPr>
                              </m:fPr>
                              <m:num>
                                <m:r>
                                  <a:rPr lang="it-IT" sz="2000" b="0" i="1" smtClean="0">
                                    <a:latin typeface="Cambria Math"/>
                                    <a:ea typeface="Cambria Math"/>
                                  </a:rPr>
                                  <m:t>1</m:t>
                                </m:r>
                              </m:num>
                              <m:den>
                                <m:r>
                                  <a:rPr lang="it-IT" sz="2000" b="0" i="1" smtClean="0">
                                    <a:latin typeface="Cambria Math"/>
                                    <a:ea typeface="Cambria Math"/>
                                  </a:rPr>
                                  <m:t>2</m:t>
                                </m:r>
                              </m:den>
                            </m:f>
                          </m:sup>
                        </m:sSup>
                        <m:r>
                          <a:rPr lang="it-IT" sz="2000" b="0" i="1" smtClean="0">
                            <a:latin typeface="Cambria Math"/>
                            <a:ea typeface="Cambria Math"/>
                          </a:rPr>
                          <m:t>  ;     </m:t>
                        </m:r>
                        <m:d>
                          <m:dPr>
                            <m:begChr m:val="["/>
                            <m:endChr m:val="]"/>
                            <m:ctrlPr>
                              <a:rPr lang="it-IT" sz="2000" b="0" i="1" smtClean="0">
                                <a:latin typeface="Cambria Math"/>
                                <a:ea typeface="Cambria Math"/>
                              </a:rPr>
                            </m:ctrlPr>
                          </m:dPr>
                          <m:e>
                            <m:r>
                              <a:rPr lang="it-IT" sz="2000" b="0" i="1" smtClean="0">
                                <a:latin typeface="Cambria Math"/>
                              </a:rPr>
                              <m:t>𝑍</m:t>
                            </m:r>
                          </m:e>
                        </m:d>
                        <m:r>
                          <a:rPr lang="it-IT" sz="2000" b="0" i="1" smtClean="0">
                            <a:latin typeface="Cambria Math"/>
                            <a:ea typeface="Cambria Math"/>
                          </a:rPr>
                          <m:t>=</m:t>
                        </m:r>
                        <m:r>
                          <m:rPr>
                            <m:sty m:val="p"/>
                          </m:rPr>
                          <a:rPr lang="el-GR" sz="2000" b="0" i="1" smtClean="0">
                            <a:latin typeface="Cambria Math"/>
                            <a:ea typeface="Cambria Math"/>
                          </a:rPr>
                          <m:t>Ω</m:t>
                        </m:r>
                        <m:r>
                          <a:rPr lang="it-IT" sz="2000" b="0" i="1" smtClean="0">
                            <a:latin typeface="Cambria Math"/>
                            <a:ea typeface="Cambria Math"/>
                          </a:rPr>
                          <m:t>/</m:t>
                        </m:r>
                        <m:r>
                          <a:rPr lang="it-IT" sz="2000" b="0" i="1" smtClean="0">
                            <a:latin typeface="Cambria Math"/>
                            <a:ea typeface="Cambria Math"/>
                          </a:rPr>
                          <m:t>𝑚</m:t>
                        </m:r>
                      </m:oMath>
                    </m:oMathPara>
                  </a14:m>
                  <a:endParaRPr lang="it-IT" sz="2000" b="0" i="1" dirty="0" smtClean="0"/>
                </a:p>
              </p:txBody>
            </p:sp>
          </mc:Choice>
          <mc:Fallback xmlns="">
            <p:sp>
              <p:nvSpPr>
                <p:cNvPr id="17" name="TextBox 16"/>
                <p:cNvSpPr txBox="1">
                  <a:spLocks noRot="1" noChangeAspect="1" noMove="1" noResize="1" noEditPoints="1" noAdjustHandles="1" noChangeArrowheads="1" noChangeShapeType="1" noTextEdit="1"/>
                </p:cNvSpPr>
                <p:nvPr/>
              </p:nvSpPr>
              <p:spPr>
                <a:xfrm>
                  <a:off x="3147930" y="2936003"/>
                  <a:ext cx="4646398" cy="956842"/>
                </a:xfrm>
                <a:prstGeom prst="rect">
                  <a:avLst/>
                </a:prstGeom>
                <a:blipFill rotWithShape="1">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1357680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pic>
        <p:nvPicPr>
          <p:cNvPr id="5" name="Picture 4"/>
          <p:cNvPicPr>
            <a:picLocks noChangeAspect="1"/>
          </p:cNvPicPr>
          <p:nvPr/>
        </p:nvPicPr>
        <p:blipFill rotWithShape="1">
          <a:blip r:embed="rId3"/>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4"/>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5"/>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0" name="Rectangle 11"/>
          <p:cNvSpPr>
            <a:spLocks noChangeArrowheads="1"/>
          </p:cNvSpPr>
          <p:nvPr/>
        </p:nvSpPr>
        <p:spPr bwMode="auto">
          <a:xfrm>
            <a:off x="587836" y="772902"/>
            <a:ext cx="8015938" cy="5192482"/>
          </a:xfrm>
          <a:prstGeom prst="rect">
            <a:avLst/>
          </a:prstGeom>
          <a:solidFill>
            <a:srgbClr val="000099"/>
          </a:solidFill>
          <a:ln w="9525">
            <a:solidFill>
              <a:schemeClr val="tx1"/>
            </a:solidFill>
            <a:miter lim="800000"/>
            <a:headEnd/>
            <a:tailEnd/>
          </a:ln>
          <a:effectLst/>
        </p:spPr>
        <p:txBody>
          <a:bodyPr wrap="none" anchor="ctr"/>
          <a:lstStyle/>
          <a:p>
            <a:endParaRPr lang="en-US"/>
          </a:p>
        </p:txBody>
      </p:sp>
      <p:sp>
        <p:nvSpPr>
          <p:cNvPr id="11" name="Text Box 2"/>
          <p:cNvSpPr txBox="1">
            <a:spLocks noChangeArrowheads="1"/>
          </p:cNvSpPr>
          <p:nvPr/>
        </p:nvSpPr>
        <p:spPr bwMode="auto">
          <a:xfrm>
            <a:off x="587834" y="1121245"/>
            <a:ext cx="5562599" cy="581025"/>
          </a:xfrm>
          <a:prstGeom prst="rect">
            <a:avLst/>
          </a:prstGeom>
          <a:noFill/>
          <a:ln w="9525">
            <a:noFill/>
            <a:miter lim="800000"/>
            <a:headEnd/>
            <a:tailEnd/>
          </a:ln>
          <a:effectLst/>
        </p:spPr>
        <p:txBody>
          <a:bodyPr wrap="square">
            <a:spAutoFit/>
          </a:bodyPr>
          <a:lstStyle/>
          <a:p>
            <a:pPr eaLnBrk="1" hangingPunct="1"/>
            <a:r>
              <a:rPr lang="en-US" sz="1600" i="1" dirty="0" smtClean="0">
                <a:solidFill>
                  <a:schemeClr val="bg1"/>
                </a:solidFill>
                <a:latin typeface="Times New Roman" pitchFamily="18" charset="0"/>
                <a:cs typeface="Times New Roman" pitchFamily="18" charset="0"/>
              </a:rPr>
              <a:t>c)</a:t>
            </a:r>
            <a:r>
              <a:rPr lang="en-US" sz="1600" b="0" dirty="0" smtClean="0">
                <a:solidFill>
                  <a:schemeClr val="bg1"/>
                </a:solidFill>
                <a:latin typeface="Times New Roman" pitchFamily="18" charset="0"/>
                <a:cs typeface="Times New Roman" pitchFamily="18" charset="0"/>
              </a:rPr>
              <a:t> </a:t>
            </a:r>
            <a:r>
              <a:rPr lang="en-US" sz="1600" i="1" dirty="0" smtClean="0">
                <a:solidFill>
                  <a:srgbClr val="FFCC00"/>
                </a:solidFill>
                <a:latin typeface="Times New Roman" pitchFamily="18" charset="0"/>
                <a:cs typeface="Times New Roman" pitchFamily="18" charset="0"/>
              </a:rPr>
              <a:t>Z/Q ratio: </a:t>
            </a:r>
            <a:r>
              <a:rPr lang="en-US" sz="1600" b="0" dirty="0" smtClean="0">
                <a:solidFill>
                  <a:schemeClr val="bg1"/>
                </a:solidFill>
                <a:latin typeface="Times New Roman" pitchFamily="18" charset="0"/>
                <a:cs typeface="Times New Roman" pitchFamily="18" charset="0"/>
              </a:rPr>
              <a:t> From previous definitions it turns out:</a:t>
            </a:r>
            <a:endParaRPr lang="en-US" altLang="en-US" sz="1600" b="0" dirty="0">
              <a:solidFill>
                <a:schemeClr val="bg1"/>
              </a:solidFill>
              <a:latin typeface="Times New Roman" pitchFamily="18" charset="0"/>
              <a:cs typeface="Times New Roman" pitchFamily="18" charset="0"/>
            </a:endParaRPr>
          </a:p>
          <a:p>
            <a:pPr eaLnBrk="1" hangingPunct="1"/>
            <a:endParaRPr lang="en-US" altLang="en-US" sz="1600" b="0" dirty="0">
              <a:solidFill>
                <a:schemeClr val="bg1"/>
              </a:solidFill>
              <a:latin typeface="Times New Roman" pitchFamily="18" charset="0"/>
            </a:endParaRPr>
          </a:p>
        </p:txBody>
      </p:sp>
      <p:sp>
        <p:nvSpPr>
          <p:cNvPr id="12" name="Text Box 3"/>
          <p:cNvSpPr txBox="1">
            <a:spLocks noChangeArrowheads="1"/>
          </p:cNvSpPr>
          <p:nvPr/>
        </p:nvSpPr>
        <p:spPr bwMode="auto">
          <a:xfrm>
            <a:off x="587836" y="1709070"/>
            <a:ext cx="6605193" cy="1323439"/>
          </a:xfrm>
          <a:prstGeom prst="rect">
            <a:avLst/>
          </a:prstGeom>
          <a:noFill/>
          <a:ln w="9525">
            <a:noFill/>
            <a:miter lim="800000"/>
            <a:headEnd/>
            <a:tailEnd/>
          </a:ln>
          <a:effectLst/>
        </p:spPr>
        <p:txBody>
          <a:bodyPr wrap="square">
            <a:spAutoFit/>
          </a:bodyPr>
          <a:lstStyle/>
          <a:p>
            <a:pPr algn="just" eaLnBrk="1" hangingPunct="1"/>
            <a:r>
              <a:rPr lang="en-US" sz="1600" b="0" dirty="0" smtClean="0">
                <a:solidFill>
                  <a:schemeClr val="bg1"/>
                </a:solidFill>
                <a:latin typeface="Times New Roman" pitchFamily="18" charset="0"/>
                <a:cs typeface="Times New Roman" pitchFamily="18" charset="0"/>
              </a:rPr>
              <a:t>Similarly to the SW structures, this parameter only depends on the structure design, which means that it is independent on the conductivity of the structure inner surface. Since for a given E</a:t>
            </a:r>
            <a:r>
              <a:rPr lang="en-US" sz="1600" b="0" baseline="-25000" dirty="0" smtClean="0">
                <a:solidFill>
                  <a:schemeClr val="bg1"/>
                </a:solidFill>
                <a:latin typeface="Times New Roman" pitchFamily="18" charset="0"/>
                <a:cs typeface="Times New Roman" pitchFamily="18" charset="0"/>
              </a:rPr>
              <a:t>0</a:t>
            </a:r>
            <a:r>
              <a:rPr lang="en-US" sz="1600" b="0" dirty="0" smtClean="0">
                <a:solidFill>
                  <a:schemeClr val="bg1"/>
                </a:solidFill>
                <a:latin typeface="Times New Roman" pitchFamily="18" charset="0"/>
                <a:cs typeface="Times New Roman" pitchFamily="18" charset="0"/>
              </a:rPr>
              <a:t>  value the stored energy per unit length </a:t>
            </a:r>
            <a:r>
              <a:rPr lang="en-US" sz="1600" i="1" dirty="0" smtClean="0">
                <a:solidFill>
                  <a:schemeClr val="bg1"/>
                </a:solidFill>
                <a:latin typeface="Times New Roman" pitchFamily="18" charset="0"/>
                <a:cs typeface="Times New Roman" pitchFamily="18" charset="0"/>
              </a:rPr>
              <a:t>w</a:t>
            </a:r>
            <a:r>
              <a:rPr lang="en-US" sz="1600" b="0" dirty="0" smtClean="0">
                <a:solidFill>
                  <a:schemeClr val="bg1"/>
                </a:solidFill>
                <a:latin typeface="Times New Roman" pitchFamily="18" charset="0"/>
                <a:cs typeface="Times New Roman" pitchFamily="18" charset="0"/>
              </a:rPr>
              <a:t> is inversely proportional to </a:t>
            </a:r>
            <a:r>
              <a:rPr lang="en-US" sz="1600" i="1" dirty="0" smtClean="0">
                <a:solidFill>
                  <a:schemeClr val="bg1"/>
                </a:solidFill>
                <a:latin typeface="Symbol" pitchFamily="18" charset="2"/>
                <a:cs typeface="Times New Roman" pitchFamily="18" charset="0"/>
              </a:rPr>
              <a:t>w</a:t>
            </a:r>
            <a:r>
              <a:rPr lang="en-US" sz="1600" i="1" baseline="30000" dirty="0" smtClean="0">
                <a:solidFill>
                  <a:schemeClr val="bg1"/>
                </a:solidFill>
                <a:latin typeface="Times New Roman" pitchFamily="18" charset="0"/>
                <a:cs typeface="Times New Roman" pitchFamily="18" charset="0"/>
              </a:rPr>
              <a:t>2</a:t>
            </a:r>
            <a:r>
              <a:rPr lang="en-US" sz="1600" b="0" dirty="0" smtClean="0">
                <a:solidFill>
                  <a:schemeClr val="bg1"/>
                </a:solidFill>
                <a:latin typeface="Times New Roman" pitchFamily="18" charset="0"/>
                <a:cs typeface="Times New Roman" pitchFamily="18" charset="0"/>
              </a:rPr>
              <a:t> (for </a:t>
            </a:r>
            <a:r>
              <a:rPr lang="en-US" sz="1600" b="0" dirty="0" err="1" smtClean="0">
                <a:solidFill>
                  <a:schemeClr val="bg1"/>
                </a:solidFill>
                <a:latin typeface="Times New Roman" pitchFamily="18" charset="0"/>
                <a:cs typeface="Times New Roman" pitchFamily="18" charset="0"/>
              </a:rPr>
              <a:t>homotetic</a:t>
            </a:r>
            <a:r>
              <a:rPr lang="en-US" sz="1600" b="0" dirty="0" smtClean="0">
                <a:solidFill>
                  <a:schemeClr val="bg1"/>
                </a:solidFill>
                <a:latin typeface="Times New Roman" pitchFamily="18" charset="0"/>
                <a:cs typeface="Times New Roman" pitchFamily="18" charset="0"/>
              </a:rPr>
              <a:t> scaling of the dimensions): </a:t>
            </a:r>
            <a:endParaRPr lang="en-US" altLang="en-US" sz="1600" b="0" dirty="0">
              <a:solidFill>
                <a:schemeClr val="bg1"/>
              </a:solidFill>
              <a:latin typeface="Times New Roman" pitchFamily="18" charset="0"/>
              <a:cs typeface="Times New Roman" pitchFamily="18" charset="0"/>
            </a:endParaRPr>
          </a:p>
          <a:p>
            <a:pPr algn="just" eaLnBrk="1" hangingPunct="1"/>
            <a:endParaRPr lang="en-US" altLang="en-US" sz="1600" b="0" dirty="0">
              <a:solidFill>
                <a:schemeClr val="bg1"/>
              </a:solidFill>
              <a:latin typeface="Times New Roman" pitchFamily="18" charset="0"/>
            </a:endParaRPr>
          </a:p>
        </p:txBody>
      </p:sp>
      <p:sp>
        <p:nvSpPr>
          <p:cNvPr id="13" name="Text Box 4"/>
          <p:cNvSpPr txBox="1">
            <a:spLocks noChangeArrowheads="1"/>
          </p:cNvSpPr>
          <p:nvPr/>
        </p:nvSpPr>
        <p:spPr bwMode="auto">
          <a:xfrm>
            <a:off x="587835" y="2873830"/>
            <a:ext cx="7873999" cy="1938992"/>
          </a:xfrm>
          <a:prstGeom prst="rect">
            <a:avLst/>
          </a:prstGeom>
          <a:noFill/>
          <a:ln w="9525">
            <a:noFill/>
            <a:miter lim="800000"/>
            <a:headEnd/>
            <a:tailEnd/>
          </a:ln>
          <a:effectLst/>
        </p:spPr>
        <p:txBody>
          <a:bodyPr wrap="square">
            <a:spAutoFit/>
          </a:bodyPr>
          <a:lstStyle/>
          <a:p>
            <a:pPr algn="just" eaLnBrk="1" hangingPunct="1"/>
            <a:r>
              <a:rPr lang="en-US" sz="1600" b="0" dirty="0" smtClean="0">
                <a:solidFill>
                  <a:schemeClr val="bg1"/>
                </a:solidFill>
                <a:latin typeface="Times New Roman" pitchFamily="18" charset="0"/>
                <a:cs typeface="Times New Roman" pitchFamily="18" charset="0"/>
              </a:rPr>
              <a:t>and since the operating frequency </a:t>
            </a:r>
            <a:r>
              <a:rPr lang="en-US" sz="1600" b="0" dirty="0" smtClean="0">
                <a:solidFill>
                  <a:schemeClr val="bg1"/>
                </a:solidFill>
                <a:latin typeface="Times New Roman" pitchFamily="18" charset="0"/>
                <a:cs typeface="Times New Roman" pitchFamily="18" charset="0"/>
                <a:sym typeface="Symbol" pitchFamily="18" charset="2"/>
              </a:rPr>
              <a:t></a:t>
            </a:r>
            <a:r>
              <a:rPr lang="en-US" sz="1600" b="0" dirty="0" smtClean="0">
                <a:solidFill>
                  <a:schemeClr val="bg1"/>
                </a:solidFill>
                <a:latin typeface="Times New Roman" pitchFamily="18" charset="0"/>
                <a:cs typeface="Times New Roman" pitchFamily="18" charset="0"/>
              </a:rPr>
              <a:t>* is inversely proportional to the dimension scaling factor, the Z/Q factor, differently from the SW case, results to grow linearly with frequency.</a:t>
            </a:r>
          </a:p>
          <a:p>
            <a:pPr algn="just" eaLnBrk="1" hangingPunct="1"/>
            <a:endParaRPr lang="en-US" sz="1600" b="0" dirty="0" smtClean="0">
              <a:solidFill>
                <a:schemeClr val="bg1"/>
              </a:solidFill>
              <a:latin typeface="Times New Roman" pitchFamily="18" charset="0"/>
              <a:cs typeface="Times New Roman" pitchFamily="18" charset="0"/>
            </a:endParaRPr>
          </a:p>
          <a:p>
            <a:pPr algn="just" eaLnBrk="1" hangingPunct="1"/>
            <a:endParaRPr lang="en-US" sz="1600" b="0" dirty="0" smtClean="0">
              <a:solidFill>
                <a:schemeClr val="bg1"/>
              </a:solidFill>
              <a:latin typeface="Times New Roman" pitchFamily="18" charset="0"/>
              <a:cs typeface="Times New Roman" pitchFamily="18" charset="0"/>
            </a:endParaRPr>
          </a:p>
          <a:p>
            <a:pPr algn="just" eaLnBrk="1" hangingPunct="1"/>
            <a:endParaRPr lang="en-US" sz="2000" i="1" dirty="0" smtClean="0">
              <a:solidFill>
                <a:schemeClr val="bg1"/>
              </a:solidFill>
              <a:latin typeface="Times New Roman" pitchFamily="18" charset="0"/>
              <a:cs typeface="Times New Roman" pitchFamily="18" charset="0"/>
            </a:endParaRPr>
          </a:p>
          <a:p>
            <a:pPr algn="just" eaLnBrk="1" hangingPunct="1"/>
            <a:r>
              <a:rPr lang="en-US" sz="1600" i="1" dirty="0" smtClean="0">
                <a:solidFill>
                  <a:schemeClr val="bg1"/>
                </a:solidFill>
                <a:latin typeface="Times New Roman" pitchFamily="18" charset="0"/>
                <a:cs typeface="Times New Roman" pitchFamily="18" charset="0"/>
              </a:rPr>
              <a:t>d)</a:t>
            </a:r>
            <a:r>
              <a:rPr lang="en-US" sz="1600" b="0" dirty="0" smtClean="0">
                <a:solidFill>
                  <a:schemeClr val="bg1"/>
                </a:solidFill>
                <a:latin typeface="Times New Roman" pitchFamily="18" charset="0"/>
                <a:cs typeface="Times New Roman" pitchFamily="18" charset="0"/>
              </a:rPr>
              <a:t> </a:t>
            </a:r>
            <a:r>
              <a:rPr lang="en-US" sz="1600" i="1" dirty="0" smtClean="0">
                <a:solidFill>
                  <a:srgbClr val="FFCC00"/>
                </a:solidFill>
                <a:latin typeface="Times New Roman" pitchFamily="18" charset="0"/>
                <a:cs typeface="Times New Roman" pitchFamily="18" charset="0"/>
              </a:rPr>
              <a:t>Group velocity v</a:t>
            </a:r>
            <a:r>
              <a:rPr lang="en-US" sz="1600" i="1" baseline="-25000" dirty="0" smtClean="0">
                <a:solidFill>
                  <a:srgbClr val="FFCC00"/>
                </a:solidFill>
                <a:latin typeface="Times New Roman" pitchFamily="18" charset="0"/>
                <a:cs typeface="Times New Roman" pitchFamily="18" charset="0"/>
              </a:rPr>
              <a:t>g</a:t>
            </a:r>
            <a:r>
              <a:rPr lang="en-US" sz="1600" b="0" dirty="0" smtClean="0">
                <a:solidFill>
                  <a:schemeClr val="bg1"/>
                </a:solidFill>
                <a:latin typeface="Times New Roman" pitchFamily="18" charset="0"/>
                <a:cs typeface="Times New Roman" pitchFamily="18" charset="0"/>
              </a:rPr>
              <a:t>: The group velocity is defined as:</a:t>
            </a:r>
            <a:endParaRPr lang="en-US" altLang="en-US" sz="1600" b="0" dirty="0">
              <a:solidFill>
                <a:schemeClr val="bg1"/>
              </a:solidFill>
              <a:latin typeface="Times New Roman" pitchFamily="18" charset="0"/>
              <a:cs typeface="Times New Roman" pitchFamily="18" charset="0"/>
            </a:endParaRPr>
          </a:p>
          <a:p>
            <a:pPr algn="just" eaLnBrk="1" hangingPunct="1"/>
            <a:endParaRPr lang="en-US" altLang="en-US" sz="2000" b="0" dirty="0">
              <a:solidFill>
                <a:schemeClr val="bg1"/>
              </a:solidFill>
              <a:latin typeface="Times New Roman" pitchFamily="18" charset="0"/>
            </a:endParaRPr>
          </a:p>
        </p:txBody>
      </p:sp>
      <p:sp>
        <p:nvSpPr>
          <p:cNvPr id="14" name="Text Box 5"/>
          <p:cNvSpPr txBox="1">
            <a:spLocks noChangeArrowheads="1"/>
          </p:cNvSpPr>
          <p:nvPr/>
        </p:nvSpPr>
        <p:spPr bwMode="auto">
          <a:xfrm>
            <a:off x="587836" y="4901166"/>
            <a:ext cx="6607628" cy="1077218"/>
          </a:xfrm>
          <a:prstGeom prst="rect">
            <a:avLst/>
          </a:prstGeom>
          <a:noFill/>
          <a:ln w="9525">
            <a:noFill/>
            <a:miter lim="800000"/>
            <a:headEnd/>
            <a:tailEnd/>
          </a:ln>
          <a:effectLst/>
        </p:spPr>
        <p:txBody>
          <a:bodyPr wrap="square">
            <a:spAutoFit/>
          </a:bodyPr>
          <a:lstStyle/>
          <a:p>
            <a:pPr algn="just" eaLnBrk="1" hangingPunct="1"/>
            <a:r>
              <a:rPr lang="en-US" sz="1600" b="0" dirty="0" smtClean="0">
                <a:solidFill>
                  <a:schemeClr val="bg1"/>
                </a:solidFill>
                <a:latin typeface="Times New Roman" pitchFamily="18" charset="0"/>
                <a:cs typeface="Times New Roman" pitchFamily="18" charset="0"/>
              </a:rPr>
              <a:t>and it represents the velocity of the energy flow in the structure. It may be demonstrated that the group velocity approximately scales with </a:t>
            </a:r>
            <a:r>
              <a:rPr lang="en-US" sz="1600" i="1" dirty="0" smtClean="0">
                <a:solidFill>
                  <a:schemeClr val="bg1"/>
                </a:solidFill>
                <a:latin typeface="Times New Roman" pitchFamily="18" charset="0"/>
                <a:cs typeface="Times New Roman" pitchFamily="18" charset="0"/>
              </a:rPr>
              <a:t>a </a:t>
            </a:r>
            <a:r>
              <a:rPr lang="en-US" sz="1600" b="0" dirty="0" smtClean="0">
                <a:solidFill>
                  <a:schemeClr val="bg1"/>
                </a:solidFill>
                <a:latin typeface="Times New Roman" pitchFamily="18" charset="0"/>
                <a:cs typeface="Times New Roman" pitchFamily="18" charset="0"/>
              </a:rPr>
              <a:t>and </a:t>
            </a:r>
            <a:r>
              <a:rPr lang="en-US" sz="1600" i="1" dirty="0" smtClean="0">
                <a:solidFill>
                  <a:schemeClr val="bg1"/>
                </a:solidFill>
                <a:latin typeface="Times New Roman" pitchFamily="18" charset="0"/>
                <a:cs typeface="Times New Roman" pitchFamily="18" charset="0"/>
              </a:rPr>
              <a:t>b</a:t>
            </a:r>
            <a:r>
              <a:rPr lang="en-US" sz="1600" b="0" dirty="0" smtClean="0">
                <a:solidFill>
                  <a:schemeClr val="bg1"/>
                </a:solidFill>
                <a:latin typeface="Times New Roman" pitchFamily="18" charset="0"/>
                <a:cs typeface="Times New Roman" pitchFamily="18" charset="0"/>
              </a:rPr>
              <a:t> dimensions according to:</a:t>
            </a:r>
            <a:endParaRPr lang="en-US" altLang="en-US" sz="1600" b="0" dirty="0">
              <a:solidFill>
                <a:schemeClr val="bg1"/>
              </a:solidFill>
              <a:latin typeface="Times New Roman" pitchFamily="18" charset="0"/>
              <a:cs typeface="Times New Roman" pitchFamily="18" charset="0"/>
            </a:endParaRPr>
          </a:p>
          <a:p>
            <a:pPr algn="just" eaLnBrk="1" hangingPunct="1"/>
            <a:endParaRPr lang="en-US" altLang="en-US" sz="1600" b="0" dirty="0">
              <a:solidFill>
                <a:schemeClr val="bg1"/>
              </a:solidFill>
              <a:latin typeface="Times New Roman" pitchFamily="18" charset="0"/>
            </a:endParaRPr>
          </a:p>
        </p:txBody>
      </p:sp>
      <p:sp>
        <p:nvSpPr>
          <p:cNvPr id="15" name="Text Box 6"/>
          <p:cNvSpPr txBox="1">
            <a:spLocks noChangeArrowheads="1"/>
          </p:cNvSpPr>
          <p:nvPr/>
        </p:nvSpPr>
        <p:spPr bwMode="auto">
          <a:xfrm>
            <a:off x="1807034" y="5312230"/>
            <a:ext cx="184150" cy="457200"/>
          </a:xfrm>
          <a:prstGeom prst="rect">
            <a:avLst/>
          </a:prstGeom>
          <a:noFill/>
          <a:ln w="9525">
            <a:noFill/>
            <a:miter lim="800000"/>
            <a:headEnd/>
            <a:tailEnd/>
          </a:ln>
          <a:effectLst/>
        </p:spPr>
        <p:txBody>
          <a:bodyPr wrap="none">
            <a:spAutoFit/>
          </a:bodyPr>
          <a:lstStyle/>
          <a:p>
            <a:pPr eaLnBrk="1" hangingPunct="1"/>
            <a:endParaRPr lang="en-US" altLang="en-US" sz="2400" b="0">
              <a:latin typeface="Times New Roman" pitchFamily="18" charset="0"/>
            </a:endParaRPr>
          </a:p>
        </p:txBody>
      </p:sp>
      <p:pic>
        <p:nvPicPr>
          <p:cNvPr id="16" name="Picture 7" descr="f5"/>
          <p:cNvPicPr>
            <a:picLocks noChangeAspect="1" noChangeArrowheads="1"/>
          </p:cNvPicPr>
          <p:nvPr/>
        </p:nvPicPr>
        <p:blipFill>
          <a:blip r:embed="rId6" cstate="print"/>
          <a:srcRect/>
          <a:stretch>
            <a:fillRect/>
          </a:stretch>
        </p:blipFill>
        <p:spPr bwMode="auto">
          <a:xfrm>
            <a:off x="5085517" y="947069"/>
            <a:ext cx="1036791" cy="701164"/>
          </a:xfrm>
          <a:prstGeom prst="rect">
            <a:avLst/>
          </a:prstGeom>
          <a:noFill/>
        </p:spPr>
      </p:pic>
      <p:pic>
        <p:nvPicPr>
          <p:cNvPr id="17" name="Picture 8" descr="f6"/>
          <p:cNvPicPr>
            <a:picLocks noChangeAspect="1" noChangeArrowheads="1"/>
          </p:cNvPicPr>
          <p:nvPr/>
        </p:nvPicPr>
        <p:blipFill>
          <a:blip r:embed="rId7" cstate="print"/>
          <a:srcRect/>
          <a:stretch>
            <a:fillRect/>
          </a:stretch>
        </p:blipFill>
        <p:spPr bwMode="auto">
          <a:xfrm>
            <a:off x="7293698" y="1860663"/>
            <a:ext cx="717778" cy="701162"/>
          </a:xfrm>
          <a:prstGeom prst="rect">
            <a:avLst/>
          </a:prstGeom>
          <a:noFill/>
        </p:spPr>
      </p:pic>
      <p:pic>
        <p:nvPicPr>
          <p:cNvPr id="18" name="Picture 9" descr="f13"/>
          <p:cNvPicPr>
            <a:picLocks noChangeAspect="1" noChangeArrowheads="1"/>
          </p:cNvPicPr>
          <p:nvPr/>
        </p:nvPicPr>
        <p:blipFill>
          <a:blip r:embed="rId8" cstate="print"/>
          <a:srcRect/>
          <a:stretch>
            <a:fillRect/>
          </a:stretch>
        </p:blipFill>
        <p:spPr bwMode="auto">
          <a:xfrm>
            <a:off x="5240497" y="3906359"/>
            <a:ext cx="1528603" cy="855686"/>
          </a:xfrm>
          <a:prstGeom prst="rect">
            <a:avLst/>
          </a:prstGeom>
          <a:noFill/>
        </p:spPr>
      </p:pic>
      <p:pic>
        <p:nvPicPr>
          <p:cNvPr id="19" name="Picture 10" descr="f7"/>
          <p:cNvPicPr>
            <a:picLocks noChangeAspect="1" noChangeArrowheads="1"/>
          </p:cNvPicPr>
          <p:nvPr/>
        </p:nvPicPr>
        <p:blipFill>
          <a:blip r:embed="rId9" cstate="print"/>
          <a:srcRect/>
          <a:stretch>
            <a:fillRect/>
          </a:stretch>
        </p:blipFill>
        <p:spPr bwMode="auto">
          <a:xfrm>
            <a:off x="7262214" y="5007553"/>
            <a:ext cx="1199620" cy="887253"/>
          </a:xfrm>
          <a:prstGeom prst="rect">
            <a:avLst/>
          </a:prstGeom>
          <a:noFill/>
        </p:spPr>
      </p:pic>
      <p:sp>
        <p:nvSpPr>
          <p:cNvPr id="20" name="Line 12"/>
          <p:cNvSpPr>
            <a:spLocks noChangeShapeType="1"/>
          </p:cNvSpPr>
          <p:nvPr/>
        </p:nvSpPr>
        <p:spPr bwMode="auto">
          <a:xfrm>
            <a:off x="601449" y="3616776"/>
            <a:ext cx="8002326" cy="0"/>
          </a:xfrm>
          <a:prstGeom prst="line">
            <a:avLst/>
          </a:prstGeom>
          <a:noFill/>
          <a:ln w="50800">
            <a:solidFill>
              <a:schemeClr val="bg1"/>
            </a:solidFill>
            <a:round/>
            <a:headEnd/>
            <a:tailEnd/>
          </a:ln>
          <a:effectLst/>
        </p:spPr>
        <p:txBody>
          <a:bodyPr/>
          <a:lstStyle/>
          <a:p>
            <a:endParaRPr lang="en-US"/>
          </a:p>
        </p:txBody>
      </p:sp>
    </p:spTree>
    <p:extLst>
      <p:ext uri="{BB962C8B-B14F-4D97-AF65-F5344CB8AC3E}">
        <p14:creationId xmlns:p14="http://schemas.microsoft.com/office/powerpoint/2010/main" val="12809630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pic>
        <p:nvPicPr>
          <p:cNvPr id="5" name="Picture 4"/>
          <p:cNvPicPr>
            <a:picLocks noChangeAspect="1"/>
          </p:cNvPicPr>
          <p:nvPr/>
        </p:nvPicPr>
        <p:blipFill rotWithShape="1">
          <a:blip r:embed="rId3"/>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4"/>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5"/>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0" name="Rectangle 9"/>
          <p:cNvSpPr>
            <a:spLocks noChangeArrowheads="1"/>
          </p:cNvSpPr>
          <p:nvPr/>
        </p:nvSpPr>
        <p:spPr bwMode="auto">
          <a:xfrm>
            <a:off x="542024" y="587830"/>
            <a:ext cx="8057693" cy="5355772"/>
          </a:xfrm>
          <a:prstGeom prst="rect">
            <a:avLst/>
          </a:prstGeom>
          <a:solidFill>
            <a:srgbClr val="000099"/>
          </a:solidFill>
          <a:ln w="9525">
            <a:solidFill>
              <a:schemeClr val="tx1"/>
            </a:solidFill>
            <a:miter lim="800000"/>
            <a:headEnd/>
            <a:tailEnd/>
          </a:ln>
          <a:effectLst/>
        </p:spPr>
        <p:txBody>
          <a:bodyPr wrap="none" anchor="ctr"/>
          <a:lstStyle/>
          <a:p>
            <a:endParaRPr lang="en-US"/>
          </a:p>
        </p:txBody>
      </p:sp>
      <p:sp>
        <p:nvSpPr>
          <p:cNvPr id="11" name="Line 10"/>
          <p:cNvSpPr>
            <a:spLocks noChangeShapeType="1"/>
          </p:cNvSpPr>
          <p:nvPr/>
        </p:nvSpPr>
        <p:spPr bwMode="auto">
          <a:xfrm>
            <a:off x="544296" y="3586816"/>
            <a:ext cx="8044535" cy="0"/>
          </a:xfrm>
          <a:prstGeom prst="line">
            <a:avLst/>
          </a:prstGeom>
          <a:noFill/>
          <a:ln w="50800">
            <a:solidFill>
              <a:schemeClr val="bg1"/>
            </a:solidFill>
            <a:round/>
            <a:headEnd/>
            <a:tailEnd/>
          </a:ln>
          <a:effectLst/>
        </p:spPr>
        <p:txBody>
          <a:bodyPr/>
          <a:lstStyle/>
          <a:p>
            <a:endParaRPr lang="en-US"/>
          </a:p>
        </p:txBody>
      </p:sp>
      <p:sp>
        <p:nvSpPr>
          <p:cNvPr id="12" name="Text Box 2"/>
          <p:cNvSpPr txBox="1">
            <a:spLocks noChangeArrowheads="1"/>
          </p:cNvSpPr>
          <p:nvPr/>
        </p:nvSpPr>
        <p:spPr bwMode="auto">
          <a:xfrm>
            <a:off x="620493" y="1910688"/>
            <a:ext cx="6770914" cy="830997"/>
          </a:xfrm>
          <a:prstGeom prst="rect">
            <a:avLst/>
          </a:prstGeom>
          <a:noFill/>
          <a:ln w="9525">
            <a:noFill/>
            <a:miter lim="800000"/>
            <a:headEnd/>
            <a:tailEnd/>
          </a:ln>
          <a:effectLst/>
        </p:spPr>
        <p:txBody>
          <a:bodyPr wrap="square">
            <a:spAutoFit/>
          </a:bodyPr>
          <a:lstStyle/>
          <a:p>
            <a:pPr algn="just" eaLnBrk="1" hangingPunct="1"/>
            <a:r>
              <a:rPr lang="en-US" sz="1600" b="0" dirty="0" smtClean="0">
                <a:solidFill>
                  <a:schemeClr val="bg1"/>
                </a:solidFill>
                <a:latin typeface="Times New Roman" pitchFamily="18" charset="0"/>
                <a:cs typeface="Times New Roman" pitchFamily="18" charset="0"/>
              </a:rPr>
              <a:t>High group velocities allow reducing the duration of the RF pulse feeding the structure. However, the RF power </a:t>
            </a:r>
            <a:r>
              <a:rPr lang="en-US" sz="1600" i="1" dirty="0" smtClean="0">
                <a:solidFill>
                  <a:schemeClr val="bg1"/>
                </a:solidFill>
                <a:latin typeface="Times New Roman" pitchFamily="18" charset="0"/>
                <a:cs typeface="Times New Roman" pitchFamily="18" charset="0"/>
              </a:rPr>
              <a:t>P</a:t>
            </a:r>
            <a:r>
              <a:rPr lang="en-US" sz="1600" b="0" dirty="0" smtClean="0">
                <a:solidFill>
                  <a:schemeClr val="bg1"/>
                </a:solidFill>
                <a:latin typeface="Times New Roman" pitchFamily="18" charset="0"/>
                <a:cs typeface="Times New Roman" pitchFamily="18" charset="0"/>
              </a:rPr>
              <a:t>  flowing through the structure (</a:t>
            </a:r>
            <a:r>
              <a:rPr lang="en-US" sz="1600" i="1" dirty="0">
                <a:solidFill>
                  <a:schemeClr val="bg1"/>
                </a:solidFill>
                <a:latin typeface="Times New Roman" pitchFamily="18" charset="0"/>
                <a:cs typeface="Times New Roman" pitchFamily="18" charset="0"/>
              </a:rPr>
              <a:t>P</a:t>
            </a:r>
            <a:r>
              <a:rPr lang="en-US" sz="1600" b="0" dirty="0" smtClean="0">
                <a:solidFill>
                  <a:schemeClr val="bg1"/>
                </a:solidFill>
                <a:latin typeface="Times New Roman" pitchFamily="18" charset="0"/>
                <a:cs typeface="Times New Roman" pitchFamily="18" charset="0"/>
              </a:rPr>
              <a:t> = flux of the </a:t>
            </a:r>
            <a:r>
              <a:rPr lang="en-US" sz="1600" b="0" dirty="0" err="1" smtClean="0">
                <a:solidFill>
                  <a:schemeClr val="bg1"/>
                </a:solidFill>
                <a:latin typeface="Times New Roman" pitchFamily="18" charset="0"/>
                <a:cs typeface="Times New Roman" pitchFamily="18" charset="0"/>
              </a:rPr>
              <a:t>Poynting</a:t>
            </a:r>
            <a:r>
              <a:rPr lang="en-US" sz="1600" b="0" dirty="0" smtClean="0">
                <a:solidFill>
                  <a:schemeClr val="bg1"/>
                </a:solidFill>
                <a:latin typeface="Times New Roman" pitchFamily="18" charset="0"/>
                <a:cs typeface="Times New Roman" pitchFamily="18" charset="0"/>
              </a:rPr>
              <a:t> vector) and the stored energy per unit length </a:t>
            </a:r>
            <a:r>
              <a:rPr lang="en-US" sz="1600" i="1" dirty="0" smtClean="0">
                <a:solidFill>
                  <a:schemeClr val="bg1"/>
                </a:solidFill>
                <a:latin typeface="Times New Roman" pitchFamily="18" charset="0"/>
                <a:cs typeface="Times New Roman" pitchFamily="18" charset="0"/>
              </a:rPr>
              <a:t>w </a:t>
            </a:r>
            <a:r>
              <a:rPr lang="en-US" sz="1600" b="0" dirty="0" smtClean="0">
                <a:solidFill>
                  <a:schemeClr val="bg1"/>
                </a:solidFill>
                <a:latin typeface="Times New Roman" pitchFamily="18" charset="0"/>
                <a:cs typeface="Times New Roman" pitchFamily="18" charset="0"/>
              </a:rPr>
              <a:t>are related by:</a:t>
            </a:r>
            <a:endParaRPr lang="en-US" altLang="en-US" sz="1600" b="0" dirty="0">
              <a:solidFill>
                <a:schemeClr val="bg1"/>
              </a:solidFill>
              <a:latin typeface="Times New Roman" pitchFamily="18" charset="0"/>
            </a:endParaRPr>
          </a:p>
        </p:txBody>
      </p:sp>
      <p:sp>
        <p:nvSpPr>
          <p:cNvPr id="13" name="Text Box 3"/>
          <p:cNvSpPr txBox="1">
            <a:spLocks noChangeArrowheads="1"/>
          </p:cNvSpPr>
          <p:nvPr/>
        </p:nvSpPr>
        <p:spPr bwMode="auto">
          <a:xfrm>
            <a:off x="620493" y="2884694"/>
            <a:ext cx="7935679" cy="1692771"/>
          </a:xfrm>
          <a:prstGeom prst="rect">
            <a:avLst/>
          </a:prstGeom>
          <a:noFill/>
          <a:ln w="9525">
            <a:noFill/>
            <a:miter lim="800000"/>
            <a:headEnd/>
            <a:tailEnd/>
          </a:ln>
          <a:effectLst/>
        </p:spPr>
        <p:txBody>
          <a:bodyPr wrap="square">
            <a:spAutoFit/>
          </a:bodyPr>
          <a:lstStyle/>
          <a:p>
            <a:pPr algn="just" eaLnBrk="1" hangingPunct="1"/>
            <a:r>
              <a:rPr lang="en-US" sz="1600" b="0" dirty="0" smtClean="0">
                <a:solidFill>
                  <a:schemeClr val="bg1"/>
                </a:solidFill>
                <a:latin typeface="Times New Roman" pitchFamily="18" charset="0"/>
                <a:cs typeface="Times New Roman" pitchFamily="18" charset="0"/>
              </a:rPr>
              <a:t>and since </a:t>
            </a:r>
            <a:r>
              <a:rPr lang="en-US" sz="1600" i="1" dirty="0" smtClean="0">
                <a:solidFill>
                  <a:schemeClr val="bg1"/>
                </a:solidFill>
                <a:latin typeface="Times New Roman" pitchFamily="18" charset="0"/>
                <a:cs typeface="Times New Roman" pitchFamily="18" charset="0"/>
              </a:rPr>
              <a:t>E</a:t>
            </a:r>
            <a:r>
              <a:rPr lang="en-US" sz="1600" i="1" baseline="-25000" dirty="0" smtClean="0">
                <a:solidFill>
                  <a:schemeClr val="bg1"/>
                </a:solidFill>
                <a:latin typeface="Times New Roman" pitchFamily="18" charset="0"/>
                <a:cs typeface="Times New Roman" pitchFamily="18" charset="0"/>
              </a:rPr>
              <a:t>0</a:t>
            </a:r>
            <a:r>
              <a:rPr lang="en-US" sz="1600" b="0" dirty="0" smtClean="0">
                <a:solidFill>
                  <a:schemeClr val="bg1"/>
                </a:solidFill>
                <a:latin typeface="Times New Roman" pitchFamily="18" charset="0"/>
                <a:cs typeface="Times New Roman" pitchFamily="18" charset="0"/>
              </a:rPr>
              <a:t>  is proportional to the square root of </a:t>
            </a:r>
            <a:r>
              <a:rPr lang="en-US" sz="1600" i="1" dirty="0" smtClean="0">
                <a:solidFill>
                  <a:schemeClr val="bg1"/>
                </a:solidFill>
                <a:latin typeface="Times New Roman" pitchFamily="18" charset="0"/>
                <a:cs typeface="Times New Roman" pitchFamily="18" charset="0"/>
              </a:rPr>
              <a:t>w</a:t>
            </a:r>
            <a:r>
              <a:rPr lang="en-US" sz="1600" b="0" dirty="0" smtClean="0">
                <a:solidFill>
                  <a:schemeClr val="bg1"/>
                </a:solidFill>
                <a:latin typeface="Times New Roman" pitchFamily="18" charset="0"/>
                <a:cs typeface="Times New Roman" pitchFamily="18" charset="0"/>
              </a:rPr>
              <a:t>, clearly a low group velocity is preferable to increase the effective accelerating field for a given power flowing in the structure. </a:t>
            </a:r>
          </a:p>
          <a:p>
            <a:pPr algn="just" eaLnBrk="1" hangingPunct="1"/>
            <a:endParaRPr lang="en-US" sz="2400" b="0" dirty="0" smtClean="0">
              <a:solidFill>
                <a:schemeClr val="bg1"/>
              </a:solidFill>
              <a:latin typeface="Times New Roman" pitchFamily="18" charset="0"/>
              <a:cs typeface="Times New Roman" pitchFamily="18" charset="0"/>
            </a:endParaRPr>
          </a:p>
          <a:p>
            <a:pPr algn="just" eaLnBrk="1" hangingPunct="1"/>
            <a:endParaRPr lang="en-US" sz="1600" i="1" dirty="0" smtClean="0">
              <a:solidFill>
                <a:schemeClr val="bg1"/>
              </a:solidFill>
              <a:latin typeface="Times New Roman" pitchFamily="18" charset="0"/>
              <a:cs typeface="Times New Roman" pitchFamily="18" charset="0"/>
            </a:endParaRPr>
          </a:p>
          <a:p>
            <a:pPr algn="just" eaLnBrk="1" hangingPunct="1"/>
            <a:r>
              <a:rPr lang="en-US" sz="1600" i="1" dirty="0" smtClean="0">
                <a:solidFill>
                  <a:schemeClr val="bg1"/>
                </a:solidFill>
                <a:latin typeface="Times New Roman" pitchFamily="18" charset="0"/>
                <a:cs typeface="Times New Roman" pitchFamily="18" charset="0"/>
              </a:rPr>
              <a:t>e)</a:t>
            </a:r>
            <a:r>
              <a:rPr lang="en-US" sz="1600" b="0" dirty="0" smtClean="0">
                <a:solidFill>
                  <a:srgbClr val="990033"/>
                </a:solidFill>
                <a:latin typeface="Times New Roman" pitchFamily="18" charset="0"/>
                <a:cs typeface="Times New Roman" pitchFamily="18" charset="0"/>
              </a:rPr>
              <a:t> </a:t>
            </a:r>
            <a:r>
              <a:rPr lang="en-US" sz="1600" dirty="0" smtClean="0">
                <a:solidFill>
                  <a:srgbClr val="FFCC00"/>
                </a:solidFill>
                <a:latin typeface="Times New Roman" pitchFamily="18" charset="0"/>
                <a:cs typeface="Times New Roman" pitchFamily="18" charset="0"/>
              </a:rPr>
              <a:t>Frequency </a:t>
            </a:r>
            <a:r>
              <a:rPr lang="en-US" sz="1600" dirty="0" smtClean="0">
                <a:solidFill>
                  <a:srgbClr val="FFCC00"/>
                </a:solidFill>
                <a:latin typeface="Times New Roman" pitchFamily="18" charset="0"/>
                <a:cs typeface="Times New Roman" pitchFamily="18" charset="0"/>
                <a:sym typeface="Symbol" pitchFamily="18" charset="2"/>
              </a:rPr>
              <a:t></a:t>
            </a:r>
            <a:r>
              <a:rPr lang="en-US" sz="1600" dirty="0" smtClean="0">
                <a:solidFill>
                  <a:srgbClr val="FFCC00"/>
                </a:solidFill>
                <a:latin typeface="Times New Roman" pitchFamily="18" charset="0"/>
                <a:cs typeface="Times New Roman" pitchFamily="18" charset="0"/>
              </a:rPr>
              <a:t>*.</a:t>
            </a:r>
            <a:r>
              <a:rPr lang="en-US" sz="1600" b="0" dirty="0" smtClean="0">
                <a:solidFill>
                  <a:srgbClr val="990033"/>
                </a:solidFill>
                <a:latin typeface="Times New Roman" pitchFamily="18" charset="0"/>
                <a:cs typeface="Times New Roman" pitchFamily="18" charset="0"/>
              </a:rPr>
              <a:t> </a:t>
            </a:r>
            <a:r>
              <a:rPr lang="en-US" sz="1600" b="0" dirty="0" smtClean="0">
                <a:solidFill>
                  <a:schemeClr val="bg1"/>
                </a:solidFill>
                <a:latin typeface="Times New Roman" pitchFamily="18" charset="0"/>
                <a:cs typeface="Times New Roman" pitchFamily="18" charset="0"/>
              </a:rPr>
              <a:t> Since:</a:t>
            </a:r>
            <a:endParaRPr lang="en-US" altLang="en-US" sz="1600" b="0" dirty="0">
              <a:latin typeface="Times New Roman" pitchFamily="18" charset="0"/>
              <a:cs typeface="Times New Roman" pitchFamily="18" charset="0"/>
            </a:endParaRPr>
          </a:p>
          <a:p>
            <a:pPr eaLnBrk="1" hangingPunct="1"/>
            <a:endParaRPr lang="en-US" altLang="en-US" sz="1600" b="0" dirty="0">
              <a:latin typeface="Times New Roman" pitchFamily="18" charset="0"/>
            </a:endParaRPr>
          </a:p>
        </p:txBody>
      </p:sp>
      <p:sp>
        <p:nvSpPr>
          <p:cNvPr id="14" name="Text Box 4"/>
          <p:cNvSpPr txBox="1">
            <a:spLocks noChangeArrowheads="1"/>
          </p:cNvSpPr>
          <p:nvPr/>
        </p:nvSpPr>
        <p:spPr bwMode="auto">
          <a:xfrm>
            <a:off x="620494" y="4528436"/>
            <a:ext cx="7935678" cy="1323439"/>
          </a:xfrm>
          <a:prstGeom prst="rect">
            <a:avLst/>
          </a:prstGeom>
          <a:noFill/>
          <a:ln w="9525">
            <a:noFill/>
            <a:miter lim="800000"/>
            <a:headEnd/>
            <a:tailEnd/>
          </a:ln>
          <a:effectLst/>
        </p:spPr>
        <p:txBody>
          <a:bodyPr wrap="square">
            <a:spAutoFit/>
          </a:bodyPr>
          <a:lstStyle/>
          <a:p>
            <a:pPr algn="just" eaLnBrk="1" hangingPunct="1"/>
            <a:r>
              <a:rPr lang="en-US" sz="1600" b="0" dirty="0" smtClean="0">
                <a:solidFill>
                  <a:schemeClr val="bg1"/>
                </a:solidFill>
                <a:latin typeface="Times New Roman" pitchFamily="18" charset="0"/>
                <a:cs typeface="Times New Roman" pitchFamily="18" charset="0"/>
              </a:rPr>
              <a:t>To increase </a:t>
            </a:r>
            <a:r>
              <a:rPr lang="en-US" sz="1600" i="1" dirty="0" smtClean="0">
                <a:solidFill>
                  <a:schemeClr val="bg1"/>
                </a:solidFill>
                <a:latin typeface="Times New Roman" pitchFamily="18" charset="0"/>
                <a:cs typeface="Times New Roman" pitchFamily="18" charset="0"/>
              </a:rPr>
              <a:t>Z</a:t>
            </a:r>
            <a:r>
              <a:rPr lang="en-US" sz="1600" b="0" dirty="0" smtClean="0">
                <a:solidFill>
                  <a:schemeClr val="bg1"/>
                </a:solidFill>
                <a:latin typeface="Times New Roman" pitchFamily="18" charset="0"/>
                <a:cs typeface="Times New Roman" pitchFamily="18" charset="0"/>
              </a:rPr>
              <a:t> the operating design frequency must be the highest possible. However, the power available from ordinary RF power sources at high frequencies decreases rapidly with frequency. Also RF power density on the structure surface increases and the irises diameter decrease linearly with frequency, so problems related with heating increase and beam stay clear reduction at high frequencies have to be taken into account.</a:t>
            </a:r>
            <a:endParaRPr lang="en-US" altLang="en-US" sz="1600" b="0" dirty="0">
              <a:solidFill>
                <a:schemeClr val="bg1"/>
              </a:solidFill>
              <a:latin typeface="Times New Roman" pitchFamily="18" charset="0"/>
              <a:cs typeface="Times New Roman" pitchFamily="18" charset="0"/>
            </a:endParaRPr>
          </a:p>
        </p:txBody>
      </p:sp>
      <p:sp>
        <p:nvSpPr>
          <p:cNvPr id="15" name="Text Box 5"/>
          <p:cNvSpPr txBox="1">
            <a:spLocks noChangeArrowheads="1"/>
          </p:cNvSpPr>
          <p:nvPr/>
        </p:nvSpPr>
        <p:spPr bwMode="auto">
          <a:xfrm>
            <a:off x="620492" y="696694"/>
            <a:ext cx="6780411" cy="1077218"/>
          </a:xfrm>
          <a:prstGeom prst="rect">
            <a:avLst/>
          </a:prstGeom>
          <a:noFill/>
          <a:ln w="9525">
            <a:noFill/>
            <a:miter lim="800000"/>
            <a:headEnd/>
            <a:tailEnd/>
          </a:ln>
          <a:effectLst/>
        </p:spPr>
        <p:txBody>
          <a:bodyPr wrap="square">
            <a:spAutoFit/>
          </a:bodyPr>
          <a:lstStyle/>
          <a:p>
            <a:pPr algn="just" eaLnBrk="1" hangingPunct="1"/>
            <a:r>
              <a:rPr lang="en-US" sz="1600" b="0" dirty="0" smtClean="0">
                <a:solidFill>
                  <a:schemeClr val="bg1"/>
                </a:solidFill>
                <a:latin typeface="Times New Roman" pitchFamily="18" charset="0"/>
                <a:cs typeface="Times New Roman" pitchFamily="18" charset="0"/>
              </a:rPr>
              <a:t>The group velocity </a:t>
            </a:r>
            <a:r>
              <a:rPr lang="en-US" sz="1600" i="1" dirty="0" smtClean="0">
                <a:solidFill>
                  <a:schemeClr val="bg1"/>
                </a:solidFill>
                <a:latin typeface="Times New Roman" pitchFamily="18" charset="0"/>
                <a:cs typeface="Times New Roman" pitchFamily="18" charset="0"/>
              </a:rPr>
              <a:t>v</a:t>
            </a:r>
            <a:r>
              <a:rPr lang="en-US" sz="1600" i="1" baseline="-25000" dirty="0" smtClean="0">
                <a:solidFill>
                  <a:schemeClr val="bg1"/>
                </a:solidFill>
                <a:latin typeface="Times New Roman" pitchFamily="18" charset="0"/>
                <a:cs typeface="Times New Roman" pitchFamily="18" charset="0"/>
              </a:rPr>
              <a:t>g</a:t>
            </a:r>
            <a:r>
              <a:rPr lang="en-US" sz="1600" b="0" dirty="0" smtClean="0">
                <a:solidFill>
                  <a:schemeClr val="bg1"/>
                </a:solidFill>
                <a:latin typeface="Times New Roman" pitchFamily="18" charset="0"/>
                <a:cs typeface="Times New Roman" pitchFamily="18" charset="0"/>
              </a:rPr>
              <a:t> is a very important qualifying parameter of a TW structure. The filling time </a:t>
            </a:r>
            <a:r>
              <a:rPr lang="en-US" sz="1600" i="1" dirty="0" err="1" smtClean="0">
                <a:solidFill>
                  <a:schemeClr val="bg1"/>
                </a:solidFill>
                <a:latin typeface="Symbol" pitchFamily="18" charset="2"/>
                <a:cs typeface="Times New Roman" pitchFamily="18" charset="0"/>
              </a:rPr>
              <a:t>t</a:t>
            </a:r>
            <a:r>
              <a:rPr lang="en-US" sz="1600" i="1" baseline="-25000" dirty="0" err="1" smtClean="0">
                <a:solidFill>
                  <a:schemeClr val="bg1"/>
                </a:solidFill>
                <a:latin typeface="Times New Roman" pitchFamily="18" charset="0"/>
                <a:cs typeface="Times New Roman" pitchFamily="18" charset="0"/>
              </a:rPr>
              <a:t>f</a:t>
            </a:r>
            <a:r>
              <a:rPr lang="en-US" sz="1600" b="0" dirty="0" smtClean="0">
                <a:solidFill>
                  <a:schemeClr val="bg1"/>
                </a:solidFill>
                <a:latin typeface="Times New Roman" pitchFamily="18" charset="0"/>
                <a:cs typeface="Times New Roman" pitchFamily="18" charset="0"/>
              </a:rPr>
              <a:t>, i.e. the time necessary to propagate an RF </a:t>
            </a:r>
            <a:r>
              <a:rPr lang="en-US" sz="1600" b="0" dirty="0" err="1" smtClean="0">
                <a:solidFill>
                  <a:schemeClr val="bg1"/>
                </a:solidFill>
                <a:latin typeface="Times New Roman" pitchFamily="18" charset="0"/>
                <a:cs typeface="Times New Roman" pitchFamily="18" charset="0"/>
              </a:rPr>
              <a:t>wavefront</a:t>
            </a:r>
            <a:r>
              <a:rPr lang="en-US" sz="1600" b="0" dirty="0" smtClean="0">
                <a:solidFill>
                  <a:schemeClr val="bg1"/>
                </a:solidFill>
                <a:latin typeface="Times New Roman" pitchFamily="18" charset="0"/>
                <a:cs typeface="Times New Roman" pitchFamily="18" charset="0"/>
              </a:rPr>
              <a:t> from the input to the end of a TW accelerating section of length  </a:t>
            </a:r>
            <a:r>
              <a:rPr lang="en-US" sz="1600" i="1" dirty="0" smtClean="0">
                <a:solidFill>
                  <a:schemeClr val="bg1"/>
                </a:solidFill>
                <a:latin typeface="Times New Roman" pitchFamily="18" charset="0"/>
                <a:cs typeface="Times New Roman" pitchFamily="18" charset="0"/>
              </a:rPr>
              <a:t>L </a:t>
            </a:r>
            <a:r>
              <a:rPr lang="en-US" sz="1600" b="0" dirty="0" smtClean="0">
                <a:solidFill>
                  <a:schemeClr val="bg1"/>
                </a:solidFill>
                <a:latin typeface="Times New Roman" pitchFamily="18" charset="0"/>
                <a:cs typeface="Times New Roman" pitchFamily="18" charset="0"/>
              </a:rPr>
              <a:t> is given by:</a:t>
            </a:r>
            <a:endParaRPr lang="en-US" altLang="en-US" sz="1600" b="0" dirty="0">
              <a:solidFill>
                <a:schemeClr val="bg1"/>
              </a:solidFill>
              <a:latin typeface="Times New Roman" pitchFamily="18" charset="0"/>
            </a:endParaRPr>
          </a:p>
        </p:txBody>
      </p:sp>
      <p:pic>
        <p:nvPicPr>
          <p:cNvPr id="16" name="Picture 6" descr="f8"/>
          <p:cNvPicPr>
            <a:picLocks noChangeAspect="1" noChangeArrowheads="1"/>
          </p:cNvPicPr>
          <p:nvPr/>
        </p:nvPicPr>
        <p:blipFill>
          <a:blip r:embed="rId6" cstate="print"/>
          <a:srcRect/>
          <a:stretch>
            <a:fillRect/>
          </a:stretch>
        </p:blipFill>
        <p:spPr bwMode="auto">
          <a:xfrm>
            <a:off x="7471230" y="778216"/>
            <a:ext cx="838200" cy="700088"/>
          </a:xfrm>
          <a:prstGeom prst="rect">
            <a:avLst/>
          </a:prstGeom>
          <a:noFill/>
        </p:spPr>
      </p:pic>
      <p:pic>
        <p:nvPicPr>
          <p:cNvPr id="17" name="Picture 7" descr="f9"/>
          <p:cNvPicPr>
            <a:picLocks noChangeAspect="1" noChangeArrowheads="1"/>
          </p:cNvPicPr>
          <p:nvPr/>
        </p:nvPicPr>
        <p:blipFill>
          <a:blip r:embed="rId7" cstate="print"/>
          <a:srcRect/>
          <a:stretch>
            <a:fillRect/>
          </a:stretch>
        </p:blipFill>
        <p:spPr bwMode="auto">
          <a:xfrm>
            <a:off x="7471230" y="1915730"/>
            <a:ext cx="838200" cy="771525"/>
          </a:xfrm>
          <a:prstGeom prst="rect">
            <a:avLst/>
          </a:prstGeom>
          <a:noFill/>
        </p:spPr>
      </p:pic>
      <p:pic>
        <p:nvPicPr>
          <p:cNvPr id="18" name="Picture 8" descr="f15"/>
          <p:cNvPicPr>
            <a:picLocks noChangeAspect="1" noChangeArrowheads="1"/>
          </p:cNvPicPr>
          <p:nvPr/>
        </p:nvPicPr>
        <p:blipFill>
          <a:blip r:embed="rId8" cstate="print"/>
          <a:srcRect/>
          <a:stretch>
            <a:fillRect/>
          </a:stretch>
        </p:blipFill>
        <p:spPr bwMode="auto">
          <a:xfrm>
            <a:off x="2956527" y="3950155"/>
            <a:ext cx="1028700" cy="444500"/>
          </a:xfrm>
          <a:prstGeom prst="rect">
            <a:avLst/>
          </a:prstGeom>
          <a:noFill/>
        </p:spPr>
      </p:pic>
    </p:spTree>
    <p:extLst>
      <p:ext uri="{BB962C8B-B14F-4D97-AF65-F5344CB8AC3E}">
        <p14:creationId xmlns:p14="http://schemas.microsoft.com/office/powerpoint/2010/main" val="23526891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pic>
        <p:nvPicPr>
          <p:cNvPr id="7" name="Picture 6"/>
          <p:cNvPicPr>
            <a:picLocks noChangeAspect="1"/>
          </p:cNvPicPr>
          <p:nvPr/>
        </p:nvPicPr>
        <p:blipFill rotWithShape="1">
          <a:blip r:embed="rId3"/>
          <a:srcRect t="16667" b="20588"/>
          <a:stretch/>
        </p:blipFill>
        <p:spPr>
          <a:xfrm>
            <a:off x="3974341" y="6263541"/>
            <a:ext cx="1195295" cy="542161"/>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0" name="Rectangle 12"/>
          <p:cNvSpPr>
            <a:spLocks noChangeArrowheads="1"/>
          </p:cNvSpPr>
          <p:nvPr/>
        </p:nvSpPr>
        <p:spPr bwMode="auto">
          <a:xfrm>
            <a:off x="521163" y="544296"/>
            <a:ext cx="8100323" cy="5593980"/>
          </a:xfrm>
          <a:prstGeom prst="rect">
            <a:avLst/>
          </a:prstGeom>
          <a:solidFill>
            <a:srgbClr val="000099"/>
          </a:solidFill>
          <a:ln w="9525">
            <a:solidFill>
              <a:schemeClr val="tx1"/>
            </a:solidFill>
            <a:miter lim="800000"/>
            <a:headEnd/>
            <a:tailEnd/>
          </a:ln>
          <a:effectLst/>
        </p:spPr>
        <p:txBody>
          <a:bodyPr wrap="none" anchor="ctr"/>
          <a:lstStyle/>
          <a:p>
            <a:endParaRPr lang="en-US"/>
          </a:p>
        </p:txBody>
      </p:sp>
      <p:sp>
        <p:nvSpPr>
          <p:cNvPr id="11" name="Line 13"/>
          <p:cNvSpPr>
            <a:spLocks noChangeShapeType="1"/>
          </p:cNvSpPr>
          <p:nvPr/>
        </p:nvSpPr>
        <p:spPr bwMode="auto">
          <a:xfrm>
            <a:off x="536133" y="4672696"/>
            <a:ext cx="8085354" cy="0"/>
          </a:xfrm>
          <a:prstGeom prst="line">
            <a:avLst/>
          </a:prstGeom>
          <a:noFill/>
          <a:ln w="50800">
            <a:solidFill>
              <a:schemeClr val="bg1"/>
            </a:solidFill>
            <a:round/>
            <a:headEnd/>
            <a:tailEnd/>
          </a:ln>
          <a:effectLst/>
        </p:spPr>
        <p:txBody>
          <a:bodyPr/>
          <a:lstStyle/>
          <a:p>
            <a:endParaRPr lang="en-US"/>
          </a:p>
        </p:txBody>
      </p:sp>
      <p:sp>
        <p:nvSpPr>
          <p:cNvPr id="12" name="Text Box 2"/>
          <p:cNvSpPr txBox="1">
            <a:spLocks noChangeArrowheads="1"/>
          </p:cNvSpPr>
          <p:nvPr/>
        </p:nvSpPr>
        <p:spPr bwMode="auto">
          <a:xfrm>
            <a:off x="620491" y="1902274"/>
            <a:ext cx="7859480" cy="830997"/>
          </a:xfrm>
          <a:prstGeom prst="rect">
            <a:avLst/>
          </a:prstGeom>
          <a:noFill/>
          <a:ln w="9525">
            <a:noFill/>
            <a:miter lim="800000"/>
            <a:headEnd/>
            <a:tailEnd/>
          </a:ln>
          <a:effectLst/>
        </p:spPr>
        <p:txBody>
          <a:bodyPr wrap="square">
            <a:spAutoFit/>
          </a:bodyPr>
          <a:lstStyle/>
          <a:p>
            <a:pPr algn="just" eaLnBrk="1" hangingPunct="1">
              <a:buFont typeface="Symbol" pitchFamily="18" charset="2"/>
              <a:buNone/>
            </a:pPr>
            <a:r>
              <a:rPr lang="en-US" sz="1600" b="0" dirty="0" smtClean="0">
                <a:solidFill>
                  <a:schemeClr val="bg1"/>
                </a:solidFill>
                <a:latin typeface="Times New Roman" pitchFamily="18" charset="0"/>
                <a:cs typeface="Times New Roman" pitchFamily="18" charset="0"/>
              </a:rPr>
              <a:t>In a purely periodic guide, made by a sequence of identical cells (also called “</a:t>
            </a:r>
            <a:r>
              <a:rPr lang="en-US" sz="1600" i="1" dirty="0" smtClean="0">
                <a:solidFill>
                  <a:schemeClr val="bg1"/>
                </a:solidFill>
                <a:latin typeface="Times New Roman" pitchFamily="18" charset="0"/>
                <a:cs typeface="Times New Roman" pitchFamily="18" charset="0"/>
              </a:rPr>
              <a:t>constant impedance</a:t>
            </a:r>
            <a:r>
              <a:rPr lang="en-US" sz="1600" b="0" dirty="0" smtClean="0">
                <a:solidFill>
                  <a:schemeClr val="bg1"/>
                </a:solidFill>
                <a:latin typeface="Times New Roman" pitchFamily="18" charset="0"/>
                <a:cs typeface="Times New Roman" pitchFamily="18" charset="0"/>
              </a:rPr>
              <a:t> </a:t>
            </a:r>
            <a:r>
              <a:rPr lang="en-US" sz="1600" i="1" dirty="0" smtClean="0">
                <a:solidFill>
                  <a:schemeClr val="bg1"/>
                </a:solidFill>
                <a:latin typeface="Times New Roman" pitchFamily="18" charset="0"/>
                <a:cs typeface="Times New Roman" pitchFamily="18" charset="0"/>
              </a:rPr>
              <a:t>structure”</a:t>
            </a:r>
            <a:r>
              <a:rPr lang="en-US" sz="1600" b="0" dirty="0" smtClean="0">
                <a:solidFill>
                  <a:schemeClr val="bg1"/>
                </a:solidFill>
                <a:latin typeface="Times New Roman" pitchFamily="18" charset="0"/>
                <a:cs typeface="Times New Roman" pitchFamily="18" charset="0"/>
              </a:rPr>
              <a:t>), </a:t>
            </a:r>
            <a:r>
              <a:rPr lang="en-US" sz="1600" i="1" dirty="0" smtClean="0">
                <a:solidFill>
                  <a:schemeClr val="bg1"/>
                </a:solidFill>
                <a:latin typeface="Times New Roman" pitchFamily="18" charset="0"/>
                <a:cs typeface="Times New Roman" pitchFamily="18" charset="0"/>
                <a:sym typeface="Symbol" pitchFamily="18" charset="2"/>
              </a:rPr>
              <a:t> </a:t>
            </a:r>
            <a:r>
              <a:rPr lang="en-US" sz="1600" b="0" dirty="0" smtClean="0">
                <a:solidFill>
                  <a:schemeClr val="bg1"/>
                </a:solidFill>
                <a:latin typeface="Times New Roman" pitchFamily="18" charset="0"/>
                <a:cs typeface="Times New Roman" pitchFamily="18" charset="0"/>
              </a:rPr>
              <a:t> does not depend on </a:t>
            </a:r>
            <a:r>
              <a:rPr lang="en-US" sz="1600" i="1" dirty="0" smtClean="0">
                <a:solidFill>
                  <a:schemeClr val="bg1"/>
                </a:solidFill>
                <a:latin typeface="Times New Roman" pitchFamily="18" charset="0"/>
                <a:cs typeface="Times New Roman" pitchFamily="18" charset="0"/>
              </a:rPr>
              <a:t>z </a:t>
            </a:r>
            <a:r>
              <a:rPr lang="en-US" sz="1600" b="0" dirty="0" smtClean="0">
                <a:solidFill>
                  <a:schemeClr val="bg1"/>
                </a:solidFill>
                <a:latin typeface="Times New Roman" pitchFamily="18" charset="0"/>
                <a:cs typeface="Times New Roman" pitchFamily="18" charset="0"/>
              </a:rPr>
              <a:t>and both the RF power flux and the intensity of the accelerating field decay </a:t>
            </a:r>
            <a:r>
              <a:rPr lang="en-US" sz="1600" b="0" dirty="0">
                <a:solidFill>
                  <a:schemeClr val="bg1"/>
                </a:solidFill>
                <a:latin typeface="Times New Roman" pitchFamily="18" charset="0"/>
                <a:cs typeface="Times New Roman" pitchFamily="18" charset="0"/>
              </a:rPr>
              <a:t>exponentially along the structure :</a:t>
            </a:r>
            <a:endParaRPr lang="en-US" altLang="en-US" sz="1600" b="0" dirty="0">
              <a:solidFill>
                <a:schemeClr val="bg1"/>
              </a:solidFill>
              <a:latin typeface="Times New Roman" pitchFamily="18" charset="0"/>
            </a:endParaRPr>
          </a:p>
        </p:txBody>
      </p:sp>
      <p:sp>
        <p:nvSpPr>
          <p:cNvPr id="13" name="Text Box 3"/>
          <p:cNvSpPr txBox="1">
            <a:spLocks noChangeArrowheads="1"/>
          </p:cNvSpPr>
          <p:nvPr/>
        </p:nvSpPr>
        <p:spPr bwMode="auto">
          <a:xfrm>
            <a:off x="620492" y="3189516"/>
            <a:ext cx="7859479" cy="2139047"/>
          </a:xfrm>
          <a:prstGeom prst="rect">
            <a:avLst/>
          </a:prstGeom>
          <a:noFill/>
          <a:ln w="9525">
            <a:noFill/>
            <a:miter lim="800000"/>
            <a:headEnd/>
            <a:tailEnd/>
          </a:ln>
          <a:effectLst/>
        </p:spPr>
        <p:txBody>
          <a:bodyPr wrap="square">
            <a:spAutoFit/>
          </a:bodyPr>
          <a:lstStyle/>
          <a:p>
            <a:pPr algn="just" eaLnBrk="1" hangingPunct="1">
              <a:spcBef>
                <a:spcPts val="0"/>
              </a:spcBef>
              <a:spcAft>
                <a:spcPts val="600"/>
              </a:spcAft>
            </a:pPr>
            <a:r>
              <a:rPr lang="en-US" sz="1600" b="0" dirty="0" smtClean="0">
                <a:solidFill>
                  <a:schemeClr val="bg1"/>
                </a:solidFill>
                <a:latin typeface="Times New Roman" pitchFamily="18" charset="0"/>
                <a:cs typeface="Times New Roman" pitchFamily="18" charset="0"/>
              </a:rPr>
              <a:t>It is possible to design structures with nearly constant accelerating field along </a:t>
            </a:r>
            <a:r>
              <a:rPr lang="en-US" sz="1600" i="1" dirty="0" smtClean="0">
                <a:solidFill>
                  <a:schemeClr val="bg1"/>
                </a:solidFill>
                <a:latin typeface="Times New Roman" pitchFamily="18" charset="0"/>
                <a:cs typeface="Times New Roman" pitchFamily="18" charset="0"/>
              </a:rPr>
              <a:t>z</a:t>
            </a:r>
            <a:r>
              <a:rPr lang="en-US" sz="1600" b="0" dirty="0" smtClean="0">
                <a:solidFill>
                  <a:schemeClr val="bg1"/>
                </a:solidFill>
                <a:latin typeface="Times New Roman" pitchFamily="18" charset="0"/>
                <a:cs typeface="Times New Roman" pitchFamily="18" charset="0"/>
              </a:rPr>
              <a:t> . The diameter of the cell irises has to be gradually reduced, reducing the group velocity along the structure </a:t>
            </a:r>
            <a:r>
              <a:rPr lang="en-US" sz="1600" b="0" dirty="0">
                <a:solidFill>
                  <a:schemeClr val="bg1"/>
                </a:solidFill>
                <a:latin typeface="Times New Roman" pitchFamily="18" charset="0"/>
                <a:cs typeface="Times New Roman" pitchFamily="18" charset="0"/>
              </a:rPr>
              <a:t>in </a:t>
            </a:r>
            <a:r>
              <a:rPr lang="en-US" sz="1600" b="0" dirty="0" smtClean="0">
                <a:solidFill>
                  <a:schemeClr val="bg1"/>
                </a:solidFill>
                <a:latin typeface="Times New Roman" pitchFamily="18" charset="0"/>
                <a:cs typeface="Times New Roman" pitchFamily="18" charset="0"/>
              </a:rPr>
              <a:t>order to keep nearly constant the energy stored per unit length </a:t>
            </a:r>
            <a:r>
              <a:rPr lang="en-US" sz="1600" i="1" dirty="0" smtClean="0">
                <a:solidFill>
                  <a:schemeClr val="bg1"/>
                </a:solidFill>
                <a:latin typeface="Times New Roman" pitchFamily="18" charset="0"/>
                <a:cs typeface="Times New Roman" pitchFamily="18" charset="0"/>
              </a:rPr>
              <a:t>w</a:t>
            </a:r>
            <a:r>
              <a:rPr lang="en-US" sz="1600" b="0" dirty="0" smtClean="0">
                <a:solidFill>
                  <a:schemeClr val="bg1"/>
                </a:solidFill>
                <a:latin typeface="Times New Roman" pitchFamily="18" charset="0"/>
                <a:cs typeface="Times New Roman" pitchFamily="18" charset="0"/>
              </a:rPr>
              <a:t> and </a:t>
            </a:r>
            <a:r>
              <a:rPr lang="en-US" sz="1600" b="0" dirty="0">
                <a:solidFill>
                  <a:schemeClr val="bg1"/>
                </a:solidFill>
                <a:latin typeface="Times New Roman" pitchFamily="18" charset="0"/>
                <a:cs typeface="Times New Roman" pitchFamily="18" charset="0"/>
              </a:rPr>
              <a:t>power dissipated per unit length </a:t>
            </a:r>
            <a:r>
              <a:rPr lang="en-US" sz="1600" i="1" dirty="0" err="1" smtClean="0">
                <a:solidFill>
                  <a:schemeClr val="bg1"/>
                </a:solidFill>
                <a:latin typeface="Times New Roman" pitchFamily="18" charset="0"/>
                <a:cs typeface="Times New Roman" pitchFamily="18" charset="0"/>
              </a:rPr>
              <a:t>dP</a:t>
            </a:r>
            <a:r>
              <a:rPr lang="en-US" sz="1600" i="1" dirty="0" smtClean="0">
                <a:solidFill>
                  <a:schemeClr val="bg1"/>
                </a:solidFill>
                <a:latin typeface="Times New Roman" pitchFamily="18" charset="0"/>
                <a:cs typeface="Times New Roman" pitchFamily="18" charset="0"/>
              </a:rPr>
              <a:t>/</a:t>
            </a:r>
            <a:r>
              <a:rPr lang="en-US" sz="1600" i="1" dirty="0" err="1" smtClean="0">
                <a:solidFill>
                  <a:schemeClr val="bg1"/>
                </a:solidFill>
                <a:latin typeface="Times New Roman" pitchFamily="18" charset="0"/>
                <a:cs typeface="Times New Roman" pitchFamily="18" charset="0"/>
              </a:rPr>
              <a:t>dz</a:t>
            </a:r>
            <a:r>
              <a:rPr lang="en-US" sz="1600" dirty="0" smtClean="0">
                <a:solidFill>
                  <a:schemeClr val="bg1"/>
                </a:solidFill>
                <a:latin typeface="Times New Roman" pitchFamily="18" charset="0"/>
                <a:cs typeface="Times New Roman" pitchFamily="18" charset="0"/>
              </a:rPr>
              <a:t> </a:t>
            </a:r>
            <a:r>
              <a:rPr lang="en-US" sz="1600" b="0" dirty="0" smtClean="0">
                <a:solidFill>
                  <a:schemeClr val="bg1"/>
                </a:solidFill>
                <a:latin typeface="Times New Roman" pitchFamily="18" charset="0"/>
                <a:cs typeface="Times New Roman" pitchFamily="18" charset="0"/>
              </a:rPr>
              <a:t>. These are called “</a:t>
            </a:r>
            <a:r>
              <a:rPr lang="en-US" sz="1600" i="1" dirty="0" smtClean="0">
                <a:solidFill>
                  <a:schemeClr val="bg1"/>
                </a:solidFill>
                <a:latin typeface="Times New Roman" pitchFamily="18" charset="0"/>
                <a:cs typeface="Times New Roman" pitchFamily="18" charset="0"/>
              </a:rPr>
              <a:t>constant gradient structures”</a:t>
            </a:r>
            <a:r>
              <a:rPr lang="en-US" sz="1600" b="0" dirty="0" smtClean="0">
                <a:solidFill>
                  <a:schemeClr val="bg1"/>
                </a:solidFill>
                <a:latin typeface="Times New Roman" pitchFamily="18" charset="0"/>
                <a:cs typeface="Times New Roman" pitchFamily="18" charset="0"/>
              </a:rPr>
              <a:t>, and are not exactly periodic.</a:t>
            </a:r>
            <a:endParaRPr lang="en-US" sz="1600" i="1" dirty="0" smtClean="0">
              <a:solidFill>
                <a:schemeClr val="bg1"/>
              </a:solidFill>
              <a:latin typeface="Times New Roman" pitchFamily="18" charset="0"/>
              <a:cs typeface="Times New Roman" pitchFamily="18" charset="0"/>
            </a:endParaRPr>
          </a:p>
          <a:p>
            <a:pPr algn="just" eaLnBrk="1" hangingPunct="1"/>
            <a:endParaRPr lang="en-US" altLang="en-US" sz="1600" b="0" dirty="0">
              <a:latin typeface="Times New Roman" pitchFamily="18" charset="0"/>
              <a:cs typeface="Times New Roman" pitchFamily="18" charset="0"/>
            </a:endParaRPr>
          </a:p>
          <a:p>
            <a:pPr algn="just" eaLnBrk="1" hangingPunct="1"/>
            <a:r>
              <a:rPr lang="en-US" sz="1600" i="1" dirty="0" smtClean="0">
                <a:solidFill>
                  <a:schemeClr val="bg1"/>
                </a:solidFill>
                <a:latin typeface="Times New Roman" pitchFamily="18" charset="0"/>
                <a:cs typeface="Times New Roman" pitchFamily="18" charset="0"/>
              </a:rPr>
              <a:t>g)</a:t>
            </a:r>
            <a:r>
              <a:rPr lang="en-US" sz="1600" b="0" dirty="0" smtClean="0">
                <a:solidFill>
                  <a:srgbClr val="990033"/>
                </a:solidFill>
                <a:latin typeface="Times New Roman" pitchFamily="18" charset="0"/>
                <a:cs typeface="Times New Roman" pitchFamily="18" charset="0"/>
              </a:rPr>
              <a:t> </a:t>
            </a:r>
            <a:r>
              <a:rPr lang="en-US" sz="1600" dirty="0" smtClean="0">
                <a:solidFill>
                  <a:srgbClr val="FFCC00"/>
                </a:solidFill>
                <a:latin typeface="Times New Roman" pitchFamily="18" charset="0"/>
                <a:cs typeface="Times New Roman" pitchFamily="18" charset="0"/>
              </a:rPr>
              <a:t>Working mode</a:t>
            </a:r>
            <a:r>
              <a:rPr lang="en-US" sz="1600" b="0" dirty="0" smtClean="0">
                <a:solidFill>
                  <a:srgbClr val="990033"/>
                </a:solidFill>
                <a:latin typeface="Times New Roman" pitchFamily="18" charset="0"/>
                <a:cs typeface="Times New Roman" pitchFamily="18" charset="0"/>
              </a:rPr>
              <a:t>: </a:t>
            </a:r>
            <a:r>
              <a:rPr lang="en-US" sz="1600" b="0" dirty="0" smtClean="0">
                <a:solidFill>
                  <a:schemeClr val="bg1"/>
                </a:solidFill>
                <a:latin typeface="Times New Roman" pitchFamily="18" charset="0"/>
                <a:cs typeface="Times New Roman" pitchFamily="18" charset="0"/>
              </a:rPr>
              <a:t>It is defined as the phase advance of the </a:t>
            </a:r>
          </a:p>
          <a:p>
            <a:pPr algn="just" eaLnBrk="1" hangingPunct="1"/>
            <a:r>
              <a:rPr lang="en-US" sz="1600" b="0" dirty="0" smtClean="0">
                <a:solidFill>
                  <a:schemeClr val="bg1"/>
                </a:solidFill>
                <a:latin typeface="Times New Roman" pitchFamily="18" charset="0"/>
                <a:cs typeface="Times New Roman" pitchFamily="18" charset="0"/>
              </a:rPr>
              <a:t>fundamental harmonic over a period </a:t>
            </a:r>
            <a:r>
              <a:rPr lang="en-US" sz="1600" i="1" dirty="0" smtClean="0">
                <a:solidFill>
                  <a:schemeClr val="bg1"/>
                </a:solidFill>
                <a:latin typeface="Times New Roman" pitchFamily="18" charset="0"/>
                <a:cs typeface="Times New Roman" pitchFamily="18" charset="0"/>
              </a:rPr>
              <a:t>D</a:t>
            </a:r>
            <a:r>
              <a:rPr lang="en-US" sz="1600" b="0" dirty="0" smtClean="0">
                <a:solidFill>
                  <a:schemeClr val="bg1"/>
                </a:solidFill>
                <a:latin typeface="Times New Roman" pitchFamily="18" charset="0"/>
                <a:cs typeface="Times New Roman" pitchFamily="18" charset="0"/>
              </a:rPr>
              <a:t>:</a:t>
            </a:r>
            <a:endParaRPr lang="en-US" altLang="en-US" sz="1600" b="0" dirty="0">
              <a:solidFill>
                <a:schemeClr val="bg1"/>
              </a:solidFill>
              <a:latin typeface="Times New Roman" pitchFamily="18" charset="0"/>
            </a:endParaRPr>
          </a:p>
        </p:txBody>
      </p:sp>
      <p:sp>
        <p:nvSpPr>
          <p:cNvPr id="14" name="Text Box 4"/>
          <p:cNvSpPr txBox="1">
            <a:spLocks noChangeArrowheads="1"/>
          </p:cNvSpPr>
          <p:nvPr/>
        </p:nvSpPr>
        <p:spPr bwMode="auto">
          <a:xfrm>
            <a:off x="609607" y="5307279"/>
            <a:ext cx="4931222" cy="830997"/>
          </a:xfrm>
          <a:prstGeom prst="rect">
            <a:avLst/>
          </a:prstGeom>
          <a:noFill/>
          <a:ln w="9525">
            <a:noFill/>
            <a:miter lim="800000"/>
            <a:headEnd/>
            <a:tailEnd/>
          </a:ln>
          <a:effectLst/>
        </p:spPr>
        <p:txBody>
          <a:bodyPr wrap="square">
            <a:spAutoFit/>
          </a:bodyPr>
          <a:lstStyle/>
          <a:p>
            <a:pPr algn="just" eaLnBrk="1" hangingPunct="1"/>
            <a:r>
              <a:rPr lang="en-US" sz="1600" b="0" dirty="0" smtClean="0">
                <a:solidFill>
                  <a:schemeClr val="bg1"/>
                </a:solidFill>
                <a:latin typeface="Times New Roman" pitchFamily="18" charset="0"/>
                <a:cs typeface="Times New Roman" pitchFamily="18" charset="0"/>
              </a:rPr>
              <a:t>For practical reasons related to the experimental measurement of the dispersion curve of actual devices, the working modes are typically designed to be:</a:t>
            </a:r>
            <a:endParaRPr lang="en-US" altLang="en-US" sz="1600" b="0" dirty="0">
              <a:solidFill>
                <a:schemeClr val="bg1"/>
              </a:solidFill>
              <a:latin typeface="Times New Roman" pitchFamily="18" charset="0"/>
            </a:endParaRPr>
          </a:p>
        </p:txBody>
      </p:sp>
      <p:sp>
        <p:nvSpPr>
          <p:cNvPr id="15" name="Rectangle 5"/>
          <p:cNvSpPr>
            <a:spLocks noChangeArrowheads="1"/>
          </p:cNvSpPr>
          <p:nvPr/>
        </p:nvSpPr>
        <p:spPr bwMode="auto">
          <a:xfrm>
            <a:off x="544292" y="566066"/>
            <a:ext cx="6017193" cy="584775"/>
          </a:xfrm>
          <a:prstGeom prst="rect">
            <a:avLst/>
          </a:prstGeom>
          <a:noFill/>
          <a:ln w="9525">
            <a:noFill/>
            <a:miter lim="800000"/>
            <a:headEnd/>
            <a:tailEnd/>
          </a:ln>
          <a:effectLst/>
        </p:spPr>
        <p:txBody>
          <a:bodyPr wrap="square">
            <a:spAutoFit/>
          </a:bodyPr>
          <a:lstStyle/>
          <a:p>
            <a:pPr algn="just" eaLnBrk="1" hangingPunct="1">
              <a:spcBef>
                <a:spcPct val="50000"/>
              </a:spcBef>
            </a:pPr>
            <a:r>
              <a:rPr lang="en-US" sz="1600" i="1" dirty="0" smtClean="0">
                <a:solidFill>
                  <a:schemeClr val="bg1"/>
                </a:solidFill>
                <a:latin typeface="Times New Roman" pitchFamily="18" charset="0"/>
                <a:cs typeface="Times New Roman" pitchFamily="18" charset="0"/>
              </a:rPr>
              <a:t>f</a:t>
            </a:r>
            <a:r>
              <a:rPr lang="en-US" sz="1600" b="0" dirty="0" smtClean="0">
                <a:solidFill>
                  <a:schemeClr val="bg1"/>
                </a:solidFill>
                <a:latin typeface="Times New Roman" pitchFamily="18" charset="0"/>
                <a:cs typeface="Times New Roman" pitchFamily="18" charset="0"/>
              </a:rPr>
              <a:t>)</a:t>
            </a:r>
            <a:r>
              <a:rPr lang="en-US" sz="1600" dirty="0" smtClean="0">
                <a:solidFill>
                  <a:srgbClr val="990033"/>
                </a:solidFill>
                <a:latin typeface="Times New Roman" pitchFamily="18" charset="0"/>
                <a:cs typeface="Times New Roman" pitchFamily="18" charset="0"/>
              </a:rPr>
              <a:t> </a:t>
            </a:r>
            <a:r>
              <a:rPr lang="en-US" sz="1600" dirty="0" smtClean="0">
                <a:solidFill>
                  <a:srgbClr val="FFCC00"/>
                </a:solidFill>
                <a:latin typeface="Times New Roman" pitchFamily="18" charset="0"/>
                <a:cs typeface="Times New Roman" pitchFamily="18" charset="0"/>
              </a:rPr>
              <a:t>attenuation:</a:t>
            </a:r>
            <a:r>
              <a:rPr lang="en-US" sz="1600" b="0" dirty="0" smtClean="0">
                <a:solidFill>
                  <a:srgbClr val="990033"/>
                </a:solidFill>
                <a:latin typeface="Times New Roman" pitchFamily="18" charset="0"/>
                <a:cs typeface="Times New Roman" pitchFamily="18" charset="0"/>
              </a:rPr>
              <a:t>. </a:t>
            </a:r>
            <a:r>
              <a:rPr lang="en-US" sz="1600" b="0" dirty="0" smtClean="0">
                <a:solidFill>
                  <a:schemeClr val="bg1"/>
                </a:solidFill>
                <a:latin typeface="Times New Roman" pitchFamily="18" charset="0"/>
                <a:cs typeface="Times New Roman" pitchFamily="18" charset="0"/>
              </a:rPr>
              <a:t>Because of the wall dissipation, the RF power flux decreases along the structure  according to the following equation:</a:t>
            </a:r>
            <a:endParaRPr lang="en-US" altLang="en-US" sz="1600" b="0" dirty="0">
              <a:solidFill>
                <a:schemeClr val="bg1"/>
              </a:solidFill>
              <a:latin typeface="Times New Roman" pitchFamily="18" charset="0"/>
            </a:endParaRPr>
          </a:p>
        </p:txBody>
      </p:sp>
      <p:sp>
        <p:nvSpPr>
          <p:cNvPr id="16" name="Text Box 7"/>
          <p:cNvSpPr txBox="1">
            <a:spLocks noChangeArrowheads="1"/>
          </p:cNvSpPr>
          <p:nvPr/>
        </p:nvSpPr>
        <p:spPr bwMode="auto">
          <a:xfrm>
            <a:off x="620492" y="1378646"/>
            <a:ext cx="5940993" cy="338554"/>
          </a:xfrm>
          <a:prstGeom prst="rect">
            <a:avLst/>
          </a:prstGeom>
          <a:noFill/>
          <a:ln w="9525">
            <a:noFill/>
            <a:miter lim="800000"/>
            <a:headEnd/>
            <a:tailEnd/>
          </a:ln>
          <a:effectLst/>
        </p:spPr>
        <p:txBody>
          <a:bodyPr wrap="square">
            <a:spAutoFit/>
          </a:bodyPr>
          <a:lstStyle/>
          <a:p>
            <a:pPr algn="just" eaLnBrk="1" hangingPunct="1">
              <a:buFont typeface="Symbol" pitchFamily="18" charset="2"/>
              <a:buNone/>
            </a:pPr>
            <a:r>
              <a:rPr lang="en-US" sz="1600" b="0" dirty="0" smtClean="0">
                <a:solidFill>
                  <a:schemeClr val="bg1"/>
                </a:solidFill>
                <a:latin typeface="Times New Roman" pitchFamily="18" charset="0"/>
                <a:cs typeface="Times New Roman" pitchFamily="18" charset="0"/>
                <a:sym typeface="Symbol" pitchFamily="18" charset="2"/>
              </a:rPr>
              <a:t>where </a:t>
            </a:r>
            <a:r>
              <a:rPr lang="en-US" sz="1600" i="1" dirty="0" smtClean="0">
                <a:solidFill>
                  <a:schemeClr val="bg1"/>
                </a:solidFill>
                <a:latin typeface="Times New Roman" pitchFamily="18" charset="0"/>
                <a:cs typeface="Times New Roman" pitchFamily="18" charset="0"/>
                <a:sym typeface="Symbol" pitchFamily="18" charset="2"/>
              </a:rPr>
              <a:t></a:t>
            </a:r>
            <a:r>
              <a:rPr lang="en-US" sz="1600" b="0" dirty="0" smtClean="0">
                <a:solidFill>
                  <a:schemeClr val="bg1"/>
                </a:solidFill>
                <a:latin typeface="Times New Roman" pitchFamily="18" charset="0"/>
                <a:cs typeface="Times New Roman" pitchFamily="18" charset="0"/>
              </a:rPr>
              <a:t>  is the structure attenuation coefficient. It may be shown that: </a:t>
            </a:r>
            <a:endParaRPr lang="en-US" altLang="en-US" sz="2400" b="0" dirty="0">
              <a:solidFill>
                <a:schemeClr val="bg1"/>
              </a:solidFill>
              <a:latin typeface="Times New Roman" pitchFamily="18" charset="0"/>
            </a:endParaRPr>
          </a:p>
        </p:txBody>
      </p:sp>
      <p:pic>
        <p:nvPicPr>
          <p:cNvPr id="17" name="Picture 10" descr="f12"/>
          <p:cNvPicPr>
            <a:picLocks noChangeAspect="1" noChangeArrowheads="1"/>
          </p:cNvPicPr>
          <p:nvPr/>
        </p:nvPicPr>
        <p:blipFill>
          <a:blip r:embed="rId4" cstate="print"/>
          <a:srcRect/>
          <a:stretch>
            <a:fillRect/>
          </a:stretch>
        </p:blipFill>
        <p:spPr bwMode="auto">
          <a:xfrm>
            <a:off x="5649805" y="4872495"/>
            <a:ext cx="1714500" cy="401638"/>
          </a:xfrm>
          <a:prstGeom prst="rect">
            <a:avLst/>
          </a:prstGeom>
          <a:noFill/>
        </p:spPr>
      </p:pic>
      <p:pic>
        <p:nvPicPr>
          <p:cNvPr id="18" name="Picture 11" descr="f17"/>
          <p:cNvPicPr>
            <a:picLocks noChangeAspect="1" noChangeArrowheads="1"/>
          </p:cNvPicPr>
          <p:nvPr/>
        </p:nvPicPr>
        <p:blipFill>
          <a:blip r:embed="rId5" cstate="print"/>
          <a:srcRect/>
          <a:stretch>
            <a:fillRect/>
          </a:stretch>
        </p:blipFill>
        <p:spPr bwMode="auto">
          <a:xfrm>
            <a:off x="5611660" y="5459050"/>
            <a:ext cx="2590800" cy="592138"/>
          </a:xfrm>
          <a:prstGeom prst="rect">
            <a:avLst/>
          </a:prstGeom>
          <a:noFill/>
        </p:spPr>
      </p:pic>
      <mc:AlternateContent xmlns:mc="http://schemas.openxmlformats.org/markup-compatibility/2006" xmlns:a14="http://schemas.microsoft.com/office/drawing/2010/main">
        <mc:Choice Requires="a14">
          <p:sp>
            <p:nvSpPr>
              <p:cNvPr id="19" name="TextBox 18"/>
              <p:cNvSpPr txBox="1"/>
              <p:nvPr/>
            </p:nvSpPr>
            <p:spPr>
              <a:xfrm>
                <a:off x="6578636" y="585423"/>
                <a:ext cx="1284390" cy="618246"/>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it-IT" sz="1800" b="0" i="1" smtClean="0">
                              <a:latin typeface="Cambria Math"/>
                            </a:rPr>
                          </m:ctrlPr>
                        </m:fPr>
                        <m:num>
                          <m:r>
                            <a:rPr lang="it-IT" sz="1800" b="0" i="1" smtClean="0">
                              <a:latin typeface="Cambria Math"/>
                            </a:rPr>
                            <m:t>𝑑𝑃</m:t>
                          </m:r>
                        </m:num>
                        <m:den>
                          <m:r>
                            <a:rPr lang="it-IT" sz="1800" b="0" i="1" smtClean="0">
                              <a:latin typeface="Cambria Math"/>
                            </a:rPr>
                            <m:t>𝑑𝑧</m:t>
                          </m:r>
                        </m:den>
                      </m:f>
                      <m:r>
                        <a:rPr lang="it-IT" sz="1800" b="0" i="1" smtClean="0">
                          <a:latin typeface="Cambria Math"/>
                        </a:rPr>
                        <m:t>=−</m:t>
                      </m:r>
                      <m:r>
                        <a:rPr lang="it-IT" sz="1800" b="0" i="1" smtClean="0">
                          <a:latin typeface="Cambria Math"/>
                          <a:ea typeface="Cambria Math"/>
                        </a:rPr>
                        <m:t>𝛼</m:t>
                      </m:r>
                      <m:r>
                        <a:rPr lang="it-IT" sz="1800" b="0" i="1" smtClean="0">
                          <a:latin typeface="Cambria Math"/>
                          <a:ea typeface="Cambria Math"/>
                        </a:rPr>
                        <m:t>𝑃</m:t>
                      </m:r>
                    </m:oMath>
                  </m:oMathPara>
                </a14:m>
                <a:endParaRPr lang="it-IT" sz="1800" b="0" i="1" dirty="0">
                  <a:latin typeface="+mn-lt"/>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6578636" y="585423"/>
                <a:ext cx="1284390" cy="618246"/>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6578636" y="1244416"/>
                <a:ext cx="1825884" cy="645113"/>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1800" b="0" i="1" smtClean="0">
                          <a:latin typeface="Cambria Math"/>
                          <a:ea typeface="Cambria Math"/>
                        </a:rPr>
                        <m:t>𝛼</m:t>
                      </m:r>
                      <m:r>
                        <a:rPr lang="it-IT" sz="1800" b="0" i="1" smtClean="0">
                          <a:latin typeface="Cambria Math"/>
                          <a:ea typeface="Cambria Math"/>
                        </a:rPr>
                        <m:t>=</m:t>
                      </m:r>
                      <m:f>
                        <m:fPr>
                          <m:ctrlPr>
                            <a:rPr lang="it-IT" sz="1800" b="0" i="1" smtClean="0">
                              <a:latin typeface="Cambria Math"/>
                              <a:ea typeface="Cambria Math"/>
                            </a:rPr>
                          </m:ctrlPr>
                        </m:fPr>
                        <m:num>
                          <m:r>
                            <a:rPr lang="it-IT" sz="1800" b="0" i="1" smtClean="0">
                              <a:latin typeface="Cambria Math"/>
                              <a:ea typeface="Cambria Math"/>
                            </a:rPr>
                            <m:t>𝜔</m:t>
                          </m:r>
                        </m:num>
                        <m:den>
                          <m:r>
                            <a:rPr lang="it-IT" sz="1800" b="0" i="1" smtClean="0">
                              <a:latin typeface="Cambria Math"/>
                              <a:ea typeface="Cambria Math"/>
                            </a:rPr>
                            <m:t>𝑄</m:t>
                          </m:r>
                          <m:sSub>
                            <m:sSubPr>
                              <m:ctrlPr>
                                <a:rPr lang="it-IT" sz="1800" b="0" i="1" smtClean="0">
                                  <a:latin typeface="Cambria Math"/>
                                  <a:ea typeface="Cambria Math"/>
                                </a:rPr>
                              </m:ctrlPr>
                            </m:sSubPr>
                            <m:e>
                              <m:r>
                                <a:rPr lang="it-IT" sz="1800" b="0" i="1" smtClean="0">
                                  <a:latin typeface="Cambria Math"/>
                                  <a:ea typeface="Cambria Math"/>
                                </a:rPr>
                                <m:t>𝑣</m:t>
                              </m:r>
                            </m:e>
                            <m:sub>
                              <m:r>
                                <a:rPr lang="it-IT" sz="1800" b="0" i="1" smtClean="0">
                                  <a:latin typeface="Cambria Math"/>
                                  <a:ea typeface="Cambria Math"/>
                                </a:rPr>
                                <m:t>𝑔</m:t>
                              </m:r>
                            </m:sub>
                          </m:sSub>
                        </m:den>
                      </m:f>
                      <m:r>
                        <a:rPr lang="it-IT" sz="1800" b="0" i="1" smtClean="0">
                          <a:latin typeface="Cambria Math"/>
                          <a:ea typeface="Cambria Math"/>
                        </a:rPr>
                        <m:t>÷</m:t>
                      </m:r>
                      <m:sSup>
                        <m:sSupPr>
                          <m:ctrlPr>
                            <a:rPr lang="it-IT" sz="1800" b="0" i="1" smtClean="0">
                              <a:latin typeface="Cambria Math"/>
                              <a:ea typeface="Cambria Math"/>
                            </a:rPr>
                          </m:ctrlPr>
                        </m:sSupPr>
                        <m:e>
                          <m:r>
                            <a:rPr lang="it-IT" sz="1800" b="0" i="1" smtClean="0">
                              <a:latin typeface="Cambria Math"/>
                              <a:ea typeface="Cambria Math"/>
                            </a:rPr>
                            <m:t>𝜔</m:t>
                          </m:r>
                        </m:e>
                        <m:sup>
                          <m:f>
                            <m:fPr>
                              <m:type m:val="lin"/>
                              <m:ctrlPr>
                                <a:rPr lang="it-IT" sz="1800" b="0" i="1" smtClean="0">
                                  <a:latin typeface="Cambria Math"/>
                                  <a:ea typeface="Cambria Math"/>
                                </a:rPr>
                              </m:ctrlPr>
                            </m:fPr>
                            <m:num>
                              <m:r>
                                <a:rPr lang="it-IT" sz="1800" b="0" i="1" smtClean="0">
                                  <a:latin typeface="Cambria Math"/>
                                  <a:ea typeface="Cambria Math"/>
                                </a:rPr>
                                <m:t>3</m:t>
                              </m:r>
                            </m:num>
                            <m:den>
                              <m:r>
                                <a:rPr lang="it-IT" sz="1800" b="0" i="1" smtClean="0">
                                  <a:latin typeface="Cambria Math"/>
                                  <a:ea typeface="Cambria Math"/>
                                </a:rPr>
                                <m:t>2</m:t>
                              </m:r>
                            </m:den>
                          </m:f>
                        </m:sup>
                      </m:sSup>
                    </m:oMath>
                  </m:oMathPara>
                </a14:m>
                <a:endParaRPr lang="it-IT" sz="1800" b="0" i="1" dirty="0">
                  <a:latin typeface="+mn-l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578636" y="1244416"/>
                <a:ext cx="1825884" cy="645113"/>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578150" y="2764966"/>
                <a:ext cx="3983335" cy="42652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1800" b="0" i="1" smtClean="0">
                              <a:latin typeface="Cambria Math"/>
                              <a:ea typeface="Cambria Math"/>
                            </a:rPr>
                          </m:ctrlPr>
                        </m:sSubPr>
                        <m:e>
                          <m:r>
                            <a:rPr lang="it-IT" sz="1800" b="0" i="1" smtClean="0">
                              <a:latin typeface="Cambria Math"/>
                              <a:ea typeface="Cambria Math"/>
                            </a:rPr>
                            <m:t>𝑃</m:t>
                          </m:r>
                          <m:d>
                            <m:dPr>
                              <m:ctrlPr>
                                <a:rPr lang="it-IT" sz="1800" b="0" i="1">
                                  <a:latin typeface="Cambria Math"/>
                                  <a:ea typeface="Cambria Math"/>
                                </a:rPr>
                              </m:ctrlPr>
                            </m:dPr>
                            <m:e>
                              <m:r>
                                <a:rPr lang="it-IT" sz="1800" b="0" i="1">
                                  <a:latin typeface="Cambria Math"/>
                                  <a:ea typeface="Cambria Math"/>
                                </a:rPr>
                                <m:t>𝑧</m:t>
                              </m:r>
                            </m:e>
                          </m:d>
                          <m:r>
                            <a:rPr lang="it-IT" sz="1800" b="0" i="1">
                              <a:latin typeface="Cambria Math"/>
                              <a:ea typeface="Cambria Math"/>
                            </a:rPr>
                            <m:t>=</m:t>
                          </m:r>
                          <m:sSub>
                            <m:sSubPr>
                              <m:ctrlPr>
                                <a:rPr lang="it-IT" sz="1800" b="0" i="1">
                                  <a:latin typeface="Cambria Math"/>
                                  <a:ea typeface="Cambria Math"/>
                                </a:rPr>
                              </m:ctrlPr>
                            </m:sSubPr>
                            <m:e>
                              <m:r>
                                <a:rPr lang="it-IT" sz="1800" b="0" i="1" smtClean="0">
                                  <a:latin typeface="Cambria Math"/>
                                  <a:ea typeface="Cambria Math"/>
                                </a:rPr>
                                <m:t>𝑃</m:t>
                              </m:r>
                            </m:e>
                            <m:sub>
                              <m:r>
                                <a:rPr lang="it-IT" sz="1800" b="0" i="1" smtClean="0">
                                  <a:latin typeface="Cambria Math"/>
                                  <a:ea typeface="Cambria Math"/>
                                </a:rPr>
                                <m:t>𝑖𝑛</m:t>
                              </m:r>
                            </m:sub>
                          </m:sSub>
                          <m:sSup>
                            <m:sSupPr>
                              <m:ctrlPr>
                                <a:rPr lang="it-IT" sz="1800" b="0" i="1">
                                  <a:latin typeface="Cambria Math"/>
                                  <a:ea typeface="Cambria Math"/>
                                </a:rPr>
                              </m:ctrlPr>
                            </m:sSupPr>
                            <m:e>
                              <m:r>
                                <a:rPr lang="it-IT" sz="1800" b="0" i="1">
                                  <a:latin typeface="Cambria Math"/>
                                  <a:ea typeface="Cambria Math"/>
                                </a:rPr>
                                <m:t>𝑒</m:t>
                              </m:r>
                            </m:e>
                            <m:sup>
                              <m:r>
                                <a:rPr lang="it-IT" sz="1800" b="0" i="1">
                                  <a:latin typeface="Cambria Math"/>
                                  <a:ea typeface="Cambria Math"/>
                                </a:rPr>
                                <m:t>−</m:t>
                              </m:r>
                              <m:r>
                                <a:rPr lang="it-IT" sz="1800" b="0" i="1">
                                  <a:latin typeface="Cambria Math"/>
                                  <a:ea typeface="Cambria Math"/>
                                </a:rPr>
                                <m:t>𝛼</m:t>
                              </m:r>
                              <m:r>
                                <a:rPr lang="it-IT" sz="1800" b="0" i="1">
                                  <a:latin typeface="Cambria Math"/>
                                  <a:ea typeface="Cambria Math"/>
                                </a:rPr>
                                <m:t>𝑧</m:t>
                              </m:r>
                            </m:sup>
                          </m:sSup>
                          <m:r>
                            <a:rPr lang="it-IT" sz="1800" b="0" i="1" smtClean="0">
                              <a:latin typeface="Cambria Math"/>
                              <a:ea typeface="Cambria Math"/>
                            </a:rPr>
                            <m:t>  ;  </m:t>
                          </m:r>
                          <m:r>
                            <a:rPr lang="it-IT" sz="1800" b="0" i="1" smtClean="0">
                              <a:latin typeface="Cambria Math"/>
                              <a:ea typeface="Cambria Math"/>
                            </a:rPr>
                            <m:t>𝐸</m:t>
                          </m:r>
                        </m:e>
                        <m:sub>
                          <m:r>
                            <a:rPr lang="it-IT" sz="1800" b="0" i="1" smtClean="0">
                              <a:latin typeface="Cambria Math"/>
                              <a:ea typeface="Cambria Math"/>
                            </a:rPr>
                            <m:t>0</m:t>
                          </m:r>
                        </m:sub>
                      </m:sSub>
                      <m:d>
                        <m:dPr>
                          <m:ctrlPr>
                            <a:rPr lang="it-IT" sz="1800" b="0" i="1" smtClean="0">
                              <a:latin typeface="Cambria Math"/>
                              <a:ea typeface="Cambria Math"/>
                            </a:rPr>
                          </m:ctrlPr>
                        </m:dPr>
                        <m:e>
                          <m:r>
                            <a:rPr lang="it-IT" sz="1800" b="0" i="1" smtClean="0">
                              <a:latin typeface="Cambria Math"/>
                              <a:ea typeface="Cambria Math"/>
                            </a:rPr>
                            <m:t>𝑧</m:t>
                          </m:r>
                        </m:e>
                      </m:d>
                      <m:r>
                        <a:rPr lang="it-IT" sz="1800" b="0" i="1" smtClean="0">
                          <a:latin typeface="Cambria Math"/>
                          <a:ea typeface="Cambria Math"/>
                        </a:rPr>
                        <m:t>=</m:t>
                      </m:r>
                      <m:sSub>
                        <m:sSubPr>
                          <m:ctrlPr>
                            <a:rPr lang="it-IT" sz="1800" b="0" i="1">
                              <a:latin typeface="Cambria Math"/>
                              <a:ea typeface="Cambria Math"/>
                            </a:rPr>
                          </m:ctrlPr>
                        </m:sSubPr>
                        <m:e>
                          <m:r>
                            <a:rPr lang="it-IT" sz="1800" b="0" i="1">
                              <a:latin typeface="Cambria Math"/>
                              <a:ea typeface="Cambria Math"/>
                            </a:rPr>
                            <m:t>𝐸</m:t>
                          </m:r>
                        </m:e>
                        <m:sub>
                          <m:sSub>
                            <m:sSubPr>
                              <m:ctrlPr>
                                <a:rPr lang="it-IT" sz="1800" b="0" i="1" smtClean="0">
                                  <a:latin typeface="Cambria Math"/>
                                  <a:ea typeface="Cambria Math"/>
                                </a:rPr>
                              </m:ctrlPr>
                            </m:sSubPr>
                            <m:e>
                              <m:r>
                                <a:rPr lang="it-IT" sz="1800" b="0" i="1" smtClean="0">
                                  <a:latin typeface="Cambria Math"/>
                                  <a:ea typeface="Cambria Math"/>
                                </a:rPr>
                                <m:t>0</m:t>
                              </m:r>
                            </m:e>
                            <m:sub>
                              <m:r>
                                <a:rPr lang="it-IT" sz="1800" b="0" i="1" smtClean="0">
                                  <a:latin typeface="Cambria Math"/>
                                  <a:ea typeface="Cambria Math"/>
                                </a:rPr>
                                <m:t>𝑖𝑛</m:t>
                              </m:r>
                            </m:sub>
                          </m:sSub>
                        </m:sub>
                      </m:sSub>
                      <m:sSup>
                        <m:sSupPr>
                          <m:ctrlPr>
                            <a:rPr lang="it-IT" sz="1800" b="0" i="1" smtClean="0">
                              <a:latin typeface="Cambria Math"/>
                              <a:ea typeface="Cambria Math"/>
                            </a:rPr>
                          </m:ctrlPr>
                        </m:sSupPr>
                        <m:e>
                          <m:r>
                            <a:rPr lang="it-IT" sz="1800" b="0" i="1" smtClean="0">
                              <a:latin typeface="Cambria Math"/>
                              <a:ea typeface="Cambria Math"/>
                            </a:rPr>
                            <m:t>𝑒</m:t>
                          </m:r>
                        </m:e>
                        <m:sup>
                          <m:f>
                            <m:fPr>
                              <m:type m:val="lin"/>
                              <m:ctrlPr>
                                <a:rPr lang="it-IT" sz="1800" b="0" i="1" smtClean="0">
                                  <a:latin typeface="Cambria Math"/>
                                  <a:ea typeface="Cambria Math"/>
                                </a:rPr>
                              </m:ctrlPr>
                            </m:fPr>
                            <m:num>
                              <m:r>
                                <a:rPr lang="it-IT" sz="1800" b="0" i="1" smtClean="0">
                                  <a:latin typeface="Cambria Math"/>
                                  <a:ea typeface="Cambria Math"/>
                                </a:rPr>
                                <m:t>−</m:t>
                              </m:r>
                              <m:r>
                                <a:rPr lang="it-IT" sz="1800" b="0" i="1" smtClean="0">
                                  <a:latin typeface="Cambria Math"/>
                                  <a:ea typeface="Cambria Math"/>
                                </a:rPr>
                                <m:t>𝛼</m:t>
                              </m:r>
                              <m:r>
                                <a:rPr lang="it-IT" sz="1800" b="0" i="1" smtClean="0">
                                  <a:latin typeface="Cambria Math"/>
                                  <a:ea typeface="Cambria Math"/>
                                </a:rPr>
                                <m:t>𝑧</m:t>
                              </m:r>
                            </m:num>
                            <m:den>
                              <m:r>
                                <a:rPr lang="it-IT" sz="1800" b="0" i="1" smtClean="0">
                                  <a:latin typeface="Cambria Math"/>
                                  <a:ea typeface="Cambria Math"/>
                                </a:rPr>
                                <m:t>2</m:t>
                              </m:r>
                            </m:den>
                          </m:f>
                        </m:sup>
                      </m:sSup>
                    </m:oMath>
                  </m:oMathPara>
                </a14:m>
                <a:endParaRPr lang="it-IT" sz="1800" b="0" i="1" dirty="0">
                  <a:latin typeface="+mn-lt"/>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578150" y="2764966"/>
                <a:ext cx="3983335" cy="426527"/>
              </a:xfrm>
              <a:prstGeom prst="rect">
                <a:avLst/>
              </a:prstGeom>
              <a:blipFill rotWithShape="1">
                <a:blip r:embed="rId8"/>
                <a:stretch>
                  <a:fillRect t="-71429" r="-7657" b="-80000"/>
                </a:stretch>
              </a:blipFill>
            </p:spPr>
            <p:txBody>
              <a:bodyPr/>
              <a:lstStyle/>
              <a:p>
                <a:r>
                  <a:rPr lang="en-US">
                    <a:noFill/>
                  </a:rPr>
                  <a:t> </a:t>
                </a:r>
              </a:p>
            </p:txBody>
          </p:sp>
        </mc:Fallback>
      </mc:AlternateContent>
      <p:pic>
        <p:nvPicPr>
          <p:cNvPr id="5" name="Picture 4"/>
          <p:cNvPicPr>
            <a:picLocks noChangeAspect="1"/>
          </p:cNvPicPr>
          <p:nvPr/>
        </p:nvPicPr>
        <p:blipFill rotWithShape="1">
          <a:blip r:embed="rId9"/>
          <a:srcRect l="2419" r="2907"/>
          <a:stretch/>
        </p:blipFill>
        <p:spPr>
          <a:xfrm>
            <a:off x="29695" y="6092416"/>
            <a:ext cx="869951" cy="713287"/>
          </a:xfrm>
          <a:prstGeom prst="rect">
            <a:avLst/>
          </a:prstGeom>
          <a:ln w="19050">
            <a:solidFill>
              <a:schemeClr val="accent1"/>
            </a:solidFill>
          </a:ln>
        </p:spPr>
      </p:pic>
      <p:pic>
        <p:nvPicPr>
          <p:cNvPr id="6" name="Picture 5"/>
          <p:cNvPicPr>
            <a:picLocks noChangeAspect="1"/>
          </p:cNvPicPr>
          <p:nvPr/>
        </p:nvPicPr>
        <p:blipFill>
          <a:blip r:embed="rId10"/>
          <a:stretch>
            <a:fillRect/>
          </a:stretch>
        </p:blipFill>
        <p:spPr>
          <a:xfrm>
            <a:off x="8396939" y="6095997"/>
            <a:ext cx="709706" cy="709706"/>
          </a:xfrm>
          <a:prstGeom prst="rect">
            <a:avLst/>
          </a:prstGeom>
          <a:ln w="19050">
            <a:solidFill>
              <a:schemeClr val="accent1"/>
            </a:solidFill>
          </a:ln>
        </p:spPr>
      </p:pic>
    </p:spTree>
    <p:extLst>
      <p:ext uri="{BB962C8B-B14F-4D97-AF65-F5344CB8AC3E}">
        <p14:creationId xmlns:p14="http://schemas.microsoft.com/office/powerpoint/2010/main" val="5762433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5"/>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6"/>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graphicFrame>
        <p:nvGraphicFramePr>
          <p:cNvPr id="10" name="Object 2"/>
          <p:cNvGraphicFramePr>
            <a:graphicFrameLocks noChangeAspect="1"/>
          </p:cNvGraphicFramePr>
          <p:nvPr>
            <p:extLst>
              <p:ext uri="{D42A27DB-BD31-4B8C-83A1-F6EECF244321}">
                <p14:modId xmlns:p14="http://schemas.microsoft.com/office/powerpoint/2010/main" val="2693908793"/>
              </p:ext>
            </p:extLst>
          </p:nvPr>
        </p:nvGraphicFramePr>
        <p:xfrm>
          <a:off x="1653045" y="3448052"/>
          <a:ext cx="6099175" cy="114300"/>
        </p:xfrm>
        <a:graphic>
          <a:graphicData uri="http://schemas.openxmlformats.org/presentationml/2006/ole">
            <mc:AlternateContent xmlns:mc="http://schemas.openxmlformats.org/markup-compatibility/2006">
              <mc:Choice xmlns:v="urn:schemas-microsoft-com:vml" Requires="v">
                <p:oleObj spid="_x0000_s6209" name="Document" r:id="rId7" imgW="6098540" imgH="114300" progId="Word.Document.8">
                  <p:embed/>
                </p:oleObj>
              </mc:Choice>
              <mc:Fallback>
                <p:oleObj name="Document" r:id="rId7" imgW="6098540" imgH="114300"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3045" y="3448052"/>
                        <a:ext cx="6099175" cy="114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3"/>
          <p:cNvGraphicFramePr>
            <a:graphicFrameLocks noChangeAspect="1"/>
          </p:cNvGraphicFramePr>
          <p:nvPr>
            <p:extLst>
              <p:ext uri="{D42A27DB-BD31-4B8C-83A1-F6EECF244321}">
                <p14:modId xmlns:p14="http://schemas.microsoft.com/office/powerpoint/2010/main" val="3762348403"/>
              </p:ext>
            </p:extLst>
          </p:nvPr>
        </p:nvGraphicFramePr>
        <p:xfrm>
          <a:off x="434975" y="1055920"/>
          <a:ext cx="9144000" cy="6335713"/>
        </p:xfrm>
        <a:graphic>
          <a:graphicData uri="http://schemas.openxmlformats.org/presentationml/2006/ole">
            <mc:AlternateContent xmlns:mc="http://schemas.openxmlformats.org/markup-compatibility/2006">
              <mc:Choice xmlns:v="urn:schemas-microsoft-com:vml" Requires="v">
                <p:oleObj spid="_x0000_s6210" name="Document" r:id="rId9" imgW="9301579" imgH="6426984" progId="Word.Document.8">
                  <p:embed/>
                </p:oleObj>
              </mc:Choice>
              <mc:Fallback>
                <p:oleObj name="Document" r:id="rId9" imgW="9301579" imgH="6426984" progId="Word.Document.8">
                  <p:embed/>
                  <p:pic>
                    <p:nvPicPr>
                      <p:cNvPr id="0" name=""/>
                      <p:cNvPicPr>
                        <a:picLocks noChangeAspect="1" noChangeArrowheads="1"/>
                      </p:cNvPicPr>
                      <p:nvPr/>
                    </p:nvPicPr>
                    <p:blipFill>
                      <a:blip r:embed="rId10"/>
                      <a:srcRect/>
                      <a:stretch>
                        <a:fillRect/>
                      </a:stretch>
                    </p:blipFill>
                    <p:spPr bwMode="auto">
                      <a:xfrm>
                        <a:off x="434975" y="1055920"/>
                        <a:ext cx="9144000" cy="633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Rectangle 4"/>
          <p:cNvSpPr txBox="1">
            <a:spLocks noChangeArrowheads="1"/>
          </p:cNvSpPr>
          <p:nvPr/>
        </p:nvSpPr>
        <p:spPr>
          <a:xfrm>
            <a:off x="389498" y="352555"/>
            <a:ext cx="8351407" cy="7747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2400" b="1" i="1" dirty="0" smtClean="0">
                <a:solidFill>
                  <a:srgbClr val="002060"/>
                </a:solidFill>
                <a:latin typeface="Arial" pitchFamily="34" charset="0"/>
              </a:rPr>
              <a:t>Examples of TW structure: the Stanford LINAC (SLAC)</a:t>
            </a:r>
            <a:endParaRPr lang="en-US" altLang="en-US" sz="2400" b="1" i="1" dirty="0">
              <a:solidFill>
                <a:srgbClr val="002060"/>
              </a:solidFill>
              <a:latin typeface="Arial" pitchFamily="34" charset="0"/>
            </a:endParaRPr>
          </a:p>
        </p:txBody>
      </p:sp>
      <p:pic>
        <p:nvPicPr>
          <p:cNvPr id="13" name="Picture 5" descr="twrf"/>
          <p:cNvPicPr>
            <a:picLocks noChangeAspect="1" noChangeArrowheads="1"/>
          </p:cNvPicPr>
          <p:nvPr/>
        </p:nvPicPr>
        <p:blipFill>
          <a:blip r:embed="rId11" cstate="print"/>
          <a:srcRect/>
          <a:stretch>
            <a:fillRect/>
          </a:stretch>
        </p:blipFill>
        <p:spPr bwMode="auto">
          <a:xfrm>
            <a:off x="400384" y="3489480"/>
            <a:ext cx="3497263" cy="1782762"/>
          </a:xfrm>
          <a:prstGeom prst="rect">
            <a:avLst/>
          </a:prstGeom>
          <a:noFill/>
        </p:spPr>
      </p:pic>
      <p:sp>
        <p:nvSpPr>
          <p:cNvPr id="14" name="TextBox 13"/>
          <p:cNvSpPr txBox="1"/>
          <p:nvPr/>
        </p:nvSpPr>
        <p:spPr>
          <a:xfrm>
            <a:off x="1559382" y="3267077"/>
            <a:ext cx="933332" cy="369332"/>
          </a:xfrm>
          <a:prstGeom prst="rect">
            <a:avLst/>
          </a:prstGeom>
          <a:noFill/>
        </p:spPr>
        <p:txBody>
          <a:bodyPr wrap="none" rtlCol="0">
            <a:spAutoFit/>
          </a:bodyPr>
          <a:lstStyle/>
          <a:p>
            <a:r>
              <a:rPr lang="it-IT" sz="1800" dirty="0" smtClean="0"/>
              <a:t>L ≈ 3 m</a:t>
            </a:r>
            <a:endParaRPr lang="it-IT" sz="1800" dirty="0"/>
          </a:p>
        </p:txBody>
      </p:sp>
    </p:spTree>
    <p:extLst>
      <p:ext uri="{BB962C8B-B14F-4D97-AF65-F5344CB8AC3E}">
        <p14:creationId xmlns:p14="http://schemas.microsoft.com/office/powerpoint/2010/main" val="35983212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pic>
        <p:nvPicPr>
          <p:cNvPr id="5" name="Picture 4"/>
          <p:cNvPicPr>
            <a:picLocks noChangeAspect="1"/>
          </p:cNvPicPr>
          <p:nvPr/>
        </p:nvPicPr>
        <p:blipFill rotWithShape="1">
          <a:blip r:embed="rId3"/>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4"/>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5"/>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a:solidFill>
                  <a:schemeClr val="bg1"/>
                </a:solidFill>
                <a:latin typeface="BlairMdITC TT-Medium"/>
                <a:cs typeface="BlairMdITC TT-Medium"/>
              </a:rPr>
              <a:t>RF Crew</a:t>
            </a: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a:solidFill>
                  <a:schemeClr val="bg1"/>
                </a:solidFill>
                <a:latin typeface="BlairMdITC TT-Medium"/>
                <a:cs typeface="BlairMdITC TT-Medium"/>
              </a:rPr>
              <a:t>RF Accelerating Structures</a:t>
            </a:r>
          </a:p>
        </p:txBody>
      </p:sp>
      <p:sp>
        <p:nvSpPr>
          <p:cNvPr id="11" name="TextBox 10"/>
          <p:cNvSpPr txBox="1"/>
          <p:nvPr/>
        </p:nvSpPr>
        <p:spPr>
          <a:xfrm>
            <a:off x="714375" y="771525"/>
            <a:ext cx="7787339" cy="4878259"/>
          </a:xfrm>
          <a:prstGeom prst="rect">
            <a:avLst/>
          </a:prstGeom>
          <a:noFill/>
        </p:spPr>
        <p:txBody>
          <a:bodyPr wrap="square" rtlCol="0">
            <a:spAutoFit/>
          </a:bodyPr>
          <a:lstStyle/>
          <a:p>
            <a:pPr algn="ctr"/>
            <a:r>
              <a:rPr lang="it-IT" sz="4800" b="1" i="1" dirty="0" smtClean="0">
                <a:solidFill>
                  <a:schemeClr val="tx2"/>
                </a:solidFill>
              </a:rPr>
              <a:t>EDIT 2015 – Accelerator Lab</a:t>
            </a:r>
          </a:p>
          <a:p>
            <a:pPr algn="ctr">
              <a:spcBef>
                <a:spcPts val="1800"/>
              </a:spcBef>
            </a:pPr>
            <a:r>
              <a:rPr lang="it-IT" sz="4800" b="1" i="1" dirty="0" smtClean="0">
                <a:solidFill>
                  <a:schemeClr val="tx2"/>
                </a:solidFill>
              </a:rPr>
              <a:t>RF Measurements</a:t>
            </a:r>
          </a:p>
          <a:p>
            <a:pPr marL="447675" indent="-447675" algn="just">
              <a:spcBef>
                <a:spcPts val="2400"/>
              </a:spcBef>
              <a:buFont typeface="Arial" panose="020B0604020202020204" pitchFamily="34" charset="0"/>
              <a:buChar char="•"/>
            </a:pPr>
            <a:r>
              <a:rPr lang="it-IT" sz="2800" b="1" i="1" dirty="0" smtClean="0">
                <a:solidFill>
                  <a:schemeClr val="tx2"/>
                </a:solidFill>
              </a:rPr>
              <a:t>Instrumentation Description</a:t>
            </a:r>
          </a:p>
          <a:p>
            <a:pPr marL="447675" indent="-447675" algn="just">
              <a:spcBef>
                <a:spcPts val="2400"/>
              </a:spcBef>
              <a:buFont typeface="Arial" panose="020B0604020202020204" pitchFamily="34" charset="0"/>
              <a:buChar char="•"/>
            </a:pPr>
            <a:r>
              <a:rPr lang="it-IT" sz="2800" b="1" i="1" dirty="0" smtClean="0">
                <a:solidFill>
                  <a:schemeClr val="tx2"/>
                </a:solidFill>
              </a:rPr>
              <a:t>Experience #1: characterization of a SW cavity (S-band RF Gun)</a:t>
            </a:r>
          </a:p>
          <a:p>
            <a:pPr marL="447675" indent="-447675" algn="just">
              <a:spcBef>
                <a:spcPts val="2400"/>
              </a:spcBef>
              <a:buFont typeface="Arial" panose="020B0604020202020204" pitchFamily="34" charset="0"/>
              <a:buChar char="•"/>
            </a:pPr>
            <a:r>
              <a:rPr lang="it-IT" sz="2800" b="1" i="1" dirty="0">
                <a:solidFill>
                  <a:schemeClr val="tx2"/>
                </a:solidFill>
              </a:rPr>
              <a:t>Experience </a:t>
            </a:r>
            <a:r>
              <a:rPr lang="it-IT" sz="2800" b="1" i="1" dirty="0" smtClean="0">
                <a:solidFill>
                  <a:schemeClr val="tx2"/>
                </a:solidFill>
              </a:rPr>
              <a:t>#2: </a:t>
            </a:r>
            <a:r>
              <a:rPr lang="it-IT" sz="2800" b="1" i="1" dirty="0">
                <a:solidFill>
                  <a:schemeClr val="tx2"/>
                </a:solidFill>
              </a:rPr>
              <a:t>characterization of a </a:t>
            </a:r>
            <a:r>
              <a:rPr lang="it-IT" sz="2800" b="1" i="1" dirty="0" smtClean="0">
                <a:solidFill>
                  <a:schemeClr val="tx2"/>
                </a:solidFill>
              </a:rPr>
              <a:t>TW structure (S-band </a:t>
            </a:r>
            <a:r>
              <a:rPr lang="it-IT" sz="2800" b="1" i="1" dirty="0">
                <a:solidFill>
                  <a:schemeClr val="tx2"/>
                </a:solidFill>
              </a:rPr>
              <a:t>RF </a:t>
            </a:r>
            <a:r>
              <a:rPr lang="it-IT" sz="2800" b="1" i="1" dirty="0" smtClean="0">
                <a:solidFill>
                  <a:schemeClr val="tx2"/>
                </a:solidFill>
              </a:rPr>
              <a:t>deflector)</a:t>
            </a:r>
            <a:endParaRPr lang="en-US" sz="2800" b="1" i="1" dirty="0">
              <a:solidFill>
                <a:schemeClr val="tx2"/>
              </a:solidFill>
            </a:endParaRPr>
          </a:p>
        </p:txBody>
      </p:sp>
    </p:spTree>
    <p:extLst>
      <p:ext uri="{BB962C8B-B14F-4D97-AF65-F5344CB8AC3E}">
        <p14:creationId xmlns:p14="http://schemas.microsoft.com/office/powerpoint/2010/main" val="42146924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pic>
        <p:nvPicPr>
          <p:cNvPr id="5" name="Picture 4"/>
          <p:cNvPicPr>
            <a:picLocks noChangeAspect="1"/>
          </p:cNvPicPr>
          <p:nvPr/>
        </p:nvPicPr>
        <p:blipFill rotWithShape="1">
          <a:blip r:embed="rId3"/>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4"/>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5"/>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a:solidFill>
                  <a:schemeClr val="bg1"/>
                </a:solidFill>
                <a:latin typeface="BlairMdITC TT-Medium"/>
                <a:cs typeface="BlairMdITC TT-Medium"/>
              </a:rPr>
              <a:t>RF Crew</a:t>
            </a: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a:solidFill>
                  <a:schemeClr val="bg1"/>
                </a:solidFill>
                <a:latin typeface="BlairMdITC TT-Medium"/>
                <a:cs typeface="BlairMdITC TT-Medium"/>
              </a:rPr>
              <a:t>RF Accelerating Structures</a:t>
            </a:r>
          </a:p>
        </p:txBody>
      </p:sp>
      <p:sp>
        <p:nvSpPr>
          <p:cNvPr id="282" name="CasellaDiTesto 3"/>
          <p:cNvSpPr txBox="1">
            <a:spLocks noChangeArrowheads="1"/>
          </p:cNvSpPr>
          <p:nvPr/>
        </p:nvSpPr>
        <p:spPr bwMode="auto">
          <a:xfrm>
            <a:off x="1299153" y="489796"/>
            <a:ext cx="66565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b="1">
                <a:solidFill>
                  <a:schemeClr val="tx1"/>
                </a:solidFill>
                <a:latin typeface="Arial" charset="0"/>
                <a:ea typeface="ヒラギノ角ゴ Pro W3" charset="0"/>
                <a:cs typeface="ヒラギノ角ゴ Pro W3" charset="0"/>
              </a:defRPr>
            </a:lvl1pPr>
            <a:lvl2pPr marL="37931725" indent="-37474525" defTabSz="457200"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eaLnBrk="1" hangingPunct="1"/>
            <a:r>
              <a:rPr lang="en-US" sz="2800" i="1" dirty="0">
                <a:solidFill>
                  <a:srgbClr val="002060"/>
                </a:solidFill>
                <a:cs typeface="Arial" charset="0"/>
              </a:rPr>
              <a:t>VNA conceptual scheme: the 4 blocks</a:t>
            </a:r>
          </a:p>
        </p:txBody>
      </p:sp>
      <p:grpSp>
        <p:nvGrpSpPr>
          <p:cNvPr id="2" name="Group 1"/>
          <p:cNvGrpSpPr/>
          <p:nvPr/>
        </p:nvGrpSpPr>
        <p:grpSpPr>
          <a:xfrm>
            <a:off x="581635" y="1279746"/>
            <a:ext cx="5632535" cy="4587656"/>
            <a:chOff x="429231" y="1519238"/>
            <a:chExt cx="7262784" cy="5915484"/>
          </a:xfrm>
        </p:grpSpPr>
        <p:sp>
          <p:nvSpPr>
            <p:cNvPr id="283" name="Rectangle 3"/>
            <p:cNvSpPr>
              <a:spLocks noChangeArrowheads="1"/>
            </p:cNvSpPr>
            <p:nvPr/>
          </p:nvSpPr>
          <p:spPr bwMode="auto">
            <a:xfrm>
              <a:off x="429231" y="1519238"/>
              <a:ext cx="1657350" cy="952500"/>
            </a:xfrm>
            <a:prstGeom prst="rect">
              <a:avLst/>
            </a:prstGeom>
            <a:solidFill>
              <a:srgbClr val="FF78FF"/>
            </a:solidFill>
            <a:ln w="19050">
              <a:solidFill>
                <a:srgbClr val="000000"/>
              </a:solidFill>
              <a:miter lim="800000"/>
              <a:headEnd/>
              <a:tailEnd/>
            </a:ln>
          </p:spPr>
          <p:txBody>
            <a:bodyPr wrap="none" lIns="91429" tIns="45714" rIns="91429" bIns="45714" anchor="ctr"/>
            <a:lstStyle/>
            <a:p>
              <a:pPr algn="ctr" eaLnBrk="0" fontAlgn="auto" hangingPunct="0">
                <a:spcBef>
                  <a:spcPts val="0"/>
                </a:spcBef>
                <a:spcAft>
                  <a:spcPts val="0"/>
                </a:spcAft>
                <a:defRPr/>
              </a:pPr>
              <a:r>
                <a:rPr lang="en-US" sz="1800" b="0" kern="0" dirty="0" smtClean="0">
                  <a:solidFill>
                    <a:sysClr val="windowText" lastClr="000000"/>
                  </a:solidFill>
                  <a:latin typeface="Comic Sans MS" charset="0"/>
                  <a:ea typeface="+mn-ea"/>
                  <a:cs typeface="+mn-cs"/>
                </a:rPr>
                <a:t>  Source</a:t>
              </a:r>
              <a:endParaRPr lang="en-US" sz="1800" b="0" kern="0" dirty="0">
                <a:solidFill>
                  <a:sysClr val="windowText" lastClr="000000"/>
                </a:solidFill>
                <a:latin typeface="Comic Sans MS" charset="0"/>
                <a:ea typeface="+mn-ea"/>
                <a:cs typeface="+mn-cs"/>
              </a:endParaRPr>
            </a:p>
          </p:txBody>
        </p:sp>
        <p:sp>
          <p:nvSpPr>
            <p:cNvPr id="284" name="AutoShape 4"/>
            <p:cNvSpPr>
              <a:spLocks noChangeArrowheads="1"/>
            </p:cNvSpPr>
            <p:nvPr/>
          </p:nvSpPr>
          <p:spPr bwMode="auto">
            <a:xfrm>
              <a:off x="2180619" y="1690688"/>
              <a:ext cx="762000" cy="571500"/>
            </a:xfrm>
            <a:prstGeom prst="rightArrow">
              <a:avLst>
                <a:gd name="adj1" fmla="val 50000"/>
                <a:gd name="adj2" fmla="val 33333"/>
              </a:avLst>
            </a:prstGeom>
            <a:noFill/>
            <a:ln w="19050">
              <a:solidFill>
                <a:srgbClr val="000000"/>
              </a:solidFill>
              <a:miter lim="800000"/>
              <a:headEnd/>
              <a:tailEnd/>
            </a:ln>
          </p:spPr>
          <p:txBody>
            <a:bodyPr wrap="none" anchor="ctr"/>
            <a:lstStyle/>
            <a:p>
              <a:pPr fontAlgn="auto">
                <a:spcBef>
                  <a:spcPts val="0"/>
                </a:spcBef>
                <a:spcAft>
                  <a:spcPts val="0"/>
                </a:spcAft>
                <a:defRPr/>
              </a:pPr>
              <a:endParaRPr lang="it-IT" sz="1800" b="0" kern="0">
                <a:solidFill>
                  <a:sysClr val="windowText" lastClr="000000"/>
                </a:solidFill>
                <a:ea typeface="+mn-ea"/>
                <a:cs typeface="+mn-cs"/>
              </a:endParaRPr>
            </a:p>
          </p:txBody>
        </p:sp>
        <p:sp>
          <p:nvSpPr>
            <p:cNvPr id="285" name="AutoShape 5"/>
            <p:cNvSpPr>
              <a:spLocks noChangeArrowheads="1"/>
            </p:cNvSpPr>
            <p:nvPr/>
          </p:nvSpPr>
          <p:spPr bwMode="auto">
            <a:xfrm>
              <a:off x="5025015" y="1690688"/>
              <a:ext cx="762000" cy="571500"/>
            </a:xfrm>
            <a:prstGeom prst="rightArrow">
              <a:avLst>
                <a:gd name="adj1" fmla="val 50000"/>
                <a:gd name="adj2" fmla="val 33333"/>
              </a:avLst>
            </a:prstGeom>
            <a:noFill/>
            <a:ln w="19050">
              <a:solidFill>
                <a:srgbClr val="000000"/>
              </a:solidFill>
              <a:miter lim="800000"/>
              <a:headEnd/>
              <a:tailEnd/>
            </a:ln>
          </p:spPr>
          <p:txBody>
            <a:bodyPr wrap="none" anchor="ctr"/>
            <a:lstStyle/>
            <a:p>
              <a:pPr fontAlgn="auto">
                <a:spcBef>
                  <a:spcPts val="0"/>
                </a:spcBef>
                <a:spcAft>
                  <a:spcPts val="0"/>
                </a:spcAft>
                <a:defRPr/>
              </a:pPr>
              <a:endParaRPr lang="it-IT" sz="1800" b="0" kern="0">
                <a:solidFill>
                  <a:sysClr val="windowText" lastClr="000000"/>
                </a:solidFill>
                <a:ea typeface="+mn-ea"/>
                <a:cs typeface="+mn-cs"/>
              </a:endParaRPr>
            </a:p>
          </p:txBody>
        </p:sp>
        <p:sp>
          <p:nvSpPr>
            <p:cNvPr id="286" name="Rectangle 6"/>
            <p:cNvSpPr>
              <a:spLocks noChangeArrowheads="1"/>
            </p:cNvSpPr>
            <p:nvPr/>
          </p:nvSpPr>
          <p:spPr bwMode="auto">
            <a:xfrm>
              <a:off x="6091815" y="1690688"/>
              <a:ext cx="1600200" cy="476250"/>
            </a:xfrm>
            <a:prstGeom prst="rect">
              <a:avLst/>
            </a:prstGeom>
            <a:gradFill rotWithShape="0">
              <a:gsLst>
                <a:gs pos="0">
                  <a:srgbClr val="B2B2B2"/>
                </a:gs>
                <a:gs pos="100000">
                  <a:srgbClr val="525252"/>
                </a:gs>
              </a:gsLst>
              <a:lin ang="0" scaled="1"/>
            </a:gradFill>
            <a:ln w="19050">
              <a:solidFill>
                <a:srgbClr val="B2B2B2"/>
              </a:solidFill>
              <a:miter lim="800000"/>
              <a:headEnd/>
              <a:tailEnd/>
            </a:ln>
          </p:spPr>
          <p:txBody>
            <a:bodyPr wrap="none" lIns="91429" tIns="45714" rIns="91429" bIns="45714" anchor="ctr"/>
            <a:lstStyle/>
            <a:p>
              <a:pPr algn="ctr" eaLnBrk="0" hangingPunct="0"/>
              <a:r>
                <a:rPr lang="en-US" sz="1800" b="0">
                  <a:solidFill>
                    <a:srgbClr val="FFFFCC"/>
                  </a:solidFill>
                </a:rPr>
                <a:t>Z</a:t>
              </a:r>
              <a:r>
                <a:rPr lang="en-US" sz="1800" b="0" baseline="-25000">
                  <a:solidFill>
                    <a:srgbClr val="FFFFCC"/>
                  </a:solidFill>
                </a:rPr>
                <a:t>0</a:t>
              </a:r>
              <a:r>
                <a:rPr lang="en-US" sz="1800" b="0">
                  <a:solidFill>
                    <a:srgbClr val="FFFFCC"/>
                  </a:solidFill>
                </a:rPr>
                <a:t> LOAD</a:t>
              </a:r>
              <a:endParaRPr lang="en-US" sz="1800" b="0">
                <a:solidFill>
                  <a:srgbClr val="000000"/>
                </a:solidFill>
                <a:latin typeface="Comic Sans MS" charset="0"/>
              </a:endParaRPr>
            </a:p>
          </p:txBody>
        </p:sp>
        <p:sp>
          <p:nvSpPr>
            <p:cNvPr id="287" name="Rectangle 7"/>
            <p:cNvSpPr>
              <a:spLocks noChangeArrowheads="1"/>
            </p:cNvSpPr>
            <p:nvPr/>
          </p:nvSpPr>
          <p:spPr bwMode="auto">
            <a:xfrm>
              <a:off x="1157865" y="2681288"/>
              <a:ext cx="5238750" cy="1047750"/>
            </a:xfrm>
            <a:prstGeom prst="rect">
              <a:avLst/>
            </a:prstGeom>
            <a:solidFill>
              <a:srgbClr val="FF9933"/>
            </a:solidFill>
            <a:ln w="19050">
              <a:solidFill>
                <a:srgbClr val="FF9933"/>
              </a:solidFill>
              <a:miter lim="800000"/>
              <a:headEnd/>
              <a:tailEnd/>
            </a:ln>
          </p:spPr>
          <p:txBody>
            <a:bodyPr wrap="none" lIns="91429" tIns="45714" rIns="91429" bIns="45714" anchor="ctr"/>
            <a:lstStyle/>
            <a:p>
              <a:pPr algn="ctr" eaLnBrk="0" hangingPunct="0"/>
              <a:r>
                <a:rPr lang="en-US" sz="1800">
                  <a:latin typeface="Comic Sans MS" charset="0"/>
                </a:rPr>
                <a:t>Signal</a:t>
              </a:r>
            </a:p>
            <a:p>
              <a:pPr algn="ctr" eaLnBrk="0" hangingPunct="0"/>
              <a:r>
                <a:rPr lang="en-US" sz="1800">
                  <a:latin typeface="Comic Sans MS" charset="0"/>
                </a:rPr>
                <a:t>Separation</a:t>
              </a:r>
              <a:endParaRPr lang="en-US" sz="1800" b="0">
                <a:latin typeface="Comic Sans MS" charset="0"/>
              </a:endParaRPr>
            </a:p>
          </p:txBody>
        </p:sp>
        <p:sp>
          <p:nvSpPr>
            <p:cNvPr id="288" name="Rectangle 8"/>
            <p:cNvSpPr>
              <a:spLocks noChangeArrowheads="1"/>
            </p:cNvSpPr>
            <p:nvPr/>
          </p:nvSpPr>
          <p:spPr bwMode="auto">
            <a:xfrm>
              <a:off x="1176915" y="4548188"/>
              <a:ext cx="5238750" cy="1047750"/>
            </a:xfrm>
            <a:prstGeom prst="rect">
              <a:avLst/>
            </a:prstGeom>
            <a:solidFill>
              <a:srgbClr val="FFFFCC"/>
            </a:solidFill>
            <a:ln w="19050">
              <a:solidFill>
                <a:srgbClr val="000000"/>
              </a:solidFill>
              <a:miter lim="800000"/>
              <a:headEnd/>
              <a:tailEnd/>
            </a:ln>
          </p:spPr>
          <p:txBody>
            <a:bodyPr wrap="none" lIns="91429" tIns="45714" rIns="91429" bIns="45714" anchor="ctr"/>
            <a:lstStyle/>
            <a:p>
              <a:pPr algn="ctr" eaLnBrk="0" fontAlgn="auto" hangingPunct="0">
                <a:spcBef>
                  <a:spcPts val="0"/>
                </a:spcBef>
                <a:spcAft>
                  <a:spcPts val="0"/>
                </a:spcAft>
                <a:defRPr/>
              </a:pPr>
              <a:r>
                <a:rPr lang="en-US" sz="1800" b="0" kern="0">
                  <a:solidFill>
                    <a:sysClr val="windowText" lastClr="000000"/>
                  </a:solidFill>
                  <a:latin typeface="Comic Sans MS" charset="0"/>
                  <a:ea typeface="+mn-ea"/>
                  <a:cs typeface="+mn-cs"/>
                </a:rPr>
                <a:t>Detector and </a:t>
              </a:r>
            </a:p>
            <a:p>
              <a:pPr algn="ctr" eaLnBrk="0" fontAlgn="auto" hangingPunct="0">
                <a:spcBef>
                  <a:spcPts val="0"/>
                </a:spcBef>
                <a:spcAft>
                  <a:spcPts val="0"/>
                </a:spcAft>
                <a:defRPr/>
              </a:pPr>
              <a:r>
                <a:rPr lang="en-US" sz="1800" b="0" kern="0">
                  <a:solidFill>
                    <a:sysClr val="windowText" lastClr="000000"/>
                  </a:solidFill>
                  <a:latin typeface="Comic Sans MS" charset="0"/>
                  <a:ea typeface="+mn-ea"/>
                  <a:cs typeface="+mn-cs"/>
                </a:rPr>
                <a:t>Receiver</a:t>
              </a:r>
            </a:p>
          </p:txBody>
        </p:sp>
        <p:sp>
          <p:nvSpPr>
            <p:cNvPr id="289" name="Rectangle 9"/>
            <p:cNvSpPr>
              <a:spLocks noChangeArrowheads="1"/>
            </p:cNvSpPr>
            <p:nvPr/>
          </p:nvSpPr>
          <p:spPr bwMode="auto">
            <a:xfrm>
              <a:off x="3777240" y="6037499"/>
              <a:ext cx="2624372" cy="1397223"/>
            </a:xfrm>
            <a:prstGeom prst="rect">
              <a:avLst/>
            </a:prstGeom>
            <a:solidFill>
              <a:srgbClr val="CCFFFF"/>
            </a:solidFill>
            <a:ln w="19050">
              <a:solidFill>
                <a:srgbClr val="000000"/>
              </a:solidFill>
              <a:miter lim="800000"/>
              <a:headEnd/>
              <a:tailEnd/>
            </a:ln>
          </p:spPr>
          <p:txBody>
            <a:bodyPr wrap="none" lIns="91429" tIns="45714" rIns="91429" bIns="45714" anchor="ctr"/>
            <a:lstStyle/>
            <a:p>
              <a:pPr algn="ctr" eaLnBrk="0" fontAlgn="auto" hangingPunct="0">
                <a:spcBef>
                  <a:spcPts val="0"/>
                </a:spcBef>
                <a:spcAft>
                  <a:spcPts val="0"/>
                </a:spcAft>
                <a:defRPr/>
              </a:pPr>
              <a:r>
                <a:rPr lang="en-US" sz="1800" b="0" kern="0" dirty="0" smtClean="0">
                  <a:solidFill>
                    <a:sysClr val="windowText" lastClr="000000"/>
                  </a:solidFill>
                  <a:latin typeface="Comic Sans MS" charset="0"/>
                  <a:ea typeface="+mn-ea"/>
                  <a:cs typeface="+mn-cs"/>
                </a:rPr>
                <a:t>   Process </a:t>
              </a:r>
              <a:r>
                <a:rPr lang="en-US" sz="1800" b="0" kern="0" dirty="0">
                  <a:solidFill>
                    <a:sysClr val="windowText" lastClr="000000"/>
                  </a:solidFill>
                  <a:latin typeface="Comic Sans MS" charset="0"/>
                  <a:ea typeface="+mn-ea"/>
                  <a:cs typeface="+mn-cs"/>
                </a:rPr>
                <a:t>and</a:t>
              </a:r>
            </a:p>
            <a:p>
              <a:pPr algn="ctr" eaLnBrk="0" fontAlgn="auto" hangingPunct="0">
                <a:spcBef>
                  <a:spcPts val="0"/>
                </a:spcBef>
                <a:spcAft>
                  <a:spcPts val="0"/>
                </a:spcAft>
                <a:defRPr/>
              </a:pPr>
              <a:r>
                <a:rPr lang="en-US" sz="1800" b="0" kern="0" dirty="0" smtClean="0">
                  <a:solidFill>
                    <a:sysClr val="windowText" lastClr="000000"/>
                  </a:solidFill>
                  <a:latin typeface="Comic Sans MS" charset="0"/>
                  <a:ea typeface="+mn-ea"/>
                  <a:cs typeface="+mn-cs"/>
                </a:rPr>
                <a:t>   Display</a:t>
              </a:r>
              <a:endParaRPr lang="en-US" sz="1800" b="0" kern="0" dirty="0">
                <a:solidFill>
                  <a:sysClr val="windowText" lastClr="000000"/>
                </a:solidFill>
                <a:latin typeface="Comic Sans MS" charset="0"/>
                <a:ea typeface="+mn-ea"/>
                <a:cs typeface="+mn-cs"/>
              </a:endParaRPr>
            </a:p>
          </p:txBody>
        </p:sp>
        <p:sp>
          <p:nvSpPr>
            <p:cNvPr id="290" name="AutoShape 10"/>
            <p:cNvSpPr>
              <a:spLocks noChangeArrowheads="1"/>
            </p:cNvSpPr>
            <p:nvPr/>
          </p:nvSpPr>
          <p:spPr bwMode="auto">
            <a:xfrm rot="16200000" flipH="1">
              <a:off x="2929515" y="2471738"/>
              <a:ext cx="590550" cy="571500"/>
            </a:xfrm>
            <a:custGeom>
              <a:avLst/>
              <a:gdLst>
                <a:gd name="T0" fmla="*/ 309124081 w 21600"/>
                <a:gd name="T1" fmla="*/ 0 h 21600"/>
                <a:gd name="T2" fmla="*/ 309124081 w 21600"/>
                <a:gd name="T3" fmla="*/ 225189971 h 21600"/>
                <a:gd name="T4" fmla="*/ 66152946 w 21600"/>
                <a:gd name="T5" fmla="*/ 400074818 h 21600"/>
                <a:gd name="T6" fmla="*/ 441430684 w 21600"/>
                <a:gd name="T7" fmla="*/ 112594972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FF99"/>
            </a:solidFill>
            <a:ln w="19050">
              <a:solidFill>
                <a:srgbClr val="B2B2B2"/>
              </a:solidFill>
              <a:miter lim="800000"/>
              <a:headEnd/>
              <a:tailEnd/>
            </a:ln>
          </p:spPr>
          <p:txBody>
            <a:bodyPr wrap="none" anchor="ctr"/>
            <a:lstStyle/>
            <a:p>
              <a:pPr fontAlgn="auto">
                <a:spcBef>
                  <a:spcPts val="0"/>
                </a:spcBef>
                <a:spcAft>
                  <a:spcPts val="0"/>
                </a:spcAft>
                <a:defRPr/>
              </a:pPr>
              <a:endParaRPr lang="it-IT" sz="1800" b="0" kern="0">
                <a:solidFill>
                  <a:sysClr val="windowText" lastClr="000000"/>
                </a:solidFill>
                <a:ea typeface="+mn-ea"/>
                <a:cs typeface="+mn-cs"/>
              </a:endParaRPr>
            </a:p>
          </p:txBody>
        </p:sp>
        <p:sp>
          <p:nvSpPr>
            <p:cNvPr id="291" name="AutoShape 11"/>
            <p:cNvSpPr>
              <a:spLocks noChangeArrowheads="1"/>
            </p:cNvSpPr>
            <p:nvPr/>
          </p:nvSpPr>
          <p:spPr bwMode="auto">
            <a:xfrm rot="5400000">
              <a:off x="1977015" y="2471738"/>
              <a:ext cx="590550" cy="571500"/>
            </a:xfrm>
            <a:custGeom>
              <a:avLst/>
              <a:gdLst>
                <a:gd name="T0" fmla="*/ 309124081 w 21600"/>
                <a:gd name="T1" fmla="*/ 0 h 21600"/>
                <a:gd name="T2" fmla="*/ 309124081 w 21600"/>
                <a:gd name="T3" fmla="*/ 225189971 h 21600"/>
                <a:gd name="T4" fmla="*/ 66152946 w 21600"/>
                <a:gd name="T5" fmla="*/ 400074818 h 21600"/>
                <a:gd name="T6" fmla="*/ 441430684 w 21600"/>
                <a:gd name="T7" fmla="*/ 112594972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FF99"/>
            </a:solidFill>
            <a:ln w="19050">
              <a:solidFill>
                <a:srgbClr val="B2B2B2"/>
              </a:solidFill>
              <a:miter lim="800000"/>
              <a:headEnd/>
              <a:tailEnd/>
            </a:ln>
          </p:spPr>
          <p:txBody>
            <a:bodyPr wrap="none" anchor="ctr"/>
            <a:lstStyle/>
            <a:p>
              <a:pPr fontAlgn="auto">
                <a:spcBef>
                  <a:spcPts val="0"/>
                </a:spcBef>
                <a:spcAft>
                  <a:spcPts val="0"/>
                </a:spcAft>
                <a:defRPr/>
              </a:pPr>
              <a:endParaRPr lang="it-IT" sz="1800" b="0" kern="0">
                <a:solidFill>
                  <a:sysClr val="windowText" lastClr="000000"/>
                </a:solidFill>
                <a:ea typeface="+mn-ea"/>
                <a:cs typeface="+mn-cs"/>
              </a:endParaRPr>
            </a:p>
          </p:txBody>
        </p:sp>
        <p:sp>
          <p:nvSpPr>
            <p:cNvPr id="292" name="AutoShape 12"/>
            <p:cNvSpPr>
              <a:spLocks noChangeArrowheads="1"/>
            </p:cNvSpPr>
            <p:nvPr/>
          </p:nvSpPr>
          <p:spPr bwMode="auto">
            <a:xfrm rot="5400000">
              <a:off x="5158365" y="2471738"/>
              <a:ext cx="590550" cy="571500"/>
            </a:xfrm>
            <a:custGeom>
              <a:avLst/>
              <a:gdLst>
                <a:gd name="T0" fmla="*/ 309124081 w 21600"/>
                <a:gd name="T1" fmla="*/ 0 h 21600"/>
                <a:gd name="T2" fmla="*/ 309124081 w 21600"/>
                <a:gd name="T3" fmla="*/ 225189971 h 21600"/>
                <a:gd name="T4" fmla="*/ 66152946 w 21600"/>
                <a:gd name="T5" fmla="*/ 400074818 h 21600"/>
                <a:gd name="T6" fmla="*/ 441430684 w 21600"/>
                <a:gd name="T7" fmla="*/ 112594972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FF99"/>
            </a:solidFill>
            <a:ln w="19050">
              <a:solidFill>
                <a:srgbClr val="B2B2B2"/>
              </a:solidFill>
              <a:miter lim="800000"/>
              <a:headEnd/>
              <a:tailEnd/>
            </a:ln>
          </p:spPr>
          <p:txBody>
            <a:bodyPr wrap="none" anchor="ctr"/>
            <a:lstStyle/>
            <a:p>
              <a:pPr fontAlgn="auto">
                <a:spcBef>
                  <a:spcPts val="0"/>
                </a:spcBef>
                <a:spcAft>
                  <a:spcPts val="0"/>
                </a:spcAft>
                <a:defRPr/>
              </a:pPr>
              <a:endParaRPr lang="it-IT" sz="1800" b="0" kern="0">
                <a:solidFill>
                  <a:sysClr val="windowText" lastClr="000000"/>
                </a:solidFill>
                <a:ea typeface="+mn-ea"/>
                <a:cs typeface="+mn-cs"/>
              </a:endParaRPr>
            </a:p>
          </p:txBody>
        </p:sp>
        <p:sp>
          <p:nvSpPr>
            <p:cNvPr id="293" name="AutoShape 13"/>
            <p:cNvSpPr>
              <a:spLocks noChangeArrowheads="1"/>
            </p:cNvSpPr>
            <p:nvPr/>
          </p:nvSpPr>
          <p:spPr bwMode="auto">
            <a:xfrm>
              <a:off x="2224665" y="3690938"/>
              <a:ext cx="342900" cy="1200150"/>
            </a:xfrm>
            <a:prstGeom prst="downArrow">
              <a:avLst>
                <a:gd name="adj1" fmla="val 50000"/>
                <a:gd name="adj2" fmla="val 87500"/>
              </a:avLst>
            </a:prstGeom>
            <a:solidFill>
              <a:srgbClr val="CCFFFF"/>
            </a:solidFill>
            <a:ln w="19050">
              <a:solidFill>
                <a:srgbClr val="B2B2B2"/>
              </a:solidFill>
              <a:miter lim="800000"/>
              <a:headEnd/>
              <a:tailEnd/>
            </a:ln>
          </p:spPr>
          <p:txBody>
            <a:bodyPr wrap="none" anchor="ctr"/>
            <a:lstStyle/>
            <a:p>
              <a:pPr fontAlgn="auto">
                <a:spcBef>
                  <a:spcPts val="0"/>
                </a:spcBef>
                <a:spcAft>
                  <a:spcPts val="0"/>
                </a:spcAft>
                <a:defRPr/>
              </a:pPr>
              <a:endParaRPr lang="it-IT" sz="1800" b="0" kern="0">
                <a:solidFill>
                  <a:sysClr val="windowText" lastClr="000000"/>
                </a:solidFill>
                <a:ea typeface="+mn-ea"/>
                <a:cs typeface="+mn-cs"/>
              </a:endParaRPr>
            </a:p>
          </p:txBody>
        </p:sp>
        <p:sp>
          <p:nvSpPr>
            <p:cNvPr id="294" name="AutoShape 14"/>
            <p:cNvSpPr>
              <a:spLocks noChangeArrowheads="1"/>
            </p:cNvSpPr>
            <p:nvPr/>
          </p:nvSpPr>
          <p:spPr bwMode="auto">
            <a:xfrm>
              <a:off x="2929515" y="3690938"/>
              <a:ext cx="342900" cy="1181100"/>
            </a:xfrm>
            <a:prstGeom prst="downArrow">
              <a:avLst>
                <a:gd name="adj1" fmla="val 50000"/>
                <a:gd name="adj2" fmla="val 86111"/>
              </a:avLst>
            </a:prstGeom>
            <a:solidFill>
              <a:srgbClr val="CCFFFF"/>
            </a:solidFill>
            <a:ln w="19050">
              <a:solidFill>
                <a:srgbClr val="B2B2B2"/>
              </a:solidFill>
              <a:miter lim="800000"/>
              <a:headEnd/>
              <a:tailEnd/>
            </a:ln>
          </p:spPr>
          <p:txBody>
            <a:bodyPr wrap="none" anchor="ctr"/>
            <a:lstStyle/>
            <a:p>
              <a:pPr fontAlgn="auto">
                <a:spcBef>
                  <a:spcPts val="0"/>
                </a:spcBef>
                <a:spcAft>
                  <a:spcPts val="0"/>
                </a:spcAft>
                <a:defRPr/>
              </a:pPr>
              <a:endParaRPr lang="it-IT" sz="1800" b="0" kern="0">
                <a:solidFill>
                  <a:sysClr val="windowText" lastClr="000000"/>
                </a:solidFill>
                <a:ea typeface="+mn-ea"/>
                <a:cs typeface="+mn-cs"/>
              </a:endParaRPr>
            </a:p>
          </p:txBody>
        </p:sp>
        <p:sp>
          <p:nvSpPr>
            <p:cNvPr id="295" name="AutoShape 15"/>
            <p:cNvSpPr>
              <a:spLocks noChangeArrowheads="1"/>
            </p:cNvSpPr>
            <p:nvPr/>
          </p:nvSpPr>
          <p:spPr bwMode="auto">
            <a:xfrm>
              <a:off x="5406015" y="3690938"/>
              <a:ext cx="361950" cy="1181100"/>
            </a:xfrm>
            <a:prstGeom prst="downArrow">
              <a:avLst>
                <a:gd name="adj1" fmla="val 50000"/>
                <a:gd name="adj2" fmla="val 81579"/>
              </a:avLst>
            </a:prstGeom>
            <a:solidFill>
              <a:srgbClr val="CCFFFF"/>
            </a:solidFill>
            <a:ln w="19050">
              <a:solidFill>
                <a:srgbClr val="B2B2B2"/>
              </a:solidFill>
              <a:miter lim="800000"/>
              <a:headEnd/>
              <a:tailEnd/>
            </a:ln>
          </p:spPr>
          <p:txBody>
            <a:bodyPr wrap="none" anchor="ctr"/>
            <a:lstStyle/>
            <a:p>
              <a:pPr fontAlgn="auto">
                <a:spcBef>
                  <a:spcPts val="0"/>
                </a:spcBef>
                <a:spcAft>
                  <a:spcPts val="0"/>
                </a:spcAft>
                <a:defRPr/>
              </a:pPr>
              <a:endParaRPr lang="it-IT" sz="1800" b="0" kern="0">
                <a:solidFill>
                  <a:sysClr val="windowText" lastClr="000000"/>
                </a:solidFill>
                <a:ea typeface="+mn-ea"/>
                <a:cs typeface="+mn-cs"/>
              </a:endParaRPr>
            </a:p>
          </p:txBody>
        </p:sp>
        <p:sp>
          <p:nvSpPr>
            <p:cNvPr id="297" name="Text Box 17"/>
            <p:cNvSpPr txBox="1">
              <a:spLocks noChangeArrowheads="1"/>
            </p:cNvSpPr>
            <p:nvPr/>
          </p:nvSpPr>
          <p:spPr bwMode="auto">
            <a:xfrm>
              <a:off x="1299153" y="4041775"/>
              <a:ext cx="1096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29" tIns="45714" rIns="91429" bIns="45714" anchor="ctr">
              <a:spAutoFit/>
            </a:bodyPr>
            <a:lstStyle>
              <a:lvl1pPr eaLnBrk="0" hangingPunct="0">
                <a:defRPr sz="2400" b="1">
                  <a:solidFill>
                    <a:schemeClr val="tx1"/>
                  </a:solidFill>
                  <a:latin typeface="Arial" charset="0"/>
                  <a:ea typeface="ヒラギノ角ゴ Pro W3" charset="0"/>
                  <a:cs typeface="ヒラギノ角ゴ Pro W3" charset="0"/>
                </a:defRPr>
              </a:lvl1pPr>
              <a:lvl2pPr marL="37931725" indent="-37474525"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lgn="ctr"/>
              <a:r>
                <a:rPr lang="en-US" sz="1800" b="0">
                  <a:latin typeface="Comic Sans MS" charset="0"/>
                </a:rPr>
                <a:t>Incident</a:t>
              </a:r>
            </a:p>
          </p:txBody>
        </p:sp>
        <p:sp>
          <p:nvSpPr>
            <p:cNvPr id="298" name="Text Box 18"/>
            <p:cNvSpPr txBox="1">
              <a:spLocks noChangeArrowheads="1"/>
            </p:cNvSpPr>
            <p:nvPr/>
          </p:nvSpPr>
          <p:spPr bwMode="auto">
            <a:xfrm>
              <a:off x="2580265" y="4060825"/>
              <a:ext cx="1241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29" tIns="45714" rIns="91429" bIns="45714" anchor="ctr">
              <a:spAutoFit/>
            </a:bodyPr>
            <a:lstStyle>
              <a:lvl1pPr eaLnBrk="0" hangingPunct="0">
                <a:defRPr sz="2400" b="1">
                  <a:solidFill>
                    <a:schemeClr val="tx1"/>
                  </a:solidFill>
                  <a:latin typeface="Arial" charset="0"/>
                  <a:ea typeface="ヒラギノ角ゴ Pro W3" charset="0"/>
                  <a:cs typeface="ヒラギノ角ゴ Pro W3" charset="0"/>
                </a:defRPr>
              </a:lvl1pPr>
              <a:lvl2pPr marL="37931725" indent="-37474525"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lgn="ctr"/>
              <a:r>
                <a:rPr lang="en-US" sz="1800" b="0">
                  <a:latin typeface="Comic Sans MS" charset="0"/>
                </a:rPr>
                <a:t>Reflected</a:t>
              </a:r>
            </a:p>
          </p:txBody>
        </p:sp>
        <p:sp>
          <p:nvSpPr>
            <p:cNvPr id="299" name="Text Box 19"/>
            <p:cNvSpPr txBox="1">
              <a:spLocks noChangeArrowheads="1"/>
            </p:cNvSpPr>
            <p:nvPr/>
          </p:nvSpPr>
          <p:spPr bwMode="auto">
            <a:xfrm>
              <a:off x="4712278" y="4060825"/>
              <a:ext cx="1514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29" tIns="45714" rIns="91429" bIns="45714" anchor="ctr">
              <a:spAutoFit/>
            </a:bodyPr>
            <a:lstStyle>
              <a:lvl1pPr eaLnBrk="0" hangingPunct="0">
                <a:defRPr sz="2400" b="1">
                  <a:solidFill>
                    <a:schemeClr val="tx1"/>
                  </a:solidFill>
                  <a:latin typeface="Arial" charset="0"/>
                  <a:ea typeface="ヒラギノ角ゴ Pro W3" charset="0"/>
                  <a:cs typeface="ヒラギノ角ゴ Pro W3" charset="0"/>
                </a:defRPr>
              </a:lvl1pPr>
              <a:lvl2pPr marL="37931725" indent="-37474525"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lgn="ctr"/>
              <a:r>
                <a:rPr lang="en-US" sz="1800" b="0">
                  <a:latin typeface="Comic Sans MS" charset="0"/>
                </a:rPr>
                <a:t>Transmitted</a:t>
              </a:r>
            </a:p>
          </p:txBody>
        </p:sp>
        <p:grpSp>
          <p:nvGrpSpPr>
            <p:cNvPr id="300" name="Group 20"/>
            <p:cNvGrpSpPr>
              <a:grpSpLocks/>
            </p:cNvGrpSpPr>
            <p:nvPr/>
          </p:nvGrpSpPr>
          <p:grpSpPr bwMode="auto">
            <a:xfrm>
              <a:off x="3043815" y="1709738"/>
              <a:ext cx="1751013" cy="476250"/>
              <a:chOff x="1968" y="1392"/>
              <a:chExt cx="1103" cy="300"/>
            </a:xfrm>
          </p:grpSpPr>
          <p:sp>
            <p:nvSpPr>
              <p:cNvPr id="301" name="Rectangle 21"/>
              <p:cNvSpPr>
                <a:spLocks noChangeArrowheads="1"/>
              </p:cNvSpPr>
              <p:nvPr/>
            </p:nvSpPr>
            <p:spPr bwMode="auto">
              <a:xfrm>
                <a:off x="2016" y="1392"/>
                <a:ext cx="1008" cy="300"/>
              </a:xfrm>
              <a:prstGeom prst="rect">
                <a:avLst/>
              </a:prstGeom>
              <a:solidFill>
                <a:srgbClr val="40FF40"/>
              </a:solidFill>
              <a:ln w="19050">
                <a:solidFill>
                  <a:srgbClr val="000000"/>
                </a:solidFill>
                <a:miter lim="800000"/>
                <a:headEnd/>
                <a:tailEnd/>
              </a:ln>
            </p:spPr>
            <p:txBody>
              <a:bodyPr wrap="none" lIns="91429" tIns="45714" rIns="91429" bIns="45714" anchor="ctr"/>
              <a:lstStyle/>
              <a:p>
                <a:pPr algn="ctr" eaLnBrk="0" hangingPunct="0"/>
                <a:r>
                  <a:rPr lang="en-US" sz="1800" b="0">
                    <a:solidFill>
                      <a:srgbClr val="000000"/>
                    </a:solidFill>
                  </a:rPr>
                  <a:t>DUT</a:t>
                </a:r>
                <a:endParaRPr lang="en-US" sz="1800" b="0">
                  <a:solidFill>
                    <a:srgbClr val="000000"/>
                  </a:solidFill>
                  <a:latin typeface="Comic Sans MS" charset="0"/>
                </a:endParaRPr>
              </a:p>
            </p:txBody>
          </p:sp>
          <p:sp>
            <p:nvSpPr>
              <p:cNvPr id="302" name="Rectangle 22"/>
              <p:cNvSpPr>
                <a:spLocks noChangeArrowheads="1"/>
              </p:cNvSpPr>
              <p:nvPr/>
            </p:nvSpPr>
            <p:spPr bwMode="auto">
              <a:xfrm>
                <a:off x="1968" y="1464"/>
                <a:ext cx="47" cy="156"/>
              </a:xfrm>
              <a:prstGeom prst="rect">
                <a:avLst/>
              </a:prstGeom>
              <a:solidFill>
                <a:srgbClr val="B2B2B2"/>
              </a:solidFill>
              <a:ln w="19050">
                <a:solidFill>
                  <a:srgbClr val="000000"/>
                </a:solidFill>
                <a:miter lim="800000"/>
                <a:headEnd/>
                <a:tailEnd/>
              </a:ln>
            </p:spPr>
            <p:txBody>
              <a:bodyPr wrap="none" anchor="ctr"/>
              <a:lstStyle/>
              <a:p>
                <a:pPr fontAlgn="auto">
                  <a:spcBef>
                    <a:spcPts val="0"/>
                  </a:spcBef>
                  <a:spcAft>
                    <a:spcPts val="0"/>
                  </a:spcAft>
                  <a:defRPr/>
                </a:pPr>
                <a:endParaRPr lang="it-IT" sz="1800" b="0" kern="0">
                  <a:solidFill>
                    <a:sysClr val="windowText" lastClr="000000"/>
                  </a:solidFill>
                  <a:ea typeface="+mn-ea"/>
                  <a:cs typeface="+mn-cs"/>
                </a:endParaRPr>
              </a:p>
            </p:txBody>
          </p:sp>
          <p:sp>
            <p:nvSpPr>
              <p:cNvPr id="303" name="Rectangle 23"/>
              <p:cNvSpPr>
                <a:spLocks noChangeArrowheads="1"/>
              </p:cNvSpPr>
              <p:nvPr/>
            </p:nvSpPr>
            <p:spPr bwMode="auto">
              <a:xfrm>
                <a:off x="3024" y="1464"/>
                <a:ext cx="47" cy="156"/>
              </a:xfrm>
              <a:prstGeom prst="rect">
                <a:avLst/>
              </a:prstGeom>
              <a:solidFill>
                <a:srgbClr val="B2B2B2"/>
              </a:solidFill>
              <a:ln w="19050">
                <a:solidFill>
                  <a:srgbClr val="000000"/>
                </a:solidFill>
                <a:miter lim="800000"/>
                <a:headEnd/>
                <a:tailEnd/>
              </a:ln>
            </p:spPr>
            <p:txBody>
              <a:bodyPr wrap="none" anchor="ctr"/>
              <a:lstStyle/>
              <a:p>
                <a:pPr fontAlgn="auto">
                  <a:spcBef>
                    <a:spcPts val="0"/>
                  </a:spcBef>
                  <a:spcAft>
                    <a:spcPts val="0"/>
                  </a:spcAft>
                  <a:defRPr/>
                </a:pPr>
                <a:endParaRPr lang="it-IT" sz="1800" b="0" kern="0">
                  <a:solidFill>
                    <a:sysClr val="windowText" lastClr="000000"/>
                  </a:solidFill>
                  <a:ea typeface="+mn-ea"/>
                  <a:cs typeface="+mn-cs"/>
                </a:endParaRPr>
              </a:p>
            </p:txBody>
          </p:sp>
        </p:grpSp>
        <p:sp>
          <p:nvSpPr>
            <p:cNvPr id="304" name="Text Box 24"/>
            <p:cNvSpPr txBox="1">
              <a:spLocks noChangeArrowheads="1"/>
            </p:cNvSpPr>
            <p:nvPr/>
          </p:nvSpPr>
          <p:spPr bwMode="auto">
            <a:xfrm>
              <a:off x="471892" y="1574800"/>
              <a:ext cx="342900" cy="38576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1429" tIns="45714" rIns="91429" bIns="45714" anchor="ctr">
              <a:spAutoFit/>
            </a:bodyPr>
            <a:lstStyle>
              <a:lvl1pPr eaLnBrk="0" hangingPunct="0">
                <a:defRPr sz="2400" b="1">
                  <a:solidFill>
                    <a:schemeClr val="tx1"/>
                  </a:solidFill>
                  <a:latin typeface="Arial" charset="0"/>
                  <a:ea typeface="ヒラギノ角ゴ Pro W3" charset="0"/>
                  <a:cs typeface="ヒラギノ角ゴ Pro W3" charset="0"/>
                </a:defRPr>
              </a:lvl1pPr>
              <a:lvl2pPr marL="37931725" indent="-37474525"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lgn="ctr"/>
              <a:r>
                <a:rPr lang="en-US" sz="1800">
                  <a:latin typeface="Comic Sans MS" charset="0"/>
                </a:rPr>
                <a:t>1</a:t>
              </a:r>
              <a:endParaRPr lang="en-US" sz="1800" b="0">
                <a:latin typeface="Comic Sans MS" charset="0"/>
              </a:endParaRPr>
            </a:p>
          </p:txBody>
        </p:sp>
        <p:sp>
          <p:nvSpPr>
            <p:cNvPr id="305" name="Text Box 25"/>
            <p:cNvSpPr txBox="1">
              <a:spLocks noChangeArrowheads="1"/>
            </p:cNvSpPr>
            <p:nvPr/>
          </p:nvSpPr>
          <p:spPr bwMode="auto">
            <a:xfrm>
              <a:off x="1254703" y="2736850"/>
              <a:ext cx="342900" cy="385763"/>
            </a:xfrm>
            <a:prstGeom prst="rect">
              <a:avLst/>
            </a:prstGeom>
            <a:solidFill>
              <a:srgbClr val="FF9933"/>
            </a:solidFill>
            <a:ln w="19050">
              <a:solidFill>
                <a:srgbClr val="000000"/>
              </a:solidFill>
              <a:miter lim="800000"/>
              <a:headEnd/>
              <a:tailEnd/>
            </a:ln>
          </p:spPr>
          <p:txBody>
            <a:bodyPr wrap="none" lIns="91429" tIns="45714" rIns="91429" bIns="45714" anchor="ctr">
              <a:spAutoFit/>
            </a:bodyPr>
            <a:lstStyle>
              <a:lvl1pPr eaLnBrk="0" hangingPunct="0">
                <a:defRPr sz="2400" b="1">
                  <a:solidFill>
                    <a:schemeClr val="tx1"/>
                  </a:solidFill>
                  <a:latin typeface="Arial" charset="0"/>
                  <a:ea typeface="ヒラギノ角ゴ Pro W3" charset="0"/>
                  <a:cs typeface="ヒラギノ角ゴ Pro W3" charset="0"/>
                </a:defRPr>
              </a:lvl1pPr>
              <a:lvl2pPr marL="37931725" indent="-37474525"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lgn="ctr"/>
              <a:r>
                <a:rPr lang="en-US" sz="1800">
                  <a:latin typeface="Comic Sans MS" charset="0"/>
                </a:rPr>
                <a:t>2</a:t>
              </a:r>
              <a:endParaRPr lang="en-US" sz="1800" b="0">
                <a:latin typeface="Comic Sans MS" charset="0"/>
              </a:endParaRPr>
            </a:p>
          </p:txBody>
        </p:sp>
        <p:sp>
          <p:nvSpPr>
            <p:cNvPr id="306" name="Text Box 26"/>
            <p:cNvSpPr txBox="1">
              <a:spLocks noChangeArrowheads="1"/>
            </p:cNvSpPr>
            <p:nvPr/>
          </p:nvSpPr>
          <p:spPr bwMode="auto">
            <a:xfrm>
              <a:off x="1254703" y="4603750"/>
              <a:ext cx="342900" cy="385763"/>
            </a:xfrm>
            <a:prstGeom prst="rect">
              <a:avLst/>
            </a:prstGeom>
            <a:solidFill>
              <a:srgbClr val="FFFFCC"/>
            </a:solidFill>
            <a:ln w="19050">
              <a:solidFill>
                <a:srgbClr val="000000"/>
              </a:solidFill>
              <a:miter lim="800000"/>
              <a:headEnd/>
              <a:tailEnd/>
            </a:ln>
          </p:spPr>
          <p:txBody>
            <a:bodyPr wrap="none" lIns="91429" tIns="45714" rIns="91429" bIns="45714" anchor="ctr">
              <a:spAutoFit/>
            </a:bodyPr>
            <a:lstStyle>
              <a:lvl1pPr eaLnBrk="0" hangingPunct="0">
                <a:defRPr sz="2400" b="1">
                  <a:solidFill>
                    <a:schemeClr val="tx1"/>
                  </a:solidFill>
                  <a:latin typeface="Arial" charset="0"/>
                  <a:ea typeface="ヒラギノ角ゴ Pro W3" charset="0"/>
                  <a:cs typeface="ヒラギノ角ゴ Pro W3" charset="0"/>
                </a:defRPr>
              </a:lvl1pPr>
              <a:lvl2pPr marL="37931725" indent="-37474525"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lgn="ctr"/>
              <a:r>
                <a:rPr lang="en-US" sz="1800">
                  <a:latin typeface="Comic Sans MS" charset="0"/>
                </a:rPr>
                <a:t>3</a:t>
              </a:r>
              <a:endParaRPr lang="en-US" sz="1800" b="0">
                <a:latin typeface="Comic Sans MS" charset="0"/>
              </a:endParaRPr>
            </a:p>
          </p:txBody>
        </p:sp>
        <p:sp>
          <p:nvSpPr>
            <p:cNvPr id="307" name="Text Box 27"/>
            <p:cNvSpPr txBox="1">
              <a:spLocks noChangeArrowheads="1"/>
            </p:cNvSpPr>
            <p:nvPr/>
          </p:nvSpPr>
          <p:spPr bwMode="auto">
            <a:xfrm>
              <a:off x="3863476" y="6093646"/>
              <a:ext cx="342901" cy="38576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1429" tIns="45714" rIns="91429" bIns="45714" anchor="ctr">
              <a:spAutoFit/>
            </a:bodyPr>
            <a:lstStyle>
              <a:lvl1pPr eaLnBrk="0" hangingPunct="0">
                <a:defRPr sz="2400" b="1">
                  <a:solidFill>
                    <a:schemeClr val="tx1"/>
                  </a:solidFill>
                  <a:latin typeface="Arial" charset="0"/>
                  <a:ea typeface="ヒラギノ角ゴ Pro W3" charset="0"/>
                  <a:cs typeface="ヒラギノ角ゴ Pro W3" charset="0"/>
                </a:defRPr>
              </a:lvl1pPr>
              <a:lvl2pPr marL="37931725" indent="-37474525"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lgn="ctr"/>
              <a:r>
                <a:rPr lang="en-US" sz="1800" dirty="0">
                  <a:latin typeface="Comic Sans MS" charset="0"/>
                </a:rPr>
                <a:t>4</a:t>
              </a:r>
              <a:endParaRPr lang="en-US" sz="1800" b="0" dirty="0">
                <a:latin typeface="Comic Sans MS" charset="0"/>
              </a:endParaRPr>
            </a:p>
          </p:txBody>
        </p:sp>
      </p:grpSp>
      <p:sp>
        <p:nvSpPr>
          <p:cNvPr id="3" name="U-Turn Arrow 2"/>
          <p:cNvSpPr/>
          <p:nvPr/>
        </p:nvSpPr>
        <p:spPr>
          <a:xfrm rot="5400000">
            <a:off x="4783772" y="4261256"/>
            <a:ext cx="1730238" cy="850677"/>
          </a:xfrm>
          <a:prstGeom prst="uturnArrow">
            <a:avLst>
              <a:gd name="adj1" fmla="val 29665"/>
              <a:gd name="adj2" fmla="val 25000"/>
              <a:gd name="adj3" fmla="val 29395"/>
              <a:gd name="adj4" fmla="val 43750"/>
              <a:gd name="adj5" fmla="val 10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5582779" y="1923967"/>
            <a:ext cx="2973392" cy="1569660"/>
          </a:xfrm>
          <a:prstGeom prst="rect">
            <a:avLst/>
          </a:prstGeom>
          <a:noFill/>
        </p:spPr>
        <p:txBody>
          <a:bodyPr wrap="square" rtlCol="0">
            <a:spAutoFit/>
          </a:bodyPr>
          <a:lstStyle/>
          <a:p>
            <a:pPr algn="just"/>
            <a:r>
              <a:rPr lang="it-IT" sz="1600" dirty="0" smtClean="0"/>
              <a:t>A Vector Network Analyzer  measures the scattering matrix elements s</a:t>
            </a:r>
            <a:r>
              <a:rPr lang="it-IT" sz="1600" baseline="-25000" dirty="0" smtClean="0"/>
              <a:t>ij</a:t>
            </a:r>
            <a:r>
              <a:rPr lang="it-IT" sz="1600" dirty="0" smtClean="0"/>
              <a:t> – i.e. Input/output matching and forward/backward transfer function – of a Device Under Test.</a:t>
            </a:r>
            <a:endParaRPr lang="en-US" sz="1600" dirty="0"/>
          </a:p>
        </p:txBody>
      </p:sp>
      <p:sp>
        <p:nvSpPr>
          <p:cNvPr id="37" name="TextBox 36"/>
          <p:cNvSpPr txBox="1"/>
          <p:nvPr/>
        </p:nvSpPr>
        <p:spPr>
          <a:xfrm>
            <a:off x="6214170" y="3570409"/>
            <a:ext cx="2341997" cy="2308324"/>
          </a:xfrm>
          <a:prstGeom prst="rect">
            <a:avLst/>
          </a:prstGeom>
          <a:noFill/>
        </p:spPr>
        <p:txBody>
          <a:bodyPr wrap="square" rtlCol="0">
            <a:spAutoFit/>
          </a:bodyPr>
          <a:lstStyle/>
          <a:p>
            <a:pPr algn="just"/>
            <a:r>
              <a:rPr lang="it-IT" sz="1600" dirty="0" smtClean="0"/>
              <a:t>An internal sine-wave sorce is made sweeping a given frequancy span and reflected and transmitted signas are measuerd and normalized to the source. The direction of the excitation can be inverted.</a:t>
            </a:r>
            <a:endParaRPr lang="en-US" sz="1600" dirty="0"/>
          </a:p>
        </p:txBody>
      </p:sp>
    </p:spTree>
    <p:extLst>
      <p:ext uri="{BB962C8B-B14F-4D97-AF65-F5344CB8AC3E}">
        <p14:creationId xmlns:p14="http://schemas.microsoft.com/office/powerpoint/2010/main" val="33876239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pic>
        <p:nvPicPr>
          <p:cNvPr id="5" name="Picture 4"/>
          <p:cNvPicPr>
            <a:picLocks noChangeAspect="1"/>
          </p:cNvPicPr>
          <p:nvPr/>
        </p:nvPicPr>
        <p:blipFill rotWithShape="1">
          <a:blip r:embed="rId3"/>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4"/>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5"/>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a:solidFill>
                  <a:schemeClr val="bg1"/>
                </a:solidFill>
                <a:latin typeface="BlairMdITC TT-Medium"/>
                <a:cs typeface="BlairMdITC TT-Medium"/>
              </a:rPr>
              <a:t>RF Crew</a:t>
            </a:r>
          </a:p>
        </p:txBody>
      </p:sp>
      <p:sp>
        <p:nvSpPr>
          <p:cNvPr id="8" name="TextBox 7"/>
          <p:cNvSpPr txBox="1"/>
          <p:nvPr/>
        </p:nvSpPr>
        <p:spPr>
          <a:xfrm>
            <a:off x="5169636" y="6529287"/>
            <a:ext cx="3085364" cy="400110"/>
          </a:xfrm>
          <a:prstGeom prst="rect">
            <a:avLst/>
          </a:prstGeom>
          <a:noFill/>
        </p:spPr>
        <p:txBody>
          <a:bodyPr wrap="square" rtlCol="0">
            <a:spAutoFit/>
          </a:bodyPr>
          <a:lstStyle/>
          <a:p>
            <a:pPr algn="ctr"/>
            <a:r>
              <a:rPr lang="en-US" sz="1000" dirty="0">
                <a:solidFill>
                  <a:schemeClr val="bg1"/>
                </a:solidFill>
                <a:latin typeface="BlairMdITC TT-Medium"/>
                <a:cs typeface="BlairMdITC TT-Medium"/>
              </a:rPr>
              <a:t>RF Accelerating Structures</a:t>
            </a:r>
          </a:p>
          <a:p>
            <a:pPr algn="ctr"/>
            <a:endParaRPr lang="en-US" sz="1000" dirty="0">
              <a:solidFill>
                <a:schemeClr val="bg1"/>
              </a:solidFill>
              <a:latin typeface="BlairMdITC TT-Medium"/>
              <a:cs typeface="BlairMdITC TT-Medium"/>
            </a:endParaRPr>
          </a:p>
        </p:txBody>
      </p:sp>
      <p:sp>
        <p:nvSpPr>
          <p:cNvPr id="282" name="CasellaDiTesto 3"/>
          <p:cNvSpPr txBox="1">
            <a:spLocks noChangeArrowheads="1"/>
          </p:cNvSpPr>
          <p:nvPr/>
        </p:nvSpPr>
        <p:spPr bwMode="auto">
          <a:xfrm>
            <a:off x="1762125" y="490451"/>
            <a:ext cx="5757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b="1">
                <a:solidFill>
                  <a:schemeClr val="tx1"/>
                </a:solidFill>
                <a:latin typeface="Arial" charset="0"/>
                <a:ea typeface="ヒラギノ角ゴ Pro W3" charset="0"/>
                <a:cs typeface="ヒラギノ角ゴ Pro W3" charset="0"/>
              </a:defRPr>
            </a:lvl1pPr>
            <a:lvl2pPr marL="37931725" indent="-37474525" defTabSz="457200"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buClr>
                <a:srgbClr val="000000"/>
              </a:buClr>
              <a:buSzPct val="90000"/>
              <a:buFont typeface="Monotype Sorts" charset="0"/>
              <a:buNone/>
            </a:pPr>
            <a:r>
              <a:rPr lang="it-IT" sz="2800" i="1" dirty="0">
                <a:solidFill>
                  <a:srgbClr val="002060"/>
                </a:solidFill>
                <a:cs typeface="Arial" charset="0"/>
              </a:rPr>
              <a:t>Network Analyzer </a:t>
            </a:r>
            <a:r>
              <a:rPr lang="it-IT" sz="2800" i="1" dirty="0" err="1">
                <a:solidFill>
                  <a:srgbClr val="002060"/>
                </a:solidFill>
                <a:cs typeface="Arial" charset="0"/>
              </a:rPr>
              <a:t>Block</a:t>
            </a:r>
            <a:r>
              <a:rPr lang="it-IT" sz="2800" i="1" dirty="0">
                <a:solidFill>
                  <a:srgbClr val="002060"/>
                </a:solidFill>
                <a:cs typeface="Arial" charset="0"/>
              </a:rPr>
              <a:t> </a:t>
            </a:r>
            <a:r>
              <a:rPr lang="it-IT" sz="2800" i="1" dirty="0" err="1">
                <a:solidFill>
                  <a:srgbClr val="002060"/>
                </a:solidFill>
                <a:cs typeface="Arial" charset="0"/>
              </a:rPr>
              <a:t>Diagram</a:t>
            </a:r>
            <a:endParaRPr lang="it-IT" sz="2800" i="1" dirty="0">
              <a:solidFill>
                <a:srgbClr val="002060"/>
              </a:solidFill>
              <a:cs typeface="Arial" charset="0"/>
            </a:endParaRPr>
          </a:p>
        </p:txBody>
      </p:sp>
      <p:grpSp>
        <p:nvGrpSpPr>
          <p:cNvPr id="10" name="Group 3"/>
          <p:cNvGrpSpPr>
            <a:grpSpLocks/>
          </p:cNvGrpSpPr>
          <p:nvPr/>
        </p:nvGrpSpPr>
        <p:grpSpPr bwMode="auto">
          <a:xfrm>
            <a:off x="774586" y="1278645"/>
            <a:ext cx="5297487" cy="4352925"/>
            <a:chOff x="1027" y="1022"/>
            <a:chExt cx="3337" cy="2742"/>
          </a:xfrm>
        </p:grpSpPr>
        <p:sp>
          <p:nvSpPr>
            <p:cNvPr id="11" name="Freeform 4"/>
            <p:cNvSpPr>
              <a:spLocks/>
            </p:cNvSpPr>
            <p:nvPr/>
          </p:nvSpPr>
          <p:spPr bwMode="auto">
            <a:xfrm>
              <a:off x="1808" y="3490"/>
              <a:ext cx="2057" cy="274"/>
            </a:xfrm>
            <a:custGeom>
              <a:avLst/>
              <a:gdLst>
                <a:gd name="T0" fmla="*/ 1279 w 2262"/>
                <a:gd name="T1" fmla="*/ 0 h 310"/>
                <a:gd name="T2" fmla="*/ 1279 w 2262"/>
                <a:gd name="T3" fmla="*/ 147 h 310"/>
                <a:gd name="T4" fmla="*/ 0 w 2262"/>
                <a:gd name="T5" fmla="*/ 147 h 310"/>
                <a:gd name="T6" fmla="*/ 0 w 2262"/>
                <a:gd name="T7" fmla="*/ 0 h 310"/>
                <a:gd name="T8" fmla="*/ 1279 w 2262"/>
                <a:gd name="T9" fmla="*/ 0 h 310"/>
                <a:gd name="T10" fmla="*/ 1279 w 2262"/>
                <a:gd name="T11" fmla="*/ 0 h 310"/>
                <a:gd name="T12" fmla="*/ 0 60000 65536"/>
                <a:gd name="T13" fmla="*/ 0 60000 65536"/>
                <a:gd name="T14" fmla="*/ 0 60000 65536"/>
                <a:gd name="T15" fmla="*/ 0 60000 65536"/>
                <a:gd name="T16" fmla="*/ 0 60000 65536"/>
                <a:gd name="T17" fmla="*/ 0 60000 65536"/>
                <a:gd name="T18" fmla="*/ 0 w 2262"/>
                <a:gd name="T19" fmla="*/ 0 h 310"/>
                <a:gd name="T20" fmla="*/ 2262 w 2262"/>
                <a:gd name="T21" fmla="*/ 310 h 310"/>
              </a:gdLst>
              <a:ahLst/>
              <a:cxnLst>
                <a:cxn ang="T12">
                  <a:pos x="T0" y="T1"/>
                </a:cxn>
                <a:cxn ang="T13">
                  <a:pos x="T2" y="T3"/>
                </a:cxn>
                <a:cxn ang="T14">
                  <a:pos x="T4" y="T5"/>
                </a:cxn>
                <a:cxn ang="T15">
                  <a:pos x="T6" y="T7"/>
                </a:cxn>
                <a:cxn ang="T16">
                  <a:pos x="T8" y="T9"/>
                </a:cxn>
                <a:cxn ang="T17">
                  <a:pos x="T10" y="T11"/>
                </a:cxn>
              </a:cxnLst>
              <a:rect l="T18" t="T19" r="T20" b="T21"/>
              <a:pathLst>
                <a:path w="2262" h="310">
                  <a:moveTo>
                    <a:pt x="2261" y="0"/>
                  </a:moveTo>
                  <a:lnTo>
                    <a:pt x="2261" y="309"/>
                  </a:lnTo>
                  <a:lnTo>
                    <a:pt x="0" y="309"/>
                  </a:lnTo>
                  <a:lnTo>
                    <a:pt x="0" y="0"/>
                  </a:lnTo>
                  <a:lnTo>
                    <a:pt x="2261" y="0"/>
                  </a:lnTo>
                </a:path>
              </a:pathLst>
            </a:custGeom>
            <a:gradFill rotWithShape="0">
              <a:gsLst>
                <a:gs pos="0">
                  <a:srgbClr val="FFFFFF"/>
                </a:gs>
                <a:gs pos="100000">
                  <a:srgbClr val="FF9FA9"/>
                </a:gs>
              </a:gsLst>
              <a:path path="rect">
                <a:fillToRect l="50000" t="50000" r="50000" b="50000"/>
              </a:path>
            </a:gradFill>
            <a:ln w="31750">
              <a:solidFill>
                <a:srgbClr val="000000"/>
              </a:solidFill>
              <a:round/>
              <a:headEnd/>
              <a:tailEnd/>
            </a:ln>
          </p:spPr>
          <p:txBody>
            <a:bodyPr/>
            <a:lstStyle/>
            <a:p>
              <a:endParaRPr lang="it-IT"/>
            </a:p>
          </p:txBody>
        </p:sp>
        <p:sp>
          <p:nvSpPr>
            <p:cNvPr id="12" name="Freeform 5"/>
            <p:cNvSpPr>
              <a:spLocks/>
            </p:cNvSpPr>
            <p:nvPr/>
          </p:nvSpPr>
          <p:spPr bwMode="auto">
            <a:xfrm>
              <a:off x="1808" y="2976"/>
              <a:ext cx="2057" cy="273"/>
            </a:xfrm>
            <a:custGeom>
              <a:avLst/>
              <a:gdLst>
                <a:gd name="T0" fmla="*/ 1279 w 2262"/>
                <a:gd name="T1" fmla="*/ 0 h 310"/>
                <a:gd name="T2" fmla="*/ 1279 w 2262"/>
                <a:gd name="T3" fmla="*/ 144 h 310"/>
                <a:gd name="T4" fmla="*/ 0 w 2262"/>
                <a:gd name="T5" fmla="*/ 144 h 310"/>
                <a:gd name="T6" fmla="*/ 0 w 2262"/>
                <a:gd name="T7" fmla="*/ 0 h 310"/>
                <a:gd name="T8" fmla="*/ 1279 w 2262"/>
                <a:gd name="T9" fmla="*/ 0 h 310"/>
                <a:gd name="T10" fmla="*/ 1279 w 2262"/>
                <a:gd name="T11" fmla="*/ 0 h 310"/>
                <a:gd name="T12" fmla="*/ 0 60000 65536"/>
                <a:gd name="T13" fmla="*/ 0 60000 65536"/>
                <a:gd name="T14" fmla="*/ 0 60000 65536"/>
                <a:gd name="T15" fmla="*/ 0 60000 65536"/>
                <a:gd name="T16" fmla="*/ 0 60000 65536"/>
                <a:gd name="T17" fmla="*/ 0 60000 65536"/>
                <a:gd name="T18" fmla="*/ 0 w 2262"/>
                <a:gd name="T19" fmla="*/ 0 h 310"/>
                <a:gd name="T20" fmla="*/ 2262 w 2262"/>
                <a:gd name="T21" fmla="*/ 310 h 310"/>
              </a:gdLst>
              <a:ahLst/>
              <a:cxnLst>
                <a:cxn ang="T12">
                  <a:pos x="T0" y="T1"/>
                </a:cxn>
                <a:cxn ang="T13">
                  <a:pos x="T2" y="T3"/>
                </a:cxn>
                <a:cxn ang="T14">
                  <a:pos x="T4" y="T5"/>
                </a:cxn>
                <a:cxn ang="T15">
                  <a:pos x="T6" y="T7"/>
                </a:cxn>
                <a:cxn ang="T16">
                  <a:pos x="T8" y="T9"/>
                </a:cxn>
                <a:cxn ang="T17">
                  <a:pos x="T10" y="T11"/>
                </a:cxn>
              </a:cxnLst>
              <a:rect l="T18" t="T19" r="T20" b="T21"/>
              <a:pathLst>
                <a:path w="2262" h="310">
                  <a:moveTo>
                    <a:pt x="2261" y="0"/>
                  </a:moveTo>
                  <a:lnTo>
                    <a:pt x="2261" y="309"/>
                  </a:lnTo>
                  <a:lnTo>
                    <a:pt x="0" y="309"/>
                  </a:lnTo>
                  <a:lnTo>
                    <a:pt x="0" y="0"/>
                  </a:lnTo>
                  <a:lnTo>
                    <a:pt x="2261" y="0"/>
                  </a:lnTo>
                </a:path>
              </a:pathLst>
            </a:custGeom>
            <a:gradFill rotWithShape="0">
              <a:gsLst>
                <a:gs pos="0">
                  <a:srgbClr val="FFFFFF"/>
                </a:gs>
                <a:gs pos="100000">
                  <a:srgbClr val="FFE118"/>
                </a:gs>
              </a:gsLst>
              <a:path path="rect">
                <a:fillToRect l="50000" t="50000" r="50000" b="50000"/>
              </a:path>
            </a:gradFill>
            <a:ln w="31750">
              <a:solidFill>
                <a:srgbClr val="000000"/>
              </a:solidFill>
              <a:round/>
              <a:headEnd/>
              <a:tailEnd/>
            </a:ln>
          </p:spPr>
          <p:txBody>
            <a:bodyPr/>
            <a:lstStyle/>
            <a:p>
              <a:endParaRPr lang="it-IT"/>
            </a:p>
          </p:txBody>
        </p:sp>
        <p:sp>
          <p:nvSpPr>
            <p:cNvPr id="13" name="Text Box 6"/>
            <p:cNvSpPr txBox="1">
              <a:spLocks noChangeArrowheads="1"/>
            </p:cNvSpPr>
            <p:nvPr/>
          </p:nvSpPr>
          <p:spPr bwMode="auto">
            <a:xfrm>
              <a:off x="2133" y="3038"/>
              <a:ext cx="154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09575" eaLnBrk="0" hangingPunct="0">
                <a:defRPr sz="2400" b="1">
                  <a:solidFill>
                    <a:schemeClr val="tx1"/>
                  </a:solidFill>
                  <a:latin typeface="Arial" charset="0"/>
                  <a:ea typeface="ヒラギノ角ゴ Pro W3" charset="0"/>
                  <a:cs typeface="ヒラギノ角ゴ Pro W3" charset="0"/>
                </a:defRPr>
              </a:lvl1pPr>
              <a:lvl2pPr marL="37931725" indent="-37474525" defTabSz="409575"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lgn="ctr">
                <a:buClr>
                  <a:srgbClr val="104160"/>
                </a:buClr>
                <a:buSzPct val="90000"/>
                <a:buFont typeface="Monotype Sorts" charset="0"/>
                <a:buNone/>
              </a:pPr>
              <a:r>
                <a:rPr lang="en-US" sz="1300">
                  <a:solidFill>
                    <a:srgbClr val="0000FF"/>
                  </a:solidFill>
                  <a:latin typeface="Univers Condensed" charset="0"/>
                </a:rPr>
                <a:t>RECEIVER / DETECTOR</a:t>
              </a:r>
              <a:endParaRPr lang="en-US" sz="2200" b="0">
                <a:latin typeface="Times New Roman" charset="0"/>
              </a:endParaRPr>
            </a:p>
          </p:txBody>
        </p:sp>
        <p:sp>
          <p:nvSpPr>
            <p:cNvPr id="14" name="Text Box 7"/>
            <p:cNvSpPr txBox="1">
              <a:spLocks noChangeArrowheads="1"/>
            </p:cNvSpPr>
            <p:nvPr/>
          </p:nvSpPr>
          <p:spPr bwMode="auto">
            <a:xfrm>
              <a:off x="2159" y="3560"/>
              <a:ext cx="157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09575" eaLnBrk="0" hangingPunct="0">
                <a:defRPr sz="2400" b="1">
                  <a:solidFill>
                    <a:schemeClr val="tx1"/>
                  </a:solidFill>
                  <a:latin typeface="Arial" charset="0"/>
                  <a:ea typeface="ヒラギノ角ゴ Pro W3" charset="0"/>
                  <a:cs typeface="ヒラギノ角ゴ Pro W3" charset="0"/>
                </a:defRPr>
              </a:lvl1pPr>
              <a:lvl2pPr marL="37931725" indent="-37474525" defTabSz="409575"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lgn="ctr">
                <a:buClr>
                  <a:srgbClr val="104160"/>
                </a:buClr>
                <a:buSzPct val="90000"/>
                <a:buFont typeface="Monotype Sorts" charset="0"/>
                <a:buNone/>
              </a:pPr>
              <a:r>
                <a:rPr lang="en-US" sz="1300">
                  <a:solidFill>
                    <a:srgbClr val="0000FF"/>
                  </a:solidFill>
                  <a:latin typeface="Univers Condensed" charset="0"/>
                </a:rPr>
                <a:t>PROCESSOR / DISPLAY</a:t>
              </a:r>
              <a:endParaRPr lang="en-US" sz="2200" b="0">
                <a:latin typeface="Times New Roman" charset="0"/>
              </a:endParaRPr>
            </a:p>
          </p:txBody>
        </p:sp>
        <p:grpSp>
          <p:nvGrpSpPr>
            <p:cNvPr id="15" name="Group 8"/>
            <p:cNvGrpSpPr>
              <a:grpSpLocks/>
            </p:cNvGrpSpPr>
            <p:nvPr/>
          </p:nvGrpSpPr>
          <p:grpSpPr bwMode="auto">
            <a:xfrm>
              <a:off x="1501" y="1296"/>
              <a:ext cx="223" cy="17"/>
              <a:chOff x="1396" y="1540"/>
              <a:chExt cx="245" cy="20"/>
            </a:xfrm>
          </p:grpSpPr>
          <p:sp>
            <p:nvSpPr>
              <p:cNvPr id="110" name="Line 9"/>
              <p:cNvSpPr>
                <a:spLocks noChangeShapeType="1"/>
              </p:cNvSpPr>
              <p:nvPr/>
            </p:nvSpPr>
            <p:spPr bwMode="auto">
              <a:xfrm>
                <a:off x="1396" y="1549"/>
                <a:ext cx="20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 name="Freeform 10"/>
              <p:cNvSpPr>
                <a:spLocks/>
              </p:cNvSpPr>
              <p:nvPr/>
            </p:nvSpPr>
            <p:spPr bwMode="auto">
              <a:xfrm>
                <a:off x="1595" y="1540"/>
                <a:ext cx="46" cy="20"/>
              </a:xfrm>
              <a:custGeom>
                <a:avLst/>
                <a:gdLst>
                  <a:gd name="T0" fmla="*/ 45 w 46"/>
                  <a:gd name="T1" fmla="*/ 9 h 20"/>
                  <a:gd name="T2" fmla="*/ 0 w 46"/>
                  <a:gd name="T3" fmla="*/ 0 h 20"/>
                  <a:gd name="T4" fmla="*/ 7 w 46"/>
                  <a:gd name="T5" fmla="*/ 9 h 20"/>
                  <a:gd name="T6" fmla="*/ 0 w 46"/>
                  <a:gd name="T7" fmla="*/ 19 h 20"/>
                  <a:gd name="T8" fmla="*/ 45 w 46"/>
                  <a:gd name="T9" fmla="*/ 9 h 20"/>
                  <a:gd name="T10" fmla="*/ 45 w 46"/>
                  <a:gd name="T11" fmla="*/ 9 h 20"/>
                  <a:gd name="T12" fmla="*/ 0 60000 65536"/>
                  <a:gd name="T13" fmla="*/ 0 60000 65536"/>
                  <a:gd name="T14" fmla="*/ 0 60000 65536"/>
                  <a:gd name="T15" fmla="*/ 0 60000 65536"/>
                  <a:gd name="T16" fmla="*/ 0 60000 65536"/>
                  <a:gd name="T17" fmla="*/ 0 60000 65536"/>
                  <a:gd name="T18" fmla="*/ 0 w 46"/>
                  <a:gd name="T19" fmla="*/ 0 h 20"/>
                  <a:gd name="T20" fmla="*/ 46 w 46"/>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46" h="20">
                    <a:moveTo>
                      <a:pt x="45" y="9"/>
                    </a:moveTo>
                    <a:lnTo>
                      <a:pt x="0" y="0"/>
                    </a:lnTo>
                    <a:lnTo>
                      <a:pt x="7" y="9"/>
                    </a:lnTo>
                    <a:lnTo>
                      <a:pt x="0" y="19"/>
                    </a:lnTo>
                    <a:lnTo>
                      <a:pt x="45" y="9"/>
                    </a:lnTo>
                  </a:path>
                </a:pathLst>
              </a:custGeom>
              <a:solidFill>
                <a:srgbClr val="000000"/>
              </a:solidFill>
              <a:ln w="19050">
                <a:solidFill>
                  <a:srgbClr val="000000"/>
                </a:solidFill>
                <a:round/>
                <a:headEnd/>
                <a:tailEnd/>
              </a:ln>
            </p:spPr>
            <p:txBody>
              <a:bodyPr/>
              <a:lstStyle/>
              <a:p>
                <a:endParaRPr lang="it-IT"/>
              </a:p>
            </p:txBody>
          </p:sp>
        </p:grpSp>
        <p:grpSp>
          <p:nvGrpSpPr>
            <p:cNvPr id="16" name="Group 11"/>
            <p:cNvGrpSpPr>
              <a:grpSpLocks/>
            </p:cNvGrpSpPr>
            <p:nvPr/>
          </p:nvGrpSpPr>
          <p:grpSpPr bwMode="auto">
            <a:xfrm>
              <a:off x="1709" y="1435"/>
              <a:ext cx="18" cy="539"/>
              <a:chOff x="1625" y="1698"/>
              <a:chExt cx="20" cy="611"/>
            </a:xfrm>
          </p:grpSpPr>
          <p:sp>
            <p:nvSpPr>
              <p:cNvPr id="108" name="Line 12"/>
              <p:cNvSpPr>
                <a:spLocks noChangeShapeType="1"/>
              </p:cNvSpPr>
              <p:nvPr/>
            </p:nvSpPr>
            <p:spPr bwMode="auto">
              <a:xfrm>
                <a:off x="1634" y="1698"/>
                <a:ext cx="0" cy="57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 name="Freeform 13"/>
              <p:cNvSpPr>
                <a:spLocks/>
              </p:cNvSpPr>
              <p:nvPr/>
            </p:nvSpPr>
            <p:spPr bwMode="auto">
              <a:xfrm>
                <a:off x="1625" y="2264"/>
                <a:ext cx="20" cy="45"/>
              </a:xfrm>
              <a:custGeom>
                <a:avLst/>
                <a:gdLst>
                  <a:gd name="T0" fmla="*/ 9 w 20"/>
                  <a:gd name="T1" fmla="*/ 44 h 45"/>
                  <a:gd name="T2" fmla="*/ 19 w 20"/>
                  <a:gd name="T3" fmla="*/ 0 h 45"/>
                  <a:gd name="T4" fmla="*/ 9 w 20"/>
                  <a:gd name="T5" fmla="*/ 7 h 45"/>
                  <a:gd name="T6" fmla="*/ 0 w 20"/>
                  <a:gd name="T7" fmla="*/ 0 h 45"/>
                  <a:gd name="T8" fmla="*/ 9 w 20"/>
                  <a:gd name="T9" fmla="*/ 44 h 45"/>
                  <a:gd name="T10" fmla="*/ 9 w 20"/>
                  <a:gd name="T11" fmla="*/ 44 h 45"/>
                  <a:gd name="T12" fmla="*/ 0 60000 65536"/>
                  <a:gd name="T13" fmla="*/ 0 60000 65536"/>
                  <a:gd name="T14" fmla="*/ 0 60000 65536"/>
                  <a:gd name="T15" fmla="*/ 0 60000 65536"/>
                  <a:gd name="T16" fmla="*/ 0 60000 65536"/>
                  <a:gd name="T17" fmla="*/ 0 60000 65536"/>
                  <a:gd name="T18" fmla="*/ 0 w 20"/>
                  <a:gd name="T19" fmla="*/ 0 h 45"/>
                  <a:gd name="T20" fmla="*/ 20 w 20"/>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0" h="45">
                    <a:moveTo>
                      <a:pt x="9" y="44"/>
                    </a:moveTo>
                    <a:lnTo>
                      <a:pt x="19" y="0"/>
                    </a:lnTo>
                    <a:lnTo>
                      <a:pt x="9" y="7"/>
                    </a:lnTo>
                    <a:lnTo>
                      <a:pt x="0" y="0"/>
                    </a:lnTo>
                    <a:lnTo>
                      <a:pt x="9" y="44"/>
                    </a:lnTo>
                  </a:path>
                </a:pathLst>
              </a:custGeom>
              <a:solidFill>
                <a:srgbClr val="000000"/>
              </a:solidFill>
              <a:ln w="19050">
                <a:solidFill>
                  <a:srgbClr val="000000"/>
                </a:solidFill>
                <a:round/>
                <a:headEnd/>
                <a:tailEnd/>
              </a:ln>
            </p:spPr>
            <p:txBody>
              <a:bodyPr/>
              <a:lstStyle/>
              <a:p>
                <a:endParaRPr lang="it-IT"/>
              </a:p>
            </p:txBody>
          </p:sp>
        </p:grpSp>
        <p:sp>
          <p:nvSpPr>
            <p:cNvPr id="17" name="Line 14"/>
            <p:cNvSpPr>
              <a:spLocks noChangeShapeType="1"/>
            </p:cNvSpPr>
            <p:nvPr/>
          </p:nvSpPr>
          <p:spPr bwMode="auto">
            <a:xfrm>
              <a:off x="1921" y="1657"/>
              <a:ext cx="0" cy="28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 name="Freeform 15"/>
            <p:cNvSpPr>
              <a:spLocks/>
            </p:cNvSpPr>
            <p:nvPr/>
          </p:nvSpPr>
          <p:spPr bwMode="auto">
            <a:xfrm>
              <a:off x="1912" y="1933"/>
              <a:ext cx="19" cy="40"/>
            </a:xfrm>
            <a:custGeom>
              <a:avLst/>
              <a:gdLst>
                <a:gd name="T0" fmla="*/ 5 w 21"/>
                <a:gd name="T1" fmla="*/ 20 h 46"/>
                <a:gd name="T2" fmla="*/ 11 w 21"/>
                <a:gd name="T3" fmla="*/ 0 h 46"/>
                <a:gd name="T4" fmla="*/ 5 w 21"/>
                <a:gd name="T5" fmla="*/ 3 h 46"/>
                <a:gd name="T6" fmla="*/ 0 w 21"/>
                <a:gd name="T7" fmla="*/ 0 h 46"/>
                <a:gd name="T8" fmla="*/ 5 w 21"/>
                <a:gd name="T9" fmla="*/ 20 h 46"/>
                <a:gd name="T10" fmla="*/ 5 w 21"/>
                <a:gd name="T11" fmla="*/ 20 h 46"/>
                <a:gd name="T12" fmla="*/ 0 60000 65536"/>
                <a:gd name="T13" fmla="*/ 0 60000 65536"/>
                <a:gd name="T14" fmla="*/ 0 60000 65536"/>
                <a:gd name="T15" fmla="*/ 0 60000 65536"/>
                <a:gd name="T16" fmla="*/ 0 60000 65536"/>
                <a:gd name="T17" fmla="*/ 0 60000 65536"/>
                <a:gd name="T18" fmla="*/ 0 w 21"/>
                <a:gd name="T19" fmla="*/ 0 h 46"/>
                <a:gd name="T20" fmla="*/ 21 w 21"/>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21" h="46">
                  <a:moveTo>
                    <a:pt x="10" y="45"/>
                  </a:moveTo>
                  <a:lnTo>
                    <a:pt x="20" y="0"/>
                  </a:lnTo>
                  <a:lnTo>
                    <a:pt x="10" y="7"/>
                  </a:lnTo>
                  <a:lnTo>
                    <a:pt x="0" y="0"/>
                  </a:lnTo>
                  <a:lnTo>
                    <a:pt x="10" y="45"/>
                  </a:lnTo>
                </a:path>
              </a:pathLst>
            </a:custGeom>
            <a:solidFill>
              <a:srgbClr val="000000"/>
            </a:solidFill>
            <a:ln w="19050">
              <a:solidFill>
                <a:srgbClr val="000000"/>
              </a:solidFill>
              <a:round/>
              <a:headEnd/>
              <a:tailEnd/>
            </a:ln>
          </p:spPr>
          <p:txBody>
            <a:bodyPr/>
            <a:lstStyle/>
            <a:p>
              <a:endParaRPr lang="it-IT"/>
            </a:p>
          </p:txBody>
        </p:sp>
        <p:grpSp>
          <p:nvGrpSpPr>
            <p:cNvPr id="19" name="Group 16"/>
            <p:cNvGrpSpPr>
              <a:grpSpLocks/>
            </p:cNvGrpSpPr>
            <p:nvPr/>
          </p:nvGrpSpPr>
          <p:grpSpPr bwMode="auto">
            <a:xfrm>
              <a:off x="3756" y="1443"/>
              <a:ext cx="17" cy="537"/>
              <a:chOff x="3876" y="1707"/>
              <a:chExt cx="19" cy="608"/>
            </a:xfrm>
          </p:grpSpPr>
          <p:sp>
            <p:nvSpPr>
              <p:cNvPr id="106" name="Line 17"/>
              <p:cNvSpPr>
                <a:spLocks noChangeShapeType="1"/>
              </p:cNvSpPr>
              <p:nvPr/>
            </p:nvSpPr>
            <p:spPr bwMode="auto">
              <a:xfrm>
                <a:off x="3885" y="1707"/>
                <a:ext cx="0" cy="57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 name="Freeform 18"/>
              <p:cNvSpPr>
                <a:spLocks/>
              </p:cNvSpPr>
              <p:nvPr/>
            </p:nvSpPr>
            <p:spPr bwMode="auto">
              <a:xfrm>
                <a:off x="3876" y="2270"/>
                <a:ext cx="19" cy="45"/>
              </a:xfrm>
              <a:custGeom>
                <a:avLst/>
                <a:gdLst>
                  <a:gd name="T0" fmla="*/ 9 w 19"/>
                  <a:gd name="T1" fmla="*/ 44 h 45"/>
                  <a:gd name="T2" fmla="*/ 18 w 19"/>
                  <a:gd name="T3" fmla="*/ 0 h 45"/>
                  <a:gd name="T4" fmla="*/ 9 w 19"/>
                  <a:gd name="T5" fmla="*/ 7 h 45"/>
                  <a:gd name="T6" fmla="*/ 0 w 19"/>
                  <a:gd name="T7" fmla="*/ 0 h 45"/>
                  <a:gd name="T8" fmla="*/ 9 w 19"/>
                  <a:gd name="T9" fmla="*/ 44 h 45"/>
                  <a:gd name="T10" fmla="*/ 9 w 19"/>
                  <a:gd name="T11" fmla="*/ 44 h 45"/>
                  <a:gd name="T12" fmla="*/ 0 60000 65536"/>
                  <a:gd name="T13" fmla="*/ 0 60000 65536"/>
                  <a:gd name="T14" fmla="*/ 0 60000 65536"/>
                  <a:gd name="T15" fmla="*/ 0 60000 65536"/>
                  <a:gd name="T16" fmla="*/ 0 60000 65536"/>
                  <a:gd name="T17" fmla="*/ 0 60000 65536"/>
                  <a:gd name="T18" fmla="*/ 0 w 19"/>
                  <a:gd name="T19" fmla="*/ 0 h 45"/>
                  <a:gd name="T20" fmla="*/ 19 w 19"/>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9" h="45">
                    <a:moveTo>
                      <a:pt x="9" y="44"/>
                    </a:moveTo>
                    <a:lnTo>
                      <a:pt x="18" y="0"/>
                    </a:lnTo>
                    <a:lnTo>
                      <a:pt x="9" y="7"/>
                    </a:lnTo>
                    <a:lnTo>
                      <a:pt x="0" y="0"/>
                    </a:lnTo>
                    <a:lnTo>
                      <a:pt x="9" y="44"/>
                    </a:lnTo>
                  </a:path>
                </a:pathLst>
              </a:custGeom>
              <a:solidFill>
                <a:srgbClr val="000000"/>
              </a:solidFill>
              <a:ln w="19050">
                <a:solidFill>
                  <a:srgbClr val="000000"/>
                </a:solidFill>
                <a:round/>
                <a:headEnd/>
                <a:tailEnd/>
              </a:ln>
            </p:spPr>
            <p:txBody>
              <a:bodyPr/>
              <a:lstStyle/>
              <a:p>
                <a:endParaRPr lang="it-IT"/>
              </a:p>
            </p:txBody>
          </p:sp>
        </p:grpSp>
        <p:sp>
          <p:nvSpPr>
            <p:cNvPr id="20" name="Line 19"/>
            <p:cNvSpPr>
              <a:spLocks noChangeShapeType="1"/>
            </p:cNvSpPr>
            <p:nvPr/>
          </p:nvSpPr>
          <p:spPr bwMode="auto">
            <a:xfrm>
              <a:off x="2791" y="3261"/>
              <a:ext cx="0" cy="19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Freeform 20"/>
            <p:cNvSpPr>
              <a:spLocks/>
            </p:cNvSpPr>
            <p:nvPr/>
          </p:nvSpPr>
          <p:spPr bwMode="auto">
            <a:xfrm>
              <a:off x="2783" y="3452"/>
              <a:ext cx="18" cy="40"/>
            </a:xfrm>
            <a:custGeom>
              <a:avLst/>
              <a:gdLst>
                <a:gd name="T0" fmla="*/ 5 w 20"/>
                <a:gd name="T1" fmla="*/ 22 h 45"/>
                <a:gd name="T2" fmla="*/ 11 w 20"/>
                <a:gd name="T3" fmla="*/ 0 h 45"/>
                <a:gd name="T4" fmla="*/ 5 w 20"/>
                <a:gd name="T5" fmla="*/ 4 h 45"/>
                <a:gd name="T6" fmla="*/ 0 w 20"/>
                <a:gd name="T7" fmla="*/ 0 h 45"/>
                <a:gd name="T8" fmla="*/ 5 w 20"/>
                <a:gd name="T9" fmla="*/ 22 h 45"/>
                <a:gd name="T10" fmla="*/ 5 w 20"/>
                <a:gd name="T11" fmla="*/ 22 h 45"/>
                <a:gd name="T12" fmla="*/ 0 60000 65536"/>
                <a:gd name="T13" fmla="*/ 0 60000 65536"/>
                <a:gd name="T14" fmla="*/ 0 60000 65536"/>
                <a:gd name="T15" fmla="*/ 0 60000 65536"/>
                <a:gd name="T16" fmla="*/ 0 60000 65536"/>
                <a:gd name="T17" fmla="*/ 0 60000 65536"/>
                <a:gd name="T18" fmla="*/ 0 w 20"/>
                <a:gd name="T19" fmla="*/ 0 h 45"/>
                <a:gd name="T20" fmla="*/ 20 w 20"/>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0" h="45">
                  <a:moveTo>
                    <a:pt x="9" y="44"/>
                  </a:moveTo>
                  <a:lnTo>
                    <a:pt x="19" y="0"/>
                  </a:lnTo>
                  <a:lnTo>
                    <a:pt x="9" y="7"/>
                  </a:lnTo>
                  <a:lnTo>
                    <a:pt x="0" y="0"/>
                  </a:lnTo>
                  <a:lnTo>
                    <a:pt x="9" y="44"/>
                  </a:lnTo>
                </a:path>
              </a:pathLst>
            </a:custGeom>
            <a:solidFill>
              <a:srgbClr val="000000"/>
            </a:solidFill>
            <a:ln w="19050">
              <a:solidFill>
                <a:srgbClr val="000000"/>
              </a:solidFill>
              <a:round/>
              <a:headEnd/>
              <a:tailEnd/>
            </a:ln>
          </p:spPr>
          <p:txBody>
            <a:bodyPr/>
            <a:lstStyle/>
            <a:p>
              <a:endParaRPr lang="it-IT"/>
            </a:p>
          </p:txBody>
        </p:sp>
        <p:sp>
          <p:nvSpPr>
            <p:cNvPr id="22" name="Text Box 21"/>
            <p:cNvSpPr txBox="1">
              <a:spLocks noChangeArrowheads="1"/>
            </p:cNvSpPr>
            <p:nvPr/>
          </p:nvSpPr>
          <p:spPr bwMode="auto">
            <a:xfrm>
              <a:off x="2123" y="2498"/>
              <a:ext cx="582"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09575" eaLnBrk="0" hangingPunct="0">
                <a:defRPr sz="2400" b="1">
                  <a:solidFill>
                    <a:schemeClr val="tx1"/>
                  </a:solidFill>
                  <a:latin typeface="Arial" charset="0"/>
                  <a:ea typeface="ヒラギノ角ゴ Pro W3" charset="0"/>
                  <a:cs typeface="ヒラギノ角ゴ Pro W3" charset="0"/>
                </a:defRPr>
              </a:lvl1pPr>
              <a:lvl2pPr marL="37931725" indent="-37474525" defTabSz="409575"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lgn="ctr">
                <a:buClr>
                  <a:srgbClr val="104160"/>
                </a:buClr>
                <a:buSzPct val="90000"/>
                <a:buFont typeface="Monotype Sorts" charset="0"/>
                <a:buNone/>
              </a:pPr>
              <a:r>
                <a:rPr lang="en-US" sz="1100">
                  <a:solidFill>
                    <a:srgbClr val="000000"/>
                  </a:solidFill>
                  <a:latin typeface="Univers Condensed" charset="0"/>
                </a:rPr>
                <a:t>REFLECTED</a:t>
              </a:r>
            </a:p>
            <a:p>
              <a:pPr algn="ctr">
                <a:buClr>
                  <a:srgbClr val="104160"/>
                </a:buClr>
                <a:buSzPct val="90000"/>
                <a:buFont typeface="Monotype Sorts" charset="0"/>
                <a:buNone/>
              </a:pPr>
              <a:r>
                <a:rPr lang="en-US" sz="1100">
                  <a:solidFill>
                    <a:srgbClr val="000000"/>
                  </a:solidFill>
                  <a:latin typeface="Univers Condensed" charset="0"/>
                </a:rPr>
                <a:t>(A)</a:t>
              </a:r>
              <a:endParaRPr lang="en-US" sz="2200" b="0">
                <a:latin typeface="Times New Roman" charset="0"/>
              </a:endParaRPr>
            </a:p>
          </p:txBody>
        </p:sp>
        <p:sp>
          <p:nvSpPr>
            <p:cNvPr id="23" name="Text Box 22"/>
            <p:cNvSpPr txBox="1">
              <a:spLocks noChangeArrowheads="1"/>
            </p:cNvSpPr>
            <p:nvPr/>
          </p:nvSpPr>
          <p:spPr bwMode="auto">
            <a:xfrm>
              <a:off x="3100" y="2498"/>
              <a:ext cx="693"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09575" eaLnBrk="0" hangingPunct="0">
                <a:defRPr sz="2400" b="1">
                  <a:solidFill>
                    <a:schemeClr val="tx1"/>
                  </a:solidFill>
                  <a:latin typeface="Arial" charset="0"/>
                  <a:ea typeface="ヒラギノ角ゴ Pro W3" charset="0"/>
                  <a:cs typeface="ヒラギノ角ゴ Pro W3" charset="0"/>
                </a:defRPr>
              </a:lvl1pPr>
              <a:lvl2pPr marL="37931725" indent="-37474525" defTabSz="409575"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lgn="ctr">
                <a:buClr>
                  <a:srgbClr val="104160"/>
                </a:buClr>
                <a:buSzPct val="90000"/>
                <a:buFont typeface="Monotype Sorts" charset="0"/>
                <a:buNone/>
              </a:pPr>
              <a:r>
                <a:rPr lang="en-US" sz="1100">
                  <a:solidFill>
                    <a:srgbClr val="000000"/>
                  </a:solidFill>
                  <a:latin typeface="Univers Condensed" charset="0"/>
                </a:rPr>
                <a:t>TRANSMITTED</a:t>
              </a:r>
            </a:p>
            <a:p>
              <a:pPr algn="ctr">
                <a:buClr>
                  <a:srgbClr val="104160"/>
                </a:buClr>
                <a:buSzPct val="90000"/>
                <a:buFont typeface="Monotype Sorts" charset="0"/>
                <a:buNone/>
              </a:pPr>
              <a:r>
                <a:rPr lang="en-US" sz="1100">
                  <a:solidFill>
                    <a:srgbClr val="000000"/>
                  </a:solidFill>
                  <a:latin typeface="Univers Condensed" charset="0"/>
                </a:rPr>
                <a:t>(B)</a:t>
              </a:r>
              <a:endParaRPr lang="en-US" sz="2200" b="0">
                <a:latin typeface="Times New Roman" charset="0"/>
              </a:endParaRPr>
            </a:p>
          </p:txBody>
        </p:sp>
        <p:sp>
          <p:nvSpPr>
            <p:cNvPr id="24" name="Text Box 23"/>
            <p:cNvSpPr txBox="1">
              <a:spLocks noChangeArrowheads="1"/>
            </p:cNvSpPr>
            <p:nvPr/>
          </p:nvSpPr>
          <p:spPr bwMode="auto">
            <a:xfrm>
              <a:off x="1226" y="2498"/>
              <a:ext cx="466"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09575" eaLnBrk="0" hangingPunct="0">
                <a:defRPr sz="2400" b="1">
                  <a:solidFill>
                    <a:schemeClr val="tx1"/>
                  </a:solidFill>
                  <a:latin typeface="Arial" charset="0"/>
                  <a:ea typeface="ヒラギノ角ゴ Pro W3" charset="0"/>
                  <a:cs typeface="ヒラギノ角ゴ Pro W3" charset="0"/>
                </a:defRPr>
              </a:lvl1pPr>
              <a:lvl2pPr marL="37931725" indent="-37474525" defTabSz="409575"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lgn="ctr">
                <a:buClr>
                  <a:srgbClr val="104160"/>
                </a:buClr>
                <a:buSzPct val="90000"/>
                <a:buFont typeface="Monotype Sorts" charset="0"/>
                <a:buNone/>
              </a:pPr>
              <a:r>
                <a:rPr lang="en-US" sz="1100">
                  <a:solidFill>
                    <a:srgbClr val="000000"/>
                  </a:solidFill>
                  <a:latin typeface="Univers Condensed" charset="0"/>
                </a:rPr>
                <a:t>INCIDENT (R)</a:t>
              </a:r>
              <a:endParaRPr lang="en-US" sz="2200" b="0">
                <a:latin typeface="Times New Roman" charset="0"/>
              </a:endParaRPr>
            </a:p>
          </p:txBody>
        </p:sp>
        <p:sp>
          <p:nvSpPr>
            <p:cNvPr id="25" name="Freeform 24"/>
            <p:cNvSpPr>
              <a:spLocks/>
            </p:cNvSpPr>
            <p:nvPr/>
          </p:nvSpPr>
          <p:spPr bwMode="auto">
            <a:xfrm>
              <a:off x="1361" y="1987"/>
              <a:ext cx="917" cy="475"/>
            </a:xfrm>
            <a:custGeom>
              <a:avLst/>
              <a:gdLst>
                <a:gd name="T0" fmla="*/ 567 w 1009"/>
                <a:gd name="T1" fmla="*/ 0 h 539"/>
                <a:gd name="T2" fmla="*/ 567 w 1009"/>
                <a:gd name="T3" fmla="*/ 252 h 539"/>
                <a:gd name="T4" fmla="*/ 0 w 1009"/>
                <a:gd name="T5" fmla="*/ 252 h 539"/>
                <a:gd name="T6" fmla="*/ 0 w 1009"/>
                <a:gd name="T7" fmla="*/ 0 h 539"/>
                <a:gd name="T8" fmla="*/ 567 w 1009"/>
                <a:gd name="T9" fmla="*/ 0 h 539"/>
                <a:gd name="T10" fmla="*/ 567 w 1009"/>
                <a:gd name="T11" fmla="*/ 0 h 539"/>
                <a:gd name="T12" fmla="*/ 0 60000 65536"/>
                <a:gd name="T13" fmla="*/ 0 60000 65536"/>
                <a:gd name="T14" fmla="*/ 0 60000 65536"/>
                <a:gd name="T15" fmla="*/ 0 60000 65536"/>
                <a:gd name="T16" fmla="*/ 0 60000 65536"/>
                <a:gd name="T17" fmla="*/ 0 60000 65536"/>
                <a:gd name="T18" fmla="*/ 0 w 1009"/>
                <a:gd name="T19" fmla="*/ 0 h 539"/>
                <a:gd name="T20" fmla="*/ 1009 w 1009"/>
                <a:gd name="T21" fmla="*/ 539 h 539"/>
              </a:gdLst>
              <a:ahLst/>
              <a:cxnLst>
                <a:cxn ang="T12">
                  <a:pos x="T0" y="T1"/>
                </a:cxn>
                <a:cxn ang="T13">
                  <a:pos x="T2" y="T3"/>
                </a:cxn>
                <a:cxn ang="T14">
                  <a:pos x="T4" y="T5"/>
                </a:cxn>
                <a:cxn ang="T15">
                  <a:pos x="T6" y="T7"/>
                </a:cxn>
                <a:cxn ang="T16">
                  <a:pos x="T8" y="T9"/>
                </a:cxn>
                <a:cxn ang="T17">
                  <a:pos x="T10" y="T11"/>
                </a:cxn>
              </a:cxnLst>
              <a:rect l="T18" t="T19" r="T20" b="T21"/>
              <a:pathLst>
                <a:path w="1009" h="539">
                  <a:moveTo>
                    <a:pt x="1008" y="0"/>
                  </a:moveTo>
                  <a:lnTo>
                    <a:pt x="1008" y="538"/>
                  </a:lnTo>
                  <a:lnTo>
                    <a:pt x="0" y="538"/>
                  </a:lnTo>
                  <a:lnTo>
                    <a:pt x="0" y="0"/>
                  </a:lnTo>
                  <a:lnTo>
                    <a:pt x="1008" y="0"/>
                  </a:lnTo>
                </a:path>
              </a:pathLst>
            </a:custGeom>
            <a:gradFill rotWithShape="0">
              <a:gsLst>
                <a:gs pos="0">
                  <a:srgbClr val="C0E1FF"/>
                </a:gs>
                <a:gs pos="50000">
                  <a:srgbClr val="FFFFFF"/>
                </a:gs>
                <a:gs pos="100000">
                  <a:srgbClr val="C0E1FF"/>
                </a:gs>
              </a:gsLst>
              <a:lin ang="5400000" scaled="1"/>
            </a:gradFill>
            <a:ln w="31750">
              <a:solidFill>
                <a:srgbClr val="000000"/>
              </a:solidFill>
              <a:round/>
              <a:headEnd/>
              <a:tailEnd/>
            </a:ln>
          </p:spPr>
          <p:txBody>
            <a:bodyPr/>
            <a:lstStyle/>
            <a:p>
              <a:endParaRPr lang="it-IT"/>
            </a:p>
          </p:txBody>
        </p:sp>
        <p:sp>
          <p:nvSpPr>
            <p:cNvPr id="26" name="Freeform 25"/>
            <p:cNvSpPr>
              <a:spLocks/>
            </p:cNvSpPr>
            <p:nvPr/>
          </p:nvSpPr>
          <p:spPr bwMode="auto">
            <a:xfrm>
              <a:off x="2099" y="2079"/>
              <a:ext cx="78" cy="109"/>
            </a:xfrm>
            <a:custGeom>
              <a:avLst/>
              <a:gdLst>
                <a:gd name="T0" fmla="*/ 26 w 85"/>
                <a:gd name="T1" fmla="*/ 0 h 123"/>
                <a:gd name="T2" fmla="*/ 26 w 85"/>
                <a:gd name="T3" fmla="*/ 23 h 123"/>
                <a:gd name="T4" fmla="*/ 50 w 85"/>
                <a:gd name="T5" fmla="*/ 31 h 123"/>
                <a:gd name="T6" fmla="*/ 0 w 85"/>
                <a:gd name="T7" fmla="*/ 45 h 123"/>
                <a:gd name="T8" fmla="*/ 50 w 85"/>
                <a:gd name="T9" fmla="*/ 58 h 123"/>
                <a:gd name="T10" fmla="*/ 0 60000 65536"/>
                <a:gd name="T11" fmla="*/ 0 60000 65536"/>
                <a:gd name="T12" fmla="*/ 0 60000 65536"/>
                <a:gd name="T13" fmla="*/ 0 60000 65536"/>
                <a:gd name="T14" fmla="*/ 0 60000 65536"/>
                <a:gd name="T15" fmla="*/ 0 w 85"/>
                <a:gd name="T16" fmla="*/ 0 h 123"/>
                <a:gd name="T17" fmla="*/ 85 w 85"/>
                <a:gd name="T18" fmla="*/ 123 h 123"/>
              </a:gdLst>
              <a:ahLst/>
              <a:cxnLst>
                <a:cxn ang="T10">
                  <a:pos x="T0" y="T1"/>
                </a:cxn>
                <a:cxn ang="T11">
                  <a:pos x="T2" y="T3"/>
                </a:cxn>
                <a:cxn ang="T12">
                  <a:pos x="T4" y="T5"/>
                </a:cxn>
                <a:cxn ang="T13">
                  <a:pos x="T6" y="T7"/>
                </a:cxn>
                <a:cxn ang="T14">
                  <a:pos x="T8" y="T9"/>
                </a:cxn>
              </a:cxnLst>
              <a:rect l="T15" t="T16" r="T17" b="T18"/>
              <a:pathLst>
                <a:path w="85" h="123">
                  <a:moveTo>
                    <a:pt x="42" y="0"/>
                  </a:moveTo>
                  <a:lnTo>
                    <a:pt x="42" y="47"/>
                  </a:lnTo>
                  <a:lnTo>
                    <a:pt x="84" y="66"/>
                  </a:lnTo>
                  <a:lnTo>
                    <a:pt x="0" y="93"/>
                  </a:lnTo>
                  <a:lnTo>
                    <a:pt x="84" y="122"/>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7" name="Freeform 26"/>
            <p:cNvSpPr>
              <a:spLocks/>
            </p:cNvSpPr>
            <p:nvPr/>
          </p:nvSpPr>
          <p:spPr bwMode="auto">
            <a:xfrm>
              <a:off x="2099" y="2187"/>
              <a:ext cx="78" cy="115"/>
            </a:xfrm>
            <a:custGeom>
              <a:avLst/>
              <a:gdLst>
                <a:gd name="T0" fmla="*/ 50 w 85"/>
                <a:gd name="T1" fmla="*/ 0 h 130"/>
                <a:gd name="T2" fmla="*/ 0 w 85"/>
                <a:gd name="T3" fmla="*/ 17 h 130"/>
                <a:gd name="T4" fmla="*/ 50 w 85"/>
                <a:gd name="T5" fmla="*/ 31 h 130"/>
                <a:gd name="T6" fmla="*/ 0 w 85"/>
                <a:gd name="T7" fmla="*/ 44 h 130"/>
                <a:gd name="T8" fmla="*/ 50 w 85"/>
                <a:gd name="T9" fmla="*/ 52 h 130"/>
                <a:gd name="T10" fmla="*/ 26 w 85"/>
                <a:gd name="T11" fmla="*/ 62 h 130"/>
                <a:gd name="T12" fmla="*/ 0 60000 65536"/>
                <a:gd name="T13" fmla="*/ 0 60000 65536"/>
                <a:gd name="T14" fmla="*/ 0 60000 65536"/>
                <a:gd name="T15" fmla="*/ 0 60000 65536"/>
                <a:gd name="T16" fmla="*/ 0 60000 65536"/>
                <a:gd name="T17" fmla="*/ 0 60000 65536"/>
                <a:gd name="T18" fmla="*/ 0 w 85"/>
                <a:gd name="T19" fmla="*/ 0 h 130"/>
                <a:gd name="T20" fmla="*/ 85 w 85"/>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85" h="130">
                  <a:moveTo>
                    <a:pt x="84" y="0"/>
                  </a:moveTo>
                  <a:lnTo>
                    <a:pt x="0" y="36"/>
                  </a:lnTo>
                  <a:lnTo>
                    <a:pt x="84" y="64"/>
                  </a:lnTo>
                  <a:lnTo>
                    <a:pt x="0" y="92"/>
                  </a:lnTo>
                  <a:lnTo>
                    <a:pt x="84" y="110"/>
                  </a:lnTo>
                  <a:lnTo>
                    <a:pt x="42" y="129"/>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8" name="Line 27"/>
            <p:cNvSpPr>
              <a:spLocks noChangeShapeType="1"/>
            </p:cNvSpPr>
            <p:nvPr/>
          </p:nvSpPr>
          <p:spPr bwMode="auto">
            <a:xfrm>
              <a:off x="2137" y="2301"/>
              <a:ext cx="0" cy="4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 name="Line 28"/>
            <p:cNvSpPr>
              <a:spLocks noChangeShapeType="1"/>
            </p:cNvSpPr>
            <p:nvPr/>
          </p:nvSpPr>
          <p:spPr bwMode="auto">
            <a:xfrm>
              <a:off x="1882" y="2074"/>
              <a:ext cx="81" cy="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 name="Freeform 29"/>
            <p:cNvSpPr>
              <a:spLocks/>
            </p:cNvSpPr>
            <p:nvPr/>
          </p:nvSpPr>
          <p:spPr bwMode="auto">
            <a:xfrm>
              <a:off x="1860" y="2049"/>
              <a:ext cx="35" cy="37"/>
            </a:xfrm>
            <a:custGeom>
              <a:avLst/>
              <a:gdLst>
                <a:gd name="T0" fmla="*/ 0 w 38"/>
                <a:gd name="T1" fmla="*/ 0 h 41"/>
                <a:gd name="T2" fmla="*/ 14 w 38"/>
                <a:gd name="T3" fmla="*/ 21 h 41"/>
                <a:gd name="T4" fmla="*/ 15 w 38"/>
                <a:gd name="T5" fmla="*/ 15 h 41"/>
                <a:gd name="T6" fmla="*/ 23 w 38"/>
                <a:gd name="T7" fmla="*/ 14 h 41"/>
                <a:gd name="T8" fmla="*/ 0 w 38"/>
                <a:gd name="T9" fmla="*/ 0 h 41"/>
                <a:gd name="T10" fmla="*/ 0 w 38"/>
                <a:gd name="T11" fmla="*/ 0 h 41"/>
                <a:gd name="T12" fmla="*/ 0 60000 65536"/>
                <a:gd name="T13" fmla="*/ 0 60000 65536"/>
                <a:gd name="T14" fmla="*/ 0 60000 65536"/>
                <a:gd name="T15" fmla="*/ 0 60000 65536"/>
                <a:gd name="T16" fmla="*/ 0 60000 65536"/>
                <a:gd name="T17" fmla="*/ 0 60000 65536"/>
                <a:gd name="T18" fmla="*/ 0 w 38"/>
                <a:gd name="T19" fmla="*/ 0 h 41"/>
                <a:gd name="T20" fmla="*/ 38 w 38"/>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8" h="41">
                  <a:moveTo>
                    <a:pt x="0" y="0"/>
                  </a:moveTo>
                  <a:lnTo>
                    <a:pt x="22" y="40"/>
                  </a:lnTo>
                  <a:lnTo>
                    <a:pt x="24" y="28"/>
                  </a:lnTo>
                  <a:lnTo>
                    <a:pt x="37" y="27"/>
                  </a:lnTo>
                  <a:lnTo>
                    <a:pt x="0" y="0"/>
                  </a:lnTo>
                </a:path>
              </a:pathLst>
            </a:custGeom>
            <a:solidFill>
              <a:srgbClr val="000000"/>
            </a:solidFill>
            <a:ln w="19050">
              <a:solidFill>
                <a:srgbClr val="000000"/>
              </a:solidFill>
              <a:round/>
              <a:headEnd/>
              <a:tailEnd/>
            </a:ln>
          </p:spPr>
          <p:txBody>
            <a:bodyPr/>
            <a:lstStyle/>
            <a:p>
              <a:endParaRPr lang="it-IT"/>
            </a:p>
          </p:txBody>
        </p:sp>
        <p:sp>
          <p:nvSpPr>
            <p:cNvPr id="31" name="Freeform 30"/>
            <p:cNvSpPr>
              <a:spLocks/>
            </p:cNvSpPr>
            <p:nvPr/>
          </p:nvSpPr>
          <p:spPr bwMode="auto">
            <a:xfrm>
              <a:off x="1952" y="2150"/>
              <a:ext cx="35" cy="35"/>
            </a:xfrm>
            <a:custGeom>
              <a:avLst/>
              <a:gdLst>
                <a:gd name="T0" fmla="*/ 23 w 38"/>
                <a:gd name="T1" fmla="*/ 18 h 40"/>
                <a:gd name="T2" fmla="*/ 8 w 38"/>
                <a:gd name="T3" fmla="*/ 0 h 40"/>
                <a:gd name="T4" fmla="*/ 6 w 38"/>
                <a:gd name="T5" fmla="*/ 6 h 40"/>
                <a:gd name="T6" fmla="*/ 0 w 38"/>
                <a:gd name="T7" fmla="*/ 6 h 40"/>
                <a:gd name="T8" fmla="*/ 23 w 38"/>
                <a:gd name="T9" fmla="*/ 18 h 40"/>
                <a:gd name="T10" fmla="*/ 23 w 38"/>
                <a:gd name="T11" fmla="*/ 18 h 40"/>
                <a:gd name="T12" fmla="*/ 0 60000 65536"/>
                <a:gd name="T13" fmla="*/ 0 60000 65536"/>
                <a:gd name="T14" fmla="*/ 0 60000 65536"/>
                <a:gd name="T15" fmla="*/ 0 60000 65536"/>
                <a:gd name="T16" fmla="*/ 0 60000 65536"/>
                <a:gd name="T17" fmla="*/ 0 60000 65536"/>
                <a:gd name="T18" fmla="*/ 0 w 38"/>
                <a:gd name="T19" fmla="*/ 0 h 40"/>
                <a:gd name="T20" fmla="*/ 38 w 38"/>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8" h="40">
                  <a:moveTo>
                    <a:pt x="37" y="39"/>
                  </a:moveTo>
                  <a:lnTo>
                    <a:pt x="14" y="0"/>
                  </a:lnTo>
                  <a:lnTo>
                    <a:pt x="12" y="12"/>
                  </a:lnTo>
                  <a:lnTo>
                    <a:pt x="0" y="13"/>
                  </a:lnTo>
                  <a:lnTo>
                    <a:pt x="37" y="39"/>
                  </a:lnTo>
                </a:path>
              </a:pathLst>
            </a:custGeom>
            <a:solidFill>
              <a:srgbClr val="000000"/>
            </a:solidFill>
            <a:ln w="19050">
              <a:solidFill>
                <a:srgbClr val="000000"/>
              </a:solidFill>
              <a:round/>
              <a:headEnd/>
              <a:tailEnd/>
            </a:ln>
          </p:spPr>
          <p:txBody>
            <a:bodyPr/>
            <a:lstStyle/>
            <a:p>
              <a:endParaRPr lang="it-IT"/>
            </a:p>
          </p:txBody>
        </p:sp>
        <p:sp>
          <p:nvSpPr>
            <p:cNvPr id="32" name="Line 31"/>
            <p:cNvSpPr>
              <a:spLocks noChangeShapeType="1"/>
            </p:cNvSpPr>
            <p:nvPr/>
          </p:nvSpPr>
          <p:spPr bwMode="auto">
            <a:xfrm flipH="1">
              <a:off x="1882" y="2074"/>
              <a:ext cx="81" cy="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 name="Freeform 32"/>
            <p:cNvSpPr>
              <a:spLocks/>
            </p:cNvSpPr>
            <p:nvPr/>
          </p:nvSpPr>
          <p:spPr bwMode="auto">
            <a:xfrm>
              <a:off x="1952" y="2049"/>
              <a:ext cx="35" cy="37"/>
            </a:xfrm>
            <a:custGeom>
              <a:avLst/>
              <a:gdLst>
                <a:gd name="T0" fmla="*/ 23 w 38"/>
                <a:gd name="T1" fmla="*/ 0 h 41"/>
                <a:gd name="T2" fmla="*/ 0 w 38"/>
                <a:gd name="T3" fmla="*/ 14 h 41"/>
                <a:gd name="T4" fmla="*/ 6 w 38"/>
                <a:gd name="T5" fmla="*/ 15 h 41"/>
                <a:gd name="T6" fmla="*/ 8 w 38"/>
                <a:gd name="T7" fmla="*/ 21 h 41"/>
                <a:gd name="T8" fmla="*/ 23 w 38"/>
                <a:gd name="T9" fmla="*/ 0 h 41"/>
                <a:gd name="T10" fmla="*/ 23 w 38"/>
                <a:gd name="T11" fmla="*/ 0 h 41"/>
                <a:gd name="T12" fmla="*/ 0 60000 65536"/>
                <a:gd name="T13" fmla="*/ 0 60000 65536"/>
                <a:gd name="T14" fmla="*/ 0 60000 65536"/>
                <a:gd name="T15" fmla="*/ 0 60000 65536"/>
                <a:gd name="T16" fmla="*/ 0 60000 65536"/>
                <a:gd name="T17" fmla="*/ 0 60000 65536"/>
                <a:gd name="T18" fmla="*/ 0 w 38"/>
                <a:gd name="T19" fmla="*/ 0 h 41"/>
                <a:gd name="T20" fmla="*/ 38 w 38"/>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8" h="41">
                  <a:moveTo>
                    <a:pt x="37" y="0"/>
                  </a:moveTo>
                  <a:lnTo>
                    <a:pt x="0" y="27"/>
                  </a:lnTo>
                  <a:lnTo>
                    <a:pt x="12" y="28"/>
                  </a:lnTo>
                  <a:lnTo>
                    <a:pt x="14" y="40"/>
                  </a:lnTo>
                  <a:lnTo>
                    <a:pt x="37" y="0"/>
                  </a:lnTo>
                </a:path>
              </a:pathLst>
            </a:custGeom>
            <a:solidFill>
              <a:srgbClr val="000000"/>
            </a:solidFill>
            <a:ln w="19050">
              <a:solidFill>
                <a:srgbClr val="000000"/>
              </a:solidFill>
              <a:round/>
              <a:headEnd/>
              <a:tailEnd/>
            </a:ln>
          </p:spPr>
          <p:txBody>
            <a:bodyPr/>
            <a:lstStyle/>
            <a:p>
              <a:endParaRPr lang="it-IT"/>
            </a:p>
          </p:txBody>
        </p:sp>
        <p:sp>
          <p:nvSpPr>
            <p:cNvPr id="34" name="Freeform 33"/>
            <p:cNvSpPr>
              <a:spLocks/>
            </p:cNvSpPr>
            <p:nvPr/>
          </p:nvSpPr>
          <p:spPr bwMode="auto">
            <a:xfrm>
              <a:off x="1860" y="2150"/>
              <a:ext cx="35" cy="35"/>
            </a:xfrm>
            <a:custGeom>
              <a:avLst/>
              <a:gdLst>
                <a:gd name="T0" fmla="*/ 0 w 38"/>
                <a:gd name="T1" fmla="*/ 18 h 40"/>
                <a:gd name="T2" fmla="*/ 23 w 38"/>
                <a:gd name="T3" fmla="*/ 6 h 40"/>
                <a:gd name="T4" fmla="*/ 15 w 38"/>
                <a:gd name="T5" fmla="*/ 6 h 40"/>
                <a:gd name="T6" fmla="*/ 14 w 38"/>
                <a:gd name="T7" fmla="*/ 0 h 40"/>
                <a:gd name="T8" fmla="*/ 0 w 38"/>
                <a:gd name="T9" fmla="*/ 18 h 40"/>
                <a:gd name="T10" fmla="*/ 0 w 38"/>
                <a:gd name="T11" fmla="*/ 18 h 40"/>
                <a:gd name="T12" fmla="*/ 0 60000 65536"/>
                <a:gd name="T13" fmla="*/ 0 60000 65536"/>
                <a:gd name="T14" fmla="*/ 0 60000 65536"/>
                <a:gd name="T15" fmla="*/ 0 60000 65536"/>
                <a:gd name="T16" fmla="*/ 0 60000 65536"/>
                <a:gd name="T17" fmla="*/ 0 60000 65536"/>
                <a:gd name="T18" fmla="*/ 0 w 38"/>
                <a:gd name="T19" fmla="*/ 0 h 40"/>
                <a:gd name="T20" fmla="*/ 38 w 38"/>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8" h="40">
                  <a:moveTo>
                    <a:pt x="0" y="39"/>
                  </a:moveTo>
                  <a:lnTo>
                    <a:pt x="37" y="13"/>
                  </a:lnTo>
                  <a:lnTo>
                    <a:pt x="24" y="12"/>
                  </a:lnTo>
                  <a:lnTo>
                    <a:pt x="22" y="0"/>
                  </a:lnTo>
                  <a:lnTo>
                    <a:pt x="0" y="39"/>
                  </a:lnTo>
                </a:path>
              </a:pathLst>
            </a:custGeom>
            <a:solidFill>
              <a:srgbClr val="000000"/>
            </a:solidFill>
            <a:ln w="19050">
              <a:solidFill>
                <a:srgbClr val="000000"/>
              </a:solidFill>
              <a:round/>
              <a:headEnd/>
              <a:tailEnd/>
            </a:ln>
          </p:spPr>
          <p:txBody>
            <a:bodyPr/>
            <a:lstStyle/>
            <a:p>
              <a:endParaRPr lang="it-IT"/>
            </a:p>
          </p:txBody>
        </p:sp>
        <p:sp>
          <p:nvSpPr>
            <p:cNvPr id="35" name="Line 34"/>
            <p:cNvSpPr>
              <a:spLocks noChangeShapeType="1"/>
            </p:cNvSpPr>
            <p:nvPr/>
          </p:nvSpPr>
          <p:spPr bwMode="auto">
            <a:xfrm>
              <a:off x="1679" y="2076"/>
              <a:ext cx="80" cy="8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 name="Freeform 35"/>
            <p:cNvSpPr>
              <a:spLocks/>
            </p:cNvSpPr>
            <p:nvPr/>
          </p:nvSpPr>
          <p:spPr bwMode="auto">
            <a:xfrm>
              <a:off x="1657" y="2051"/>
              <a:ext cx="34" cy="35"/>
            </a:xfrm>
            <a:custGeom>
              <a:avLst/>
              <a:gdLst>
                <a:gd name="T0" fmla="*/ 0 w 38"/>
                <a:gd name="T1" fmla="*/ 0 h 40"/>
                <a:gd name="T2" fmla="*/ 12 w 38"/>
                <a:gd name="T3" fmla="*/ 18 h 40"/>
                <a:gd name="T4" fmla="*/ 13 w 38"/>
                <a:gd name="T5" fmla="*/ 13 h 40"/>
                <a:gd name="T6" fmla="*/ 19 w 38"/>
                <a:gd name="T7" fmla="*/ 12 h 40"/>
                <a:gd name="T8" fmla="*/ 0 w 38"/>
                <a:gd name="T9" fmla="*/ 0 h 40"/>
                <a:gd name="T10" fmla="*/ 0 w 38"/>
                <a:gd name="T11" fmla="*/ 0 h 40"/>
                <a:gd name="T12" fmla="*/ 0 60000 65536"/>
                <a:gd name="T13" fmla="*/ 0 60000 65536"/>
                <a:gd name="T14" fmla="*/ 0 60000 65536"/>
                <a:gd name="T15" fmla="*/ 0 60000 65536"/>
                <a:gd name="T16" fmla="*/ 0 60000 65536"/>
                <a:gd name="T17" fmla="*/ 0 60000 65536"/>
                <a:gd name="T18" fmla="*/ 0 w 38"/>
                <a:gd name="T19" fmla="*/ 0 h 40"/>
                <a:gd name="T20" fmla="*/ 38 w 38"/>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8" h="40">
                  <a:moveTo>
                    <a:pt x="0" y="0"/>
                  </a:moveTo>
                  <a:lnTo>
                    <a:pt x="22" y="39"/>
                  </a:lnTo>
                  <a:lnTo>
                    <a:pt x="25" y="28"/>
                  </a:lnTo>
                  <a:lnTo>
                    <a:pt x="37" y="26"/>
                  </a:lnTo>
                  <a:lnTo>
                    <a:pt x="0" y="0"/>
                  </a:lnTo>
                </a:path>
              </a:pathLst>
            </a:custGeom>
            <a:solidFill>
              <a:srgbClr val="000000"/>
            </a:solidFill>
            <a:ln w="19050">
              <a:solidFill>
                <a:srgbClr val="000000"/>
              </a:solidFill>
              <a:round/>
              <a:headEnd/>
              <a:tailEnd/>
            </a:ln>
          </p:spPr>
          <p:txBody>
            <a:bodyPr/>
            <a:lstStyle/>
            <a:p>
              <a:endParaRPr lang="it-IT"/>
            </a:p>
          </p:txBody>
        </p:sp>
        <p:sp>
          <p:nvSpPr>
            <p:cNvPr id="37" name="Freeform 36"/>
            <p:cNvSpPr>
              <a:spLocks/>
            </p:cNvSpPr>
            <p:nvPr/>
          </p:nvSpPr>
          <p:spPr bwMode="auto">
            <a:xfrm>
              <a:off x="1748" y="2151"/>
              <a:ext cx="35" cy="35"/>
            </a:xfrm>
            <a:custGeom>
              <a:avLst/>
              <a:gdLst>
                <a:gd name="T0" fmla="*/ 23 w 38"/>
                <a:gd name="T1" fmla="*/ 18 h 40"/>
                <a:gd name="T2" fmla="*/ 8 w 38"/>
                <a:gd name="T3" fmla="*/ 0 h 40"/>
                <a:gd name="T4" fmla="*/ 6 w 38"/>
                <a:gd name="T5" fmla="*/ 6 h 40"/>
                <a:gd name="T6" fmla="*/ 0 w 38"/>
                <a:gd name="T7" fmla="*/ 6 h 40"/>
                <a:gd name="T8" fmla="*/ 23 w 38"/>
                <a:gd name="T9" fmla="*/ 18 h 40"/>
                <a:gd name="T10" fmla="*/ 23 w 38"/>
                <a:gd name="T11" fmla="*/ 18 h 40"/>
                <a:gd name="T12" fmla="*/ 0 60000 65536"/>
                <a:gd name="T13" fmla="*/ 0 60000 65536"/>
                <a:gd name="T14" fmla="*/ 0 60000 65536"/>
                <a:gd name="T15" fmla="*/ 0 60000 65536"/>
                <a:gd name="T16" fmla="*/ 0 60000 65536"/>
                <a:gd name="T17" fmla="*/ 0 60000 65536"/>
                <a:gd name="T18" fmla="*/ 0 w 38"/>
                <a:gd name="T19" fmla="*/ 0 h 40"/>
                <a:gd name="T20" fmla="*/ 38 w 38"/>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8" h="40">
                  <a:moveTo>
                    <a:pt x="37" y="39"/>
                  </a:moveTo>
                  <a:lnTo>
                    <a:pt x="14" y="0"/>
                  </a:lnTo>
                  <a:lnTo>
                    <a:pt x="12" y="12"/>
                  </a:lnTo>
                  <a:lnTo>
                    <a:pt x="0" y="13"/>
                  </a:lnTo>
                  <a:lnTo>
                    <a:pt x="37" y="39"/>
                  </a:lnTo>
                </a:path>
              </a:pathLst>
            </a:custGeom>
            <a:solidFill>
              <a:srgbClr val="000000"/>
            </a:solidFill>
            <a:ln w="19050">
              <a:solidFill>
                <a:srgbClr val="000000"/>
              </a:solidFill>
              <a:round/>
              <a:headEnd/>
              <a:tailEnd/>
            </a:ln>
          </p:spPr>
          <p:txBody>
            <a:bodyPr/>
            <a:lstStyle/>
            <a:p>
              <a:endParaRPr lang="it-IT"/>
            </a:p>
          </p:txBody>
        </p:sp>
        <p:sp>
          <p:nvSpPr>
            <p:cNvPr id="38" name="Line 37"/>
            <p:cNvSpPr>
              <a:spLocks noChangeShapeType="1"/>
            </p:cNvSpPr>
            <p:nvPr/>
          </p:nvSpPr>
          <p:spPr bwMode="auto">
            <a:xfrm flipH="1">
              <a:off x="1679" y="2076"/>
              <a:ext cx="80" cy="8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Freeform 38"/>
            <p:cNvSpPr>
              <a:spLocks/>
            </p:cNvSpPr>
            <p:nvPr/>
          </p:nvSpPr>
          <p:spPr bwMode="auto">
            <a:xfrm>
              <a:off x="1748" y="2051"/>
              <a:ext cx="35" cy="35"/>
            </a:xfrm>
            <a:custGeom>
              <a:avLst/>
              <a:gdLst>
                <a:gd name="T0" fmla="*/ 23 w 38"/>
                <a:gd name="T1" fmla="*/ 0 h 40"/>
                <a:gd name="T2" fmla="*/ 0 w 38"/>
                <a:gd name="T3" fmla="*/ 12 h 40"/>
                <a:gd name="T4" fmla="*/ 6 w 38"/>
                <a:gd name="T5" fmla="*/ 13 h 40"/>
                <a:gd name="T6" fmla="*/ 8 w 38"/>
                <a:gd name="T7" fmla="*/ 18 h 40"/>
                <a:gd name="T8" fmla="*/ 23 w 38"/>
                <a:gd name="T9" fmla="*/ 0 h 40"/>
                <a:gd name="T10" fmla="*/ 23 w 38"/>
                <a:gd name="T11" fmla="*/ 0 h 40"/>
                <a:gd name="T12" fmla="*/ 0 60000 65536"/>
                <a:gd name="T13" fmla="*/ 0 60000 65536"/>
                <a:gd name="T14" fmla="*/ 0 60000 65536"/>
                <a:gd name="T15" fmla="*/ 0 60000 65536"/>
                <a:gd name="T16" fmla="*/ 0 60000 65536"/>
                <a:gd name="T17" fmla="*/ 0 60000 65536"/>
                <a:gd name="T18" fmla="*/ 0 w 38"/>
                <a:gd name="T19" fmla="*/ 0 h 40"/>
                <a:gd name="T20" fmla="*/ 38 w 38"/>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8" h="40">
                  <a:moveTo>
                    <a:pt x="37" y="0"/>
                  </a:moveTo>
                  <a:lnTo>
                    <a:pt x="0" y="26"/>
                  </a:lnTo>
                  <a:lnTo>
                    <a:pt x="12" y="28"/>
                  </a:lnTo>
                  <a:lnTo>
                    <a:pt x="14" y="39"/>
                  </a:lnTo>
                  <a:lnTo>
                    <a:pt x="37" y="0"/>
                  </a:lnTo>
                </a:path>
              </a:pathLst>
            </a:custGeom>
            <a:solidFill>
              <a:srgbClr val="000000"/>
            </a:solidFill>
            <a:ln w="19050">
              <a:solidFill>
                <a:srgbClr val="000000"/>
              </a:solidFill>
              <a:round/>
              <a:headEnd/>
              <a:tailEnd/>
            </a:ln>
          </p:spPr>
          <p:txBody>
            <a:bodyPr/>
            <a:lstStyle/>
            <a:p>
              <a:endParaRPr lang="it-IT"/>
            </a:p>
          </p:txBody>
        </p:sp>
        <p:sp>
          <p:nvSpPr>
            <p:cNvPr id="40" name="Freeform 39"/>
            <p:cNvSpPr>
              <a:spLocks/>
            </p:cNvSpPr>
            <p:nvPr/>
          </p:nvSpPr>
          <p:spPr bwMode="auto">
            <a:xfrm>
              <a:off x="1657" y="2151"/>
              <a:ext cx="34" cy="35"/>
            </a:xfrm>
            <a:custGeom>
              <a:avLst/>
              <a:gdLst>
                <a:gd name="T0" fmla="*/ 0 w 38"/>
                <a:gd name="T1" fmla="*/ 18 h 40"/>
                <a:gd name="T2" fmla="*/ 19 w 38"/>
                <a:gd name="T3" fmla="*/ 6 h 40"/>
                <a:gd name="T4" fmla="*/ 13 w 38"/>
                <a:gd name="T5" fmla="*/ 6 h 40"/>
                <a:gd name="T6" fmla="*/ 12 w 38"/>
                <a:gd name="T7" fmla="*/ 0 h 40"/>
                <a:gd name="T8" fmla="*/ 0 w 38"/>
                <a:gd name="T9" fmla="*/ 18 h 40"/>
                <a:gd name="T10" fmla="*/ 0 w 38"/>
                <a:gd name="T11" fmla="*/ 18 h 40"/>
                <a:gd name="T12" fmla="*/ 0 60000 65536"/>
                <a:gd name="T13" fmla="*/ 0 60000 65536"/>
                <a:gd name="T14" fmla="*/ 0 60000 65536"/>
                <a:gd name="T15" fmla="*/ 0 60000 65536"/>
                <a:gd name="T16" fmla="*/ 0 60000 65536"/>
                <a:gd name="T17" fmla="*/ 0 60000 65536"/>
                <a:gd name="T18" fmla="*/ 0 w 38"/>
                <a:gd name="T19" fmla="*/ 0 h 40"/>
                <a:gd name="T20" fmla="*/ 38 w 38"/>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8" h="40">
                  <a:moveTo>
                    <a:pt x="0" y="39"/>
                  </a:moveTo>
                  <a:lnTo>
                    <a:pt x="37" y="13"/>
                  </a:lnTo>
                  <a:lnTo>
                    <a:pt x="25" y="12"/>
                  </a:lnTo>
                  <a:lnTo>
                    <a:pt x="22" y="0"/>
                  </a:lnTo>
                  <a:lnTo>
                    <a:pt x="0" y="39"/>
                  </a:lnTo>
                </a:path>
              </a:pathLst>
            </a:custGeom>
            <a:solidFill>
              <a:srgbClr val="000000"/>
            </a:solidFill>
            <a:ln w="19050">
              <a:solidFill>
                <a:srgbClr val="000000"/>
              </a:solidFill>
              <a:round/>
              <a:headEnd/>
              <a:tailEnd/>
            </a:ln>
          </p:spPr>
          <p:txBody>
            <a:bodyPr/>
            <a:lstStyle/>
            <a:p>
              <a:endParaRPr lang="it-IT"/>
            </a:p>
          </p:txBody>
        </p:sp>
        <p:sp>
          <p:nvSpPr>
            <p:cNvPr id="41" name="Freeform 40"/>
            <p:cNvSpPr>
              <a:spLocks/>
            </p:cNvSpPr>
            <p:nvPr/>
          </p:nvSpPr>
          <p:spPr bwMode="auto">
            <a:xfrm>
              <a:off x="3474" y="1996"/>
              <a:ext cx="543" cy="476"/>
            </a:xfrm>
            <a:custGeom>
              <a:avLst/>
              <a:gdLst>
                <a:gd name="T0" fmla="*/ 335 w 598"/>
                <a:gd name="T1" fmla="*/ 0 h 539"/>
                <a:gd name="T2" fmla="*/ 335 w 598"/>
                <a:gd name="T3" fmla="*/ 255 h 539"/>
                <a:gd name="T4" fmla="*/ 0 w 598"/>
                <a:gd name="T5" fmla="*/ 255 h 539"/>
                <a:gd name="T6" fmla="*/ 0 w 598"/>
                <a:gd name="T7" fmla="*/ 0 h 539"/>
                <a:gd name="T8" fmla="*/ 335 w 598"/>
                <a:gd name="T9" fmla="*/ 0 h 539"/>
                <a:gd name="T10" fmla="*/ 335 w 598"/>
                <a:gd name="T11" fmla="*/ 0 h 539"/>
                <a:gd name="T12" fmla="*/ 0 60000 65536"/>
                <a:gd name="T13" fmla="*/ 0 60000 65536"/>
                <a:gd name="T14" fmla="*/ 0 60000 65536"/>
                <a:gd name="T15" fmla="*/ 0 60000 65536"/>
                <a:gd name="T16" fmla="*/ 0 60000 65536"/>
                <a:gd name="T17" fmla="*/ 0 60000 65536"/>
                <a:gd name="T18" fmla="*/ 0 w 598"/>
                <a:gd name="T19" fmla="*/ 0 h 539"/>
                <a:gd name="T20" fmla="*/ 598 w 598"/>
                <a:gd name="T21" fmla="*/ 539 h 539"/>
              </a:gdLst>
              <a:ahLst/>
              <a:cxnLst>
                <a:cxn ang="T12">
                  <a:pos x="T0" y="T1"/>
                </a:cxn>
                <a:cxn ang="T13">
                  <a:pos x="T2" y="T3"/>
                </a:cxn>
                <a:cxn ang="T14">
                  <a:pos x="T4" y="T5"/>
                </a:cxn>
                <a:cxn ang="T15">
                  <a:pos x="T6" y="T7"/>
                </a:cxn>
                <a:cxn ang="T16">
                  <a:pos x="T8" y="T9"/>
                </a:cxn>
                <a:cxn ang="T17">
                  <a:pos x="T10" y="T11"/>
                </a:cxn>
              </a:cxnLst>
              <a:rect l="T18" t="T19" r="T20" b="T21"/>
              <a:pathLst>
                <a:path w="598" h="539">
                  <a:moveTo>
                    <a:pt x="597" y="0"/>
                  </a:moveTo>
                  <a:lnTo>
                    <a:pt x="597" y="538"/>
                  </a:lnTo>
                  <a:lnTo>
                    <a:pt x="0" y="538"/>
                  </a:lnTo>
                  <a:lnTo>
                    <a:pt x="0" y="0"/>
                  </a:lnTo>
                  <a:lnTo>
                    <a:pt x="597" y="0"/>
                  </a:lnTo>
                </a:path>
              </a:pathLst>
            </a:custGeom>
            <a:gradFill rotWithShape="0">
              <a:gsLst>
                <a:gs pos="0">
                  <a:srgbClr val="C0E1FF"/>
                </a:gs>
                <a:gs pos="50000">
                  <a:srgbClr val="FFFFFF"/>
                </a:gs>
                <a:gs pos="100000">
                  <a:srgbClr val="C0E1FF"/>
                </a:gs>
              </a:gsLst>
              <a:lin ang="5400000" scaled="1"/>
            </a:gradFill>
            <a:ln w="31750">
              <a:solidFill>
                <a:srgbClr val="000000"/>
              </a:solidFill>
              <a:round/>
              <a:headEnd/>
              <a:tailEnd/>
            </a:ln>
          </p:spPr>
          <p:txBody>
            <a:bodyPr/>
            <a:lstStyle/>
            <a:p>
              <a:endParaRPr lang="it-IT"/>
            </a:p>
          </p:txBody>
        </p:sp>
        <p:grpSp>
          <p:nvGrpSpPr>
            <p:cNvPr id="42" name="Group 41"/>
            <p:cNvGrpSpPr>
              <a:grpSpLocks/>
            </p:cNvGrpSpPr>
            <p:nvPr/>
          </p:nvGrpSpPr>
          <p:grpSpPr bwMode="auto">
            <a:xfrm>
              <a:off x="3700" y="2074"/>
              <a:ext cx="127" cy="137"/>
              <a:chOff x="3815" y="2422"/>
              <a:chExt cx="140" cy="155"/>
            </a:xfrm>
          </p:grpSpPr>
          <p:sp>
            <p:nvSpPr>
              <p:cNvPr id="100" name="Line 42"/>
              <p:cNvSpPr>
                <a:spLocks noChangeShapeType="1"/>
              </p:cNvSpPr>
              <p:nvPr/>
            </p:nvSpPr>
            <p:spPr bwMode="auto">
              <a:xfrm>
                <a:off x="3840" y="2449"/>
                <a:ext cx="88" cy="9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 name="Freeform 43"/>
              <p:cNvSpPr>
                <a:spLocks/>
              </p:cNvSpPr>
              <p:nvPr/>
            </p:nvSpPr>
            <p:spPr bwMode="auto">
              <a:xfrm>
                <a:off x="3815" y="2422"/>
                <a:ext cx="38" cy="41"/>
              </a:xfrm>
              <a:custGeom>
                <a:avLst/>
                <a:gdLst>
                  <a:gd name="T0" fmla="*/ 0 w 38"/>
                  <a:gd name="T1" fmla="*/ 0 h 41"/>
                  <a:gd name="T2" fmla="*/ 23 w 38"/>
                  <a:gd name="T3" fmla="*/ 40 h 41"/>
                  <a:gd name="T4" fmla="*/ 25 w 38"/>
                  <a:gd name="T5" fmla="*/ 27 h 41"/>
                  <a:gd name="T6" fmla="*/ 37 w 38"/>
                  <a:gd name="T7" fmla="*/ 26 h 41"/>
                  <a:gd name="T8" fmla="*/ 0 w 38"/>
                  <a:gd name="T9" fmla="*/ 0 h 41"/>
                  <a:gd name="T10" fmla="*/ 0 w 38"/>
                  <a:gd name="T11" fmla="*/ 0 h 41"/>
                  <a:gd name="T12" fmla="*/ 0 60000 65536"/>
                  <a:gd name="T13" fmla="*/ 0 60000 65536"/>
                  <a:gd name="T14" fmla="*/ 0 60000 65536"/>
                  <a:gd name="T15" fmla="*/ 0 60000 65536"/>
                  <a:gd name="T16" fmla="*/ 0 60000 65536"/>
                  <a:gd name="T17" fmla="*/ 0 60000 65536"/>
                  <a:gd name="T18" fmla="*/ 0 w 38"/>
                  <a:gd name="T19" fmla="*/ 0 h 41"/>
                  <a:gd name="T20" fmla="*/ 38 w 38"/>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8" h="41">
                    <a:moveTo>
                      <a:pt x="0" y="0"/>
                    </a:moveTo>
                    <a:lnTo>
                      <a:pt x="23" y="40"/>
                    </a:lnTo>
                    <a:lnTo>
                      <a:pt x="25" y="27"/>
                    </a:lnTo>
                    <a:lnTo>
                      <a:pt x="37" y="26"/>
                    </a:lnTo>
                    <a:lnTo>
                      <a:pt x="0" y="0"/>
                    </a:lnTo>
                  </a:path>
                </a:pathLst>
              </a:custGeom>
              <a:solidFill>
                <a:srgbClr val="000000"/>
              </a:solidFill>
              <a:ln w="19050">
                <a:solidFill>
                  <a:srgbClr val="000000"/>
                </a:solidFill>
                <a:round/>
                <a:headEnd/>
                <a:tailEnd/>
              </a:ln>
            </p:spPr>
            <p:txBody>
              <a:bodyPr/>
              <a:lstStyle/>
              <a:p>
                <a:endParaRPr lang="it-IT"/>
              </a:p>
            </p:txBody>
          </p:sp>
          <p:sp>
            <p:nvSpPr>
              <p:cNvPr id="102" name="Freeform 44"/>
              <p:cNvSpPr>
                <a:spLocks/>
              </p:cNvSpPr>
              <p:nvPr/>
            </p:nvSpPr>
            <p:spPr bwMode="auto">
              <a:xfrm>
                <a:off x="3916" y="2536"/>
                <a:ext cx="39" cy="41"/>
              </a:xfrm>
              <a:custGeom>
                <a:avLst/>
                <a:gdLst>
                  <a:gd name="T0" fmla="*/ 38 w 39"/>
                  <a:gd name="T1" fmla="*/ 40 h 41"/>
                  <a:gd name="T2" fmla="*/ 15 w 39"/>
                  <a:gd name="T3" fmla="*/ 0 h 41"/>
                  <a:gd name="T4" fmla="*/ 12 w 39"/>
                  <a:gd name="T5" fmla="*/ 11 h 41"/>
                  <a:gd name="T6" fmla="*/ 0 w 39"/>
                  <a:gd name="T7" fmla="*/ 12 h 41"/>
                  <a:gd name="T8" fmla="*/ 38 w 39"/>
                  <a:gd name="T9" fmla="*/ 40 h 41"/>
                  <a:gd name="T10" fmla="*/ 38 w 39"/>
                  <a:gd name="T11" fmla="*/ 40 h 41"/>
                  <a:gd name="T12" fmla="*/ 0 60000 65536"/>
                  <a:gd name="T13" fmla="*/ 0 60000 65536"/>
                  <a:gd name="T14" fmla="*/ 0 60000 65536"/>
                  <a:gd name="T15" fmla="*/ 0 60000 65536"/>
                  <a:gd name="T16" fmla="*/ 0 60000 65536"/>
                  <a:gd name="T17" fmla="*/ 0 60000 65536"/>
                  <a:gd name="T18" fmla="*/ 0 w 39"/>
                  <a:gd name="T19" fmla="*/ 0 h 41"/>
                  <a:gd name="T20" fmla="*/ 39 w 39"/>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9" h="41">
                    <a:moveTo>
                      <a:pt x="38" y="40"/>
                    </a:moveTo>
                    <a:lnTo>
                      <a:pt x="15" y="0"/>
                    </a:lnTo>
                    <a:lnTo>
                      <a:pt x="12" y="11"/>
                    </a:lnTo>
                    <a:lnTo>
                      <a:pt x="0" y="12"/>
                    </a:lnTo>
                    <a:lnTo>
                      <a:pt x="38" y="40"/>
                    </a:lnTo>
                  </a:path>
                </a:pathLst>
              </a:custGeom>
              <a:solidFill>
                <a:srgbClr val="000000"/>
              </a:solidFill>
              <a:ln w="19050">
                <a:solidFill>
                  <a:srgbClr val="000000"/>
                </a:solidFill>
                <a:round/>
                <a:headEnd/>
                <a:tailEnd/>
              </a:ln>
            </p:spPr>
            <p:txBody>
              <a:bodyPr/>
              <a:lstStyle/>
              <a:p>
                <a:endParaRPr lang="it-IT"/>
              </a:p>
            </p:txBody>
          </p:sp>
          <p:sp>
            <p:nvSpPr>
              <p:cNvPr id="103" name="Line 45"/>
              <p:cNvSpPr>
                <a:spLocks noChangeShapeType="1"/>
              </p:cNvSpPr>
              <p:nvPr/>
            </p:nvSpPr>
            <p:spPr bwMode="auto">
              <a:xfrm flipH="1">
                <a:off x="3840" y="2449"/>
                <a:ext cx="88" cy="9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 name="Freeform 46"/>
              <p:cNvSpPr>
                <a:spLocks/>
              </p:cNvSpPr>
              <p:nvPr/>
            </p:nvSpPr>
            <p:spPr bwMode="auto">
              <a:xfrm>
                <a:off x="3916" y="2422"/>
                <a:ext cx="39" cy="41"/>
              </a:xfrm>
              <a:custGeom>
                <a:avLst/>
                <a:gdLst>
                  <a:gd name="T0" fmla="*/ 38 w 39"/>
                  <a:gd name="T1" fmla="*/ 0 h 41"/>
                  <a:gd name="T2" fmla="*/ 0 w 39"/>
                  <a:gd name="T3" fmla="*/ 26 h 41"/>
                  <a:gd name="T4" fmla="*/ 12 w 39"/>
                  <a:gd name="T5" fmla="*/ 27 h 41"/>
                  <a:gd name="T6" fmla="*/ 15 w 39"/>
                  <a:gd name="T7" fmla="*/ 40 h 41"/>
                  <a:gd name="T8" fmla="*/ 38 w 39"/>
                  <a:gd name="T9" fmla="*/ 0 h 41"/>
                  <a:gd name="T10" fmla="*/ 38 w 39"/>
                  <a:gd name="T11" fmla="*/ 0 h 41"/>
                  <a:gd name="T12" fmla="*/ 0 60000 65536"/>
                  <a:gd name="T13" fmla="*/ 0 60000 65536"/>
                  <a:gd name="T14" fmla="*/ 0 60000 65536"/>
                  <a:gd name="T15" fmla="*/ 0 60000 65536"/>
                  <a:gd name="T16" fmla="*/ 0 60000 65536"/>
                  <a:gd name="T17" fmla="*/ 0 60000 65536"/>
                  <a:gd name="T18" fmla="*/ 0 w 39"/>
                  <a:gd name="T19" fmla="*/ 0 h 41"/>
                  <a:gd name="T20" fmla="*/ 39 w 39"/>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9" h="41">
                    <a:moveTo>
                      <a:pt x="38" y="0"/>
                    </a:moveTo>
                    <a:lnTo>
                      <a:pt x="0" y="26"/>
                    </a:lnTo>
                    <a:lnTo>
                      <a:pt x="12" y="27"/>
                    </a:lnTo>
                    <a:lnTo>
                      <a:pt x="15" y="40"/>
                    </a:lnTo>
                    <a:lnTo>
                      <a:pt x="38" y="0"/>
                    </a:lnTo>
                  </a:path>
                </a:pathLst>
              </a:custGeom>
              <a:solidFill>
                <a:srgbClr val="000000"/>
              </a:solidFill>
              <a:ln w="19050">
                <a:solidFill>
                  <a:srgbClr val="000000"/>
                </a:solidFill>
                <a:round/>
                <a:headEnd/>
                <a:tailEnd/>
              </a:ln>
            </p:spPr>
            <p:txBody>
              <a:bodyPr/>
              <a:lstStyle/>
              <a:p>
                <a:endParaRPr lang="it-IT"/>
              </a:p>
            </p:txBody>
          </p:sp>
          <p:sp>
            <p:nvSpPr>
              <p:cNvPr id="105" name="Freeform 47"/>
              <p:cNvSpPr>
                <a:spLocks/>
              </p:cNvSpPr>
              <p:nvPr/>
            </p:nvSpPr>
            <p:spPr bwMode="auto">
              <a:xfrm>
                <a:off x="3815" y="2536"/>
                <a:ext cx="38" cy="41"/>
              </a:xfrm>
              <a:custGeom>
                <a:avLst/>
                <a:gdLst>
                  <a:gd name="T0" fmla="*/ 0 w 38"/>
                  <a:gd name="T1" fmla="*/ 40 h 41"/>
                  <a:gd name="T2" fmla="*/ 37 w 38"/>
                  <a:gd name="T3" fmla="*/ 12 h 41"/>
                  <a:gd name="T4" fmla="*/ 25 w 38"/>
                  <a:gd name="T5" fmla="*/ 11 h 41"/>
                  <a:gd name="T6" fmla="*/ 23 w 38"/>
                  <a:gd name="T7" fmla="*/ 0 h 41"/>
                  <a:gd name="T8" fmla="*/ 0 w 38"/>
                  <a:gd name="T9" fmla="*/ 40 h 41"/>
                  <a:gd name="T10" fmla="*/ 0 w 38"/>
                  <a:gd name="T11" fmla="*/ 40 h 41"/>
                  <a:gd name="T12" fmla="*/ 0 60000 65536"/>
                  <a:gd name="T13" fmla="*/ 0 60000 65536"/>
                  <a:gd name="T14" fmla="*/ 0 60000 65536"/>
                  <a:gd name="T15" fmla="*/ 0 60000 65536"/>
                  <a:gd name="T16" fmla="*/ 0 60000 65536"/>
                  <a:gd name="T17" fmla="*/ 0 60000 65536"/>
                  <a:gd name="T18" fmla="*/ 0 w 38"/>
                  <a:gd name="T19" fmla="*/ 0 h 41"/>
                  <a:gd name="T20" fmla="*/ 38 w 38"/>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8" h="41">
                    <a:moveTo>
                      <a:pt x="0" y="40"/>
                    </a:moveTo>
                    <a:lnTo>
                      <a:pt x="37" y="12"/>
                    </a:lnTo>
                    <a:lnTo>
                      <a:pt x="25" y="11"/>
                    </a:lnTo>
                    <a:lnTo>
                      <a:pt x="23" y="0"/>
                    </a:lnTo>
                    <a:lnTo>
                      <a:pt x="0" y="40"/>
                    </a:lnTo>
                  </a:path>
                </a:pathLst>
              </a:custGeom>
              <a:solidFill>
                <a:srgbClr val="000000"/>
              </a:solidFill>
              <a:ln w="19050">
                <a:solidFill>
                  <a:srgbClr val="000000"/>
                </a:solidFill>
                <a:round/>
                <a:headEnd/>
                <a:tailEnd/>
              </a:ln>
            </p:spPr>
            <p:txBody>
              <a:bodyPr/>
              <a:lstStyle/>
              <a:p>
                <a:endParaRPr lang="it-IT"/>
              </a:p>
            </p:txBody>
          </p:sp>
        </p:grpSp>
        <p:grpSp>
          <p:nvGrpSpPr>
            <p:cNvPr id="43" name="Group 48"/>
            <p:cNvGrpSpPr>
              <a:grpSpLocks/>
            </p:cNvGrpSpPr>
            <p:nvPr/>
          </p:nvGrpSpPr>
          <p:grpSpPr bwMode="auto">
            <a:xfrm>
              <a:off x="3560" y="2137"/>
              <a:ext cx="82" cy="229"/>
              <a:chOff x="3661" y="2493"/>
              <a:chExt cx="90" cy="260"/>
            </a:xfrm>
          </p:grpSpPr>
          <p:sp>
            <p:nvSpPr>
              <p:cNvPr id="97" name="Freeform 49"/>
              <p:cNvSpPr>
                <a:spLocks/>
              </p:cNvSpPr>
              <p:nvPr/>
            </p:nvSpPr>
            <p:spPr bwMode="auto">
              <a:xfrm>
                <a:off x="3661" y="2493"/>
                <a:ext cx="90" cy="104"/>
              </a:xfrm>
              <a:custGeom>
                <a:avLst/>
                <a:gdLst>
                  <a:gd name="T0" fmla="*/ 45 w 90"/>
                  <a:gd name="T1" fmla="*/ 0 h 104"/>
                  <a:gd name="T2" fmla="*/ 45 w 90"/>
                  <a:gd name="T3" fmla="*/ 40 h 104"/>
                  <a:gd name="T4" fmla="*/ 89 w 90"/>
                  <a:gd name="T5" fmla="*/ 56 h 104"/>
                  <a:gd name="T6" fmla="*/ 0 w 90"/>
                  <a:gd name="T7" fmla="*/ 80 h 104"/>
                  <a:gd name="T8" fmla="*/ 89 w 90"/>
                  <a:gd name="T9" fmla="*/ 103 h 104"/>
                  <a:gd name="T10" fmla="*/ 0 60000 65536"/>
                  <a:gd name="T11" fmla="*/ 0 60000 65536"/>
                  <a:gd name="T12" fmla="*/ 0 60000 65536"/>
                  <a:gd name="T13" fmla="*/ 0 60000 65536"/>
                  <a:gd name="T14" fmla="*/ 0 60000 65536"/>
                  <a:gd name="T15" fmla="*/ 0 w 90"/>
                  <a:gd name="T16" fmla="*/ 0 h 104"/>
                  <a:gd name="T17" fmla="*/ 90 w 90"/>
                  <a:gd name="T18" fmla="*/ 104 h 104"/>
                </a:gdLst>
                <a:ahLst/>
                <a:cxnLst>
                  <a:cxn ang="T10">
                    <a:pos x="T0" y="T1"/>
                  </a:cxn>
                  <a:cxn ang="T11">
                    <a:pos x="T2" y="T3"/>
                  </a:cxn>
                  <a:cxn ang="T12">
                    <a:pos x="T4" y="T5"/>
                  </a:cxn>
                  <a:cxn ang="T13">
                    <a:pos x="T6" y="T7"/>
                  </a:cxn>
                  <a:cxn ang="T14">
                    <a:pos x="T8" y="T9"/>
                  </a:cxn>
                </a:cxnLst>
                <a:rect l="T15" t="T16" r="T17" b="T18"/>
                <a:pathLst>
                  <a:path w="90" h="104">
                    <a:moveTo>
                      <a:pt x="45" y="0"/>
                    </a:moveTo>
                    <a:lnTo>
                      <a:pt x="45" y="40"/>
                    </a:lnTo>
                    <a:lnTo>
                      <a:pt x="89" y="56"/>
                    </a:lnTo>
                    <a:lnTo>
                      <a:pt x="0" y="80"/>
                    </a:lnTo>
                    <a:lnTo>
                      <a:pt x="89" y="103"/>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8" name="Freeform 50"/>
              <p:cNvSpPr>
                <a:spLocks/>
              </p:cNvSpPr>
              <p:nvPr/>
            </p:nvSpPr>
            <p:spPr bwMode="auto">
              <a:xfrm>
                <a:off x="3661" y="2596"/>
                <a:ext cx="90" cy="111"/>
              </a:xfrm>
              <a:custGeom>
                <a:avLst/>
                <a:gdLst>
                  <a:gd name="T0" fmla="*/ 89 w 90"/>
                  <a:gd name="T1" fmla="*/ 0 h 111"/>
                  <a:gd name="T2" fmla="*/ 0 w 90"/>
                  <a:gd name="T3" fmla="*/ 32 h 111"/>
                  <a:gd name="T4" fmla="*/ 89 w 90"/>
                  <a:gd name="T5" fmla="*/ 55 h 111"/>
                  <a:gd name="T6" fmla="*/ 0 w 90"/>
                  <a:gd name="T7" fmla="*/ 78 h 111"/>
                  <a:gd name="T8" fmla="*/ 89 w 90"/>
                  <a:gd name="T9" fmla="*/ 94 h 111"/>
                  <a:gd name="T10" fmla="*/ 45 w 90"/>
                  <a:gd name="T11" fmla="*/ 110 h 111"/>
                  <a:gd name="T12" fmla="*/ 0 60000 65536"/>
                  <a:gd name="T13" fmla="*/ 0 60000 65536"/>
                  <a:gd name="T14" fmla="*/ 0 60000 65536"/>
                  <a:gd name="T15" fmla="*/ 0 60000 65536"/>
                  <a:gd name="T16" fmla="*/ 0 60000 65536"/>
                  <a:gd name="T17" fmla="*/ 0 60000 65536"/>
                  <a:gd name="T18" fmla="*/ 0 w 90"/>
                  <a:gd name="T19" fmla="*/ 0 h 111"/>
                  <a:gd name="T20" fmla="*/ 90 w 90"/>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90" h="111">
                    <a:moveTo>
                      <a:pt x="89" y="0"/>
                    </a:moveTo>
                    <a:lnTo>
                      <a:pt x="0" y="32"/>
                    </a:lnTo>
                    <a:lnTo>
                      <a:pt x="89" y="55"/>
                    </a:lnTo>
                    <a:lnTo>
                      <a:pt x="0" y="78"/>
                    </a:lnTo>
                    <a:lnTo>
                      <a:pt x="89" y="94"/>
                    </a:lnTo>
                    <a:lnTo>
                      <a:pt x="45" y="11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9" name="Line 51"/>
              <p:cNvSpPr>
                <a:spLocks noChangeShapeType="1"/>
              </p:cNvSpPr>
              <p:nvPr/>
            </p:nvSpPr>
            <p:spPr bwMode="auto">
              <a:xfrm>
                <a:off x="3706" y="2706"/>
                <a:ext cx="0" cy="4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4" name="Group 52"/>
            <p:cNvGrpSpPr>
              <a:grpSpLocks/>
            </p:cNvGrpSpPr>
            <p:nvPr/>
          </p:nvGrpSpPr>
          <p:grpSpPr bwMode="auto">
            <a:xfrm>
              <a:off x="1440" y="2087"/>
              <a:ext cx="78" cy="270"/>
              <a:chOff x="1329" y="2437"/>
              <a:chExt cx="86" cy="306"/>
            </a:xfrm>
          </p:grpSpPr>
          <p:sp>
            <p:nvSpPr>
              <p:cNvPr id="94" name="Freeform 53"/>
              <p:cNvSpPr>
                <a:spLocks/>
              </p:cNvSpPr>
              <p:nvPr/>
            </p:nvSpPr>
            <p:spPr bwMode="auto">
              <a:xfrm>
                <a:off x="1329" y="2437"/>
                <a:ext cx="86" cy="122"/>
              </a:xfrm>
              <a:custGeom>
                <a:avLst/>
                <a:gdLst>
                  <a:gd name="T0" fmla="*/ 42 w 86"/>
                  <a:gd name="T1" fmla="*/ 0 h 122"/>
                  <a:gd name="T2" fmla="*/ 42 w 86"/>
                  <a:gd name="T3" fmla="*/ 47 h 122"/>
                  <a:gd name="T4" fmla="*/ 85 w 86"/>
                  <a:gd name="T5" fmla="*/ 65 h 122"/>
                  <a:gd name="T6" fmla="*/ 0 w 86"/>
                  <a:gd name="T7" fmla="*/ 93 h 122"/>
                  <a:gd name="T8" fmla="*/ 85 w 86"/>
                  <a:gd name="T9" fmla="*/ 121 h 122"/>
                  <a:gd name="T10" fmla="*/ 0 60000 65536"/>
                  <a:gd name="T11" fmla="*/ 0 60000 65536"/>
                  <a:gd name="T12" fmla="*/ 0 60000 65536"/>
                  <a:gd name="T13" fmla="*/ 0 60000 65536"/>
                  <a:gd name="T14" fmla="*/ 0 60000 65536"/>
                  <a:gd name="T15" fmla="*/ 0 w 86"/>
                  <a:gd name="T16" fmla="*/ 0 h 122"/>
                  <a:gd name="T17" fmla="*/ 86 w 86"/>
                  <a:gd name="T18" fmla="*/ 122 h 122"/>
                </a:gdLst>
                <a:ahLst/>
                <a:cxnLst>
                  <a:cxn ang="T10">
                    <a:pos x="T0" y="T1"/>
                  </a:cxn>
                  <a:cxn ang="T11">
                    <a:pos x="T2" y="T3"/>
                  </a:cxn>
                  <a:cxn ang="T12">
                    <a:pos x="T4" y="T5"/>
                  </a:cxn>
                  <a:cxn ang="T13">
                    <a:pos x="T6" y="T7"/>
                  </a:cxn>
                  <a:cxn ang="T14">
                    <a:pos x="T8" y="T9"/>
                  </a:cxn>
                </a:cxnLst>
                <a:rect l="T15" t="T16" r="T17" b="T18"/>
                <a:pathLst>
                  <a:path w="86" h="122">
                    <a:moveTo>
                      <a:pt x="42" y="0"/>
                    </a:moveTo>
                    <a:lnTo>
                      <a:pt x="42" y="47"/>
                    </a:lnTo>
                    <a:lnTo>
                      <a:pt x="85" y="65"/>
                    </a:lnTo>
                    <a:lnTo>
                      <a:pt x="0" y="93"/>
                    </a:lnTo>
                    <a:lnTo>
                      <a:pt x="85" y="121"/>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5" name="Freeform 54"/>
              <p:cNvSpPr>
                <a:spLocks/>
              </p:cNvSpPr>
              <p:nvPr/>
            </p:nvSpPr>
            <p:spPr bwMode="auto">
              <a:xfrm>
                <a:off x="1329" y="2558"/>
                <a:ext cx="86" cy="131"/>
              </a:xfrm>
              <a:custGeom>
                <a:avLst/>
                <a:gdLst>
                  <a:gd name="T0" fmla="*/ 85 w 86"/>
                  <a:gd name="T1" fmla="*/ 0 h 131"/>
                  <a:gd name="T2" fmla="*/ 0 w 86"/>
                  <a:gd name="T3" fmla="*/ 37 h 131"/>
                  <a:gd name="T4" fmla="*/ 85 w 86"/>
                  <a:gd name="T5" fmla="*/ 64 h 131"/>
                  <a:gd name="T6" fmla="*/ 0 w 86"/>
                  <a:gd name="T7" fmla="*/ 92 h 131"/>
                  <a:gd name="T8" fmla="*/ 85 w 86"/>
                  <a:gd name="T9" fmla="*/ 111 h 131"/>
                  <a:gd name="T10" fmla="*/ 42 w 86"/>
                  <a:gd name="T11" fmla="*/ 130 h 131"/>
                  <a:gd name="T12" fmla="*/ 0 60000 65536"/>
                  <a:gd name="T13" fmla="*/ 0 60000 65536"/>
                  <a:gd name="T14" fmla="*/ 0 60000 65536"/>
                  <a:gd name="T15" fmla="*/ 0 60000 65536"/>
                  <a:gd name="T16" fmla="*/ 0 60000 65536"/>
                  <a:gd name="T17" fmla="*/ 0 60000 65536"/>
                  <a:gd name="T18" fmla="*/ 0 w 86"/>
                  <a:gd name="T19" fmla="*/ 0 h 131"/>
                  <a:gd name="T20" fmla="*/ 86 w 86"/>
                  <a:gd name="T21" fmla="*/ 131 h 131"/>
                </a:gdLst>
                <a:ahLst/>
                <a:cxnLst>
                  <a:cxn ang="T12">
                    <a:pos x="T0" y="T1"/>
                  </a:cxn>
                  <a:cxn ang="T13">
                    <a:pos x="T2" y="T3"/>
                  </a:cxn>
                  <a:cxn ang="T14">
                    <a:pos x="T4" y="T5"/>
                  </a:cxn>
                  <a:cxn ang="T15">
                    <a:pos x="T6" y="T7"/>
                  </a:cxn>
                  <a:cxn ang="T16">
                    <a:pos x="T8" y="T9"/>
                  </a:cxn>
                  <a:cxn ang="T17">
                    <a:pos x="T10" y="T11"/>
                  </a:cxn>
                </a:cxnLst>
                <a:rect l="T18" t="T19" r="T20" b="T21"/>
                <a:pathLst>
                  <a:path w="86" h="131">
                    <a:moveTo>
                      <a:pt x="85" y="0"/>
                    </a:moveTo>
                    <a:lnTo>
                      <a:pt x="0" y="37"/>
                    </a:lnTo>
                    <a:lnTo>
                      <a:pt x="85" y="64"/>
                    </a:lnTo>
                    <a:lnTo>
                      <a:pt x="0" y="92"/>
                    </a:lnTo>
                    <a:lnTo>
                      <a:pt x="85" y="111"/>
                    </a:lnTo>
                    <a:lnTo>
                      <a:pt x="42" y="13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6" name="Line 55"/>
              <p:cNvSpPr>
                <a:spLocks noChangeShapeType="1"/>
              </p:cNvSpPr>
              <p:nvPr/>
            </p:nvSpPr>
            <p:spPr bwMode="auto">
              <a:xfrm>
                <a:off x="1371" y="2688"/>
                <a:ext cx="0" cy="5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5" name="Line 56"/>
            <p:cNvSpPr>
              <a:spLocks noChangeShapeType="1"/>
            </p:cNvSpPr>
            <p:nvPr/>
          </p:nvSpPr>
          <p:spPr bwMode="auto">
            <a:xfrm flipH="1">
              <a:off x="1932" y="2218"/>
              <a:ext cx="12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 name="Freeform 57"/>
            <p:cNvSpPr>
              <a:spLocks/>
            </p:cNvSpPr>
            <p:nvPr/>
          </p:nvSpPr>
          <p:spPr bwMode="auto">
            <a:xfrm>
              <a:off x="2047" y="2210"/>
              <a:ext cx="42" cy="17"/>
            </a:xfrm>
            <a:custGeom>
              <a:avLst/>
              <a:gdLst>
                <a:gd name="T0" fmla="*/ 26 w 46"/>
                <a:gd name="T1" fmla="*/ 4 h 19"/>
                <a:gd name="T2" fmla="*/ 0 w 46"/>
                <a:gd name="T3" fmla="*/ 0 h 19"/>
                <a:gd name="T4" fmla="*/ 5 w 46"/>
                <a:gd name="T5" fmla="*/ 4 h 19"/>
                <a:gd name="T6" fmla="*/ 0 w 46"/>
                <a:gd name="T7" fmla="*/ 10 h 19"/>
                <a:gd name="T8" fmla="*/ 26 w 46"/>
                <a:gd name="T9" fmla="*/ 4 h 19"/>
                <a:gd name="T10" fmla="*/ 26 w 46"/>
                <a:gd name="T11" fmla="*/ 4 h 19"/>
                <a:gd name="T12" fmla="*/ 0 60000 65536"/>
                <a:gd name="T13" fmla="*/ 0 60000 65536"/>
                <a:gd name="T14" fmla="*/ 0 60000 65536"/>
                <a:gd name="T15" fmla="*/ 0 60000 65536"/>
                <a:gd name="T16" fmla="*/ 0 60000 65536"/>
                <a:gd name="T17" fmla="*/ 0 60000 65536"/>
                <a:gd name="T18" fmla="*/ 0 w 46"/>
                <a:gd name="T19" fmla="*/ 0 h 19"/>
                <a:gd name="T20" fmla="*/ 46 w 4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6" h="19">
                  <a:moveTo>
                    <a:pt x="45" y="9"/>
                  </a:moveTo>
                  <a:lnTo>
                    <a:pt x="0" y="0"/>
                  </a:lnTo>
                  <a:lnTo>
                    <a:pt x="7" y="9"/>
                  </a:lnTo>
                  <a:lnTo>
                    <a:pt x="0" y="18"/>
                  </a:lnTo>
                  <a:lnTo>
                    <a:pt x="45" y="9"/>
                  </a:lnTo>
                </a:path>
              </a:pathLst>
            </a:custGeom>
            <a:solidFill>
              <a:srgbClr val="000000"/>
            </a:solidFill>
            <a:ln w="19050">
              <a:solidFill>
                <a:srgbClr val="000000"/>
              </a:solidFill>
              <a:round/>
              <a:headEnd/>
              <a:tailEnd/>
            </a:ln>
          </p:spPr>
          <p:txBody>
            <a:bodyPr/>
            <a:lstStyle/>
            <a:p>
              <a:endParaRPr lang="it-IT"/>
            </a:p>
          </p:txBody>
        </p:sp>
        <p:sp>
          <p:nvSpPr>
            <p:cNvPr id="47" name="Freeform 58"/>
            <p:cNvSpPr>
              <a:spLocks/>
            </p:cNvSpPr>
            <p:nvPr/>
          </p:nvSpPr>
          <p:spPr bwMode="auto">
            <a:xfrm>
              <a:off x="1932" y="2218"/>
              <a:ext cx="712" cy="726"/>
            </a:xfrm>
            <a:custGeom>
              <a:avLst/>
              <a:gdLst>
                <a:gd name="T0" fmla="*/ 0 w 783"/>
                <a:gd name="T1" fmla="*/ 0 h 823"/>
                <a:gd name="T2" fmla="*/ 0 w 783"/>
                <a:gd name="T3" fmla="*/ 279 h 823"/>
                <a:gd name="T4" fmla="*/ 442 w 783"/>
                <a:gd name="T5" fmla="*/ 279 h 823"/>
                <a:gd name="T6" fmla="*/ 442 w 783"/>
                <a:gd name="T7" fmla="*/ 387 h 823"/>
                <a:gd name="T8" fmla="*/ 0 60000 65536"/>
                <a:gd name="T9" fmla="*/ 0 60000 65536"/>
                <a:gd name="T10" fmla="*/ 0 60000 65536"/>
                <a:gd name="T11" fmla="*/ 0 60000 65536"/>
                <a:gd name="T12" fmla="*/ 0 w 783"/>
                <a:gd name="T13" fmla="*/ 0 h 823"/>
                <a:gd name="T14" fmla="*/ 783 w 783"/>
                <a:gd name="T15" fmla="*/ 823 h 823"/>
              </a:gdLst>
              <a:ahLst/>
              <a:cxnLst>
                <a:cxn ang="T8">
                  <a:pos x="T0" y="T1"/>
                </a:cxn>
                <a:cxn ang="T9">
                  <a:pos x="T2" y="T3"/>
                </a:cxn>
                <a:cxn ang="T10">
                  <a:pos x="T4" y="T5"/>
                </a:cxn>
                <a:cxn ang="T11">
                  <a:pos x="T6" y="T7"/>
                </a:cxn>
              </a:cxnLst>
              <a:rect l="T12" t="T13" r="T14" b="T15"/>
              <a:pathLst>
                <a:path w="783" h="823">
                  <a:moveTo>
                    <a:pt x="0" y="0"/>
                  </a:moveTo>
                  <a:lnTo>
                    <a:pt x="0" y="591"/>
                  </a:lnTo>
                  <a:lnTo>
                    <a:pt x="782" y="591"/>
                  </a:lnTo>
                  <a:lnTo>
                    <a:pt x="782" y="822"/>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8" name="Freeform 59"/>
            <p:cNvSpPr>
              <a:spLocks/>
            </p:cNvSpPr>
            <p:nvPr/>
          </p:nvSpPr>
          <p:spPr bwMode="auto">
            <a:xfrm>
              <a:off x="2634" y="2937"/>
              <a:ext cx="19" cy="40"/>
            </a:xfrm>
            <a:custGeom>
              <a:avLst/>
              <a:gdLst>
                <a:gd name="T0" fmla="*/ 5 w 21"/>
                <a:gd name="T1" fmla="*/ 22 h 45"/>
                <a:gd name="T2" fmla="*/ 11 w 21"/>
                <a:gd name="T3" fmla="*/ 0 h 45"/>
                <a:gd name="T4" fmla="*/ 5 w 21"/>
                <a:gd name="T5" fmla="*/ 4 h 45"/>
                <a:gd name="T6" fmla="*/ 0 w 21"/>
                <a:gd name="T7" fmla="*/ 0 h 45"/>
                <a:gd name="T8" fmla="*/ 5 w 21"/>
                <a:gd name="T9" fmla="*/ 22 h 45"/>
                <a:gd name="T10" fmla="*/ 5 w 21"/>
                <a:gd name="T11" fmla="*/ 22 h 45"/>
                <a:gd name="T12" fmla="*/ 0 60000 65536"/>
                <a:gd name="T13" fmla="*/ 0 60000 65536"/>
                <a:gd name="T14" fmla="*/ 0 60000 65536"/>
                <a:gd name="T15" fmla="*/ 0 60000 65536"/>
                <a:gd name="T16" fmla="*/ 0 60000 65536"/>
                <a:gd name="T17" fmla="*/ 0 60000 65536"/>
                <a:gd name="T18" fmla="*/ 0 w 21"/>
                <a:gd name="T19" fmla="*/ 0 h 45"/>
                <a:gd name="T20" fmla="*/ 21 w 21"/>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1" h="45">
                  <a:moveTo>
                    <a:pt x="10" y="44"/>
                  </a:moveTo>
                  <a:lnTo>
                    <a:pt x="20" y="0"/>
                  </a:lnTo>
                  <a:lnTo>
                    <a:pt x="10" y="7"/>
                  </a:lnTo>
                  <a:lnTo>
                    <a:pt x="0" y="0"/>
                  </a:lnTo>
                  <a:lnTo>
                    <a:pt x="10" y="44"/>
                  </a:lnTo>
                </a:path>
              </a:pathLst>
            </a:custGeom>
            <a:solidFill>
              <a:srgbClr val="000000"/>
            </a:solidFill>
            <a:ln w="19050">
              <a:solidFill>
                <a:srgbClr val="000000"/>
              </a:solidFill>
              <a:round/>
              <a:headEnd/>
              <a:tailEnd/>
            </a:ln>
          </p:spPr>
          <p:txBody>
            <a:bodyPr/>
            <a:lstStyle/>
            <a:p>
              <a:endParaRPr lang="it-IT"/>
            </a:p>
          </p:txBody>
        </p:sp>
        <p:sp>
          <p:nvSpPr>
            <p:cNvPr id="49" name="Freeform 60"/>
            <p:cNvSpPr>
              <a:spLocks/>
            </p:cNvSpPr>
            <p:nvPr/>
          </p:nvSpPr>
          <p:spPr bwMode="auto">
            <a:xfrm>
              <a:off x="1555" y="2227"/>
              <a:ext cx="776" cy="717"/>
            </a:xfrm>
            <a:custGeom>
              <a:avLst/>
              <a:gdLst>
                <a:gd name="T0" fmla="*/ 0 w 854"/>
                <a:gd name="T1" fmla="*/ 0 h 813"/>
                <a:gd name="T2" fmla="*/ 103 w 854"/>
                <a:gd name="T3" fmla="*/ 0 h 813"/>
                <a:gd name="T4" fmla="*/ 103 w 854"/>
                <a:gd name="T5" fmla="*/ 332 h 813"/>
                <a:gd name="T6" fmla="*/ 481 w 854"/>
                <a:gd name="T7" fmla="*/ 332 h 813"/>
                <a:gd name="T8" fmla="*/ 481 w 854"/>
                <a:gd name="T9" fmla="*/ 381 h 813"/>
                <a:gd name="T10" fmla="*/ 0 60000 65536"/>
                <a:gd name="T11" fmla="*/ 0 60000 65536"/>
                <a:gd name="T12" fmla="*/ 0 60000 65536"/>
                <a:gd name="T13" fmla="*/ 0 60000 65536"/>
                <a:gd name="T14" fmla="*/ 0 60000 65536"/>
                <a:gd name="T15" fmla="*/ 0 w 854"/>
                <a:gd name="T16" fmla="*/ 0 h 813"/>
                <a:gd name="T17" fmla="*/ 854 w 854"/>
                <a:gd name="T18" fmla="*/ 813 h 813"/>
              </a:gdLst>
              <a:ahLst/>
              <a:cxnLst>
                <a:cxn ang="T10">
                  <a:pos x="T0" y="T1"/>
                </a:cxn>
                <a:cxn ang="T11">
                  <a:pos x="T2" y="T3"/>
                </a:cxn>
                <a:cxn ang="T12">
                  <a:pos x="T4" y="T5"/>
                </a:cxn>
                <a:cxn ang="T13">
                  <a:pos x="T6" y="T7"/>
                </a:cxn>
                <a:cxn ang="T14">
                  <a:pos x="T8" y="T9"/>
                </a:cxn>
              </a:cxnLst>
              <a:rect l="T15" t="T16" r="T17" b="T18"/>
              <a:pathLst>
                <a:path w="854" h="813">
                  <a:moveTo>
                    <a:pt x="0" y="0"/>
                  </a:moveTo>
                  <a:lnTo>
                    <a:pt x="183" y="0"/>
                  </a:lnTo>
                  <a:lnTo>
                    <a:pt x="183" y="708"/>
                  </a:lnTo>
                  <a:lnTo>
                    <a:pt x="853" y="708"/>
                  </a:lnTo>
                  <a:lnTo>
                    <a:pt x="853" y="812"/>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0" name="Freeform 61"/>
            <p:cNvSpPr>
              <a:spLocks/>
            </p:cNvSpPr>
            <p:nvPr/>
          </p:nvSpPr>
          <p:spPr bwMode="auto">
            <a:xfrm>
              <a:off x="1521" y="2219"/>
              <a:ext cx="41" cy="17"/>
            </a:xfrm>
            <a:custGeom>
              <a:avLst/>
              <a:gdLst>
                <a:gd name="T0" fmla="*/ 0 w 45"/>
                <a:gd name="T1" fmla="*/ 4 h 19"/>
                <a:gd name="T2" fmla="*/ 25 w 45"/>
                <a:gd name="T3" fmla="*/ 10 h 19"/>
                <a:gd name="T4" fmla="*/ 22 w 45"/>
                <a:gd name="T5" fmla="*/ 4 h 19"/>
                <a:gd name="T6" fmla="*/ 25 w 45"/>
                <a:gd name="T7" fmla="*/ 0 h 19"/>
                <a:gd name="T8" fmla="*/ 0 w 45"/>
                <a:gd name="T9" fmla="*/ 4 h 19"/>
                <a:gd name="T10" fmla="*/ 0 w 45"/>
                <a:gd name="T11" fmla="*/ 4 h 19"/>
                <a:gd name="T12" fmla="*/ 0 60000 65536"/>
                <a:gd name="T13" fmla="*/ 0 60000 65536"/>
                <a:gd name="T14" fmla="*/ 0 60000 65536"/>
                <a:gd name="T15" fmla="*/ 0 60000 65536"/>
                <a:gd name="T16" fmla="*/ 0 60000 65536"/>
                <a:gd name="T17" fmla="*/ 0 60000 65536"/>
                <a:gd name="T18" fmla="*/ 0 w 45"/>
                <a:gd name="T19" fmla="*/ 0 h 19"/>
                <a:gd name="T20" fmla="*/ 45 w 45"/>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5" h="19">
                  <a:moveTo>
                    <a:pt x="0" y="9"/>
                  </a:moveTo>
                  <a:lnTo>
                    <a:pt x="44" y="18"/>
                  </a:lnTo>
                  <a:lnTo>
                    <a:pt x="37" y="9"/>
                  </a:lnTo>
                  <a:lnTo>
                    <a:pt x="44" y="0"/>
                  </a:lnTo>
                  <a:lnTo>
                    <a:pt x="0" y="9"/>
                  </a:lnTo>
                </a:path>
              </a:pathLst>
            </a:custGeom>
            <a:solidFill>
              <a:srgbClr val="000000"/>
            </a:solidFill>
            <a:ln w="19050">
              <a:solidFill>
                <a:srgbClr val="000000"/>
              </a:solidFill>
              <a:round/>
              <a:headEnd/>
              <a:tailEnd/>
            </a:ln>
          </p:spPr>
          <p:txBody>
            <a:bodyPr/>
            <a:lstStyle/>
            <a:p>
              <a:endParaRPr lang="it-IT"/>
            </a:p>
          </p:txBody>
        </p:sp>
        <p:sp>
          <p:nvSpPr>
            <p:cNvPr id="51" name="Freeform 62"/>
            <p:cNvSpPr>
              <a:spLocks/>
            </p:cNvSpPr>
            <p:nvPr/>
          </p:nvSpPr>
          <p:spPr bwMode="auto">
            <a:xfrm>
              <a:off x="2322" y="2937"/>
              <a:ext cx="18" cy="40"/>
            </a:xfrm>
            <a:custGeom>
              <a:avLst/>
              <a:gdLst>
                <a:gd name="T0" fmla="*/ 5 w 20"/>
                <a:gd name="T1" fmla="*/ 22 h 45"/>
                <a:gd name="T2" fmla="*/ 11 w 20"/>
                <a:gd name="T3" fmla="*/ 0 h 45"/>
                <a:gd name="T4" fmla="*/ 5 w 20"/>
                <a:gd name="T5" fmla="*/ 4 h 45"/>
                <a:gd name="T6" fmla="*/ 0 w 20"/>
                <a:gd name="T7" fmla="*/ 0 h 45"/>
                <a:gd name="T8" fmla="*/ 5 w 20"/>
                <a:gd name="T9" fmla="*/ 22 h 45"/>
                <a:gd name="T10" fmla="*/ 5 w 20"/>
                <a:gd name="T11" fmla="*/ 22 h 45"/>
                <a:gd name="T12" fmla="*/ 0 60000 65536"/>
                <a:gd name="T13" fmla="*/ 0 60000 65536"/>
                <a:gd name="T14" fmla="*/ 0 60000 65536"/>
                <a:gd name="T15" fmla="*/ 0 60000 65536"/>
                <a:gd name="T16" fmla="*/ 0 60000 65536"/>
                <a:gd name="T17" fmla="*/ 0 60000 65536"/>
                <a:gd name="T18" fmla="*/ 0 w 20"/>
                <a:gd name="T19" fmla="*/ 0 h 45"/>
                <a:gd name="T20" fmla="*/ 20 w 20"/>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0" h="45">
                  <a:moveTo>
                    <a:pt x="9" y="44"/>
                  </a:moveTo>
                  <a:lnTo>
                    <a:pt x="19" y="0"/>
                  </a:lnTo>
                  <a:lnTo>
                    <a:pt x="9" y="7"/>
                  </a:lnTo>
                  <a:lnTo>
                    <a:pt x="0" y="0"/>
                  </a:lnTo>
                  <a:lnTo>
                    <a:pt x="9" y="44"/>
                  </a:lnTo>
                </a:path>
              </a:pathLst>
            </a:custGeom>
            <a:solidFill>
              <a:srgbClr val="000000"/>
            </a:solidFill>
            <a:ln w="19050">
              <a:solidFill>
                <a:srgbClr val="000000"/>
              </a:solidFill>
              <a:round/>
              <a:headEnd/>
              <a:tailEnd/>
            </a:ln>
          </p:spPr>
          <p:txBody>
            <a:bodyPr/>
            <a:lstStyle/>
            <a:p>
              <a:endParaRPr lang="it-IT"/>
            </a:p>
          </p:txBody>
        </p:sp>
        <p:sp>
          <p:nvSpPr>
            <p:cNvPr id="52" name="Freeform 63"/>
            <p:cNvSpPr>
              <a:spLocks/>
            </p:cNvSpPr>
            <p:nvPr/>
          </p:nvSpPr>
          <p:spPr bwMode="auto">
            <a:xfrm>
              <a:off x="3649" y="2243"/>
              <a:ext cx="40" cy="19"/>
            </a:xfrm>
            <a:custGeom>
              <a:avLst/>
              <a:gdLst>
                <a:gd name="T0" fmla="*/ 0 w 44"/>
                <a:gd name="T1" fmla="*/ 5 h 21"/>
                <a:gd name="T2" fmla="*/ 24 w 44"/>
                <a:gd name="T3" fmla="*/ 11 h 21"/>
                <a:gd name="T4" fmla="*/ 21 w 44"/>
                <a:gd name="T5" fmla="*/ 5 h 21"/>
                <a:gd name="T6" fmla="*/ 24 w 44"/>
                <a:gd name="T7" fmla="*/ 0 h 21"/>
                <a:gd name="T8" fmla="*/ 0 w 44"/>
                <a:gd name="T9" fmla="*/ 5 h 21"/>
                <a:gd name="T10" fmla="*/ 0 w 44"/>
                <a:gd name="T11" fmla="*/ 5 h 21"/>
                <a:gd name="T12" fmla="*/ 0 60000 65536"/>
                <a:gd name="T13" fmla="*/ 0 60000 65536"/>
                <a:gd name="T14" fmla="*/ 0 60000 65536"/>
                <a:gd name="T15" fmla="*/ 0 60000 65536"/>
                <a:gd name="T16" fmla="*/ 0 60000 65536"/>
                <a:gd name="T17" fmla="*/ 0 60000 65536"/>
                <a:gd name="T18" fmla="*/ 0 w 44"/>
                <a:gd name="T19" fmla="*/ 0 h 21"/>
                <a:gd name="T20" fmla="*/ 44 w 4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44" h="21">
                  <a:moveTo>
                    <a:pt x="0" y="10"/>
                  </a:moveTo>
                  <a:lnTo>
                    <a:pt x="43" y="20"/>
                  </a:lnTo>
                  <a:lnTo>
                    <a:pt x="37" y="10"/>
                  </a:lnTo>
                  <a:lnTo>
                    <a:pt x="43" y="0"/>
                  </a:lnTo>
                  <a:lnTo>
                    <a:pt x="0" y="10"/>
                  </a:lnTo>
                </a:path>
              </a:pathLst>
            </a:custGeom>
            <a:solidFill>
              <a:srgbClr val="000000"/>
            </a:solidFill>
            <a:ln w="19050">
              <a:solidFill>
                <a:srgbClr val="000000"/>
              </a:solidFill>
              <a:round/>
              <a:headEnd/>
              <a:tailEnd/>
            </a:ln>
          </p:spPr>
          <p:txBody>
            <a:bodyPr/>
            <a:lstStyle/>
            <a:p>
              <a:endParaRPr lang="it-IT"/>
            </a:p>
          </p:txBody>
        </p:sp>
        <p:grpSp>
          <p:nvGrpSpPr>
            <p:cNvPr id="53" name="Group 64"/>
            <p:cNvGrpSpPr>
              <a:grpSpLocks/>
            </p:cNvGrpSpPr>
            <p:nvPr/>
          </p:nvGrpSpPr>
          <p:grpSpPr bwMode="auto">
            <a:xfrm>
              <a:off x="3127" y="2252"/>
              <a:ext cx="708" cy="723"/>
              <a:chOff x="3184" y="2624"/>
              <a:chExt cx="779" cy="819"/>
            </a:xfrm>
          </p:grpSpPr>
          <p:sp>
            <p:nvSpPr>
              <p:cNvPr id="92" name="Freeform 65"/>
              <p:cNvSpPr>
                <a:spLocks/>
              </p:cNvSpPr>
              <p:nvPr/>
            </p:nvSpPr>
            <p:spPr bwMode="auto">
              <a:xfrm>
                <a:off x="3193" y="2624"/>
                <a:ext cx="770" cy="783"/>
              </a:xfrm>
              <a:custGeom>
                <a:avLst/>
                <a:gdLst>
                  <a:gd name="T0" fmla="*/ 603 w 770"/>
                  <a:gd name="T1" fmla="*/ 0 h 783"/>
                  <a:gd name="T2" fmla="*/ 769 w 770"/>
                  <a:gd name="T3" fmla="*/ 0 h 783"/>
                  <a:gd name="T4" fmla="*/ 769 w 770"/>
                  <a:gd name="T5" fmla="*/ 560 h 783"/>
                  <a:gd name="T6" fmla="*/ 0 w 770"/>
                  <a:gd name="T7" fmla="*/ 560 h 783"/>
                  <a:gd name="T8" fmla="*/ 0 w 770"/>
                  <a:gd name="T9" fmla="*/ 782 h 783"/>
                  <a:gd name="T10" fmla="*/ 0 60000 65536"/>
                  <a:gd name="T11" fmla="*/ 0 60000 65536"/>
                  <a:gd name="T12" fmla="*/ 0 60000 65536"/>
                  <a:gd name="T13" fmla="*/ 0 60000 65536"/>
                  <a:gd name="T14" fmla="*/ 0 60000 65536"/>
                  <a:gd name="T15" fmla="*/ 0 w 770"/>
                  <a:gd name="T16" fmla="*/ 0 h 783"/>
                  <a:gd name="T17" fmla="*/ 770 w 770"/>
                  <a:gd name="T18" fmla="*/ 783 h 783"/>
                </a:gdLst>
                <a:ahLst/>
                <a:cxnLst>
                  <a:cxn ang="T10">
                    <a:pos x="T0" y="T1"/>
                  </a:cxn>
                  <a:cxn ang="T11">
                    <a:pos x="T2" y="T3"/>
                  </a:cxn>
                  <a:cxn ang="T12">
                    <a:pos x="T4" y="T5"/>
                  </a:cxn>
                  <a:cxn ang="T13">
                    <a:pos x="T6" y="T7"/>
                  </a:cxn>
                  <a:cxn ang="T14">
                    <a:pos x="T8" y="T9"/>
                  </a:cxn>
                </a:cxnLst>
                <a:rect l="T15" t="T16" r="T17" b="T18"/>
                <a:pathLst>
                  <a:path w="770" h="783">
                    <a:moveTo>
                      <a:pt x="603" y="0"/>
                    </a:moveTo>
                    <a:lnTo>
                      <a:pt x="769" y="0"/>
                    </a:lnTo>
                    <a:lnTo>
                      <a:pt x="769" y="560"/>
                    </a:lnTo>
                    <a:lnTo>
                      <a:pt x="0" y="560"/>
                    </a:lnTo>
                    <a:lnTo>
                      <a:pt x="0" y="782"/>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3" name="Freeform 66"/>
              <p:cNvSpPr>
                <a:spLocks/>
              </p:cNvSpPr>
              <p:nvPr/>
            </p:nvSpPr>
            <p:spPr bwMode="auto">
              <a:xfrm>
                <a:off x="3184" y="3400"/>
                <a:ext cx="19" cy="43"/>
              </a:xfrm>
              <a:custGeom>
                <a:avLst/>
                <a:gdLst>
                  <a:gd name="T0" fmla="*/ 9 w 19"/>
                  <a:gd name="T1" fmla="*/ 42 h 43"/>
                  <a:gd name="T2" fmla="*/ 18 w 19"/>
                  <a:gd name="T3" fmla="*/ 0 h 43"/>
                  <a:gd name="T4" fmla="*/ 9 w 19"/>
                  <a:gd name="T5" fmla="*/ 6 h 43"/>
                  <a:gd name="T6" fmla="*/ 0 w 19"/>
                  <a:gd name="T7" fmla="*/ 0 h 43"/>
                  <a:gd name="T8" fmla="*/ 9 w 19"/>
                  <a:gd name="T9" fmla="*/ 42 h 43"/>
                  <a:gd name="T10" fmla="*/ 9 w 19"/>
                  <a:gd name="T11" fmla="*/ 42 h 43"/>
                  <a:gd name="T12" fmla="*/ 0 60000 65536"/>
                  <a:gd name="T13" fmla="*/ 0 60000 65536"/>
                  <a:gd name="T14" fmla="*/ 0 60000 65536"/>
                  <a:gd name="T15" fmla="*/ 0 60000 65536"/>
                  <a:gd name="T16" fmla="*/ 0 60000 65536"/>
                  <a:gd name="T17" fmla="*/ 0 60000 65536"/>
                  <a:gd name="T18" fmla="*/ 0 w 19"/>
                  <a:gd name="T19" fmla="*/ 0 h 43"/>
                  <a:gd name="T20" fmla="*/ 19 w 19"/>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19" h="43">
                    <a:moveTo>
                      <a:pt x="9" y="42"/>
                    </a:moveTo>
                    <a:lnTo>
                      <a:pt x="18" y="0"/>
                    </a:lnTo>
                    <a:lnTo>
                      <a:pt x="9" y="6"/>
                    </a:lnTo>
                    <a:lnTo>
                      <a:pt x="0" y="0"/>
                    </a:lnTo>
                    <a:lnTo>
                      <a:pt x="9" y="42"/>
                    </a:lnTo>
                  </a:path>
                </a:pathLst>
              </a:custGeom>
              <a:solidFill>
                <a:srgbClr val="000000"/>
              </a:solidFill>
              <a:ln w="19050">
                <a:solidFill>
                  <a:srgbClr val="000000"/>
                </a:solidFill>
                <a:round/>
                <a:headEnd/>
                <a:tailEnd/>
              </a:ln>
            </p:spPr>
            <p:txBody>
              <a:bodyPr/>
              <a:lstStyle/>
              <a:p>
                <a:endParaRPr lang="it-IT"/>
              </a:p>
            </p:txBody>
          </p:sp>
        </p:grpSp>
        <p:sp>
          <p:nvSpPr>
            <p:cNvPr id="54" name="Text Box 67"/>
            <p:cNvSpPr txBox="1">
              <a:spLocks noChangeArrowheads="1"/>
            </p:cNvSpPr>
            <p:nvPr/>
          </p:nvSpPr>
          <p:spPr bwMode="auto">
            <a:xfrm>
              <a:off x="2650" y="2076"/>
              <a:ext cx="48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09575" eaLnBrk="0" hangingPunct="0">
                <a:defRPr sz="2400" b="1">
                  <a:solidFill>
                    <a:schemeClr val="tx1"/>
                  </a:solidFill>
                  <a:latin typeface="Arial" charset="0"/>
                  <a:ea typeface="ヒラギノ角ゴ Pro W3" charset="0"/>
                  <a:cs typeface="ヒラギノ角ゴ Pro W3" charset="0"/>
                </a:defRPr>
              </a:lvl1pPr>
              <a:lvl2pPr marL="37931725" indent="-37474525" defTabSz="409575"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lgn="ctr">
                <a:buClr>
                  <a:srgbClr val="104160"/>
                </a:buClr>
                <a:buSzPct val="90000"/>
                <a:buFont typeface="Monotype Sorts" charset="0"/>
                <a:buNone/>
              </a:pPr>
              <a:r>
                <a:rPr lang="en-US" sz="1300">
                  <a:solidFill>
                    <a:srgbClr val="0000FF"/>
                  </a:solidFill>
                  <a:latin typeface="Univers Condensed" charset="0"/>
                </a:rPr>
                <a:t>SIGNAL</a:t>
              </a:r>
              <a:endParaRPr lang="en-US" sz="2200" b="0">
                <a:latin typeface="Times New Roman" charset="0"/>
              </a:endParaRPr>
            </a:p>
          </p:txBody>
        </p:sp>
        <p:sp>
          <p:nvSpPr>
            <p:cNvPr id="55" name="Text Box 68"/>
            <p:cNvSpPr txBox="1">
              <a:spLocks noChangeArrowheads="1"/>
            </p:cNvSpPr>
            <p:nvPr/>
          </p:nvSpPr>
          <p:spPr bwMode="auto">
            <a:xfrm>
              <a:off x="2499" y="2206"/>
              <a:ext cx="83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09575" eaLnBrk="0" hangingPunct="0">
                <a:defRPr sz="2400" b="1">
                  <a:solidFill>
                    <a:schemeClr val="tx1"/>
                  </a:solidFill>
                  <a:latin typeface="Arial" charset="0"/>
                  <a:ea typeface="ヒラギノ角ゴ Pro W3" charset="0"/>
                  <a:cs typeface="ヒラギノ角ゴ Pro W3" charset="0"/>
                </a:defRPr>
              </a:lvl1pPr>
              <a:lvl2pPr marL="37931725" indent="-37474525" defTabSz="409575"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lgn="ctr">
                <a:buClr>
                  <a:srgbClr val="104160"/>
                </a:buClr>
                <a:buSzPct val="90000"/>
                <a:buFont typeface="Monotype Sorts" charset="0"/>
                <a:buNone/>
              </a:pPr>
              <a:r>
                <a:rPr lang="en-US" sz="1300">
                  <a:solidFill>
                    <a:srgbClr val="0000FF"/>
                  </a:solidFill>
                  <a:latin typeface="Univers Condensed" charset="0"/>
                </a:rPr>
                <a:t>SEPARATION</a:t>
              </a:r>
              <a:endParaRPr lang="en-US" sz="2200" b="0">
                <a:latin typeface="Times New Roman" charset="0"/>
              </a:endParaRPr>
            </a:p>
          </p:txBody>
        </p:sp>
        <p:sp>
          <p:nvSpPr>
            <p:cNvPr id="56" name="Text Box 69"/>
            <p:cNvSpPr txBox="1">
              <a:spLocks noChangeArrowheads="1"/>
            </p:cNvSpPr>
            <p:nvPr/>
          </p:nvSpPr>
          <p:spPr bwMode="auto">
            <a:xfrm>
              <a:off x="1110" y="1633"/>
              <a:ext cx="52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09575" eaLnBrk="0" hangingPunct="0">
                <a:defRPr sz="2400" b="1">
                  <a:solidFill>
                    <a:schemeClr val="tx1"/>
                  </a:solidFill>
                  <a:latin typeface="Arial" charset="0"/>
                  <a:ea typeface="ヒラギノ角ゴ Pro W3" charset="0"/>
                  <a:cs typeface="ヒラギノ角ゴ Pro W3" charset="0"/>
                </a:defRPr>
              </a:lvl1pPr>
              <a:lvl2pPr marL="37931725" indent="-37474525" defTabSz="409575"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buClr>
                  <a:srgbClr val="104160"/>
                </a:buClr>
                <a:buSzPct val="90000"/>
                <a:buFont typeface="Monotype Sorts" charset="0"/>
                <a:buNone/>
              </a:pPr>
              <a:r>
                <a:rPr lang="en-US" sz="1300">
                  <a:solidFill>
                    <a:srgbClr val="0000FF"/>
                  </a:solidFill>
                  <a:latin typeface="Univers Condensed" charset="0"/>
                </a:rPr>
                <a:t>SOURCE</a:t>
              </a:r>
              <a:endParaRPr lang="en-US" sz="2200" b="0">
                <a:latin typeface="Times New Roman" charset="0"/>
              </a:endParaRPr>
            </a:p>
          </p:txBody>
        </p:sp>
        <p:grpSp>
          <p:nvGrpSpPr>
            <p:cNvPr id="57" name="Group 70"/>
            <p:cNvGrpSpPr>
              <a:grpSpLocks/>
            </p:cNvGrpSpPr>
            <p:nvPr/>
          </p:nvGrpSpPr>
          <p:grpSpPr bwMode="auto">
            <a:xfrm>
              <a:off x="1027" y="1091"/>
              <a:ext cx="477" cy="450"/>
              <a:chOff x="795" y="1154"/>
              <a:chExt cx="477" cy="410"/>
            </a:xfrm>
          </p:grpSpPr>
          <p:sp>
            <p:nvSpPr>
              <p:cNvPr id="88" name="Freeform 71"/>
              <p:cNvSpPr>
                <a:spLocks/>
              </p:cNvSpPr>
              <p:nvPr/>
            </p:nvSpPr>
            <p:spPr bwMode="auto">
              <a:xfrm>
                <a:off x="981" y="1286"/>
                <a:ext cx="179" cy="150"/>
              </a:xfrm>
              <a:custGeom>
                <a:avLst/>
                <a:gdLst>
                  <a:gd name="T0" fmla="*/ 1 w 197"/>
                  <a:gd name="T1" fmla="*/ 36 h 171"/>
                  <a:gd name="T2" fmla="*/ 5 w 197"/>
                  <a:gd name="T3" fmla="*/ 32 h 171"/>
                  <a:gd name="T4" fmla="*/ 5 w 197"/>
                  <a:gd name="T5" fmla="*/ 27 h 171"/>
                  <a:gd name="T6" fmla="*/ 7 w 197"/>
                  <a:gd name="T7" fmla="*/ 22 h 171"/>
                  <a:gd name="T8" fmla="*/ 11 w 197"/>
                  <a:gd name="T9" fmla="*/ 18 h 171"/>
                  <a:gd name="T10" fmla="*/ 12 w 197"/>
                  <a:gd name="T11" fmla="*/ 14 h 171"/>
                  <a:gd name="T12" fmla="*/ 14 w 197"/>
                  <a:gd name="T13" fmla="*/ 11 h 171"/>
                  <a:gd name="T14" fmla="*/ 16 w 197"/>
                  <a:gd name="T15" fmla="*/ 7 h 171"/>
                  <a:gd name="T16" fmla="*/ 19 w 197"/>
                  <a:gd name="T17" fmla="*/ 5 h 171"/>
                  <a:gd name="T18" fmla="*/ 21 w 197"/>
                  <a:gd name="T19" fmla="*/ 4 h 171"/>
                  <a:gd name="T20" fmla="*/ 23 w 197"/>
                  <a:gd name="T21" fmla="*/ 3 h 171"/>
                  <a:gd name="T22" fmla="*/ 25 w 197"/>
                  <a:gd name="T23" fmla="*/ 1 h 171"/>
                  <a:gd name="T24" fmla="*/ 27 w 197"/>
                  <a:gd name="T25" fmla="*/ 0 h 171"/>
                  <a:gd name="T26" fmla="*/ 30 w 197"/>
                  <a:gd name="T27" fmla="*/ 1 h 171"/>
                  <a:gd name="T28" fmla="*/ 32 w 197"/>
                  <a:gd name="T29" fmla="*/ 3 h 171"/>
                  <a:gd name="T30" fmla="*/ 34 w 197"/>
                  <a:gd name="T31" fmla="*/ 4 h 171"/>
                  <a:gd name="T32" fmla="*/ 37 w 197"/>
                  <a:gd name="T33" fmla="*/ 5 h 171"/>
                  <a:gd name="T34" fmla="*/ 39 w 197"/>
                  <a:gd name="T35" fmla="*/ 7 h 171"/>
                  <a:gd name="T36" fmla="*/ 41 w 197"/>
                  <a:gd name="T37" fmla="*/ 11 h 171"/>
                  <a:gd name="T38" fmla="*/ 44 w 197"/>
                  <a:gd name="T39" fmla="*/ 14 h 171"/>
                  <a:gd name="T40" fmla="*/ 45 w 197"/>
                  <a:gd name="T41" fmla="*/ 18 h 171"/>
                  <a:gd name="T42" fmla="*/ 47 w 197"/>
                  <a:gd name="T43" fmla="*/ 22 h 171"/>
                  <a:gd name="T44" fmla="*/ 50 w 197"/>
                  <a:gd name="T45" fmla="*/ 27 h 171"/>
                  <a:gd name="T46" fmla="*/ 53 w 197"/>
                  <a:gd name="T47" fmla="*/ 32 h 171"/>
                  <a:gd name="T48" fmla="*/ 54 w 197"/>
                  <a:gd name="T49" fmla="*/ 36 h 171"/>
                  <a:gd name="T50" fmla="*/ 55 w 197"/>
                  <a:gd name="T51" fmla="*/ 39 h 171"/>
                  <a:gd name="T52" fmla="*/ 58 w 197"/>
                  <a:gd name="T53" fmla="*/ 43 h 171"/>
                  <a:gd name="T54" fmla="*/ 59 w 197"/>
                  <a:gd name="T55" fmla="*/ 47 h 171"/>
                  <a:gd name="T56" fmla="*/ 62 w 197"/>
                  <a:gd name="T57" fmla="*/ 53 h 171"/>
                  <a:gd name="T58" fmla="*/ 64 w 197"/>
                  <a:gd name="T59" fmla="*/ 58 h 171"/>
                  <a:gd name="T60" fmla="*/ 66 w 197"/>
                  <a:gd name="T61" fmla="*/ 61 h 171"/>
                  <a:gd name="T62" fmla="*/ 68 w 197"/>
                  <a:gd name="T63" fmla="*/ 65 h 171"/>
                  <a:gd name="T64" fmla="*/ 70 w 197"/>
                  <a:gd name="T65" fmla="*/ 68 h 171"/>
                  <a:gd name="T66" fmla="*/ 71 w 197"/>
                  <a:gd name="T67" fmla="*/ 72 h 171"/>
                  <a:gd name="T68" fmla="*/ 75 w 197"/>
                  <a:gd name="T69" fmla="*/ 74 h 171"/>
                  <a:gd name="T70" fmla="*/ 77 w 197"/>
                  <a:gd name="T71" fmla="*/ 75 h 171"/>
                  <a:gd name="T72" fmla="*/ 78 w 197"/>
                  <a:gd name="T73" fmla="*/ 77 h 171"/>
                  <a:gd name="T74" fmla="*/ 82 w 197"/>
                  <a:gd name="T75" fmla="*/ 78 h 171"/>
                  <a:gd name="T76" fmla="*/ 85 w 197"/>
                  <a:gd name="T77" fmla="*/ 78 h 171"/>
                  <a:gd name="T78" fmla="*/ 85 w 197"/>
                  <a:gd name="T79" fmla="*/ 77 h 171"/>
                  <a:gd name="T80" fmla="*/ 88 w 197"/>
                  <a:gd name="T81" fmla="*/ 75 h 171"/>
                  <a:gd name="T82" fmla="*/ 91 w 197"/>
                  <a:gd name="T83" fmla="*/ 74 h 171"/>
                  <a:gd name="T84" fmla="*/ 94 w 197"/>
                  <a:gd name="T85" fmla="*/ 72 h 171"/>
                  <a:gd name="T86" fmla="*/ 94 w 197"/>
                  <a:gd name="T87" fmla="*/ 68 h 171"/>
                  <a:gd name="T88" fmla="*/ 97 w 197"/>
                  <a:gd name="T89" fmla="*/ 65 h 171"/>
                  <a:gd name="T90" fmla="*/ 99 w 197"/>
                  <a:gd name="T91" fmla="*/ 61 h 171"/>
                  <a:gd name="T92" fmla="*/ 102 w 197"/>
                  <a:gd name="T93" fmla="*/ 58 h 171"/>
                  <a:gd name="T94" fmla="*/ 104 w 197"/>
                  <a:gd name="T95" fmla="*/ 54 h 171"/>
                  <a:gd name="T96" fmla="*/ 104 w 197"/>
                  <a:gd name="T97" fmla="*/ 48 h 171"/>
                  <a:gd name="T98" fmla="*/ 108 w 197"/>
                  <a:gd name="T99" fmla="*/ 43 h 171"/>
                  <a:gd name="T100" fmla="*/ 111 w 197"/>
                  <a:gd name="T101" fmla="*/ 39 h 1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7"/>
                  <a:gd name="T154" fmla="*/ 0 h 171"/>
                  <a:gd name="T155" fmla="*/ 197 w 197"/>
                  <a:gd name="T156" fmla="*/ 171 h 1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7" h="171">
                    <a:moveTo>
                      <a:pt x="0" y="85"/>
                    </a:moveTo>
                    <a:lnTo>
                      <a:pt x="1" y="79"/>
                    </a:lnTo>
                    <a:lnTo>
                      <a:pt x="3" y="75"/>
                    </a:lnTo>
                    <a:lnTo>
                      <a:pt x="5" y="69"/>
                    </a:lnTo>
                    <a:lnTo>
                      <a:pt x="8" y="63"/>
                    </a:lnTo>
                    <a:lnTo>
                      <a:pt x="10" y="59"/>
                    </a:lnTo>
                    <a:lnTo>
                      <a:pt x="11" y="54"/>
                    </a:lnTo>
                    <a:lnTo>
                      <a:pt x="13" y="49"/>
                    </a:lnTo>
                    <a:lnTo>
                      <a:pt x="15" y="44"/>
                    </a:lnTo>
                    <a:lnTo>
                      <a:pt x="18" y="39"/>
                    </a:lnTo>
                    <a:lnTo>
                      <a:pt x="20" y="35"/>
                    </a:lnTo>
                    <a:lnTo>
                      <a:pt x="21" y="31"/>
                    </a:lnTo>
                    <a:lnTo>
                      <a:pt x="24" y="27"/>
                    </a:lnTo>
                    <a:lnTo>
                      <a:pt x="25" y="24"/>
                    </a:lnTo>
                    <a:lnTo>
                      <a:pt x="27" y="19"/>
                    </a:lnTo>
                    <a:lnTo>
                      <a:pt x="29" y="15"/>
                    </a:lnTo>
                    <a:lnTo>
                      <a:pt x="31" y="13"/>
                    </a:lnTo>
                    <a:lnTo>
                      <a:pt x="33" y="11"/>
                    </a:lnTo>
                    <a:lnTo>
                      <a:pt x="35" y="8"/>
                    </a:lnTo>
                    <a:lnTo>
                      <a:pt x="37" y="5"/>
                    </a:lnTo>
                    <a:lnTo>
                      <a:pt x="38" y="4"/>
                    </a:lnTo>
                    <a:lnTo>
                      <a:pt x="41" y="3"/>
                    </a:lnTo>
                    <a:lnTo>
                      <a:pt x="43" y="1"/>
                    </a:lnTo>
                    <a:lnTo>
                      <a:pt x="45" y="1"/>
                    </a:lnTo>
                    <a:lnTo>
                      <a:pt x="47" y="1"/>
                    </a:lnTo>
                    <a:lnTo>
                      <a:pt x="48" y="0"/>
                    </a:lnTo>
                    <a:lnTo>
                      <a:pt x="51" y="1"/>
                    </a:lnTo>
                    <a:lnTo>
                      <a:pt x="53" y="1"/>
                    </a:lnTo>
                    <a:lnTo>
                      <a:pt x="55" y="1"/>
                    </a:lnTo>
                    <a:lnTo>
                      <a:pt x="57" y="3"/>
                    </a:lnTo>
                    <a:lnTo>
                      <a:pt x="58" y="4"/>
                    </a:lnTo>
                    <a:lnTo>
                      <a:pt x="60" y="5"/>
                    </a:lnTo>
                    <a:lnTo>
                      <a:pt x="62" y="8"/>
                    </a:lnTo>
                    <a:lnTo>
                      <a:pt x="65" y="11"/>
                    </a:lnTo>
                    <a:lnTo>
                      <a:pt x="67" y="13"/>
                    </a:lnTo>
                    <a:lnTo>
                      <a:pt x="69" y="15"/>
                    </a:lnTo>
                    <a:lnTo>
                      <a:pt x="69" y="19"/>
                    </a:lnTo>
                    <a:lnTo>
                      <a:pt x="73" y="25"/>
                    </a:lnTo>
                    <a:lnTo>
                      <a:pt x="75" y="27"/>
                    </a:lnTo>
                    <a:lnTo>
                      <a:pt x="77" y="31"/>
                    </a:lnTo>
                    <a:lnTo>
                      <a:pt x="78" y="35"/>
                    </a:lnTo>
                    <a:lnTo>
                      <a:pt x="81" y="39"/>
                    </a:lnTo>
                    <a:lnTo>
                      <a:pt x="82" y="44"/>
                    </a:lnTo>
                    <a:lnTo>
                      <a:pt x="84" y="49"/>
                    </a:lnTo>
                    <a:lnTo>
                      <a:pt x="86" y="53"/>
                    </a:lnTo>
                    <a:lnTo>
                      <a:pt x="88" y="59"/>
                    </a:lnTo>
                    <a:lnTo>
                      <a:pt x="90" y="63"/>
                    </a:lnTo>
                    <a:lnTo>
                      <a:pt x="93" y="69"/>
                    </a:lnTo>
                    <a:lnTo>
                      <a:pt x="93" y="75"/>
                    </a:lnTo>
                    <a:lnTo>
                      <a:pt x="95" y="79"/>
                    </a:lnTo>
                    <a:lnTo>
                      <a:pt x="98" y="85"/>
                    </a:lnTo>
                    <a:lnTo>
                      <a:pt x="100" y="91"/>
                    </a:lnTo>
                    <a:lnTo>
                      <a:pt x="102" y="95"/>
                    </a:lnTo>
                    <a:lnTo>
                      <a:pt x="103" y="101"/>
                    </a:lnTo>
                    <a:lnTo>
                      <a:pt x="105" y="105"/>
                    </a:lnTo>
                    <a:lnTo>
                      <a:pt x="108" y="110"/>
                    </a:lnTo>
                    <a:lnTo>
                      <a:pt x="109" y="116"/>
                    </a:lnTo>
                    <a:lnTo>
                      <a:pt x="111" y="121"/>
                    </a:lnTo>
                    <a:lnTo>
                      <a:pt x="114" y="126"/>
                    </a:lnTo>
                    <a:lnTo>
                      <a:pt x="116" y="130"/>
                    </a:lnTo>
                    <a:lnTo>
                      <a:pt x="118" y="135"/>
                    </a:lnTo>
                    <a:lnTo>
                      <a:pt x="119" y="140"/>
                    </a:lnTo>
                    <a:lnTo>
                      <a:pt x="121" y="143"/>
                    </a:lnTo>
                    <a:lnTo>
                      <a:pt x="123" y="147"/>
                    </a:lnTo>
                    <a:lnTo>
                      <a:pt x="125" y="150"/>
                    </a:lnTo>
                    <a:lnTo>
                      <a:pt x="127" y="154"/>
                    </a:lnTo>
                    <a:lnTo>
                      <a:pt x="128" y="157"/>
                    </a:lnTo>
                    <a:lnTo>
                      <a:pt x="131" y="160"/>
                    </a:lnTo>
                    <a:lnTo>
                      <a:pt x="133" y="162"/>
                    </a:lnTo>
                    <a:lnTo>
                      <a:pt x="135" y="165"/>
                    </a:lnTo>
                    <a:lnTo>
                      <a:pt x="136" y="166"/>
                    </a:lnTo>
                    <a:lnTo>
                      <a:pt x="139" y="167"/>
                    </a:lnTo>
                    <a:lnTo>
                      <a:pt x="141" y="169"/>
                    </a:lnTo>
                    <a:lnTo>
                      <a:pt x="143" y="169"/>
                    </a:lnTo>
                    <a:lnTo>
                      <a:pt x="145" y="170"/>
                    </a:lnTo>
                    <a:lnTo>
                      <a:pt x="147" y="170"/>
                    </a:lnTo>
                    <a:lnTo>
                      <a:pt x="149" y="170"/>
                    </a:lnTo>
                    <a:lnTo>
                      <a:pt x="150" y="169"/>
                    </a:lnTo>
                    <a:lnTo>
                      <a:pt x="152" y="169"/>
                    </a:lnTo>
                    <a:lnTo>
                      <a:pt x="155" y="167"/>
                    </a:lnTo>
                    <a:lnTo>
                      <a:pt x="157" y="166"/>
                    </a:lnTo>
                    <a:lnTo>
                      <a:pt x="159" y="165"/>
                    </a:lnTo>
                    <a:lnTo>
                      <a:pt x="161" y="162"/>
                    </a:lnTo>
                    <a:lnTo>
                      <a:pt x="163" y="160"/>
                    </a:lnTo>
                    <a:lnTo>
                      <a:pt x="165" y="157"/>
                    </a:lnTo>
                    <a:lnTo>
                      <a:pt x="167" y="154"/>
                    </a:lnTo>
                    <a:lnTo>
                      <a:pt x="168" y="150"/>
                    </a:lnTo>
                    <a:lnTo>
                      <a:pt x="170" y="147"/>
                    </a:lnTo>
                    <a:lnTo>
                      <a:pt x="173" y="143"/>
                    </a:lnTo>
                    <a:lnTo>
                      <a:pt x="174" y="140"/>
                    </a:lnTo>
                    <a:lnTo>
                      <a:pt x="176" y="135"/>
                    </a:lnTo>
                    <a:lnTo>
                      <a:pt x="177" y="131"/>
                    </a:lnTo>
                    <a:lnTo>
                      <a:pt x="180" y="126"/>
                    </a:lnTo>
                    <a:lnTo>
                      <a:pt x="182" y="121"/>
                    </a:lnTo>
                    <a:lnTo>
                      <a:pt x="185" y="117"/>
                    </a:lnTo>
                    <a:lnTo>
                      <a:pt x="185" y="110"/>
                    </a:lnTo>
                    <a:lnTo>
                      <a:pt x="187" y="106"/>
                    </a:lnTo>
                    <a:lnTo>
                      <a:pt x="190" y="101"/>
                    </a:lnTo>
                    <a:lnTo>
                      <a:pt x="192" y="95"/>
                    </a:lnTo>
                    <a:lnTo>
                      <a:pt x="194" y="91"/>
                    </a:lnTo>
                    <a:lnTo>
                      <a:pt x="196" y="8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9" name="Freeform 72"/>
              <p:cNvSpPr>
                <a:spLocks/>
              </p:cNvSpPr>
              <p:nvPr/>
            </p:nvSpPr>
            <p:spPr bwMode="auto">
              <a:xfrm>
                <a:off x="880" y="1173"/>
                <a:ext cx="392" cy="379"/>
              </a:xfrm>
              <a:custGeom>
                <a:avLst/>
                <a:gdLst>
                  <a:gd name="T0" fmla="*/ 244 w 431"/>
                  <a:gd name="T1" fmla="*/ 93 h 430"/>
                  <a:gd name="T2" fmla="*/ 241 w 431"/>
                  <a:gd name="T3" fmla="*/ 78 h 430"/>
                  <a:gd name="T4" fmla="*/ 235 w 431"/>
                  <a:gd name="T5" fmla="*/ 63 h 430"/>
                  <a:gd name="T6" fmla="*/ 228 w 431"/>
                  <a:gd name="T7" fmla="*/ 49 h 430"/>
                  <a:gd name="T8" fmla="*/ 216 w 431"/>
                  <a:gd name="T9" fmla="*/ 38 h 430"/>
                  <a:gd name="T10" fmla="*/ 205 w 431"/>
                  <a:gd name="T11" fmla="*/ 26 h 430"/>
                  <a:gd name="T12" fmla="*/ 190 w 431"/>
                  <a:gd name="T13" fmla="*/ 18 h 430"/>
                  <a:gd name="T14" fmla="*/ 175 w 431"/>
                  <a:gd name="T15" fmla="*/ 10 h 430"/>
                  <a:gd name="T16" fmla="*/ 157 w 431"/>
                  <a:gd name="T17" fmla="*/ 4 h 430"/>
                  <a:gd name="T18" fmla="*/ 140 w 431"/>
                  <a:gd name="T19" fmla="*/ 3 h 430"/>
                  <a:gd name="T20" fmla="*/ 122 w 431"/>
                  <a:gd name="T21" fmla="*/ 0 h 430"/>
                  <a:gd name="T22" fmla="*/ 104 w 431"/>
                  <a:gd name="T23" fmla="*/ 3 h 430"/>
                  <a:gd name="T24" fmla="*/ 86 w 431"/>
                  <a:gd name="T25" fmla="*/ 4 h 430"/>
                  <a:gd name="T26" fmla="*/ 69 w 431"/>
                  <a:gd name="T27" fmla="*/ 10 h 430"/>
                  <a:gd name="T28" fmla="*/ 53 w 431"/>
                  <a:gd name="T29" fmla="*/ 18 h 430"/>
                  <a:gd name="T30" fmla="*/ 39 w 431"/>
                  <a:gd name="T31" fmla="*/ 26 h 430"/>
                  <a:gd name="T32" fmla="*/ 27 w 431"/>
                  <a:gd name="T33" fmla="*/ 38 h 430"/>
                  <a:gd name="T34" fmla="*/ 17 w 431"/>
                  <a:gd name="T35" fmla="*/ 49 h 430"/>
                  <a:gd name="T36" fmla="*/ 10 w 431"/>
                  <a:gd name="T37" fmla="*/ 63 h 430"/>
                  <a:gd name="T38" fmla="*/ 5 w 431"/>
                  <a:gd name="T39" fmla="*/ 78 h 430"/>
                  <a:gd name="T40" fmla="*/ 1 w 431"/>
                  <a:gd name="T41" fmla="*/ 93 h 430"/>
                  <a:gd name="T42" fmla="*/ 1 w 431"/>
                  <a:gd name="T43" fmla="*/ 108 h 430"/>
                  <a:gd name="T44" fmla="*/ 5 w 431"/>
                  <a:gd name="T45" fmla="*/ 123 h 430"/>
                  <a:gd name="T46" fmla="*/ 10 w 431"/>
                  <a:gd name="T47" fmla="*/ 137 h 430"/>
                  <a:gd name="T48" fmla="*/ 17 w 431"/>
                  <a:gd name="T49" fmla="*/ 151 h 430"/>
                  <a:gd name="T50" fmla="*/ 27 w 431"/>
                  <a:gd name="T51" fmla="*/ 164 h 430"/>
                  <a:gd name="T52" fmla="*/ 39 w 431"/>
                  <a:gd name="T53" fmla="*/ 175 h 430"/>
                  <a:gd name="T54" fmla="*/ 53 w 431"/>
                  <a:gd name="T55" fmla="*/ 184 h 430"/>
                  <a:gd name="T56" fmla="*/ 69 w 431"/>
                  <a:gd name="T57" fmla="*/ 191 h 430"/>
                  <a:gd name="T58" fmla="*/ 86 w 431"/>
                  <a:gd name="T59" fmla="*/ 197 h 430"/>
                  <a:gd name="T60" fmla="*/ 104 w 431"/>
                  <a:gd name="T61" fmla="*/ 200 h 430"/>
                  <a:gd name="T62" fmla="*/ 122 w 431"/>
                  <a:gd name="T63" fmla="*/ 201 h 430"/>
                  <a:gd name="T64" fmla="*/ 140 w 431"/>
                  <a:gd name="T65" fmla="*/ 200 h 430"/>
                  <a:gd name="T66" fmla="*/ 157 w 431"/>
                  <a:gd name="T67" fmla="*/ 197 h 430"/>
                  <a:gd name="T68" fmla="*/ 175 w 431"/>
                  <a:gd name="T69" fmla="*/ 191 h 430"/>
                  <a:gd name="T70" fmla="*/ 190 w 431"/>
                  <a:gd name="T71" fmla="*/ 184 h 430"/>
                  <a:gd name="T72" fmla="*/ 205 w 431"/>
                  <a:gd name="T73" fmla="*/ 175 h 430"/>
                  <a:gd name="T74" fmla="*/ 216 w 431"/>
                  <a:gd name="T75" fmla="*/ 164 h 430"/>
                  <a:gd name="T76" fmla="*/ 228 w 431"/>
                  <a:gd name="T77" fmla="*/ 151 h 430"/>
                  <a:gd name="T78" fmla="*/ 235 w 431"/>
                  <a:gd name="T79" fmla="*/ 137 h 430"/>
                  <a:gd name="T80" fmla="*/ 241 w 431"/>
                  <a:gd name="T81" fmla="*/ 123 h 430"/>
                  <a:gd name="T82" fmla="*/ 244 w 431"/>
                  <a:gd name="T83" fmla="*/ 108 h 4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1"/>
                  <a:gd name="T127" fmla="*/ 0 h 430"/>
                  <a:gd name="T128" fmla="*/ 431 w 431"/>
                  <a:gd name="T129" fmla="*/ 430 h 43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1" h="430">
                    <a:moveTo>
                      <a:pt x="430" y="215"/>
                    </a:moveTo>
                    <a:lnTo>
                      <a:pt x="430" y="199"/>
                    </a:lnTo>
                    <a:lnTo>
                      <a:pt x="428" y="183"/>
                    </a:lnTo>
                    <a:lnTo>
                      <a:pt x="425" y="167"/>
                    </a:lnTo>
                    <a:lnTo>
                      <a:pt x="421" y="152"/>
                    </a:lnTo>
                    <a:lnTo>
                      <a:pt x="415" y="136"/>
                    </a:lnTo>
                    <a:lnTo>
                      <a:pt x="410" y="122"/>
                    </a:lnTo>
                    <a:lnTo>
                      <a:pt x="402" y="107"/>
                    </a:lnTo>
                    <a:lnTo>
                      <a:pt x="393" y="94"/>
                    </a:lnTo>
                    <a:lnTo>
                      <a:pt x="383" y="81"/>
                    </a:lnTo>
                    <a:lnTo>
                      <a:pt x="373" y="69"/>
                    </a:lnTo>
                    <a:lnTo>
                      <a:pt x="362" y="57"/>
                    </a:lnTo>
                    <a:lnTo>
                      <a:pt x="350" y="47"/>
                    </a:lnTo>
                    <a:lnTo>
                      <a:pt x="336" y="37"/>
                    </a:lnTo>
                    <a:lnTo>
                      <a:pt x="322" y="29"/>
                    </a:lnTo>
                    <a:lnTo>
                      <a:pt x="308" y="21"/>
                    </a:lnTo>
                    <a:lnTo>
                      <a:pt x="294" y="15"/>
                    </a:lnTo>
                    <a:lnTo>
                      <a:pt x="278" y="9"/>
                    </a:lnTo>
                    <a:lnTo>
                      <a:pt x="263" y="6"/>
                    </a:lnTo>
                    <a:lnTo>
                      <a:pt x="247" y="3"/>
                    </a:lnTo>
                    <a:lnTo>
                      <a:pt x="231" y="1"/>
                    </a:lnTo>
                    <a:lnTo>
                      <a:pt x="216" y="0"/>
                    </a:lnTo>
                    <a:lnTo>
                      <a:pt x="199" y="1"/>
                    </a:lnTo>
                    <a:lnTo>
                      <a:pt x="183" y="3"/>
                    </a:lnTo>
                    <a:lnTo>
                      <a:pt x="168" y="6"/>
                    </a:lnTo>
                    <a:lnTo>
                      <a:pt x="152" y="9"/>
                    </a:lnTo>
                    <a:lnTo>
                      <a:pt x="137" y="15"/>
                    </a:lnTo>
                    <a:lnTo>
                      <a:pt x="122" y="21"/>
                    </a:lnTo>
                    <a:lnTo>
                      <a:pt x="108" y="29"/>
                    </a:lnTo>
                    <a:lnTo>
                      <a:pt x="94" y="37"/>
                    </a:lnTo>
                    <a:lnTo>
                      <a:pt x="81" y="47"/>
                    </a:lnTo>
                    <a:lnTo>
                      <a:pt x="69" y="57"/>
                    </a:lnTo>
                    <a:lnTo>
                      <a:pt x="58" y="69"/>
                    </a:lnTo>
                    <a:lnTo>
                      <a:pt x="48" y="81"/>
                    </a:lnTo>
                    <a:lnTo>
                      <a:pt x="38" y="94"/>
                    </a:lnTo>
                    <a:lnTo>
                      <a:pt x="30" y="107"/>
                    </a:lnTo>
                    <a:lnTo>
                      <a:pt x="22" y="122"/>
                    </a:lnTo>
                    <a:lnTo>
                      <a:pt x="16" y="136"/>
                    </a:lnTo>
                    <a:lnTo>
                      <a:pt x="10" y="152"/>
                    </a:lnTo>
                    <a:lnTo>
                      <a:pt x="6" y="167"/>
                    </a:lnTo>
                    <a:lnTo>
                      <a:pt x="3" y="183"/>
                    </a:lnTo>
                    <a:lnTo>
                      <a:pt x="1" y="199"/>
                    </a:lnTo>
                    <a:lnTo>
                      <a:pt x="0" y="215"/>
                    </a:lnTo>
                    <a:lnTo>
                      <a:pt x="1" y="230"/>
                    </a:lnTo>
                    <a:lnTo>
                      <a:pt x="3" y="247"/>
                    </a:lnTo>
                    <a:lnTo>
                      <a:pt x="6" y="262"/>
                    </a:lnTo>
                    <a:lnTo>
                      <a:pt x="10" y="278"/>
                    </a:lnTo>
                    <a:lnTo>
                      <a:pt x="16" y="294"/>
                    </a:lnTo>
                    <a:lnTo>
                      <a:pt x="22" y="308"/>
                    </a:lnTo>
                    <a:lnTo>
                      <a:pt x="30" y="322"/>
                    </a:lnTo>
                    <a:lnTo>
                      <a:pt x="38" y="336"/>
                    </a:lnTo>
                    <a:lnTo>
                      <a:pt x="48" y="349"/>
                    </a:lnTo>
                    <a:lnTo>
                      <a:pt x="58" y="361"/>
                    </a:lnTo>
                    <a:lnTo>
                      <a:pt x="69" y="373"/>
                    </a:lnTo>
                    <a:lnTo>
                      <a:pt x="81" y="383"/>
                    </a:lnTo>
                    <a:lnTo>
                      <a:pt x="94" y="392"/>
                    </a:lnTo>
                    <a:lnTo>
                      <a:pt x="108" y="401"/>
                    </a:lnTo>
                    <a:lnTo>
                      <a:pt x="122" y="409"/>
                    </a:lnTo>
                    <a:lnTo>
                      <a:pt x="137" y="415"/>
                    </a:lnTo>
                    <a:lnTo>
                      <a:pt x="152" y="420"/>
                    </a:lnTo>
                    <a:lnTo>
                      <a:pt x="168" y="424"/>
                    </a:lnTo>
                    <a:lnTo>
                      <a:pt x="183" y="427"/>
                    </a:lnTo>
                    <a:lnTo>
                      <a:pt x="199" y="429"/>
                    </a:lnTo>
                    <a:lnTo>
                      <a:pt x="216" y="429"/>
                    </a:lnTo>
                    <a:lnTo>
                      <a:pt x="231" y="429"/>
                    </a:lnTo>
                    <a:lnTo>
                      <a:pt x="247" y="427"/>
                    </a:lnTo>
                    <a:lnTo>
                      <a:pt x="263" y="424"/>
                    </a:lnTo>
                    <a:lnTo>
                      <a:pt x="278" y="420"/>
                    </a:lnTo>
                    <a:lnTo>
                      <a:pt x="294" y="415"/>
                    </a:lnTo>
                    <a:lnTo>
                      <a:pt x="308" y="409"/>
                    </a:lnTo>
                    <a:lnTo>
                      <a:pt x="322" y="401"/>
                    </a:lnTo>
                    <a:lnTo>
                      <a:pt x="336" y="392"/>
                    </a:lnTo>
                    <a:lnTo>
                      <a:pt x="350" y="383"/>
                    </a:lnTo>
                    <a:lnTo>
                      <a:pt x="362" y="373"/>
                    </a:lnTo>
                    <a:lnTo>
                      <a:pt x="373" y="361"/>
                    </a:lnTo>
                    <a:lnTo>
                      <a:pt x="383" y="349"/>
                    </a:lnTo>
                    <a:lnTo>
                      <a:pt x="393" y="336"/>
                    </a:lnTo>
                    <a:lnTo>
                      <a:pt x="402" y="322"/>
                    </a:lnTo>
                    <a:lnTo>
                      <a:pt x="410" y="308"/>
                    </a:lnTo>
                    <a:lnTo>
                      <a:pt x="415" y="294"/>
                    </a:lnTo>
                    <a:lnTo>
                      <a:pt x="421" y="278"/>
                    </a:lnTo>
                    <a:lnTo>
                      <a:pt x="425" y="262"/>
                    </a:lnTo>
                    <a:lnTo>
                      <a:pt x="428" y="247"/>
                    </a:lnTo>
                    <a:lnTo>
                      <a:pt x="430" y="230"/>
                    </a:lnTo>
                    <a:lnTo>
                      <a:pt x="430" y="215"/>
                    </a:lnTo>
                  </a:path>
                </a:pathLst>
              </a:custGeom>
              <a:noFill/>
              <a:ln w="317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0" name="Oval 73"/>
              <p:cNvSpPr>
                <a:spLocks noChangeArrowheads="1"/>
              </p:cNvSpPr>
              <p:nvPr/>
            </p:nvSpPr>
            <p:spPr bwMode="auto">
              <a:xfrm>
                <a:off x="795" y="1154"/>
                <a:ext cx="463" cy="410"/>
              </a:xfrm>
              <a:prstGeom prst="ellipse">
                <a:avLst/>
              </a:prstGeom>
              <a:gradFill rotWithShape="0">
                <a:gsLst>
                  <a:gs pos="0">
                    <a:srgbClr val="FFFFFF"/>
                  </a:gs>
                  <a:gs pos="100000">
                    <a:srgbClr val="0000FF"/>
                  </a:gs>
                </a:gsLst>
                <a:path path="shape">
                  <a:fillToRect l="50000" t="50000" r="50000" b="50000"/>
                </a:path>
              </a:gradFill>
              <a:ln w="19050">
                <a:solidFill>
                  <a:srgbClr val="3366FF"/>
                </a:solidFill>
                <a:round/>
                <a:headEnd/>
                <a:tailEnd/>
              </a:ln>
              <a:effectLst>
                <a:outerShdw blurRad="63500" dist="107763" dir="2700000" algn="ctr" rotWithShape="0">
                  <a:srgbClr val="404040">
                    <a:alpha val="74998"/>
                  </a:srgbClr>
                </a:outerShdw>
              </a:effectLst>
            </p:spPr>
            <p:txBody>
              <a:bodyPr wrap="none" anchor="ctr"/>
              <a:lstStyle/>
              <a:p>
                <a:pPr>
                  <a:defRPr/>
                </a:pPr>
                <a:endParaRPr lang="it-IT">
                  <a:ea typeface="+mn-ea"/>
                  <a:cs typeface="+mn-cs"/>
                </a:endParaRPr>
              </a:p>
            </p:txBody>
          </p:sp>
          <p:sp>
            <p:nvSpPr>
              <p:cNvPr id="91" name="Freeform 74"/>
              <p:cNvSpPr>
                <a:spLocks/>
              </p:cNvSpPr>
              <p:nvPr/>
            </p:nvSpPr>
            <p:spPr bwMode="auto">
              <a:xfrm>
                <a:off x="926" y="1282"/>
                <a:ext cx="213" cy="163"/>
              </a:xfrm>
              <a:custGeom>
                <a:avLst/>
                <a:gdLst>
                  <a:gd name="T0" fmla="*/ 3 w 234"/>
                  <a:gd name="T1" fmla="*/ 41 h 185"/>
                  <a:gd name="T2" fmla="*/ 5 w 234"/>
                  <a:gd name="T3" fmla="*/ 35 h 185"/>
                  <a:gd name="T4" fmla="*/ 7 w 234"/>
                  <a:gd name="T5" fmla="*/ 29 h 185"/>
                  <a:gd name="T6" fmla="*/ 10 w 234"/>
                  <a:gd name="T7" fmla="*/ 26 h 185"/>
                  <a:gd name="T8" fmla="*/ 12 w 234"/>
                  <a:gd name="T9" fmla="*/ 20 h 185"/>
                  <a:gd name="T10" fmla="*/ 14 w 234"/>
                  <a:gd name="T11" fmla="*/ 16 h 185"/>
                  <a:gd name="T12" fmla="*/ 17 w 234"/>
                  <a:gd name="T13" fmla="*/ 13 h 185"/>
                  <a:gd name="T14" fmla="*/ 19 w 234"/>
                  <a:gd name="T15" fmla="*/ 9 h 185"/>
                  <a:gd name="T16" fmla="*/ 23 w 234"/>
                  <a:gd name="T17" fmla="*/ 6 h 185"/>
                  <a:gd name="T18" fmla="*/ 25 w 234"/>
                  <a:gd name="T19" fmla="*/ 4 h 185"/>
                  <a:gd name="T20" fmla="*/ 28 w 234"/>
                  <a:gd name="T21" fmla="*/ 3 h 185"/>
                  <a:gd name="T22" fmla="*/ 31 w 234"/>
                  <a:gd name="T23" fmla="*/ 1 h 185"/>
                  <a:gd name="T24" fmla="*/ 34 w 234"/>
                  <a:gd name="T25" fmla="*/ 0 h 185"/>
                  <a:gd name="T26" fmla="*/ 36 w 234"/>
                  <a:gd name="T27" fmla="*/ 1 h 185"/>
                  <a:gd name="T28" fmla="*/ 39 w 234"/>
                  <a:gd name="T29" fmla="*/ 3 h 185"/>
                  <a:gd name="T30" fmla="*/ 42 w 234"/>
                  <a:gd name="T31" fmla="*/ 4 h 185"/>
                  <a:gd name="T32" fmla="*/ 45 w 234"/>
                  <a:gd name="T33" fmla="*/ 6 h 185"/>
                  <a:gd name="T34" fmla="*/ 46 w 234"/>
                  <a:gd name="T35" fmla="*/ 9 h 185"/>
                  <a:gd name="T36" fmla="*/ 50 w 234"/>
                  <a:gd name="T37" fmla="*/ 13 h 185"/>
                  <a:gd name="T38" fmla="*/ 52 w 234"/>
                  <a:gd name="T39" fmla="*/ 16 h 185"/>
                  <a:gd name="T40" fmla="*/ 55 w 234"/>
                  <a:gd name="T41" fmla="*/ 20 h 185"/>
                  <a:gd name="T42" fmla="*/ 57 w 234"/>
                  <a:gd name="T43" fmla="*/ 26 h 185"/>
                  <a:gd name="T44" fmla="*/ 60 w 234"/>
                  <a:gd name="T45" fmla="*/ 29 h 185"/>
                  <a:gd name="T46" fmla="*/ 63 w 234"/>
                  <a:gd name="T47" fmla="*/ 35 h 185"/>
                  <a:gd name="T48" fmla="*/ 65 w 234"/>
                  <a:gd name="T49" fmla="*/ 41 h 185"/>
                  <a:gd name="T50" fmla="*/ 66 w 234"/>
                  <a:gd name="T51" fmla="*/ 43 h 185"/>
                  <a:gd name="T52" fmla="*/ 69 w 234"/>
                  <a:gd name="T53" fmla="*/ 49 h 185"/>
                  <a:gd name="T54" fmla="*/ 72 w 234"/>
                  <a:gd name="T55" fmla="*/ 54 h 185"/>
                  <a:gd name="T56" fmla="*/ 73 w 234"/>
                  <a:gd name="T57" fmla="*/ 59 h 185"/>
                  <a:gd name="T58" fmla="*/ 77 w 234"/>
                  <a:gd name="T59" fmla="*/ 64 h 185"/>
                  <a:gd name="T60" fmla="*/ 80 w 234"/>
                  <a:gd name="T61" fmla="*/ 69 h 185"/>
                  <a:gd name="T62" fmla="*/ 82 w 234"/>
                  <a:gd name="T63" fmla="*/ 73 h 185"/>
                  <a:gd name="T64" fmla="*/ 86 w 234"/>
                  <a:gd name="T65" fmla="*/ 77 h 185"/>
                  <a:gd name="T66" fmla="*/ 87 w 234"/>
                  <a:gd name="T67" fmla="*/ 79 h 185"/>
                  <a:gd name="T68" fmla="*/ 89 w 234"/>
                  <a:gd name="T69" fmla="*/ 82 h 185"/>
                  <a:gd name="T70" fmla="*/ 92 w 234"/>
                  <a:gd name="T71" fmla="*/ 83 h 185"/>
                  <a:gd name="T72" fmla="*/ 96 w 234"/>
                  <a:gd name="T73" fmla="*/ 85 h 185"/>
                  <a:gd name="T74" fmla="*/ 97 w 234"/>
                  <a:gd name="T75" fmla="*/ 86 h 185"/>
                  <a:gd name="T76" fmla="*/ 101 w 234"/>
                  <a:gd name="T77" fmla="*/ 86 h 185"/>
                  <a:gd name="T78" fmla="*/ 104 w 234"/>
                  <a:gd name="T79" fmla="*/ 85 h 185"/>
                  <a:gd name="T80" fmla="*/ 107 w 234"/>
                  <a:gd name="T81" fmla="*/ 83 h 185"/>
                  <a:gd name="T82" fmla="*/ 108 w 234"/>
                  <a:gd name="T83" fmla="*/ 82 h 185"/>
                  <a:gd name="T84" fmla="*/ 111 w 234"/>
                  <a:gd name="T85" fmla="*/ 79 h 185"/>
                  <a:gd name="T86" fmla="*/ 115 w 234"/>
                  <a:gd name="T87" fmla="*/ 77 h 185"/>
                  <a:gd name="T88" fmla="*/ 117 w 234"/>
                  <a:gd name="T89" fmla="*/ 73 h 185"/>
                  <a:gd name="T90" fmla="*/ 118 w 234"/>
                  <a:gd name="T91" fmla="*/ 69 h 185"/>
                  <a:gd name="T92" fmla="*/ 122 w 234"/>
                  <a:gd name="T93" fmla="*/ 64 h 185"/>
                  <a:gd name="T94" fmla="*/ 125 w 234"/>
                  <a:gd name="T95" fmla="*/ 59 h 185"/>
                  <a:gd name="T96" fmla="*/ 127 w 234"/>
                  <a:gd name="T97" fmla="*/ 54 h 185"/>
                  <a:gd name="T98" fmla="*/ 130 w 234"/>
                  <a:gd name="T99" fmla="*/ 49 h 185"/>
                  <a:gd name="T100" fmla="*/ 133 w 234"/>
                  <a:gd name="T101" fmla="*/ 43 h 18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4"/>
                  <a:gd name="T154" fmla="*/ 0 h 185"/>
                  <a:gd name="T155" fmla="*/ 234 w 234"/>
                  <a:gd name="T156" fmla="*/ 185 h 18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4" h="185">
                    <a:moveTo>
                      <a:pt x="0" y="93"/>
                    </a:moveTo>
                    <a:lnTo>
                      <a:pt x="3" y="86"/>
                    </a:lnTo>
                    <a:lnTo>
                      <a:pt x="5" y="81"/>
                    </a:lnTo>
                    <a:lnTo>
                      <a:pt x="7" y="75"/>
                    </a:lnTo>
                    <a:lnTo>
                      <a:pt x="10" y="69"/>
                    </a:lnTo>
                    <a:lnTo>
                      <a:pt x="13" y="64"/>
                    </a:lnTo>
                    <a:lnTo>
                      <a:pt x="14" y="59"/>
                    </a:lnTo>
                    <a:lnTo>
                      <a:pt x="17" y="54"/>
                    </a:lnTo>
                    <a:lnTo>
                      <a:pt x="19" y="48"/>
                    </a:lnTo>
                    <a:lnTo>
                      <a:pt x="21" y="43"/>
                    </a:lnTo>
                    <a:lnTo>
                      <a:pt x="24" y="38"/>
                    </a:lnTo>
                    <a:lnTo>
                      <a:pt x="25" y="33"/>
                    </a:lnTo>
                    <a:lnTo>
                      <a:pt x="30" y="29"/>
                    </a:lnTo>
                    <a:lnTo>
                      <a:pt x="30" y="27"/>
                    </a:lnTo>
                    <a:lnTo>
                      <a:pt x="33" y="21"/>
                    </a:lnTo>
                    <a:lnTo>
                      <a:pt x="34" y="18"/>
                    </a:lnTo>
                    <a:lnTo>
                      <a:pt x="38" y="15"/>
                    </a:lnTo>
                    <a:lnTo>
                      <a:pt x="40" y="12"/>
                    </a:lnTo>
                    <a:lnTo>
                      <a:pt x="42" y="9"/>
                    </a:lnTo>
                    <a:lnTo>
                      <a:pt x="44" y="7"/>
                    </a:lnTo>
                    <a:lnTo>
                      <a:pt x="46" y="5"/>
                    </a:lnTo>
                    <a:lnTo>
                      <a:pt x="49" y="3"/>
                    </a:lnTo>
                    <a:lnTo>
                      <a:pt x="52" y="2"/>
                    </a:lnTo>
                    <a:lnTo>
                      <a:pt x="54" y="1"/>
                    </a:lnTo>
                    <a:lnTo>
                      <a:pt x="56" y="1"/>
                    </a:lnTo>
                    <a:lnTo>
                      <a:pt x="59" y="0"/>
                    </a:lnTo>
                    <a:lnTo>
                      <a:pt x="61" y="1"/>
                    </a:lnTo>
                    <a:lnTo>
                      <a:pt x="63" y="1"/>
                    </a:lnTo>
                    <a:lnTo>
                      <a:pt x="65" y="2"/>
                    </a:lnTo>
                    <a:lnTo>
                      <a:pt x="69" y="3"/>
                    </a:lnTo>
                    <a:lnTo>
                      <a:pt x="70" y="5"/>
                    </a:lnTo>
                    <a:lnTo>
                      <a:pt x="72" y="7"/>
                    </a:lnTo>
                    <a:lnTo>
                      <a:pt x="74" y="9"/>
                    </a:lnTo>
                    <a:lnTo>
                      <a:pt x="78" y="12"/>
                    </a:lnTo>
                    <a:lnTo>
                      <a:pt x="80" y="15"/>
                    </a:lnTo>
                    <a:lnTo>
                      <a:pt x="82" y="18"/>
                    </a:lnTo>
                    <a:lnTo>
                      <a:pt x="83" y="21"/>
                    </a:lnTo>
                    <a:lnTo>
                      <a:pt x="87" y="28"/>
                    </a:lnTo>
                    <a:lnTo>
                      <a:pt x="89" y="29"/>
                    </a:lnTo>
                    <a:lnTo>
                      <a:pt x="91" y="33"/>
                    </a:lnTo>
                    <a:lnTo>
                      <a:pt x="93" y="38"/>
                    </a:lnTo>
                    <a:lnTo>
                      <a:pt x="97" y="42"/>
                    </a:lnTo>
                    <a:lnTo>
                      <a:pt x="98" y="48"/>
                    </a:lnTo>
                    <a:lnTo>
                      <a:pt x="100" y="54"/>
                    </a:lnTo>
                    <a:lnTo>
                      <a:pt x="102" y="58"/>
                    </a:lnTo>
                    <a:lnTo>
                      <a:pt x="105" y="64"/>
                    </a:lnTo>
                    <a:lnTo>
                      <a:pt x="108" y="69"/>
                    </a:lnTo>
                    <a:lnTo>
                      <a:pt x="110" y="75"/>
                    </a:lnTo>
                    <a:lnTo>
                      <a:pt x="111" y="81"/>
                    </a:lnTo>
                    <a:lnTo>
                      <a:pt x="114" y="86"/>
                    </a:lnTo>
                    <a:lnTo>
                      <a:pt x="117" y="93"/>
                    </a:lnTo>
                    <a:lnTo>
                      <a:pt x="120" y="98"/>
                    </a:lnTo>
                    <a:lnTo>
                      <a:pt x="122" y="104"/>
                    </a:lnTo>
                    <a:lnTo>
                      <a:pt x="123" y="109"/>
                    </a:lnTo>
                    <a:lnTo>
                      <a:pt x="126" y="114"/>
                    </a:lnTo>
                    <a:lnTo>
                      <a:pt x="128" y="119"/>
                    </a:lnTo>
                    <a:lnTo>
                      <a:pt x="129" y="126"/>
                    </a:lnTo>
                    <a:lnTo>
                      <a:pt x="133" y="131"/>
                    </a:lnTo>
                    <a:lnTo>
                      <a:pt x="135" y="137"/>
                    </a:lnTo>
                    <a:lnTo>
                      <a:pt x="138" y="141"/>
                    </a:lnTo>
                    <a:lnTo>
                      <a:pt x="141" y="146"/>
                    </a:lnTo>
                    <a:lnTo>
                      <a:pt x="142" y="151"/>
                    </a:lnTo>
                    <a:lnTo>
                      <a:pt x="145" y="155"/>
                    </a:lnTo>
                    <a:lnTo>
                      <a:pt x="148" y="158"/>
                    </a:lnTo>
                    <a:lnTo>
                      <a:pt x="149" y="163"/>
                    </a:lnTo>
                    <a:lnTo>
                      <a:pt x="151" y="167"/>
                    </a:lnTo>
                    <a:lnTo>
                      <a:pt x="153" y="170"/>
                    </a:lnTo>
                    <a:lnTo>
                      <a:pt x="156" y="173"/>
                    </a:lnTo>
                    <a:lnTo>
                      <a:pt x="158" y="175"/>
                    </a:lnTo>
                    <a:lnTo>
                      <a:pt x="161" y="178"/>
                    </a:lnTo>
                    <a:lnTo>
                      <a:pt x="162" y="179"/>
                    </a:lnTo>
                    <a:lnTo>
                      <a:pt x="165" y="181"/>
                    </a:lnTo>
                    <a:lnTo>
                      <a:pt x="168" y="183"/>
                    </a:lnTo>
                    <a:lnTo>
                      <a:pt x="170" y="183"/>
                    </a:lnTo>
                    <a:lnTo>
                      <a:pt x="172" y="184"/>
                    </a:lnTo>
                    <a:lnTo>
                      <a:pt x="175" y="184"/>
                    </a:lnTo>
                    <a:lnTo>
                      <a:pt x="177" y="184"/>
                    </a:lnTo>
                    <a:lnTo>
                      <a:pt x="178" y="183"/>
                    </a:lnTo>
                    <a:lnTo>
                      <a:pt x="181" y="183"/>
                    </a:lnTo>
                    <a:lnTo>
                      <a:pt x="184" y="181"/>
                    </a:lnTo>
                    <a:lnTo>
                      <a:pt x="187" y="179"/>
                    </a:lnTo>
                    <a:lnTo>
                      <a:pt x="189" y="178"/>
                    </a:lnTo>
                    <a:lnTo>
                      <a:pt x="191" y="175"/>
                    </a:lnTo>
                    <a:lnTo>
                      <a:pt x="195" y="173"/>
                    </a:lnTo>
                    <a:lnTo>
                      <a:pt x="196" y="170"/>
                    </a:lnTo>
                    <a:lnTo>
                      <a:pt x="199" y="167"/>
                    </a:lnTo>
                    <a:lnTo>
                      <a:pt x="201" y="163"/>
                    </a:lnTo>
                    <a:lnTo>
                      <a:pt x="203" y="158"/>
                    </a:lnTo>
                    <a:lnTo>
                      <a:pt x="205" y="155"/>
                    </a:lnTo>
                    <a:lnTo>
                      <a:pt x="207" y="151"/>
                    </a:lnTo>
                    <a:lnTo>
                      <a:pt x="209" y="146"/>
                    </a:lnTo>
                    <a:lnTo>
                      <a:pt x="211" y="142"/>
                    </a:lnTo>
                    <a:lnTo>
                      <a:pt x="215" y="137"/>
                    </a:lnTo>
                    <a:lnTo>
                      <a:pt x="217" y="131"/>
                    </a:lnTo>
                    <a:lnTo>
                      <a:pt x="219" y="126"/>
                    </a:lnTo>
                    <a:lnTo>
                      <a:pt x="221" y="119"/>
                    </a:lnTo>
                    <a:lnTo>
                      <a:pt x="223" y="115"/>
                    </a:lnTo>
                    <a:lnTo>
                      <a:pt x="226" y="109"/>
                    </a:lnTo>
                    <a:lnTo>
                      <a:pt x="229" y="104"/>
                    </a:lnTo>
                    <a:lnTo>
                      <a:pt x="231" y="98"/>
                    </a:lnTo>
                    <a:lnTo>
                      <a:pt x="233" y="93"/>
                    </a:lnTo>
                  </a:path>
                </a:pathLst>
              </a:custGeom>
              <a:noFill/>
              <a:ln w="3175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sp>
          <p:nvSpPr>
            <p:cNvPr id="58" name="Text Box 75"/>
            <p:cNvSpPr txBox="1">
              <a:spLocks noChangeArrowheads="1"/>
            </p:cNvSpPr>
            <p:nvPr/>
          </p:nvSpPr>
          <p:spPr bwMode="auto">
            <a:xfrm>
              <a:off x="1869" y="1022"/>
              <a:ext cx="451"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09575" eaLnBrk="0" hangingPunct="0">
                <a:defRPr sz="2400" b="1">
                  <a:solidFill>
                    <a:schemeClr val="tx1"/>
                  </a:solidFill>
                  <a:latin typeface="Arial" charset="0"/>
                  <a:ea typeface="ヒラギノ角ゴ Pro W3" charset="0"/>
                  <a:cs typeface="ヒラギノ角ゴ Pro W3" charset="0"/>
                </a:defRPr>
              </a:lvl1pPr>
              <a:lvl2pPr marL="37931725" indent="-37474525" defTabSz="409575"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lgn="ctr">
                <a:buClr>
                  <a:srgbClr val="104160"/>
                </a:buClr>
                <a:buSzPct val="90000"/>
                <a:buFont typeface="Monotype Sorts" charset="0"/>
                <a:buNone/>
              </a:pPr>
              <a:r>
                <a:rPr lang="en-US" sz="1400" b="0">
                  <a:solidFill>
                    <a:srgbClr val="4181C0"/>
                  </a:solidFill>
                  <a:latin typeface="Univers Condensed" charset="0"/>
                </a:rPr>
                <a:t>Incident</a:t>
              </a:r>
              <a:endParaRPr lang="en-US" sz="2200" b="0">
                <a:latin typeface="Times New Roman" charset="0"/>
              </a:endParaRPr>
            </a:p>
          </p:txBody>
        </p:sp>
        <p:sp>
          <p:nvSpPr>
            <p:cNvPr id="59" name="Text Box 76"/>
            <p:cNvSpPr txBox="1">
              <a:spLocks noChangeArrowheads="1"/>
            </p:cNvSpPr>
            <p:nvPr/>
          </p:nvSpPr>
          <p:spPr bwMode="auto">
            <a:xfrm>
              <a:off x="2207" y="1551"/>
              <a:ext cx="5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09575" eaLnBrk="0" hangingPunct="0">
                <a:defRPr sz="2400" b="1">
                  <a:solidFill>
                    <a:schemeClr val="tx1"/>
                  </a:solidFill>
                  <a:latin typeface="Arial" charset="0"/>
                  <a:ea typeface="ヒラギノ角ゴ Pro W3" charset="0"/>
                  <a:cs typeface="ヒラギノ角ゴ Pro W3" charset="0"/>
                </a:defRPr>
              </a:lvl1pPr>
              <a:lvl2pPr marL="37931725" indent="-37474525" defTabSz="409575"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lgn="ctr">
                <a:buClr>
                  <a:srgbClr val="104160"/>
                </a:buClr>
                <a:buSzPct val="90000"/>
                <a:buFont typeface="Monotype Sorts" charset="0"/>
                <a:buNone/>
              </a:pPr>
              <a:r>
                <a:rPr lang="en-US" sz="1400" b="0">
                  <a:solidFill>
                    <a:srgbClr val="00603C"/>
                  </a:solidFill>
                  <a:latin typeface="Univers Condensed" charset="0"/>
                </a:rPr>
                <a:t>Reflected</a:t>
              </a:r>
              <a:endParaRPr lang="en-US" sz="2200" b="0">
                <a:latin typeface="Times New Roman" charset="0"/>
              </a:endParaRPr>
            </a:p>
          </p:txBody>
        </p:sp>
        <p:sp>
          <p:nvSpPr>
            <p:cNvPr id="60" name="Text Box 77"/>
            <p:cNvSpPr txBox="1">
              <a:spLocks noChangeArrowheads="1"/>
            </p:cNvSpPr>
            <p:nvPr/>
          </p:nvSpPr>
          <p:spPr bwMode="auto">
            <a:xfrm>
              <a:off x="3650" y="1022"/>
              <a:ext cx="663"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09575" eaLnBrk="0" hangingPunct="0">
                <a:defRPr sz="2400" b="1">
                  <a:solidFill>
                    <a:schemeClr val="tx1"/>
                  </a:solidFill>
                  <a:latin typeface="Arial" charset="0"/>
                  <a:ea typeface="ヒラギノ角ゴ Pro W3" charset="0"/>
                  <a:cs typeface="ヒラギノ角ゴ Pro W3" charset="0"/>
                </a:defRPr>
              </a:lvl1pPr>
              <a:lvl2pPr marL="37931725" indent="-37474525" defTabSz="409575"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lgn="ctr">
                <a:buClr>
                  <a:srgbClr val="104160"/>
                </a:buClr>
                <a:buSzPct val="90000"/>
                <a:buFont typeface="Monotype Sorts" charset="0"/>
                <a:buNone/>
              </a:pPr>
              <a:r>
                <a:rPr lang="en-US" sz="1400" b="0">
                  <a:solidFill>
                    <a:srgbClr val="C20000"/>
                  </a:solidFill>
                  <a:latin typeface="Univers Condensed" charset="0"/>
                </a:rPr>
                <a:t>Transmitted</a:t>
              </a:r>
              <a:endParaRPr lang="en-US" sz="2200" b="0">
                <a:latin typeface="Times New Roman" charset="0"/>
              </a:endParaRPr>
            </a:p>
          </p:txBody>
        </p:sp>
        <p:sp>
          <p:nvSpPr>
            <p:cNvPr id="61" name="Freeform 78"/>
            <p:cNvSpPr>
              <a:spLocks/>
            </p:cNvSpPr>
            <p:nvPr/>
          </p:nvSpPr>
          <p:spPr bwMode="auto">
            <a:xfrm>
              <a:off x="1738" y="1177"/>
              <a:ext cx="854" cy="422"/>
            </a:xfrm>
            <a:custGeom>
              <a:avLst/>
              <a:gdLst>
                <a:gd name="T0" fmla="*/ 35 w 939"/>
                <a:gd name="T1" fmla="*/ 69 h 479"/>
                <a:gd name="T2" fmla="*/ 0 w 939"/>
                <a:gd name="T3" fmla="*/ 36 h 479"/>
                <a:gd name="T4" fmla="*/ 450 w 939"/>
                <a:gd name="T5" fmla="*/ 35 h 479"/>
                <a:gd name="T6" fmla="*/ 450 w 939"/>
                <a:gd name="T7" fmla="*/ 0 h 479"/>
                <a:gd name="T8" fmla="*/ 531 w 939"/>
                <a:gd name="T9" fmla="*/ 70 h 479"/>
                <a:gd name="T10" fmla="*/ 450 w 939"/>
                <a:gd name="T11" fmla="*/ 141 h 479"/>
                <a:gd name="T12" fmla="*/ 450 w 939"/>
                <a:gd name="T13" fmla="*/ 107 h 479"/>
                <a:gd name="T14" fmla="*/ 306 w 939"/>
                <a:gd name="T15" fmla="*/ 107 h 479"/>
                <a:gd name="T16" fmla="*/ 196 w 939"/>
                <a:gd name="T17" fmla="*/ 204 h 479"/>
                <a:gd name="T18" fmla="*/ 216 w 939"/>
                <a:gd name="T19" fmla="*/ 216 h 479"/>
                <a:gd name="T20" fmla="*/ 137 w 939"/>
                <a:gd name="T21" fmla="*/ 224 h 479"/>
                <a:gd name="T22" fmla="*/ 126 w 939"/>
                <a:gd name="T23" fmla="*/ 164 h 479"/>
                <a:gd name="T24" fmla="*/ 147 w 939"/>
                <a:gd name="T25" fmla="*/ 175 h 479"/>
                <a:gd name="T26" fmla="*/ 228 w 939"/>
                <a:gd name="T27" fmla="*/ 105 h 479"/>
                <a:gd name="T28" fmla="*/ 5 w 939"/>
                <a:gd name="T29" fmla="*/ 104 h 479"/>
                <a:gd name="T30" fmla="*/ 35 w 939"/>
                <a:gd name="T31" fmla="*/ 69 h 479"/>
                <a:gd name="T32" fmla="*/ 35 w 939"/>
                <a:gd name="T33" fmla="*/ 69 h 4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39"/>
                <a:gd name="T52" fmla="*/ 0 h 479"/>
                <a:gd name="T53" fmla="*/ 939 w 939"/>
                <a:gd name="T54" fmla="*/ 479 h 4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39" h="479">
                  <a:moveTo>
                    <a:pt x="62" y="149"/>
                  </a:moveTo>
                  <a:lnTo>
                    <a:pt x="0" y="76"/>
                  </a:lnTo>
                  <a:lnTo>
                    <a:pt x="796" y="75"/>
                  </a:lnTo>
                  <a:lnTo>
                    <a:pt x="796" y="0"/>
                  </a:lnTo>
                  <a:lnTo>
                    <a:pt x="938" y="151"/>
                  </a:lnTo>
                  <a:lnTo>
                    <a:pt x="796" y="303"/>
                  </a:lnTo>
                  <a:lnTo>
                    <a:pt x="796" y="228"/>
                  </a:lnTo>
                  <a:lnTo>
                    <a:pt x="543" y="227"/>
                  </a:lnTo>
                  <a:lnTo>
                    <a:pt x="347" y="437"/>
                  </a:lnTo>
                  <a:lnTo>
                    <a:pt x="384" y="463"/>
                  </a:lnTo>
                  <a:lnTo>
                    <a:pt x="243" y="478"/>
                  </a:lnTo>
                  <a:lnTo>
                    <a:pt x="222" y="351"/>
                  </a:lnTo>
                  <a:lnTo>
                    <a:pt x="262" y="377"/>
                  </a:lnTo>
                  <a:lnTo>
                    <a:pt x="403" y="224"/>
                  </a:lnTo>
                  <a:lnTo>
                    <a:pt x="8" y="223"/>
                  </a:lnTo>
                  <a:lnTo>
                    <a:pt x="62" y="149"/>
                  </a:lnTo>
                </a:path>
              </a:pathLst>
            </a:custGeom>
            <a:gradFill rotWithShape="0">
              <a:gsLst>
                <a:gs pos="0">
                  <a:srgbClr val="C2EFFF"/>
                </a:gs>
                <a:gs pos="100000">
                  <a:srgbClr val="009F82"/>
                </a:gs>
              </a:gsLst>
              <a:lin ang="0" scaled="1"/>
            </a:gradFill>
            <a:ln w="19050">
              <a:solidFill>
                <a:srgbClr val="000000"/>
              </a:solidFill>
              <a:round/>
              <a:headEnd/>
              <a:tailEnd/>
            </a:ln>
          </p:spPr>
          <p:txBody>
            <a:bodyPr/>
            <a:lstStyle/>
            <a:p>
              <a:endParaRPr lang="it-IT"/>
            </a:p>
          </p:txBody>
        </p:sp>
        <p:sp>
          <p:nvSpPr>
            <p:cNvPr id="62" name="Freeform 79"/>
            <p:cNvSpPr>
              <a:spLocks/>
            </p:cNvSpPr>
            <p:nvPr/>
          </p:nvSpPr>
          <p:spPr bwMode="auto">
            <a:xfrm>
              <a:off x="3623" y="1193"/>
              <a:ext cx="741" cy="261"/>
            </a:xfrm>
            <a:custGeom>
              <a:avLst/>
              <a:gdLst>
                <a:gd name="T0" fmla="*/ 34 w 815"/>
                <a:gd name="T1" fmla="*/ 72 h 295"/>
                <a:gd name="T2" fmla="*/ 3 w 815"/>
                <a:gd name="T3" fmla="*/ 35 h 295"/>
                <a:gd name="T4" fmla="*/ 369 w 815"/>
                <a:gd name="T5" fmla="*/ 35 h 295"/>
                <a:gd name="T6" fmla="*/ 369 w 815"/>
                <a:gd name="T7" fmla="*/ 0 h 295"/>
                <a:gd name="T8" fmla="*/ 460 w 815"/>
                <a:gd name="T9" fmla="*/ 70 h 295"/>
                <a:gd name="T10" fmla="*/ 369 w 815"/>
                <a:gd name="T11" fmla="*/ 141 h 295"/>
                <a:gd name="T12" fmla="*/ 369 w 815"/>
                <a:gd name="T13" fmla="*/ 105 h 295"/>
                <a:gd name="T14" fmla="*/ 0 w 815"/>
                <a:gd name="T15" fmla="*/ 105 h 295"/>
                <a:gd name="T16" fmla="*/ 34 w 815"/>
                <a:gd name="T17" fmla="*/ 72 h 295"/>
                <a:gd name="T18" fmla="*/ 34 w 815"/>
                <a:gd name="T19" fmla="*/ 72 h 2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5"/>
                <a:gd name="T31" fmla="*/ 0 h 295"/>
                <a:gd name="T32" fmla="*/ 815 w 815"/>
                <a:gd name="T33" fmla="*/ 295 h 2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5" h="295">
                  <a:moveTo>
                    <a:pt x="61" y="148"/>
                  </a:moveTo>
                  <a:lnTo>
                    <a:pt x="3" y="74"/>
                  </a:lnTo>
                  <a:lnTo>
                    <a:pt x="654" y="74"/>
                  </a:lnTo>
                  <a:lnTo>
                    <a:pt x="654" y="0"/>
                  </a:lnTo>
                  <a:lnTo>
                    <a:pt x="814" y="146"/>
                  </a:lnTo>
                  <a:lnTo>
                    <a:pt x="654" y="294"/>
                  </a:lnTo>
                  <a:lnTo>
                    <a:pt x="654" y="221"/>
                  </a:lnTo>
                  <a:lnTo>
                    <a:pt x="0" y="221"/>
                  </a:lnTo>
                  <a:lnTo>
                    <a:pt x="61" y="148"/>
                  </a:lnTo>
                </a:path>
              </a:pathLst>
            </a:custGeom>
            <a:gradFill rotWithShape="0">
              <a:gsLst>
                <a:gs pos="0">
                  <a:srgbClr val="FFE1DC"/>
                </a:gs>
                <a:gs pos="100000">
                  <a:srgbClr val="FF0000"/>
                </a:gs>
              </a:gsLst>
              <a:lin ang="0" scaled="1"/>
            </a:gradFill>
            <a:ln w="19050">
              <a:solidFill>
                <a:srgbClr val="000000"/>
              </a:solidFill>
              <a:round/>
              <a:headEnd/>
              <a:tailEnd/>
            </a:ln>
          </p:spPr>
          <p:txBody>
            <a:bodyPr/>
            <a:lstStyle/>
            <a:p>
              <a:endParaRPr lang="it-IT"/>
            </a:p>
          </p:txBody>
        </p:sp>
        <p:sp>
          <p:nvSpPr>
            <p:cNvPr id="63" name="Freeform 80"/>
            <p:cNvSpPr>
              <a:spLocks/>
            </p:cNvSpPr>
            <p:nvPr/>
          </p:nvSpPr>
          <p:spPr bwMode="auto">
            <a:xfrm>
              <a:off x="2796" y="1207"/>
              <a:ext cx="626" cy="241"/>
            </a:xfrm>
            <a:custGeom>
              <a:avLst/>
              <a:gdLst>
                <a:gd name="T0" fmla="*/ 387 w 689"/>
                <a:gd name="T1" fmla="*/ 0 h 273"/>
                <a:gd name="T2" fmla="*/ 387 w 689"/>
                <a:gd name="T3" fmla="*/ 129 h 273"/>
                <a:gd name="T4" fmla="*/ 0 w 689"/>
                <a:gd name="T5" fmla="*/ 129 h 273"/>
                <a:gd name="T6" fmla="*/ 0 w 689"/>
                <a:gd name="T7" fmla="*/ 0 h 273"/>
                <a:gd name="T8" fmla="*/ 387 w 689"/>
                <a:gd name="T9" fmla="*/ 0 h 273"/>
                <a:gd name="T10" fmla="*/ 387 w 689"/>
                <a:gd name="T11" fmla="*/ 0 h 273"/>
                <a:gd name="T12" fmla="*/ 0 60000 65536"/>
                <a:gd name="T13" fmla="*/ 0 60000 65536"/>
                <a:gd name="T14" fmla="*/ 0 60000 65536"/>
                <a:gd name="T15" fmla="*/ 0 60000 65536"/>
                <a:gd name="T16" fmla="*/ 0 60000 65536"/>
                <a:gd name="T17" fmla="*/ 0 60000 65536"/>
                <a:gd name="T18" fmla="*/ 0 w 689"/>
                <a:gd name="T19" fmla="*/ 0 h 273"/>
                <a:gd name="T20" fmla="*/ 689 w 689"/>
                <a:gd name="T21" fmla="*/ 273 h 273"/>
              </a:gdLst>
              <a:ahLst/>
              <a:cxnLst>
                <a:cxn ang="T12">
                  <a:pos x="T0" y="T1"/>
                </a:cxn>
                <a:cxn ang="T13">
                  <a:pos x="T2" y="T3"/>
                </a:cxn>
                <a:cxn ang="T14">
                  <a:pos x="T4" y="T5"/>
                </a:cxn>
                <a:cxn ang="T15">
                  <a:pos x="T6" y="T7"/>
                </a:cxn>
                <a:cxn ang="T16">
                  <a:pos x="T8" y="T9"/>
                </a:cxn>
                <a:cxn ang="T17">
                  <a:pos x="T10" y="T11"/>
                </a:cxn>
              </a:cxnLst>
              <a:rect l="T18" t="T19" r="T20" b="T21"/>
              <a:pathLst>
                <a:path w="689" h="273">
                  <a:moveTo>
                    <a:pt x="688" y="0"/>
                  </a:moveTo>
                  <a:lnTo>
                    <a:pt x="688" y="272"/>
                  </a:lnTo>
                  <a:lnTo>
                    <a:pt x="0" y="272"/>
                  </a:lnTo>
                  <a:lnTo>
                    <a:pt x="0" y="0"/>
                  </a:lnTo>
                  <a:lnTo>
                    <a:pt x="688" y="0"/>
                  </a:lnTo>
                </a:path>
              </a:pathLst>
            </a:custGeom>
            <a:solidFill>
              <a:srgbClr val="000000"/>
            </a:solidFill>
            <a:ln w="31750">
              <a:solidFill>
                <a:srgbClr val="000000"/>
              </a:solidFill>
              <a:round/>
              <a:headEnd/>
              <a:tailEnd/>
            </a:ln>
          </p:spPr>
          <p:txBody>
            <a:bodyPr/>
            <a:lstStyle/>
            <a:p>
              <a:endParaRPr lang="it-IT"/>
            </a:p>
          </p:txBody>
        </p:sp>
        <p:sp>
          <p:nvSpPr>
            <p:cNvPr id="64" name="Freeform 81"/>
            <p:cNvSpPr>
              <a:spLocks/>
            </p:cNvSpPr>
            <p:nvPr/>
          </p:nvSpPr>
          <p:spPr bwMode="auto">
            <a:xfrm>
              <a:off x="2653" y="1263"/>
              <a:ext cx="142" cy="117"/>
            </a:xfrm>
            <a:custGeom>
              <a:avLst/>
              <a:gdLst>
                <a:gd name="T0" fmla="*/ 88 w 156"/>
                <a:gd name="T1" fmla="*/ 0 h 132"/>
                <a:gd name="T2" fmla="*/ 88 w 156"/>
                <a:gd name="T3" fmla="*/ 64 h 132"/>
                <a:gd name="T4" fmla="*/ 0 w 156"/>
                <a:gd name="T5" fmla="*/ 64 h 132"/>
                <a:gd name="T6" fmla="*/ 0 w 156"/>
                <a:gd name="T7" fmla="*/ 0 h 132"/>
                <a:gd name="T8" fmla="*/ 88 w 156"/>
                <a:gd name="T9" fmla="*/ 0 h 132"/>
                <a:gd name="T10" fmla="*/ 88 w 156"/>
                <a:gd name="T11" fmla="*/ 0 h 132"/>
                <a:gd name="T12" fmla="*/ 0 60000 65536"/>
                <a:gd name="T13" fmla="*/ 0 60000 65536"/>
                <a:gd name="T14" fmla="*/ 0 60000 65536"/>
                <a:gd name="T15" fmla="*/ 0 60000 65536"/>
                <a:gd name="T16" fmla="*/ 0 60000 65536"/>
                <a:gd name="T17" fmla="*/ 0 60000 65536"/>
                <a:gd name="T18" fmla="*/ 0 w 156"/>
                <a:gd name="T19" fmla="*/ 0 h 132"/>
                <a:gd name="T20" fmla="*/ 156 w 156"/>
                <a:gd name="T21" fmla="*/ 132 h 132"/>
              </a:gdLst>
              <a:ahLst/>
              <a:cxnLst>
                <a:cxn ang="T12">
                  <a:pos x="T0" y="T1"/>
                </a:cxn>
                <a:cxn ang="T13">
                  <a:pos x="T2" y="T3"/>
                </a:cxn>
                <a:cxn ang="T14">
                  <a:pos x="T4" y="T5"/>
                </a:cxn>
                <a:cxn ang="T15">
                  <a:pos x="T6" y="T7"/>
                </a:cxn>
                <a:cxn ang="T16">
                  <a:pos x="T8" y="T9"/>
                </a:cxn>
                <a:cxn ang="T17">
                  <a:pos x="T10" y="T11"/>
                </a:cxn>
              </a:cxnLst>
              <a:rect l="T18" t="T19" r="T20" b="T21"/>
              <a:pathLst>
                <a:path w="156" h="132">
                  <a:moveTo>
                    <a:pt x="155" y="0"/>
                  </a:moveTo>
                  <a:lnTo>
                    <a:pt x="155" y="131"/>
                  </a:lnTo>
                  <a:lnTo>
                    <a:pt x="0" y="131"/>
                  </a:lnTo>
                  <a:lnTo>
                    <a:pt x="0" y="0"/>
                  </a:lnTo>
                  <a:lnTo>
                    <a:pt x="155" y="0"/>
                  </a:lnTo>
                </a:path>
              </a:pathLst>
            </a:custGeom>
            <a:solidFill>
              <a:srgbClr val="000000"/>
            </a:solidFill>
            <a:ln w="31750">
              <a:solidFill>
                <a:srgbClr val="000000"/>
              </a:solidFill>
              <a:round/>
              <a:headEnd/>
              <a:tailEnd/>
            </a:ln>
          </p:spPr>
          <p:txBody>
            <a:bodyPr/>
            <a:lstStyle/>
            <a:p>
              <a:endParaRPr lang="it-IT"/>
            </a:p>
          </p:txBody>
        </p:sp>
        <p:sp>
          <p:nvSpPr>
            <p:cNvPr id="65" name="Freeform 82"/>
            <p:cNvSpPr>
              <a:spLocks/>
            </p:cNvSpPr>
            <p:nvPr/>
          </p:nvSpPr>
          <p:spPr bwMode="auto">
            <a:xfrm>
              <a:off x="3422" y="1277"/>
              <a:ext cx="154" cy="102"/>
            </a:xfrm>
            <a:custGeom>
              <a:avLst/>
              <a:gdLst>
                <a:gd name="T0" fmla="*/ 97 w 169"/>
                <a:gd name="T1" fmla="*/ 0 h 115"/>
                <a:gd name="T2" fmla="*/ 97 w 169"/>
                <a:gd name="T3" fmla="*/ 56 h 115"/>
                <a:gd name="T4" fmla="*/ 0 w 169"/>
                <a:gd name="T5" fmla="*/ 56 h 115"/>
                <a:gd name="T6" fmla="*/ 0 w 169"/>
                <a:gd name="T7" fmla="*/ 0 h 115"/>
                <a:gd name="T8" fmla="*/ 97 w 169"/>
                <a:gd name="T9" fmla="*/ 0 h 115"/>
                <a:gd name="T10" fmla="*/ 97 w 169"/>
                <a:gd name="T11" fmla="*/ 0 h 115"/>
                <a:gd name="T12" fmla="*/ 0 60000 65536"/>
                <a:gd name="T13" fmla="*/ 0 60000 65536"/>
                <a:gd name="T14" fmla="*/ 0 60000 65536"/>
                <a:gd name="T15" fmla="*/ 0 60000 65536"/>
                <a:gd name="T16" fmla="*/ 0 60000 65536"/>
                <a:gd name="T17" fmla="*/ 0 60000 65536"/>
                <a:gd name="T18" fmla="*/ 0 w 169"/>
                <a:gd name="T19" fmla="*/ 0 h 115"/>
                <a:gd name="T20" fmla="*/ 169 w 169"/>
                <a:gd name="T21" fmla="*/ 115 h 115"/>
              </a:gdLst>
              <a:ahLst/>
              <a:cxnLst>
                <a:cxn ang="T12">
                  <a:pos x="T0" y="T1"/>
                </a:cxn>
                <a:cxn ang="T13">
                  <a:pos x="T2" y="T3"/>
                </a:cxn>
                <a:cxn ang="T14">
                  <a:pos x="T4" y="T5"/>
                </a:cxn>
                <a:cxn ang="T15">
                  <a:pos x="T6" y="T7"/>
                </a:cxn>
                <a:cxn ang="T16">
                  <a:pos x="T8" y="T9"/>
                </a:cxn>
                <a:cxn ang="T17">
                  <a:pos x="T10" y="T11"/>
                </a:cxn>
              </a:cxnLst>
              <a:rect l="T18" t="T19" r="T20" b="T21"/>
              <a:pathLst>
                <a:path w="169" h="115">
                  <a:moveTo>
                    <a:pt x="168" y="0"/>
                  </a:moveTo>
                  <a:lnTo>
                    <a:pt x="168" y="114"/>
                  </a:lnTo>
                  <a:lnTo>
                    <a:pt x="0" y="114"/>
                  </a:lnTo>
                  <a:lnTo>
                    <a:pt x="0" y="0"/>
                  </a:lnTo>
                  <a:lnTo>
                    <a:pt x="168" y="0"/>
                  </a:lnTo>
                </a:path>
              </a:pathLst>
            </a:custGeom>
            <a:solidFill>
              <a:srgbClr val="000000"/>
            </a:solidFill>
            <a:ln w="31750">
              <a:solidFill>
                <a:srgbClr val="000000"/>
              </a:solidFill>
              <a:round/>
              <a:headEnd/>
              <a:tailEnd/>
            </a:ln>
          </p:spPr>
          <p:txBody>
            <a:bodyPr/>
            <a:lstStyle/>
            <a:p>
              <a:endParaRPr lang="it-IT"/>
            </a:p>
          </p:txBody>
        </p:sp>
        <p:sp>
          <p:nvSpPr>
            <p:cNvPr id="66" name="Freeform 83"/>
            <p:cNvSpPr>
              <a:spLocks/>
            </p:cNvSpPr>
            <p:nvPr/>
          </p:nvSpPr>
          <p:spPr bwMode="auto">
            <a:xfrm>
              <a:off x="2780" y="1187"/>
              <a:ext cx="626" cy="240"/>
            </a:xfrm>
            <a:custGeom>
              <a:avLst/>
              <a:gdLst>
                <a:gd name="T0" fmla="*/ 390 w 688"/>
                <a:gd name="T1" fmla="*/ 0 h 272"/>
                <a:gd name="T2" fmla="*/ 390 w 688"/>
                <a:gd name="T3" fmla="*/ 128 h 272"/>
                <a:gd name="T4" fmla="*/ 0 w 688"/>
                <a:gd name="T5" fmla="*/ 128 h 272"/>
                <a:gd name="T6" fmla="*/ 0 w 688"/>
                <a:gd name="T7" fmla="*/ 0 h 272"/>
                <a:gd name="T8" fmla="*/ 390 w 688"/>
                <a:gd name="T9" fmla="*/ 0 h 272"/>
                <a:gd name="T10" fmla="*/ 390 w 688"/>
                <a:gd name="T11" fmla="*/ 0 h 272"/>
                <a:gd name="T12" fmla="*/ 0 60000 65536"/>
                <a:gd name="T13" fmla="*/ 0 60000 65536"/>
                <a:gd name="T14" fmla="*/ 0 60000 65536"/>
                <a:gd name="T15" fmla="*/ 0 60000 65536"/>
                <a:gd name="T16" fmla="*/ 0 60000 65536"/>
                <a:gd name="T17" fmla="*/ 0 60000 65536"/>
                <a:gd name="T18" fmla="*/ 0 w 688"/>
                <a:gd name="T19" fmla="*/ 0 h 272"/>
                <a:gd name="T20" fmla="*/ 688 w 688"/>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688" h="272">
                  <a:moveTo>
                    <a:pt x="687" y="0"/>
                  </a:moveTo>
                  <a:lnTo>
                    <a:pt x="687" y="271"/>
                  </a:lnTo>
                  <a:lnTo>
                    <a:pt x="0" y="271"/>
                  </a:lnTo>
                  <a:lnTo>
                    <a:pt x="0" y="0"/>
                  </a:lnTo>
                  <a:lnTo>
                    <a:pt x="687" y="0"/>
                  </a:lnTo>
                </a:path>
              </a:pathLst>
            </a:custGeom>
            <a:gradFill rotWithShape="0">
              <a:gsLst>
                <a:gs pos="0">
                  <a:srgbClr val="80FF80"/>
                </a:gs>
                <a:gs pos="50000">
                  <a:srgbClr val="FFFFFF"/>
                </a:gs>
                <a:gs pos="100000">
                  <a:srgbClr val="80FF80"/>
                </a:gs>
              </a:gsLst>
              <a:lin ang="18900000" scaled="1"/>
            </a:gradFill>
            <a:ln w="31750">
              <a:solidFill>
                <a:srgbClr val="000000"/>
              </a:solidFill>
              <a:round/>
              <a:headEnd/>
              <a:tailEnd/>
            </a:ln>
          </p:spPr>
          <p:txBody>
            <a:bodyPr/>
            <a:lstStyle/>
            <a:p>
              <a:endParaRPr lang="it-IT"/>
            </a:p>
          </p:txBody>
        </p:sp>
        <p:sp>
          <p:nvSpPr>
            <p:cNvPr id="67" name="Text Box 84"/>
            <p:cNvSpPr txBox="1">
              <a:spLocks noChangeArrowheads="1"/>
            </p:cNvSpPr>
            <p:nvPr/>
          </p:nvSpPr>
          <p:spPr bwMode="auto">
            <a:xfrm>
              <a:off x="2927" y="1208"/>
              <a:ext cx="356"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09575" eaLnBrk="0" hangingPunct="0">
                <a:defRPr sz="2400" b="1">
                  <a:solidFill>
                    <a:schemeClr val="tx1"/>
                  </a:solidFill>
                  <a:latin typeface="Arial" charset="0"/>
                  <a:ea typeface="ヒラギノ角ゴ Pro W3" charset="0"/>
                  <a:cs typeface="ヒラギノ角ゴ Pro W3" charset="0"/>
                </a:defRPr>
              </a:lvl1pPr>
              <a:lvl2pPr marL="37931725" indent="-37474525" defTabSz="409575"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lgn="ctr">
                <a:buClr>
                  <a:srgbClr val="104160"/>
                </a:buClr>
                <a:buSzPct val="90000"/>
                <a:buFont typeface="Monotype Sorts" charset="0"/>
                <a:buNone/>
              </a:pPr>
              <a:r>
                <a:rPr lang="en-US" sz="2000" dirty="0">
                  <a:solidFill>
                    <a:srgbClr val="000000"/>
                  </a:solidFill>
                  <a:latin typeface="Univers Condensed" charset="0"/>
                </a:rPr>
                <a:t>DUT</a:t>
              </a:r>
              <a:endParaRPr lang="en-US" sz="2200" b="0" dirty="0">
                <a:latin typeface="Times New Roman" charset="0"/>
              </a:endParaRPr>
            </a:p>
          </p:txBody>
        </p:sp>
        <p:sp>
          <p:nvSpPr>
            <p:cNvPr id="68" name="AutoShape 85"/>
            <p:cNvSpPr>
              <a:spLocks noChangeArrowheads="1"/>
            </p:cNvSpPr>
            <p:nvPr/>
          </p:nvSpPr>
          <p:spPr bwMode="auto">
            <a:xfrm flipV="1">
              <a:off x="3417" y="1260"/>
              <a:ext cx="141" cy="96"/>
            </a:xfrm>
            <a:prstGeom prst="roundRect">
              <a:avLst>
                <a:gd name="adj" fmla="val 0"/>
              </a:avLst>
            </a:prstGeom>
            <a:gradFill rotWithShape="0">
              <a:gsLst>
                <a:gs pos="0">
                  <a:srgbClr val="FFE118"/>
                </a:gs>
                <a:gs pos="50000">
                  <a:srgbClr val="FFFFFF"/>
                </a:gs>
                <a:gs pos="100000">
                  <a:srgbClr val="FFE118"/>
                </a:gs>
              </a:gsLst>
              <a:lin ang="5400000" scaled="1"/>
            </a:gradFill>
            <a:ln w="19050">
              <a:solidFill>
                <a:srgbClr val="000000"/>
              </a:solidFill>
              <a:round/>
              <a:headEnd/>
              <a:tailEnd/>
            </a:ln>
          </p:spPr>
          <p:txBody>
            <a:bodyPr wrap="none" anchor="ctr"/>
            <a:lstStyle/>
            <a:p>
              <a:endParaRPr lang="it-IT"/>
            </a:p>
          </p:txBody>
        </p:sp>
        <p:sp>
          <p:nvSpPr>
            <p:cNvPr id="69" name="Line 86"/>
            <p:cNvSpPr>
              <a:spLocks noChangeShapeType="1"/>
            </p:cNvSpPr>
            <p:nvPr/>
          </p:nvSpPr>
          <p:spPr bwMode="auto">
            <a:xfrm>
              <a:off x="3558" y="1260"/>
              <a:ext cx="0" cy="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 name="Line 87"/>
            <p:cNvSpPr>
              <a:spLocks noChangeShapeType="1"/>
            </p:cNvSpPr>
            <p:nvPr/>
          </p:nvSpPr>
          <p:spPr bwMode="auto">
            <a:xfrm>
              <a:off x="3477" y="1260"/>
              <a:ext cx="0" cy="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 name="Line 88"/>
            <p:cNvSpPr>
              <a:spLocks noChangeShapeType="1"/>
            </p:cNvSpPr>
            <p:nvPr/>
          </p:nvSpPr>
          <p:spPr bwMode="auto">
            <a:xfrm>
              <a:off x="3509" y="1260"/>
              <a:ext cx="0" cy="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 name="Line 89"/>
            <p:cNvSpPr>
              <a:spLocks noChangeShapeType="1"/>
            </p:cNvSpPr>
            <p:nvPr/>
          </p:nvSpPr>
          <p:spPr bwMode="auto">
            <a:xfrm>
              <a:off x="3463" y="1260"/>
              <a:ext cx="0" cy="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 name="Line 90"/>
            <p:cNvSpPr>
              <a:spLocks noChangeShapeType="1"/>
            </p:cNvSpPr>
            <p:nvPr/>
          </p:nvSpPr>
          <p:spPr bwMode="auto">
            <a:xfrm>
              <a:off x="3526" y="1259"/>
              <a:ext cx="0" cy="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 name="Line 91"/>
            <p:cNvSpPr>
              <a:spLocks noChangeShapeType="1"/>
            </p:cNvSpPr>
            <p:nvPr/>
          </p:nvSpPr>
          <p:spPr bwMode="auto">
            <a:xfrm>
              <a:off x="3493" y="1259"/>
              <a:ext cx="0" cy="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 name="Line 92"/>
            <p:cNvSpPr>
              <a:spLocks noChangeShapeType="1"/>
            </p:cNvSpPr>
            <p:nvPr/>
          </p:nvSpPr>
          <p:spPr bwMode="auto">
            <a:xfrm>
              <a:off x="3541" y="1259"/>
              <a:ext cx="0" cy="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 name="Line 93"/>
            <p:cNvSpPr>
              <a:spLocks noChangeShapeType="1"/>
            </p:cNvSpPr>
            <p:nvPr/>
          </p:nvSpPr>
          <p:spPr bwMode="auto">
            <a:xfrm>
              <a:off x="3431" y="1260"/>
              <a:ext cx="0" cy="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 name="Line 94"/>
            <p:cNvSpPr>
              <a:spLocks noChangeShapeType="1"/>
            </p:cNvSpPr>
            <p:nvPr/>
          </p:nvSpPr>
          <p:spPr bwMode="auto">
            <a:xfrm>
              <a:off x="3447" y="1260"/>
              <a:ext cx="0" cy="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 name="AutoShape 95"/>
            <p:cNvSpPr>
              <a:spLocks noChangeArrowheads="1"/>
            </p:cNvSpPr>
            <p:nvPr/>
          </p:nvSpPr>
          <p:spPr bwMode="auto">
            <a:xfrm flipV="1">
              <a:off x="2637" y="1260"/>
              <a:ext cx="140" cy="96"/>
            </a:xfrm>
            <a:prstGeom prst="roundRect">
              <a:avLst>
                <a:gd name="adj" fmla="val 0"/>
              </a:avLst>
            </a:prstGeom>
            <a:gradFill rotWithShape="0">
              <a:gsLst>
                <a:gs pos="0">
                  <a:srgbClr val="FFE118"/>
                </a:gs>
                <a:gs pos="50000">
                  <a:srgbClr val="FFFFFF"/>
                </a:gs>
                <a:gs pos="100000">
                  <a:srgbClr val="FFE118"/>
                </a:gs>
              </a:gsLst>
              <a:lin ang="5400000" scaled="1"/>
            </a:gradFill>
            <a:ln w="19050">
              <a:solidFill>
                <a:srgbClr val="000000"/>
              </a:solidFill>
              <a:round/>
              <a:headEnd/>
              <a:tailEnd/>
            </a:ln>
          </p:spPr>
          <p:txBody>
            <a:bodyPr wrap="none" anchor="ctr"/>
            <a:lstStyle/>
            <a:p>
              <a:endParaRPr lang="it-IT"/>
            </a:p>
          </p:txBody>
        </p:sp>
        <p:sp>
          <p:nvSpPr>
            <p:cNvPr id="79" name="Line 96"/>
            <p:cNvSpPr>
              <a:spLocks noChangeShapeType="1"/>
            </p:cNvSpPr>
            <p:nvPr/>
          </p:nvSpPr>
          <p:spPr bwMode="auto">
            <a:xfrm>
              <a:off x="2637" y="1260"/>
              <a:ext cx="0" cy="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 name="Line 97"/>
            <p:cNvSpPr>
              <a:spLocks noChangeShapeType="1"/>
            </p:cNvSpPr>
            <p:nvPr/>
          </p:nvSpPr>
          <p:spPr bwMode="auto">
            <a:xfrm>
              <a:off x="2719" y="1260"/>
              <a:ext cx="0" cy="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 name="Line 98"/>
            <p:cNvSpPr>
              <a:spLocks noChangeShapeType="1"/>
            </p:cNvSpPr>
            <p:nvPr/>
          </p:nvSpPr>
          <p:spPr bwMode="auto">
            <a:xfrm>
              <a:off x="2686" y="1260"/>
              <a:ext cx="0" cy="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 name="Line 99"/>
            <p:cNvSpPr>
              <a:spLocks noChangeShapeType="1"/>
            </p:cNvSpPr>
            <p:nvPr/>
          </p:nvSpPr>
          <p:spPr bwMode="auto">
            <a:xfrm>
              <a:off x="2734" y="1260"/>
              <a:ext cx="0" cy="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 name="Line 100"/>
            <p:cNvSpPr>
              <a:spLocks noChangeShapeType="1"/>
            </p:cNvSpPr>
            <p:nvPr/>
          </p:nvSpPr>
          <p:spPr bwMode="auto">
            <a:xfrm>
              <a:off x="2670" y="1259"/>
              <a:ext cx="0" cy="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 name="Line 101"/>
            <p:cNvSpPr>
              <a:spLocks noChangeShapeType="1"/>
            </p:cNvSpPr>
            <p:nvPr/>
          </p:nvSpPr>
          <p:spPr bwMode="auto">
            <a:xfrm>
              <a:off x="2702" y="1259"/>
              <a:ext cx="0" cy="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 name="Line 102"/>
            <p:cNvSpPr>
              <a:spLocks noChangeShapeType="1"/>
            </p:cNvSpPr>
            <p:nvPr/>
          </p:nvSpPr>
          <p:spPr bwMode="auto">
            <a:xfrm>
              <a:off x="2655" y="1259"/>
              <a:ext cx="0" cy="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 name="Line 103"/>
            <p:cNvSpPr>
              <a:spLocks noChangeShapeType="1"/>
            </p:cNvSpPr>
            <p:nvPr/>
          </p:nvSpPr>
          <p:spPr bwMode="auto">
            <a:xfrm>
              <a:off x="2764" y="1260"/>
              <a:ext cx="0" cy="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 name="Line 104"/>
            <p:cNvSpPr>
              <a:spLocks noChangeShapeType="1"/>
            </p:cNvSpPr>
            <p:nvPr/>
          </p:nvSpPr>
          <p:spPr bwMode="auto">
            <a:xfrm>
              <a:off x="2748" y="1260"/>
              <a:ext cx="0" cy="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33794" name="Picture 2" descr="http://www.kuhne-electronic.de/uploads/pics/images_wueu06_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4999" y="2192157"/>
            <a:ext cx="2851943" cy="2136287"/>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Image result for RF network analyz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6771" y="4424164"/>
            <a:ext cx="2466975" cy="184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5181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pic>
        <p:nvPicPr>
          <p:cNvPr id="5" name="Picture 4"/>
          <p:cNvPicPr>
            <a:picLocks noChangeAspect="1"/>
          </p:cNvPicPr>
          <p:nvPr/>
        </p:nvPicPr>
        <p:blipFill rotWithShape="1">
          <a:blip r:embed="rId3"/>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4"/>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5"/>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pic>
        <p:nvPicPr>
          <p:cNvPr id="358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3240" y="1458002"/>
            <a:ext cx="5656440" cy="3233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asellaDiTesto 3"/>
          <p:cNvSpPr txBox="1">
            <a:spLocks noChangeArrowheads="1"/>
          </p:cNvSpPr>
          <p:nvPr/>
        </p:nvSpPr>
        <p:spPr bwMode="auto">
          <a:xfrm>
            <a:off x="1468203" y="675513"/>
            <a:ext cx="60431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b="1">
                <a:solidFill>
                  <a:schemeClr val="tx1"/>
                </a:solidFill>
                <a:latin typeface="Arial" charset="0"/>
                <a:ea typeface="ヒラギノ角ゴ Pro W3" charset="0"/>
                <a:cs typeface="ヒラギノ角ゴ Pro W3" charset="0"/>
              </a:defRPr>
            </a:lvl1pPr>
            <a:lvl2pPr marL="37931725" indent="-37474525" defTabSz="457200"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buClr>
                <a:srgbClr val="000000"/>
              </a:buClr>
              <a:buSzPct val="90000"/>
              <a:buFont typeface="Monotype Sorts" charset="0"/>
              <a:buNone/>
            </a:pPr>
            <a:r>
              <a:rPr lang="it-IT" sz="2800" i="1" dirty="0" smtClean="0">
                <a:solidFill>
                  <a:srgbClr val="002060"/>
                </a:solidFill>
                <a:cs typeface="Arial" charset="0"/>
              </a:rPr>
              <a:t>Spectrum </a:t>
            </a:r>
            <a:r>
              <a:rPr lang="it-IT" sz="2800" i="1" dirty="0">
                <a:solidFill>
                  <a:srgbClr val="002060"/>
                </a:solidFill>
                <a:cs typeface="Arial" charset="0"/>
              </a:rPr>
              <a:t>Analyzer Block Diagram</a:t>
            </a:r>
          </a:p>
        </p:txBody>
      </p:sp>
      <p:pic>
        <p:nvPicPr>
          <p:cNvPr id="35844" name="Picture 4" descr="http://www.ece.uic.edu/~derricol/ElectromagneticsLab/images/E4440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515" y="4865913"/>
            <a:ext cx="2948261" cy="1513441"/>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http://www.bitscope.com/software/dso/32.png"/>
          <p:cNvPicPr>
            <a:picLocks noChangeAspect="1" noChangeArrowheads="1"/>
          </p:cNvPicPr>
          <p:nvPr/>
        </p:nvPicPr>
        <p:blipFill rotWithShape="1">
          <a:blip r:embed="rId8">
            <a:extLst>
              <a:ext uri="{28A0092B-C50C-407E-A947-70E740481C1C}">
                <a14:useLocalDpi xmlns:a14="http://schemas.microsoft.com/office/drawing/2010/main" val="0"/>
              </a:ext>
            </a:extLst>
          </a:blip>
          <a:srcRect t="18185"/>
          <a:stretch/>
        </p:blipFill>
        <p:spPr bwMode="auto">
          <a:xfrm>
            <a:off x="5312212" y="4865913"/>
            <a:ext cx="2844814" cy="15095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84155" y="1479774"/>
            <a:ext cx="2433216" cy="3046988"/>
          </a:xfrm>
          <a:prstGeom prst="rect">
            <a:avLst/>
          </a:prstGeom>
          <a:noFill/>
        </p:spPr>
        <p:txBody>
          <a:bodyPr wrap="square" rtlCol="0">
            <a:spAutoFit/>
          </a:bodyPr>
          <a:lstStyle/>
          <a:p>
            <a:pPr algn="just"/>
            <a:r>
              <a:rPr lang="it-IT" sz="1600" dirty="0" smtClean="0"/>
              <a:t>A Spectrum Analyzer characterizes signals in frequency domain. An internal source sweeps a selected frequency range to downconvert </a:t>
            </a:r>
            <a:r>
              <a:rPr lang="it-IT" sz="1600" dirty="0"/>
              <a:t>and filter </a:t>
            </a:r>
            <a:r>
              <a:rPr lang="it-IT" sz="1600" dirty="0" smtClean="0"/>
              <a:t>the input signal. The IF  </a:t>
            </a:r>
            <a:r>
              <a:rPr lang="it-IT" sz="1600" dirty="0"/>
              <a:t>filter output </a:t>
            </a:r>
            <a:r>
              <a:rPr lang="it-IT" sz="1600" dirty="0" smtClean="0"/>
              <a:t>power reveals the spectral content of the signal at the instantaneous frequency scanned by the instrument.</a:t>
            </a:r>
            <a:endParaRPr lang="en-US" sz="1600" dirty="0"/>
          </a:p>
        </p:txBody>
      </p:sp>
    </p:spTree>
    <p:extLst>
      <p:ext uri="{BB962C8B-B14F-4D97-AF65-F5344CB8AC3E}">
        <p14:creationId xmlns:p14="http://schemas.microsoft.com/office/powerpoint/2010/main" val="41297167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9695" y="0"/>
            <a:ext cx="9144000" cy="6858000"/>
          </a:xfrm>
          <a:prstGeom prst="rect">
            <a:avLst/>
          </a:prstGeom>
        </p:spPr>
      </p:pic>
      <p:pic>
        <p:nvPicPr>
          <p:cNvPr id="5" name="Picture 4"/>
          <p:cNvPicPr>
            <a:picLocks noChangeAspect="1"/>
          </p:cNvPicPr>
          <p:nvPr/>
        </p:nvPicPr>
        <p:blipFill rotWithShape="1">
          <a:blip r:embed="rId4"/>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5"/>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6"/>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pic>
        <p:nvPicPr>
          <p:cNvPr id="10" name="Picture 5"/>
          <p:cNvPicPr>
            <a:picLocks noChangeAspect="1" noChangeArrowheads="1"/>
          </p:cNvPicPr>
          <p:nvPr/>
        </p:nvPicPr>
        <p:blipFill>
          <a:blip r:embed="rId7" cstate="print"/>
          <a:srcRect l="9319" t="1021" r="12022"/>
          <a:stretch>
            <a:fillRect/>
          </a:stretch>
        </p:blipFill>
        <p:spPr bwMode="auto">
          <a:xfrm>
            <a:off x="558805" y="1895433"/>
            <a:ext cx="4595435" cy="3662145"/>
          </a:xfrm>
          <a:prstGeom prst="rect">
            <a:avLst/>
          </a:prstGeom>
          <a:noFill/>
        </p:spPr>
      </p:pic>
      <p:sp>
        <p:nvSpPr>
          <p:cNvPr id="13" name="Rectangle 6"/>
          <p:cNvSpPr>
            <a:spLocks noChangeArrowheads="1"/>
          </p:cNvSpPr>
          <p:nvPr/>
        </p:nvSpPr>
        <p:spPr bwMode="auto">
          <a:xfrm>
            <a:off x="814813" y="1052739"/>
            <a:ext cx="4264170" cy="646331"/>
          </a:xfrm>
          <a:prstGeom prst="rect">
            <a:avLst/>
          </a:prstGeom>
          <a:solidFill>
            <a:srgbClr val="FFCC00"/>
          </a:solidFill>
          <a:ln w="38100">
            <a:solidFill>
              <a:srgbClr val="FF6600"/>
            </a:solidFill>
            <a:miter lim="800000"/>
            <a:headEnd/>
            <a:tailEnd/>
          </a:ln>
          <a:effectLst/>
        </p:spPr>
        <p:txBody>
          <a:bodyPr wrap="square">
            <a:spAutoFit/>
          </a:bodyPr>
          <a:lstStyle/>
          <a:p>
            <a:pPr algn="ctr"/>
            <a:r>
              <a:rPr lang="en-US" sz="1800" b="0" dirty="0" smtClean="0">
                <a:latin typeface="Times New Roman" pitchFamily="18" charset="0"/>
              </a:rPr>
              <a:t>Velocity variations are negligible at energies well above the particle rest energy!</a:t>
            </a:r>
            <a:endParaRPr lang="en-US" sz="1800" b="0" dirty="0">
              <a:latin typeface="Times New Roman" pitchFamily="18" charset="0"/>
            </a:endParaRPr>
          </a:p>
        </p:txBody>
      </p:sp>
      <p:sp>
        <p:nvSpPr>
          <p:cNvPr id="14" name="Text Box 7"/>
          <p:cNvSpPr txBox="1">
            <a:spLocks noChangeArrowheads="1"/>
          </p:cNvSpPr>
          <p:nvPr/>
        </p:nvSpPr>
        <p:spPr bwMode="auto">
          <a:xfrm>
            <a:off x="832919" y="2054114"/>
            <a:ext cx="699230" cy="338554"/>
          </a:xfrm>
          <a:prstGeom prst="rect">
            <a:avLst/>
          </a:prstGeom>
          <a:noFill/>
          <a:ln w="9525">
            <a:noFill/>
            <a:miter lim="800000"/>
            <a:headEnd/>
            <a:tailEnd/>
          </a:ln>
          <a:effectLst/>
        </p:spPr>
        <p:txBody>
          <a:bodyPr wrap="none">
            <a:spAutoFit/>
          </a:bodyPr>
          <a:lstStyle/>
          <a:p>
            <a:pPr algn="ctr"/>
            <a:r>
              <a:rPr lang="en-US" sz="1600" b="1" i="1" dirty="0" smtClean="0">
                <a:latin typeface="Times New Roman" pitchFamily="18" charset="0"/>
                <a:cs typeface="Times New Roman" pitchFamily="18" charset="0"/>
              </a:rPr>
              <a:t>β</a:t>
            </a:r>
            <a:r>
              <a:rPr lang="en-US" sz="1600" b="1" i="1" dirty="0" smtClean="0">
                <a:latin typeface="Times New Roman" pitchFamily="18" charset="0"/>
              </a:rPr>
              <a:t>= v/c</a:t>
            </a:r>
            <a:endParaRPr lang="en-US" sz="1600" b="1" i="1" dirty="0">
              <a:latin typeface="Times New Roman" pitchFamily="18" charset="0"/>
            </a:endParaRPr>
          </a:p>
        </p:txBody>
      </p:sp>
      <p:sp>
        <p:nvSpPr>
          <p:cNvPr id="16" name="Rectangle 11"/>
          <p:cNvSpPr>
            <a:spLocks noChangeArrowheads="1"/>
          </p:cNvSpPr>
          <p:nvPr/>
        </p:nvSpPr>
        <p:spPr bwMode="auto">
          <a:xfrm>
            <a:off x="814813" y="461703"/>
            <a:ext cx="4264170" cy="563563"/>
          </a:xfrm>
          <a:prstGeom prst="rect">
            <a:avLst/>
          </a:prstGeom>
          <a:noFill/>
          <a:ln w="9525">
            <a:noFill/>
            <a:miter lim="800000"/>
            <a:headEnd/>
            <a:tailEnd/>
          </a:ln>
          <a:effectLst/>
        </p:spPr>
        <p:txBody>
          <a:bodyPr anchor="ctr"/>
          <a:lstStyle/>
          <a:p>
            <a:pPr algn="ctr"/>
            <a:r>
              <a:rPr lang="en-US" altLang="en-US" sz="2400" b="1" i="1" dirty="0" smtClean="0">
                <a:solidFill>
                  <a:schemeClr val="tx2"/>
                </a:solidFill>
                <a:latin typeface="Arial" pitchFamily="34" charset="0"/>
              </a:rPr>
              <a:t>Energy-velocity plot</a:t>
            </a:r>
            <a:endParaRPr lang="en-US" altLang="en-US" sz="2400" b="1" i="1" dirty="0">
              <a:solidFill>
                <a:schemeClr val="tx2"/>
              </a:solidFill>
              <a:latin typeface="Arial" pitchFamily="34" charset="0"/>
            </a:endParaRPr>
          </a:p>
        </p:txBody>
      </p:sp>
      <p:sp>
        <p:nvSpPr>
          <p:cNvPr id="17" name="Text Box 12"/>
          <p:cNvSpPr txBox="1">
            <a:spLocks noChangeArrowheads="1"/>
          </p:cNvSpPr>
          <p:nvPr/>
        </p:nvSpPr>
        <p:spPr bwMode="auto">
          <a:xfrm>
            <a:off x="5250988" y="1043043"/>
            <a:ext cx="3404125" cy="3970318"/>
          </a:xfrm>
          <a:prstGeom prst="rect">
            <a:avLst/>
          </a:prstGeom>
          <a:noFill/>
          <a:ln w="25400">
            <a:noFill/>
            <a:miter lim="800000"/>
            <a:headEnd/>
            <a:tailEnd/>
          </a:ln>
          <a:effectLst/>
        </p:spPr>
        <p:txBody>
          <a:bodyPr wrap="square">
            <a:spAutoFit/>
          </a:bodyPr>
          <a:lstStyle/>
          <a:p>
            <a:pPr algn="just">
              <a:lnSpc>
                <a:spcPct val="120000"/>
              </a:lnSpc>
            </a:pPr>
            <a:r>
              <a:rPr lang="en-US" altLang="en-US" sz="1400" dirty="0" smtClean="0">
                <a:solidFill>
                  <a:srgbClr val="990000"/>
                </a:solidFill>
                <a:latin typeface="Arial" pitchFamily="34" charset="0"/>
              </a:rPr>
              <a:t>Leptons</a:t>
            </a:r>
            <a:r>
              <a:rPr lang="en-US" altLang="en-US" sz="1400" b="0" dirty="0" smtClean="0">
                <a:solidFill>
                  <a:srgbClr val="990000"/>
                </a:solidFill>
                <a:latin typeface="Arial" pitchFamily="34" charset="0"/>
              </a:rPr>
              <a:t> (light particles) are </a:t>
            </a:r>
            <a:r>
              <a:rPr lang="en-US" altLang="en-US" sz="1400" b="0" dirty="0" err="1" smtClean="0">
                <a:solidFill>
                  <a:srgbClr val="990000"/>
                </a:solidFill>
                <a:latin typeface="Arial" pitchFamily="34" charset="0"/>
              </a:rPr>
              <a:t>pratically</a:t>
            </a:r>
            <a:r>
              <a:rPr lang="en-US" altLang="en-US" sz="1400" b="0" dirty="0" smtClean="0">
                <a:solidFill>
                  <a:srgbClr val="990000"/>
                </a:solidFill>
                <a:latin typeface="Arial" pitchFamily="34" charset="0"/>
              </a:rPr>
              <a:t> </a:t>
            </a:r>
            <a:r>
              <a:rPr lang="en-US" altLang="en-US" sz="1400" dirty="0" smtClean="0">
                <a:solidFill>
                  <a:srgbClr val="990000"/>
                </a:solidFill>
                <a:latin typeface="Arial" pitchFamily="34" charset="0"/>
              </a:rPr>
              <a:t>fully relativistic</a:t>
            </a:r>
            <a:r>
              <a:rPr lang="en-US" altLang="en-US" sz="1400" b="0" dirty="0" smtClean="0">
                <a:solidFill>
                  <a:srgbClr val="990000"/>
                </a:solidFill>
                <a:latin typeface="Arial" pitchFamily="34" charset="0"/>
              </a:rPr>
              <a:t> in any existing dedicated accelerators (</a:t>
            </a:r>
            <a:r>
              <a:rPr lang="en-US" altLang="en-US" sz="1400" b="0" dirty="0" err="1" smtClean="0">
                <a:solidFill>
                  <a:srgbClr val="990000"/>
                </a:solidFill>
                <a:latin typeface="Arial" pitchFamily="34" charset="0"/>
              </a:rPr>
              <a:t>W</a:t>
            </a:r>
            <a:r>
              <a:rPr lang="en-US" altLang="en-US" sz="1400" b="0" baseline="-25000" dirty="0" err="1" smtClean="0">
                <a:solidFill>
                  <a:srgbClr val="990000"/>
                </a:solidFill>
                <a:latin typeface="Arial" pitchFamily="34" charset="0"/>
              </a:rPr>
              <a:t>k</a:t>
            </a:r>
            <a:r>
              <a:rPr lang="en-US" altLang="en-US" sz="1400" b="0" dirty="0" smtClean="0">
                <a:solidFill>
                  <a:srgbClr val="990000"/>
                </a:solidFill>
                <a:latin typeface="Arial" pitchFamily="34" charset="0"/>
              </a:rPr>
              <a:t>&gt;&gt;W</a:t>
            </a:r>
            <a:r>
              <a:rPr lang="en-US" altLang="en-US" sz="1400" b="0" baseline="-25000" dirty="0" smtClean="0">
                <a:solidFill>
                  <a:srgbClr val="990000"/>
                </a:solidFill>
                <a:latin typeface="Arial" pitchFamily="34" charset="0"/>
              </a:rPr>
              <a:t>0</a:t>
            </a:r>
            <a:r>
              <a:rPr lang="en-US" altLang="en-US" sz="1400" b="0" dirty="0" smtClean="0">
                <a:solidFill>
                  <a:srgbClr val="990000"/>
                </a:solidFill>
                <a:latin typeface="Arial" pitchFamily="34" charset="0"/>
              </a:rPr>
              <a:t>, with the exception of the very first acceleration stage) while </a:t>
            </a:r>
            <a:r>
              <a:rPr lang="en-US" altLang="en-US" sz="1400" dirty="0" smtClean="0">
                <a:solidFill>
                  <a:srgbClr val="990000"/>
                </a:solidFill>
                <a:latin typeface="Arial" pitchFamily="34" charset="0"/>
              </a:rPr>
              <a:t>protons</a:t>
            </a:r>
            <a:r>
              <a:rPr lang="en-US" altLang="en-US" sz="1400" b="0" dirty="0" smtClean="0">
                <a:solidFill>
                  <a:srgbClr val="990000"/>
                </a:solidFill>
                <a:latin typeface="Arial" pitchFamily="34" charset="0"/>
              </a:rPr>
              <a:t> and </a:t>
            </a:r>
            <a:r>
              <a:rPr lang="en-US" altLang="en-US" sz="1400" dirty="0" smtClean="0">
                <a:solidFill>
                  <a:srgbClr val="990000"/>
                </a:solidFill>
                <a:latin typeface="Arial" pitchFamily="34" charset="0"/>
              </a:rPr>
              <a:t>ions</a:t>
            </a:r>
            <a:r>
              <a:rPr lang="en-US" altLang="en-US" sz="1400" b="0" dirty="0" smtClean="0">
                <a:solidFill>
                  <a:srgbClr val="990000"/>
                </a:solidFill>
                <a:latin typeface="Arial" pitchFamily="34" charset="0"/>
              </a:rPr>
              <a:t> are typically </a:t>
            </a:r>
            <a:r>
              <a:rPr lang="en-US" altLang="en-US" sz="1400" dirty="0" smtClean="0">
                <a:solidFill>
                  <a:srgbClr val="990000"/>
                </a:solidFill>
                <a:latin typeface="Arial" pitchFamily="34" charset="0"/>
              </a:rPr>
              <a:t>weakly relativistic </a:t>
            </a:r>
            <a:r>
              <a:rPr lang="en-US" altLang="en-US" sz="1400" b="0" dirty="0" smtClean="0">
                <a:solidFill>
                  <a:srgbClr val="990000"/>
                </a:solidFill>
                <a:latin typeface="Arial" pitchFamily="34" charset="0"/>
              </a:rPr>
              <a:t>(</a:t>
            </a:r>
            <a:r>
              <a:rPr lang="en-US" altLang="en-US" sz="1400" b="0" dirty="0" err="1" smtClean="0">
                <a:solidFill>
                  <a:srgbClr val="990000"/>
                </a:solidFill>
                <a:latin typeface="Arial" pitchFamily="34" charset="0"/>
              </a:rPr>
              <a:t>W</a:t>
            </a:r>
            <a:r>
              <a:rPr lang="en-US" altLang="en-US" sz="1400" b="0" baseline="-25000" dirty="0" err="1" smtClean="0">
                <a:solidFill>
                  <a:srgbClr val="990000"/>
                </a:solidFill>
                <a:latin typeface="Arial" pitchFamily="34" charset="0"/>
              </a:rPr>
              <a:t>k</a:t>
            </a:r>
            <a:r>
              <a:rPr lang="en-US" altLang="en-US" sz="1400" b="0" dirty="0" smtClean="0">
                <a:solidFill>
                  <a:srgbClr val="990000"/>
                </a:solidFill>
                <a:latin typeface="Arial" pitchFamily="34" charset="0"/>
              </a:rPr>
              <a:t>&lt;W</a:t>
            </a:r>
            <a:r>
              <a:rPr lang="en-US" altLang="en-US" sz="1400" b="0" baseline="-25000" dirty="0" smtClean="0">
                <a:solidFill>
                  <a:srgbClr val="990000"/>
                </a:solidFill>
                <a:latin typeface="Arial" pitchFamily="34" charset="0"/>
              </a:rPr>
              <a:t>0</a:t>
            </a:r>
            <a:r>
              <a:rPr lang="en-US" altLang="en-US" sz="1400" b="0" dirty="0" smtClean="0">
                <a:solidFill>
                  <a:srgbClr val="990000"/>
                </a:solidFill>
                <a:latin typeface="Arial" pitchFamily="34" charset="0"/>
              </a:rPr>
              <a:t> – but not always, see high energy hadron colliders such as the LHC).</a:t>
            </a:r>
          </a:p>
          <a:p>
            <a:pPr algn="just">
              <a:lnSpc>
                <a:spcPct val="120000"/>
              </a:lnSpc>
            </a:pPr>
            <a:r>
              <a:rPr lang="en-US" altLang="en-US" sz="1400" b="0" dirty="0" smtClean="0">
                <a:solidFill>
                  <a:srgbClr val="990000"/>
                </a:solidFill>
                <a:latin typeface="Arial" pitchFamily="34" charset="0"/>
              </a:rPr>
              <a:t>For leptons the accelerating process occurs at </a:t>
            </a:r>
            <a:r>
              <a:rPr lang="en-US" altLang="en-US" sz="1400" dirty="0" smtClean="0">
                <a:solidFill>
                  <a:srgbClr val="990000"/>
                </a:solidFill>
                <a:latin typeface="Arial" pitchFamily="34" charset="0"/>
              </a:rPr>
              <a:t>constant particle velocity </a:t>
            </a:r>
            <a:r>
              <a:rPr lang="en-US" altLang="en-US" sz="1400" b="0" dirty="0" smtClean="0">
                <a:solidFill>
                  <a:srgbClr val="990000"/>
                </a:solidFill>
                <a:latin typeface="Arial" pitchFamily="34" charset="0"/>
              </a:rPr>
              <a:t>(</a:t>
            </a:r>
            <a:r>
              <a:rPr lang="en-US" altLang="en-US" sz="1400" i="1" dirty="0" smtClean="0">
                <a:solidFill>
                  <a:srgbClr val="990000"/>
                </a:solidFill>
                <a:latin typeface="Arial" pitchFamily="34" charset="0"/>
              </a:rPr>
              <a:t>v ≈ c</a:t>
            </a:r>
            <a:r>
              <a:rPr lang="en-US" altLang="en-US" sz="1400" b="0" dirty="0" smtClean="0">
                <a:solidFill>
                  <a:srgbClr val="990000"/>
                </a:solidFill>
                <a:latin typeface="Arial" pitchFamily="34" charset="0"/>
              </a:rPr>
              <a:t>), while protons and ions velocity may </a:t>
            </a:r>
            <a:r>
              <a:rPr lang="en-US" altLang="en-US" sz="1400" dirty="0" smtClean="0">
                <a:solidFill>
                  <a:srgbClr val="990000"/>
                </a:solidFill>
                <a:latin typeface="Arial" pitchFamily="34" charset="0"/>
              </a:rPr>
              <a:t>change a lot </a:t>
            </a:r>
            <a:r>
              <a:rPr lang="en-US" altLang="en-US" sz="1400" b="0" dirty="0" smtClean="0">
                <a:solidFill>
                  <a:srgbClr val="990000"/>
                </a:solidFill>
                <a:latin typeface="Arial" pitchFamily="34" charset="0"/>
              </a:rPr>
              <a:t>during acceleration. This implies major important differences in the technical characteristics of the dedicated accelerating structures.</a:t>
            </a:r>
          </a:p>
        </p:txBody>
      </p:sp>
      <p:grpSp>
        <p:nvGrpSpPr>
          <p:cNvPr id="2" name="Group 1"/>
          <p:cNvGrpSpPr/>
          <p:nvPr/>
        </p:nvGrpSpPr>
        <p:grpSpPr>
          <a:xfrm>
            <a:off x="917320" y="5541904"/>
            <a:ext cx="4234087" cy="581025"/>
            <a:chOff x="919336" y="5632434"/>
            <a:chExt cx="4351774" cy="581025"/>
          </a:xfrm>
          <a:solidFill>
            <a:schemeClr val="bg1"/>
          </a:solidFill>
        </p:grpSpPr>
        <p:sp>
          <p:nvSpPr>
            <p:cNvPr id="15" name="Rectangle 9"/>
            <p:cNvSpPr>
              <a:spLocks noChangeArrowheads="1"/>
            </p:cNvSpPr>
            <p:nvPr/>
          </p:nvSpPr>
          <p:spPr bwMode="auto">
            <a:xfrm>
              <a:off x="919336" y="5632434"/>
              <a:ext cx="4351774" cy="581025"/>
            </a:xfrm>
            <a:prstGeom prst="rect">
              <a:avLst/>
            </a:prstGeom>
            <a:grpFill/>
            <a:ln w="9525">
              <a:noFill/>
              <a:miter lim="800000"/>
              <a:headEnd/>
              <a:tailEnd/>
            </a:ln>
            <a:effectLst/>
          </p:spPr>
          <p:txBody>
            <a:bodyPr wrap="square">
              <a:spAutoFit/>
            </a:bodyPr>
            <a:lstStyle/>
            <a:p>
              <a:r>
                <a:rPr lang="en-US" sz="1600" b="0" dirty="0" smtClean="0">
                  <a:latin typeface="Times New Roman" pitchFamily="18" charset="0"/>
                </a:rPr>
                <a:t>e</a:t>
              </a:r>
              <a:r>
                <a:rPr lang="en-US" sz="1600" b="0" baseline="30000" dirty="0" smtClean="0">
                  <a:latin typeface="Times New Roman" pitchFamily="18" charset="0"/>
                </a:rPr>
                <a:t>-</a:t>
              </a:r>
              <a:r>
                <a:rPr lang="en-US" sz="1600" b="0" dirty="0" smtClean="0">
                  <a:latin typeface="Times New Roman" pitchFamily="18" charset="0"/>
                </a:rPr>
                <a:t>  relativistic (         ) at W&gt;1MeV (W</a:t>
              </a:r>
              <a:r>
                <a:rPr lang="en-US" sz="1600" b="0" baseline="-25000" dirty="0" smtClean="0">
                  <a:latin typeface="Times New Roman" pitchFamily="18" charset="0"/>
                </a:rPr>
                <a:t>0</a:t>
              </a:r>
              <a:r>
                <a:rPr lang="en-US" sz="1600" b="0" dirty="0" smtClean="0">
                  <a:latin typeface="Times New Roman" pitchFamily="18" charset="0"/>
                </a:rPr>
                <a:t>=511keV)</a:t>
              </a:r>
            </a:p>
            <a:p>
              <a:r>
                <a:rPr lang="en-US" sz="1600" b="0" dirty="0" smtClean="0">
                  <a:latin typeface="Times New Roman" pitchFamily="18" charset="0"/>
                </a:rPr>
                <a:t>p relativistic  at W&gt;1000 MeV </a:t>
              </a:r>
              <a:r>
                <a:rPr lang="en-US" sz="1600" b="0" dirty="0" smtClean="0"/>
                <a:t>(W</a:t>
              </a:r>
              <a:r>
                <a:rPr lang="en-US" sz="1600" b="0" baseline="-25000" dirty="0" smtClean="0"/>
                <a:t>0</a:t>
              </a:r>
              <a:r>
                <a:rPr lang="en-US" sz="1600" b="0" dirty="0" smtClean="0"/>
                <a:t>=938MeV)</a:t>
              </a:r>
              <a:endParaRPr lang="en-US" sz="1600" b="0" dirty="0">
                <a:latin typeface="Times New Roman" pitchFamily="18" charset="0"/>
              </a:endParaRPr>
            </a:p>
          </p:txBody>
        </p:sp>
        <p:graphicFrame>
          <p:nvGraphicFramePr>
            <p:cNvPr id="18" name="Object 13"/>
            <p:cNvGraphicFramePr>
              <a:graphicFrameLocks noChangeAspect="1"/>
            </p:cNvGraphicFramePr>
            <p:nvPr>
              <p:extLst>
                <p:ext uri="{D42A27DB-BD31-4B8C-83A1-F6EECF244321}">
                  <p14:modId xmlns:p14="http://schemas.microsoft.com/office/powerpoint/2010/main" val="2319518730"/>
                </p:ext>
              </p:extLst>
            </p:nvPr>
          </p:nvGraphicFramePr>
          <p:xfrm>
            <a:off x="2226005" y="5723880"/>
            <a:ext cx="561975" cy="217487"/>
          </p:xfrm>
          <a:graphic>
            <a:graphicData uri="http://schemas.openxmlformats.org/presentationml/2006/ole">
              <mc:AlternateContent xmlns:mc="http://schemas.openxmlformats.org/markup-compatibility/2006">
                <mc:Choice xmlns:v="urn:schemas-microsoft-com:vml" Requires="v">
                  <p:oleObj spid="_x0000_s2109" name="Equation" r:id="rId8" imgW="342720" imgH="139680" progId="Equation.3">
                    <p:embed/>
                  </p:oleObj>
                </mc:Choice>
                <mc:Fallback>
                  <p:oleObj name="Equation" r:id="rId8" imgW="342720" imgH="1396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6005" y="5723880"/>
                          <a:ext cx="561975" cy="217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9" name="Rectangle 14"/>
          <p:cNvSpPr>
            <a:spLocks noChangeArrowheads="1"/>
          </p:cNvSpPr>
          <p:nvPr/>
        </p:nvSpPr>
        <p:spPr bwMode="auto">
          <a:xfrm>
            <a:off x="5250987" y="4996292"/>
            <a:ext cx="3404125" cy="1169551"/>
          </a:xfrm>
          <a:prstGeom prst="rect">
            <a:avLst/>
          </a:prstGeom>
          <a:noFill/>
          <a:ln w="9525">
            <a:noFill/>
            <a:miter lim="800000"/>
            <a:headEnd/>
            <a:tailEnd/>
          </a:ln>
          <a:effectLst/>
        </p:spPr>
        <p:txBody>
          <a:bodyPr wrap="square">
            <a:spAutoFit/>
          </a:bodyPr>
          <a:lstStyle/>
          <a:p>
            <a:pPr algn="just" eaLnBrk="1" hangingPunct="1"/>
            <a:r>
              <a:rPr lang="en-US" altLang="en-US" sz="1400" dirty="0" smtClean="0">
                <a:solidFill>
                  <a:schemeClr val="tx2"/>
                </a:solidFill>
                <a:latin typeface="Times New Roman" pitchFamily="18" charset="0"/>
              </a:rPr>
              <a:t>Particle energies are typically expressed in electron-volt [eV], equal to the energy gained by  1 electron accelerated through an electrostatic potential  of 1 volt: </a:t>
            </a:r>
          </a:p>
          <a:p>
            <a:pPr algn="ctr" eaLnBrk="1" hangingPunct="1"/>
            <a:r>
              <a:rPr lang="en-US" altLang="en-US" sz="1400" dirty="0" smtClean="0">
                <a:solidFill>
                  <a:schemeClr val="tx2"/>
                </a:solidFill>
                <a:latin typeface="Times New Roman" pitchFamily="18" charset="0"/>
              </a:rPr>
              <a:t>1 eV=1.6x10</a:t>
            </a:r>
            <a:r>
              <a:rPr lang="en-US" altLang="en-US" sz="1400" baseline="30000" dirty="0" smtClean="0">
                <a:solidFill>
                  <a:schemeClr val="tx2"/>
                </a:solidFill>
                <a:latin typeface="Times New Roman" pitchFamily="18" charset="0"/>
              </a:rPr>
              <a:t>-19</a:t>
            </a:r>
            <a:r>
              <a:rPr lang="en-US" altLang="en-US" sz="1400" dirty="0" smtClean="0">
                <a:solidFill>
                  <a:schemeClr val="tx2"/>
                </a:solidFill>
                <a:latin typeface="Times New Roman" pitchFamily="18" charset="0"/>
              </a:rPr>
              <a:t> J</a:t>
            </a:r>
            <a:endParaRPr lang="en-US" sz="1400" dirty="0">
              <a:solidFill>
                <a:schemeClr val="tx2"/>
              </a:solidFill>
              <a:latin typeface="Times New Roman" pitchFamily="18" charset="0"/>
            </a:endParaRPr>
          </a:p>
        </p:txBody>
      </p:sp>
      <p:sp>
        <p:nvSpPr>
          <p:cNvPr id="20" name="Text Box 7"/>
          <p:cNvSpPr txBox="1">
            <a:spLocks noChangeArrowheads="1"/>
          </p:cNvSpPr>
          <p:nvPr/>
        </p:nvSpPr>
        <p:spPr bwMode="auto">
          <a:xfrm>
            <a:off x="4153746" y="5246170"/>
            <a:ext cx="984564" cy="338554"/>
          </a:xfrm>
          <a:prstGeom prst="rect">
            <a:avLst/>
          </a:prstGeom>
          <a:noFill/>
          <a:ln w="9525">
            <a:noFill/>
            <a:miter lim="800000"/>
            <a:headEnd/>
            <a:tailEnd/>
          </a:ln>
          <a:effectLst/>
        </p:spPr>
        <p:txBody>
          <a:bodyPr wrap="none">
            <a:spAutoFit/>
          </a:bodyPr>
          <a:lstStyle/>
          <a:p>
            <a:pPr algn="ctr"/>
            <a:r>
              <a:rPr lang="en-US" sz="1600" b="1" i="1" dirty="0" err="1" smtClean="0">
                <a:latin typeface="Times New Roman" pitchFamily="18" charset="0"/>
                <a:cs typeface="Times New Roman" pitchFamily="18" charset="0"/>
              </a:rPr>
              <a:t>W</a:t>
            </a:r>
            <a:r>
              <a:rPr lang="en-US" sz="1600" b="1" i="1" baseline="-25000" dirty="0" err="1" smtClean="0">
                <a:latin typeface="Times New Roman" pitchFamily="18" charset="0"/>
                <a:cs typeface="Times New Roman" pitchFamily="18" charset="0"/>
              </a:rPr>
              <a:t>k</a:t>
            </a:r>
            <a:r>
              <a:rPr lang="en-US" sz="1600" b="1" i="1" dirty="0" smtClean="0">
                <a:latin typeface="Times New Roman" pitchFamily="18" charset="0"/>
                <a:cs typeface="Times New Roman" pitchFamily="18" charset="0"/>
              </a:rPr>
              <a:t>[MeV]</a:t>
            </a:r>
            <a:endParaRPr lang="en-US" sz="1600" b="1" i="1" dirty="0">
              <a:latin typeface="Times New Roman" pitchFamily="18" charset="0"/>
            </a:endParaRPr>
          </a:p>
        </p:txBody>
      </p:sp>
    </p:spTree>
    <p:extLst>
      <p:ext uri="{BB962C8B-B14F-4D97-AF65-F5344CB8AC3E}">
        <p14:creationId xmlns:p14="http://schemas.microsoft.com/office/powerpoint/2010/main" val="28765242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pic>
        <p:nvPicPr>
          <p:cNvPr id="5" name="Picture 4"/>
          <p:cNvPicPr>
            <a:picLocks noChangeAspect="1"/>
          </p:cNvPicPr>
          <p:nvPr/>
        </p:nvPicPr>
        <p:blipFill rotWithShape="1">
          <a:blip r:embed="rId3"/>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4"/>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5"/>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pic>
        <p:nvPicPr>
          <p:cNvPr id="37889"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670" y="2775843"/>
            <a:ext cx="4935148" cy="2776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descr="https://cdn.rohde-schwarz.com/pws/product/rto/RTO_front_awards_stage_landscape.jpg"/>
          <p:cNvPicPr>
            <a:picLocks noChangeAspect="1" noChangeArrowheads="1"/>
          </p:cNvPicPr>
          <p:nvPr/>
        </p:nvPicPr>
        <p:blipFill rotWithShape="1">
          <a:blip r:embed="rId7">
            <a:extLst>
              <a:ext uri="{28A0092B-C50C-407E-A947-70E740481C1C}">
                <a14:useLocalDpi xmlns:a14="http://schemas.microsoft.com/office/drawing/2010/main" val="0"/>
              </a:ext>
            </a:extLst>
          </a:blip>
          <a:srcRect l="12150" r="11484"/>
          <a:stretch/>
        </p:blipFill>
        <p:spPr bwMode="auto">
          <a:xfrm>
            <a:off x="5501335" y="4388565"/>
            <a:ext cx="2808516" cy="1965041"/>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9647" y="2550661"/>
            <a:ext cx="3046524" cy="1713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asellaDiTesto 3"/>
          <p:cNvSpPr txBox="1">
            <a:spLocks noChangeArrowheads="1"/>
          </p:cNvSpPr>
          <p:nvPr/>
        </p:nvSpPr>
        <p:spPr bwMode="auto">
          <a:xfrm>
            <a:off x="2828953" y="566653"/>
            <a:ext cx="38202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b="1">
                <a:solidFill>
                  <a:schemeClr val="tx1"/>
                </a:solidFill>
                <a:latin typeface="Arial" charset="0"/>
                <a:ea typeface="ヒラギノ角ゴ Pro W3" charset="0"/>
                <a:cs typeface="ヒラギノ角ゴ Pro W3" charset="0"/>
              </a:defRPr>
            </a:lvl1pPr>
            <a:lvl2pPr marL="37931725" indent="-37474525" defTabSz="457200" eaLnBrk="0" hangingPunct="0">
              <a:defRPr sz="2400" b="1">
                <a:solidFill>
                  <a:schemeClr val="tx1"/>
                </a:solidFill>
                <a:latin typeface="Arial" charset="0"/>
                <a:ea typeface="ヒラギノ角ゴ Pro W3" charset="0"/>
                <a:cs typeface="ヒラギノ角ゴ Pro W3" charset="0"/>
              </a:defRPr>
            </a:lvl2pPr>
            <a:lvl3pPr eaLnBrk="0" hangingPunct="0">
              <a:defRPr sz="2400" b="1">
                <a:solidFill>
                  <a:schemeClr val="tx1"/>
                </a:solidFill>
                <a:latin typeface="Arial" charset="0"/>
                <a:ea typeface="ヒラギノ角ゴ Pro W3" charset="0"/>
                <a:cs typeface="ヒラギノ角ゴ Pro W3" charset="0"/>
              </a:defRPr>
            </a:lvl3pPr>
            <a:lvl4pPr eaLnBrk="0" hangingPunct="0">
              <a:defRPr sz="2400" b="1">
                <a:solidFill>
                  <a:schemeClr val="tx1"/>
                </a:solidFill>
                <a:latin typeface="Arial" charset="0"/>
                <a:ea typeface="ヒラギノ角ゴ Pro W3" charset="0"/>
                <a:cs typeface="ヒラギノ角ゴ Pro W3" charset="0"/>
              </a:defRPr>
            </a:lvl4pPr>
            <a:lvl5pPr eaLnBrk="0" hangingPunct="0">
              <a:defRPr sz="2400" b="1">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a:buClr>
                <a:srgbClr val="000000"/>
              </a:buClr>
              <a:buSzPct val="90000"/>
              <a:buFont typeface="Monotype Sorts" charset="0"/>
              <a:buNone/>
            </a:pPr>
            <a:r>
              <a:rPr lang="it-IT" sz="2800" i="1" dirty="0" smtClean="0">
                <a:solidFill>
                  <a:srgbClr val="002060"/>
                </a:solidFill>
                <a:cs typeface="Arial" charset="0"/>
              </a:rPr>
              <a:t>Digital Oscilloscopes</a:t>
            </a:r>
            <a:endParaRPr lang="it-IT" sz="2800" i="1" dirty="0">
              <a:solidFill>
                <a:srgbClr val="002060"/>
              </a:solidFill>
              <a:cs typeface="Arial" charset="0"/>
            </a:endParaRPr>
          </a:p>
        </p:txBody>
      </p:sp>
      <p:sp>
        <p:nvSpPr>
          <p:cNvPr id="13" name="TextBox 12"/>
          <p:cNvSpPr txBox="1"/>
          <p:nvPr/>
        </p:nvSpPr>
        <p:spPr>
          <a:xfrm>
            <a:off x="614787" y="1218510"/>
            <a:ext cx="7912784" cy="1323439"/>
          </a:xfrm>
          <a:prstGeom prst="rect">
            <a:avLst/>
          </a:prstGeom>
          <a:noFill/>
        </p:spPr>
        <p:txBody>
          <a:bodyPr wrap="square" rtlCol="0">
            <a:spAutoFit/>
          </a:bodyPr>
          <a:lstStyle/>
          <a:p>
            <a:pPr algn="just"/>
            <a:r>
              <a:rPr lang="en-US" sz="1600" dirty="0" smtClean="0"/>
              <a:t>A Digital Oscilloscope characterizes signals in time domain. The input signal is buffered by a front-end amplifier and then A-to-D converted. Instrument BW and resolution depend essentially by the characteristics of the front-end ADC . Digital data stream is stored, processed and displayed according to experimental needs. Special algorithms working on the acquired samples allow smart triggering of the instrument.</a:t>
            </a:r>
            <a:endParaRPr lang="en-US" sz="1600" dirty="0"/>
          </a:p>
        </p:txBody>
      </p:sp>
    </p:spTree>
    <p:extLst>
      <p:ext uri="{BB962C8B-B14F-4D97-AF65-F5344CB8AC3E}">
        <p14:creationId xmlns:p14="http://schemas.microsoft.com/office/powerpoint/2010/main" val="35320944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pic>
        <p:nvPicPr>
          <p:cNvPr id="5" name="Picture 4"/>
          <p:cNvPicPr>
            <a:picLocks noChangeAspect="1"/>
          </p:cNvPicPr>
          <p:nvPr/>
        </p:nvPicPr>
        <p:blipFill rotWithShape="1">
          <a:blip r:embed="rId3"/>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4"/>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5"/>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0" name="Titolo 1"/>
          <p:cNvSpPr>
            <a:spLocks noGrp="1"/>
          </p:cNvSpPr>
          <p:nvPr/>
        </p:nvSpPr>
        <p:spPr>
          <a:xfrm>
            <a:off x="985924" y="705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dirty="0" smtClean="0"/>
              <a:t>Experience #1: ELI-NP </a:t>
            </a:r>
            <a:r>
              <a:rPr lang="it-IT" sz="3600" dirty="0" err="1" smtClean="0"/>
              <a:t>S</a:t>
            </a:r>
            <a:r>
              <a:rPr lang="it-IT" sz="3600" dirty="0" smtClean="0"/>
              <a:t>-band RF-</a:t>
            </a:r>
            <a:r>
              <a:rPr lang="it-IT" sz="3600" dirty="0" err="1" smtClean="0"/>
              <a:t>Gun</a:t>
            </a:r>
            <a:endParaRPr lang="it-IT" sz="3600" dirty="0"/>
          </a:p>
        </p:txBody>
      </p:sp>
      <p:grpSp>
        <p:nvGrpSpPr>
          <p:cNvPr id="3" name="Group 2"/>
          <p:cNvGrpSpPr/>
          <p:nvPr/>
        </p:nvGrpSpPr>
        <p:grpSpPr>
          <a:xfrm>
            <a:off x="4633285" y="1651835"/>
            <a:ext cx="3955555" cy="3845480"/>
            <a:chOff x="1807049" y="552349"/>
            <a:chExt cx="5529902" cy="5691748"/>
          </a:xfrm>
        </p:grpSpPr>
        <p:grpSp>
          <p:nvGrpSpPr>
            <p:cNvPr id="30" name="Gruppo 10"/>
            <p:cNvGrpSpPr/>
            <p:nvPr/>
          </p:nvGrpSpPr>
          <p:grpSpPr>
            <a:xfrm>
              <a:off x="1807049" y="635355"/>
              <a:ext cx="5529902" cy="5111928"/>
              <a:chOff x="5759118" y="552523"/>
              <a:chExt cx="6460342" cy="5762563"/>
            </a:xfrm>
          </p:grpSpPr>
          <p:grpSp>
            <p:nvGrpSpPr>
              <p:cNvPr id="43" name="Gruppo 8"/>
              <p:cNvGrpSpPr/>
              <p:nvPr/>
            </p:nvGrpSpPr>
            <p:grpSpPr>
              <a:xfrm>
                <a:off x="5759118" y="552523"/>
                <a:ext cx="6460342" cy="5762563"/>
                <a:chOff x="5903497" y="552523"/>
                <a:chExt cx="6460341" cy="5762563"/>
              </a:xfrm>
            </p:grpSpPr>
            <p:pic>
              <p:nvPicPr>
                <p:cNvPr id="45" name="Immagin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8086" y="851110"/>
                  <a:ext cx="6187626" cy="5245599"/>
                </a:xfrm>
                <a:prstGeom prst="rect">
                  <a:avLst/>
                </a:prstGeom>
              </p:spPr>
            </p:pic>
            <p:sp>
              <p:nvSpPr>
                <p:cNvPr id="46" name="Rettangolo 5"/>
                <p:cNvSpPr/>
                <p:nvPr/>
              </p:nvSpPr>
              <p:spPr>
                <a:xfrm>
                  <a:off x="5903497" y="552523"/>
                  <a:ext cx="882316" cy="565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sp>
              <p:nvSpPr>
                <p:cNvPr id="47" name="Rettangolo 7"/>
                <p:cNvSpPr/>
                <p:nvPr/>
              </p:nvSpPr>
              <p:spPr>
                <a:xfrm>
                  <a:off x="11481522" y="5451032"/>
                  <a:ext cx="882316" cy="864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grpSp>
          <p:sp>
            <p:nvSpPr>
              <p:cNvPr id="44" name="Rettangolo 9"/>
              <p:cNvSpPr/>
              <p:nvPr/>
            </p:nvSpPr>
            <p:spPr>
              <a:xfrm>
                <a:off x="5935581" y="4908884"/>
                <a:ext cx="529387" cy="750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grpSp>
        <p:sp>
          <p:nvSpPr>
            <p:cNvPr id="31" name="CasellaDiTesto 11"/>
            <p:cNvSpPr txBox="1"/>
            <p:nvPr/>
          </p:nvSpPr>
          <p:spPr>
            <a:xfrm>
              <a:off x="2845639" y="5874765"/>
              <a:ext cx="712054"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½ </a:t>
              </a:r>
              <a:r>
                <a:rPr lang="it-IT" dirty="0" err="1" smtClean="0"/>
                <a:t>cell</a:t>
              </a:r>
              <a:endParaRPr lang="it-IT" dirty="0"/>
            </a:p>
          </p:txBody>
        </p:sp>
        <p:sp>
          <p:nvSpPr>
            <p:cNvPr id="32" name="CasellaDiTesto 12"/>
            <p:cNvSpPr txBox="1"/>
            <p:nvPr/>
          </p:nvSpPr>
          <p:spPr>
            <a:xfrm>
              <a:off x="3880052" y="5874765"/>
              <a:ext cx="503664"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smtClean="0"/>
                <a:t>cell</a:t>
              </a:r>
              <a:endParaRPr lang="it-IT" dirty="0"/>
            </a:p>
          </p:txBody>
        </p:sp>
        <p:sp>
          <p:nvSpPr>
            <p:cNvPr id="33" name="CasellaDiTesto 13"/>
            <p:cNvSpPr txBox="1"/>
            <p:nvPr/>
          </p:nvSpPr>
          <p:spPr>
            <a:xfrm>
              <a:off x="4951301" y="5874765"/>
              <a:ext cx="1181734"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b</a:t>
              </a:r>
              <a:r>
                <a:rPr lang="it-IT" dirty="0" err="1" smtClean="0"/>
                <a:t>eam</a:t>
              </a:r>
              <a:r>
                <a:rPr lang="it-IT" dirty="0" smtClean="0"/>
                <a:t> pipe</a:t>
              </a:r>
              <a:endParaRPr lang="it-IT" dirty="0"/>
            </a:p>
          </p:txBody>
        </p:sp>
        <p:cxnSp>
          <p:nvCxnSpPr>
            <p:cNvPr id="34" name="Connettore 2 15"/>
            <p:cNvCxnSpPr>
              <a:stCxn id="31" idx="0"/>
            </p:cNvCxnSpPr>
            <p:nvPr/>
          </p:nvCxnSpPr>
          <p:spPr>
            <a:xfrm flipV="1">
              <a:off x="3201666" y="4084407"/>
              <a:ext cx="179730" cy="179035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35" name="Connettore 2 17"/>
            <p:cNvCxnSpPr/>
            <p:nvPr/>
          </p:nvCxnSpPr>
          <p:spPr>
            <a:xfrm flipH="1" flipV="1">
              <a:off x="3838857" y="4084407"/>
              <a:ext cx="317103" cy="179280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36" name="Connettore 2 20"/>
            <p:cNvCxnSpPr/>
            <p:nvPr/>
          </p:nvCxnSpPr>
          <p:spPr>
            <a:xfrm flipH="1" flipV="1">
              <a:off x="5650371" y="4084407"/>
              <a:ext cx="1" cy="1799864"/>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37" name="CasellaDiTesto 22"/>
            <p:cNvSpPr txBox="1"/>
            <p:nvPr/>
          </p:nvSpPr>
          <p:spPr>
            <a:xfrm>
              <a:off x="2048790" y="552349"/>
              <a:ext cx="946862"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smtClean="0"/>
                <a:t>cathode</a:t>
              </a:r>
              <a:endParaRPr lang="it-IT" dirty="0"/>
            </a:p>
          </p:txBody>
        </p:sp>
        <p:cxnSp>
          <p:nvCxnSpPr>
            <p:cNvPr id="38" name="Connettore 2 23"/>
            <p:cNvCxnSpPr/>
            <p:nvPr/>
          </p:nvCxnSpPr>
          <p:spPr>
            <a:xfrm>
              <a:off x="2611789" y="983236"/>
              <a:ext cx="591001" cy="286054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39" name="Connettore 1 26"/>
            <p:cNvCxnSpPr/>
            <p:nvPr/>
          </p:nvCxnSpPr>
          <p:spPr>
            <a:xfrm>
              <a:off x="3258572" y="3827734"/>
              <a:ext cx="3886211"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0" name="Ovale 28"/>
            <p:cNvSpPr/>
            <p:nvPr/>
          </p:nvSpPr>
          <p:spPr>
            <a:xfrm>
              <a:off x="4582333" y="3749417"/>
              <a:ext cx="160421" cy="152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sp>
          <p:nvSpPr>
            <p:cNvPr id="41" name="CasellaDiTesto 29"/>
            <p:cNvSpPr txBox="1"/>
            <p:nvPr/>
          </p:nvSpPr>
          <p:spPr>
            <a:xfrm>
              <a:off x="5200326" y="1717651"/>
              <a:ext cx="654346"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smtClean="0"/>
                <a:t>bead</a:t>
              </a:r>
              <a:endParaRPr lang="it-IT" dirty="0"/>
            </a:p>
          </p:txBody>
        </p:sp>
        <p:cxnSp>
          <p:nvCxnSpPr>
            <p:cNvPr id="42" name="Connettore 2 30"/>
            <p:cNvCxnSpPr/>
            <p:nvPr/>
          </p:nvCxnSpPr>
          <p:spPr>
            <a:xfrm flipH="1">
              <a:off x="4705157" y="2148538"/>
              <a:ext cx="872836" cy="1600879"/>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grpSp>
      <p:graphicFrame>
        <p:nvGraphicFramePr>
          <p:cNvPr id="49" name="Segnaposto contenuto 3"/>
          <p:cNvGraphicFramePr>
            <a:graphicFrameLocks/>
          </p:cNvGraphicFramePr>
          <p:nvPr>
            <p:extLst>
              <p:ext uri="{D42A27DB-BD31-4B8C-83A1-F6EECF244321}">
                <p14:modId xmlns:p14="http://schemas.microsoft.com/office/powerpoint/2010/main" val="1170173512"/>
              </p:ext>
            </p:extLst>
          </p:nvPr>
        </p:nvGraphicFramePr>
        <p:xfrm>
          <a:off x="566055" y="1437785"/>
          <a:ext cx="4005933" cy="4325227"/>
        </p:xfrm>
        <a:graphic>
          <a:graphicData uri="http://schemas.openxmlformats.org/drawingml/2006/table">
            <a:tbl>
              <a:tblPr firstRow="1" bandRow="1">
                <a:tableStyleId>{2D5ABB26-0587-4C30-8999-92F81FD0307C}</a:tableStyleId>
              </a:tblPr>
              <a:tblGrid>
                <a:gridCol w="1881870"/>
                <a:gridCol w="1038225"/>
                <a:gridCol w="1085838"/>
              </a:tblGrid>
              <a:tr h="575563">
                <a:tc>
                  <a:txBody>
                    <a:bodyPr/>
                    <a:lstStyle/>
                    <a:p>
                      <a:pPr algn="ctr"/>
                      <a:r>
                        <a:rPr lang="en-US" sz="1400" noProof="0" dirty="0" smtClean="0"/>
                        <a:t>Parameter</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noProof="0" dirty="0" smtClean="0"/>
                        <a:t>Design value (Cu)</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noProof="0" dirty="0" smtClean="0"/>
                        <a:t>Meas. value (Al)</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7902">
                <a:tc>
                  <a:txBody>
                    <a:bodyPr/>
                    <a:lstStyle/>
                    <a:p>
                      <a:r>
                        <a:rPr lang="en-US" sz="1400" noProof="0" dirty="0" smtClean="0"/>
                        <a:t>Working frequency</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noProof="0" dirty="0" smtClean="0"/>
                        <a:t>2.856 (GHz)</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noProof="0" smtClean="0"/>
                        <a:t>?</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331">
                <a:tc>
                  <a:txBody>
                    <a:bodyPr/>
                    <a:lstStyle/>
                    <a:p>
                      <a:r>
                        <a:rPr lang="en-US" sz="1400" noProof="0" dirty="0" smtClean="0"/>
                        <a:t>Working mode</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noProof="0" dirty="0" smtClean="0"/>
                        <a:t>π</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noProof="0" dirty="0" smtClean="0"/>
                        <a:t>?</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331">
                <a:tc>
                  <a:txBody>
                    <a:bodyPr/>
                    <a:lstStyle/>
                    <a:p>
                      <a:r>
                        <a:rPr lang="en-US" sz="1400" noProof="0" dirty="0" smtClean="0"/>
                        <a:t>Unloaded Q</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noProof="0" dirty="0" smtClean="0"/>
                        <a:t>14500</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noProof="0" dirty="0" smtClean="0"/>
                        <a:t>?</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3463">
                <a:tc>
                  <a:txBody>
                    <a:bodyPr/>
                    <a:lstStyle/>
                    <a:p>
                      <a:r>
                        <a:rPr lang="en-US" sz="1400" noProof="0" dirty="0" smtClean="0"/>
                        <a:t>Input</a:t>
                      </a:r>
                      <a:r>
                        <a:rPr lang="en-US" sz="1400" baseline="0" noProof="0" dirty="0" smtClean="0"/>
                        <a:t> c</a:t>
                      </a:r>
                      <a:r>
                        <a:rPr lang="en-US" sz="1400" noProof="0" dirty="0" smtClean="0"/>
                        <a:t>oupling </a:t>
                      </a:r>
                      <a:r>
                        <a:rPr lang="en-US" sz="1400" noProof="0" dirty="0" err="1" smtClean="0"/>
                        <a:t>coeff</a:t>
                      </a:r>
                      <a:r>
                        <a:rPr lang="en-US" sz="1400" noProof="0" dirty="0" smtClean="0"/>
                        <a:t>. (ß)</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noProof="0" dirty="0" smtClean="0"/>
                        <a:t>3</a:t>
                      </a:r>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noProof="0" dirty="0" smtClean="0"/>
                        <a:t>?</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331">
                <a:tc>
                  <a:txBody>
                    <a:bodyPr/>
                    <a:lstStyle/>
                    <a:p>
                      <a:r>
                        <a:rPr lang="it-IT" sz="1400" noProof="0" dirty="0" smtClean="0"/>
                        <a:t>Input external Q</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400" noProof="0" dirty="0" smtClean="0"/>
                        <a:t>4800</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noProof="0" dirty="0" smtClean="0"/>
                        <a:t>?</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331">
                <a:tc>
                  <a:txBody>
                    <a:bodyPr/>
                    <a:lstStyle/>
                    <a:p>
                      <a:r>
                        <a:rPr lang="en-US" sz="1400" noProof="0" dirty="0" smtClean="0"/>
                        <a:t>Filling time</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noProof="0" dirty="0" smtClean="0"/>
                        <a:t>420 ns</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noProof="0" dirty="0" smtClean="0"/>
                        <a:t>?</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469">
                <a:tc>
                  <a:txBody>
                    <a:bodyPr/>
                    <a:lstStyle/>
                    <a:p>
                      <a:r>
                        <a:rPr lang="en-US" sz="1400" noProof="0" dirty="0" smtClean="0"/>
                        <a:t>Shunt impedance (R)</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noProof="0" dirty="0" smtClean="0"/>
                        <a:t>1.7 MΩ</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noProof="0" dirty="0" smtClean="0"/>
                        <a:t>?</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331">
                <a:tc>
                  <a:txBody>
                    <a:bodyPr/>
                    <a:lstStyle/>
                    <a:p>
                      <a:r>
                        <a:rPr lang="it-IT" sz="1400" noProof="0" dirty="0" smtClean="0"/>
                        <a:t>R/Q factor</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noProof="0" dirty="0" smtClean="0"/>
                        <a:t>117 </a:t>
                      </a:r>
                      <a:r>
                        <a:rPr lang="en-US" sz="1400" noProof="0" dirty="0" smtClean="0"/>
                        <a:t>Ω</a:t>
                      </a:r>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noProof="0" dirty="0" smtClean="0"/>
                        <a:t>?</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331">
                <a:tc>
                  <a:txBody>
                    <a:bodyPr/>
                    <a:lstStyle/>
                    <a:p>
                      <a:r>
                        <a:rPr lang="en-US" sz="1400" noProof="0" dirty="0" smtClean="0"/>
                        <a:t>Repetition rate</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noProof="0" dirty="0" smtClean="0"/>
                        <a:t>100 Hz</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noProof="0" dirty="0" smtClean="0"/>
                        <a:t>X</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6994">
                <a:tc>
                  <a:txBody>
                    <a:bodyPr/>
                    <a:lstStyle/>
                    <a:p>
                      <a:r>
                        <a:rPr lang="en-US" sz="1400" noProof="0" dirty="0" smtClean="0"/>
                        <a:t>Max RF input power</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noProof="0" dirty="0" smtClean="0"/>
                        <a:t>16 MW</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noProof="0" dirty="0" smtClean="0"/>
                        <a:t>X</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3850">
                <a:tc>
                  <a:txBody>
                    <a:bodyPr/>
                    <a:lstStyle/>
                    <a:p>
                      <a:r>
                        <a:rPr lang="en-US" sz="1400" noProof="0" dirty="0" smtClean="0"/>
                        <a:t>Peak field at cathode</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noProof="0" dirty="0" smtClean="0"/>
                        <a:t>120 MV/m</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noProof="0" dirty="0" smtClean="0"/>
                        <a:t>X</a:t>
                      </a:r>
                      <a:endParaRPr lang="en-US" sz="1400" noProof="0" dirty="0"/>
                    </a:p>
                  </a:txBody>
                  <a:tcPr marL="81006" marR="81006" marT="40503" marB="405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706550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pic>
        <p:nvPicPr>
          <p:cNvPr id="5" name="Picture 4"/>
          <p:cNvPicPr>
            <a:picLocks noChangeAspect="1"/>
          </p:cNvPicPr>
          <p:nvPr/>
        </p:nvPicPr>
        <p:blipFill rotWithShape="1">
          <a:blip r:embed="rId3"/>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4"/>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5"/>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0" name="Titolo 1"/>
          <p:cNvSpPr txBox="1">
            <a:spLocks/>
          </p:cNvSpPr>
          <p:nvPr/>
        </p:nvSpPr>
        <p:spPr>
          <a:xfrm>
            <a:off x="685800" y="510707"/>
            <a:ext cx="7852236" cy="87179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3200" dirty="0" smtClean="0"/>
              <a:t>Experience #1: RF characterization of an Aluminum model of the ELI-NP S-band RF-Gun</a:t>
            </a:r>
            <a:endParaRPr lang="it-IT" sz="3200" dirty="0"/>
          </a:p>
        </p:txBody>
      </p:sp>
      <p:sp>
        <p:nvSpPr>
          <p:cNvPr id="11" name="Segnaposto contenuto 2"/>
          <p:cNvSpPr txBox="1">
            <a:spLocks/>
          </p:cNvSpPr>
          <p:nvPr/>
        </p:nvSpPr>
        <p:spPr>
          <a:xfrm>
            <a:off x="783770" y="1472948"/>
            <a:ext cx="7398205" cy="465162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just">
              <a:spcBef>
                <a:spcPts val="1200"/>
              </a:spcBef>
              <a:buFont typeface="Arial" panose="020B0604020202020204" pitchFamily="34" charset="0"/>
              <a:buChar char="•"/>
            </a:pPr>
            <a:r>
              <a:rPr lang="it-IT" sz="1800" dirty="0" smtClean="0">
                <a:solidFill>
                  <a:srgbClr val="002060"/>
                </a:solidFill>
              </a:rPr>
              <a:t>f</a:t>
            </a:r>
            <a:r>
              <a:rPr lang="it-IT" sz="1800" baseline="-25000" dirty="0" smtClean="0">
                <a:solidFill>
                  <a:srgbClr val="002060"/>
                </a:solidFill>
              </a:rPr>
              <a:t>0</a:t>
            </a:r>
            <a:r>
              <a:rPr lang="it-IT" sz="1800" dirty="0" smtClean="0">
                <a:solidFill>
                  <a:srgbClr val="002060"/>
                </a:solidFill>
              </a:rPr>
              <a:t>, f</a:t>
            </a:r>
            <a:r>
              <a:rPr lang="it-IT" sz="1800" baseline="-25000" dirty="0" smtClean="0">
                <a:solidFill>
                  <a:srgbClr val="002060"/>
                </a:solidFill>
              </a:rPr>
              <a:t>π</a:t>
            </a:r>
            <a:r>
              <a:rPr lang="it-IT" sz="1800" dirty="0" smtClean="0">
                <a:solidFill>
                  <a:srgbClr val="002060"/>
                </a:solidFill>
              </a:rPr>
              <a:t>, ∆f, Q</a:t>
            </a:r>
            <a:r>
              <a:rPr lang="it-IT" sz="1800" baseline="-25000" dirty="0" smtClean="0">
                <a:solidFill>
                  <a:srgbClr val="002060"/>
                </a:solidFill>
              </a:rPr>
              <a:t>L</a:t>
            </a:r>
            <a:r>
              <a:rPr lang="it-IT" sz="1800" dirty="0" smtClean="0">
                <a:solidFill>
                  <a:srgbClr val="002060"/>
                </a:solidFill>
              </a:rPr>
              <a:t>, Q</a:t>
            </a:r>
            <a:r>
              <a:rPr lang="it-IT" sz="1800" baseline="-25000" dirty="0" smtClean="0">
                <a:solidFill>
                  <a:srgbClr val="002060"/>
                </a:solidFill>
              </a:rPr>
              <a:t>0</a:t>
            </a:r>
            <a:r>
              <a:rPr lang="it-IT" sz="1800" dirty="0" smtClean="0">
                <a:solidFill>
                  <a:srgbClr val="002060"/>
                </a:solidFill>
              </a:rPr>
              <a:t>, ß measurement with Network Analizer</a:t>
            </a:r>
          </a:p>
          <a:p>
            <a:pPr marL="285750" indent="-285750" algn="just">
              <a:spcBef>
                <a:spcPts val="1200"/>
              </a:spcBef>
              <a:buFont typeface="Arial" panose="020B0604020202020204" pitchFamily="34" charset="0"/>
              <a:buChar char="•"/>
            </a:pPr>
            <a:r>
              <a:rPr lang="it-IT" sz="1800" dirty="0" smtClean="0">
                <a:solidFill>
                  <a:srgbClr val="002060"/>
                </a:solidFill>
              </a:rPr>
              <a:t>Longitudinal electric field profile measurement with “bead-drop” technique (mode π):</a:t>
            </a:r>
          </a:p>
          <a:p>
            <a:pPr marL="742950" lvl="1" indent="-285750" algn="just">
              <a:buFont typeface="Calibri" panose="020F0502020204030204" pitchFamily="34" charset="0"/>
              <a:buChar char="−"/>
            </a:pPr>
            <a:r>
              <a:rPr lang="it-IT" sz="1800" dirty="0" smtClean="0">
                <a:solidFill>
                  <a:srgbClr val="002060"/>
                </a:solidFill>
              </a:rPr>
              <a:t>Ticks </a:t>
            </a:r>
            <a:r>
              <a:rPr lang="it-IT" sz="1800" dirty="0">
                <a:solidFill>
                  <a:srgbClr val="002060"/>
                </a:solidFill>
              </a:rPr>
              <a:t>drawn on the fishing line are equally spaced every 5 </a:t>
            </a:r>
            <a:r>
              <a:rPr lang="it-IT" sz="1800" dirty="0" smtClean="0">
                <a:solidFill>
                  <a:srgbClr val="002060"/>
                </a:solidFill>
              </a:rPr>
              <a:t>mm</a:t>
            </a:r>
          </a:p>
          <a:p>
            <a:pPr marL="742950" lvl="1" indent="-285750" algn="just">
              <a:buFont typeface="Calibri" panose="020F0502020204030204" pitchFamily="34" charset="0"/>
              <a:buChar char="−"/>
            </a:pPr>
            <a:r>
              <a:rPr lang="it-IT" sz="1800" dirty="0">
                <a:solidFill>
                  <a:srgbClr val="002060"/>
                </a:solidFill>
              </a:rPr>
              <a:t>Fill an excel spreadsheet with 2 columns: bead position (z) and f</a:t>
            </a:r>
            <a:r>
              <a:rPr lang="it-IT" sz="1800" baseline="-25000" dirty="0">
                <a:solidFill>
                  <a:srgbClr val="002060"/>
                </a:solidFill>
              </a:rPr>
              <a:t>res </a:t>
            </a:r>
            <a:r>
              <a:rPr lang="it-IT" sz="1800" dirty="0">
                <a:solidFill>
                  <a:srgbClr val="002060"/>
                </a:solidFill>
              </a:rPr>
              <a:t> </a:t>
            </a:r>
            <a:endParaRPr lang="it-IT" sz="1800" dirty="0" smtClean="0">
              <a:solidFill>
                <a:srgbClr val="002060"/>
              </a:solidFill>
            </a:endParaRPr>
          </a:p>
          <a:p>
            <a:pPr marL="742950" lvl="1" indent="-285750" algn="just">
              <a:buFont typeface="Calibri" panose="020F0502020204030204" pitchFamily="34" charset="0"/>
              <a:buChar char="−"/>
            </a:pPr>
            <a:r>
              <a:rPr lang="it-IT" sz="1800" dirty="0">
                <a:solidFill>
                  <a:srgbClr val="002060"/>
                </a:solidFill>
              </a:rPr>
              <a:t>Calculate and plot ∆f/f vs z</a:t>
            </a:r>
            <a:r>
              <a:rPr lang="it-IT" sz="1800" dirty="0" smtClean="0">
                <a:solidFill>
                  <a:srgbClr val="002060"/>
                </a:solidFill>
              </a:rPr>
              <a:t>;</a:t>
            </a:r>
            <a:endParaRPr lang="it-IT" sz="1800" dirty="0">
              <a:solidFill>
                <a:srgbClr val="002060"/>
              </a:solidFill>
            </a:endParaRPr>
          </a:p>
          <a:p>
            <a:pPr marL="285750" indent="-285750" algn="just">
              <a:spcBef>
                <a:spcPts val="1200"/>
              </a:spcBef>
              <a:buFont typeface="Arial" panose="020B0604020202020204" pitchFamily="34" charset="0"/>
              <a:buChar char="•"/>
            </a:pPr>
            <a:r>
              <a:rPr lang="it-IT" sz="1800" dirty="0" smtClean="0">
                <a:solidFill>
                  <a:srgbClr val="002060"/>
                </a:solidFill>
              </a:rPr>
              <a:t>Longitudinal electric field profile measurement with “bead-drop” technique (mode 0):</a:t>
            </a:r>
            <a:endParaRPr lang="it-IT" sz="1800" dirty="0">
              <a:solidFill>
                <a:srgbClr val="002060"/>
              </a:solidFill>
            </a:endParaRPr>
          </a:p>
          <a:p>
            <a:pPr marL="742950" lvl="1" indent="-285750" algn="just">
              <a:buFont typeface="Calibri" panose="020F0502020204030204" pitchFamily="34" charset="0"/>
              <a:buChar char="−"/>
            </a:pPr>
            <a:r>
              <a:rPr lang="it-IT" sz="1800" dirty="0" smtClean="0">
                <a:solidFill>
                  <a:srgbClr val="002060"/>
                </a:solidFill>
              </a:rPr>
              <a:t>Same as mode π… but centered at f</a:t>
            </a:r>
            <a:r>
              <a:rPr lang="it-IT" sz="1800" baseline="-25000" dirty="0" smtClean="0">
                <a:solidFill>
                  <a:srgbClr val="002060"/>
                </a:solidFill>
              </a:rPr>
              <a:t>0</a:t>
            </a:r>
            <a:endParaRPr lang="it-IT" sz="1800" dirty="0">
              <a:solidFill>
                <a:srgbClr val="002060"/>
              </a:solidFill>
            </a:endParaRPr>
          </a:p>
          <a:p>
            <a:pPr marL="285750" indent="-285750" algn="just">
              <a:spcBef>
                <a:spcPts val="1200"/>
              </a:spcBef>
              <a:buFont typeface="Arial" panose="020B0604020202020204" pitchFamily="34" charset="0"/>
              <a:buChar char="•"/>
            </a:pPr>
            <a:r>
              <a:rPr lang="it-IT" sz="1800" dirty="0" smtClean="0">
                <a:solidFill>
                  <a:srgbClr val="002060"/>
                </a:solidFill>
              </a:rPr>
              <a:t>Shunt impedance (or R/Q) calculation:</a:t>
            </a:r>
            <a:endParaRPr lang="it-IT" sz="1800" dirty="0">
              <a:solidFill>
                <a:srgbClr val="002060"/>
              </a:solidFill>
            </a:endParaRPr>
          </a:p>
          <a:p>
            <a:pPr marL="742950" lvl="1" indent="-285750" algn="just">
              <a:buFont typeface="Calibri" panose="020F0502020204030204" pitchFamily="34" charset="0"/>
              <a:buChar char="−"/>
            </a:pPr>
            <a:r>
              <a:rPr lang="it-IT" sz="1800" dirty="0" smtClean="0">
                <a:solidFill>
                  <a:srgbClr val="002060"/>
                </a:solidFill>
              </a:rPr>
              <a:t>From the same spreadsheet, calculate V</a:t>
            </a:r>
            <a:r>
              <a:rPr lang="it-IT" sz="1800" baseline="-25000" dirty="0" smtClean="0">
                <a:solidFill>
                  <a:srgbClr val="002060"/>
                </a:solidFill>
              </a:rPr>
              <a:t>acc </a:t>
            </a:r>
            <a:r>
              <a:rPr lang="it-IT" sz="1800" dirty="0" smtClean="0">
                <a:solidFill>
                  <a:srgbClr val="002060"/>
                </a:solidFill>
              </a:rPr>
              <a:t>and then use the formula for R (or R/Q);</a:t>
            </a:r>
            <a:endParaRPr lang="it-IT" sz="1800" dirty="0">
              <a:solidFill>
                <a:srgbClr val="002060"/>
              </a:solidFill>
            </a:endParaRPr>
          </a:p>
          <a:p>
            <a:pPr marL="285750" indent="-285750" algn="just">
              <a:spcBef>
                <a:spcPts val="1200"/>
              </a:spcBef>
              <a:buFont typeface="Arial" panose="020B0604020202020204" pitchFamily="34" charset="0"/>
              <a:buChar char="•"/>
            </a:pPr>
            <a:r>
              <a:rPr lang="it-IT" sz="1800" dirty="0" smtClean="0">
                <a:solidFill>
                  <a:srgbClr val="002060"/>
                </a:solidFill>
              </a:rPr>
              <a:t>Filling time measurement (time domain with realistic RF pulse)</a:t>
            </a:r>
            <a:endParaRPr lang="it-IT" sz="1800" dirty="0">
              <a:solidFill>
                <a:srgbClr val="002060"/>
              </a:solidFill>
            </a:endParaRPr>
          </a:p>
        </p:txBody>
      </p:sp>
    </p:spTree>
    <p:extLst>
      <p:ext uri="{BB962C8B-B14F-4D97-AF65-F5344CB8AC3E}">
        <p14:creationId xmlns:p14="http://schemas.microsoft.com/office/powerpoint/2010/main" val="36104246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1772" y="0"/>
            <a:ext cx="9144000" cy="6858000"/>
          </a:xfrm>
          <a:prstGeom prst="rect">
            <a:avLst/>
          </a:prstGeom>
        </p:spPr>
      </p:pic>
      <p:pic>
        <p:nvPicPr>
          <p:cNvPr id="5" name="Picture 4"/>
          <p:cNvPicPr>
            <a:picLocks noChangeAspect="1"/>
          </p:cNvPicPr>
          <p:nvPr/>
        </p:nvPicPr>
        <p:blipFill rotWithShape="1">
          <a:blip r:embed="rId3"/>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4"/>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5"/>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0" name="Titolo 1"/>
          <p:cNvSpPr txBox="1">
            <a:spLocks/>
          </p:cNvSpPr>
          <p:nvPr/>
        </p:nvSpPr>
        <p:spPr>
          <a:xfrm>
            <a:off x="981075" y="597814"/>
            <a:ext cx="7282515" cy="6880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3600" dirty="0" smtClean="0"/>
              <a:t>Travelling Wave structure</a:t>
            </a:r>
            <a:endParaRPr lang="it-IT" sz="3600" dirty="0"/>
          </a:p>
        </p:txBody>
      </p:sp>
      <p:pic>
        <p:nvPicPr>
          <p:cNvPr id="12" name="Immagin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3098" y="4016312"/>
            <a:ext cx="2991297" cy="2116141"/>
          </a:xfrm>
          <a:prstGeom prst="rect">
            <a:avLst/>
          </a:prstGeom>
        </p:spPr>
      </p:pic>
      <p:sp>
        <p:nvSpPr>
          <p:cNvPr id="20" name="CasellaDiTesto 21"/>
          <p:cNvSpPr txBox="1"/>
          <p:nvPr/>
        </p:nvSpPr>
        <p:spPr>
          <a:xfrm>
            <a:off x="5847955" y="6025145"/>
            <a:ext cx="2081019" cy="323732"/>
          </a:xfrm>
          <a:prstGeom prst="rect">
            <a:avLst/>
          </a:prstGeom>
          <a:noFill/>
        </p:spPr>
        <p:txBody>
          <a:bodyPr wrap="none" rtlCol="0">
            <a:spAutoFit/>
          </a:bodyPr>
          <a:lstStyle/>
          <a:p>
            <a:r>
              <a:rPr lang="it-IT" sz="2200" dirty="0" err="1" smtClean="0"/>
              <a:t>Dispersion</a:t>
            </a:r>
            <a:r>
              <a:rPr lang="it-IT" sz="2200" dirty="0" smtClean="0"/>
              <a:t> curve</a:t>
            </a:r>
            <a:endParaRPr lang="it-IT" sz="2200" dirty="0"/>
          </a:p>
        </p:txBody>
      </p:sp>
      <p:grpSp>
        <p:nvGrpSpPr>
          <p:cNvPr id="3" name="Group 2"/>
          <p:cNvGrpSpPr/>
          <p:nvPr/>
        </p:nvGrpSpPr>
        <p:grpSpPr>
          <a:xfrm>
            <a:off x="5192480" y="1740832"/>
            <a:ext cx="3445995" cy="2039039"/>
            <a:chOff x="6698840" y="483020"/>
            <a:chExt cx="4455295" cy="2925395"/>
          </a:xfrm>
        </p:grpSpPr>
        <p:grpSp>
          <p:nvGrpSpPr>
            <p:cNvPr id="2" name="Group 1"/>
            <p:cNvGrpSpPr/>
            <p:nvPr/>
          </p:nvGrpSpPr>
          <p:grpSpPr>
            <a:xfrm>
              <a:off x="6761263" y="483020"/>
              <a:ext cx="4392872" cy="2925395"/>
              <a:chOff x="6761263" y="483020"/>
              <a:chExt cx="4392872" cy="2925395"/>
            </a:xfrm>
          </p:grpSpPr>
          <p:pic>
            <p:nvPicPr>
              <p:cNvPr id="13" name="Immagin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1263" y="483020"/>
                <a:ext cx="4344367" cy="2847474"/>
              </a:xfrm>
              <a:prstGeom prst="rect">
                <a:avLst/>
              </a:prstGeom>
            </p:spPr>
          </p:pic>
          <p:sp>
            <p:nvSpPr>
              <p:cNvPr id="14" name="CasellaDiTesto 6"/>
              <p:cNvSpPr txBox="1"/>
              <p:nvPr/>
            </p:nvSpPr>
            <p:spPr>
              <a:xfrm>
                <a:off x="9548353" y="2479726"/>
                <a:ext cx="1605782" cy="928689"/>
              </a:xfrm>
              <a:prstGeom prst="rect">
                <a:avLst/>
              </a:prstGeom>
              <a:noFill/>
            </p:spPr>
            <p:txBody>
              <a:bodyPr wrap="none" rtlCol="0">
                <a:spAutoFit/>
              </a:bodyPr>
              <a:lstStyle/>
              <a:p>
                <a:r>
                  <a:rPr lang="it-IT" sz="2200" dirty="0" smtClean="0"/>
                  <a:t>RF power </a:t>
                </a:r>
              </a:p>
              <a:p>
                <a:r>
                  <a:rPr lang="it-IT" sz="2200" dirty="0" smtClean="0"/>
                  <a:t>couplers</a:t>
                </a:r>
                <a:endParaRPr lang="it-IT" sz="2200" dirty="0"/>
              </a:p>
            </p:txBody>
          </p:sp>
          <p:cxnSp>
            <p:nvCxnSpPr>
              <p:cNvPr id="15" name="Connettore 2 7"/>
              <p:cNvCxnSpPr/>
              <p:nvPr/>
            </p:nvCxnSpPr>
            <p:spPr>
              <a:xfrm flipH="1" flipV="1">
                <a:off x="8807117" y="2657236"/>
                <a:ext cx="820070" cy="169324"/>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6" name="Connettore 2 11"/>
              <p:cNvCxnSpPr/>
              <p:nvPr/>
            </p:nvCxnSpPr>
            <p:spPr>
              <a:xfrm flipH="1" flipV="1">
                <a:off x="10603832" y="1540042"/>
                <a:ext cx="173413" cy="1101736"/>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17" name="CasellaDiTesto 13"/>
              <p:cNvSpPr txBox="1"/>
              <p:nvPr/>
            </p:nvSpPr>
            <p:spPr>
              <a:xfrm>
                <a:off x="6783745" y="557602"/>
                <a:ext cx="2018310" cy="430887"/>
              </a:xfrm>
              <a:prstGeom prst="rect">
                <a:avLst/>
              </a:prstGeom>
              <a:noFill/>
            </p:spPr>
            <p:txBody>
              <a:bodyPr wrap="none" rtlCol="0">
                <a:spAutoFit/>
              </a:bodyPr>
              <a:lstStyle/>
              <a:p>
                <a:r>
                  <a:rPr lang="it-IT" sz="2200" dirty="0" err="1"/>
                  <a:t>a</a:t>
                </a:r>
                <a:r>
                  <a:rPr lang="it-IT" sz="2200" dirty="0" err="1" smtClean="0"/>
                  <a:t>ccelerating</a:t>
                </a:r>
                <a:r>
                  <a:rPr lang="it-IT" sz="2200" dirty="0" smtClean="0"/>
                  <a:t> </a:t>
                </a:r>
                <a:r>
                  <a:rPr lang="it-IT" sz="2200" dirty="0" err="1" smtClean="0"/>
                  <a:t>cell</a:t>
                </a:r>
                <a:endParaRPr lang="it-IT" sz="2200" dirty="0"/>
              </a:p>
            </p:txBody>
          </p:sp>
          <p:cxnSp>
            <p:nvCxnSpPr>
              <p:cNvPr id="18" name="Connettore 2 14"/>
              <p:cNvCxnSpPr/>
              <p:nvPr/>
            </p:nvCxnSpPr>
            <p:spPr>
              <a:xfrm>
                <a:off x="7924290" y="1027906"/>
                <a:ext cx="481773" cy="366337"/>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9" name="Connettore 2 17"/>
              <p:cNvCxnSpPr/>
              <p:nvPr/>
            </p:nvCxnSpPr>
            <p:spPr>
              <a:xfrm flipV="1">
                <a:off x="7153190" y="2319563"/>
                <a:ext cx="270138" cy="624507"/>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grpSp>
        <p:sp>
          <p:nvSpPr>
            <p:cNvPr id="21" name="CasellaDiTesto 16"/>
            <p:cNvSpPr txBox="1"/>
            <p:nvPr/>
          </p:nvSpPr>
          <p:spPr>
            <a:xfrm>
              <a:off x="6698840" y="2941451"/>
              <a:ext cx="1398140" cy="430887"/>
            </a:xfrm>
            <a:prstGeom prst="rect">
              <a:avLst/>
            </a:prstGeom>
            <a:noFill/>
          </p:spPr>
          <p:txBody>
            <a:bodyPr wrap="none" rtlCol="0">
              <a:spAutoFit/>
            </a:bodyPr>
            <a:lstStyle/>
            <a:p>
              <a:r>
                <a:rPr lang="it-IT" sz="2200" dirty="0" err="1"/>
                <a:t>b</a:t>
              </a:r>
              <a:r>
                <a:rPr lang="it-IT" sz="2200" dirty="0" err="1" smtClean="0"/>
                <a:t>eam</a:t>
              </a:r>
              <a:r>
                <a:rPr lang="it-IT" sz="2200" dirty="0" smtClean="0"/>
                <a:t> pipe</a:t>
              </a:r>
              <a:endParaRPr lang="it-IT" sz="2200" dirty="0"/>
            </a:p>
          </p:txBody>
        </p:sp>
      </p:grpSp>
      <p:pic>
        <p:nvPicPr>
          <p:cNvPr id="47116" name="Picture 12"/>
          <p:cNvPicPr>
            <a:picLocks noChangeAspect="1" noChangeArrowheads="1"/>
          </p:cNvPicPr>
          <p:nvPr/>
        </p:nvPicPr>
        <p:blipFill rotWithShape="1">
          <a:blip r:embed="rId8">
            <a:extLst>
              <a:ext uri="{28A0092B-C50C-407E-A947-70E740481C1C}">
                <a14:useLocalDpi xmlns:a14="http://schemas.microsoft.com/office/drawing/2010/main" val="0"/>
              </a:ext>
            </a:extLst>
          </a:blip>
          <a:srcRect r="28499"/>
          <a:stretch/>
        </p:blipFill>
        <p:spPr bwMode="auto">
          <a:xfrm>
            <a:off x="784225" y="2259013"/>
            <a:ext cx="4506677" cy="363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914401" y="1457325"/>
            <a:ext cx="4114800" cy="646331"/>
          </a:xfrm>
          <a:prstGeom prst="rect">
            <a:avLst/>
          </a:prstGeom>
          <a:noFill/>
        </p:spPr>
        <p:txBody>
          <a:bodyPr wrap="square" rtlCol="0">
            <a:spAutoFit/>
          </a:bodyPr>
          <a:lstStyle/>
          <a:p>
            <a:r>
              <a:rPr lang="it-IT" dirty="0" smtClean="0"/>
              <a:t>The Aluminum model of the CTF3 combiner ring RF deflector</a:t>
            </a:r>
            <a:endParaRPr lang="en-US" dirty="0"/>
          </a:p>
        </p:txBody>
      </p:sp>
      <p:sp>
        <p:nvSpPr>
          <p:cNvPr id="36" name="Right Arrow 35"/>
          <p:cNvSpPr/>
          <p:nvPr/>
        </p:nvSpPr>
        <p:spPr>
          <a:xfrm>
            <a:off x="561975" y="3949637"/>
            <a:ext cx="337671" cy="2985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ight Arrow 37"/>
          <p:cNvSpPr/>
          <p:nvPr/>
        </p:nvSpPr>
        <p:spPr>
          <a:xfrm>
            <a:off x="552450" y="4495705"/>
            <a:ext cx="337671" cy="2985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2822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pic>
        <p:nvPicPr>
          <p:cNvPr id="5" name="Picture 4"/>
          <p:cNvPicPr>
            <a:picLocks noChangeAspect="1"/>
          </p:cNvPicPr>
          <p:nvPr/>
        </p:nvPicPr>
        <p:blipFill rotWithShape="1">
          <a:blip r:embed="rId3"/>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4"/>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5"/>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2" name="Titolo 1"/>
          <p:cNvSpPr txBox="1">
            <a:spLocks/>
          </p:cNvSpPr>
          <p:nvPr/>
        </p:nvSpPr>
        <p:spPr>
          <a:xfrm>
            <a:off x="772884" y="484871"/>
            <a:ext cx="7750641" cy="930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32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Experience #2: RF Travelling Wave structure</a:t>
            </a:r>
            <a:endParaRPr kumimoji="0" lang="it-IT" sz="32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3" name="Segnaposto contenuto 2"/>
          <p:cNvSpPr txBox="1">
            <a:spLocks/>
          </p:cNvSpPr>
          <p:nvPr/>
        </p:nvSpPr>
        <p:spPr>
          <a:xfrm>
            <a:off x="522506" y="1575246"/>
            <a:ext cx="8037723" cy="46002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it-IT"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Example of a disassembled C-band TW structure;</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it-IT"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BW measurement at f</a:t>
            </a:r>
            <a:r>
              <a:rPr kumimoji="0" lang="it-IT" sz="2000" b="0" i="0" u="none" strike="noStrike" kern="1200" cap="none" spc="0" normalizeH="0" baseline="-25000" noProof="0" dirty="0" smtClean="0">
                <a:ln>
                  <a:noFill/>
                </a:ln>
                <a:solidFill>
                  <a:sysClr val="windowText" lastClr="000000"/>
                </a:solidFill>
                <a:effectLst/>
                <a:uLnTx/>
                <a:uFillTx/>
                <a:latin typeface="Calibri" panose="020F0502020204030204"/>
                <a:ea typeface="+mn-ea"/>
                <a:cs typeface="+mn-cs"/>
              </a:rPr>
              <a:t>RF</a:t>
            </a:r>
            <a:r>
              <a:rPr kumimoji="0" lang="it-IT"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=3 GHz with Network Analizer;</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it-IT"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Filling time measurement #1:</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it-IT"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Using a realistic pulse from RF signal generator (f</a:t>
            </a:r>
            <a:r>
              <a:rPr kumimoji="0" lang="it-IT" sz="2000" b="0" i="0" u="none" strike="noStrike" kern="1200" cap="none" spc="0" normalizeH="0" baseline="-25000" noProof="0" dirty="0" smtClean="0">
                <a:ln>
                  <a:noFill/>
                </a:ln>
                <a:solidFill>
                  <a:sysClr val="windowText" lastClr="000000"/>
                </a:solidFill>
                <a:effectLst/>
                <a:uLnTx/>
                <a:uFillTx/>
                <a:latin typeface="Calibri" panose="020F0502020204030204"/>
                <a:ea typeface="+mn-ea"/>
                <a:cs typeface="+mn-cs"/>
              </a:rPr>
              <a:t>RF</a:t>
            </a:r>
            <a:r>
              <a:rPr kumimoji="0" lang="it-IT"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=3 GHz, t</a:t>
            </a:r>
            <a:r>
              <a:rPr kumimoji="0" lang="it-IT" sz="2000" b="0" i="0" u="none" strike="noStrike" kern="1200" cap="none" spc="0" normalizeH="0" baseline="-25000" noProof="0" dirty="0" smtClean="0">
                <a:ln>
                  <a:noFill/>
                </a:ln>
                <a:solidFill>
                  <a:sysClr val="windowText" lastClr="000000"/>
                </a:solidFill>
                <a:effectLst/>
                <a:uLnTx/>
                <a:uFillTx/>
                <a:latin typeface="Calibri" panose="020F0502020204030204"/>
                <a:ea typeface="+mn-ea"/>
                <a:cs typeface="+mn-cs"/>
              </a:rPr>
              <a:t>pulse</a:t>
            </a:r>
            <a:r>
              <a:rPr kumimoji="0" lang="it-IT"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=1 µs, rep.rate=10-100 Hz) fed to the structure;</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it-IT"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Filling time measurement #2:</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it-IT"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Using a CW RF reference with amplitude modulation, according to the scheme of slide 3 (f</a:t>
            </a:r>
            <a:r>
              <a:rPr kumimoji="0" lang="it-IT" sz="2000" b="0" i="0" u="none" strike="noStrike" kern="1200" cap="none" spc="0" normalizeH="0" baseline="-25000" noProof="0" dirty="0" smtClean="0">
                <a:ln>
                  <a:noFill/>
                </a:ln>
                <a:solidFill>
                  <a:sysClr val="windowText" lastClr="000000"/>
                </a:solidFill>
                <a:effectLst/>
                <a:uLnTx/>
                <a:uFillTx/>
                <a:latin typeface="Calibri" panose="020F0502020204030204"/>
                <a:ea typeface="+mn-ea"/>
                <a:cs typeface="+mn-cs"/>
              </a:rPr>
              <a:t>mod</a:t>
            </a:r>
            <a:r>
              <a:rPr kumimoji="0" lang="it-IT"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=5 MHz, Ampl=1 V</a:t>
            </a:r>
            <a:r>
              <a:rPr kumimoji="0" lang="it-IT" sz="2000" b="0" i="0" u="none" strike="noStrike" kern="1200" cap="none" spc="0" normalizeH="0" baseline="-25000" noProof="0" dirty="0" smtClean="0">
                <a:ln>
                  <a:noFill/>
                </a:ln>
                <a:solidFill>
                  <a:sysClr val="windowText" lastClr="000000"/>
                </a:solidFill>
                <a:effectLst/>
                <a:uLnTx/>
                <a:uFillTx/>
                <a:latin typeface="Calibri" panose="020F0502020204030204"/>
                <a:ea typeface="+mn-ea"/>
                <a:cs typeface="+mn-cs"/>
              </a:rPr>
              <a:t>pp</a:t>
            </a:r>
            <a:r>
              <a:rPr kumimoji="0" lang="it-IT"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offset=2.5 V);</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it-IT"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With spectrum analizer monitor the frequency content of the feeding signal;</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it-IT"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Measure with the oscilloscope the time needed to traverse the structure from the distance of the 2 maxima.</a:t>
            </a:r>
          </a:p>
          <a:p>
            <a:pPr marL="457200" marR="0" lvl="1" indent="0" algn="l" defTabSz="914400" rtl="0" eaLnBrk="1" fontAlgn="auto" latinLnBrk="0" hangingPunct="1">
              <a:lnSpc>
                <a:spcPct val="90000"/>
              </a:lnSpc>
              <a:spcBef>
                <a:spcPts val="500"/>
              </a:spcBef>
              <a:spcAft>
                <a:spcPts val="0"/>
              </a:spcAft>
              <a:buClrTx/>
              <a:buSzTx/>
              <a:buFont typeface="Arial"/>
              <a:buNone/>
              <a:tabLst/>
              <a:defRPr/>
            </a:pPr>
            <a:endParaRPr kumimoji="0" lang="it-IT"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it-IT"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9158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pic>
        <p:nvPicPr>
          <p:cNvPr id="5" name="Picture 4"/>
          <p:cNvPicPr>
            <a:picLocks noChangeAspect="1"/>
          </p:cNvPicPr>
          <p:nvPr/>
        </p:nvPicPr>
        <p:blipFill rotWithShape="1">
          <a:blip r:embed="rId3"/>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4"/>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5"/>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0" name="Titolo 1"/>
          <p:cNvSpPr txBox="1">
            <a:spLocks/>
          </p:cNvSpPr>
          <p:nvPr/>
        </p:nvSpPr>
        <p:spPr>
          <a:xfrm>
            <a:off x="522477" y="743324"/>
            <a:ext cx="8163148" cy="66278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3200" dirty="0" smtClean="0"/>
              <a:t>TW structure filling time measurement setup</a:t>
            </a:r>
            <a:endParaRPr lang="it-IT" sz="3200" dirty="0"/>
          </a:p>
        </p:txBody>
      </p:sp>
      <p:grpSp>
        <p:nvGrpSpPr>
          <p:cNvPr id="11" name="Gruppo 70"/>
          <p:cNvGrpSpPr/>
          <p:nvPr/>
        </p:nvGrpSpPr>
        <p:grpSpPr>
          <a:xfrm>
            <a:off x="670228" y="2314871"/>
            <a:ext cx="7702869" cy="2336395"/>
            <a:chOff x="964505" y="1789489"/>
            <a:chExt cx="9494948" cy="2879960"/>
          </a:xfrm>
        </p:grpSpPr>
        <p:sp>
          <p:nvSpPr>
            <p:cNvPr id="12" name="Ovale 3"/>
            <p:cNvSpPr/>
            <p:nvPr/>
          </p:nvSpPr>
          <p:spPr>
            <a:xfrm>
              <a:off x="964505" y="1866378"/>
              <a:ext cx="702930" cy="6437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13" name="CasellaDiTesto 4"/>
            <p:cNvSpPr txBox="1"/>
            <p:nvPr/>
          </p:nvSpPr>
          <p:spPr>
            <a:xfrm>
              <a:off x="1091851" y="1934330"/>
              <a:ext cx="519953" cy="417319"/>
            </a:xfrm>
            <a:prstGeom prst="rect">
              <a:avLst/>
            </a:prstGeom>
            <a:noFill/>
          </p:spPr>
          <p:txBody>
            <a:bodyPr wrap="square" rtlCol="0">
              <a:spAutoFit/>
            </a:bodyPr>
            <a:lstStyle/>
            <a:p>
              <a:r>
                <a:rPr lang="it-IT" sz="1600" b="1" dirty="0" err="1" smtClean="0"/>
                <a:t>f</a:t>
              </a:r>
              <a:r>
                <a:rPr lang="it-IT" sz="1600" b="1" baseline="-25000" dirty="0" err="1" smtClean="0"/>
                <a:t>RF</a:t>
              </a:r>
              <a:endParaRPr lang="it-IT" sz="1600" b="1" baseline="-25000" dirty="0"/>
            </a:p>
          </p:txBody>
        </p:sp>
        <p:cxnSp>
          <p:nvCxnSpPr>
            <p:cNvPr id="14" name="Connettore 1 7"/>
            <p:cNvCxnSpPr>
              <a:stCxn id="12" idx="6"/>
              <a:endCxn id="15" idx="2"/>
            </p:cNvCxnSpPr>
            <p:nvPr/>
          </p:nvCxnSpPr>
          <p:spPr>
            <a:xfrm>
              <a:off x="1667435" y="2188248"/>
              <a:ext cx="1620809" cy="8968"/>
            </a:xfrm>
            <a:prstGeom prst="line">
              <a:avLst/>
            </a:prstGeom>
          </p:spPr>
          <p:style>
            <a:lnRef idx="1">
              <a:schemeClr val="accent1"/>
            </a:lnRef>
            <a:fillRef idx="0">
              <a:schemeClr val="accent1"/>
            </a:fillRef>
            <a:effectRef idx="0">
              <a:schemeClr val="accent1"/>
            </a:effectRef>
            <a:fontRef idx="minor">
              <a:schemeClr val="tx1"/>
            </a:fontRef>
          </p:style>
        </p:cxnSp>
        <p:sp>
          <p:nvSpPr>
            <p:cNvPr id="15" name="Ovale 9"/>
            <p:cNvSpPr/>
            <p:nvPr/>
          </p:nvSpPr>
          <p:spPr>
            <a:xfrm>
              <a:off x="3288244" y="1875346"/>
              <a:ext cx="702930" cy="6437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p>
          </p:txBody>
        </p:sp>
        <p:cxnSp>
          <p:nvCxnSpPr>
            <p:cNvPr id="16" name="Connettore 1 10"/>
            <p:cNvCxnSpPr>
              <a:stCxn id="15" idx="1"/>
              <a:endCxn id="15" idx="5"/>
            </p:cNvCxnSpPr>
            <p:nvPr/>
          </p:nvCxnSpPr>
          <p:spPr>
            <a:xfrm>
              <a:off x="3391186" y="1969619"/>
              <a:ext cx="497046" cy="4551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1 13"/>
            <p:cNvCxnSpPr>
              <a:stCxn id="15" idx="3"/>
              <a:endCxn id="15" idx="7"/>
            </p:cNvCxnSpPr>
            <p:nvPr/>
          </p:nvCxnSpPr>
          <p:spPr>
            <a:xfrm flipV="1">
              <a:off x="3391186" y="1969619"/>
              <a:ext cx="497046" cy="4551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4007216" y="2179279"/>
              <a:ext cx="1636851" cy="8968"/>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ttangolo 21"/>
            <p:cNvSpPr/>
            <p:nvPr/>
          </p:nvSpPr>
          <p:spPr>
            <a:xfrm>
              <a:off x="5644067" y="1846280"/>
              <a:ext cx="989815" cy="6839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20" name="Rettangolo 22"/>
            <p:cNvSpPr/>
            <p:nvPr/>
          </p:nvSpPr>
          <p:spPr>
            <a:xfrm>
              <a:off x="5818213" y="1948413"/>
              <a:ext cx="603057" cy="417319"/>
            </a:xfrm>
            <a:prstGeom prst="rect">
              <a:avLst/>
            </a:prstGeom>
          </p:spPr>
          <p:txBody>
            <a:bodyPr wrap="none">
              <a:spAutoFit/>
            </a:bodyPr>
            <a:lstStyle/>
            <a:p>
              <a:r>
                <a:rPr lang="it-IT" sz="1600" b="1" dirty="0" smtClean="0"/>
                <a:t>CPL</a:t>
              </a:r>
              <a:endParaRPr lang="it-IT" sz="1600" b="1" dirty="0"/>
            </a:p>
          </p:txBody>
        </p:sp>
        <p:cxnSp>
          <p:nvCxnSpPr>
            <p:cNvPr id="21" name="Connettore 1 23"/>
            <p:cNvCxnSpPr/>
            <p:nvPr/>
          </p:nvCxnSpPr>
          <p:spPr>
            <a:xfrm>
              <a:off x="6637713" y="2188247"/>
              <a:ext cx="1636851" cy="8968"/>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ttangolo 24"/>
            <p:cNvSpPr/>
            <p:nvPr/>
          </p:nvSpPr>
          <p:spPr>
            <a:xfrm>
              <a:off x="8270733" y="1855248"/>
              <a:ext cx="2188720" cy="6839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23" name="Rettangolo 25"/>
            <p:cNvSpPr/>
            <p:nvPr/>
          </p:nvSpPr>
          <p:spPr>
            <a:xfrm>
              <a:off x="8444879" y="1957414"/>
              <a:ext cx="1595219" cy="417319"/>
            </a:xfrm>
            <a:prstGeom prst="rect">
              <a:avLst/>
            </a:prstGeom>
          </p:spPr>
          <p:txBody>
            <a:bodyPr wrap="none">
              <a:spAutoFit/>
            </a:bodyPr>
            <a:lstStyle/>
            <a:p>
              <a:r>
                <a:rPr lang="it-IT" sz="1600" b="1" dirty="0" smtClean="0"/>
                <a:t>TW </a:t>
              </a:r>
              <a:r>
                <a:rPr lang="it-IT" sz="1600" b="1" dirty="0" err="1" smtClean="0"/>
                <a:t>structure</a:t>
              </a:r>
              <a:endParaRPr lang="it-IT" sz="1600" b="1" dirty="0"/>
            </a:p>
          </p:txBody>
        </p:sp>
        <p:cxnSp>
          <p:nvCxnSpPr>
            <p:cNvPr id="24" name="Connettore 4 27"/>
            <p:cNvCxnSpPr>
              <a:stCxn id="22" idx="3"/>
              <a:endCxn id="26" idx="3"/>
            </p:cNvCxnSpPr>
            <p:nvPr/>
          </p:nvCxnSpPr>
          <p:spPr>
            <a:xfrm flipH="1">
              <a:off x="8823158" y="2197215"/>
              <a:ext cx="1636295" cy="2130267"/>
            </a:xfrm>
            <a:prstGeom prst="bentConnector3">
              <a:avLst>
                <a:gd name="adj1" fmla="val -13971"/>
              </a:avLst>
            </a:prstGeom>
          </p:spPr>
          <p:style>
            <a:lnRef idx="1">
              <a:schemeClr val="accent1"/>
            </a:lnRef>
            <a:fillRef idx="0">
              <a:schemeClr val="accent1"/>
            </a:fillRef>
            <a:effectRef idx="0">
              <a:schemeClr val="accent1"/>
            </a:effectRef>
            <a:fontRef idx="minor">
              <a:schemeClr val="tx1"/>
            </a:fontRef>
          </p:style>
        </p:cxnSp>
        <p:cxnSp>
          <p:nvCxnSpPr>
            <p:cNvPr id="25" name="Connettore 4 30"/>
            <p:cNvCxnSpPr>
              <a:stCxn id="19" idx="2"/>
              <a:endCxn id="26" idx="0"/>
            </p:cNvCxnSpPr>
            <p:nvPr/>
          </p:nvCxnSpPr>
          <p:spPr>
            <a:xfrm rot="16200000" flipH="1">
              <a:off x="6252101" y="2417088"/>
              <a:ext cx="1455301" cy="168155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6" name="Rettangolo 33"/>
            <p:cNvSpPr/>
            <p:nvPr/>
          </p:nvSpPr>
          <p:spPr>
            <a:xfrm>
              <a:off x="6817896" y="3985515"/>
              <a:ext cx="2005262" cy="6839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27" name="Rettangolo 34"/>
            <p:cNvSpPr/>
            <p:nvPr/>
          </p:nvSpPr>
          <p:spPr>
            <a:xfrm>
              <a:off x="6934515" y="4095488"/>
              <a:ext cx="1503930" cy="417319"/>
            </a:xfrm>
            <a:prstGeom prst="rect">
              <a:avLst/>
            </a:prstGeom>
          </p:spPr>
          <p:txBody>
            <a:bodyPr wrap="none">
              <a:spAutoFit/>
            </a:bodyPr>
            <a:lstStyle/>
            <a:p>
              <a:r>
                <a:rPr lang="it-IT" sz="1600" dirty="0" err="1" smtClean="0"/>
                <a:t>Oscilloscope</a:t>
              </a:r>
              <a:endParaRPr lang="it-IT" sz="1600" dirty="0"/>
            </a:p>
          </p:txBody>
        </p:sp>
        <p:sp>
          <p:nvSpPr>
            <p:cNvPr id="28" name="Rettangolo 35"/>
            <p:cNvSpPr/>
            <p:nvPr/>
          </p:nvSpPr>
          <p:spPr>
            <a:xfrm>
              <a:off x="3160843" y="2927908"/>
              <a:ext cx="989815" cy="6839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29" name="Rettangolo 36"/>
            <p:cNvSpPr/>
            <p:nvPr/>
          </p:nvSpPr>
          <p:spPr>
            <a:xfrm>
              <a:off x="3097448" y="3085209"/>
              <a:ext cx="1131820" cy="379382"/>
            </a:xfrm>
            <a:prstGeom prst="rect">
              <a:avLst/>
            </a:prstGeom>
          </p:spPr>
          <p:txBody>
            <a:bodyPr wrap="none">
              <a:spAutoFit/>
            </a:bodyPr>
            <a:lstStyle/>
            <a:p>
              <a:r>
                <a:rPr lang="it-IT" sz="1400" b="1" dirty="0" smtClean="0"/>
                <a:t>ATT 10 dB</a:t>
              </a:r>
              <a:endParaRPr lang="it-IT" sz="1400" b="1" dirty="0"/>
            </a:p>
          </p:txBody>
        </p:sp>
        <p:sp>
          <p:nvSpPr>
            <p:cNvPr id="30" name="Rettangolo 37"/>
            <p:cNvSpPr/>
            <p:nvPr/>
          </p:nvSpPr>
          <p:spPr>
            <a:xfrm>
              <a:off x="2534653" y="3980669"/>
              <a:ext cx="2245894" cy="6839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31" name="Rettangolo 38"/>
            <p:cNvSpPr/>
            <p:nvPr/>
          </p:nvSpPr>
          <p:spPr>
            <a:xfrm>
              <a:off x="2533667" y="4079714"/>
              <a:ext cx="1930575" cy="417319"/>
            </a:xfrm>
            <a:prstGeom prst="rect">
              <a:avLst/>
            </a:prstGeom>
          </p:spPr>
          <p:txBody>
            <a:bodyPr wrap="none">
              <a:spAutoFit/>
            </a:bodyPr>
            <a:lstStyle/>
            <a:p>
              <a:r>
                <a:rPr lang="it-IT" sz="1600" dirty="0" err="1" smtClean="0"/>
                <a:t>Funct</a:t>
              </a:r>
              <a:r>
                <a:rPr lang="it-IT" sz="1600" dirty="0" smtClean="0"/>
                <a:t>. generator</a:t>
              </a:r>
              <a:endParaRPr lang="it-IT" sz="1600" dirty="0"/>
            </a:p>
          </p:txBody>
        </p:sp>
        <p:cxnSp>
          <p:nvCxnSpPr>
            <p:cNvPr id="32" name="Connettore 4 40"/>
            <p:cNvCxnSpPr>
              <a:stCxn id="30" idx="3"/>
              <a:endCxn id="26" idx="1"/>
            </p:cNvCxnSpPr>
            <p:nvPr/>
          </p:nvCxnSpPr>
          <p:spPr>
            <a:xfrm>
              <a:off x="4780547" y="4322636"/>
              <a:ext cx="2037349" cy="484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3" name="Connettore 4 43"/>
            <p:cNvCxnSpPr>
              <a:stCxn id="28" idx="2"/>
              <a:endCxn id="30" idx="0"/>
            </p:cNvCxnSpPr>
            <p:nvPr/>
          </p:nvCxnSpPr>
          <p:spPr>
            <a:xfrm rot="16200000" flipH="1">
              <a:off x="3472262" y="3795330"/>
              <a:ext cx="368827" cy="184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4" name="Connettore 4 57"/>
            <p:cNvCxnSpPr>
              <a:stCxn id="15" idx="4"/>
            </p:cNvCxnSpPr>
            <p:nvPr/>
          </p:nvCxnSpPr>
          <p:spPr>
            <a:xfrm rot="16200000" flipH="1">
              <a:off x="3439386" y="2719407"/>
              <a:ext cx="410823" cy="10177"/>
            </a:xfrm>
            <a:prstGeom prst="bentConnector3">
              <a:avLst>
                <a:gd name="adj1" fmla="val 50001"/>
              </a:avLst>
            </a:prstGeom>
          </p:spPr>
          <p:style>
            <a:lnRef idx="1">
              <a:schemeClr val="accent1"/>
            </a:lnRef>
            <a:fillRef idx="0">
              <a:schemeClr val="accent1"/>
            </a:fillRef>
            <a:effectRef idx="0">
              <a:schemeClr val="accent1"/>
            </a:effectRef>
            <a:fontRef idx="minor">
              <a:schemeClr val="tx1"/>
            </a:fontRef>
          </p:style>
        </p:cxnSp>
        <p:sp>
          <p:nvSpPr>
            <p:cNvPr id="35" name="Rettangolo 60"/>
            <p:cNvSpPr/>
            <p:nvPr/>
          </p:nvSpPr>
          <p:spPr>
            <a:xfrm>
              <a:off x="2857346" y="1797509"/>
              <a:ext cx="501811" cy="417319"/>
            </a:xfrm>
            <a:prstGeom prst="rect">
              <a:avLst/>
            </a:prstGeom>
          </p:spPr>
          <p:txBody>
            <a:bodyPr wrap="none">
              <a:spAutoFit/>
            </a:bodyPr>
            <a:lstStyle/>
            <a:p>
              <a:r>
                <a:rPr lang="it-IT" sz="1600" b="1" dirty="0" smtClean="0"/>
                <a:t>LO</a:t>
              </a:r>
              <a:endParaRPr lang="it-IT" sz="1600" b="1" dirty="0"/>
            </a:p>
          </p:txBody>
        </p:sp>
        <p:sp>
          <p:nvSpPr>
            <p:cNvPr id="36" name="Rettangolo 61"/>
            <p:cNvSpPr/>
            <p:nvPr/>
          </p:nvSpPr>
          <p:spPr>
            <a:xfrm>
              <a:off x="3154126" y="2479295"/>
              <a:ext cx="411392" cy="417319"/>
            </a:xfrm>
            <a:prstGeom prst="rect">
              <a:avLst/>
            </a:prstGeom>
          </p:spPr>
          <p:txBody>
            <a:bodyPr wrap="none">
              <a:spAutoFit/>
            </a:bodyPr>
            <a:lstStyle/>
            <a:p>
              <a:r>
                <a:rPr lang="it-IT" sz="1600" b="1" dirty="0" smtClean="0"/>
                <a:t>IF</a:t>
              </a:r>
              <a:endParaRPr lang="it-IT" sz="1600" b="1" dirty="0"/>
            </a:p>
          </p:txBody>
        </p:sp>
        <p:sp>
          <p:nvSpPr>
            <p:cNvPr id="37" name="Rettangolo 62"/>
            <p:cNvSpPr/>
            <p:nvPr/>
          </p:nvSpPr>
          <p:spPr>
            <a:xfrm>
              <a:off x="3956230" y="1789489"/>
              <a:ext cx="486478" cy="417319"/>
            </a:xfrm>
            <a:prstGeom prst="rect">
              <a:avLst/>
            </a:prstGeom>
          </p:spPr>
          <p:txBody>
            <a:bodyPr wrap="none">
              <a:spAutoFit/>
            </a:bodyPr>
            <a:lstStyle/>
            <a:p>
              <a:r>
                <a:rPr lang="it-IT" sz="1600" b="1" dirty="0" smtClean="0"/>
                <a:t>RF</a:t>
              </a:r>
              <a:endParaRPr lang="it-IT" sz="1600" b="1" dirty="0"/>
            </a:p>
          </p:txBody>
        </p:sp>
        <p:sp>
          <p:nvSpPr>
            <p:cNvPr id="38" name="Rettangolo 63"/>
            <p:cNvSpPr/>
            <p:nvPr/>
          </p:nvSpPr>
          <p:spPr>
            <a:xfrm>
              <a:off x="5530379" y="2575548"/>
              <a:ext cx="603057" cy="417319"/>
            </a:xfrm>
            <a:prstGeom prst="rect">
              <a:avLst/>
            </a:prstGeom>
          </p:spPr>
          <p:txBody>
            <a:bodyPr wrap="none">
              <a:spAutoFit/>
            </a:bodyPr>
            <a:lstStyle/>
            <a:p>
              <a:r>
                <a:rPr lang="it-IT" sz="1600" b="1" dirty="0" smtClean="0"/>
                <a:t>CPL</a:t>
              </a:r>
              <a:endParaRPr lang="it-IT" sz="1600" b="1" dirty="0"/>
            </a:p>
          </p:txBody>
        </p:sp>
        <p:sp>
          <p:nvSpPr>
            <p:cNvPr id="39" name="Rettangolo 64"/>
            <p:cNvSpPr/>
            <p:nvPr/>
          </p:nvSpPr>
          <p:spPr>
            <a:xfrm>
              <a:off x="6218166" y="3987257"/>
              <a:ext cx="654433" cy="417319"/>
            </a:xfrm>
            <a:prstGeom prst="rect">
              <a:avLst/>
            </a:prstGeom>
          </p:spPr>
          <p:txBody>
            <a:bodyPr wrap="none">
              <a:spAutoFit/>
            </a:bodyPr>
            <a:lstStyle/>
            <a:p>
              <a:r>
                <a:rPr lang="it-IT" sz="1600" b="1" dirty="0" smtClean="0"/>
                <a:t>TRG</a:t>
              </a:r>
              <a:endParaRPr lang="it-IT" sz="1600" b="1" dirty="0"/>
            </a:p>
          </p:txBody>
        </p:sp>
        <p:sp>
          <p:nvSpPr>
            <p:cNvPr id="40" name="Rettangolo 65"/>
            <p:cNvSpPr/>
            <p:nvPr/>
          </p:nvSpPr>
          <p:spPr>
            <a:xfrm>
              <a:off x="4766355" y="3995279"/>
              <a:ext cx="586382" cy="417319"/>
            </a:xfrm>
            <a:prstGeom prst="rect">
              <a:avLst/>
            </a:prstGeom>
          </p:spPr>
          <p:txBody>
            <a:bodyPr wrap="none">
              <a:spAutoFit/>
            </a:bodyPr>
            <a:lstStyle/>
            <a:p>
              <a:r>
                <a:rPr lang="it-IT" sz="1600" b="1" dirty="0" smtClean="0"/>
                <a:t>TTL</a:t>
              </a:r>
              <a:endParaRPr lang="it-IT" sz="1600" b="1" dirty="0"/>
            </a:p>
          </p:txBody>
        </p:sp>
      </p:grpSp>
    </p:spTree>
    <p:extLst>
      <p:ext uri="{BB962C8B-B14F-4D97-AF65-F5344CB8AC3E}">
        <p14:creationId xmlns:p14="http://schemas.microsoft.com/office/powerpoint/2010/main" val="41002856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pic>
        <p:nvPicPr>
          <p:cNvPr id="5" name="Picture 4"/>
          <p:cNvPicPr>
            <a:picLocks noChangeAspect="1"/>
          </p:cNvPicPr>
          <p:nvPr/>
        </p:nvPicPr>
        <p:blipFill rotWithShape="1">
          <a:blip r:embed="rId3"/>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4"/>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5"/>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0" name="Titolo 1"/>
          <p:cNvSpPr txBox="1">
            <a:spLocks/>
          </p:cNvSpPr>
          <p:nvPr/>
        </p:nvSpPr>
        <p:spPr>
          <a:xfrm>
            <a:off x="-424576" y="169177"/>
            <a:ext cx="10515600" cy="13255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3200" dirty="0" smtClean="0"/>
              <a:t>N.A. settings and measurement results</a:t>
            </a:r>
            <a:endParaRPr lang="it-IT" sz="3200" dirty="0"/>
          </a:p>
        </p:txBody>
      </p:sp>
      <p:graphicFrame>
        <p:nvGraphicFramePr>
          <p:cNvPr id="11" name="Segnaposto contenuto 3"/>
          <p:cNvGraphicFramePr>
            <a:graphicFrameLocks/>
          </p:cNvGraphicFramePr>
          <p:nvPr>
            <p:extLst>
              <p:ext uri="{D42A27DB-BD31-4B8C-83A1-F6EECF244321}">
                <p14:modId xmlns:p14="http://schemas.microsoft.com/office/powerpoint/2010/main" val="1928513839"/>
              </p:ext>
            </p:extLst>
          </p:nvPr>
        </p:nvGraphicFramePr>
        <p:xfrm>
          <a:off x="617832" y="1994549"/>
          <a:ext cx="4846801" cy="3159053"/>
        </p:xfrm>
        <a:graphic>
          <a:graphicData uri="http://schemas.openxmlformats.org/drawingml/2006/table">
            <a:tbl>
              <a:tblPr firstRow="1" bandRow="1">
                <a:tableStyleId>{2D5ABB26-0587-4C30-8999-92F81FD0307C}</a:tableStyleId>
              </a:tblPr>
              <a:tblGrid>
                <a:gridCol w="1668172"/>
                <a:gridCol w="1600200"/>
                <a:gridCol w="1578429"/>
              </a:tblGrid>
              <a:tr h="474997">
                <a:tc>
                  <a:txBody>
                    <a:bodyPr/>
                    <a:lstStyle/>
                    <a:p>
                      <a:r>
                        <a:rPr lang="it-IT" dirty="0" err="1" smtClean="0"/>
                        <a:t>Parameter</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Mode π</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Mode 0</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05625">
                <a:tc>
                  <a:txBody>
                    <a:bodyPr/>
                    <a:lstStyle/>
                    <a:p>
                      <a:r>
                        <a:rPr lang="it-IT" dirty="0" err="1" smtClean="0"/>
                        <a:t>Working</a:t>
                      </a:r>
                      <a:r>
                        <a:rPr lang="it-IT" dirty="0" smtClean="0"/>
                        <a:t> </a:t>
                      </a:r>
                      <a:r>
                        <a:rPr lang="it-IT" dirty="0" err="1" smtClean="0"/>
                        <a:t>frequency</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2.85564 (GHz)</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2.81422 (GHz)</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908">
                <a:tc>
                  <a:txBody>
                    <a:bodyPr/>
                    <a:lstStyle/>
                    <a:p>
                      <a:r>
                        <a:rPr lang="it-IT" dirty="0" smtClean="0"/>
                        <a:t>S11 @ </a:t>
                      </a:r>
                      <a:r>
                        <a:rPr lang="it-IT" dirty="0" err="1" smtClean="0"/>
                        <a:t>f</a:t>
                      </a:r>
                      <a:r>
                        <a:rPr lang="it-IT" baseline="-25000" dirty="0" err="1" smtClean="0"/>
                        <a:t>res</a:t>
                      </a:r>
                      <a:endParaRPr lang="it-IT"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-10.8</a:t>
                      </a:r>
                      <a:r>
                        <a:rPr lang="it-IT" baseline="0" dirty="0" smtClean="0"/>
                        <a:t> dB </a:t>
                      </a:r>
                    </a:p>
                    <a:p>
                      <a:r>
                        <a:rPr lang="it-IT" baseline="0" dirty="0" smtClean="0"/>
                        <a:t>(lin = 0.289)</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-23.2</a:t>
                      </a:r>
                      <a:r>
                        <a:rPr lang="it-IT" baseline="0" dirty="0" smtClean="0"/>
                        <a:t> dB </a:t>
                      </a:r>
                    </a:p>
                    <a:p>
                      <a:r>
                        <a:rPr lang="it-IT" baseline="0" dirty="0" smtClean="0"/>
                        <a:t>(lin = 0.07)</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908">
                <a:tc>
                  <a:txBody>
                    <a:bodyPr/>
                    <a:lstStyle/>
                    <a:p>
                      <a:r>
                        <a:rPr lang="it-IT" dirty="0" smtClean="0"/>
                        <a:t>Q</a:t>
                      </a:r>
                      <a:r>
                        <a:rPr lang="it-IT" baseline="-25000" dirty="0" smtClean="0"/>
                        <a:t>0</a:t>
                      </a:r>
                      <a:endParaRPr lang="it-IT"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8990</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10100</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908">
                <a:tc>
                  <a:txBody>
                    <a:bodyPr/>
                    <a:lstStyle/>
                    <a:p>
                      <a:r>
                        <a:rPr lang="it-IT" dirty="0" smtClean="0"/>
                        <a:t>Q</a:t>
                      </a:r>
                      <a:r>
                        <a:rPr lang="it-IT" baseline="-25000" dirty="0" smtClean="0"/>
                        <a:t>L</a:t>
                      </a:r>
                      <a:endParaRPr lang="it-IT"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3200</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4700</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908">
                <a:tc>
                  <a:txBody>
                    <a:bodyPr/>
                    <a:lstStyle/>
                    <a:p>
                      <a:r>
                        <a:rPr lang="it-IT" dirty="0" err="1" smtClean="0"/>
                        <a:t>Coupling</a:t>
                      </a:r>
                      <a:r>
                        <a:rPr lang="it-IT" dirty="0" smtClean="0"/>
                        <a:t> </a:t>
                      </a:r>
                      <a:r>
                        <a:rPr lang="it-IT" dirty="0" err="1" smtClean="0"/>
                        <a:t>coefficient</a:t>
                      </a:r>
                      <a:r>
                        <a:rPr lang="it-IT" dirty="0" smtClean="0"/>
                        <a:t> (</a:t>
                      </a:r>
                      <a:r>
                        <a:rPr lang="it-IT" dirty="0" err="1" smtClean="0"/>
                        <a:t>ß</a:t>
                      </a:r>
                      <a:r>
                        <a:rPr lang="it-IT" dirty="0" smtClean="0"/>
                        <a:t>)</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1.81</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1.15</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2" name="CasellaDiTesto 4"/>
          <p:cNvSpPr txBox="1"/>
          <p:nvPr/>
        </p:nvSpPr>
        <p:spPr>
          <a:xfrm>
            <a:off x="5780055" y="1706211"/>
            <a:ext cx="2338845" cy="1754326"/>
          </a:xfrm>
          <a:prstGeom prst="rect">
            <a:avLst/>
          </a:prstGeom>
          <a:noFill/>
        </p:spPr>
        <p:txBody>
          <a:bodyPr wrap="none" rtlCol="0">
            <a:spAutoFit/>
          </a:bodyPr>
          <a:lstStyle/>
          <a:p>
            <a:r>
              <a:rPr lang="it-IT" dirty="0" smtClean="0"/>
              <a:t>General measurement </a:t>
            </a:r>
          </a:p>
          <a:p>
            <a:r>
              <a:rPr lang="it-IT" dirty="0" smtClean="0"/>
              <a:t>settings:</a:t>
            </a:r>
          </a:p>
          <a:p>
            <a:pPr marL="285750" indent="-285750">
              <a:buFontTx/>
              <a:buChar char="-"/>
            </a:pPr>
            <a:r>
              <a:rPr lang="it-IT" dirty="0" smtClean="0"/>
              <a:t>IF BW 40 kHz</a:t>
            </a:r>
          </a:p>
          <a:p>
            <a:pPr marL="285750" indent="-285750">
              <a:buFontTx/>
              <a:buChar char="-"/>
            </a:pPr>
            <a:r>
              <a:rPr lang="it-IT" dirty="0" smtClean="0"/>
              <a:t># </a:t>
            </a:r>
            <a:r>
              <a:rPr lang="it-IT" dirty="0" err="1" smtClean="0"/>
              <a:t>points</a:t>
            </a:r>
            <a:r>
              <a:rPr lang="it-IT" dirty="0" smtClean="0"/>
              <a:t> 1601</a:t>
            </a:r>
          </a:p>
          <a:p>
            <a:pPr marL="285750" indent="-285750">
              <a:buFontTx/>
              <a:buChar char="-"/>
            </a:pPr>
            <a:r>
              <a:rPr lang="it-IT" dirty="0" err="1"/>
              <a:t>f</a:t>
            </a:r>
            <a:r>
              <a:rPr lang="it-IT" baseline="-25000" dirty="0" err="1" smtClean="0"/>
              <a:t>center</a:t>
            </a:r>
            <a:r>
              <a:rPr lang="it-IT" dirty="0" smtClean="0"/>
              <a:t> = 2.83 GHz</a:t>
            </a:r>
          </a:p>
          <a:p>
            <a:pPr marL="285750" indent="-285750">
              <a:buFontTx/>
              <a:buChar char="-"/>
            </a:pPr>
            <a:r>
              <a:rPr lang="it-IT" dirty="0" err="1"/>
              <a:t>f</a:t>
            </a:r>
            <a:r>
              <a:rPr lang="it-IT" baseline="-25000" dirty="0" err="1" smtClean="0"/>
              <a:t>span</a:t>
            </a:r>
            <a:r>
              <a:rPr lang="it-IT" dirty="0" smtClean="0"/>
              <a:t> = 100 MHz </a:t>
            </a:r>
            <a:endParaRPr lang="it-IT" baseline="-25000" dirty="0"/>
          </a:p>
        </p:txBody>
      </p:sp>
      <p:sp>
        <p:nvSpPr>
          <p:cNvPr id="13" name="CasellaDiTesto 5"/>
          <p:cNvSpPr txBox="1"/>
          <p:nvPr/>
        </p:nvSpPr>
        <p:spPr>
          <a:xfrm>
            <a:off x="5780055" y="3744841"/>
            <a:ext cx="2755563" cy="1754326"/>
          </a:xfrm>
          <a:prstGeom prst="rect">
            <a:avLst/>
          </a:prstGeom>
          <a:noFill/>
        </p:spPr>
        <p:txBody>
          <a:bodyPr wrap="none" rtlCol="0">
            <a:spAutoFit/>
          </a:bodyPr>
          <a:lstStyle/>
          <a:p>
            <a:r>
              <a:rPr lang="it-IT" dirty="0" smtClean="0"/>
              <a:t>Single mode measurement </a:t>
            </a:r>
          </a:p>
          <a:p>
            <a:r>
              <a:rPr lang="it-IT" dirty="0" smtClean="0"/>
              <a:t>settings:</a:t>
            </a:r>
          </a:p>
          <a:p>
            <a:pPr marL="285750" indent="-285750">
              <a:buFontTx/>
              <a:buChar char="-"/>
            </a:pPr>
            <a:r>
              <a:rPr lang="it-IT" dirty="0" smtClean="0"/>
              <a:t>IF BW 40 kHz</a:t>
            </a:r>
          </a:p>
          <a:p>
            <a:pPr marL="285750" indent="-285750">
              <a:buFontTx/>
              <a:buChar char="-"/>
            </a:pPr>
            <a:r>
              <a:rPr lang="it-IT" dirty="0" smtClean="0"/>
              <a:t># </a:t>
            </a:r>
            <a:r>
              <a:rPr lang="it-IT" dirty="0" err="1" smtClean="0"/>
              <a:t>points</a:t>
            </a:r>
            <a:r>
              <a:rPr lang="it-IT" dirty="0" smtClean="0"/>
              <a:t> 1601</a:t>
            </a:r>
          </a:p>
          <a:p>
            <a:pPr marL="285750" indent="-285750">
              <a:buFontTx/>
              <a:buChar char="-"/>
            </a:pPr>
            <a:r>
              <a:rPr lang="it-IT" dirty="0" err="1"/>
              <a:t>f</a:t>
            </a:r>
            <a:r>
              <a:rPr lang="it-IT" baseline="-25000" dirty="0" err="1" smtClean="0"/>
              <a:t>center</a:t>
            </a:r>
            <a:r>
              <a:rPr lang="it-IT" dirty="0" smtClean="0"/>
              <a:t> = </a:t>
            </a:r>
            <a:r>
              <a:rPr lang="it-IT" dirty="0" err="1" smtClean="0"/>
              <a:t>f</a:t>
            </a:r>
            <a:r>
              <a:rPr lang="it-IT" baseline="-25000" dirty="0" err="1" smtClean="0"/>
              <a:t>res</a:t>
            </a:r>
            <a:endParaRPr lang="it-IT" baseline="-25000" dirty="0" smtClean="0"/>
          </a:p>
          <a:p>
            <a:pPr marL="285750" indent="-285750">
              <a:buFontTx/>
              <a:buChar char="-"/>
            </a:pPr>
            <a:r>
              <a:rPr lang="it-IT" dirty="0" err="1" smtClean="0"/>
              <a:t>f</a:t>
            </a:r>
            <a:r>
              <a:rPr lang="it-IT" baseline="-25000" dirty="0" err="1" smtClean="0"/>
              <a:t>span</a:t>
            </a:r>
            <a:r>
              <a:rPr lang="it-IT" dirty="0" smtClean="0"/>
              <a:t> = 10 MHz </a:t>
            </a:r>
            <a:endParaRPr lang="it-IT" baseline="-25000" dirty="0"/>
          </a:p>
        </p:txBody>
      </p:sp>
    </p:spTree>
    <p:extLst>
      <p:ext uri="{BB962C8B-B14F-4D97-AF65-F5344CB8AC3E}">
        <p14:creationId xmlns:p14="http://schemas.microsoft.com/office/powerpoint/2010/main" val="3655486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432" y="-10660"/>
            <a:ext cx="9144000" cy="6858000"/>
          </a:xfrm>
          <a:prstGeom prst="rect">
            <a:avLst/>
          </a:prstGeom>
        </p:spPr>
      </p:pic>
      <p:pic>
        <p:nvPicPr>
          <p:cNvPr id="5" name="Picture 4"/>
          <p:cNvPicPr>
            <a:picLocks noChangeAspect="1"/>
          </p:cNvPicPr>
          <p:nvPr/>
        </p:nvPicPr>
        <p:blipFill rotWithShape="1">
          <a:blip r:embed="rId4"/>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5"/>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6"/>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0" name="Rectangle 45"/>
          <p:cNvSpPr>
            <a:spLocks noChangeArrowheads="1"/>
          </p:cNvSpPr>
          <p:nvPr/>
        </p:nvSpPr>
        <p:spPr bwMode="auto">
          <a:xfrm>
            <a:off x="537261" y="4471001"/>
            <a:ext cx="3543300" cy="1514475"/>
          </a:xfrm>
          <a:prstGeom prst="rect">
            <a:avLst/>
          </a:prstGeom>
          <a:solidFill>
            <a:srgbClr val="CCFFCC"/>
          </a:solidFill>
          <a:ln w="9525">
            <a:noFill/>
            <a:miter lim="800000"/>
            <a:headEnd/>
            <a:tailEnd/>
          </a:ln>
          <a:effectLst/>
        </p:spPr>
        <p:txBody>
          <a:bodyPr wrap="none" anchor="ctr"/>
          <a:lstStyle/>
          <a:p>
            <a:endParaRPr lang="en-US"/>
          </a:p>
        </p:txBody>
      </p:sp>
      <p:sp>
        <p:nvSpPr>
          <p:cNvPr id="11" name="Rectangle 5"/>
          <p:cNvSpPr>
            <a:spLocks noChangeArrowheads="1"/>
          </p:cNvSpPr>
          <p:nvPr/>
        </p:nvSpPr>
        <p:spPr bwMode="auto">
          <a:xfrm>
            <a:off x="519336" y="504812"/>
            <a:ext cx="7861111" cy="457200"/>
          </a:xfrm>
          <a:prstGeom prst="rect">
            <a:avLst/>
          </a:prstGeom>
          <a:noFill/>
          <a:ln w="9525">
            <a:noFill/>
            <a:miter lim="800000"/>
            <a:headEnd/>
            <a:tailEnd/>
          </a:ln>
          <a:effectLst/>
        </p:spPr>
        <p:txBody>
          <a:bodyPr wrap="square" anchor="ctr">
            <a:spAutoFit/>
          </a:bodyPr>
          <a:lstStyle/>
          <a:p>
            <a:pPr algn="ctr"/>
            <a:r>
              <a:rPr lang="en-US" altLang="en-GB" sz="2400" b="0" dirty="0" smtClean="0">
                <a:solidFill>
                  <a:schemeClr val="tx2"/>
                </a:solidFill>
                <a:latin typeface="Arial" pitchFamily="34" charset="0"/>
              </a:rPr>
              <a:t>Fundamental equation of the particle motion</a:t>
            </a:r>
            <a:endParaRPr lang="en-US" altLang="en-GB" sz="2400" b="0" dirty="0">
              <a:solidFill>
                <a:schemeClr val="tx2"/>
              </a:solidFill>
              <a:latin typeface="Times New Roman" pitchFamily="18" charset="0"/>
            </a:endParaRPr>
          </a:p>
        </p:txBody>
      </p:sp>
      <p:pic>
        <p:nvPicPr>
          <p:cNvPr id="12" name="Picture 6"/>
          <p:cNvPicPr>
            <a:picLocks noChangeAspect="1" noChangeArrowheads="1"/>
          </p:cNvPicPr>
          <p:nvPr/>
        </p:nvPicPr>
        <p:blipFill>
          <a:blip r:embed="rId7" cstate="print"/>
          <a:srcRect/>
          <a:stretch>
            <a:fillRect/>
          </a:stretch>
        </p:blipFill>
        <p:spPr bwMode="auto">
          <a:xfrm>
            <a:off x="6478717" y="4446890"/>
            <a:ext cx="2058987" cy="1481137"/>
          </a:xfrm>
          <a:prstGeom prst="rect">
            <a:avLst/>
          </a:prstGeom>
          <a:noFill/>
          <a:ln w="38100">
            <a:solidFill>
              <a:srgbClr val="FF0000"/>
            </a:solidFill>
            <a:miter lim="800000"/>
            <a:headEnd/>
            <a:tailEnd/>
          </a:ln>
        </p:spPr>
      </p:pic>
      <p:graphicFrame>
        <p:nvGraphicFramePr>
          <p:cNvPr id="13" name="Object 7"/>
          <p:cNvGraphicFramePr>
            <a:graphicFrameLocks noChangeAspect="1"/>
          </p:cNvGraphicFramePr>
          <p:nvPr>
            <p:extLst>
              <p:ext uri="{D42A27DB-BD31-4B8C-83A1-F6EECF244321}">
                <p14:modId xmlns:p14="http://schemas.microsoft.com/office/powerpoint/2010/main" val="3960353824"/>
              </p:ext>
            </p:extLst>
          </p:nvPr>
        </p:nvGraphicFramePr>
        <p:xfrm>
          <a:off x="1176338" y="1095375"/>
          <a:ext cx="3333750" cy="1125538"/>
        </p:xfrm>
        <a:graphic>
          <a:graphicData uri="http://schemas.openxmlformats.org/presentationml/2006/ole">
            <mc:AlternateContent xmlns:mc="http://schemas.openxmlformats.org/markup-compatibility/2006">
              <mc:Choice xmlns:v="urn:schemas-microsoft-com:vml" Requires="v">
                <p:oleObj spid="_x0000_s3302" name="Equation" r:id="rId8" imgW="1168200" imgH="393480" progId="Equation.3">
                  <p:embed/>
                </p:oleObj>
              </mc:Choice>
              <mc:Fallback>
                <p:oleObj name="Equation" r:id="rId8" imgW="1168200" imgH="393480" progId="Equation.3">
                  <p:embed/>
                  <p:pic>
                    <p:nvPicPr>
                      <p:cNvPr id="0" name=""/>
                      <p:cNvPicPr>
                        <a:picLocks noChangeAspect="1" noChangeArrowheads="1"/>
                      </p:cNvPicPr>
                      <p:nvPr/>
                    </p:nvPicPr>
                    <p:blipFill>
                      <a:blip r:embed="rId9"/>
                      <a:srcRect/>
                      <a:stretch>
                        <a:fillRect/>
                      </a:stretch>
                    </p:blipFill>
                    <p:spPr bwMode="auto">
                      <a:xfrm>
                        <a:off x="1176338" y="1095375"/>
                        <a:ext cx="3333750" cy="1125538"/>
                      </a:xfrm>
                      <a:prstGeom prst="rect">
                        <a:avLst/>
                      </a:prstGeom>
                      <a:solidFill>
                        <a:srgbClr val="CCECFF"/>
                      </a:solidFill>
                      <a:ln w="28575">
                        <a:solidFill>
                          <a:schemeClr val="accent2"/>
                        </a:solidFill>
                        <a:miter lim="800000"/>
                        <a:headEnd/>
                        <a:tailEnd/>
                      </a:ln>
                    </p:spPr>
                  </p:pic>
                </p:oleObj>
              </mc:Fallback>
            </mc:AlternateContent>
          </a:graphicData>
        </a:graphic>
      </p:graphicFrame>
      <p:graphicFrame>
        <p:nvGraphicFramePr>
          <p:cNvPr id="14" name="Object 8"/>
          <p:cNvGraphicFramePr>
            <a:graphicFrameLocks noChangeAspect="1"/>
          </p:cNvGraphicFramePr>
          <p:nvPr>
            <p:extLst>
              <p:ext uri="{D42A27DB-BD31-4B8C-83A1-F6EECF244321}">
                <p14:modId xmlns:p14="http://schemas.microsoft.com/office/powerpoint/2010/main" val="440548279"/>
              </p:ext>
            </p:extLst>
          </p:nvPr>
        </p:nvGraphicFramePr>
        <p:xfrm>
          <a:off x="6835136" y="1104558"/>
          <a:ext cx="1408112" cy="1296988"/>
        </p:xfrm>
        <a:graphic>
          <a:graphicData uri="http://schemas.openxmlformats.org/presentationml/2006/ole">
            <mc:AlternateContent xmlns:mc="http://schemas.openxmlformats.org/markup-compatibility/2006">
              <mc:Choice xmlns:v="urn:schemas-microsoft-com:vml" Requires="v">
                <p:oleObj spid="_x0000_s3303" name="Equazione" r:id="rId10" imgW="965160" imgH="888840" progId="Equation.3">
                  <p:embed/>
                </p:oleObj>
              </mc:Choice>
              <mc:Fallback>
                <p:oleObj name="Equazione" r:id="rId10" imgW="965160" imgH="8888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5136" y="1104558"/>
                        <a:ext cx="1408112" cy="1296988"/>
                      </a:xfrm>
                      <a:prstGeom prst="rect">
                        <a:avLst/>
                      </a:prstGeom>
                      <a:solidFill>
                        <a:srgbClr val="CCECFF"/>
                      </a:solidFill>
                      <a:ln w="28575">
                        <a:solidFill>
                          <a:schemeClr val="accent2"/>
                        </a:solidFill>
                        <a:miter lim="800000"/>
                        <a:headEnd/>
                        <a:tailEnd/>
                      </a:ln>
                    </p:spPr>
                  </p:pic>
                </p:oleObj>
              </mc:Fallback>
            </mc:AlternateContent>
          </a:graphicData>
        </a:graphic>
      </p:graphicFrame>
      <p:graphicFrame>
        <p:nvGraphicFramePr>
          <p:cNvPr id="15" name="Object 9"/>
          <p:cNvGraphicFramePr>
            <a:graphicFrameLocks noChangeAspect="1"/>
          </p:cNvGraphicFramePr>
          <p:nvPr>
            <p:extLst>
              <p:ext uri="{D42A27DB-BD31-4B8C-83A1-F6EECF244321}">
                <p14:modId xmlns:p14="http://schemas.microsoft.com/office/powerpoint/2010/main" val="3691584892"/>
              </p:ext>
            </p:extLst>
          </p:nvPr>
        </p:nvGraphicFramePr>
        <p:xfrm>
          <a:off x="788086" y="3762204"/>
          <a:ext cx="2163763" cy="503237"/>
        </p:xfrm>
        <a:graphic>
          <a:graphicData uri="http://schemas.openxmlformats.org/presentationml/2006/ole">
            <mc:AlternateContent xmlns:mc="http://schemas.openxmlformats.org/markup-compatibility/2006">
              <mc:Choice xmlns:v="urn:schemas-microsoft-com:vml" Requires="v">
                <p:oleObj spid="_x0000_s3304" name="Equazione" r:id="rId12" imgW="1041120" imgH="241200" progId="Equation.3">
                  <p:embed/>
                </p:oleObj>
              </mc:Choice>
              <mc:Fallback>
                <p:oleObj name="Equazione" r:id="rId12" imgW="1041120" imgH="241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8086" y="3762204"/>
                        <a:ext cx="2163763" cy="503237"/>
                      </a:xfrm>
                      <a:prstGeom prst="rect">
                        <a:avLst/>
                      </a:prstGeom>
                      <a:solidFill>
                        <a:srgbClr val="FFFFCC"/>
                      </a:solidFill>
                      <a:ln>
                        <a:noFill/>
                      </a:ln>
                      <a:extLst>
                        <a:ext uri="{91240B29-F687-4F45-9708-019B960494DF}">
                          <a14:hiddenLine xmlns:a14="http://schemas.microsoft.com/office/drawing/2010/main" w="38100">
                            <a:solidFill>
                              <a:srgbClr val="003399"/>
                            </a:solidFill>
                            <a:miter lim="800000"/>
                            <a:headEnd/>
                            <a:tailEnd/>
                          </a14:hiddenLine>
                        </a:ext>
                      </a:extLst>
                    </p:spPr>
                  </p:pic>
                </p:oleObj>
              </mc:Fallback>
            </mc:AlternateContent>
          </a:graphicData>
        </a:graphic>
      </p:graphicFrame>
      <p:graphicFrame>
        <p:nvGraphicFramePr>
          <p:cNvPr id="16" name="Object 10"/>
          <p:cNvGraphicFramePr>
            <a:graphicFrameLocks noChangeAspect="1"/>
          </p:cNvGraphicFramePr>
          <p:nvPr>
            <p:extLst>
              <p:ext uri="{D42A27DB-BD31-4B8C-83A1-F6EECF244321}">
                <p14:modId xmlns:p14="http://schemas.microsoft.com/office/powerpoint/2010/main" val="810948880"/>
              </p:ext>
            </p:extLst>
          </p:nvPr>
        </p:nvGraphicFramePr>
        <p:xfrm>
          <a:off x="5295900" y="3753281"/>
          <a:ext cx="2484438" cy="517525"/>
        </p:xfrm>
        <a:graphic>
          <a:graphicData uri="http://schemas.openxmlformats.org/presentationml/2006/ole">
            <mc:AlternateContent xmlns:mc="http://schemas.openxmlformats.org/markup-compatibility/2006">
              <mc:Choice xmlns:v="urn:schemas-microsoft-com:vml" Requires="v">
                <p:oleObj spid="_x0000_s3305" name="Equazione" r:id="rId14" imgW="1168200" imgH="241200" progId="Equation.3">
                  <p:embed/>
                </p:oleObj>
              </mc:Choice>
              <mc:Fallback>
                <p:oleObj name="Equazione" r:id="rId14" imgW="1168200" imgH="2412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5900" y="3753281"/>
                        <a:ext cx="2484438" cy="517525"/>
                      </a:xfrm>
                      <a:prstGeom prst="rect">
                        <a:avLst/>
                      </a:prstGeom>
                      <a:solidFill>
                        <a:srgbClr val="FFFFCC"/>
                      </a:solidFill>
                      <a:ln>
                        <a:noFill/>
                      </a:ln>
                      <a:extLst>
                        <a:ext uri="{91240B29-F687-4F45-9708-019B960494DF}">
                          <a14:hiddenLine xmlns:a14="http://schemas.microsoft.com/office/drawing/2010/main" w="38100">
                            <a:solidFill>
                              <a:srgbClr val="003399"/>
                            </a:solidFill>
                            <a:miter lim="800000"/>
                            <a:headEnd/>
                            <a:tailEnd/>
                          </a14:hiddenLine>
                        </a:ext>
                      </a:extLst>
                    </p:spPr>
                  </p:pic>
                </p:oleObj>
              </mc:Fallback>
            </mc:AlternateContent>
          </a:graphicData>
        </a:graphic>
      </p:graphicFrame>
      <p:sp>
        <p:nvSpPr>
          <p:cNvPr id="17" name="AutoShape 11"/>
          <p:cNvSpPr>
            <a:spLocks/>
          </p:cNvSpPr>
          <p:nvPr/>
        </p:nvSpPr>
        <p:spPr bwMode="auto">
          <a:xfrm rot="16200000">
            <a:off x="2677458" y="1698033"/>
            <a:ext cx="316646" cy="431800"/>
          </a:xfrm>
          <a:prstGeom prst="leftBrace">
            <a:avLst>
              <a:gd name="adj1" fmla="val 22629"/>
              <a:gd name="adj2" fmla="val 44182"/>
            </a:avLst>
          </a:prstGeom>
          <a:noFill/>
          <a:ln w="28575">
            <a:solidFill>
              <a:schemeClr val="tx1"/>
            </a:solidFill>
            <a:round/>
            <a:headEnd/>
            <a:tailEnd/>
          </a:ln>
          <a:effectLst/>
        </p:spPr>
        <p:txBody>
          <a:bodyPr wrap="none" anchor="ctr"/>
          <a:lstStyle/>
          <a:p>
            <a:endParaRPr lang="en-US"/>
          </a:p>
        </p:txBody>
      </p:sp>
      <p:sp>
        <p:nvSpPr>
          <p:cNvPr id="18" name="AutoShape 12"/>
          <p:cNvSpPr>
            <a:spLocks/>
          </p:cNvSpPr>
          <p:nvPr/>
        </p:nvSpPr>
        <p:spPr bwMode="auto">
          <a:xfrm rot="16200000">
            <a:off x="3638469" y="1454858"/>
            <a:ext cx="335215" cy="935037"/>
          </a:xfrm>
          <a:prstGeom prst="leftBrace">
            <a:avLst>
              <a:gd name="adj1" fmla="val 38076"/>
              <a:gd name="adj2" fmla="val 52569"/>
            </a:avLst>
          </a:prstGeom>
          <a:noFill/>
          <a:ln w="28575">
            <a:solidFill>
              <a:schemeClr val="tx1"/>
            </a:solidFill>
            <a:round/>
            <a:headEnd/>
            <a:tailEnd/>
          </a:ln>
          <a:effectLst/>
        </p:spPr>
        <p:txBody>
          <a:bodyPr wrap="none" anchor="ctr"/>
          <a:lstStyle/>
          <a:p>
            <a:endParaRPr lang="en-US"/>
          </a:p>
        </p:txBody>
      </p:sp>
      <p:sp>
        <p:nvSpPr>
          <p:cNvPr id="19" name="Text Box 13"/>
          <p:cNvSpPr txBox="1">
            <a:spLocks noChangeArrowheads="1"/>
          </p:cNvSpPr>
          <p:nvPr/>
        </p:nvSpPr>
        <p:spPr bwMode="auto">
          <a:xfrm>
            <a:off x="1005882" y="2555447"/>
            <a:ext cx="2265557" cy="400110"/>
          </a:xfrm>
          <a:prstGeom prst="rect">
            <a:avLst/>
          </a:prstGeom>
          <a:noFill/>
          <a:ln w="9525">
            <a:noFill/>
            <a:miter lim="800000"/>
            <a:headEnd/>
            <a:tailEnd/>
          </a:ln>
          <a:effectLst/>
        </p:spPr>
        <p:txBody>
          <a:bodyPr wrap="none">
            <a:spAutoFit/>
          </a:bodyPr>
          <a:lstStyle/>
          <a:p>
            <a:pPr eaLnBrk="1" hangingPunct="1"/>
            <a:r>
              <a:rPr lang="en-US" sz="2000" smtClean="0">
                <a:latin typeface="Times New Roman" pitchFamily="18" charset="0"/>
              </a:rPr>
              <a:t>ACCELERATION</a:t>
            </a:r>
            <a:endParaRPr lang="en-US" sz="2000">
              <a:latin typeface="Times New Roman" pitchFamily="18" charset="0"/>
            </a:endParaRPr>
          </a:p>
        </p:txBody>
      </p:sp>
      <p:sp>
        <p:nvSpPr>
          <p:cNvPr id="20" name="Line 14"/>
          <p:cNvSpPr>
            <a:spLocks noChangeShapeType="1"/>
          </p:cNvSpPr>
          <p:nvPr/>
        </p:nvSpPr>
        <p:spPr bwMode="auto">
          <a:xfrm flipH="1">
            <a:off x="2199921" y="2146288"/>
            <a:ext cx="616131" cy="409160"/>
          </a:xfrm>
          <a:prstGeom prst="line">
            <a:avLst/>
          </a:prstGeom>
          <a:noFill/>
          <a:ln w="38100">
            <a:solidFill>
              <a:schemeClr val="tx1"/>
            </a:solidFill>
            <a:round/>
            <a:headEnd/>
            <a:tailEnd type="triangle" w="med" len="med"/>
          </a:ln>
          <a:effectLst/>
        </p:spPr>
        <p:txBody>
          <a:bodyPr/>
          <a:lstStyle/>
          <a:p>
            <a:endParaRPr lang="en-US"/>
          </a:p>
        </p:txBody>
      </p:sp>
      <p:sp>
        <p:nvSpPr>
          <p:cNvPr id="21" name="Text Box 15"/>
          <p:cNvSpPr txBox="1">
            <a:spLocks noChangeArrowheads="1"/>
          </p:cNvSpPr>
          <p:nvPr/>
        </p:nvSpPr>
        <p:spPr bwMode="auto">
          <a:xfrm>
            <a:off x="4730594" y="2580119"/>
            <a:ext cx="3580902" cy="396875"/>
          </a:xfrm>
          <a:prstGeom prst="rect">
            <a:avLst/>
          </a:prstGeom>
          <a:noFill/>
          <a:ln w="9525">
            <a:noFill/>
            <a:miter lim="800000"/>
            <a:headEnd/>
            <a:tailEnd/>
          </a:ln>
          <a:effectLst/>
        </p:spPr>
        <p:txBody>
          <a:bodyPr wrap="square">
            <a:spAutoFit/>
          </a:bodyPr>
          <a:lstStyle/>
          <a:p>
            <a:pPr eaLnBrk="1" hangingPunct="1"/>
            <a:r>
              <a:rPr lang="en-US" sz="2000" dirty="0" smtClean="0">
                <a:latin typeface="Times New Roman" pitchFamily="18" charset="0"/>
              </a:rPr>
              <a:t>BENDING AND FOCUSSING</a:t>
            </a:r>
            <a:endParaRPr lang="en-US" sz="2000" dirty="0">
              <a:latin typeface="Times New Roman" pitchFamily="18" charset="0"/>
            </a:endParaRPr>
          </a:p>
        </p:txBody>
      </p:sp>
      <p:sp>
        <p:nvSpPr>
          <p:cNvPr id="22" name="Line 16"/>
          <p:cNvSpPr>
            <a:spLocks noChangeShapeType="1"/>
          </p:cNvSpPr>
          <p:nvPr/>
        </p:nvSpPr>
        <p:spPr bwMode="auto">
          <a:xfrm>
            <a:off x="3842289" y="2152059"/>
            <a:ext cx="888306" cy="603444"/>
          </a:xfrm>
          <a:prstGeom prst="line">
            <a:avLst/>
          </a:prstGeom>
          <a:noFill/>
          <a:ln w="38100">
            <a:solidFill>
              <a:schemeClr val="tx1"/>
            </a:solidFill>
            <a:round/>
            <a:headEnd/>
            <a:tailEnd type="triangle" w="med" len="med"/>
          </a:ln>
          <a:effectLst/>
        </p:spPr>
        <p:txBody>
          <a:bodyPr/>
          <a:lstStyle/>
          <a:p>
            <a:endParaRPr lang="en-US"/>
          </a:p>
        </p:txBody>
      </p:sp>
      <p:grpSp>
        <p:nvGrpSpPr>
          <p:cNvPr id="23" name="Group 17"/>
          <p:cNvGrpSpPr>
            <a:grpSpLocks/>
          </p:cNvGrpSpPr>
          <p:nvPr/>
        </p:nvGrpSpPr>
        <p:grpSpPr bwMode="auto">
          <a:xfrm>
            <a:off x="519336" y="4517039"/>
            <a:ext cx="3508326" cy="1371600"/>
            <a:chOff x="3421" y="984"/>
            <a:chExt cx="2098" cy="768"/>
          </a:xfrm>
        </p:grpSpPr>
        <p:sp>
          <p:nvSpPr>
            <p:cNvPr id="24" name="Line 18"/>
            <p:cNvSpPr>
              <a:spLocks noChangeShapeType="1"/>
            </p:cNvSpPr>
            <p:nvPr/>
          </p:nvSpPr>
          <p:spPr bwMode="auto">
            <a:xfrm>
              <a:off x="3825" y="1224"/>
              <a:ext cx="480" cy="0"/>
            </a:xfrm>
            <a:prstGeom prst="line">
              <a:avLst/>
            </a:prstGeom>
            <a:noFill/>
            <a:ln w="28575">
              <a:solidFill>
                <a:srgbClr val="CC6600"/>
              </a:solidFill>
              <a:round/>
              <a:headEnd/>
              <a:tailEnd/>
            </a:ln>
            <a:effectLst/>
          </p:spPr>
          <p:txBody>
            <a:bodyPr wrap="none" anchor="ctr"/>
            <a:lstStyle/>
            <a:p>
              <a:endParaRPr lang="en-US"/>
            </a:p>
          </p:txBody>
        </p:sp>
        <p:sp>
          <p:nvSpPr>
            <p:cNvPr id="25" name="Line 19"/>
            <p:cNvSpPr>
              <a:spLocks noChangeShapeType="1"/>
            </p:cNvSpPr>
            <p:nvPr/>
          </p:nvSpPr>
          <p:spPr bwMode="auto">
            <a:xfrm flipV="1">
              <a:off x="4305" y="984"/>
              <a:ext cx="0" cy="240"/>
            </a:xfrm>
            <a:prstGeom prst="line">
              <a:avLst/>
            </a:prstGeom>
            <a:noFill/>
            <a:ln w="28575">
              <a:solidFill>
                <a:srgbClr val="CC6600"/>
              </a:solidFill>
              <a:round/>
              <a:headEnd/>
              <a:tailEnd/>
            </a:ln>
            <a:effectLst/>
          </p:spPr>
          <p:txBody>
            <a:bodyPr wrap="none" anchor="ctr"/>
            <a:lstStyle/>
            <a:p>
              <a:endParaRPr lang="en-US"/>
            </a:p>
          </p:txBody>
        </p:sp>
        <p:sp>
          <p:nvSpPr>
            <p:cNvPr id="26" name="Line 20"/>
            <p:cNvSpPr>
              <a:spLocks noChangeShapeType="1"/>
            </p:cNvSpPr>
            <p:nvPr/>
          </p:nvSpPr>
          <p:spPr bwMode="auto">
            <a:xfrm>
              <a:off x="4305" y="984"/>
              <a:ext cx="240" cy="0"/>
            </a:xfrm>
            <a:prstGeom prst="line">
              <a:avLst/>
            </a:prstGeom>
            <a:noFill/>
            <a:ln w="28575">
              <a:solidFill>
                <a:srgbClr val="CC6600"/>
              </a:solidFill>
              <a:round/>
              <a:headEnd/>
              <a:tailEnd/>
            </a:ln>
            <a:effectLst/>
          </p:spPr>
          <p:txBody>
            <a:bodyPr wrap="none" anchor="ctr"/>
            <a:lstStyle/>
            <a:p>
              <a:endParaRPr lang="en-US"/>
            </a:p>
          </p:txBody>
        </p:sp>
        <p:sp>
          <p:nvSpPr>
            <p:cNvPr id="27" name="Line 21"/>
            <p:cNvSpPr>
              <a:spLocks noChangeShapeType="1"/>
            </p:cNvSpPr>
            <p:nvPr/>
          </p:nvSpPr>
          <p:spPr bwMode="auto">
            <a:xfrm>
              <a:off x="4545" y="984"/>
              <a:ext cx="0" cy="240"/>
            </a:xfrm>
            <a:prstGeom prst="line">
              <a:avLst/>
            </a:prstGeom>
            <a:noFill/>
            <a:ln w="28575">
              <a:solidFill>
                <a:srgbClr val="CC6600"/>
              </a:solidFill>
              <a:round/>
              <a:headEnd/>
              <a:tailEnd/>
            </a:ln>
            <a:effectLst/>
          </p:spPr>
          <p:txBody>
            <a:bodyPr wrap="none" anchor="ctr"/>
            <a:lstStyle/>
            <a:p>
              <a:endParaRPr lang="en-US"/>
            </a:p>
          </p:txBody>
        </p:sp>
        <p:sp>
          <p:nvSpPr>
            <p:cNvPr id="28" name="Line 22"/>
            <p:cNvSpPr>
              <a:spLocks noChangeShapeType="1"/>
            </p:cNvSpPr>
            <p:nvPr/>
          </p:nvSpPr>
          <p:spPr bwMode="auto">
            <a:xfrm>
              <a:off x="4545" y="1224"/>
              <a:ext cx="384" cy="0"/>
            </a:xfrm>
            <a:prstGeom prst="line">
              <a:avLst/>
            </a:prstGeom>
            <a:noFill/>
            <a:ln w="28575">
              <a:solidFill>
                <a:srgbClr val="CC6600"/>
              </a:solidFill>
              <a:round/>
              <a:headEnd/>
              <a:tailEnd/>
            </a:ln>
            <a:effectLst/>
          </p:spPr>
          <p:txBody>
            <a:bodyPr wrap="none" anchor="ctr"/>
            <a:lstStyle/>
            <a:p>
              <a:endParaRPr lang="en-US"/>
            </a:p>
          </p:txBody>
        </p:sp>
        <p:sp>
          <p:nvSpPr>
            <p:cNvPr id="29" name="Line 23"/>
            <p:cNvSpPr>
              <a:spLocks noChangeShapeType="1"/>
            </p:cNvSpPr>
            <p:nvPr/>
          </p:nvSpPr>
          <p:spPr bwMode="auto">
            <a:xfrm>
              <a:off x="3825" y="1512"/>
              <a:ext cx="480" cy="0"/>
            </a:xfrm>
            <a:prstGeom prst="line">
              <a:avLst/>
            </a:prstGeom>
            <a:noFill/>
            <a:ln w="28575">
              <a:solidFill>
                <a:srgbClr val="CC6600"/>
              </a:solidFill>
              <a:round/>
              <a:headEnd/>
              <a:tailEnd/>
            </a:ln>
            <a:effectLst/>
          </p:spPr>
          <p:txBody>
            <a:bodyPr wrap="none" anchor="ctr"/>
            <a:lstStyle/>
            <a:p>
              <a:endParaRPr lang="en-US"/>
            </a:p>
          </p:txBody>
        </p:sp>
        <p:sp>
          <p:nvSpPr>
            <p:cNvPr id="30" name="Line 24"/>
            <p:cNvSpPr>
              <a:spLocks noChangeShapeType="1"/>
            </p:cNvSpPr>
            <p:nvPr/>
          </p:nvSpPr>
          <p:spPr bwMode="auto">
            <a:xfrm>
              <a:off x="4305" y="1512"/>
              <a:ext cx="0" cy="240"/>
            </a:xfrm>
            <a:prstGeom prst="line">
              <a:avLst/>
            </a:prstGeom>
            <a:noFill/>
            <a:ln w="28575">
              <a:solidFill>
                <a:srgbClr val="CC6600"/>
              </a:solidFill>
              <a:round/>
              <a:headEnd/>
              <a:tailEnd/>
            </a:ln>
            <a:effectLst/>
          </p:spPr>
          <p:txBody>
            <a:bodyPr wrap="none" anchor="ctr"/>
            <a:lstStyle/>
            <a:p>
              <a:endParaRPr lang="en-US"/>
            </a:p>
          </p:txBody>
        </p:sp>
        <p:sp>
          <p:nvSpPr>
            <p:cNvPr id="31" name="Line 25"/>
            <p:cNvSpPr>
              <a:spLocks noChangeShapeType="1"/>
            </p:cNvSpPr>
            <p:nvPr/>
          </p:nvSpPr>
          <p:spPr bwMode="auto">
            <a:xfrm>
              <a:off x="4305" y="1752"/>
              <a:ext cx="240" cy="0"/>
            </a:xfrm>
            <a:prstGeom prst="line">
              <a:avLst/>
            </a:prstGeom>
            <a:noFill/>
            <a:ln w="28575">
              <a:solidFill>
                <a:srgbClr val="CC6600"/>
              </a:solidFill>
              <a:round/>
              <a:headEnd/>
              <a:tailEnd/>
            </a:ln>
            <a:effectLst/>
          </p:spPr>
          <p:txBody>
            <a:bodyPr wrap="none" anchor="ctr"/>
            <a:lstStyle/>
            <a:p>
              <a:endParaRPr lang="en-US"/>
            </a:p>
          </p:txBody>
        </p:sp>
        <p:sp>
          <p:nvSpPr>
            <p:cNvPr id="32" name="Line 26"/>
            <p:cNvSpPr>
              <a:spLocks noChangeShapeType="1"/>
            </p:cNvSpPr>
            <p:nvPr/>
          </p:nvSpPr>
          <p:spPr bwMode="auto">
            <a:xfrm flipV="1">
              <a:off x="4545" y="1512"/>
              <a:ext cx="0" cy="240"/>
            </a:xfrm>
            <a:prstGeom prst="line">
              <a:avLst/>
            </a:prstGeom>
            <a:noFill/>
            <a:ln w="28575">
              <a:solidFill>
                <a:srgbClr val="CC6600"/>
              </a:solidFill>
              <a:round/>
              <a:headEnd/>
              <a:tailEnd/>
            </a:ln>
            <a:effectLst/>
          </p:spPr>
          <p:txBody>
            <a:bodyPr wrap="none" anchor="ctr"/>
            <a:lstStyle/>
            <a:p>
              <a:endParaRPr lang="en-US"/>
            </a:p>
          </p:txBody>
        </p:sp>
        <p:sp>
          <p:nvSpPr>
            <p:cNvPr id="33" name="Line 27"/>
            <p:cNvSpPr>
              <a:spLocks noChangeShapeType="1"/>
            </p:cNvSpPr>
            <p:nvPr/>
          </p:nvSpPr>
          <p:spPr bwMode="auto">
            <a:xfrm>
              <a:off x="4545" y="1512"/>
              <a:ext cx="384" cy="0"/>
            </a:xfrm>
            <a:prstGeom prst="line">
              <a:avLst/>
            </a:prstGeom>
            <a:noFill/>
            <a:ln w="28575">
              <a:solidFill>
                <a:srgbClr val="CC6600"/>
              </a:solidFill>
              <a:round/>
              <a:headEnd/>
              <a:tailEnd/>
            </a:ln>
            <a:effectLst/>
          </p:spPr>
          <p:txBody>
            <a:bodyPr wrap="none" anchor="ctr"/>
            <a:lstStyle/>
            <a:p>
              <a:endParaRPr lang="en-US"/>
            </a:p>
          </p:txBody>
        </p:sp>
        <p:sp>
          <p:nvSpPr>
            <p:cNvPr id="34" name="Line 28"/>
            <p:cNvSpPr>
              <a:spLocks noChangeShapeType="1"/>
            </p:cNvSpPr>
            <p:nvPr/>
          </p:nvSpPr>
          <p:spPr bwMode="auto">
            <a:xfrm>
              <a:off x="3825" y="1368"/>
              <a:ext cx="432" cy="0"/>
            </a:xfrm>
            <a:prstGeom prst="line">
              <a:avLst/>
            </a:prstGeom>
            <a:noFill/>
            <a:ln w="38100">
              <a:solidFill>
                <a:srgbClr val="FF0000"/>
              </a:solidFill>
              <a:round/>
              <a:headEnd/>
              <a:tailEnd type="triangle" w="med" len="med"/>
            </a:ln>
            <a:effectLst/>
          </p:spPr>
          <p:txBody>
            <a:bodyPr wrap="none" anchor="ctr"/>
            <a:lstStyle/>
            <a:p>
              <a:endParaRPr lang="en-US"/>
            </a:p>
          </p:txBody>
        </p:sp>
        <p:sp>
          <p:nvSpPr>
            <p:cNvPr id="35" name="Line 29"/>
            <p:cNvSpPr>
              <a:spLocks noChangeShapeType="1"/>
            </p:cNvSpPr>
            <p:nvPr/>
          </p:nvSpPr>
          <p:spPr bwMode="auto">
            <a:xfrm>
              <a:off x="4401" y="1080"/>
              <a:ext cx="48"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36" name="Line 30"/>
            <p:cNvSpPr>
              <a:spLocks noChangeShapeType="1"/>
            </p:cNvSpPr>
            <p:nvPr/>
          </p:nvSpPr>
          <p:spPr bwMode="auto">
            <a:xfrm>
              <a:off x="4401" y="1176"/>
              <a:ext cx="48"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37" name="Line 31"/>
            <p:cNvSpPr>
              <a:spLocks noChangeShapeType="1"/>
            </p:cNvSpPr>
            <p:nvPr/>
          </p:nvSpPr>
          <p:spPr bwMode="auto">
            <a:xfrm>
              <a:off x="4399" y="1268"/>
              <a:ext cx="48"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38" name="Line 32"/>
            <p:cNvSpPr>
              <a:spLocks noChangeShapeType="1"/>
            </p:cNvSpPr>
            <p:nvPr/>
          </p:nvSpPr>
          <p:spPr bwMode="auto">
            <a:xfrm>
              <a:off x="4401" y="1462"/>
              <a:ext cx="48"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39" name="Line 33"/>
            <p:cNvSpPr>
              <a:spLocks noChangeShapeType="1"/>
            </p:cNvSpPr>
            <p:nvPr/>
          </p:nvSpPr>
          <p:spPr bwMode="auto">
            <a:xfrm>
              <a:off x="4401" y="1656"/>
              <a:ext cx="48"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40" name="Line 34"/>
            <p:cNvSpPr>
              <a:spLocks noChangeShapeType="1"/>
            </p:cNvSpPr>
            <p:nvPr/>
          </p:nvSpPr>
          <p:spPr bwMode="auto">
            <a:xfrm>
              <a:off x="4401" y="1560"/>
              <a:ext cx="48"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41" name="Text Box 35"/>
            <p:cNvSpPr txBox="1">
              <a:spLocks noChangeArrowheads="1"/>
            </p:cNvSpPr>
            <p:nvPr/>
          </p:nvSpPr>
          <p:spPr bwMode="auto">
            <a:xfrm>
              <a:off x="3421" y="1232"/>
              <a:ext cx="410" cy="190"/>
            </a:xfrm>
            <a:prstGeom prst="rect">
              <a:avLst/>
            </a:prstGeom>
            <a:noFill/>
            <a:ln w="9525">
              <a:noFill/>
              <a:miter lim="800000"/>
              <a:headEnd/>
              <a:tailEnd/>
            </a:ln>
            <a:effectLst/>
          </p:spPr>
          <p:txBody>
            <a:bodyPr wrap="none">
              <a:spAutoFit/>
            </a:bodyPr>
            <a:lstStyle/>
            <a:p>
              <a:pPr algn="ctr"/>
              <a:r>
                <a:rPr lang="en-US" sz="1600" smtClean="0">
                  <a:solidFill>
                    <a:srgbClr val="FF0000"/>
                  </a:solidFill>
                </a:rPr>
                <a:t>Beam</a:t>
              </a:r>
              <a:endParaRPr lang="en-US" altLang="en-US" sz="1600">
                <a:solidFill>
                  <a:srgbClr val="FF0000"/>
                </a:solidFill>
              </a:endParaRPr>
            </a:p>
          </p:txBody>
        </p:sp>
        <p:sp>
          <p:nvSpPr>
            <p:cNvPr id="42" name="Text Box 36"/>
            <p:cNvSpPr txBox="1">
              <a:spLocks noChangeArrowheads="1"/>
            </p:cNvSpPr>
            <p:nvPr/>
          </p:nvSpPr>
          <p:spPr bwMode="auto">
            <a:xfrm>
              <a:off x="4735" y="992"/>
              <a:ext cx="784" cy="190"/>
            </a:xfrm>
            <a:prstGeom prst="rect">
              <a:avLst/>
            </a:prstGeom>
            <a:noFill/>
            <a:ln w="9525">
              <a:noFill/>
              <a:miter lim="800000"/>
              <a:headEnd/>
              <a:tailEnd/>
            </a:ln>
            <a:effectLst/>
          </p:spPr>
          <p:txBody>
            <a:bodyPr wrap="none">
              <a:spAutoFit/>
            </a:bodyPr>
            <a:lstStyle/>
            <a:p>
              <a:pPr algn="ctr"/>
              <a:r>
                <a:rPr lang="en-US" sz="1600" smtClean="0">
                  <a:solidFill>
                    <a:srgbClr val="008080"/>
                  </a:solidFill>
                </a:rPr>
                <a:t>Electric field</a:t>
              </a:r>
              <a:endParaRPr lang="en-US" altLang="en-US" sz="1600">
                <a:solidFill>
                  <a:srgbClr val="008080"/>
                </a:solidFill>
              </a:endParaRPr>
            </a:p>
          </p:txBody>
        </p:sp>
        <p:sp>
          <p:nvSpPr>
            <p:cNvPr id="43" name="Oval 37"/>
            <p:cNvSpPr>
              <a:spLocks noChangeArrowheads="1"/>
            </p:cNvSpPr>
            <p:nvPr/>
          </p:nvSpPr>
          <p:spPr bwMode="auto">
            <a:xfrm>
              <a:off x="4332" y="1344"/>
              <a:ext cx="181" cy="45"/>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44" name="Line 38"/>
            <p:cNvSpPr>
              <a:spLocks noChangeShapeType="1"/>
            </p:cNvSpPr>
            <p:nvPr/>
          </p:nvSpPr>
          <p:spPr bwMode="auto">
            <a:xfrm>
              <a:off x="4312" y="1655"/>
              <a:ext cx="226" cy="0"/>
            </a:xfrm>
            <a:prstGeom prst="line">
              <a:avLst/>
            </a:prstGeom>
            <a:noFill/>
            <a:ln w="9525">
              <a:solidFill>
                <a:schemeClr val="tx1"/>
              </a:solidFill>
              <a:round/>
              <a:headEnd/>
              <a:tailEnd/>
            </a:ln>
            <a:effectLst/>
          </p:spPr>
          <p:txBody>
            <a:bodyPr/>
            <a:lstStyle/>
            <a:p>
              <a:endParaRPr lang="en-US"/>
            </a:p>
          </p:txBody>
        </p:sp>
        <p:sp>
          <p:nvSpPr>
            <p:cNvPr id="45" name="Line 39"/>
            <p:cNvSpPr>
              <a:spLocks noChangeShapeType="1"/>
            </p:cNvSpPr>
            <p:nvPr/>
          </p:nvSpPr>
          <p:spPr bwMode="auto">
            <a:xfrm>
              <a:off x="4314" y="1079"/>
              <a:ext cx="226" cy="0"/>
            </a:xfrm>
            <a:prstGeom prst="line">
              <a:avLst/>
            </a:prstGeom>
            <a:noFill/>
            <a:ln w="9525">
              <a:solidFill>
                <a:schemeClr val="tx1"/>
              </a:solidFill>
              <a:round/>
              <a:headEnd/>
              <a:tailEnd/>
            </a:ln>
            <a:effectLst/>
          </p:spPr>
          <p:txBody>
            <a:bodyPr/>
            <a:lstStyle/>
            <a:p>
              <a:endParaRPr lang="en-US"/>
            </a:p>
          </p:txBody>
        </p:sp>
        <p:sp>
          <p:nvSpPr>
            <p:cNvPr id="46" name="Freeform 40"/>
            <p:cNvSpPr>
              <a:spLocks/>
            </p:cNvSpPr>
            <p:nvPr/>
          </p:nvSpPr>
          <p:spPr bwMode="auto">
            <a:xfrm>
              <a:off x="4312" y="1558"/>
              <a:ext cx="224" cy="20"/>
            </a:xfrm>
            <a:custGeom>
              <a:avLst/>
              <a:gdLst/>
              <a:ahLst/>
              <a:cxnLst>
                <a:cxn ang="0">
                  <a:pos x="0" y="20"/>
                </a:cxn>
                <a:cxn ang="0">
                  <a:pos x="98" y="0"/>
                </a:cxn>
                <a:cxn ang="0">
                  <a:pos x="224" y="18"/>
                </a:cxn>
              </a:cxnLst>
              <a:rect l="0" t="0" r="r" b="b"/>
              <a:pathLst>
                <a:path w="224" h="20">
                  <a:moveTo>
                    <a:pt x="0" y="20"/>
                  </a:moveTo>
                  <a:cubicBezTo>
                    <a:pt x="30" y="10"/>
                    <a:pt x="61" y="0"/>
                    <a:pt x="98" y="0"/>
                  </a:cubicBezTo>
                  <a:cubicBezTo>
                    <a:pt x="135" y="0"/>
                    <a:pt x="179" y="9"/>
                    <a:pt x="224" y="18"/>
                  </a:cubicBezTo>
                </a:path>
              </a:pathLst>
            </a:custGeom>
            <a:noFill/>
            <a:ln w="9525">
              <a:solidFill>
                <a:schemeClr val="tx1"/>
              </a:solidFill>
              <a:round/>
              <a:headEnd/>
              <a:tailEnd/>
            </a:ln>
            <a:effectLst/>
          </p:spPr>
          <p:txBody>
            <a:bodyPr/>
            <a:lstStyle/>
            <a:p>
              <a:endParaRPr lang="en-US"/>
            </a:p>
          </p:txBody>
        </p:sp>
        <p:sp>
          <p:nvSpPr>
            <p:cNvPr id="47" name="Freeform 41"/>
            <p:cNvSpPr>
              <a:spLocks/>
            </p:cNvSpPr>
            <p:nvPr/>
          </p:nvSpPr>
          <p:spPr bwMode="auto">
            <a:xfrm>
              <a:off x="4314" y="1154"/>
              <a:ext cx="226" cy="22"/>
            </a:xfrm>
            <a:custGeom>
              <a:avLst/>
              <a:gdLst/>
              <a:ahLst/>
              <a:cxnLst>
                <a:cxn ang="0">
                  <a:pos x="0" y="0"/>
                </a:cxn>
                <a:cxn ang="0">
                  <a:pos x="106" y="22"/>
                </a:cxn>
                <a:cxn ang="0">
                  <a:pos x="226" y="2"/>
                </a:cxn>
              </a:cxnLst>
              <a:rect l="0" t="0" r="r" b="b"/>
              <a:pathLst>
                <a:path w="226" h="22">
                  <a:moveTo>
                    <a:pt x="0" y="0"/>
                  </a:moveTo>
                  <a:cubicBezTo>
                    <a:pt x="34" y="11"/>
                    <a:pt x="68" y="22"/>
                    <a:pt x="106" y="22"/>
                  </a:cubicBezTo>
                  <a:cubicBezTo>
                    <a:pt x="144" y="22"/>
                    <a:pt x="185" y="12"/>
                    <a:pt x="226" y="2"/>
                  </a:cubicBezTo>
                </a:path>
              </a:pathLst>
            </a:custGeom>
            <a:noFill/>
            <a:ln w="9525">
              <a:solidFill>
                <a:schemeClr val="tx1"/>
              </a:solidFill>
              <a:round/>
              <a:headEnd/>
              <a:tailEnd/>
            </a:ln>
            <a:effectLst/>
          </p:spPr>
          <p:txBody>
            <a:bodyPr/>
            <a:lstStyle/>
            <a:p>
              <a:endParaRPr lang="en-US"/>
            </a:p>
          </p:txBody>
        </p:sp>
        <p:sp>
          <p:nvSpPr>
            <p:cNvPr id="48" name="Freeform 42"/>
            <p:cNvSpPr>
              <a:spLocks/>
            </p:cNvSpPr>
            <p:nvPr/>
          </p:nvSpPr>
          <p:spPr bwMode="auto">
            <a:xfrm>
              <a:off x="4306" y="1224"/>
              <a:ext cx="240" cy="48"/>
            </a:xfrm>
            <a:custGeom>
              <a:avLst/>
              <a:gdLst/>
              <a:ahLst/>
              <a:cxnLst>
                <a:cxn ang="0">
                  <a:pos x="0" y="2"/>
                </a:cxn>
                <a:cxn ang="0">
                  <a:pos x="104" y="48"/>
                </a:cxn>
                <a:cxn ang="0">
                  <a:pos x="240" y="0"/>
                </a:cxn>
              </a:cxnLst>
              <a:rect l="0" t="0" r="r" b="b"/>
              <a:pathLst>
                <a:path w="240" h="48">
                  <a:moveTo>
                    <a:pt x="0" y="2"/>
                  </a:moveTo>
                  <a:cubicBezTo>
                    <a:pt x="32" y="25"/>
                    <a:pt x="64" y="48"/>
                    <a:pt x="104" y="48"/>
                  </a:cubicBezTo>
                  <a:cubicBezTo>
                    <a:pt x="144" y="48"/>
                    <a:pt x="192" y="24"/>
                    <a:pt x="240" y="0"/>
                  </a:cubicBezTo>
                </a:path>
              </a:pathLst>
            </a:custGeom>
            <a:noFill/>
            <a:ln w="9525">
              <a:solidFill>
                <a:schemeClr val="tx1"/>
              </a:solidFill>
              <a:round/>
              <a:headEnd/>
              <a:tailEnd/>
            </a:ln>
            <a:effectLst/>
          </p:spPr>
          <p:txBody>
            <a:bodyPr/>
            <a:lstStyle/>
            <a:p>
              <a:endParaRPr lang="en-US"/>
            </a:p>
          </p:txBody>
        </p:sp>
        <p:sp>
          <p:nvSpPr>
            <p:cNvPr id="49" name="Freeform 43"/>
            <p:cNvSpPr>
              <a:spLocks/>
            </p:cNvSpPr>
            <p:nvPr/>
          </p:nvSpPr>
          <p:spPr bwMode="auto">
            <a:xfrm>
              <a:off x="4306" y="1458"/>
              <a:ext cx="230" cy="50"/>
            </a:xfrm>
            <a:custGeom>
              <a:avLst/>
              <a:gdLst/>
              <a:ahLst/>
              <a:cxnLst>
                <a:cxn ang="0">
                  <a:pos x="0" y="50"/>
                </a:cxn>
                <a:cxn ang="0">
                  <a:pos x="108" y="0"/>
                </a:cxn>
                <a:cxn ang="0">
                  <a:pos x="230" y="48"/>
                </a:cxn>
              </a:cxnLst>
              <a:rect l="0" t="0" r="r" b="b"/>
              <a:pathLst>
                <a:path w="230" h="50">
                  <a:moveTo>
                    <a:pt x="0" y="50"/>
                  </a:moveTo>
                  <a:cubicBezTo>
                    <a:pt x="35" y="25"/>
                    <a:pt x="70" y="0"/>
                    <a:pt x="108" y="0"/>
                  </a:cubicBezTo>
                  <a:cubicBezTo>
                    <a:pt x="146" y="0"/>
                    <a:pt x="188" y="24"/>
                    <a:pt x="230" y="48"/>
                  </a:cubicBezTo>
                </a:path>
              </a:pathLst>
            </a:custGeom>
            <a:noFill/>
            <a:ln w="9525">
              <a:solidFill>
                <a:schemeClr val="tx1"/>
              </a:solidFill>
              <a:round/>
              <a:headEnd/>
              <a:tailEnd/>
            </a:ln>
            <a:effectLst/>
          </p:spPr>
          <p:txBody>
            <a:bodyPr/>
            <a:lstStyle/>
            <a:p>
              <a:endParaRPr lang="en-US"/>
            </a:p>
          </p:txBody>
        </p:sp>
      </p:grpSp>
      <p:pic>
        <p:nvPicPr>
          <p:cNvPr id="50" name="Picture 44" descr="quadrupolo1"/>
          <p:cNvPicPr>
            <a:picLocks noChangeAspect="1" noChangeArrowheads="1"/>
          </p:cNvPicPr>
          <p:nvPr/>
        </p:nvPicPr>
        <p:blipFill>
          <a:blip r:embed="rId16" cstate="print"/>
          <a:srcRect/>
          <a:stretch>
            <a:fillRect/>
          </a:stretch>
        </p:blipFill>
        <p:spPr bwMode="auto">
          <a:xfrm>
            <a:off x="4330700" y="4405615"/>
            <a:ext cx="1765300" cy="1585912"/>
          </a:xfrm>
          <a:prstGeom prst="rect">
            <a:avLst/>
          </a:prstGeom>
          <a:noFill/>
          <a:ln w="9525">
            <a:noFill/>
            <a:miter lim="800000"/>
            <a:headEnd/>
            <a:tailEnd/>
          </a:ln>
        </p:spPr>
      </p:pic>
      <p:sp>
        <p:nvSpPr>
          <p:cNvPr id="52" name="Text Box 47"/>
          <p:cNvSpPr txBox="1">
            <a:spLocks noChangeArrowheads="1"/>
          </p:cNvSpPr>
          <p:nvPr/>
        </p:nvSpPr>
        <p:spPr bwMode="auto">
          <a:xfrm>
            <a:off x="5229293" y="3291274"/>
            <a:ext cx="2618166" cy="400110"/>
          </a:xfrm>
          <a:prstGeom prst="rect">
            <a:avLst/>
          </a:prstGeom>
          <a:noFill/>
          <a:ln w="9525">
            <a:noFill/>
            <a:miter lim="800000"/>
            <a:headEnd/>
            <a:tailEnd/>
          </a:ln>
          <a:effectLst/>
        </p:spPr>
        <p:txBody>
          <a:bodyPr wrap="square">
            <a:spAutoFit/>
          </a:bodyPr>
          <a:lstStyle/>
          <a:p>
            <a:pPr eaLnBrk="1" hangingPunct="1"/>
            <a:r>
              <a:rPr lang="en-US" sz="2000" smtClean="0">
                <a:latin typeface="Times New Roman" pitchFamily="18" charset="0"/>
              </a:rPr>
              <a:t>Transverse Dynamics</a:t>
            </a:r>
            <a:endParaRPr lang="en-US" sz="2000">
              <a:latin typeface="Times New Roman" pitchFamily="18" charset="0"/>
            </a:endParaRPr>
          </a:p>
        </p:txBody>
      </p:sp>
      <p:sp>
        <p:nvSpPr>
          <p:cNvPr id="53" name="AutoShape 48"/>
          <p:cNvSpPr>
            <a:spLocks noChangeArrowheads="1"/>
          </p:cNvSpPr>
          <p:nvPr/>
        </p:nvSpPr>
        <p:spPr bwMode="auto">
          <a:xfrm>
            <a:off x="6375400" y="2961119"/>
            <a:ext cx="271463" cy="295275"/>
          </a:xfrm>
          <a:prstGeom prst="downArrow">
            <a:avLst>
              <a:gd name="adj1" fmla="val 50000"/>
              <a:gd name="adj2" fmla="val 27193"/>
            </a:avLst>
          </a:prstGeom>
          <a:solidFill>
            <a:schemeClr val="accent1"/>
          </a:solidFill>
          <a:ln w="9525">
            <a:solidFill>
              <a:schemeClr val="tx1"/>
            </a:solidFill>
            <a:miter lim="800000"/>
            <a:headEnd/>
            <a:tailEnd/>
          </a:ln>
          <a:effectLst/>
        </p:spPr>
        <p:txBody>
          <a:bodyPr wrap="none" anchor="ctr"/>
          <a:lstStyle/>
          <a:p>
            <a:endParaRPr lang="en-US"/>
          </a:p>
        </p:txBody>
      </p:sp>
      <p:sp>
        <p:nvSpPr>
          <p:cNvPr id="54" name="Text Box 49"/>
          <p:cNvSpPr txBox="1">
            <a:spLocks noChangeArrowheads="1"/>
          </p:cNvSpPr>
          <p:nvPr/>
        </p:nvSpPr>
        <p:spPr bwMode="auto">
          <a:xfrm>
            <a:off x="683779" y="3206203"/>
            <a:ext cx="2894199" cy="400110"/>
          </a:xfrm>
          <a:prstGeom prst="rect">
            <a:avLst/>
          </a:prstGeom>
          <a:noFill/>
          <a:ln w="9525">
            <a:noFill/>
            <a:miter lim="800000"/>
            <a:headEnd/>
            <a:tailEnd/>
          </a:ln>
          <a:effectLst/>
        </p:spPr>
        <p:txBody>
          <a:bodyPr wrap="square">
            <a:spAutoFit/>
          </a:bodyPr>
          <a:lstStyle/>
          <a:p>
            <a:pPr eaLnBrk="1" hangingPunct="1"/>
            <a:r>
              <a:rPr lang="en-US" sz="2000" smtClean="0">
                <a:latin typeface="Times New Roman" pitchFamily="18" charset="0"/>
              </a:rPr>
              <a:t>Longitudinal Dynamics</a:t>
            </a:r>
            <a:endParaRPr lang="en-US" sz="2000">
              <a:latin typeface="Times New Roman" pitchFamily="18" charset="0"/>
            </a:endParaRPr>
          </a:p>
        </p:txBody>
      </p:sp>
      <p:sp>
        <p:nvSpPr>
          <p:cNvPr id="55" name="AutoShape 50"/>
          <p:cNvSpPr>
            <a:spLocks noChangeArrowheads="1"/>
          </p:cNvSpPr>
          <p:nvPr/>
        </p:nvSpPr>
        <p:spPr bwMode="auto">
          <a:xfrm>
            <a:off x="1988236" y="2926922"/>
            <a:ext cx="271463" cy="295275"/>
          </a:xfrm>
          <a:prstGeom prst="downArrow">
            <a:avLst>
              <a:gd name="adj1" fmla="val 50000"/>
              <a:gd name="adj2" fmla="val 27193"/>
            </a:avLst>
          </a:prstGeom>
          <a:solidFill>
            <a:schemeClr val="accent1"/>
          </a:solidFill>
          <a:ln w="9525">
            <a:solidFill>
              <a:schemeClr val="tx1"/>
            </a:solidFill>
            <a:miter lim="800000"/>
            <a:headEnd/>
            <a:tailEnd/>
          </a:ln>
          <a:effectLst/>
        </p:spPr>
        <p:txBody>
          <a:bodyPr wrap="none" anchor="ctr"/>
          <a:lstStyle/>
          <a:p>
            <a:endParaRPr lang="en-US"/>
          </a:p>
        </p:txBody>
      </p:sp>
      <p:sp>
        <p:nvSpPr>
          <p:cNvPr id="56" name="Rettangolo 48"/>
          <p:cNvSpPr/>
          <p:nvPr/>
        </p:nvSpPr>
        <p:spPr bwMode="auto">
          <a:xfrm>
            <a:off x="6892120" y="4473782"/>
            <a:ext cx="1351128" cy="34801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charset="0"/>
            </a:endParaRPr>
          </a:p>
        </p:txBody>
      </p:sp>
      <p:sp>
        <p:nvSpPr>
          <p:cNvPr id="57" name="CasellaDiTesto 47"/>
          <p:cNvSpPr txBox="1"/>
          <p:nvPr/>
        </p:nvSpPr>
        <p:spPr>
          <a:xfrm>
            <a:off x="6853721" y="4453310"/>
            <a:ext cx="1253869" cy="430887"/>
          </a:xfrm>
          <a:prstGeom prst="rect">
            <a:avLst/>
          </a:prstGeom>
          <a:noFill/>
        </p:spPr>
        <p:txBody>
          <a:bodyPr wrap="none" rtlCol="0">
            <a:spAutoFit/>
          </a:bodyPr>
          <a:lstStyle/>
          <a:p>
            <a:pPr algn="ctr"/>
            <a:r>
              <a:rPr lang="en-US" sz="1100" dirty="0" smtClean="0">
                <a:solidFill>
                  <a:srgbClr val="0066CC"/>
                </a:solidFill>
                <a:latin typeface="Comic Sans MS" pitchFamily="66" charset="0"/>
              </a:rPr>
              <a:t>Deflection</a:t>
            </a:r>
          </a:p>
          <a:p>
            <a:pPr algn="ctr"/>
            <a:r>
              <a:rPr lang="en-US" sz="1100" dirty="0" smtClean="0">
                <a:solidFill>
                  <a:srgbClr val="0066CC"/>
                </a:solidFill>
                <a:latin typeface="Comic Sans MS" pitchFamily="66" charset="0"/>
              </a:rPr>
              <a:t>(magnetic field)</a:t>
            </a:r>
            <a:endParaRPr lang="en-US" sz="1100" dirty="0">
              <a:solidFill>
                <a:srgbClr val="0066CC"/>
              </a:solidFill>
              <a:latin typeface="Comic Sans MS" pitchFamily="66" charset="0"/>
            </a:endParaRPr>
          </a:p>
        </p:txBody>
      </p:sp>
    </p:spTree>
    <p:extLst>
      <p:ext uri="{BB962C8B-B14F-4D97-AF65-F5344CB8AC3E}">
        <p14:creationId xmlns:p14="http://schemas.microsoft.com/office/powerpoint/2010/main" val="17714520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5"/>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6"/>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graphicFrame>
        <p:nvGraphicFramePr>
          <p:cNvPr id="10" name="Object 5"/>
          <p:cNvGraphicFramePr>
            <a:graphicFrameLocks noChangeAspect="1"/>
          </p:cNvGraphicFramePr>
          <p:nvPr>
            <p:extLst>
              <p:ext uri="{D42A27DB-BD31-4B8C-83A1-F6EECF244321}">
                <p14:modId xmlns:p14="http://schemas.microsoft.com/office/powerpoint/2010/main" val="184661931"/>
              </p:ext>
            </p:extLst>
          </p:nvPr>
        </p:nvGraphicFramePr>
        <p:xfrm>
          <a:off x="2635592" y="5573543"/>
          <a:ext cx="1863725" cy="523875"/>
        </p:xfrm>
        <a:graphic>
          <a:graphicData uri="http://schemas.openxmlformats.org/presentationml/2006/ole">
            <mc:AlternateContent xmlns:mc="http://schemas.openxmlformats.org/markup-compatibility/2006">
              <mc:Choice xmlns:v="urn:schemas-microsoft-com:vml" Requires="v">
                <p:oleObj spid="_x0000_s4206" name="Equation" r:id="rId7" imgW="723600" imgH="203040" progId="Equation.3">
                  <p:embed/>
                </p:oleObj>
              </mc:Choice>
              <mc:Fallback>
                <p:oleObj name="Equation" r:id="rId7" imgW="72360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5592" y="5573543"/>
                        <a:ext cx="1863725" cy="523875"/>
                      </a:xfrm>
                      <a:prstGeom prst="rect">
                        <a:avLst/>
                      </a:prstGeom>
                      <a:solidFill>
                        <a:srgbClr val="CCECFF"/>
                      </a:solidFill>
                      <a:ln w="28575">
                        <a:solidFill>
                          <a:schemeClr val="accent2"/>
                        </a:solidFill>
                        <a:miter lim="800000"/>
                        <a:headEnd/>
                        <a:tailEnd/>
                      </a:ln>
                    </p:spPr>
                  </p:pic>
                </p:oleObj>
              </mc:Fallback>
            </mc:AlternateContent>
          </a:graphicData>
        </a:graphic>
      </p:graphicFrame>
      <p:sp>
        <p:nvSpPr>
          <p:cNvPr id="11" name="Rectangle 6"/>
          <p:cNvSpPr>
            <a:spLocks noChangeArrowheads="1"/>
          </p:cNvSpPr>
          <p:nvPr/>
        </p:nvSpPr>
        <p:spPr bwMode="auto">
          <a:xfrm>
            <a:off x="561314" y="4591051"/>
            <a:ext cx="2978360" cy="830997"/>
          </a:xfrm>
          <a:prstGeom prst="rect">
            <a:avLst/>
          </a:prstGeom>
          <a:noFill/>
          <a:ln w="28575">
            <a:noFill/>
            <a:miter lim="800000"/>
            <a:headEnd/>
            <a:tailEnd/>
          </a:ln>
          <a:effectLst/>
        </p:spPr>
        <p:txBody>
          <a:bodyPr wrap="square">
            <a:spAutoFit/>
          </a:bodyPr>
          <a:lstStyle/>
          <a:p>
            <a:pPr algn="ctr"/>
            <a:r>
              <a:rPr lang="en-US" altLang="en-US" sz="1600" b="0" dirty="0" smtClean="0">
                <a:latin typeface="Arial" pitchFamily="34" charset="0"/>
              </a:rPr>
              <a:t>PRINCIPLE:</a:t>
            </a:r>
          </a:p>
          <a:p>
            <a:pPr algn="ctr"/>
            <a:r>
              <a:rPr lang="en-US" altLang="en-US" sz="1600" b="0" dirty="0" smtClean="0">
                <a:latin typeface="Arial" pitchFamily="34" charset="0"/>
              </a:rPr>
              <a:t>The DC voltage of a generator is used to accelerate particles</a:t>
            </a:r>
            <a:endParaRPr lang="en-US" altLang="en-US" sz="1600" b="0" dirty="0">
              <a:latin typeface="Arial" pitchFamily="34" charset="0"/>
            </a:endParaRPr>
          </a:p>
        </p:txBody>
      </p:sp>
      <p:sp>
        <p:nvSpPr>
          <p:cNvPr id="12" name="Text Box 7"/>
          <p:cNvSpPr txBox="1">
            <a:spLocks noChangeArrowheads="1"/>
          </p:cNvSpPr>
          <p:nvPr/>
        </p:nvSpPr>
        <p:spPr bwMode="auto">
          <a:xfrm>
            <a:off x="803618" y="3140585"/>
            <a:ext cx="1008063" cy="366712"/>
          </a:xfrm>
          <a:prstGeom prst="rect">
            <a:avLst/>
          </a:prstGeom>
          <a:noFill/>
          <a:ln w="9525">
            <a:noFill/>
            <a:miter lim="800000"/>
            <a:headEnd/>
            <a:tailEnd/>
          </a:ln>
          <a:effectLst/>
        </p:spPr>
        <p:txBody>
          <a:bodyPr>
            <a:spAutoFit/>
          </a:bodyPr>
          <a:lstStyle/>
          <a:p>
            <a:pPr eaLnBrk="1" hangingPunct="1">
              <a:spcBef>
                <a:spcPct val="50000"/>
              </a:spcBef>
            </a:pPr>
            <a:r>
              <a:rPr lang="en-US" sz="1800" b="0" smtClean="0">
                <a:latin typeface="Arial" pitchFamily="34" charset="0"/>
              </a:rPr>
              <a:t>cathode</a:t>
            </a:r>
            <a:endParaRPr lang="en-US" sz="1800" b="0">
              <a:latin typeface="Arial" pitchFamily="34" charset="0"/>
            </a:endParaRPr>
          </a:p>
        </p:txBody>
      </p:sp>
      <p:sp>
        <p:nvSpPr>
          <p:cNvPr id="13" name="Rectangle 9"/>
          <p:cNvSpPr>
            <a:spLocks noChangeArrowheads="1"/>
          </p:cNvSpPr>
          <p:nvPr/>
        </p:nvSpPr>
        <p:spPr bwMode="auto">
          <a:xfrm>
            <a:off x="588704" y="975424"/>
            <a:ext cx="7934977" cy="1169551"/>
          </a:xfrm>
          <a:prstGeom prst="rect">
            <a:avLst/>
          </a:prstGeom>
          <a:noFill/>
          <a:ln w="9525">
            <a:noFill/>
            <a:miter lim="800000"/>
            <a:headEnd/>
            <a:tailEnd/>
          </a:ln>
          <a:effectLst/>
        </p:spPr>
        <p:txBody>
          <a:bodyPr wrap="square">
            <a:spAutoFit/>
          </a:bodyPr>
          <a:lstStyle/>
          <a:p>
            <a:pPr algn="just" eaLnBrk="1" hangingPunct="1"/>
            <a:r>
              <a:rPr lang="en-US" altLang="en-US" sz="1400" b="0" dirty="0" smtClean="0">
                <a:solidFill>
                  <a:schemeClr val="accent2"/>
                </a:solidFill>
                <a:latin typeface="Arial" pitchFamily="34" charset="0"/>
              </a:rPr>
              <a:t>The first historical particle accelerator was built by the Nobel prize Wilhelm Conrad </a:t>
            </a:r>
            <a:r>
              <a:rPr lang="en-US" altLang="en-US" sz="1400" b="0" dirty="0" err="1" smtClean="0">
                <a:solidFill>
                  <a:schemeClr val="accent2"/>
                </a:solidFill>
                <a:latin typeface="Arial" pitchFamily="34" charset="0"/>
              </a:rPr>
              <a:t>Röntgen</a:t>
            </a:r>
            <a:r>
              <a:rPr lang="en-US" altLang="en-US" sz="1400" b="0" dirty="0" smtClean="0">
                <a:solidFill>
                  <a:schemeClr val="accent2"/>
                </a:solidFill>
                <a:latin typeface="Arial" pitchFamily="34" charset="0"/>
              </a:rPr>
              <a:t>. It consisted in a vacuum tube containing a cathode connected to the negative pole of a DC voltage generator. Electrons emitted by the heated cathode were accelerated while flowing to another electrode connected to the positive generator pole (anode). Collisions between energetic electrons and anode produced X-rays. </a:t>
            </a:r>
          </a:p>
        </p:txBody>
      </p:sp>
      <p:sp>
        <p:nvSpPr>
          <p:cNvPr id="14" name="Rectangle 10"/>
          <p:cNvSpPr>
            <a:spLocks noChangeArrowheads="1"/>
          </p:cNvSpPr>
          <p:nvPr/>
        </p:nvSpPr>
        <p:spPr bwMode="auto">
          <a:xfrm>
            <a:off x="1235418" y="3572385"/>
            <a:ext cx="144463" cy="4318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15" name="Text Box 11"/>
          <p:cNvSpPr txBox="1">
            <a:spLocks noChangeArrowheads="1"/>
          </p:cNvSpPr>
          <p:nvPr/>
        </p:nvSpPr>
        <p:spPr bwMode="auto">
          <a:xfrm>
            <a:off x="3180106" y="3140585"/>
            <a:ext cx="1008062" cy="366712"/>
          </a:xfrm>
          <a:prstGeom prst="rect">
            <a:avLst/>
          </a:prstGeom>
          <a:noFill/>
          <a:ln w="9525">
            <a:noFill/>
            <a:miter lim="800000"/>
            <a:headEnd/>
            <a:tailEnd/>
          </a:ln>
          <a:effectLst/>
        </p:spPr>
        <p:txBody>
          <a:bodyPr>
            <a:spAutoFit/>
          </a:bodyPr>
          <a:lstStyle/>
          <a:p>
            <a:pPr eaLnBrk="1" hangingPunct="1">
              <a:spcBef>
                <a:spcPct val="50000"/>
              </a:spcBef>
            </a:pPr>
            <a:r>
              <a:rPr lang="en-US" sz="1800" b="0" smtClean="0">
                <a:latin typeface="Arial" pitchFamily="34" charset="0"/>
              </a:rPr>
              <a:t>anode</a:t>
            </a:r>
            <a:endParaRPr lang="en-US" sz="1800" b="0">
              <a:latin typeface="Arial" pitchFamily="34" charset="0"/>
            </a:endParaRPr>
          </a:p>
        </p:txBody>
      </p:sp>
      <p:sp>
        <p:nvSpPr>
          <p:cNvPr id="16" name="Text Box 12"/>
          <p:cNvSpPr txBox="1">
            <a:spLocks noChangeArrowheads="1"/>
          </p:cNvSpPr>
          <p:nvPr/>
        </p:nvSpPr>
        <p:spPr bwMode="auto">
          <a:xfrm>
            <a:off x="2095128" y="4116275"/>
            <a:ext cx="287338" cy="366712"/>
          </a:xfrm>
          <a:prstGeom prst="rect">
            <a:avLst/>
          </a:prstGeom>
          <a:noFill/>
          <a:ln w="9525">
            <a:noFill/>
            <a:miter lim="800000"/>
            <a:headEnd/>
            <a:tailEnd/>
          </a:ln>
          <a:effectLst/>
        </p:spPr>
        <p:txBody>
          <a:bodyPr>
            <a:spAutoFit/>
          </a:bodyPr>
          <a:lstStyle/>
          <a:p>
            <a:pPr eaLnBrk="1" hangingPunct="1">
              <a:spcBef>
                <a:spcPct val="50000"/>
              </a:spcBef>
            </a:pPr>
            <a:r>
              <a:rPr lang="en-US" sz="1800" b="0">
                <a:latin typeface="Arial" pitchFamily="34" charset="0"/>
              </a:rPr>
              <a:t>-</a:t>
            </a:r>
          </a:p>
        </p:txBody>
      </p:sp>
      <p:sp>
        <p:nvSpPr>
          <p:cNvPr id="17" name="Text Box 13"/>
          <p:cNvSpPr txBox="1">
            <a:spLocks noChangeArrowheads="1"/>
          </p:cNvSpPr>
          <p:nvPr/>
        </p:nvSpPr>
        <p:spPr bwMode="auto">
          <a:xfrm>
            <a:off x="2338451" y="4125177"/>
            <a:ext cx="287337" cy="366713"/>
          </a:xfrm>
          <a:prstGeom prst="rect">
            <a:avLst/>
          </a:prstGeom>
          <a:noFill/>
          <a:ln w="9525">
            <a:noFill/>
            <a:miter lim="800000"/>
            <a:headEnd/>
            <a:tailEnd/>
          </a:ln>
          <a:effectLst/>
        </p:spPr>
        <p:txBody>
          <a:bodyPr>
            <a:spAutoFit/>
          </a:bodyPr>
          <a:lstStyle/>
          <a:p>
            <a:pPr eaLnBrk="1" hangingPunct="1">
              <a:spcBef>
                <a:spcPct val="50000"/>
              </a:spcBef>
            </a:pPr>
            <a:r>
              <a:rPr lang="en-US" sz="1800" b="0">
                <a:latin typeface="Arial" pitchFamily="34" charset="0"/>
              </a:rPr>
              <a:t>+</a:t>
            </a:r>
          </a:p>
        </p:txBody>
      </p:sp>
      <p:sp>
        <p:nvSpPr>
          <p:cNvPr id="18" name="Text Box 14"/>
          <p:cNvSpPr txBox="1">
            <a:spLocks noChangeArrowheads="1"/>
          </p:cNvSpPr>
          <p:nvPr/>
        </p:nvSpPr>
        <p:spPr bwMode="auto">
          <a:xfrm>
            <a:off x="2027581" y="3443797"/>
            <a:ext cx="503237" cy="366713"/>
          </a:xfrm>
          <a:prstGeom prst="rect">
            <a:avLst/>
          </a:prstGeom>
          <a:noFill/>
          <a:ln w="9525">
            <a:noFill/>
            <a:miter lim="800000"/>
            <a:headEnd/>
            <a:tailEnd/>
          </a:ln>
          <a:effectLst/>
        </p:spPr>
        <p:txBody>
          <a:bodyPr>
            <a:spAutoFit/>
          </a:bodyPr>
          <a:lstStyle/>
          <a:p>
            <a:pPr eaLnBrk="1" hangingPunct="1">
              <a:spcBef>
                <a:spcPct val="50000"/>
              </a:spcBef>
            </a:pPr>
            <a:r>
              <a:rPr lang="en-US" sz="1800" b="0">
                <a:latin typeface="Arial" pitchFamily="34" charset="0"/>
              </a:rPr>
              <a:t>e-</a:t>
            </a:r>
          </a:p>
        </p:txBody>
      </p:sp>
      <p:cxnSp>
        <p:nvCxnSpPr>
          <p:cNvPr id="19" name="AutoShape 15"/>
          <p:cNvCxnSpPr>
            <a:cxnSpLocks noChangeShapeType="1"/>
          </p:cNvCxnSpPr>
          <p:nvPr/>
        </p:nvCxnSpPr>
        <p:spPr bwMode="auto">
          <a:xfrm>
            <a:off x="1308443" y="4004185"/>
            <a:ext cx="1588" cy="215900"/>
          </a:xfrm>
          <a:prstGeom prst="straightConnector1">
            <a:avLst/>
          </a:prstGeom>
          <a:noFill/>
          <a:ln w="9525">
            <a:solidFill>
              <a:schemeClr val="tx1"/>
            </a:solidFill>
            <a:round/>
            <a:headEnd/>
            <a:tailEnd/>
          </a:ln>
          <a:effectLst/>
        </p:spPr>
      </p:cxnSp>
      <p:cxnSp>
        <p:nvCxnSpPr>
          <p:cNvPr id="20" name="AutoShape 16"/>
          <p:cNvCxnSpPr>
            <a:cxnSpLocks noChangeShapeType="1"/>
          </p:cNvCxnSpPr>
          <p:nvPr/>
        </p:nvCxnSpPr>
        <p:spPr bwMode="auto">
          <a:xfrm>
            <a:off x="1308443" y="4220085"/>
            <a:ext cx="1006272" cy="0"/>
          </a:xfrm>
          <a:prstGeom prst="straightConnector1">
            <a:avLst/>
          </a:prstGeom>
          <a:noFill/>
          <a:ln w="9525">
            <a:solidFill>
              <a:schemeClr val="tx1"/>
            </a:solidFill>
            <a:round/>
            <a:headEnd/>
            <a:tailEnd/>
          </a:ln>
          <a:effectLst/>
        </p:spPr>
      </p:cxnSp>
      <p:cxnSp>
        <p:nvCxnSpPr>
          <p:cNvPr id="21" name="AutoShape 17"/>
          <p:cNvCxnSpPr>
            <a:cxnSpLocks noChangeShapeType="1"/>
          </p:cNvCxnSpPr>
          <p:nvPr/>
        </p:nvCxnSpPr>
        <p:spPr bwMode="auto">
          <a:xfrm>
            <a:off x="2318343" y="4148013"/>
            <a:ext cx="0" cy="139649"/>
          </a:xfrm>
          <a:prstGeom prst="straightConnector1">
            <a:avLst/>
          </a:prstGeom>
          <a:noFill/>
          <a:ln w="19050">
            <a:solidFill>
              <a:schemeClr val="tx1"/>
            </a:solidFill>
            <a:round/>
            <a:headEnd/>
            <a:tailEnd/>
          </a:ln>
          <a:effectLst/>
        </p:spPr>
      </p:cxnSp>
      <p:cxnSp>
        <p:nvCxnSpPr>
          <p:cNvPr id="22" name="AutoShape 18"/>
          <p:cNvCxnSpPr>
            <a:cxnSpLocks noChangeShapeType="1"/>
          </p:cNvCxnSpPr>
          <p:nvPr/>
        </p:nvCxnSpPr>
        <p:spPr bwMode="auto">
          <a:xfrm>
            <a:off x="2387943" y="4101022"/>
            <a:ext cx="0" cy="215900"/>
          </a:xfrm>
          <a:prstGeom prst="straightConnector1">
            <a:avLst/>
          </a:prstGeom>
          <a:noFill/>
          <a:ln w="19050">
            <a:solidFill>
              <a:schemeClr val="tx1"/>
            </a:solidFill>
            <a:round/>
            <a:headEnd/>
            <a:tailEnd/>
          </a:ln>
          <a:effectLst/>
        </p:spPr>
      </p:cxnSp>
      <p:cxnSp>
        <p:nvCxnSpPr>
          <p:cNvPr id="23" name="AutoShape 19"/>
          <p:cNvCxnSpPr>
            <a:cxnSpLocks noChangeShapeType="1"/>
          </p:cNvCxnSpPr>
          <p:nvPr/>
        </p:nvCxnSpPr>
        <p:spPr bwMode="auto">
          <a:xfrm>
            <a:off x="2387943" y="4220085"/>
            <a:ext cx="1008063" cy="0"/>
          </a:xfrm>
          <a:prstGeom prst="straightConnector1">
            <a:avLst/>
          </a:prstGeom>
          <a:noFill/>
          <a:ln w="9525">
            <a:solidFill>
              <a:schemeClr val="tx1"/>
            </a:solidFill>
            <a:round/>
            <a:headEnd/>
            <a:tailEnd/>
          </a:ln>
          <a:effectLst/>
        </p:spPr>
      </p:cxnSp>
      <p:cxnSp>
        <p:nvCxnSpPr>
          <p:cNvPr id="24" name="AutoShape 20"/>
          <p:cNvCxnSpPr>
            <a:cxnSpLocks noChangeShapeType="1"/>
          </p:cNvCxnSpPr>
          <p:nvPr/>
        </p:nvCxnSpPr>
        <p:spPr bwMode="auto">
          <a:xfrm flipV="1">
            <a:off x="3396006" y="3861310"/>
            <a:ext cx="0" cy="358775"/>
          </a:xfrm>
          <a:prstGeom prst="straightConnector1">
            <a:avLst/>
          </a:prstGeom>
          <a:noFill/>
          <a:ln w="9525">
            <a:solidFill>
              <a:schemeClr val="tx1"/>
            </a:solidFill>
            <a:round/>
            <a:headEnd/>
            <a:tailEnd/>
          </a:ln>
          <a:effectLst/>
        </p:spPr>
      </p:cxnSp>
      <p:cxnSp>
        <p:nvCxnSpPr>
          <p:cNvPr id="25" name="AutoShape 21"/>
          <p:cNvCxnSpPr>
            <a:cxnSpLocks noChangeShapeType="1"/>
          </p:cNvCxnSpPr>
          <p:nvPr/>
        </p:nvCxnSpPr>
        <p:spPr bwMode="auto">
          <a:xfrm>
            <a:off x="3035643" y="3861310"/>
            <a:ext cx="1008063" cy="0"/>
          </a:xfrm>
          <a:prstGeom prst="straightConnector1">
            <a:avLst/>
          </a:prstGeom>
          <a:noFill/>
          <a:ln w="9525">
            <a:solidFill>
              <a:schemeClr val="tx1"/>
            </a:solidFill>
            <a:round/>
            <a:headEnd/>
            <a:tailEnd/>
          </a:ln>
          <a:effectLst/>
        </p:spPr>
      </p:cxnSp>
      <p:cxnSp>
        <p:nvCxnSpPr>
          <p:cNvPr id="26" name="AutoShape 22"/>
          <p:cNvCxnSpPr>
            <a:cxnSpLocks noChangeShapeType="1"/>
          </p:cNvCxnSpPr>
          <p:nvPr/>
        </p:nvCxnSpPr>
        <p:spPr bwMode="auto">
          <a:xfrm>
            <a:off x="3324568" y="3572385"/>
            <a:ext cx="719138" cy="0"/>
          </a:xfrm>
          <a:prstGeom prst="straightConnector1">
            <a:avLst/>
          </a:prstGeom>
          <a:noFill/>
          <a:ln w="9525">
            <a:solidFill>
              <a:schemeClr val="tx1"/>
            </a:solidFill>
            <a:round/>
            <a:headEnd/>
            <a:tailEnd/>
          </a:ln>
          <a:effectLst/>
        </p:spPr>
      </p:cxnSp>
      <p:cxnSp>
        <p:nvCxnSpPr>
          <p:cNvPr id="27" name="AutoShape 23"/>
          <p:cNvCxnSpPr>
            <a:cxnSpLocks noChangeShapeType="1"/>
          </p:cNvCxnSpPr>
          <p:nvPr/>
        </p:nvCxnSpPr>
        <p:spPr bwMode="auto">
          <a:xfrm flipV="1">
            <a:off x="3035643" y="3572385"/>
            <a:ext cx="288925" cy="288925"/>
          </a:xfrm>
          <a:prstGeom prst="straightConnector1">
            <a:avLst/>
          </a:prstGeom>
          <a:noFill/>
          <a:ln w="9525">
            <a:solidFill>
              <a:schemeClr val="tx1"/>
            </a:solidFill>
            <a:round/>
            <a:headEnd/>
            <a:tailEnd/>
          </a:ln>
          <a:effectLst/>
        </p:spPr>
      </p:cxnSp>
      <p:cxnSp>
        <p:nvCxnSpPr>
          <p:cNvPr id="28" name="AutoShape 24"/>
          <p:cNvCxnSpPr>
            <a:cxnSpLocks noChangeShapeType="1"/>
          </p:cNvCxnSpPr>
          <p:nvPr/>
        </p:nvCxnSpPr>
        <p:spPr bwMode="auto">
          <a:xfrm>
            <a:off x="4043706" y="3572385"/>
            <a:ext cx="1587" cy="288925"/>
          </a:xfrm>
          <a:prstGeom prst="straightConnector1">
            <a:avLst/>
          </a:prstGeom>
          <a:noFill/>
          <a:ln w="9525">
            <a:solidFill>
              <a:schemeClr val="tx1"/>
            </a:solidFill>
            <a:round/>
            <a:headEnd/>
            <a:tailEnd/>
          </a:ln>
          <a:effectLst/>
        </p:spPr>
      </p:cxnSp>
      <p:sp>
        <p:nvSpPr>
          <p:cNvPr id="29" name="Line 25"/>
          <p:cNvSpPr>
            <a:spLocks noChangeShapeType="1"/>
          </p:cNvSpPr>
          <p:nvPr/>
        </p:nvSpPr>
        <p:spPr bwMode="auto">
          <a:xfrm>
            <a:off x="1379881" y="3788285"/>
            <a:ext cx="1728787" cy="0"/>
          </a:xfrm>
          <a:prstGeom prst="line">
            <a:avLst/>
          </a:prstGeom>
          <a:noFill/>
          <a:ln w="50800">
            <a:solidFill>
              <a:schemeClr val="tx1"/>
            </a:solidFill>
            <a:round/>
            <a:headEnd/>
            <a:tailEnd type="triangle" w="med" len="med"/>
          </a:ln>
          <a:effectLst/>
        </p:spPr>
        <p:txBody>
          <a:bodyPr/>
          <a:lstStyle/>
          <a:p>
            <a:endParaRPr lang="en-US"/>
          </a:p>
        </p:txBody>
      </p:sp>
      <p:sp>
        <p:nvSpPr>
          <p:cNvPr id="30" name="Line 26"/>
          <p:cNvSpPr>
            <a:spLocks noChangeShapeType="1"/>
          </p:cNvSpPr>
          <p:nvPr/>
        </p:nvSpPr>
        <p:spPr bwMode="auto">
          <a:xfrm flipH="1" flipV="1">
            <a:off x="2821269" y="3397491"/>
            <a:ext cx="287399" cy="390794"/>
          </a:xfrm>
          <a:prstGeom prst="line">
            <a:avLst/>
          </a:prstGeom>
          <a:noFill/>
          <a:ln w="9525">
            <a:solidFill>
              <a:srgbClr val="FF0000"/>
            </a:solidFill>
            <a:round/>
            <a:headEnd/>
            <a:tailEnd type="triangle" w="med" len="med"/>
          </a:ln>
          <a:effectLst/>
        </p:spPr>
        <p:txBody>
          <a:bodyPr/>
          <a:lstStyle/>
          <a:p>
            <a:endParaRPr lang="en-US"/>
          </a:p>
        </p:txBody>
      </p:sp>
      <p:sp>
        <p:nvSpPr>
          <p:cNvPr id="31" name="Rectangle 27"/>
          <p:cNvSpPr>
            <a:spLocks noChangeArrowheads="1"/>
          </p:cNvSpPr>
          <p:nvPr/>
        </p:nvSpPr>
        <p:spPr bwMode="auto">
          <a:xfrm>
            <a:off x="2545993" y="3108523"/>
            <a:ext cx="349250" cy="366713"/>
          </a:xfrm>
          <a:prstGeom prst="rect">
            <a:avLst/>
          </a:prstGeom>
          <a:noFill/>
          <a:ln w="9525">
            <a:noFill/>
            <a:miter lim="800000"/>
            <a:headEnd/>
            <a:tailEnd/>
          </a:ln>
          <a:effectLst/>
        </p:spPr>
        <p:txBody>
          <a:bodyPr wrap="none">
            <a:spAutoFit/>
          </a:bodyPr>
          <a:lstStyle/>
          <a:p>
            <a:pPr eaLnBrk="1" hangingPunct="1"/>
            <a:r>
              <a:rPr lang="en-US" altLang="en-US" sz="1800" b="0" smtClean="0">
                <a:solidFill>
                  <a:srgbClr val="FF0000"/>
                </a:solidFill>
                <a:latin typeface="Comic Sans MS" pitchFamily="66" charset="0"/>
              </a:rPr>
              <a:t>X</a:t>
            </a:r>
            <a:endParaRPr lang="en-US" sz="1800" b="0">
              <a:solidFill>
                <a:srgbClr val="FF0000"/>
              </a:solidFill>
              <a:latin typeface="Comic Sans MS" pitchFamily="66" charset="0"/>
            </a:endParaRPr>
          </a:p>
        </p:txBody>
      </p:sp>
      <p:pic>
        <p:nvPicPr>
          <p:cNvPr id="32" name="Picture 28"/>
          <p:cNvPicPr>
            <a:picLocks noChangeAspect="1" noChangeArrowheads="1"/>
          </p:cNvPicPr>
          <p:nvPr/>
        </p:nvPicPr>
        <p:blipFill>
          <a:blip r:embed="rId9" cstate="print"/>
          <a:srcRect/>
          <a:stretch>
            <a:fillRect/>
          </a:stretch>
        </p:blipFill>
        <p:spPr bwMode="auto">
          <a:xfrm>
            <a:off x="516281" y="3516822"/>
            <a:ext cx="611187" cy="647700"/>
          </a:xfrm>
          <a:prstGeom prst="rect">
            <a:avLst/>
          </a:prstGeom>
          <a:noFill/>
          <a:ln w="9525">
            <a:noFill/>
            <a:miter lim="800000"/>
            <a:headEnd/>
            <a:tailEnd/>
          </a:ln>
          <a:effectLst/>
        </p:spPr>
      </p:pic>
      <p:sp>
        <p:nvSpPr>
          <p:cNvPr id="33" name="Text Box 30"/>
          <p:cNvSpPr txBox="1">
            <a:spLocks noChangeArrowheads="1"/>
          </p:cNvSpPr>
          <p:nvPr/>
        </p:nvSpPr>
        <p:spPr bwMode="auto">
          <a:xfrm>
            <a:off x="588704" y="2145307"/>
            <a:ext cx="5263175" cy="738664"/>
          </a:xfrm>
          <a:prstGeom prst="rect">
            <a:avLst/>
          </a:prstGeom>
          <a:solidFill>
            <a:schemeClr val="accent1">
              <a:lumMod val="20000"/>
              <a:lumOff val="80000"/>
            </a:schemeClr>
          </a:solidFill>
          <a:ln w="38100">
            <a:solidFill>
              <a:srgbClr val="000080"/>
            </a:solidFill>
            <a:miter lim="800000"/>
            <a:headEnd/>
            <a:tailEnd/>
          </a:ln>
          <a:effectLst/>
        </p:spPr>
        <p:txBody>
          <a:bodyPr wrap="square">
            <a:spAutoFit/>
          </a:bodyPr>
          <a:lstStyle/>
          <a:p>
            <a:pPr algn="just"/>
            <a:r>
              <a:rPr lang="en-US" sz="1400" b="0" dirty="0" smtClean="0">
                <a:latin typeface="Arial" pitchFamily="34" charset="0"/>
              </a:rPr>
              <a:t>The energy gained by the electrons travelling from cathode to anode is equal to their charge multiplied the electrostatic potential difference between the two electrodes.</a:t>
            </a:r>
          </a:p>
        </p:txBody>
      </p:sp>
      <p:sp>
        <p:nvSpPr>
          <p:cNvPr id="34" name="Line 31"/>
          <p:cNvSpPr>
            <a:spLocks noChangeShapeType="1"/>
          </p:cNvSpPr>
          <p:nvPr/>
        </p:nvSpPr>
        <p:spPr bwMode="auto">
          <a:xfrm flipV="1">
            <a:off x="2200618" y="2907222"/>
            <a:ext cx="46038" cy="592138"/>
          </a:xfrm>
          <a:prstGeom prst="line">
            <a:avLst/>
          </a:prstGeom>
          <a:noFill/>
          <a:ln w="9525">
            <a:solidFill>
              <a:schemeClr val="tx1"/>
            </a:solidFill>
            <a:round/>
            <a:headEnd/>
            <a:tailEnd type="triangle" w="med" len="med"/>
          </a:ln>
          <a:effectLst/>
        </p:spPr>
        <p:txBody>
          <a:bodyPr/>
          <a:lstStyle/>
          <a:p>
            <a:endParaRPr lang="en-US"/>
          </a:p>
        </p:txBody>
      </p:sp>
      <p:graphicFrame>
        <p:nvGraphicFramePr>
          <p:cNvPr id="35" name="Object 32"/>
          <p:cNvGraphicFramePr>
            <a:graphicFrameLocks noChangeAspect="1"/>
          </p:cNvGraphicFramePr>
          <p:nvPr>
            <p:extLst>
              <p:ext uri="{D42A27DB-BD31-4B8C-83A1-F6EECF244321}">
                <p14:modId xmlns:p14="http://schemas.microsoft.com/office/powerpoint/2010/main" val="451614765"/>
              </p:ext>
            </p:extLst>
          </p:nvPr>
        </p:nvGraphicFramePr>
        <p:xfrm>
          <a:off x="1019902" y="5508627"/>
          <a:ext cx="947738" cy="668337"/>
        </p:xfrm>
        <a:graphic>
          <a:graphicData uri="http://schemas.openxmlformats.org/presentationml/2006/ole">
            <mc:AlternateContent xmlns:mc="http://schemas.openxmlformats.org/markup-compatibility/2006">
              <mc:Choice xmlns:v="urn:schemas-microsoft-com:vml" Requires="v">
                <p:oleObj spid="_x0000_s4207" name="Equation" r:id="rId10" imgW="558720" imgH="393480" progId="Equation.3">
                  <p:embed/>
                </p:oleObj>
              </mc:Choice>
              <mc:Fallback>
                <p:oleObj name="Equation" r:id="rId10" imgW="558720" imgH="393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9902" y="5508627"/>
                        <a:ext cx="947738" cy="668337"/>
                      </a:xfrm>
                      <a:prstGeom prst="rect">
                        <a:avLst/>
                      </a:prstGeom>
                      <a:solidFill>
                        <a:srgbClr val="CCECFF"/>
                      </a:solidFill>
                      <a:ln w="28575">
                        <a:solidFill>
                          <a:schemeClr val="accent2"/>
                        </a:solidFill>
                        <a:miter lim="800000"/>
                        <a:headEnd/>
                        <a:tailEnd/>
                      </a:ln>
                    </p:spPr>
                  </p:pic>
                </p:oleObj>
              </mc:Fallback>
            </mc:AlternateContent>
          </a:graphicData>
        </a:graphic>
      </p:graphicFrame>
      <p:sp>
        <p:nvSpPr>
          <p:cNvPr id="36" name="Line 33"/>
          <p:cNvSpPr>
            <a:spLocks noChangeShapeType="1"/>
          </p:cNvSpPr>
          <p:nvPr/>
        </p:nvSpPr>
        <p:spPr bwMode="auto">
          <a:xfrm>
            <a:off x="2067095" y="5840243"/>
            <a:ext cx="360363" cy="0"/>
          </a:xfrm>
          <a:prstGeom prst="line">
            <a:avLst/>
          </a:prstGeom>
          <a:noFill/>
          <a:ln w="38100">
            <a:solidFill>
              <a:schemeClr val="tx1"/>
            </a:solidFill>
            <a:round/>
            <a:headEnd/>
            <a:tailEnd type="triangle" w="med" len="med"/>
          </a:ln>
          <a:effectLst/>
        </p:spPr>
        <p:txBody>
          <a:bodyPr/>
          <a:lstStyle/>
          <a:p>
            <a:endParaRPr lang="en-US"/>
          </a:p>
        </p:txBody>
      </p:sp>
      <p:sp>
        <p:nvSpPr>
          <p:cNvPr id="37" name="AutoShape 34"/>
          <p:cNvSpPr>
            <a:spLocks noChangeArrowheads="1"/>
          </p:cNvSpPr>
          <p:nvPr/>
        </p:nvSpPr>
        <p:spPr bwMode="auto">
          <a:xfrm>
            <a:off x="3572337" y="4808417"/>
            <a:ext cx="990605" cy="606922"/>
          </a:xfrm>
          <a:prstGeom prst="rightArrow">
            <a:avLst>
              <a:gd name="adj1" fmla="val 50000"/>
              <a:gd name="adj2" fmla="val 67634"/>
            </a:avLst>
          </a:prstGeom>
          <a:solidFill>
            <a:schemeClr val="accent1"/>
          </a:solidFill>
          <a:ln w="9525">
            <a:solidFill>
              <a:schemeClr val="tx1"/>
            </a:solidFill>
            <a:miter lim="800000"/>
            <a:headEnd/>
            <a:tailEnd/>
          </a:ln>
          <a:effectLst/>
        </p:spPr>
        <p:txBody>
          <a:bodyPr wrap="none" anchor="ctr"/>
          <a:lstStyle/>
          <a:p>
            <a:endParaRPr lang="en-US"/>
          </a:p>
        </p:txBody>
      </p:sp>
      <p:sp>
        <p:nvSpPr>
          <p:cNvPr id="38" name="Rectangle 35"/>
          <p:cNvSpPr>
            <a:spLocks noChangeArrowheads="1"/>
          </p:cNvSpPr>
          <p:nvPr/>
        </p:nvSpPr>
        <p:spPr bwMode="auto">
          <a:xfrm>
            <a:off x="588704" y="479809"/>
            <a:ext cx="7233484" cy="561975"/>
          </a:xfrm>
          <a:prstGeom prst="rect">
            <a:avLst/>
          </a:prstGeom>
          <a:noFill/>
          <a:ln w="9525">
            <a:noFill/>
            <a:miter lim="800000"/>
            <a:headEnd/>
            <a:tailEnd/>
          </a:ln>
          <a:effectLst/>
        </p:spPr>
        <p:txBody>
          <a:bodyPr anchor="ctr"/>
          <a:lstStyle/>
          <a:p>
            <a:pPr marL="1117600" indent="-1117600"/>
            <a:r>
              <a:rPr lang="en-US" altLang="en-US" sz="2600" b="1" i="1" dirty="0" smtClean="0">
                <a:solidFill>
                  <a:schemeClr val="tx2"/>
                </a:solidFill>
                <a:latin typeface="Arial" pitchFamily="34" charset="0"/>
              </a:rPr>
              <a:t>From Electrostatic to RF acceleration</a:t>
            </a:r>
            <a:endParaRPr lang="en-US" altLang="en-US" sz="2600" b="1" i="1" dirty="0">
              <a:solidFill>
                <a:schemeClr val="tx2"/>
              </a:solidFill>
              <a:latin typeface="Arial" pitchFamily="34" charset="0"/>
            </a:endParaRPr>
          </a:p>
        </p:txBody>
      </p:sp>
      <p:sp>
        <p:nvSpPr>
          <p:cNvPr id="39" name="Text Box 36"/>
          <p:cNvSpPr txBox="1">
            <a:spLocks noChangeArrowheads="1"/>
          </p:cNvSpPr>
          <p:nvPr/>
        </p:nvSpPr>
        <p:spPr bwMode="auto">
          <a:xfrm>
            <a:off x="4771176" y="4517154"/>
            <a:ext cx="3802074" cy="1175706"/>
          </a:xfrm>
          <a:prstGeom prst="rect">
            <a:avLst/>
          </a:prstGeom>
          <a:solidFill>
            <a:srgbClr val="CCFFFF"/>
          </a:solidFill>
          <a:ln w="9525">
            <a:noFill/>
            <a:miter lim="800000"/>
            <a:headEnd/>
            <a:tailEnd/>
          </a:ln>
          <a:effectLst/>
        </p:spPr>
        <p:txBody>
          <a:bodyPr wrap="square">
            <a:spAutoFit/>
          </a:bodyPr>
          <a:lstStyle/>
          <a:p>
            <a:pPr algn="just">
              <a:lnSpc>
                <a:spcPct val="110000"/>
              </a:lnSpc>
            </a:pPr>
            <a:r>
              <a:rPr lang="en-US" altLang="en-US" sz="1600" b="0" dirty="0" smtClean="0">
                <a:solidFill>
                  <a:srgbClr val="990000"/>
                </a:solidFill>
                <a:latin typeface="Arial" pitchFamily="34" charset="0"/>
              </a:rPr>
              <a:t>Basic limitation: the </a:t>
            </a:r>
            <a:r>
              <a:rPr lang="en-US" altLang="en-US" sz="1600" dirty="0" smtClean="0">
                <a:solidFill>
                  <a:srgbClr val="990000"/>
                </a:solidFill>
                <a:latin typeface="Arial" pitchFamily="34" charset="0"/>
              </a:rPr>
              <a:t>energy gain </a:t>
            </a:r>
            <a:r>
              <a:rPr lang="en-US" altLang="en-US" sz="1600" i="1" dirty="0" smtClean="0">
                <a:solidFill>
                  <a:srgbClr val="990000"/>
                </a:solidFill>
                <a:latin typeface="Arial" pitchFamily="34" charset="0"/>
              </a:rPr>
              <a:t>∆W=</a:t>
            </a:r>
            <a:r>
              <a:rPr lang="en-US" altLang="en-US" sz="1600" i="1" dirty="0" err="1" smtClean="0">
                <a:solidFill>
                  <a:srgbClr val="990000"/>
                </a:solidFill>
                <a:latin typeface="Arial" pitchFamily="34" charset="0"/>
              </a:rPr>
              <a:t>q∆V</a:t>
            </a:r>
            <a:r>
              <a:rPr lang="en-US" altLang="en-US" sz="1600" b="0" dirty="0" smtClean="0">
                <a:solidFill>
                  <a:srgbClr val="990000"/>
                </a:solidFill>
                <a:latin typeface="Arial" pitchFamily="34" charset="0"/>
              </a:rPr>
              <a:t> is proportional to the DC voltage </a:t>
            </a:r>
            <a:r>
              <a:rPr lang="en-US" altLang="en-US" sz="1600" i="1" dirty="0" smtClean="0">
                <a:solidFill>
                  <a:srgbClr val="990000"/>
                </a:solidFill>
                <a:latin typeface="Arial" pitchFamily="34" charset="0"/>
              </a:rPr>
              <a:t>∆V</a:t>
            </a:r>
            <a:r>
              <a:rPr lang="en-US" altLang="en-US" sz="1600" b="0" dirty="0" smtClean="0">
                <a:solidFill>
                  <a:srgbClr val="990000"/>
                </a:solidFill>
                <a:latin typeface="Arial" pitchFamily="34" charset="0"/>
              </a:rPr>
              <a:t> which is </a:t>
            </a:r>
            <a:r>
              <a:rPr lang="en-US" altLang="en-US" sz="1600" dirty="0" smtClean="0">
                <a:solidFill>
                  <a:srgbClr val="990000"/>
                </a:solidFill>
                <a:latin typeface="Arial" pitchFamily="34" charset="0"/>
              </a:rPr>
              <a:t>limited</a:t>
            </a:r>
            <a:r>
              <a:rPr lang="en-US" altLang="en-US" sz="1600" b="0" dirty="0" smtClean="0">
                <a:solidFill>
                  <a:srgbClr val="990000"/>
                </a:solidFill>
                <a:latin typeface="Arial" pitchFamily="34" charset="0"/>
              </a:rPr>
              <a:t> by </a:t>
            </a:r>
            <a:r>
              <a:rPr lang="en-US" altLang="en-US" sz="1600" dirty="0" smtClean="0">
                <a:solidFill>
                  <a:srgbClr val="990000"/>
                </a:solidFill>
                <a:latin typeface="Arial" pitchFamily="34" charset="0"/>
              </a:rPr>
              <a:t>unavoidable breakdown </a:t>
            </a:r>
            <a:r>
              <a:rPr lang="en-US" altLang="en-US" sz="1600" b="0" dirty="0" smtClean="0">
                <a:solidFill>
                  <a:srgbClr val="990000"/>
                </a:solidFill>
                <a:latin typeface="Arial" pitchFamily="34" charset="0"/>
              </a:rPr>
              <a:t>phenomena!</a:t>
            </a:r>
            <a:endParaRPr lang="en-US" altLang="en-US" sz="1600" b="0" dirty="0">
              <a:solidFill>
                <a:srgbClr val="660033"/>
              </a:solidFill>
              <a:latin typeface="Arial" pitchFamily="34" charset="0"/>
            </a:endParaRPr>
          </a:p>
        </p:txBody>
      </p:sp>
      <p:pic>
        <p:nvPicPr>
          <p:cNvPr id="40" name="Picture 37"/>
          <p:cNvPicPr>
            <a:picLocks noChangeAspect="1" noChangeArrowheads="1"/>
          </p:cNvPicPr>
          <p:nvPr/>
        </p:nvPicPr>
        <p:blipFill>
          <a:blip r:embed="rId12" cstate="print"/>
          <a:srcRect/>
          <a:stretch>
            <a:fillRect/>
          </a:stretch>
        </p:blipFill>
        <p:spPr bwMode="auto">
          <a:xfrm>
            <a:off x="4184650" y="3007326"/>
            <a:ext cx="984986" cy="1381122"/>
          </a:xfrm>
          <a:prstGeom prst="rect">
            <a:avLst/>
          </a:prstGeom>
          <a:noFill/>
          <a:ln w="9525">
            <a:noFill/>
            <a:miter lim="800000"/>
            <a:headEnd/>
            <a:tailEnd/>
          </a:ln>
          <a:effectLst/>
        </p:spPr>
      </p:pic>
      <p:pic>
        <p:nvPicPr>
          <p:cNvPr id="41" name="Picture 38"/>
          <p:cNvPicPr>
            <a:picLocks noChangeAspect="1" noChangeArrowheads="1"/>
          </p:cNvPicPr>
          <p:nvPr/>
        </p:nvPicPr>
        <p:blipFill>
          <a:blip r:embed="rId13" cstate="print"/>
          <a:srcRect/>
          <a:stretch>
            <a:fillRect/>
          </a:stretch>
        </p:blipFill>
        <p:spPr bwMode="auto">
          <a:xfrm>
            <a:off x="5159290" y="3698483"/>
            <a:ext cx="1282700" cy="539750"/>
          </a:xfrm>
          <a:prstGeom prst="rect">
            <a:avLst/>
          </a:prstGeom>
          <a:noFill/>
          <a:ln w="9525">
            <a:noFill/>
            <a:miter lim="800000"/>
            <a:headEnd/>
            <a:tailEnd/>
          </a:ln>
          <a:effectLst/>
        </p:spPr>
      </p:pic>
      <p:pic>
        <p:nvPicPr>
          <p:cNvPr id="42" name="Picture 39"/>
          <p:cNvPicPr>
            <a:picLocks noChangeAspect="1" noChangeArrowheads="1"/>
          </p:cNvPicPr>
          <p:nvPr/>
        </p:nvPicPr>
        <p:blipFill>
          <a:blip r:embed="rId14" cstate="print"/>
          <a:srcRect/>
          <a:stretch>
            <a:fillRect/>
          </a:stretch>
        </p:blipFill>
        <p:spPr bwMode="auto">
          <a:xfrm>
            <a:off x="5928602" y="1919882"/>
            <a:ext cx="2647950" cy="1803400"/>
          </a:xfrm>
          <a:prstGeom prst="rect">
            <a:avLst/>
          </a:prstGeom>
          <a:noFill/>
          <a:ln w="9525">
            <a:noFill/>
            <a:miter lim="800000"/>
            <a:headEnd/>
            <a:tailEnd/>
          </a:ln>
          <a:effectLst/>
        </p:spPr>
      </p:pic>
    </p:spTree>
    <p:extLst>
      <p:ext uri="{BB962C8B-B14F-4D97-AF65-F5344CB8AC3E}">
        <p14:creationId xmlns:p14="http://schemas.microsoft.com/office/powerpoint/2010/main" val="25263527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pic>
        <p:nvPicPr>
          <p:cNvPr id="5" name="Picture 4"/>
          <p:cNvPicPr>
            <a:picLocks noChangeAspect="1"/>
          </p:cNvPicPr>
          <p:nvPr/>
        </p:nvPicPr>
        <p:blipFill rotWithShape="1">
          <a:blip r:embed="rId3"/>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4"/>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5"/>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0" name="Rectangle 2"/>
          <p:cNvSpPr txBox="1">
            <a:spLocks noChangeArrowheads="1"/>
          </p:cNvSpPr>
          <p:nvPr/>
        </p:nvSpPr>
        <p:spPr>
          <a:xfrm>
            <a:off x="466714" y="2717983"/>
            <a:ext cx="4929151" cy="378304"/>
          </a:xfrm>
          <a:prstGeom prst="rect">
            <a:avLst/>
          </a:prstGeom>
          <a:solidFill>
            <a:srgbClr val="FFFFCC"/>
          </a:solidFill>
          <a:ln w="31750">
            <a:solidFill>
              <a:srgbClr val="FF0000"/>
            </a:solidFill>
          </a:ln>
        </p:spPr>
        <p:txBody>
          <a:bodyPr vert="horz" lIns="91440" tIns="45720" rIns="91440" bIns="45720" rtlCol="0" anchor="ct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spcBef>
                <a:spcPct val="100000"/>
              </a:spcBef>
              <a:spcAft>
                <a:spcPct val="100000"/>
              </a:spcAft>
              <a:buFontTx/>
              <a:buNone/>
            </a:pPr>
            <a:r>
              <a:rPr lang="en-US" altLang="en-US" sz="1400" dirty="0" smtClean="0">
                <a:latin typeface="Arial" pitchFamily="34" charset="0"/>
              </a:rPr>
              <a:t>DC voltage as large as 15 MV can be obtained (E ~ 15MeV)</a:t>
            </a:r>
            <a:endParaRPr lang="en-US" altLang="en-GB" sz="1400" dirty="0">
              <a:latin typeface="Arial" pitchFamily="34" charset="0"/>
            </a:endParaRPr>
          </a:p>
        </p:txBody>
      </p:sp>
      <p:pic>
        <p:nvPicPr>
          <p:cNvPr id="11" name="Picture 3"/>
          <p:cNvPicPr>
            <a:picLocks noChangeAspect="1" noChangeArrowheads="1"/>
          </p:cNvPicPr>
          <p:nvPr/>
        </p:nvPicPr>
        <p:blipFill>
          <a:blip r:embed="rId6" cstate="print">
            <a:lum bright="24000"/>
          </a:blip>
          <a:srcRect/>
          <a:stretch>
            <a:fillRect/>
          </a:stretch>
        </p:blipFill>
        <p:spPr>
          <a:xfrm>
            <a:off x="5178982" y="4037859"/>
            <a:ext cx="3398982" cy="1993033"/>
          </a:xfrm>
          <a:prstGeom prst="rect">
            <a:avLst/>
          </a:prstGeom>
          <a:noFill/>
          <a:ln w="28575">
            <a:noFill/>
          </a:ln>
        </p:spPr>
      </p:pic>
      <p:sp>
        <p:nvSpPr>
          <p:cNvPr id="12" name="Rectangle 4"/>
          <p:cNvSpPr>
            <a:spLocks noChangeArrowheads="1"/>
          </p:cNvSpPr>
          <p:nvPr/>
        </p:nvSpPr>
        <p:spPr bwMode="auto">
          <a:xfrm>
            <a:off x="409715" y="601330"/>
            <a:ext cx="5063052" cy="1569660"/>
          </a:xfrm>
          <a:prstGeom prst="rect">
            <a:avLst/>
          </a:prstGeom>
          <a:noFill/>
          <a:ln w="9525">
            <a:noFill/>
            <a:miter lim="800000"/>
            <a:headEnd/>
            <a:tailEnd/>
          </a:ln>
          <a:effectLst/>
        </p:spPr>
        <p:txBody>
          <a:bodyPr wrap="square">
            <a:spAutoFit/>
          </a:bodyPr>
          <a:lstStyle/>
          <a:p>
            <a:pPr algn="just" eaLnBrk="1" hangingPunct="1"/>
            <a:r>
              <a:rPr lang="en-US" altLang="en-US" sz="1600" b="0" dirty="0" smtClean="0">
                <a:solidFill>
                  <a:schemeClr val="tx2"/>
                </a:solidFill>
                <a:latin typeface="Arial" pitchFamily="34" charset="0"/>
              </a:rPr>
              <a:t>To increase the achievable maximum energy </a:t>
            </a:r>
            <a:r>
              <a:rPr lang="en-US" altLang="en-US" sz="1600" b="1" i="1" u="sng" dirty="0" smtClean="0">
                <a:solidFill>
                  <a:schemeClr val="tx2"/>
                </a:solidFill>
                <a:latin typeface="Arial" pitchFamily="34" charset="0"/>
              </a:rPr>
              <a:t>Van de </a:t>
            </a:r>
            <a:r>
              <a:rPr lang="en-US" altLang="en-US" sz="1600" b="1" i="1" u="sng" dirty="0" err="1" smtClean="0">
                <a:solidFill>
                  <a:schemeClr val="tx2"/>
                </a:solidFill>
                <a:latin typeface="Arial" pitchFamily="34" charset="0"/>
              </a:rPr>
              <a:t>Graaff</a:t>
            </a:r>
            <a:r>
              <a:rPr lang="en-US" altLang="en-US" sz="1600" b="0" dirty="0" smtClean="0">
                <a:solidFill>
                  <a:schemeClr val="tx2"/>
                </a:solidFill>
                <a:latin typeface="Arial" pitchFamily="34" charset="0"/>
              </a:rPr>
              <a:t> invented an electrostatic generator based on a dielectric belt transporting positive charges to an isolated electrode hosting an ion source. The positive ions generated in a large positive potential were accelerated toward ground by the static electric field.</a:t>
            </a:r>
            <a:endParaRPr lang="en-US" sz="1600" b="0" dirty="0">
              <a:solidFill>
                <a:schemeClr val="tx2"/>
              </a:solidFill>
              <a:latin typeface="Arial" pitchFamily="34" charset="0"/>
            </a:endParaRPr>
          </a:p>
        </p:txBody>
      </p:sp>
      <p:sp>
        <p:nvSpPr>
          <p:cNvPr id="13" name="Rectangle 5"/>
          <p:cNvSpPr>
            <a:spLocks noChangeArrowheads="1"/>
          </p:cNvSpPr>
          <p:nvPr/>
        </p:nvSpPr>
        <p:spPr bwMode="auto">
          <a:xfrm>
            <a:off x="491049" y="3296165"/>
            <a:ext cx="4551728" cy="2668423"/>
          </a:xfrm>
          <a:prstGeom prst="rect">
            <a:avLst/>
          </a:prstGeom>
          <a:solidFill>
            <a:schemeClr val="accent1">
              <a:lumMod val="20000"/>
              <a:lumOff val="80000"/>
            </a:schemeClr>
          </a:solidFill>
          <a:ln w="38100">
            <a:solidFill>
              <a:schemeClr val="accent2"/>
            </a:solidFill>
            <a:miter lim="800000"/>
            <a:headEnd/>
            <a:tailEnd/>
          </a:ln>
          <a:effectLst/>
        </p:spPr>
        <p:txBody>
          <a:bodyPr wrap="square">
            <a:spAutoFit/>
          </a:bodyPr>
          <a:lstStyle/>
          <a:p>
            <a:pPr algn="ctr">
              <a:lnSpc>
                <a:spcPct val="110000"/>
              </a:lnSpc>
              <a:spcBef>
                <a:spcPct val="20000"/>
              </a:spcBef>
              <a:spcAft>
                <a:spcPts val="600"/>
              </a:spcAft>
            </a:pPr>
            <a:r>
              <a:rPr lang="en-US" sz="1600" b="1" i="1" u="sng" dirty="0" smtClean="0">
                <a:latin typeface="Arial" pitchFamily="34" charset="0"/>
              </a:rPr>
              <a:t>APPLICATIONS</a:t>
            </a:r>
            <a:endParaRPr lang="en-US" sz="1600" b="1" i="1" u="sng" dirty="0">
              <a:latin typeface="Arial" pitchFamily="34" charset="0"/>
            </a:endParaRPr>
          </a:p>
          <a:p>
            <a:pPr algn="just">
              <a:lnSpc>
                <a:spcPct val="110000"/>
              </a:lnSpc>
              <a:spcBef>
                <a:spcPct val="20000"/>
              </a:spcBef>
            </a:pPr>
            <a:r>
              <a:rPr lang="en-US" sz="1600" b="0" dirty="0" smtClean="0">
                <a:latin typeface="Arial" pitchFamily="34" charset="0"/>
              </a:rPr>
              <a:t>Still ~ 350 Van De </a:t>
            </a:r>
            <a:r>
              <a:rPr lang="en-US" sz="1600" b="0" dirty="0" err="1" smtClean="0">
                <a:latin typeface="Arial" pitchFamily="34" charset="0"/>
              </a:rPr>
              <a:t>Graaff</a:t>
            </a:r>
            <a:r>
              <a:rPr lang="en-US" sz="1600" b="0" dirty="0" smtClean="0">
                <a:latin typeface="Arial" pitchFamily="34" charset="0"/>
              </a:rPr>
              <a:t> are in operation worldwide, typically at V&lt;25MV, </a:t>
            </a:r>
            <a:r>
              <a:rPr lang="en-US" sz="1600" b="0" dirty="0">
                <a:latin typeface="Arial" pitchFamily="34" charset="0"/>
              </a:rPr>
              <a:t>I&lt;100mA. </a:t>
            </a:r>
            <a:r>
              <a:rPr lang="en-US" sz="1600" b="0" dirty="0" smtClean="0">
                <a:latin typeface="Arial" pitchFamily="34" charset="0"/>
              </a:rPr>
              <a:t>They are used for:</a:t>
            </a:r>
            <a:endParaRPr lang="en-US" sz="1600" b="0" dirty="0">
              <a:latin typeface="Arial" pitchFamily="34" charset="0"/>
            </a:endParaRPr>
          </a:p>
          <a:p>
            <a:pPr algn="just">
              <a:spcBef>
                <a:spcPct val="20000"/>
              </a:spcBef>
            </a:pPr>
            <a:r>
              <a:rPr lang="en-US" sz="1600" b="0" dirty="0" smtClean="0">
                <a:solidFill>
                  <a:schemeClr val="accent2"/>
                </a:solidFill>
                <a:latin typeface="Arial" pitchFamily="34" charset="0"/>
              </a:rPr>
              <a:t>Material analysis</a:t>
            </a:r>
            <a:r>
              <a:rPr lang="en-US" sz="1600" b="0" dirty="0" smtClean="0">
                <a:latin typeface="Arial" pitchFamily="34" charset="0"/>
              </a:rPr>
              <a:t>: </a:t>
            </a:r>
            <a:endParaRPr lang="en-US" sz="1600" b="0" dirty="0">
              <a:latin typeface="Arial" pitchFamily="34" charset="0"/>
            </a:endParaRPr>
          </a:p>
          <a:p>
            <a:pPr algn="just">
              <a:spcBef>
                <a:spcPct val="20000"/>
              </a:spcBef>
            </a:pPr>
            <a:r>
              <a:rPr lang="en-US" sz="1400" b="0" i="1" dirty="0" smtClean="0">
                <a:solidFill>
                  <a:srgbClr val="336600"/>
                </a:solidFill>
                <a:latin typeface="Arial" pitchFamily="34" charset="0"/>
              </a:rPr>
              <a:t>such as Semiconductors structure analysis,</a:t>
            </a:r>
            <a:endParaRPr lang="en-US" sz="1400" b="0" i="1" dirty="0">
              <a:solidFill>
                <a:srgbClr val="336600"/>
              </a:solidFill>
              <a:latin typeface="Arial" pitchFamily="34" charset="0"/>
            </a:endParaRPr>
          </a:p>
          <a:p>
            <a:pPr algn="just">
              <a:spcBef>
                <a:spcPct val="20000"/>
              </a:spcBef>
            </a:pPr>
            <a:r>
              <a:rPr lang="en-US" sz="1400" b="0" i="1" dirty="0" smtClean="0">
                <a:solidFill>
                  <a:srgbClr val="336600"/>
                </a:solidFill>
                <a:latin typeface="Arial" pitchFamily="34" charset="0"/>
              </a:rPr>
              <a:t>X-ray production, …;</a:t>
            </a:r>
            <a:endParaRPr lang="en-US" sz="1400" b="0" i="1" dirty="0">
              <a:solidFill>
                <a:srgbClr val="336600"/>
              </a:solidFill>
              <a:latin typeface="Arial" pitchFamily="34" charset="0"/>
            </a:endParaRPr>
          </a:p>
          <a:p>
            <a:pPr algn="just">
              <a:spcBef>
                <a:spcPct val="20000"/>
              </a:spcBef>
            </a:pPr>
            <a:r>
              <a:rPr lang="en-US" sz="1600" b="0" dirty="0" smtClean="0">
                <a:solidFill>
                  <a:schemeClr val="accent2"/>
                </a:solidFill>
                <a:latin typeface="Arial" pitchFamily="34" charset="0"/>
              </a:rPr>
              <a:t>Material modification:</a:t>
            </a:r>
            <a:endParaRPr lang="en-US" sz="1600" b="0" dirty="0">
              <a:solidFill>
                <a:schemeClr val="accent2"/>
              </a:solidFill>
              <a:latin typeface="Arial" pitchFamily="34" charset="0"/>
            </a:endParaRPr>
          </a:p>
          <a:p>
            <a:pPr algn="just">
              <a:spcBef>
                <a:spcPct val="20000"/>
              </a:spcBef>
            </a:pPr>
            <a:r>
              <a:rPr lang="en-US" sz="1400" b="0" i="1" dirty="0" smtClean="0">
                <a:solidFill>
                  <a:srgbClr val="A50021"/>
                </a:solidFill>
                <a:latin typeface="Arial" pitchFamily="34" charset="0"/>
              </a:rPr>
              <a:t>ion implantation for semiconductors</a:t>
            </a:r>
            <a:endParaRPr lang="en-US" sz="1400" b="0" i="1" dirty="0">
              <a:solidFill>
                <a:srgbClr val="A50021"/>
              </a:solidFill>
              <a:latin typeface="Arial" pitchFamily="34" charset="0"/>
            </a:endParaRPr>
          </a:p>
        </p:txBody>
      </p:sp>
      <p:pic>
        <p:nvPicPr>
          <p:cNvPr id="14" name="Picture 6"/>
          <p:cNvPicPr>
            <a:picLocks noChangeAspect="1" noChangeArrowheads="1"/>
          </p:cNvPicPr>
          <p:nvPr/>
        </p:nvPicPr>
        <p:blipFill>
          <a:blip r:embed="rId7" cstate="print"/>
          <a:srcRect/>
          <a:stretch>
            <a:fillRect/>
          </a:stretch>
        </p:blipFill>
        <p:spPr>
          <a:xfrm>
            <a:off x="5472767" y="497941"/>
            <a:ext cx="3092631" cy="3542998"/>
          </a:xfrm>
          <a:prstGeom prst="rect">
            <a:avLst/>
          </a:prstGeom>
          <a:noFill/>
          <a:ln/>
        </p:spPr>
      </p:pic>
      <p:sp>
        <p:nvSpPr>
          <p:cNvPr id="15" name="AutoShape 8"/>
          <p:cNvSpPr>
            <a:spLocks noChangeArrowheads="1"/>
          </p:cNvSpPr>
          <p:nvPr/>
        </p:nvSpPr>
        <p:spPr bwMode="auto">
          <a:xfrm>
            <a:off x="2347142" y="2200032"/>
            <a:ext cx="787946" cy="427008"/>
          </a:xfrm>
          <a:prstGeom prst="downArrow">
            <a:avLst>
              <a:gd name="adj1" fmla="val 50000"/>
              <a:gd name="adj2" fmla="val 60138"/>
            </a:avLst>
          </a:prstGeom>
          <a:solidFill>
            <a:schemeClr val="accent1"/>
          </a:solidFill>
          <a:ln w="9525">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8973841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pic>
        <p:nvPicPr>
          <p:cNvPr id="5" name="Picture 4"/>
          <p:cNvPicPr>
            <a:picLocks noChangeAspect="1"/>
          </p:cNvPicPr>
          <p:nvPr/>
        </p:nvPicPr>
        <p:blipFill rotWithShape="1">
          <a:blip r:embed="rId3"/>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4"/>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5"/>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0" name="Rectangle 3"/>
          <p:cNvSpPr>
            <a:spLocks noChangeArrowheads="1"/>
          </p:cNvSpPr>
          <p:nvPr/>
        </p:nvSpPr>
        <p:spPr bwMode="auto">
          <a:xfrm>
            <a:off x="4105517" y="617515"/>
            <a:ext cx="3508448" cy="2031325"/>
          </a:xfrm>
          <a:prstGeom prst="rect">
            <a:avLst/>
          </a:prstGeom>
          <a:solidFill>
            <a:schemeClr val="accent2"/>
          </a:solidFill>
          <a:ln w="9525">
            <a:noFill/>
            <a:miter lim="800000"/>
            <a:headEnd/>
            <a:tailEnd/>
          </a:ln>
          <a:effectLst/>
        </p:spPr>
        <p:txBody>
          <a:bodyPr wrap="square">
            <a:spAutoFit/>
          </a:bodyPr>
          <a:lstStyle/>
          <a:p>
            <a:pPr algn="just"/>
            <a:r>
              <a:rPr lang="en-US" altLang="en-US" sz="1400" b="0" dirty="0" smtClean="0">
                <a:solidFill>
                  <a:schemeClr val="bg1"/>
                </a:solidFill>
                <a:latin typeface="Arial" pitchFamily="34" charset="0"/>
              </a:rPr>
              <a:t>The original idea of </a:t>
            </a:r>
            <a:r>
              <a:rPr lang="en-US" altLang="en-US" sz="1400" dirty="0" err="1" smtClean="0">
                <a:solidFill>
                  <a:schemeClr val="bg1"/>
                </a:solidFill>
                <a:latin typeface="Arial" pitchFamily="34" charset="0"/>
              </a:rPr>
              <a:t>Ising</a:t>
            </a:r>
            <a:r>
              <a:rPr lang="en-US" altLang="en-US" sz="1400" b="0" dirty="0" smtClean="0">
                <a:solidFill>
                  <a:schemeClr val="bg1"/>
                </a:solidFill>
                <a:latin typeface="Arial" pitchFamily="34" charset="0"/>
              </a:rPr>
              <a:t> (1924) was implemented by </a:t>
            </a:r>
            <a:r>
              <a:rPr lang="en-US" altLang="en-US" sz="1400" dirty="0" err="1" smtClean="0">
                <a:solidFill>
                  <a:schemeClr val="bg1"/>
                </a:solidFill>
                <a:latin typeface="Arial" pitchFamily="34" charset="0"/>
              </a:rPr>
              <a:t>Wideroe</a:t>
            </a:r>
            <a:r>
              <a:rPr lang="en-US" altLang="en-US" sz="1400" b="0" dirty="0" smtClean="0">
                <a:solidFill>
                  <a:schemeClr val="bg1"/>
                </a:solidFill>
                <a:latin typeface="Arial" pitchFamily="34" charset="0"/>
              </a:rPr>
              <a:t> (1927) who applied a sine-wave voltage to a sequence of </a:t>
            </a:r>
            <a:r>
              <a:rPr lang="en-US" altLang="en-US" sz="1400" dirty="0" smtClean="0">
                <a:solidFill>
                  <a:schemeClr val="bg1"/>
                </a:solidFill>
                <a:latin typeface="Arial" pitchFamily="34" charset="0"/>
              </a:rPr>
              <a:t>drift tubes</a:t>
            </a:r>
            <a:r>
              <a:rPr lang="en-US" altLang="en-US" sz="1400" b="0" dirty="0" smtClean="0">
                <a:solidFill>
                  <a:schemeClr val="bg1"/>
                </a:solidFill>
                <a:latin typeface="Arial" pitchFamily="34" charset="0"/>
              </a:rPr>
              <a:t>. The particles do not experience any force while travelling inside the tubes (</a:t>
            </a:r>
            <a:r>
              <a:rPr lang="en-US" altLang="en-US" sz="1400" b="0" dirty="0" err="1" smtClean="0">
                <a:solidFill>
                  <a:schemeClr val="bg1"/>
                </a:solidFill>
                <a:latin typeface="Arial" pitchFamily="34" charset="0"/>
              </a:rPr>
              <a:t>equipotential</a:t>
            </a:r>
            <a:r>
              <a:rPr lang="en-US" altLang="en-US" sz="1400" b="0" dirty="0" smtClean="0">
                <a:solidFill>
                  <a:schemeClr val="bg1"/>
                </a:solidFill>
                <a:latin typeface="Arial" pitchFamily="34" charset="0"/>
              </a:rPr>
              <a:t> regions) and are accelerated across the </a:t>
            </a:r>
            <a:r>
              <a:rPr lang="en-US" altLang="en-US" sz="1400" dirty="0" smtClean="0">
                <a:solidFill>
                  <a:schemeClr val="bg1"/>
                </a:solidFill>
                <a:latin typeface="Arial" pitchFamily="34" charset="0"/>
              </a:rPr>
              <a:t>gaps</a:t>
            </a:r>
            <a:r>
              <a:rPr lang="en-US" altLang="en-US" sz="1400" b="0" dirty="0" smtClean="0">
                <a:solidFill>
                  <a:schemeClr val="bg1"/>
                </a:solidFill>
                <a:latin typeface="Arial" pitchFamily="34" charset="0"/>
              </a:rPr>
              <a:t>. This kind of structure is called </a:t>
            </a:r>
            <a:r>
              <a:rPr lang="en-US" altLang="en-US" sz="1400" dirty="0" smtClean="0">
                <a:solidFill>
                  <a:schemeClr val="bg1"/>
                </a:solidFill>
                <a:latin typeface="Arial" pitchFamily="34" charset="0"/>
              </a:rPr>
              <a:t>Drift Tube LINAC (</a:t>
            </a:r>
            <a:r>
              <a:rPr lang="en-US" altLang="en-US" sz="1400" dirty="0">
                <a:solidFill>
                  <a:schemeClr val="bg1"/>
                </a:solidFill>
                <a:latin typeface="Arial" pitchFamily="34" charset="0"/>
              </a:rPr>
              <a:t>DTL</a:t>
            </a:r>
            <a:r>
              <a:rPr lang="en-US" altLang="en-US" sz="1400" dirty="0" smtClean="0">
                <a:solidFill>
                  <a:schemeClr val="bg1"/>
                </a:solidFill>
                <a:latin typeface="Arial" pitchFamily="34" charset="0"/>
              </a:rPr>
              <a:t>)</a:t>
            </a:r>
            <a:r>
              <a:rPr lang="en-US" altLang="en-US" sz="1400" b="0" dirty="0" smtClean="0">
                <a:solidFill>
                  <a:schemeClr val="bg1"/>
                </a:solidFill>
                <a:latin typeface="Arial" pitchFamily="34" charset="0"/>
              </a:rPr>
              <a:t>.</a:t>
            </a:r>
            <a:endParaRPr lang="en-US" altLang="en-US" sz="1400" b="0" dirty="0">
              <a:solidFill>
                <a:schemeClr val="bg1"/>
              </a:solidFill>
              <a:latin typeface="Arial" pitchFamily="34" charset="0"/>
            </a:endParaRPr>
          </a:p>
        </p:txBody>
      </p:sp>
      <p:pic>
        <p:nvPicPr>
          <p:cNvPr id="11" name="Picture 4"/>
          <p:cNvPicPr>
            <a:picLocks noChangeArrowheads="1"/>
          </p:cNvPicPr>
          <p:nvPr/>
        </p:nvPicPr>
        <p:blipFill>
          <a:blip r:embed="rId6" cstate="print">
            <a:lum contrast="30000"/>
          </a:blip>
          <a:srcRect/>
          <a:stretch>
            <a:fillRect/>
          </a:stretch>
        </p:blipFill>
        <p:spPr bwMode="auto">
          <a:xfrm>
            <a:off x="4126725" y="2800268"/>
            <a:ext cx="4487486" cy="824429"/>
          </a:xfrm>
          <a:prstGeom prst="rect">
            <a:avLst/>
          </a:prstGeom>
          <a:noFill/>
          <a:ln w="9525">
            <a:noFill/>
            <a:miter lim="800000"/>
            <a:headEnd/>
            <a:tailEnd/>
          </a:ln>
          <a:effectLst/>
        </p:spPr>
      </p:pic>
      <p:sp>
        <p:nvSpPr>
          <p:cNvPr id="12" name="Line 6"/>
          <p:cNvSpPr>
            <a:spLocks noChangeShapeType="1"/>
          </p:cNvSpPr>
          <p:nvPr/>
        </p:nvSpPr>
        <p:spPr bwMode="auto">
          <a:xfrm flipV="1">
            <a:off x="4928855" y="3347523"/>
            <a:ext cx="360362" cy="288925"/>
          </a:xfrm>
          <a:prstGeom prst="line">
            <a:avLst/>
          </a:prstGeom>
          <a:noFill/>
          <a:ln w="9525">
            <a:solidFill>
              <a:schemeClr val="tx1"/>
            </a:solidFill>
            <a:round/>
            <a:headEnd/>
            <a:tailEnd type="triangle" w="med" len="med"/>
          </a:ln>
          <a:effectLst/>
        </p:spPr>
        <p:txBody>
          <a:bodyPr/>
          <a:lstStyle/>
          <a:p>
            <a:endParaRPr lang="en-US"/>
          </a:p>
        </p:txBody>
      </p:sp>
      <p:sp>
        <p:nvSpPr>
          <p:cNvPr id="13" name="Text Box 10"/>
          <p:cNvSpPr txBox="1">
            <a:spLocks noChangeArrowheads="1"/>
          </p:cNvSpPr>
          <p:nvPr/>
        </p:nvSpPr>
        <p:spPr bwMode="auto">
          <a:xfrm>
            <a:off x="543208" y="2421123"/>
            <a:ext cx="3400995" cy="3549883"/>
          </a:xfrm>
          <a:prstGeom prst="rect">
            <a:avLst/>
          </a:prstGeom>
          <a:solidFill>
            <a:srgbClr val="CCFFFF"/>
          </a:solidFill>
          <a:ln w="9525">
            <a:noFill/>
            <a:miter lim="800000"/>
            <a:headEnd/>
            <a:tailEnd/>
          </a:ln>
          <a:effectLst/>
        </p:spPr>
        <p:txBody>
          <a:bodyPr wrap="square">
            <a:spAutoFit/>
          </a:bodyPr>
          <a:lstStyle/>
          <a:p>
            <a:pPr algn="just">
              <a:lnSpc>
                <a:spcPct val="120000"/>
              </a:lnSpc>
              <a:spcAft>
                <a:spcPts val="600"/>
              </a:spcAft>
            </a:pPr>
            <a:r>
              <a:rPr lang="en-US" altLang="en-US" sz="1200" b="0" dirty="0" smtClean="0">
                <a:solidFill>
                  <a:srgbClr val="990000"/>
                </a:solidFill>
                <a:latin typeface="Arial" pitchFamily="34" charset="0"/>
              </a:rPr>
              <a:t>If the length of the tubes </a:t>
            </a:r>
            <a:r>
              <a:rPr lang="en-US" altLang="en-US" sz="1200" dirty="0" smtClean="0">
                <a:solidFill>
                  <a:srgbClr val="990000"/>
                </a:solidFill>
                <a:latin typeface="Arial" pitchFamily="34" charset="0"/>
              </a:rPr>
              <a:t>increases</a:t>
            </a:r>
            <a:r>
              <a:rPr lang="en-US" altLang="en-US" sz="1200" b="0" dirty="0" smtClean="0">
                <a:solidFill>
                  <a:srgbClr val="990000"/>
                </a:solidFill>
                <a:latin typeface="Arial" pitchFamily="34" charset="0"/>
              </a:rPr>
              <a:t> with the </a:t>
            </a:r>
            <a:r>
              <a:rPr lang="en-US" altLang="en-US" sz="1200" dirty="0" smtClean="0">
                <a:solidFill>
                  <a:srgbClr val="990000"/>
                </a:solidFill>
                <a:latin typeface="Arial" pitchFamily="34" charset="0"/>
              </a:rPr>
              <a:t>particle velocity </a:t>
            </a:r>
            <a:r>
              <a:rPr lang="en-US" altLang="en-US" sz="1200" b="0" dirty="0" smtClean="0">
                <a:solidFill>
                  <a:srgbClr val="990000"/>
                </a:solidFill>
                <a:latin typeface="Arial" pitchFamily="34" charset="0"/>
              </a:rPr>
              <a:t>during the acceleration such that the </a:t>
            </a:r>
            <a:r>
              <a:rPr lang="en-US" altLang="en-US" sz="1200" dirty="0" smtClean="0">
                <a:solidFill>
                  <a:srgbClr val="990000"/>
                </a:solidFill>
                <a:latin typeface="Arial" pitchFamily="34" charset="0"/>
              </a:rPr>
              <a:t>time of flight </a:t>
            </a:r>
            <a:r>
              <a:rPr lang="en-US" altLang="en-US" sz="1200" b="0" dirty="0" smtClean="0">
                <a:solidFill>
                  <a:srgbClr val="990000"/>
                </a:solidFill>
                <a:latin typeface="Arial" pitchFamily="34" charset="0"/>
              </a:rPr>
              <a:t>is kept </a:t>
            </a:r>
            <a:r>
              <a:rPr lang="en-US" altLang="en-US" sz="1200" dirty="0" smtClean="0">
                <a:solidFill>
                  <a:srgbClr val="990000"/>
                </a:solidFill>
                <a:latin typeface="Arial" pitchFamily="34" charset="0"/>
              </a:rPr>
              <a:t>constant</a:t>
            </a:r>
            <a:r>
              <a:rPr lang="en-US" altLang="en-US" sz="1200" b="0" dirty="0" smtClean="0">
                <a:solidFill>
                  <a:srgbClr val="990000"/>
                </a:solidFill>
                <a:latin typeface="Arial" pitchFamily="34" charset="0"/>
              </a:rPr>
              <a:t> and equal to </a:t>
            </a:r>
            <a:r>
              <a:rPr lang="en-US" altLang="en-US" sz="1200" dirty="0" smtClean="0">
                <a:solidFill>
                  <a:srgbClr val="990000"/>
                </a:solidFill>
                <a:latin typeface="Arial" pitchFamily="34" charset="0"/>
              </a:rPr>
              <a:t>half </a:t>
            </a:r>
            <a:r>
              <a:rPr lang="en-US" altLang="en-US" sz="1200" b="0" dirty="0" smtClean="0">
                <a:solidFill>
                  <a:srgbClr val="990000"/>
                </a:solidFill>
                <a:latin typeface="Arial" pitchFamily="34" charset="0"/>
              </a:rPr>
              <a:t>of the </a:t>
            </a:r>
            <a:r>
              <a:rPr lang="en-US" altLang="en-US" sz="1200" dirty="0" smtClean="0">
                <a:solidFill>
                  <a:srgbClr val="990000"/>
                </a:solidFill>
                <a:latin typeface="Arial" pitchFamily="34" charset="0"/>
              </a:rPr>
              <a:t>RF period </a:t>
            </a:r>
            <a:r>
              <a:rPr lang="en-US" altLang="en-US" sz="1200" b="0" dirty="0" smtClean="0">
                <a:solidFill>
                  <a:srgbClr val="990000"/>
                </a:solidFill>
                <a:latin typeface="Arial" pitchFamily="34" charset="0"/>
              </a:rPr>
              <a:t>, the particles are subject to a synchronous accelerating voltage and experience an </a:t>
            </a:r>
            <a:r>
              <a:rPr lang="en-US" altLang="en-US" sz="1200" dirty="0" smtClean="0">
                <a:solidFill>
                  <a:srgbClr val="990000"/>
                </a:solidFill>
                <a:latin typeface="Arial" pitchFamily="34" charset="0"/>
              </a:rPr>
              <a:t>energy gain </a:t>
            </a:r>
            <a:r>
              <a:rPr lang="en-US" altLang="en-US" sz="1200" b="0" dirty="0" smtClean="0">
                <a:solidFill>
                  <a:srgbClr val="990000"/>
                </a:solidFill>
                <a:latin typeface="Arial" pitchFamily="34" charset="0"/>
              </a:rPr>
              <a:t>of </a:t>
            </a:r>
            <a:r>
              <a:rPr lang="en-US" altLang="en-US" sz="1200" i="1" dirty="0" smtClean="0">
                <a:solidFill>
                  <a:srgbClr val="990000"/>
                </a:solidFill>
                <a:latin typeface="Arial" pitchFamily="34" charset="0"/>
              </a:rPr>
              <a:t>∆W=</a:t>
            </a:r>
            <a:r>
              <a:rPr lang="en-US" altLang="en-US" sz="1200" i="1" dirty="0" err="1" smtClean="0">
                <a:solidFill>
                  <a:srgbClr val="990000"/>
                </a:solidFill>
                <a:latin typeface="Arial" pitchFamily="34" charset="0"/>
              </a:rPr>
              <a:t>q</a:t>
            </a:r>
            <a:r>
              <a:rPr lang="en-US" altLang="en-US" sz="1200" i="1" dirty="0" err="1" smtClean="0">
                <a:solidFill>
                  <a:srgbClr val="990000"/>
                </a:solidFill>
                <a:latin typeface="Arial" pitchFamily="34" charset="0"/>
                <a:cs typeface="Arial" pitchFamily="34" charset="0"/>
              </a:rPr>
              <a:t>∆</a:t>
            </a:r>
            <a:r>
              <a:rPr lang="en-US" altLang="en-US" sz="1200" i="1" dirty="0" err="1" smtClean="0">
                <a:solidFill>
                  <a:srgbClr val="990000"/>
                </a:solidFill>
                <a:latin typeface="Arial" pitchFamily="34" charset="0"/>
              </a:rPr>
              <a:t>V</a:t>
            </a:r>
            <a:r>
              <a:rPr lang="en-US" altLang="en-US" sz="1200" dirty="0" smtClean="0">
                <a:solidFill>
                  <a:srgbClr val="990000"/>
                </a:solidFill>
                <a:latin typeface="Arial" pitchFamily="34" charset="0"/>
              </a:rPr>
              <a:t>  </a:t>
            </a:r>
            <a:r>
              <a:rPr lang="en-US" altLang="en-US" sz="1200" b="0" dirty="0" smtClean="0">
                <a:solidFill>
                  <a:srgbClr val="990000"/>
                </a:solidFill>
                <a:latin typeface="Arial" pitchFamily="34" charset="0"/>
              </a:rPr>
              <a:t>at</a:t>
            </a:r>
            <a:r>
              <a:rPr lang="en-US" altLang="en-US" sz="1200" dirty="0" smtClean="0">
                <a:solidFill>
                  <a:srgbClr val="990000"/>
                </a:solidFill>
                <a:latin typeface="Arial" pitchFamily="34" charset="0"/>
              </a:rPr>
              <a:t> each gap </a:t>
            </a:r>
            <a:r>
              <a:rPr lang="en-US" altLang="en-US" sz="1200" b="0" dirty="0" smtClean="0">
                <a:solidFill>
                  <a:srgbClr val="990000"/>
                </a:solidFill>
                <a:latin typeface="Arial" pitchFamily="34" charset="0"/>
              </a:rPr>
              <a:t>crossing.</a:t>
            </a:r>
          </a:p>
          <a:p>
            <a:pPr algn="just">
              <a:lnSpc>
                <a:spcPct val="120000"/>
              </a:lnSpc>
              <a:spcAft>
                <a:spcPts val="600"/>
              </a:spcAft>
            </a:pPr>
            <a:r>
              <a:rPr lang="en-US" altLang="en-US" sz="1200" b="0" dirty="0" smtClean="0">
                <a:solidFill>
                  <a:srgbClr val="990000"/>
                </a:solidFill>
                <a:latin typeface="Arial" pitchFamily="34" charset="0"/>
              </a:rPr>
              <a:t>In principle a single AC voltage can be used to indefinitely accelerate a beam, avoiding the breakdown limitation affecting the electrostatic accelerators. </a:t>
            </a:r>
          </a:p>
          <a:p>
            <a:pPr algn="just">
              <a:lnSpc>
                <a:spcPct val="120000"/>
              </a:lnSpc>
              <a:spcAft>
                <a:spcPts val="600"/>
              </a:spcAft>
            </a:pPr>
            <a:r>
              <a:rPr lang="en-US" altLang="en-US" sz="1200" b="0" dirty="0" smtClean="0">
                <a:solidFill>
                  <a:srgbClr val="990000"/>
                </a:solidFill>
                <a:latin typeface="Arial" pitchFamily="34" charset="0"/>
              </a:rPr>
              <a:t>Please notice that this technique requires </a:t>
            </a:r>
            <a:r>
              <a:rPr lang="en-US" altLang="en-US" sz="1200" dirty="0" smtClean="0">
                <a:solidFill>
                  <a:srgbClr val="990000"/>
                </a:solidFill>
                <a:latin typeface="Arial" pitchFamily="34" charset="0"/>
              </a:rPr>
              <a:t>bunched beams</a:t>
            </a:r>
            <a:r>
              <a:rPr lang="en-US" altLang="en-US" sz="1200" b="0" dirty="0" smtClean="0">
                <a:solidFill>
                  <a:srgbClr val="990000"/>
                </a:solidFill>
                <a:latin typeface="Arial" pitchFamily="34" charset="0"/>
              </a:rPr>
              <a:t>, i.e. in order to be synchronous with the external AC field, particles have to be </a:t>
            </a:r>
            <a:r>
              <a:rPr lang="en-US" altLang="en-US" sz="1200" dirty="0" smtClean="0">
                <a:solidFill>
                  <a:srgbClr val="990000"/>
                </a:solidFill>
                <a:latin typeface="Arial" pitchFamily="34" charset="0"/>
              </a:rPr>
              <a:t>gathered </a:t>
            </a:r>
            <a:r>
              <a:rPr lang="en-US" altLang="en-US" sz="1200" b="0" dirty="0" smtClean="0">
                <a:solidFill>
                  <a:srgbClr val="990000"/>
                </a:solidFill>
                <a:latin typeface="Arial" pitchFamily="34" charset="0"/>
              </a:rPr>
              <a:t>in non-uniform temporal structures</a:t>
            </a:r>
          </a:p>
        </p:txBody>
      </p:sp>
      <p:sp>
        <p:nvSpPr>
          <p:cNvPr id="14" name="Rectangle 12"/>
          <p:cNvSpPr>
            <a:spLocks noChangeArrowheads="1"/>
          </p:cNvSpPr>
          <p:nvPr/>
        </p:nvSpPr>
        <p:spPr bwMode="auto">
          <a:xfrm>
            <a:off x="-152400" y="0"/>
            <a:ext cx="8185150" cy="428625"/>
          </a:xfrm>
          <a:prstGeom prst="rect">
            <a:avLst/>
          </a:prstGeom>
          <a:noFill/>
          <a:ln w="9525">
            <a:noFill/>
            <a:miter lim="800000"/>
            <a:headEnd/>
            <a:tailEnd/>
          </a:ln>
          <a:effectLst/>
        </p:spPr>
        <p:txBody>
          <a:bodyPr anchor="ctr"/>
          <a:lstStyle/>
          <a:p>
            <a:pPr algn="ctr"/>
            <a:r>
              <a:rPr lang="en-US" altLang="en-US" sz="2000" b="0" dirty="0" smtClean="0">
                <a:solidFill>
                  <a:schemeClr val="bg1"/>
                </a:solidFill>
                <a:latin typeface="Arial" pitchFamily="34" charset="0"/>
              </a:rPr>
              <a:t>RF Acceleration : the </a:t>
            </a:r>
            <a:r>
              <a:rPr lang="en-US" altLang="en-US" sz="2000" b="0" dirty="0" err="1" smtClean="0">
                <a:solidFill>
                  <a:schemeClr val="bg1"/>
                </a:solidFill>
                <a:latin typeface="Arial" pitchFamily="34" charset="0"/>
              </a:rPr>
              <a:t>Wideröe</a:t>
            </a:r>
            <a:r>
              <a:rPr lang="en-US" altLang="en-US" sz="2000" b="0" dirty="0" smtClean="0">
                <a:solidFill>
                  <a:schemeClr val="bg1"/>
                </a:solidFill>
                <a:latin typeface="Arial" pitchFamily="34" charset="0"/>
              </a:rPr>
              <a:t> “Drift Tube LINAC” (DTL)</a:t>
            </a:r>
            <a:endParaRPr lang="en-US" altLang="en-US" sz="2000" b="0" dirty="0">
              <a:solidFill>
                <a:schemeClr val="bg1"/>
              </a:solidFill>
              <a:latin typeface="Arial" pitchFamily="34" charset="0"/>
            </a:endParaRPr>
          </a:p>
        </p:txBody>
      </p:sp>
      <p:pic>
        <p:nvPicPr>
          <p:cNvPr id="15" name="Picture 13"/>
          <p:cNvPicPr>
            <a:picLocks noChangeAspect="1" noChangeArrowheads="1"/>
          </p:cNvPicPr>
          <p:nvPr/>
        </p:nvPicPr>
        <p:blipFill>
          <a:blip r:embed="rId7" cstate="print"/>
          <a:srcRect/>
          <a:stretch>
            <a:fillRect/>
          </a:stretch>
        </p:blipFill>
        <p:spPr>
          <a:xfrm>
            <a:off x="4386777" y="3813820"/>
            <a:ext cx="4091639" cy="1336641"/>
          </a:xfrm>
          <a:prstGeom prst="rect">
            <a:avLst/>
          </a:prstGeom>
          <a:noFill/>
          <a:ln/>
        </p:spPr>
      </p:pic>
      <p:sp>
        <p:nvSpPr>
          <p:cNvPr id="16" name="Rectangle 17"/>
          <p:cNvSpPr>
            <a:spLocks noChangeArrowheads="1"/>
          </p:cNvSpPr>
          <p:nvPr/>
        </p:nvSpPr>
        <p:spPr bwMode="auto">
          <a:xfrm>
            <a:off x="4071939" y="5123399"/>
            <a:ext cx="4679854" cy="1015663"/>
          </a:xfrm>
          <a:prstGeom prst="rect">
            <a:avLst/>
          </a:prstGeom>
          <a:noFill/>
          <a:ln w="9525">
            <a:noFill/>
            <a:miter lim="800000"/>
            <a:headEnd/>
            <a:tailEnd/>
          </a:ln>
          <a:effectLst/>
        </p:spPr>
        <p:txBody>
          <a:bodyPr wrap="square" anchor="ctr">
            <a:spAutoFit/>
          </a:bodyPr>
          <a:lstStyle/>
          <a:p>
            <a:pPr algn="just"/>
            <a:r>
              <a:rPr lang="en-US" sz="1200" b="0" dirty="0" smtClean="0">
                <a:solidFill>
                  <a:schemeClr val="tx2"/>
                </a:solidFill>
                <a:latin typeface="Arial" pitchFamily="34" charset="0"/>
              </a:rPr>
              <a:t>In 1928 </a:t>
            </a:r>
            <a:r>
              <a:rPr lang="en-US" sz="1200" b="0" dirty="0" err="1" smtClean="0">
                <a:solidFill>
                  <a:schemeClr val="tx2"/>
                </a:solidFill>
                <a:latin typeface="Arial" pitchFamily="34" charset="0"/>
              </a:rPr>
              <a:t>Wideröe</a:t>
            </a:r>
            <a:r>
              <a:rPr lang="en-US" sz="1200" b="0" dirty="0" smtClean="0">
                <a:solidFill>
                  <a:schemeClr val="tx2"/>
                </a:solidFill>
                <a:latin typeface="Arial" pitchFamily="34" charset="0"/>
              </a:rPr>
              <a:t> by means of 3 tubes (2 gaps) accelerated Na e K ions at 50 </a:t>
            </a:r>
            <a:r>
              <a:rPr lang="en-US" sz="1200" b="0" dirty="0" err="1" smtClean="0">
                <a:solidFill>
                  <a:schemeClr val="tx2"/>
                </a:solidFill>
                <a:latin typeface="Arial" pitchFamily="34" charset="0"/>
              </a:rPr>
              <a:t>keV</a:t>
            </a:r>
            <a:r>
              <a:rPr lang="en-US" sz="1200" b="0" dirty="0" smtClean="0">
                <a:solidFill>
                  <a:schemeClr val="tx2"/>
                </a:solidFill>
                <a:latin typeface="Arial" pitchFamily="34" charset="0"/>
              </a:rPr>
              <a:t> with an RF of 25 kV and 1 </a:t>
            </a:r>
            <a:r>
              <a:rPr lang="en-US" sz="1200" b="0" dirty="0" err="1" smtClean="0">
                <a:solidFill>
                  <a:schemeClr val="tx2"/>
                </a:solidFill>
                <a:latin typeface="Arial" pitchFamily="34" charset="0"/>
              </a:rPr>
              <a:t>MHz.</a:t>
            </a:r>
            <a:endParaRPr lang="en-US" sz="1200" b="0" dirty="0">
              <a:solidFill>
                <a:schemeClr val="tx2"/>
              </a:solidFill>
              <a:latin typeface="Arial" pitchFamily="34" charset="0"/>
            </a:endParaRPr>
          </a:p>
          <a:p>
            <a:pPr algn="just"/>
            <a:r>
              <a:rPr lang="en-US" sz="1200" b="0" dirty="0" smtClean="0">
                <a:solidFill>
                  <a:schemeClr val="tx2"/>
                </a:solidFill>
                <a:latin typeface="Arial" pitchFamily="34" charset="0"/>
              </a:rPr>
              <a:t>In 1931 Sloan e Lawrence used 30 tubes to accelerate Hg ions to the energy of 1.25 </a:t>
            </a:r>
            <a:r>
              <a:rPr lang="en-US" sz="1200" b="0" dirty="0" err="1" smtClean="0">
                <a:solidFill>
                  <a:schemeClr val="tx2"/>
                </a:solidFill>
                <a:latin typeface="Arial" pitchFamily="34" charset="0"/>
              </a:rPr>
              <a:t>MeV</a:t>
            </a:r>
            <a:r>
              <a:rPr lang="en-US" sz="1200" b="0" dirty="0" smtClean="0">
                <a:solidFill>
                  <a:schemeClr val="tx2"/>
                </a:solidFill>
                <a:latin typeface="Arial" pitchFamily="34" charset="0"/>
              </a:rPr>
              <a:t> with an RF of 42 kV e 10 MHz; in 1934, by using  36 tubes and a higher RF voltage, they got to 2.8 </a:t>
            </a:r>
            <a:r>
              <a:rPr lang="en-US" sz="1200" b="0" dirty="0" err="1" smtClean="0">
                <a:solidFill>
                  <a:schemeClr val="tx2"/>
                </a:solidFill>
                <a:latin typeface="Arial" pitchFamily="34" charset="0"/>
              </a:rPr>
              <a:t>MeV</a:t>
            </a:r>
            <a:r>
              <a:rPr lang="en-US" sz="1200" b="0" dirty="0" smtClean="0">
                <a:solidFill>
                  <a:schemeClr val="tx2"/>
                </a:solidFill>
                <a:latin typeface="Arial" pitchFamily="34" charset="0"/>
              </a:rPr>
              <a:t>.</a:t>
            </a:r>
            <a:endParaRPr lang="en-US" sz="1200" b="0" dirty="0">
              <a:solidFill>
                <a:schemeClr val="tx2"/>
              </a:solidFill>
              <a:latin typeface="Arial" pitchFamily="34" charset="0"/>
            </a:endParaRPr>
          </a:p>
        </p:txBody>
      </p:sp>
      <p:pic>
        <p:nvPicPr>
          <p:cNvPr id="17" name="Picture 18"/>
          <p:cNvPicPr>
            <a:picLocks noChangeAspect="1" noChangeArrowheads="1"/>
          </p:cNvPicPr>
          <p:nvPr/>
        </p:nvPicPr>
        <p:blipFill>
          <a:blip r:embed="rId8" cstate="print"/>
          <a:srcRect/>
          <a:stretch>
            <a:fillRect/>
          </a:stretch>
        </p:blipFill>
        <p:spPr>
          <a:xfrm>
            <a:off x="7617037" y="629071"/>
            <a:ext cx="1028700" cy="1441450"/>
          </a:xfrm>
          <a:prstGeom prst="rect">
            <a:avLst/>
          </a:prstGeom>
          <a:noFill/>
          <a:ln/>
        </p:spPr>
      </p:pic>
      <p:sp>
        <p:nvSpPr>
          <p:cNvPr id="18" name="Text Box 7"/>
          <p:cNvSpPr txBox="1">
            <a:spLocks noChangeArrowheads="1"/>
          </p:cNvSpPr>
          <p:nvPr/>
        </p:nvSpPr>
        <p:spPr bwMode="auto">
          <a:xfrm>
            <a:off x="4401244" y="3441340"/>
            <a:ext cx="576263" cy="366713"/>
          </a:xfrm>
          <a:prstGeom prst="rect">
            <a:avLst/>
          </a:prstGeom>
          <a:noFill/>
          <a:ln w="9525">
            <a:noFill/>
            <a:miter lim="800000"/>
            <a:headEnd/>
            <a:tailEnd/>
          </a:ln>
          <a:effectLst/>
        </p:spPr>
        <p:txBody>
          <a:bodyPr>
            <a:spAutoFit/>
          </a:bodyPr>
          <a:lstStyle/>
          <a:p>
            <a:pPr eaLnBrk="1" hangingPunct="1">
              <a:spcBef>
                <a:spcPct val="50000"/>
              </a:spcBef>
            </a:pPr>
            <a:r>
              <a:rPr lang="en-US" sz="1800" b="0" dirty="0">
                <a:latin typeface="Arial" pitchFamily="34" charset="0"/>
              </a:rPr>
              <a:t>gap</a:t>
            </a:r>
          </a:p>
        </p:txBody>
      </p:sp>
      <p:sp>
        <p:nvSpPr>
          <p:cNvPr id="19" name="Rectangle 5"/>
          <p:cNvSpPr>
            <a:spLocks noChangeArrowheads="1"/>
          </p:cNvSpPr>
          <p:nvPr/>
        </p:nvSpPr>
        <p:spPr bwMode="auto">
          <a:xfrm>
            <a:off x="543208" y="611274"/>
            <a:ext cx="3400721" cy="1492716"/>
          </a:xfrm>
          <a:prstGeom prst="rect">
            <a:avLst/>
          </a:prstGeom>
          <a:solidFill>
            <a:srgbClr val="99FF66"/>
          </a:solidFill>
          <a:ln w="38100">
            <a:solidFill>
              <a:schemeClr val="accent2"/>
            </a:solidFill>
            <a:miter lim="800000"/>
            <a:headEnd/>
            <a:tailEnd/>
          </a:ln>
          <a:effectLst/>
        </p:spPr>
        <p:txBody>
          <a:bodyPr wrap="square">
            <a:spAutoFit/>
          </a:bodyPr>
          <a:lstStyle/>
          <a:p>
            <a:pPr algn="ctr">
              <a:spcAft>
                <a:spcPts val="600"/>
              </a:spcAft>
            </a:pPr>
            <a:r>
              <a:rPr lang="en-US" altLang="en-US" sz="1600" b="1" i="1" dirty="0" smtClean="0">
                <a:solidFill>
                  <a:schemeClr val="accent2"/>
                </a:solidFill>
                <a:latin typeface="Arial" pitchFamily="34" charset="0"/>
              </a:rPr>
              <a:t>Basic idea:</a:t>
            </a:r>
          </a:p>
          <a:p>
            <a:pPr algn="just"/>
            <a:r>
              <a:rPr lang="en-US" altLang="en-US" sz="1400" dirty="0" smtClean="0">
                <a:solidFill>
                  <a:schemeClr val="accent2"/>
                </a:solidFill>
                <a:latin typeface="Arial" pitchFamily="34" charset="0"/>
              </a:rPr>
              <a:t>The particles produced by a filament are accelerated by the electric field in the gap between electrodes connected alternatively to the poles of an AC generator.</a:t>
            </a:r>
            <a:endParaRPr lang="en-US" altLang="en-US" sz="1400" dirty="0">
              <a:solidFill>
                <a:schemeClr val="accent2"/>
              </a:solidFill>
              <a:latin typeface="Arial" pitchFamily="34" charset="0"/>
            </a:endParaRPr>
          </a:p>
        </p:txBody>
      </p:sp>
    </p:spTree>
    <p:extLst>
      <p:ext uri="{BB962C8B-B14F-4D97-AF65-F5344CB8AC3E}">
        <p14:creationId xmlns:p14="http://schemas.microsoft.com/office/powerpoint/2010/main" val="28665864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a:srcRect l="2419" r="2907"/>
          <a:stretch/>
        </p:blipFill>
        <p:spPr>
          <a:xfrm>
            <a:off x="29695" y="6092416"/>
            <a:ext cx="869951" cy="713287"/>
          </a:xfrm>
          <a:prstGeom prst="rect">
            <a:avLst/>
          </a:prstGeom>
          <a:ln w="19050">
            <a:solidFill>
              <a:schemeClr val="accent1"/>
            </a:solidFill>
          </a:ln>
        </p:spPr>
      </p:pic>
      <p:pic>
        <p:nvPicPr>
          <p:cNvPr id="7" name="Picture 6"/>
          <p:cNvPicPr>
            <a:picLocks noChangeAspect="1"/>
          </p:cNvPicPr>
          <p:nvPr/>
        </p:nvPicPr>
        <p:blipFill rotWithShape="1">
          <a:blip r:embed="rId5"/>
          <a:srcRect t="16667" b="20588"/>
          <a:stretch/>
        </p:blipFill>
        <p:spPr>
          <a:xfrm>
            <a:off x="3974341" y="6263541"/>
            <a:ext cx="1195295" cy="542161"/>
          </a:xfrm>
          <a:prstGeom prst="rect">
            <a:avLst/>
          </a:prstGeom>
          <a:ln w="19050">
            <a:solidFill>
              <a:schemeClr val="accent1"/>
            </a:solidFill>
          </a:ln>
        </p:spPr>
      </p:pic>
      <p:pic>
        <p:nvPicPr>
          <p:cNvPr id="6" name="Picture 5"/>
          <p:cNvPicPr>
            <a:picLocks noChangeAspect="1"/>
          </p:cNvPicPr>
          <p:nvPr/>
        </p:nvPicPr>
        <p:blipFill>
          <a:blip r:embed="rId6"/>
          <a:stretch>
            <a:fillRect/>
          </a:stretch>
        </p:blipFill>
        <p:spPr>
          <a:xfrm>
            <a:off x="8396939" y="6095997"/>
            <a:ext cx="709706" cy="709706"/>
          </a:xfrm>
          <a:prstGeom prst="rect">
            <a:avLst/>
          </a:prstGeom>
          <a:ln w="19050">
            <a:solidFill>
              <a:schemeClr val="accent1"/>
            </a:solidFill>
          </a:ln>
        </p:spPr>
      </p:pic>
      <p:sp>
        <p:nvSpPr>
          <p:cNvPr id="4" name="TextBox 3"/>
          <p:cNvSpPr txBox="1"/>
          <p:nvPr/>
        </p:nvSpPr>
        <p:spPr>
          <a:xfrm>
            <a:off x="1157941" y="6529292"/>
            <a:ext cx="2816399"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Crew</a:t>
            </a:r>
            <a:endParaRPr lang="en-US" sz="1000" dirty="0">
              <a:solidFill>
                <a:schemeClr val="bg1"/>
              </a:solidFill>
              <a:latin typeface="BlairMdITC TT-Medium"/>
              <a:cs typeface="BlairMdITC TT-Medium"/>
            </a:endParaRPr>
          </a:p>
        </p:txBody>
      </p:sp>
      <p:sp>
        <p:nvSpPr>
          <p:cNvPr id="8" name="TextBox 7"/>
          <p:cNvSpPr txBox="1"/>
          <p:nvPr/>
        </p:nvSpPr>
        <p:spPr>
          <a:xfrm>
            <a:off x="5169636" y="6529287"/>
            <a:ext cx="3085364" cy="246221"/>
          </a:xfrm>
          <a:prstGeom prst="rect">
            <a:avLst/>
          </a:prstGeom>
          <a:noFill/>
        </p:spPr>
        <p:txBody>
          <a:bodyPr wrap="square" rtlCol="0">
            <a:spAutoFit/>
          </a:bodyPr>
          <a:lstStyle/>
          <a:p>
            <a:pPr algn="ctr"/>
            <a:r>
              <a:rPr lang="en-US" sz="1000" dirty="0" smtClean="0">
                <a:solidFill>
                  <a:schemeClr val="bg1"/>
                </a:solidFill>
                <a:latin typeface="BlairMdITC TT-Medium"/>
                <a:cs typeface="BlairMdITC TT-Medium"/>
              </a:rPr>
              <a:t>RF Accelerating Structures</a:t>
            </a:r>
            <a:endParaRPr lang="en-US" sz="1000" dirty="0">
              <a:solidFill>
                <a:schemeClr val="bg1"/>
              </a:solidFill>
              <a:latin typeface="BlairMdITC TT-Medium"/>
              <a:cs typeface="BlairMdITC TT-Medium"/>
            </a:endParaRPr>
          </a:p>
        </p:txBody>
      </p:sp>
      <p:sp>
        <p:nvSpPr>
          <p:cNvPr id="10" name="Rectangle 4"/>
          <p:cNvSpPr>
            <a:spLocks noChangeArrowheads="1"/>
          </p:cNvSpPr>
          <p:nvPr/>
        </p:nvSpPr>
        <p:spPr bwMode="auto">
          <a:xfrm>
            <a:off x="381000" y="219075"/>
            <a:ext cx="5713294" cy="457200"/>
          </a:xfrm>
          <a:prstGeom prst="rect">
            <a:avLst/>
          </a:prstGeom>
          <a:solidFill>
            <a:srgbClr val="000099"/>
          </a:solidFill>
          <a:ln w="9525">
            <a:noFill/>
            <a:miter lim="800000"/>
            <a:headEnd/>
            <a:tailEnd/>
          </a:ln>
          <a:effectLst/>
        </p:spPr>
        <p:txBody>
          <a:bodyPr anchor="ctr"/>
          <a:lstStyle/>
          <a:p>
            <a:pPr algn="ctr"/>
            <a:r>
              <a:rPr lang="en-US" altLang="en-US" sz="2000" b="0" dirty="0" smtClean="0">
                <a:solidFill>
                  <a:schemeClr val="bg1"/>
                </a:solidFill>
                <a:latin typeface="Arial" pitchFamily="34" charset="0"/>
              </a:rPr>
              <a:t>Beam -to-accelerating field synchronization</a:t>
            </a:r>
            <a:endParaRPr lang="en-US" altLang="en-US" sz="2000" b="0" baseline="-25000" dirty="0">
              <a:solidFill>
                <a:schemeClr val="bg1"/>
              </a:solidFill>
              <a:latin typeface="Arial" pitchFamily="34" charset="0"/>
            </a:endParaRPr>
          </a:p>
        </p:txBody>
      </p:sp>
      <p:pic>
        <p:nvPicPr>
          <p:cNvPr id="11" name="Picture 5"/>
          <p:cNvPicPr>
            <a:picLocks noChangeAspect="1" noChangeArrowheads="1"/>
          </p:cNvPicPr>
          <p:nvPr/>
        </p:nvPicPr>
        <p:blipFill>
          <a:blip r:embed="rId7" cstate="print"/>
          <a:srcRect/>
          <a:stretch>
            <a:fillRect/>
          </a:stretch>
        </p:blipFill>
        <p:spPr bwMode="auto">
          <a:xfrm>
            <a:off x="776371" y="834842"/>
            <a:ext cx="5153635" cy="2199686"/>
          </a:xfrm>
          <a:prstGeom prst="rect">
            <a:avLst/>
          </a:prstGeom>
          <a:solidFill>
            <a:srgbClr val="FFFFFF"/>
          </a:solidFill>
          <a:ln w="9525">
            <a:noFill/>
            <a:miter lim="800000"/>
            <a:headEnd/>
            <a:tailEnd/>
          </a:ln>
          <a:effectLst/>
        </p:spPr>
      </p:pic>
      <p:sp>
        <p:nvSpPr>
          <p:cNvPr id="12" name="Text Box 6"/>
          <p:cNvSpPr txBox="1">
            <a:spLocks noChangeArrowheads="1"/>
          </p:cNvSpPr>
          <p:nvPr/>
        </p:nvSpPr>
        <p:spPr bwMode="auto">
          <a:xfrm>
            <a:off x="6045958" y="1025911"/>
            <a:ext cx="2437139" cy="1508105"/>
          </a:xfrm>
          <a:prstGeom prst="rect">
            <a:avLst/>
          </a:prstGeom>
          <a:solidFill>
            <a:schemeClr val="accent1">
              <a:lumMod val="40000"/>
              <a:lumOff val="60000"/>
            </a:schemeClr>
          </a:solidFill>
          <a:ln w="9525">
            <a:noFill/>
            <a:miter lim="800000"/>
            <a:headEnd/>
            <a:tailEnd/>
          </a:ln>
          <a:effectLst/>
        </p:spPr>
        <p:txBody>
          <a:bodyPr wrap="square">
            <a:spAutoFit/>
          </a:bodyPr>
          <a:lstStyle/>
          <a:p>
            <a:pPr algn="just">
              <a:lnSpc>
                <a:spcPct val="115000"/>
              </a:lnSpc>
            </a:pPr>
            <a:r>
              <a:rPr lang="en-US" altLang="en-US" sz="1600" b="0" dirty="0" smtClean="0">
                <a:solidFill>
                  <a:srgbClr val="990000"/>
                </a:solidFill>
                <a:latin typeface="Arial" pitchFamily="34" charset="0"/>
              </a:rPr>
              <a:t>The </a:t>
            </a:r>
            <a:r>
              <a:rPr lang="en-US" altLang="en-US" sz="1600" i="1" dirty="0" err="1" smtClean="0">
                <a:solidFill>
                  <a:srgbClr val="990000"/>
                </a:solidFill>
                <a:latin typeface="Arial" pitchFamily="34" charset="0"/>
              </a:rPr>
              <a:t>Wideröe</a:t>
            </a:r>
            <a:r>
              <a:rPr lang="en-US" altLang="en-US" sz="1600" b="0" dirty="0" smtClean="0">
                <a:solidFill>
                  <a:srgbClr val="990000"/>
                </a:solidFill>
                <a:latin typeface="Arial" pitchFamily="34" charset="0"/>
              </a:rPr>
              <a:t> </a:t>
            </a:r>
            <a:r>
              <a:rPr lang="en-US" altLang="en-US" sz="1600" i="1" dirty="0" smtClean="0">
                <a:solidFill>
                  <a:srgbClr val="990000"/>
                </a:solidFill>
                <a:latin typeface="Arial" pitchFamily="34" charset="0"/>
              </a:rPr>
              <a:t>DTL</a:t>
            </a:r>
            <a:r>
              <a:rPr lang="en-US" altLang="en-US" sz="1600" b="0" dirty="0" smtClean="0">
                <a:solidFill>
                  <a:srgbClr val="990000"/>
                </a:solidFill>
                <a:latin typeface="Arial" pitchFamily="34" charset="0"/>
              </a:rPr>
              <a:t> provides </a:t>
            </a:r>
            <a:r>
              <a:rPr lang="en-US" altLang="en-US" sz="1600" i="1" dirty="0" smtClean="0">
                <a:solidFill>
                  <a:srgbClr val="990000"/>
                </a:solidFill>
                <a:latin typeface="Arial" pitchFamily="34" charset="0"/>
              </a:rPr>
              <a:t>synchronization</a:t>
            </a:r>
            <a:r>
              <a:rPr lang="en-US" altLang="en-US" sz="1600" b="0" dirty="0" smtClean="0">
                <a:solidFill>
                  <a:srgbClr val="990000"/>
                </a:solidFill>
                <a:latin typeface="Arial" pitchFamily="34" charset="0"/>
              </a:rPr>
              <a:t> between a </a:t>
            </a:r>
            <a:r>
              <a:rPr lang="en-US" altLang="en-US" sz="1600" i="1" dirty="0" smtClean="0">
                <a:solidFill>
                  <a:srgbClr val="990000"/>
                </a:solidFill>
                <a:latin typeface="Arial" pitchFamily="34" charset="0"/>
              </a:rPr>
              <a:t>charge particle </a:t>
            </a:r>
            <a:r>
              <a:rPr lang="en-US" altLang="en-US" sz="1600" b="0" dirty="0" smtClean="0">
                <a:solidFill>
                  <a:srgbClr val="990000"/>
                </a:solidFill>
                <a:latin typeface="Arial" pitchFamily="34" charset="0"/>
              </a:rPr>
              <a:t>in motion and an </a:t>
            </a:r>
            <a:r>
              <a:rPr lang="en-US" altLang="en-US" sz="1600" i="1" dirty="0" smtClean="0">
                <a:solidFill>
                  <a:srgbClr val="990000"/>
                </a:solidFill>
                <a:latin typeface="Arial" pitchFamily="34" charset="0"/>
              </a:rPr>
              <a:t>accelerating E-fi</a:t>
            </a:r>
            <a:r>
              <a:rPr lang="en-US" altLang="en-US" sz="1600" dirty="0" smtClean="0">
                <a:solidFill>
                  <a:srgbClr val="990000"/>
                </a:solidFill>
                <a:latin typeface="Arial" pitchFamily="34" charset="0"/>
              </a:rPr>
              <a:t>eld</a:t>
            </a:r>
            <a:r>
              <a:rPr lang="en-US" altLang="en-US" sz="1600" b="0" dirty="0" smtClean="0">
                <a:solidFill>
                  <a:srgbClr val="990000"/>
                </a:solidFill>
                <a:latin typeface="Arial" pitchFamily="34" charset="0"/>
              </a:rPr>
              <a:t>.</a:t>
            </a:r>
            <a:endParaRPr lang="en-US" altLang="en-US" sz="1600" dirty="0">
              <a:solidFill>
                <a:srgbClr val="990000"/>
              </a:solidFill>
              <a:latin typeface="Arial" pitchFamily="34" charset="0"/>
            </a:endParaRPr>
          </a:p>
        </p:txBody>
      </p:sp>
      <p:graphicFrame>
        <p:nvGraphicFramePr>
          <p:cNvPr id="13" name="Object 7"/>
          <p:cNvGraphicFramePr>
            <a:graphicFrameLocks noChangeAspect="1"/>
          </p:cNvGraphicFramePr>
          <p:nvPr>
            <p:extLst>
              <p:ext uri="{D42A27DB-BD31-4B8C-83A1-F6EECF244321}">
                <p14:modId xmlns:p14="http://schemas.microsoft.com/office/powerpoint/2010/main" val="2788126003"/>
              </p:ext>
            </p:extLst>
          </p:nvPr>
        </p:nvGraphicFramePr>
        <p:xfrm>
          <a:off x="313519" y="3714014"/>
          <a:ext cx="8516938" cy="2498725"/>
        </p:xfrm>
        <a:graphic>
          <a:graphicData uri="http://schemas.openxmlformats.org/presentationml/2006/ole">
            <mc:AlternateContent xmlns:mc="http://schemas.openxmlformats.org/markup-compatibility/2006">
              <mc:Choice xmlns:v="urn:schemas-microsoft-com:vml" Requires="v">
                <p:oleObj spid="_x0000_s28787" name="Document" r:id="rId8" imgW="8627325" imgH="2533358" progId="Word.Document.8">
                  <p:embed/>
                </p:oleObj>
              </mc:Choice>
              <mc:Fallback>
                <p:oleObj name="Document" r:id="rId8" imgW="8627325" imgH="2533358" progId="Word.Document.8">
                  <p:embed/>
                  <p:pic>
                    <p:nvPicPr>
                      <p:cNvPr id="0" name=""/>
                      <p:cNvPicPr>
                        <a:picLocks noChangeAspect="1" noChangeArrowheads="1"/>
                      </p:cNvPicPr>
                      <p:nvPr/>
                    </p:nvPicPr>
                    <p:blipFill>
                      <a:blip r:embed="rId9"/>
                      <a:srcRect/>
                      <a:stretch>
                        <a:fillRect/>
                      </a:stretch>
                    </p:blipFill>
                    <p:spPr bwMode="auto">
                      <a:xfrm>
                        <a:off x="313519" y="3714014"/>
                        <a:ext cx="8516938" cy="2498725"/>
                      </a:xfrm>
                      <a:prstGeom prst="rect">
                        <a:avLst/>
                      </a:prstGeom>
                      <a:noFill/>
                      <a:extLst/>
                    </p:spPr>
                  </p:pic>
                </p:oleObj>
              </mc:Fallback>
            </mc:AlternateContent>
          </a:graphicData>
        </a:graphic>
      </p:graphicFrame>
      <p:sp>
        <p:nvSpPr>
          <p:cNvPr id="14" name="Rectangle 9"/>
          <p:cNvSpPr>
            <a:spLocks noChangeArrowheads="1"/>
          </p:cNvSpPr>
          <p:nvPr/>
        </p:nvSpPr>
        <p:spPr bwMode="auto">
          <a:xfrm>
            <a:off x="958915" y="5559608"/>
            <a:ext cx="7372288" cy="584775"/>
          </a:xfrm>
          <a:prstGeom prst="rect">
            <a:avLst/>
          </a:prstGeom>
          <a:solidFill>
            <a:srgbClr val="CCFFFF"/>
          </a:solidFill>
          <a:ln w="9525">
            <a:noFill/>
            <a:miter lim="800000"/>
            <a:headEnd/>
            <a:tailEnd/>
          </a:ln>
          <a:effectLst/>
        </p:spPr>
        <p:txBody>
          <a:bodyPr wrap="square">
            <a:spAutoFit/>
          </a:bodyPr>
          <a:lstStyle/>
          <a:p>
            <a:pPr algn="just"/>
            <a:r>
              <a:rPr lang="en-US" sz="1600" b="0" dirty="0" smtClean="0">
                <a:latin typeface="Arial" pitchFamily="34" charset="0"/>
              </a:rPr>
              <a:t>The condition </a:t>
            </a:r>
            <a:r>
              <a:rPr lang="en-US" sz="1600" b="0" i="1" dirty="0" err="1" smtClean="0">
                <a:latin typeface="Arial" pitchFamily="34" charset="0"/>
              </a:rPr>
              <a:t>L</a:t>
            </a:r>
            <a:r>
              <a:rPr lang="en-US" sz="1600" b="0" i="1" baseline="-25000" dirty="0" err="1" smtClean="0">
                <a:latin typeface="Arial" pitchFamily="34" charset="0"/>
              </a:rPr>
              <a:t>n</a:t>
            </a:r>
            <a:r>
              <a:rPr lang="en-US" sz="1600" b="0" i="1" dirty="0" smtClean="0">
                <a:latin typeface="Arial" pitchFamily="34" charset="0"/>
              </a:rPr>
              <a:t>&lt;&lt;</a:t>
            </a:r>
            <a:r>
              <a:rPr lang="en-US" sz="1600" b="0" i="1" dirty="0" smtClean="0">
                <a:latin typeface="Arial" pitchFamily="34" charset="0"/>
                <a:sym typeface="Symbol" pitchFamily="18" charset="2"/>
              </a:rPr>
              <a:t></a:t>
            </a:r>
            <a:r>
              <a:rPr lang="en-US" sz="1600" b="0" i="1" baseline="-25000" dirty="0" smtClean="0">
                <a:latin typeface="Arial" pitchFamily="34" charset="0"/>
              </a:rPr>
              <a:t>RF</a:t>
            </a:r>
            <a:r>
              <a:rPr lang="en-US" sz="1600" b="0" dirty="0" smtClean="0">
                <a:latin typeface="Arial" pitchFamily="34" charset="0"/>
              </a:rPr>
              <a:t> (necessary to model the tube as an </a:t>
            </a:r>
            <a:r>
              <a:rPr lang="en-US" sz="1600" b="0" dirty="0" err="1" smtClean="0">
                <a:latin typeface="Arial" pitchFamily="34" charset="0"/>
              </a:rPr>
              <a:t>equipotential</a:t>
            </a:r>
            <a:r>
              <a:rPr lang="en-US" sz="1600" b="0" dirty="0" smtClean="0">
                <a:latin typeface="Arial" pitchFamily="34" charset="0"/>
              </a:rPr>
              <a:t> region) requires </a:t>
            </a:r>
            <a:r>
              <a:rPr lang="en-US" sz="1600" b="0" dirty="0" smtClean="0">
                <a:latin typeface="Arial" pitchFamily="34" charset="0"/>
                <a:sym typeface="Symbol" pitchFamily="18" charset="2"/>
              </a:rPr>
              <a:t></a:t>
            </a:r>
            <a:r>
              <a:rPr lang="en-US" sz="1600" b="0" i="1" dirty="0" smtClean="0">
                <a:latin typeface="Arial" pitchFamily="34" charset="0"/>
              </a:rPr>
              <a:t>&lt;&lt;1</a:t>
            </a:r>
            <a:r>
              <a:rPr lang="en-US" sz="1600" b="0" dirty="0" smtClean="0">
                <a:latin typeface="Arial" pitchFamily="34" charset="0"/>
              </a:rPr>
              <a:t>. </a:t>
            </a:r>
            <a:r>
              <a:rPr lang="en-US" sz="1600" dirty="0" smtClean="0">
                <a:latin typeface="Arial" pitchFamily="34" charset="0"/>
              </a:rPr>
              <a:t>The </a:t>
            </a:r>
            <a:r>
              <a:rPr lang="en-US" sz="1600" dirty="0" err="1" smtClean="0">
                <a:latin typeface="Arial" pitchFamily="34" charset="0"/>
              </a:rPr>
              <a:t>Wideröe</a:t>
            </a:r>
            <a:r>
              <a:rPr lang="en-US" sz="1600" dirty="0" smtClean="0">
                <a:latin typeface="Arial" pitchFamily="34" charset="0"/>
              </a:rPr>
              <a:t> technique can not be applied to relativistic particles </a:t>
            </a:r>
            <a:endParaRPr lang="en-US" sz="1600" dirty="0">
              <a:latin typeface="Arial" pitchFamily="34" charset="0"/>
            </a:endParaRPr>
          </a:p>
        </p:txBody>
      </p:sp>
      <p:sp>
        <p:nvSpPr>
          <p:cNvPr id="15" name="AutoShape 10"/>
          <p:cNvSpPr>
            <a:spLocks noChangeArrowheads="1"/>
          </p:cNvSpPr>
          <p:nvPr/>
        </p:nvSpPr>
        <p:spPr bwMode="auto">
          <a:xfrm>
            <a:off x="4145763" y="5143500"/>
            <a:ext cx="872975" cy="307911"/>
          </a:xfrm>
          <a:prstGeom prst="downArrow">
            <a:avLst>
              <a:gd name="adj1" fmla="val 50000"/>
              <a:gd name="adj2" fmla="val 43208"/>
            </a:avLst>
          </a:prstGeom>
          <a:solidFill>
            <a:schemeClr val="accent1"/>
          </a:solidFill>
          <a:ln w="9525">
            <a:solidFill>
              <a:schemeClr val="tx1"/>
            </a:solidFill>
            <a:miter lim="800000"/>
            <a:headEnd/>
            <a:tailEnd/>
          </a:ln>
          <a:effectLst/>
        </p:spPr>
        <p:txBody>
          <a:bodyPr wrap="none" anchor="ctr"/>
          <a:lstStyle/>
          <a:p>
            <a:endParaRPr lang="en-US"/>
          </a:p>
        </p:txBody>
      </p:sp>
      <p:sp>
        <p:nvSpPr>
          <p:cNvPr id="3" name="Rectangle 2"/>
          <p:cNvSpPr>
            <a:spLocks noChangeArrowheads="1"/>
          </p:cNvSpPr>
          <p:nvPr/>
        </p:nvSpPr>
        <p:spPr bwMode="auto">
          <a:xfrm>
            <a:off x="609316" y="4596336"/>
            <a:ext cx="34644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800000"/>
                </a:solidFill>
                <a:effectLst/>
                <a:latin typeface="Arial" pitchFamily="34" charset="0"/>
                <a:ea typeface="Times"/>
                <a:cs typeface="Arial" pitchFamily="34" charset="0"/>
              </a:rPr>
              <a:t>The length of the n-</a:t>
            </a:r>
            <a:r>
              <a:rPr kumimoji="0" lang="en-US" altLang="en-US" sz="1400" b="0" i="0" u="none" strike="noStrike" cap="none" normalizeH="0" baseline="0" dirty="0" err="1" smtClean="0">
                <a:ln>
                  <a:noFill/>
                </a:ln>
                <a:solidFill>
                  <a:srgbClr val="800000"/>
                </a:solidFill>
                <a:effectLst/>
                <a:latin typeface="Arial" pitchFamily="34" charset="0"/>
                <a:ea typeface="Times"/>
                <a:cs typeface="Arial" pitchFamily="34" charset="0"/>
              </a:rPr>
              <a:t>th</a:t>
            </a:r>
            <a:r>
              <a:rPr kumimoji="0" lang="en-US" altLang="en-US" sz="1400" b="0" i="0" u="none" strike="noStrike" cap="none" normalizeH="0" baseline="0" dirty="0" smtClean="0">
                <a:ln>
                  <a:noFill/>
                </a:ln>
                <a:solidFill>
                  <a:srgbClr val="800000"/>
                </a:solidFill>
                <a:effectLst/>
                <a:latin typeface="Arial" pitchFamily="34" charset="0"/>
                <a:ea typeface="Times"/>
                <a:cs typeface="Arial" pitchFamily="34" charset="0"/>
              </a:rPr>
              <a:t> drift tube has to be</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ectangle 3"/>
          <p:cNvSpPr>
            <a:spLocks noChangeArrowheads="1"/>
          </p:cNvSpPr>
          <p:nvPr/>
        </p:nvSpPr>
        <p:spPr bwMode="auto">
          <a:xfrm>
            <a:off x="0" y="250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800000"/>
                </a:solidFill>
                <a:effectLst/>
                <a:latin typeface="Arial" pitchFamily="34" charset="0"/>
                <a:ea typeface="Times"/>
                <a:cs typeface="Arial" pitchFamily="34" charset="0"/>
              </a:rPr>
              <a:t>:</a:t>
            </a:r>
            <a:r>
              <a:rPr kumimoji="0" lang="en-US" altLang="en-US" sz="1400" b="0" i="0" u="none" strike="noStrike" cap="none" normalizeH="0" baseline="0" smtClean="0">
                <a:ln>
                  <a:noFill/>
                </a:ln>
                <a:solidFill>
                  <a:srgbClr val="800000"/>
                </a:solidFill>
                <a:effectLst/>
                <a:latin typeface="Arial" pitchFamily="34" charset="0"/>
                <a:ea typeface="Times New Roman" pitchFamily="18"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8" name="Object 7"/>
          <p:cNvGraphicFramePr>
            <a:graphicFrameLocks noChangeAspect="1"/>
          </p:cNvGraphicFramePr>
          <p:nvPr>
            <p:extLst>
              <p:ext uri="{D42A27DB-BD31-4B8C-83A1-F6EECF244321}">
                <p14:modId xmlns:p14="http://schemas.microsoft.com/office/powerpoint/2010/main" val="2994725242"/>
              </p:ext>
            </p:extLst>
          </p:nvPr>
        </p:nvGraphicFramePr>
        <p:xfrm>
          <a:off x="3974340" y="4492089"/>
          <a:ext cx="8516938" cy="2497137"/>
        </p:xfrm>
        <a:graphic>
          <a:graphicData uri="http://schemas.openxmlformats.org/presentationml/2006/ole">
            <mc:AlternateContent xmlns:mc="http://schemas.openxmlformats.org/markup-compatibility/2006">
              <mc:Choice xmlns:v="urn:schemas-microsoft-com:vml" Requires="v">
                <p:oleObj spid="_x0000_s28788" name="Document" r:id="rId10" imgW="8627325" imgH="2533358" progId="Word.Document.8">
                  <p:embed/>
                </p:oleObj>
              </mc:Choice>
              <mc:Fallback>
                <p:oleObj name="Document" r:id="rId10" imgW="8627325" imgH="2533358" progId="Word.Document.8">
                  <p:embed/>
                  <p:pic>
                    <p:nvPicPr>
                      <p:cNvPr id="0" name=""/>
                      <p:cNvPicPr>
                        <a:picLocks noChangeAspect="1" noChangeArrowheads="1"/>
                      </p:cNvPicPr>
                      <p:nvPr/>
                    </p:nvPicPr>
                    <p:blipFill>
                      <a:blip r:embed="rId11"/>
                      <a:srcRect/>
                      <a:stretch>
                        <a:fillRect/>
                      </a:stretch>
                    </p:blipFill>
                    <p:spPr bwMode="auto">
                      <a:xfrm>
                        <a:off x="3974340" y="4492089"/>
                        <a:ext cx="8516938" cy="2497137"/>
                      </a:xfrm>
                      <a:prstGeom prst="rect">
                        <a:avLst/>
                      </a:prstGeom>
                      <a:noFill/>
                      <a:extLst/>
                    </p:spPr>
                  </p:pic>
                </p:oleObj>
              </mc:Fallback>
            </mc:AlternateContent>
          </a:graphicData>
        </a:graphic>
      </p:graphicFrame>
      <p:sp>
        <p:nvSpPr>
          <p:cNvPr id="19" name="TextBox 18"/>
          <p:cNvSpPr txBox="1"/>
          <p:nvPr/>
        </p:nvSpPr>
        <p:spPr>
          <a:xfrm>
            <a:off x="958915" y="3163128"/>
            <a:ext cx="7372288" cy="738664"/>
          </a:xfrm>
          <a:prstGeom prst="rect">
            <a:avLst/>
          </a:prstGeom>
          <a:noFill/>
        </p:spPr>
        <p:txBody>
          <a:bodyPr wrap="square" rtlCol="0">
            <a:spAutoFit/>
          </a:bodyPr>
          <a:lstStyle/>
          <a:p>
            <a:pPr algn="just"/>
            <a:r>
              <a:rPr lang="en-US" sz="1400" dirty="0">
                <a:solidFill>
                  <a:schemeClr val="tx2"/>
                </a:solidFill>
                <a:latin typeface="Arial" panose="020B0604020202020204" pitchFamily="34" charset="0"/>
                <a:cs typeface="Arial" panose="020B0604020202020204" pitchFamily="34" charset="0"/>
              </a:rPr>
              <a:t>If particles enter the LINAC with an energy </a:t>
            </a:r>
            <a:r>
              <a:rPr lang="en-US" sz="1400" b="1" i="1" dirty="0" smtClean="0">
                <a:solidFill>
                  <a:schemeClr val="tx2"/>
                </a:solidFill>
                <a:latin typeface="Arial" panose="020B0604020202020204" pitchFamily="34" charset="0"/>
                <a:cs typeface="Arial" panose="020B0604020202020204" pitchFamily="34" charset="0"/>
              </a:rPr>
              <a:t>W</a:t>
            </a:r>
            <a:r>
              <a:rPr lang="en-US" sz="1400" b="1" i="1" baseline="-25000" dirty="0" smtClean="0">
                <a:solidFill>
                  <a:schemeClr val="tx2"/>
                </a:solidFill>
                <a:latin typeface="Arial" panose="020B0604020202020204" pitchFamily="34" charset="0"/>
                <a:cs typeface="Arial" panose="020B0604020202020204" pitchFamily="34" charset="0"/>
              </a:rPr>
              <a:t>in</a:t>
            </a:r>
            <a:r>
              <a:rPr lang="en-US" sz="1400" dirty="0" smtClean="0">
                <a:solidFill>
                  <a:schemeClr val="tx2"/>
                </a:solidFill>
                <a:latin typeface="Arial" panose="020B0604020202020204" pitchFamily="34" charset="0"/>
                <a:cs typeface="Arial" panose="020B0604020202020204" pitchFamily="34" charset="0"/>
              </a:rPr>
              <a:t>, </a:t>
            </a:r>
            <a:r>
              <a:rPr lang="en-US" sz="1400" dirty="0">
                <a:solidFill>
                  <a:schemeClr val="tx2"/>
                </a:solidFill>
                <a:latin typeface="Arial" panose="020B0604020202020204" pitchFamily="34" charset="0"/>
                <a:cs typeface="Arial" panose="020B0604020202020204" pitchFamily="34" charset="0"/>
              </a:rPr>
              <a:t>while travelling inside the n-</a:t>
            </a:r>
            <a:r>
              <a:rPr lang="en-US" sz="1400" dirty="0" err="1">
                <a:solidFill>
                  <a:schemeClr val="tx2"/>
                </a:solidFill>
                <a:latin typeface="Arial" panose="020B0604020202020204" pitchFamily="34" charset="0"/>
                <a:cs typeface="Arial" panose="020B0604020202020204" pitchFamily="34" charset="0"/>
              </a:rPr>
              <a:t>th</a:t>
            </a:r>
            <a:r>
              <a:rPr lang="en-US" sz="1400" dirty="0">
                <a:solidFill>
                  <a:schemeClr val="tx2"/>
                </a:solidFill>
                <a:latin typeface="Arial" panose="020B0604020202020204" pitchFamily="34" charset="0"/>
                <a:cs typeface="Arial" panose="020B0604020202020204" pitchFamily="34" charset="0"/>
              </a:rPr>
              <a:t> drift tube they will show energy </a:t>
            </a:r>
            <a:r>
              <a:rPr lang="en-US" sz="1400" b="1" i="1" dirty="0" err="1" smtClean="0">
                <a:solidFill>
                  <a:schemeClr val="tx2"/>
                </a:solidFill>
                <a:latin typeface="Arial" panose="020B0604020202020204" pitchFamily="34" charset="0"/>
                <a:cs typeface="Arial" panose="020B0604020202020204" pitchFamily="34" charset="0"/>
              </a:rPr>
              <a:t>W</a:t>
            </a:r>
            <a:r>
              <a:rPr lang="en-US" sz="1400" b="1" i="1" baseline="-25000" dirty="0" err="1" smtClean="0">
                <a:solidFill>
                  <a:schemeClr val="tx2"/>
                </a:solidFill>
                <a:latin typeface="Arial" panose="020B0604020202020204" pitchFamily="34" charset="0"/>
                <a:cs typeface="Arial" panose="020B0604020202020204" pitchFamily="34" charset="0"/>
              </a:rPr>
              <a:t>n</a:t>
            </a:r>
            <a:r>
              <a:rPr lang="it-IT" sz="1400" dirty="0" smtClean="0">
                <a:solidFill>
                  <a:schemeClr val="tx2"/>
                </a:solidFill>
                <a:latin typeface="Arial" panose="020B0604020202020204" pitchFamily="34" charset="0"/>
                <a:cs typeface="Arial" panose="020B0604020202020204" pitchFamily="34" charset="0"/>
              </a:rPr>
              <a:t> </a:t>
            </a:r>
            <a:r>
              <a:rPr lang="en-US" sz="1400" dirty="0">
                <a:solidFill>
                  <a:schemeClr val="tx2"/>
                </a:solidFill>
                <a:latin typeface="Arial" panose="020B0604020202020204" pitchFamily="34" charset="0"/>
                <a:cs typeface="Arial" panose="020B0604020202020204" pitchFamily="34" charset="0"/>
              </a:rPr>
              <a:t>and velocity </a:t>
            </a:r>
            <a:r>
              <a:rPr lang="en-US" sz="1400" b="1" i="1" dirty="0" err="1" smtClean="0">
                <a:solidFill>
                  <a:schemeClr val="tx2"/>
                </a:solidFill>
                <a:latin typeface="Arial" panose="020B0604020202020204" pitchFamily="34" charset="0"/>
                <a:cs typeface="Arial" panose="020B0604020202020204" pitchFamily="34" charset="0"/>
              </a:rPr>
              <a:t>v</a:t>
            </a:r>
            <a:r>
              <a:rPr lang="en-US" sz="1400" b="1" i="1" baseline="-25000" dirty="0" err="1" smtClean="0">
                <a:solidFill>
                  <a:schemeClr val="tx2"/>
                </a:solidFill>
                <a:latin typeface="Arial" panose="020B0604020202020204" pitchFamily="34" charset="0"/>
                <a:cs typeface="Arial" panose="020B0604020202020204" pitchFamily="34" charset="0"/>
              </a:rPr>
              <a:t>n</a:t>
            </a:r>
            <a:r>
              <a:rPr lang="it-IT" sz="1400" dirty="0" smtClean="0">
                <a:solidFill>
                  <a:schemeClr val="tx2"/>
                </a:solidFill>
                <a:latin typeface="Arial" panose="020B0604020202020204" pitchFamily="34" charset="0"/>
                <a:cs typeface="Arial" panose="020B0604020202020204" pitchFamily="34" charset="0"/>
              </a:rPr>
              <a:t> </a:t>
            </a:r>
            <a:r>
              <a:rPr lang="en-US" sz="1400" dirty="0">
                <a:solidFill>
                  <a:schemeClr val="tx2"/>
                </a:solidFill>
                <a:latin typeface="Arial" panose="020B0604020202020204" pitchFamily="34" charset="0"/>
                <a:cs typeface="Arial" panose="020B0604020202020204" pitchFamily="34" charset="0"/>
              </a:rPr>
              <a:t>given by: </a:t>
            </a:r>
          </a:p>
          <a:p>
            <a:pPr algn="just"/>
            <a:r>
              <a:rPr lang="it-IT" sz="1400" dirty="0" smtClean="0">
                <a:solidFill>
                  <a:schemeClr val="tx2"/>
                </a:solidFill>
                <a:latin typeface="Arial" panose="020B0604020202020204" pitchFamily="34" charset="0"/>
                <a:cs typeface="Arial" panose="020B0604020202020204" pitchFamily="34" charset="0"/>
              </a:rPr>
              <a:t> </a:t>
            </a:r>
            <a:endParaRPr lang="en-US" sz="14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4053507"/>
      </p:ext>
    </p:extLst>
  </p:cSld>
  <p:clrMapOvr>
    <a:masterClrMapping/>
  </p:clrMapOvr>
  <p:timing>
    <p:tnLst>
      <p:par>
        <p:cTn id="1" dur="indefinite" restart="never" nodeType="tmRoot"/>
      </p:par>
    </p:tnLst>
  </p:timing>
</p:sld>
</file>

<file path=ppt/theme/theme1.xml><?xml version="1.0" encoding="utf-8"?>
<a:theme xmlns:a="http://schemas.openxmlformats.org/drawingml/2006/main" name="EDIT2015_templat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EDIT2015_template2</Template>
  <TotalTime>13859</TotalTime>
  <Words>3503</Words>
  <Application>Microsoft Office PowerPoint</Application>
  <PresentationFormat>On-screen Show (4:3)</PresentationFormat>
  <Paragraphs>458</Paragraphs>
  <Slides>46</Slides>
  <Notes>0</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46</vt:i4>
      </vt:variant>
    </vt:vector>
  </HeadingPairs>
  <TitlesOfParts>
    <vt:vector size="51" baseType="lpstr">
      <vt:lpstr>EDIT2015_template2</vt:lpstr>
      <vt:lpstr>Equation</vt:lpstr>
      <vt:lpstr>Equazione</vt:lpstr>
      <vt:lpstr>Document</vt:lpstr>
      <vt:lpstr>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Alessandro Gallo</dc:creator>
  <cp:lastModifiedBy>Alessandro Gallo</cp:lastModifiedBy>
  <cp:revision>102</cp:revision>
  <dcterms:created xsi:type="dcterms:W3CDTF">2015-10-12T12:31:08Z</dcterms:created>
  <dcterms:modified xsi:type="dcterms:W3CDTF">2015-10-22T09:59:23Z</dcterms:modified>
</cp:coreProperties>
</file>