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333" r:id="rId3"/>
    <p:sldId id="349" r:id="rId4"/>
    <p:sldId id="365" r:id="rId5"/>
    <p:sldId id="334" r:id="rId6"/>
    <p:sldId id="335" r:id="rId7"/>
    <p:sldId id="356" r:id="rId8"/>
    <p:sldId id="336" r:id="rId9"/>
    <p:sldId id="367" r:id="rId10"/>
    <p:sldId id="337" r:id="rId11"/>
    <p:sldId id="338" r:id="rId12"/>
    <p:sldId id="339" r:id="rId13"/>
    <p:sldId id="341" r:id="rId14"/>
    <p:sldId id="342" r:id="rId15"/>
    <p:sldId id="343" r:id="rId16"/>
    <p:sldId id="369" r:id="rId17"/>
    <p:sldId id="344" r:id="rId18"/>
    <p:sldId id="345" r:id="rId19"/>
    <p:sldId id="346" r:id="rId20"/>
    <p:sldId id="347" r:id="rId21"/>
    <p:sldId id="348" r:id="rId22"/>
    <p:sldId id="370" r:id="rId23"/>
    <p:sldId id="371" r:id="rId24"/>
    <p:sldId id="352" r:id="rId25"/>
    <p:sldId id="353" r:id="rId26"/>
    <p:sldId id="354" r:id="rId27"/>
    <p:sldId id="355" r:id="rId28"/>
    <p:sldId id="363" r:id="rId29"/>
    <p:sldId id="357" r:id="rId30"/>
    <p:sldId id="358" r:id="rId31"/>
    <p:sldId id="359" r:id="rId32"/>
    <p:sldId id="360" r:id="rId33"/>
    <p:sldId id="361" r:id="rId34"/>
    <p:sldId id="362" r:id="rId35"/>
    <p:sldId id="350" r:id="rId36"/>
    <p:sldId id="351" r:id="rId37"/>
    <p:sldId id="368" r:id="rId38"/>
    <p:sldId id="313" r:id="rId3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71BED"/>
    <a:srgbClr val="D51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060" autoAdjust="0"/>
  </p:normalViewPr>
  <p:slideViewPr>
    <p:cSldViewPr snapToGrid="0" snapToObjects="1">
      <p:cViewPr varScale="1">
        <p:scale>
          <a:sx n="99" d="100"/>
          <a:sy n="99" d="100"/>
        </p:scale>
        <p:origin x="-104" y="-85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0CF6F-FEAD-6E4E-B46F-45BE032D136C}" type="datetimeFigureOut">
              <a:rPr lang="en-US" smtClean="0"/>
              <a:t>14/10/15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36CA7-D974-8041-9B01-0C33DAFC2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3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9B49A-466C-654A-A9F9-1A2741FEB194}" type="datetimeFigureOut">
              <a:rPr lang="en-US" smtClean="0"/>
              <a:t>14/10/15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19A21-9F6D-DC48-86A0-4B97CB0BE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48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BA70FC2C-D3AE-A74D-A3D0-F1FB98B15ABD}" type="datetime1">
              <a:rPr lang="en-US" smtClean="0"/>
              <a:t>14/10/15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5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58001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2B783F20-36D6-8E44-9D34-F2178A210261}" type="datetime1">
              <a:rPr lang="en-US" smtClean="0"/>
              <a:t>14/10/15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7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86387" y="396875"/>
            <a:ext cx="1671638" cy="8451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6" y="396875"/>
            <a:ext cx="4849813" cy="845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1832B5F-8B7C-954A-AE34-88B3E831974A}" type="datetime1">
              <a:rPr lang="en-US" smtClean="0"/>
              <a:t>14/10/15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88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58001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713D80-7215-A246-BCDE-E50637C8AEF6}" type="datetime1">
              <a:rPr lang="en-US" smtClean="0"/>
              <a:t>14/10/15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5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EE412057-29CB-A149-89DF-E98A3C1CB6CE}" type="datetime1">
              <a:rPr lang="en-US" smtClean="0"/>
              <a:t>14/10/15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0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58001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2311401"/>
            <a:ext cx="3260725" cy="65373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97301" y="2311401"/>
            <a:ext cx="3260725" cy="65373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4FB41FD-2C7D-B540-8F6A-1D4EEA11AC2F}" type="datetime1">
              <a:rPr lang="en-US" smtClean="0"/>
              <a:t>14/10/15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E0DF8737-9803-954C-B6B6-729305D3BBE4}" type="datetime1">
              <a:rPr lang="en-US" smtClean="0"/>
              <a:t>14/10/15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2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58001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0E3F17B9-E901-9A46-8045-EF518C461394}" type="datetime1">
              <a:rPr lang="en-US" smtClean="0"/>
              <a:t>14/10/15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9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662DF9A-95FC-6F4E-9075-72A5699F7E46}" type="datetime1">
              <a:rPr lang="en-US" smtClean="0"/>
              <a:t>14/10/15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3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3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F99D80C4-4937-D34A-BDCF-C4424BB23796}" type="datetime1">
              <a:rPr lang="en-US" smtClean="0"/>
              <a:t>14/10/15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3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366B5FD9-6CB3-754C-B92F-16602D3108EA}" type="datetime1">
              <a:rPr lang="en-US" smtClean="0"/>
              <a:t>14/10/15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00349" y="132196"/>
            <a:ext cx="9130300" cy="344476"/>
          </a:xfrm>
          <a:prstGeom prst="rect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8719" y="120326"/>
            <a:ext cx="865162" cy="360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i="1">
                <a:solidFill>
                  <a:schemeClr val="bg1"/>
                </a:solidFill>
              </a:defRPr>
            </a:lvl1pPr>
          </a:lstStyle>
          <a:p>
            <a:fld id="{756E1E03-659C-5C49-9F8B-AEB4A7A525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00349" y="132195"/>
            <a:ext cx="9130300" cy="6515109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400349" y="6359106"/>
            <a:ext cx="9130300" cy="2881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0061" y="6318486"/>
            <a:ext cx="7041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Fabio Sauli – Photon Detection and Imaging with Gaseous Counters – EDIT 2015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4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i="0" kern="1200" cap="all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.emf"/><Relationship Id="rId9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57.emf"/><Relationship Id="rId7" Type="http://schemas.openxmlformats.org/officeDocument/2006/relationships/image" Target="../media/image6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hyperlink" Target="http://www.cambridge.org/F4GASEOUS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6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nderstorms-Ever-Recorded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4"/>
          <a:stretch/>
        </p:blipFill>
        <p:spPr>
          <a:xfrm>
            <a:off x="283192" y="125861"/>
            <a:ext cx="9622808" cy="65562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5338" y="583683"/>
            <a:ext cx="8346699" cy="58169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lop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PART 2</a:t>
            </a:r>
          </a:p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PROBLEMS AND SOLUTIONS</a:t>
            </a:r>
          </a:p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WITH </a:t>
            </a:r>
          </a:p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GASEOUS COUNTERS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Fabio Sauli</a:t>
            </a:r>
          </a:p>
          <a:p>
            <a:pPr algn="ctr"/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TERA </a:t>
            </a:r>
            <a:r>
              <a:rPr lang="en-US" sz="20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20-29, 2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Foundation and CERN</a:t>
            </a:r>
          </a:p>
          <a:p>
            <a:pPr algn="ctr"/>
            <a:r>
              <a:rPr lang="en-US" sz="2000" b="1" i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EDIT 2015  </a:t>
            </a:r>
            <a:r>
              <a:rPr lang="en-US" sz="2000" b="1" i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Laboratori</a:t>
            </a:r>
            <a:r>
              <a:rPr lang="en-US" sz="2000" b="1" i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i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Nazionali</a:t>
            </a:r>
            <a:r>
              <a:rPr lang="en-US" sz="2000" b="1" i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 di </a:t>
            </a:r>
            <a:r>
              <a:rPr lang="en-US" sz="2000" b="1" i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Frascati</a:t>
            </a:r>
            <a:r>
              <a:rPr lang="en-US" sz="2000" b="1" i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</a:rPr>
              <a:t>, October 015</a:t>
            </a:r>
            <a:endParaRPr lang="en-US" sz="2400" b="1" i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38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THE RAETHER LIMIT 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0972" y="702022"/>
            <a:ext cx="54204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Maximum avalanche size before transition or breakdown:</a:t>
            </a:r>
          </a:p>
          <a:p>
            <a:r>
              <a:rPr lang="en-US" sz="1600" dirty="0" smtClean="0"/>
              <a:t>Q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=(Primary ionization)x(Gain) ~ 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e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7632" y="3204103"/>
            <a:ext cx="3544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Multiwire structures: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athode pre-amplification of field emitted electrons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4123032" y="1308398"/>
            <a:ext cx="4770583" cy="4721764"/>
            <a:chOff x="3928518" y="1308398"/>
            <a:chExt cx="4770583" cy="4721764"/>
          </a:xfrm>
        </p:grpSpPr>
        <p:grpSp>
          <p:nvGrpSpPr>
            <p:cNvPr id="8" name="Group 7"/>
            <p:cNvGrpSpPr/>
            <p:nvPr/>
          </p:nvGrpSpPr>
          <p:grpSpPr>
            <a:xfrm>
              <a:off x="4302512" y="1308398"/>
              <a:ext cx="4396589" cy="4396589"/>
              <a:chOff x="4302512" y="1308398"/>
              <a:chExt cx="4396589" cy="4396589"/>
            </a:xfrm>
          </p:grpSpPr>
          <p:pic>
            <p:nvPicPr>
              <p:cNvPr id="10" name="Picture 9" descr="Figure 8-21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02512" y="1308398"/>
                <a:ext cx="4396589" cy="4396589"/>
              </a:xfrm>
              <a:prstGeom prst="rect">
                <a:avLst/>
              </a:prstGeom>
            </p:spPr>
          </p:pic>
          <p:cxnSp>
            <p:nvCxnSpPr>
              <p:cNvPr id="11" name="Straight Connector 10"/>
              <p:cNvCxnSpPr/>
              <p:nvPr/>
            </p:nvCxnSpPr>
            <p:spPr>
              <a:xfrm flipV="1">
                <a:off x="6999055" y="3805600"/>
                <a:ext cx="0" cy="130164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988882" y="3810239"/>
                <a:ext cx="20101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560376" y="3648029"/>
                <a:ext cx="4582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sz="1600" baseline="30000" dirty="0" smtClean="0">
                    <a:solidFill>
                      <a:srgbClr val="FF0000"/>
                    </a:solidFill>
                  </a:rPr>
                  <a:t>3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816312" y="5180331"/>
                <a:ext cx="383760" cy="21927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769932" y="5135159"/>
                <a:ext cx="4582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sz="1600" baseline="30000" dirty="0">
                    <a:solidFill>
                      <a:srgbClr val="FF0000"/>
                    </a:solidFill>
                  </a:rPr>
                  <a:t>4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928518" y="5722385"/>
              <a:ext cx="4770583" cy="307777"/>
            </a:xfrm>
            <a:prstGeom prst="rect">
              <a:avLst/>
            </a:prstGeom>
            <a:solidFill>
              <a:srgbClr val="D9D9D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/>
                <a:t>P. </a:t>
              </a:r>
              <a:r>
                <a:rPr lang="en-US" sz="1400" b="1" i="1" dirty="0" err="1" smtClean="0"/>
                <a:t>Giubellino</a:t>
              </a:r>
              <a:r>
                <a:rPr lang="en-US" sz="1400" b="1" i="1" dirty="0" smtClean="0"/>
                <a:t> et al, </a:t>
              </a:r>
              <a:r>
                <a:rPr lang="en-US" sz="1400" b="1" i="1" dirty="0" err="1" smtClean="0"/>
                <a:t>Nucl</a:t>
              </a:r>
              <a:r>
                <a:rPr lang="en-US" sz="1400" b="1" i="1" dirty="0" smtClean="0"/>
                <a:t>. Instr. and Meth.  A245(1986)155</a:t>
              </a:r>
              <a:endParaRPr lang="en-US" sz="1400" b="1" i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84448" y="1725843"/>
            <a:ext cx="2531462" cy="124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Fast particles 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E ~ 2 keV: </a:t>
            </a:r>
          </a:p>
          <a:p>
            <a:r>
              <a:rPr lang="en-US" sz="1600" dirty="0" smtClean="0"/>
              <a:t>Q=(100)x(10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)=10</a:t>
            </a:r>
            <a:r>
              <a:rPr lang="en-US" sz="1600" baseline="30000" dirty="0" smtClean="0"/>
              <a:t>6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Neutrons        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dirty="0"/>
              <a:t>E ~ 2 </a:t>
            </a:r>
            <a:r>
              <a:rPr lang="en-US" sz="1600" dirty="0" smtClean="0"/>
              <a:t>MeV</a:t>
            </a:r>
          </a:p>
          <a:p>
            <a:r>
              <a:rPr lang="en-US" sz="1600" dirty="0" smtClean="0"/>
              <a:t>Q=(10</a:t>
            </a:r>
            <a:r>
              <a:rPr lang="en-US" sz="1600" baseline="30000" dirty="0" smtClean="0"/>
              <a:t>5</a:t>
            </a:r>
            <a:r>
              <a:rPr lang="en-US" sz="1600" dirty="0" smtClean="0"/>
              <a:t>)x(10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)=10</a:t>
            </a:r>
            <a:r>
              <a:rPr lang="en-US" sz="1600" baseline="30000" dirty="0" smtClean="0"/>
              <a:t>9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369264" y="4528707"/>
            <a:ext cx="2001164" cy="381950"/>
            <a:chOff x="1174750" y="4422877"/>
            <a:chExt cx="2001164" cy="381950"/>
          </a:xfrm>
        </p:grpSpPr>
        <p:sp>
          <p:nvSpPr>
            <p:cNvPr id="18" name="Oval 17"/>
            <p:cNvSpPr/>
            <p:nvPr/>
          </p:nvSpPr>
          <p:spPr>
            <a:xfrm>
              <a:off x="1174750" y="4523315"/>
              <a:ext cx="264583" cy="26458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010813" y="4639726"/>
              <a:ext cx="165101" cy="1651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439333" y="4422877"/>
              <a:ext cx="1582063" cy="249876"/>
              <a:chOff x="1439333" y="4422877"/>
              <a:chExt cx="1582063" cy="249876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1439333" y="4422877"/>
                <a:ext cx="1439042" cy="180873"/>
              </a:xfrm>
              <a:custGeom>
                <a:avLst/>
                <a:gdLst>
                  <a:gd name="connsiteX0" fmla="*/ 0 w 1333500"/>
                  <a:gd name="connsiteY0" fmla="*/ 180873 h 180873"/>
                  <a:gd name="connsiteX1" fmla="*/ 423334 w 1333500"/>
                  <a:gd name="connsiteY1" fmla="*/ 32706 h 180873"/>
                  <a:gd name="connsiteX2" fmla="*/ 772584 w 1333500"/>
                  <a:gd name="connsiteY2" fmla="*/ 956 h 180873"/>
                  <a:gd name="connsiteX3" fmla="*/ 1026584 w 1333500"/>
                  <a:gd name="connsiteY3" fmla="*/ 53873 h 180873"/>
                  <a:gd name="connsiteX4" fmla="*/ 1333500 w 1333500"/>
                  <a:gd name="connsiteY4" fmla="*/ 180873 h 18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0" h="180873">
                    <a:moveTo>
                      <a:pt x="0" y="180873"/>
                    </a:moveTo>
                    <a:cubicBezTo>
                      <a:pt x="147285" y="121782"/>
                      <a:pt x="294570" y="62692"/>
                      <a:pt x="423334" y="32706"/>
                    </a:cubicBezTo>
                    <a:cubicBezTo>
                      <a:pt x="552098" y="2720"/>
                      <a:pt x="672042" y="-2572"/>
                      <a:pt x="772584" y="956"/>
                    </a:cubicBezTo>
                    <a:cubicBezTo>
                      <a:pt x="873126" y="4484"/>
                      <a:pt x="933098" y="23887"/>
                      <a:pt x="1026584" y="53873"/>
                    </a:cubicBezTo>
                    <a:cubicBezTo>
                      <a:pt x="1120070" y="83859"/>
                      <a:pt x="1333500" y="180873"/>
                      <a:pt x="1333500" y="18087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2830896" y="4572001"/>
                <a:ext cx="190500" cy="1007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1242264" y="4950493"/>
            <a:ext cx="54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</a:t>
            </a:r>
            <a:r>
              <a:rPr lang="en-US" i="1" baseline="-25000" dirty="0" smtClean="0"/>
              <a:t>C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3030556" y="4950493"/>
            <a:ext cx="55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</a:t>
            </a:r>
            <a:r>
              <a:rPr lang="en-US" i="1" baseline="-25000" dirty="0"/>
              <a:t>A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1742179" y="5469534"/>
            <a:ext cx="1463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M=M</a:t>
            </a:r>
            <a:r>
              <a:rPr lang="en-US" i="1" baseline="-25000" dirty="0" smtClean="0"/>
              <a:t>C</a:t>
            </a:r>
            <a:r>
              <a:rPr lang="en-US" i="1" dirty="0" smtClean="0"/>
              <a:t> x M</a:t>
            </a:r>
            <a:r>
              <a:rPr lang="en-US" i="1" baseline="-25000" dirty="0" smtClean="0"/>
              <a:t>A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717632" y="1308398"/>
            <a:ext cx="2990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Typical proportional gain ~ 10</a:t>
            </a:r>
            <a:r>
              <a:rPr lang="en-US" sz="1600" baseline="30000" dirty="0" smtClean="0"/>
              <a:t>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662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BREAKDOWN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65536" y="1220592"/>
            <a:ext cx="4847004" cy="4250575"/>
            <a:chOff x="4528119" y="1248422"/>
            <a:chExt cx="3980358" cy="3848855"/>
          </a:xfrm>
        </p:grpSpPr>
        <p:sp>
          <p:nvSpPr>
            <p:cNvPr id="6" name="TextBox 5"/>
            <p:cNvSpPr txBox="1"/>
            <p:nvPr/>
          </p:nvSpPr>
          <p:spPr>
            <a:xfrm>
              <a:off x="4884141" y="1248422"/>
              <a:ext cx="26644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Spark damages in MWPCs: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28119" y="4789500"/>
              <a:ext cx="3980357" cy="307777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/>
                <a:t>Fabio’s Museum of Horrors</a:t>
              </a:r>
              <a:endParaRPr lang="en-US" sz="1400" b="1" i="1" dirty="0"/>
            </a:p>
          </p:txBody>
        </p:sp>
        <p:pic>
          <p:nvPicPr>
            <p:cNvPr id="8" name="Picture 7" descr="mwpc damag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119" y="1780488"/>
              <a:ext cx="3980358" cy="2922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323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AGING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4442" y="602231"/>
            <a:ext cx="8064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Polymerization of organic compounds with formation of deposits on thin wires:</a:t>
            </a:r>
            <a:endParaRPr lang="en-US" sz="1600" dirty="0"/>
          </a:p>
        </p:txBody>
      </p:sp>
      <p:pic>
        <p:nvPicPr>
          <p:cNvPr id="6" name="Picture 5" descr="aged wire 1.pi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68" y="946257"/>
            <a:ext cx="2902042" cy="2237719"/>
          </a:xfrm>
          <a:prstGeom prst="rect">
            <a:avLst/>
          </a:prstGeom>
        </p:spPr>
      </p:pic>
      <p:pic>
        <p:nvPicPr>
          <p:cNvPr id="7" name="Picture 6" descr="aged wire 3.p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301" y="3614733"/>
            <a:ext cx="3572915" cy="2288597"/>
          </a:xfrm>
          <a:prstGeom prst="rect">
            <a:avLst/>
          </a:prstGeom>
        </p:spPr>
      </p:pic>
      <p:pic>
        <p:nvPicPr>
          <p:cNvPr id="8" name="Picture 7" descr="aged wire 4.pic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095" y="993587"/>
            <a:ext cx="3536271" cy="2227353"/>
          </a:xfrm>
          <a:prstGeom prst="rect">
            <a:avLst/>
          </a:prstGeom>
        </p:spPr>
      </p:pic>
      <p:pic>
        <p:nvPicPr>
          <p:cNvPr id="9" name="Picture 8" descr="silicon deposit.pic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038" y="3580419"/>
            <a:ext cx="3436328" cy="2267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1301" y="3139256"/>
            <a:ext cx="2919251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O. </a:t>
            </a:r>
            <a:r>
              <a:rPr lang="en-US" sz="1400" b="1" i="1" dirty="0" err="1" smtClean="0"/>
              <a:t>Ullaland</a:t>
            </a:r>
            <a:r>
              <a:rPr lang="en-US" sz="1400" b="1" i="1" dirty="0" smtClean="0"/>
              <a:t>, LBL-21170 (1986)107</a:t>
            </a:r>
            <a:endParaRPr lang="en-US" sz="1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14967" y="5898798"/>
            <a:ext cx="3582469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I. </a:t>
            </a:r>
            <a:r>
              <a:rPr lang="en-US" sz="1400" b="1" i="1" dirty="0" err="1" smtClean="0"/>
              <a:t>Juric</a:t>
            </a:r>
            <a:r>
              <a:rPr lang="en-US" sz="1400" b="1" i="1" dirty="0" smtClean="0"/>
              <a:t> and J. </a:t>
            </a:r>
            <a:r>
              <a:rPr lang="en-US" sz="1400" b="1" i="1" dirty="0" err="1" smtClean="0"/>
              <a:t>Kadyk</a:t>
            </a:r>
            <a:r>
              <a:rPr lang="en-US" sz="1400" b="1" i="1" dirty="0" smtClean="0"/>
              <a:t>, LBL-21170 (1986)141</a:t>
            </a:r>
            <a:endParaRPr lang="en-US" sz="1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36898" y="3156915"/>
            <a:ext cx="3582469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I. </a:t>
            </a:r>
            <a:r>
              <a:rPr lang="en-US" sz="1400" b="1" i="1" dirty="0" err="1" smtClean="0"/>
              <a:t>Juric</a:t>
            </a:r>
            <a:r>
              <a:rPr lang="en-US" sz="1400" b="1" i="1" dirty="0" smtClean="0"/>
              <a:t> and J. </a:t>
            </a:r>
            <a:r>
              <a:rPr lang="en-US" sz="1400" b="1" i="1" dirty="0" err="1" smtClean="0"/>
              <a:t>Kadyk</a:t>
            </a:r>
            <a:r>
              <a:rPr lang="en-US" sz="1400" b="1" i="1" dirty="0" smtClean="0"/>
              <a:t>, LBL-21170 (1986)141</a:t>
            </a:r>
            <a:endParaRPr lang="en-US" sz="14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49216" y="5844555"/>
            <a:ext cx="3470150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M. Binkley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A515(2003)53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39656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MICRO-STRIP GAS COUNTER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3132" y="758798"/>
            <a:ext cx="1711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Anton Oed, 1988</a:t>
            </a:r>
            <a:endParaRPr lang="en-US" sz="1600" dirty="0"/>
          </a:p>
        </p:txBody>
      </p:sp>
      <p:pic>
        <p:nvPicPr>
          <p:cNvPr id="15" name="Picture 14" descr="msgc fiel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20" y="1519114"/>
            <a:ext cx="3997120" cy="3830573"/>
          </a:xfrm>
          <a:prstGeom prst="rect">
            <a:avLst/>
          </a:prstGeom>
        </p:spPr>
      </p:pic>
      <p:pic>
        <p:nvPicPr>
          <p:cNvPr id="16" name="Picture 15" descr="OedMSGC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280" y="2450723"/>
            <a:ext cx="3697801" cy="27995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flipH="1">
            <a:off x="942600" y="5467214"/>
            <a:ext cx="3827540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A. Oed,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A263(1988)351</a:t>
            </a:r>
            <a:endParaRPr lang="en-US" sz="14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4970667" y="1669729"/>
            <a:ext cx="38699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 µm wide anode strips, 50 µm cathode strips at 100 µm pitch on glass substrate:</a:t>
            </a:r>
          </a:p>
        </p:txBody>
      </p:sp>
    </p:spTree>
    <p:extLst>
      <p:ext uri="{BB962C8B-B14F-4D97-AF65-F5344CB8AC3E}">
        <p14:creationId xmlns:p14="http://schemas.microsoft.com/office/powerpoint/2010/main" val="82636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AGING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40573" y="5980733"/>
            <a:ext cx="4594290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R. Bouclier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A367(1995)163</a:t>
            </a:r>
            <a:endParaRPr lang="en-US" sz="1400" b="1" i="1" dirty="0"/>
          </a:p>
        </p:txBody>
      </p:sp>
      <p:pic>
        <p:nvPicPr>
          <p:cNvPr id="6" name="Picture 5" descr="msgc pulse dist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573" y="1025126"/>
            <a:ext cx="5890025" cy="442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6470" y="503500"/>
            <a:ext cx="451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Single track signal width (two-track resolution):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161674" y="2670913"/>
            <a:ext cx="1394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200 µm pitch</a:t>
            </a:r>
            <a:endParaRPr lang="en-US" sz="16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4623563" y="3009467"/>
            <a:ext cx="1421993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FW ~ </a:t>
            </a:r>
            <a:r>
              <a:rPr lang="en-US" sz="1600" b="1" i="1" dirty="0">
                <a:solidFill>
                  <a:srgbClr val="FF0000"/>
                </a:solidFill>
              </a:rPr>
              <a:t>400 µm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248029" y="2884838"/>
            <a:ext cx="31498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23691" y="2887227"/>
            <a:ext cx="28436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6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RATE CAPABILITY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47109" y="1197481"/>
            <a:ext cx="5624662" cy="4597079"/>
            <a:chOff x="4333257" y="1197481"/>
            <a:chExt cx="4357888" cy="3561735"/>
          </a:xfrm>
        </p:grpSpPr>
        <p:pic>
          <p:nvPicPr>
            <p:cNvPr id="6" name="Picture 5" descr="MWPC-MSGC Rat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3257" y="1197481"/>
              <a:ext cx="4357888" cy="3561735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7433791" y="2062898"/>
              <a:ext cx="0" cy="2060150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924172" y="3140700"/>
              <a:ext cx="125207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</a:rPr>
                <a:t>10</a:t>
              </a:r>
              <a:r>
                <a:rPr lang="en-US" sz="1600" b="1" i="1" baseline="30000" dirty="0" smtClean="0">
                  <a:solidFill>
                    <a:srgbClr val="FF0000"/>
                  </a:solidFill>
                </a:rPr>
                <a:t>6</a:t>
              </a:r>
              <a:r>
                <a:rPr lang="en-US" sz="1600" b="1" i="1" dirty="0" smtClean="0">
                  <a:solidFill>
                    <a:srgbClr val="FF0000"/>
                  </a:solidFill>
                </a:rPr>
                <a:t> mm</a:t>
              </a:r>
              <a:r>
                <a:rPr lang="en-US" sz="1600" b="1" i="1" baseline="30000" dirty="0" smtClean="0">
                  <a:solidFill>
                    <a:srgbClr val="FF0000"/>
                  </a:solidFill>
                </a:rPr>
                <a:t>-2 </a:t>
              </a:r>
              <a:r>
                <a:rPr lang="en-US" sz="1600" b="1" i="1" dirty="0" smtClean="0">
                  <a:solidFill>
                    <a:srgbClr val="FF0000"/>
                  </a:solidFill>
                </a:rPr>
                <a:t>s</a:t>
              </a:r>
              <a:r>
                <a:rPr lang="en-US" sz="1600" b="1" i="1" baseline="30000" dirty="0" smtClean="0">
                  <a:solidFill>
                    <a:srgbClr val="FF0000"/>
                  </a:solidFill>
                </a:rPr>
                <a:t>-1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91830" y="5740135"/>
            <a:ext cx="2783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Fast signals ~ 30 ns (1.5 mm)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72746" y="669139"/>
            <a:ext cx="3058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</a:t>
            </a:r>
            <a:r>
              <a:rPr lang="en-US" sz="1600" dirty="0" smtClean="0"/>
              <a:t>ate capability: 1 MHz/mm</a:t>
            </a:r>
            <a:r>
              <a:rPr lang="en-US" sz="1600" baseline="30000" dirty="0" smtClean="0"/>
              <a:t>2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848010" y="5148229"/>
            <a:ext cx="245587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Volume resolution</a:t>
            </a:r>
          </a:p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V ~ 1 x 1 x 2= 2 mm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5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MSGC AGING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Figure 16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00" y="2534717"/>
            <a:ext cx="3932899" cy="3117170"/>
          </a:xfrm>
          <a:prstGeom prst="rect">
            <a:avLst/>
          </a:prstGeom>
        </p:spPr>
      </p:pic>
      <p:pic>
        <p:nvPicPr>
          <p:cNvPr id="12" name="Picture 11" descr="Figure 16-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6" y="1044638"/>
            <a:ext cx="4817946" cy="38186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036" y="624734"/>
            <a:ext cx="3707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MSGC GAIN vs COLLECTED CHARGE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776152" y="1832388"/>
            <a:ext cx="34457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EXTREME SENSITIVITY TO CONTAMINATIONS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839796" y="4956381"/>
            <a:ext cx="431274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R. </a:t>
            </a:r>
            <a:r>
              <a:rPr lang="en-US" sz="1400" b="1" i="1" dirty="0" err="1" smtClean="0"/>
              <a:t>Boucler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A367(1995)163</a:t>
            </a:r>
            <a:endParaRPr lang="en-US" sz="14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5059454" y="5753999"/>
            <a:ext cx="431274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R. </a:t>
            </a:r>
            <a:r>
              <a:rPr lang="en-US" sz="1400" b="1" i="1" dirty="0" err="1" smtClean="0"/>
              <a:t>Boucler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A348(1994)109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79444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MSGC DISCHARGES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5258" y="919084"/>
            <a:ext cx="5689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Pre-amplification of electrons emitted by cathode strip edges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4784" y="5525163"/>
            <a:ext cx="4420238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T. </a:t>
            </a:r>
            <a:r>
              <a:rPr lang="en-US" sz="1400" b="1" i="1" dirty="0" err="1" smtClean="0"/>
              <a:t>Beckers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 A346(1994)95</a:t>
            </a:r>
            <a:endParaRPr lang="en-US" sz="1400" b="1" i="1" dirty="0"/>
          </a:p>
        </p:txBody>
      </p:sp>
      <p:pic>
        <p:nvPicPr>
          <p:cNvPr id="19" name="Picture 18" descr="msgs da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134" y="1314875"/>
            <a:ext cx="3006119" cy="213538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515134" y="3667185"/>
            <a:ext cx="3006119" cy="2557143"/>
            <a:chOff x="5034570" y="3667185"/>
            <a:chExt cx="3006119" cy="2557143"/>
          </a:xfrm>
          <a:solidFill>
            <a:srgbClr val="D9D9D9"/>
          </a:solidFill>
        </p:grpSpPr>
        <p:pic>
          <p:nvPicPr>
            <p:cNvPr id="21" name="Picture 20" descr="msgc damage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4570" y="3667185"/>
              <a:ext cx="3006119" cy="2166479"/>
            </a:xfrm>
            <a:prstGeom prst="rect">
              <a:avLst/>
            </a:prstGeom>
            <a:grpFill/>
          </p:spPr>
        </p:pic>
        <p:sp>
          <p:nvSpPr>
            <p:cNvPr id="22" name="TextBox 21"/>
            <p:cNvSpPr txBox="1"/>
            <p:nvPr/>
          </p:nvSpPr>
          <p:spPr>
            <a:xfrm flipH="1">
              <a:off x="5066185" y="5916551"/>
              <a:ext cx="2974503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/>
                <a:t>Fabio’s Museum of Horrors</a:t>
              </a:r>
              <a:endParaRPr lang="en-US" sz="1400" b="1" i="1" dirty="0"/>
            </a:p>
          </p:txBody>
        </p:sp>
      </p:grpSp>
      <p:pic>
        <p:nvPicPr>
          <p:cNvPr id="17" name="Picture 16" descr="msgc fiel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977" y="2244808"/>
            <a:ext cx="3560261" cy="3411916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H="1">
            <a:off x="2420771" y="1981158"/>
            <a:ext cx="773490" cy="3597970"/>
          </a:xfrm>
          <a:prstGeom prst="line">
            <a:avLst/>
          </a:prstGeom>
          <a:ln w="28575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5044" y="1323818"/>
            <a:ext cx="2769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Times"/>
              </a:rPr>
              <a:t>MINIMUM IONIZING PARTICLES       </a:t>
            </a:r>
          </a:p>
          <a:p>
            <a:r>
              <a:rPr lang="en-US" sz="1600" dirty="0" smtClean="0">
                <a:cs typeface="Times"/>
              </a:rPr>
              <a:t>Q= 100 x10</a:t>
            </a:r>
            <a:r>
              <a:rPr lang="en-US" sz="1600" baseline="30000" dirty="0" smtClean="0">
                <a:cs typeface="Times"/>
              </a:rPr>
              <a:t>4</a:t>
            </a:r>
            <a:r>
              <a:rPr lang="en-US" sz="1600" dirty="0" smtClean="0">
                <a:cs typeface="Times"/>
              </a:rPr>
              <a:t>=10</a:t>
            </a:r>
            <a:r>
              <a:rPr lang="en-US" sz="1600" baseline="30000" dirty="0" smtClean="0">
                <a:cs typeface="Times"/>
              </a:rPr>
              <a:t>6</a:t>
            </a:r>
            <a:endParaRPr lang="en-US" sz="1600" dirty="0">
              <a:cs typeface="Time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922697" y="1773088"/>
            <a:ext cx="2560652" cy="2489058"/>
            <a:chOff x="6947543" y="1261344"/>
            <a:chExt cx="2560652" cy="2489058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7675008" y="1979483"/>
              <a:ext cx="239222" cy="946495"/>
            </a:xfrm>
            <a:prstGeom prst="straightConnector1">
              <a:avLst/>
            </a:prstGeom>
            <a:ln>
              <a:solidFill>
                <a:srgbClr val="0000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675008" y="1261344"/>
              <a:ext cx="183318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  <a:cs typeface="Times"/>
                </a:rPr>
                <a:t>n</a:t>
              </a:r>
              <a:r>
                <a:rPr lang="en-US" sz="1600" dirty="0" smtClean="0">
                  <a:solidFill>
                    <a:srgbClr val="0000FF"/>
                  </a:solidFill>
                  <a:cs typeface="Times"/>
                  <a:sym typeface="Wingdings"/>
                </a:rPr>
                <a:t> ~ MeV p </a:t>
              </a:r>
            </a:p>
            <a:p>
              <a:r>
                <a:rPr lang="en-US" sz="1600" dirty="0" smtClean="0">
                  <a:solidFill>
                    <a:srgbClr val="0000FF"/>
                  </a:solidFill>
                  <a:cs typeface="Times"/>
                  <a:sym typeface="Wingdings"/>
                </a:rPr>
                <a:t>Q ~ 10</a:t>
              </a:r>
              <a:r>
                <a:rPr lang="en-US" sz="1600" baseline="30000" dirty="0" smtClean="0">
                  <a:solidFill>
                    <a:srgbClr val="0000FF"/>
                  </a:solidFill>
                  <a:cs typeface="Times"/>
                  <a:sym typeface="Wingdings"/>
                </a:rPr>
                <a:t>4 </a:t>
              </a:r>
              <a:r>
                <a:rPr lang="en-US" sz="1600" dirty="0" smtClean="0">
                  <a:solidFill>
                    <a:srgbClr val="0000FF"/>
                  </a:solidFill>
                  <a:cs typeface="Times"/>
                  <a:sym typeface="Wingdings"/>
                </a:rPr>
                <a:t>x 10</a:t>
              </a:r>
              <a:r>
                <a:rPr lang="en-US" sz="1600" baseline="30000" dirty="0" smtClean="0">
                  <a:solidFill>
                    <a:srgbClr val="0000FF"/>
                  </a:solidFill>
                  <a:cs typeface="Times"/>
                  <a:sym typeface="Wingdings"/>
                </a:rPr>
                <a:t>4</a:t>
              </a:r>
              <a:r>
                <a:rPr lang="en-US" sz="1600" dirty="0" smtClean="0">
                  <a:solidFill>
                    <a:srgbClr val="0000FF"/>
                  </a:solidFill>
                  <a:cs typeface="Times"/>
                  <a:sym typeface="Wingdings"/>
                </a:rPr>
                <a:t> = 10</a:t>
              </a:r>
              <a:r>
                <a:rPr lang="en-US" sz="1600" baseline="30000" dirty="0" smtClean="0">
                  <a:solidFill>
                    <a:srgbClr val="0000FF"/>
                  </a:solidFill>
                  <a:cs typeface="Times"/>
                  <a:sym typeface="Wingdings"/>
                </a:rPr>
                <a:t>8</a:t>
              </a:r>
              <a:endParaRPr lang="en-US" sz="1600" dirty="0">
                <a:solidFill>
                  <a:srgbClr val="0000FF"/>
                </a:solidFill>
                <a:cs typeface="Time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947543" y="2960359"/>
              <a:ext cx="727465" cy="790043"/>
            </a:xfrm>
            <a:custGeom>
              <a:avLst/>
              <a:gdLst>
                <a:gd name="connsiteX0" fmla="*/ 1073727 w 1073727"/>
                <a:gd name="connsiteY0" fmla="*/ 0 h 1166091"/>
                <a:gd name="connsiteX1" fmla="*/ 715818 w 1073727"/>
                <a:gd name="connsiteY1" fmla="*/ 300182 h 1166091"/>
                <a:gd name="connsiteX2" fmla="*/ 392545 w 1073727"/>
                <a:gd name="connsiteY2" fmla="*/ 588818 h 1166091"/>
                <a:gd name="connsiteX3" fmla="*/ 57727 w 1073727"/>
                <a:gd name="connsiteY3" fmla="*/ 889000 h 1166091"/>
                <a:gd name="connsiteX4" fmla="*/ 11545 w 1073727"/>
                <a:gd name="connsiteY4" fmla="*/ 1050636 h 1166091"/>
                <a:gd name="connsiteX5" fmla="*/ 0 w 1073727"/>
                <a:gd name="connsiteY5" fmla="*/ 1166091 h 116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3727" h="1166091">
                  <a:moveTo>
                    <a:pt x="1073727" y="0"/>
                  </a:moveTo>
                  <a:lnTo>
                    <a:pt x="715818" y="300182"/>
                  </a:lnTo>
                  <a:lnTo>
                    <a:pt x="392545" y="588818"/>
                  </a:lnTo>
                  <a:lnTo>
                    <a:pt x="57727" y="889000"/>
                  </a:lnTo>
                  <a:lnTo>
                    <a:pt x="11545" y="1050636"/>
                  </a:lnTo>
                  <a:lnTo>
                    <a:pt x="0" y="1166091"/>
                  </a:lnTo>
                </a:path>
              </a:pathLst>
            </a:custGeom>
            <a:ln w="38100" cmpd="sng">
              <a:solidFill>
                <a:srgbClr val="0000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47543" y="2960359"/>
              <a:ext cx="421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cs typeface="Times"/>
                </a:rPr>
                <a:t>p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474773" y="3846802"/>
            <a:ext cx="176352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Times"/>
              </a:rPr>
              <a:t>Field emission</a:t>
            </a:r>
          </a:p>
          <a:p>
            <a:r>
              <a:rPr lang="en-US" dirty="0" smtClean="0">
                <a:solidFill>
                  <a:srgbClr val="FF0000"/>
                </a:solidFill>
                <a:cs typeface="Times"/>
              </a:rPr>
              <a:t>~ </a:t>
            </a:r>
            <a:r>
              <a:rPr lang="en-US" dirty="0">
                <a:solidFill>
                  <a:srgbClr val="FF0000"/>
                </a:solidFill>
                <a:cs typeface="Times"/>
              </a:rPr>
              <a:t>10</a:t>
            </a:r>
            <a:r>
              <a:rPr lang="en-US" baseline="30000" dirty="0">
                <a:solidFill>
                  <a:srgbClr val="FF0000"/>
                </a:solidFill>
                <a:cs typeface="Times"/>
              </a:rPr>
              <a:t>4</a:t>
            </a:r>
            <a:r>
              <a:rPr lang="en-US" dirty="0">
                <a:solidFill>
                  <a:srgbClr val="FF0000"/>
                </a:solidFill>
                <a:cs typeface="Times"/>
              </a:rPr>
              <a:t> x 10</a:t>
            </a:r>
            <a:r>
              <a:rPr lang="en-US" baseline="30000" dirty="0">
                <a:solidFill>
                  <a:srgbClr val="FF0000"/>
                </a:solidFill>
                <a:cs typeface="Times"/>
              </a:rPr>
              <a:t>4</a:t>
            </a:r>
            <a:r>
              <a:rPr lang="en-US" dirty="0">
                <a:solidFill>
                  <a:srgbClr val="FF0000"/>
                </a:solidFill>
                <a:cs typeface="Times"/>
              </a:rPr>
              <a:t> = 10</a:t>
            </a:r>
            <a:r>
              <a:rPr lang="en-US" baseline="30000" dirty="0">
                <a:solidFill>
                  <a:srgbClr val="FF0000"/>
                </a:solidFill>
                <a:cs typeface="Times"/>
              </a:rPr>
              <a:t>8</a:t>
            </a:r>
            <a:endParaRPr lang="en-US" dirty="0">
              <a:solidFill>
                <a:srgbClr val="FF0000"/>
              </a:solidFill>
              <a:cs typeface="Times"/>
            </a:endParaRPr>
          </a:p>
        </p:txBody>
      </p:sp>
      <p:sp>
        <p:nvSpPr>
          <p:cNvPr id="31" name="Freeform 30"/>
          <p:cNvSpPr/>
          <p:nvPr/>
        </p:nvSpPr>
        <p:spPr>
          <a:xfrm flipH="1">
            <a:off x="3096933" y="4550394"/>
            <a:ext cx="897215" cy="72572"/>
          </a:xfrm>
          <a:custGeom>
            <a:avLst/>
            <a:gdLst>
              <a:gd name="connsiteX0" fmla="*/ 938245 w 938245"/>
              <a:gd name="connsiteY0" fmla="*/ 67388 h 72572"/>
              <a:gd name="connsiteX1" fmla="*/ 839756 w 938245"/>
              <a:gd name="connsiteY1" fmla="*/ 20735 h 72572"/>
              <a:gd name="connsiteX2" fmla="*/ 715347 w 938245"/>
              <a:gd name="connsiteY2" fmla="*/ 10368 h 72572"/>
              <a:gd name="connsiteX3" fmla="*/ 637592 w 938245"/>
              <a:gd name="connsiteY3" fmla="*/ 0 h 72572"/>
              <a:gd name="connsiteX4" fmla="*/ 347307 w 938245"/>
              <a:gd name="connsiteY4" fmla="*/ 25919 h 72572"/>
              <a:gd name="connsiteX5" fmla="*/ 165878 w 938245"/>
              <a:gd name="connsiteY5" fmla="*/ 51837 h 72572"/>
              <a:gd name="connsiteX6" fmla="*/ 0 w 938245"/>
              <a:gd name="connsiteY6" fmla="*/ 72572 h 7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8245" h="72572">
                <a:moveTo>
                  <a:pt x="938245" y="67388"/>
                </a:moveTo>
                <a:lnTo>
                  <a:pt x="839756" y="20735"/>
                </a:lnTo>
                <a:lnTo>
                  <a:pt x="715347" y="10368"/>
                </a:lnTo>
                <a:lnTo>
                  <a:pt x="637592" y="0"/>
                </a:lnTo>
                <a:lnTo>
                  <a:pt x="347307" y="25919"/>
                </a:lnTo>
                <a:lnTo>
                  <a:pt x="165878" y="51837"/>
                </a:lnTo>
                <a:lnTo>
                  <a:pt x="0" y="72572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85258" y="583589"/>
            <a:ext cx="4195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DISCHARGES IN MICROSTRIP CHAMBERS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122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MICROMEGAS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17</a:t>
            </a:fld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905545" y="5598737"/>
            <a:ext cx="3346009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Y. </a:t>
            </a:r>
            <a:r>
              <a:rPr lang="en-US" sz="1400" b="1" i="1" kern="1200" dirty="0" err="1"/>
              <a:t>Giomataris</a:t>
            </a:r>
            <a:r>
              <a:rPr lang="en-US" sz="1400" b="1" i="1" kern="1200" dirty="0"/>
              <a:t> et al, </a:t>
            </a:r>
            <a:endParaRPr lang="en-US" sz="1400" b="1" i="1" kern="1200" dirty="0" smtClean="0"/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 </a:t>
            </a:r>
            <a:r>
              <a:rPr lang="en-US" sz="1400" b="1" i="1" kern="1200" dirty="0" smtClean="0"/>
              <a:t>376</a:t>
            </a:r>
            <a:r>
              <a:rPr lang="en-US" sz="1400" b="1" i="1" kern="1200" dirty="0"/>
              <a:t>(1996)29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5545" y="974795"/>
            <a:ext cx="5501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HIGH/LOW FIELD REGIONS SEPARATED BY A MESH</a:t>
            </a:r>
            <a:endParaRPr lang="en-US" sz="1600" dirty="0"/>
          </a:p>
        </p:txBody>
      </p:sp>
      <p:pic>
        <p:nvPicPr>
          <p:cNvPr id="26" name="Picture 25" descr="mimeg field 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35" y="1549720"/>
            <a:ext cx="2973784" cy="34304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" name="Line 9"/>
          <p:cNvSpPr>
            <a:spLocks noChangeShapeType="1"/>
          </p:cNvSpPr>
          <p:nvPr/>
        </p:nvSpPr>
        <p:spPr bwMode="auto">
          <a:xfrm rot="16200000">
            <a:off x="1584525" y="4500472"/>
            <a:ext cx="0" cy="890783"/>
          </a:xfrm>
          <a:prstGeom prst="line">
            <a:avLst/>
          </a:prstGeom>
          <a:noFill/>
          <a:ln w="76200">
            <a:solidFill>
              <a:srgbClr val="0B24C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2763218" y="3465445"/>
            <a:ext cx="0" cy="1444219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rot="16200000">
            <a:off x="2562260" y="4510133"/>
            <a:ext cx="0" cy="871460"/>
          </a:xfrm>
          <a:prstGeom prst="line">
            <a:avLst/>
          </a:prstGeom>
          <a:noFill/>
          <a:ln w="76200">
            <a:solidFill>
              <a:srgbClr val="0B24C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rot="16200000">
            <a:off x="3574777" y="4463720"/>
            <a:ext cx="0" cy="966142"/>
          </a:xfrm>
          <a:prstGeom prst="line">
            <a:avLst/>
          </a:prstGeom>
          <a:noFill/>
          <a:ln w="76200">
            <a:solidFill>
              <a:srgbClr val="0B24C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412552" y="3443170"/>
            <a:ext cx="1281104" cy="1505478"/>
          </a:xfrm>
          <a:custGeom>
            <a:avLst/>
            <a:gdLst>
              <a:gd name="T0" fmla="*/ 417 w 922"/>
              <a:gd name="T1" fmla="*/ 13 h 440"/>
              <a:gd name="T2" fmla="*/ 409 w 922"/>
              <a:gd name="T3" fmla="*/ 93 h 440"/>
              <a:gd name="T4" fmla="*/ 337 w 922"/>
              <a:gd name="T5" fmla="*/ 225 h 440"/>
              <a:gd name="T6" fmla="*/ 217 w 922"/>
              <a:gd name="T7" fmla="*/ 365 h 440"/>
              <a:gd name="T8" fmla="*/ 101 w 922"/>
              <a:gd name="T9" fmla="*/ 429 h 440"/>
              <a:gd name="T10" fmla="*/ 821 w 922"/>
              <a:gd name="T11" fmla="*/ 429 h 440"/>
              <a:gd name="T12" fmla="*/ 705 w 922"/>
              <a:gd name="T13" fmla="*/ 373 h 440"/>
              <a:gd name="T14" fmla="*/ 541 w 922"/>
              <a:gd name="T15" fmla="*/ 241 h 440"/>
              <a:gd name="T16" fmla="*/ 469 w 922"/>
              <a:gd name="T17" fmla="*/ 89 h 440"/>
              <a:gd name="T18" fmla="*/ 449 w 922"/>
              <a:gd name="T19" fmla="*/ 13 h 440"/>
              <a:gd name="T20" fmla="*/ 417 w 922"/>
              <a:gd name="T21" fmla="*/ 13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22" h="440">
                <a:moveTo>
                  <a:pt x="417" y="13"/>
                </a:moveTo>
                <a:cubicBezTo>
                  <a:pt x="410" y="26"/>
                  <a:pt x="422" y="58"/>
                  <a:pt x="409" y="93"/>
                </a:cubicBezTo>
                <a:cubicBezTo>
                  <a:pt x="396" y="128"/>
                  <a:pt x="369" y="180"/>
                  <a:pt x="337" y="225"/>
                </a:cubicBezTo>
                <a:cubicBezTo>
                  <a:pt x="305" y="270"/>
                  <a:pt x="256" y="331"/>
                  <a:pt x="217" y="365"/>
                </a:cubicBezTo>
                <a:cubicBezTo>
                  <a:pt x="178" y="399"/>
                  <a:pt x="0" y="418"/>
                  <a:pt x="101" y="429"/>
                </a:cubicBezTo>
                <a:cubicBezTo>
                  <a:pt x="202" y="440"/>
                  <a:pt x="720" y="438"/>
                  <a:pt x="821" y="429"/>
                </a:cubicBezTo>
                <a:cubicBezTo>
                  <a:pt x="922" y="420"/>
                  <a:pt x="752" y="404"/>
                  <a:pt x="705" y="373"/>
                </a:cubicBezTo>
                <a:cubicBezTo>
                  <a:pt x="658" y="342"/>
                  <a:pt x="580" y="288"/>
                  <a:pt x="541" y="241"/>
                </a:cubicBezTo>
                <a:cubicBezTo>
                  <a:pt x="502" y="194"/>
                  <a:pt x="484" y="127"/>
                  <a:pt x="469" y="89"/>
                </a:cubicBezTo>
                <a:cubicBezTo>
                  <a:pt x="454" y="51"/>
                  <a:pt x="458" y="26"/>
                  <a:pt x="449" y="13"/>
                </a:cubicBezTo>
                <a:cubicBezTo>
                  <a:pt x="440" y="0"/>
                  <a:pt x="424" y="0"/>
                  <a:pt x="417" y="13"/>
                </a:cubicBezTo>
                <a:close/>
              </a:path>
            </a:pathLst>
          </a:custGeom>
          <a:gradFill rotWithShape="0">
            <a:gsLst>
              <a:gs pos="0">
                <a:srgbClr val="DEDEDE"/>
              </a:gs>
              <a:gs pos="50000">
                <a:srgbClr val="FF0F18">
                  <a:alpha val="49001"/>
                </a:srgbClr>
              </a:gs>
              <a:gs pos="100000">
                <a:srgbClr val="DEDED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57473" y="1861582"/>
            <a:ext cx="952616" cy="1756082"/>
          </a:xfrm>
          <a:custGeom>
            <a:avLst/>
            <a:gdLst>
              <a:gd name="T0" fmla="*/ 0 w 493"/>
              <a:gd name="T1" fmla="*/ 0 h 946"/>
              <a:gd name="T2" fmla="*/ 10 w 493"/>
              <a:gd name="T3" fmla="*/ 584 h 946"/>
              <a:gd name="T4" fmla="*/ 57 w 493"/>
              <a:gd name="T5" fmla="*/ 694 h 946"/>
              <a:gd name="T6" fmla="*/ 136 w 493"/>
              <a:gd name="T7" fmla="*/ 772 h 946"/>
              <a:gd name="T8" fmla="*/ 214 w 493"/>
              <a:gd name="T9" fmla="*/ 866 h 946"/>
              <a:gd name="T10" fmla="*/ 230 w 493"/>
              <a:gd name="T11" fmla="*/ 937 h 946"/>
              <a:gd name="T12" fmla="*/ 277 w 493"/>
              <a:gd name="T13" fmla="*/ 812 h 946"/>
              <a:gd name="T14" fmla="*/ 395 w 493"/>
              <a:gd name="T15" fmla="*/ 702 h 946"/>
              <a:gd name="T16" fmla="*/ 465 w 493"/>
              <a:gd name="T17" fmla="*/ 576 h 946"/>
              <a:gd name="T18" fmla="*/ 489 w 493"/>
              <a:gd name="T19" fmla="*/ 231 h 946"/>
              <a:gd name="T20" fmla="*/ 489 w 493"/>
              <a:gd name="T21" fmla="*/ 11 h 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3" h="946">
                <a:moveTo>
                  <a:pt x="0" y="0"/>
                </a:moveTo>
                <a:cubicBezTo>
                  <a:pt x="0" y="234"/>
                  <a:pt x="0" y="468"/>
                  <a:pt x="10" y="584"/>
                </a:cubicBezTo>
                <a:cubicBezTo>
                  <a:pt x="20" y="700"/>
                  <a:pt x="36" y="663"/>
                  <a:pt x="57" y="694"/>
                </a:cubicBezTo>
                <a:cubicBezTo>
                  <a:pt x="78" y="725"/>
                  <a:pt x="110" y="743"/>
                  <a:pt x="136" y="772"/>
                </a:cubicBezTo>
                <a:cubicBezTo>
                  <a:pt x="162" y="801"/>
                  <a:pt x="198" y="839"/>
                  <a:pt x="214" y="866"/>
                </a:cubicBezTo>
                <a:cubicBezTo>
                  <a:pt x="230" y="893"/>
                  <a:pt x="220" y="946"/>
                  <a:pt x="230" y="937"/>
                </a:cubicBezTo>
                <a:cubicBezTo>
                  <a:pt x="240" y="928"/>
                  <a:pt x="250" y="851"/>
                  <a:pt x="277" y="812"/>
                </a:cubicBezTo>
                <a:cubicBezTo>
                  <a:pt x="304" y="773"/>
                  <a:pt x="364" y="741"/>
                  <a:pt x="395" y="702"/>
                </a:cubicBezTo>
                <a:cubicBezTo>
                  <a:pt x="426" y="663"/>
                  <a:pt x="449" y="654"/>
                  <a:pt x="465" y="576"/>
                </a:cubicBezTo>
                <a:cubicBezTo>
                  <a:pt x="481" y="498"/>
                  <a:pt x="485" y="325"/>
                  <a:pt x="489" y="231"/>
                </a:cubicBezTo>
                <a:cubicBezTo>
                  <a:pt x="493" y="137"/>
                  <a:pt x="491" y="74"/>
                  <a:pt x="489" y="11"/>
                </a:cubicBezTo>
              </a:path>
            </a:pathLst>
          </a:custGeom>
          <a:solidFill>
            <a:srgbClr val="1332FF">
              <a:alpha val="33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2763218" y="4003779"/>
            <a:ext cx="1078214" cy="3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i="0" kern="1200" dirty="0"/>
              <a:t>50-100 µm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63218" y="2615407"/>
            <a:ext cx="930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200 V/cm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763218" y="4337917"/>
            <a:ext cx="950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50 kV/cm</a:t>
            </a:r>
            <a:endParaRPr lang="en-US" sz="1400" b="1" dirty="0"/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4884" y="2352314"/>
            <a:ext cx="28924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6406939" y="3554380"/>
            <a:ext cx="14112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kern="1200" dirty="0">
                <a:solidFill>
                  <a:srgbClr val="FF0000"/>
                </a:solidFill>
              </a:rPr>
              <a:t>100 µm </a:t>
            </a:r>
            <a:r>
              <a:rPr lang="en-US" sz="1600" b="1" i="1" kern="1200" dirty="0" smtClean="0">
                <a:solidFill>
                  <a:srgbClr val="FF0000"/>
                </a:solidFill>
              </a:rPr>
              <a:t>pitch</a:t>
            </a:r>
            <a:endParaRPr lang="en-US" sz="1600" b="1" i="1" kern="1200" dirty="0">
              <a:solidFill>
                <a:srgbClr val="FF0000"/>
              </a:solidFill>
            </a:endParaRP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4946036" y="1570190"/>
            <a:ext cx="3226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 smtClean="0"/>
              <a:t>Signal distribution: 200 µm </a:t>
            </a:r>
            <a:r>
              <a:rPr lang="en-US" sz="1600" i="0" kern="1200" dirty="0" err="1" smtClean="0"/>
              <a:t>fwhm</a:t>
            </a:r>
            <a:endParaRPr lang="en-US" sz="1600" i="0" kern="1200" dirty="0"/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5094884" y="5266793"/>
            <a:ext cx="315517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J. </a:t>
            </a:r>
            <a:r>
              <a:rPr lang="en-US" sz="1400" b="1" i="1" kern="1200" dirty="0" err="1"/>
              <a:t>Derré</a:t>
            </a:r>
            <a:r>
              <a:rPr lang="en-US" sz="1400" b="1" i="1" kern="1200" dirty="0"/>
              <a:t> et al, </a:t>
            </a:r>
            <a:endParaRPr lang="en-US" sz="1400" b="1" i="1" kern="1200" dirty="0" smtClean="0"/>
          </a:p>
          <a:p>
            <a:r>
              <a:rPr lang="en-US" sz="1400" b="1" i="1" kern="1200" dirty="0" err="1" smtClean="0"/>
              <a:t>Nucl</a:t>
            </a:r>
            <a:r>
              <a:rPr lang="en-US" sz="1400" b="1" i="1" kern="1200" dirty="0" smtClean="0"/>
              <a:t>. Instr. and Meth.  A459</a:t>
            </a:r>
            <a:r>
              <a:rPr lang="en-US" sz="1400" b="1" i="1" kern="1200" dirty="0"/>
              <a:t>(2001)523 </a:t>
            </a:r>
          </a:p>
        </p:txBody>
      </p:sp>
    </p:spTree>
    <p:extLst>
      <p:ext uri="{BB962C8B-B14F-4D97-AF65-F5344CB8AC3E}">
        <p14:creationId xmlns:p14="http://schemas.microsoft.com/office/powerpoint/2010/main" val="288014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GAS ELECTRON MULTIPLIER (GEM)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18</a:t>
            </a:fld>
            <a:endParaRPr lang="en-US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93505" y="5455404"/>
            <a:ext cx="3916382" cy="30777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1400" b="1" i="1" kern="1200" dirty="0"/>
              <a:t>F. Sauli, </a:t>
            </a:r>
            <a:r>
              <a:rPr lang="en-US" sz="1400" b="1" i="1" kern="1200" dirty="0" err="1" smtClean="0"/>
              <a:t>Nucl</a:t>
            </a:r>
            <a:r>
              <a:rPr lang="en-US" sz="1400" b="1" i="1" kern="1200" dirty="0" smtClean="0"/>
              <a:t>. Instr. and Meth.  A386</a:t>
            </a:r>
            <a:r>
              <a:rPr lang="en-US" sz="1400" b="1" i="1" kern="1200" dirty="0"/>
              <a:t>(1997)531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0635" y="806916"/>
            <a:ext cx="3953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Thin (50 µm) metal-coated polymer foil with high density of holes:</a:t>
            </a:r>
          </a:p>
        </p:txBody>
      </p:sp>
      <p:pic>
        <p:nvPicPr>
          <p:cNvPr id="24" name="Picture 23" descr="GEM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54" y="1684080"/>
            <a:ext cx="3276600" cy="3276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1595054" y="2369880"/>
            <a:ext cx="171450" cy="228600"/>
          </a:xfrm>
          <a:prstGeom prst="ellipse">
            <a:avLst/>
          </a:prstGeom>
          <a:solidFill>
            <a:srgbClr val="7298F8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1137854" y="4427280"/>
            <a:ext cx="1143000" cy="304800"/>
          </a:xfrm>
          <a:prstGeom prst="ellipse">
            <a:avLst/>
          </a:prstGeom>
          <a:gradFill rotWithShape="0">
            <a:gsLst>
              <a:gs pos="0">
                <a:srgbClr val="1C13FF">
                  <a:alpha val="71001"/>
                </a:srgbClr>
              </a:gs>
              <a:gs pos="100000">
                <a:srgbClr val="95C8E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1442654" y="1988880"/>
            <a:ext cx="228600" cy="304800"/>
          </a:xfrm>
          <a:prstGeom prst="ellipse">
            <a:avLst/>
          </a:prstGeom>
          <a:solidFill>
            <a:srgbClr val="7298F8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048954" y="2725481"/>
            <a:ext cx="1382713" cy="1646238"/>
            <a:chOff x="472" y="1472"/>
            <a:chExt cx="871" cy="103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72" y="1481"/>
              <a:ext cx="440" cy="658"/>
            </a:xfrm>
            <a:custGeom>
              <a:avLst/>
              <a:gdLst>
                <a:gd name="T0" fmla="*/ 395 w 440"/>
                <a:gd name="T1" fmla="*/ 55 h 658"/>
                <a:gd name="T2" fmla="*/ 379 w 440"/>
                <a:gd name="T3" fmla="*/ 87 h 658"/>
                <a:gd name="T4" fmla="*/ 359 w 440"/>
                <a:gd name="T5" fmla="*/ 163 h 658"/>
                <a:gd name="T6" fmla="*/ 347 w 440"/>
                <a:gd name="T7" fmla="*/ 263 h 658"/>
                <a:gd name="T8" fmla="*/ 323 w 440"/>
                <a:gd name="T9" fmla="*/ 367 h 658"/>
                <a:gd name="T10" fmla="*/ 287 w 440"/>
                <a:gd name="T11" fmla="*/ 455 h 658"/>
                <a:gd name="T12" fmla="*/ 231 w 440"/>
                <a:gd name="T13" fmla="*/ 531 h 658"/>
                <a:gd name="T14" fmla="*/ 171 w 440"/>
                <a:gd name="T15" fmla="*/ 543 h 658"/>
                <a:gd name="T16" fmla="*/ 19 w 440"/>
                <a:gd name="T17" fmla="*/ 543 h 658"/>
                <a:gd name="T18" fmla="*/ 59 w 440"/>
                <a:gd name="T19" fmla="*/ 623 h 658"/>
                <a:gd name="T20" fmla="*/ 223 w 440"/>
                <a:gd name="T21" fmla="*/ 651 h 658"/>
                <a:gd name="T22" fmla="*/ 327 w 440"/>
                <a:gd name="T23" fmla="*/ 579 h 658"/>
                <a:gd name="T24" fmla="*/ 395 w 440"/>
                <a:gd name="T25" fmla="*/ 439 h 658"/>
                <a:gd name="T26" fmla="*/ 427 w 440"/>
                <a:gd name="T27" fmla="*/ 279 h 658"/>
                <a:gd name="T28" fmla="*/ 439 w 440"/>
                <a:gd name="T29" fmla="*/ 143 h 658"/>
                <a:gd name="T30" fmla="*/ 435 w 440"/>
                <a:gd name="T31" fmla="*/ 31 h 658"/>
                <a:gd name="T32" fmla="*/ 419 w 440"/>
                <a:gd name="T33" fmla="*/ 7 h 658"/>
                <a:gd name="T34" fmla="*/ 395 w 440"/>
                <a:gd name="T35" fmla="*/ 55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0" h="658">
                  <a:moveTo>
                    <a:pt x="395" y="55"/>
                  </a:moveTo>
                  <a:cubicBezTo>
                    <a:pt x="388" y="68"/>
                    <a:pt x="385" y="69"/>
                    <a:pt x="379" y="87"/>
                  </a:cubicBezTo>
                  <a:cubicBezTo>
                    <a:pt x="373" y="105"/>
                    <a:pt x="364" y="134"/>
                    <a:pt x="359" y="163"/>
                  </a:cubicBezTo>
                  <a:cubicBezTo>
                    <a:pt x="354" y="192"/>
                    <a:pt x="353" y="229"/>
                    <a:pt x="347" y="263"/>
                  </a:cubicBezTo>
                  <a:cubicBezTo>
                    <a:pt x="341" y="297"/>
                    <a:pt x="333" y="335"/>
                    <a:pt x="323" y="367"/>
                  </a:cubicBezTo>
                  <a:cubicBezTo>
                    <a:pt x="313" y="399"/>
                    <a:pt x="302" y="428"/>
                    <a:pt x="287" y="455"/>
                  </a:cubicBezTo>
                  <a:cubicBezTo>
                    <a:pt x="272" y="482"/>
                    <a:pt x="250" y="516"/>
                    <a:pt x="231" y="531"/>
                  </a:cubicBezTo>
                  <a:cubicBezTo>
                    <a:pt x="212" y="546"/>
                    <a:pt x="206" y="541"/>
                    <a:pt x="171" y="543"/>
                  </a:cubicBezTo>
                  <a:cubicBezTo>
                    <a:pt x="136" y="545"/>
                    <a:pt x="38" y="530"/>
                    <a:pt x="19" y="543"/>
                  </a:cubicBezTo>
                  <a:cubicBezTo>
                    <a:pt x="0" y="556"/>
                    <a:pt x="25" y="605"/>
                    <a:pt x="59" y="623"/>
                  </a:cubicBezTo>
                  <a:cubicBezTo>
                    <a:pt x="93" y="641"/>
                    <a:pt x="178" y="658"/>
                    <a:pt x="223" y="651"/>
                  </a:cubicBezTo>
                  <a:cubicBezTo>
                    <a:pt x="268" y="644"/>
                    <a:pt x="298" y="614"/>
                    <a:pt x="327" y="579"/>
                  </a:cubicBezTo>
                  <a:cubicBezTo>
                    <a:pt x="356" y="544"/>
                    <a:pt x="378" y="489"/>
                    <a:pt x="395" y="439"/>
                  </a:cubicBezTo>
                  <a:cubicBezTo>
                    <a:pt x="412" y="389"/>
                    <a:pt x="420" y="328"/>
                    <a:pt x="427" y="279"/>
                  </a:cubicBezTo>
                  <a:cubicBezTo>
                    <a:pt x="434" y="230"/>
                    <a:pt x="438" y="184"/>
                    <a:pt x="439" y="143"/>
                  </a:cubicBezTo>
                  <a:cubicBezTo>
                    <a:pt x="440" y="102"/>
                    <a:pt x="438" y="54"/>
                    <a:pt x="435" y="31"/>
                  </a:cubicBezTo>
                  <a:cubicBezTo>
                    <a:pt x="432" y="8"/>
                    <a:pt x="426" y="0"/>
                    <a:pt x="419" y="7"/>
                  </a:cubicBezTo>
                  <a:cubicBezTo>
                    <a:pt x="412" y="14"/>
                    <a:pt x="402" y="42"/>
                    <a:pt x="395" y="5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alpha val="56000"/>
                  </a:schemeClr>
                </a:gs>
                <a:gs pos="100000">
                  <a:srgbClr val="0D21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908" y="1472"/>
              <a:ext cx="435" cy="658"/>
            </a:xfrm>
            <a:custGeom>
              <a:avLst/>
              <a:gdLst>
                <a:gd name="T0" fmla="*/ 395 w 440"/>
                <a:gd name="T1" fmla="*/ 55 h 658"/>
                <a:gd name="T2" fmla="*/ 379 w 440"/>
                <a:gd name="T3" fmla="*/ 87 h 658"/>
                <a:gd name="T4" fmla="*/ 359 w 440"/>
                <a:gd name="T5" fmla="*/ 163 h 658"/>
                <a:gd name="T6" fmla="*/ 347 w 440"/>
                <a:gd name="T7" fmla="*/ 263 h 658"/>
                <a:gd name="T8" fmla="*/ 323 w 440"/>
                <a:gd name="T9" fmla="*/ 367 h 658"/>
                <a:gd name="T10" fmla="*/ 287 w 440"/>
                <a:gd name="T11" fmla="*/ 455 h 658"/>
                <a:gd name="T12" fmla="*/ 231 w 440"/>
                <a:gd name="T13" fmla="*/ 531 h 658"/>
                <a:gd name="T14" fmla="*/ 171 w 440"/>
                <a:gd name="T15" fmla="*/ 543 h 658"/>
                <a:gd name="T16" fmla="*/ 19 w 440"/>
                <a:gd name="T17" fmla="*/ 543 h 658"/>
                <a:gd name="T18" fmla="*/ 59 w 440"/>
                <a:gd name="T19" fmla="*/ 623 h 658"/>
                <a:gd name="T20" fmla="*/ 223 w 440"/>
                <a:gd name="T21" fmla="*/ 651 h 658"/>
                <a:gd name="T22" fmla="*/ 327 w 440"/>
                <a:gd name="T23" fmla="*/ 579 h 658"/>
                <a:gd name="T24" fmla="*/ 395 w 440"/>
                <a:gd name="T25" fmla="*/ 439 h 658"/>
                <a:gd name="T26" fmla="*/ 427 w 440"/>
                <a:gd name="T27" fmla="*/ 279 h 658"/>
                <a:gd name="T28" fmla="*/ 439 w 440"/>
                <a:gd name="T29" fmla="*/ 143 h 658"/>
                <a:gd name="T30" fmla="*/ 435 w 440"/>
                <a:gd name="T31" fmla="*/ 31 h 658"/>
                <a:gd name="T32" fmla="*/ 419 w 440"/>
                <a:gd name="T33" fmla="*/ 7 h 658"/>
                <a:gd name="T34" fmla="*/ 395 w 440"/>
                <a:gd name="T35" fmla="*/ 55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0" h="658">
                  <a:moveTo>
                    <a:pt x="395" y="55"/>
                  </a:moveTo>
                  <a:cubicBezTo>
                    <a:pt x="388" y="68"/>
                    <a:pt x="385" y="69"/>
                    <a:pt x="379" y="87"/>
                  </a:cubicBezTo>
                  <a:cubicBezTo>
                    <a:pt x="373" y="105"/>
                    <a:pt x="364" y="134"/>
                    <a:pt x="359" y="163"/>
                  </a:cubicBezTo>
                  <a:cubicBezTo>
                    <a:pt x="354" y="192"/>
                    <a:pt x="353" y="229"/>
                    <a:pt x="347" y="263"/>
                  </a:cubicBezTo>
                  <a:cubicBezTo>
                    <a:pt x="341" y="297"/>
                    <a:pt x="333" y="335"/>
                    <a:pt x="323" y="367"/>
                  </a:cubicBezTo>
                  <a:cubicBezTo>
                    <a:pt x="313" y="399"/>
                    <a:pt x="302" y="428"/>
                    <a:pt x="287" y="455"/>
                  </a:cubicBezTo>
                  <a:cubicBezTo>
                    <a:pt x="272" y="482"/>
                    <a:pt x="250" y="516"/>
                    <a:pt x="231" y="531"/>
                  </a:cubicBezTo>
                  <a:cubicBezTo>
                    <a:pt x="212" y="546"/>
                    <a:pt x="206" y="541"/>
                    <a:pt x="171" y="543"/>
                  </a:cubicBezTo>
                  <a:cubicBezTo>
                    <a:pt x="136" y="545"/>
                    <a:pt x="38" y="530"/>
                    <a:pt x="19" y="543"/>
                  </a:cubicBezTo>
                  <a:cubicBezTo>
                    <a:pt x="0" y="556"/>
                    <a:pt x="25" y="605"/>
                    <a:pt x="59" y="623"/>
                  </a:cubicBezTo>
                  <a:cubicBezTo>
                    <a:pt x="93" y="641"/>
                    <a:pt x="178" y="658"/>
                    <a:pt x="223" y="651"/>
                  </a:cubicBezTo>
                  <a:cubicBezTo>
                    <a:pt x="268" y="644"/>
                    <a:pt x="298" y="614"/>
                    <a:pt x="327" y="579"/>
                  </a:cubicBezTo>
                  <a:cubicBezTo>
                    <a:pt x="356" y="544"/>
                    <a:pt x="378" y="489"/>
                    <a:pt x="395" y="439"/>
                  </a:cubicBezTo>
                  <a:cubicBezTo>
                    <a:pt x="412" y="389"/>
                    <a:pt x="420" y="328"/>
                    <a:pt x="427" y="279"/>
                  </a:cubicBezTo>
                  <a:cubicBezTo>
                    <a:pt x="434" y="230"/>
                    <a:pt x="438" y="184"/>
                    <a:pt x="439" y="143"/>
                  </a:cubicBezTo>
                  <a:cubicBezTo>
                    <a:pt x="440" y="102"/>
                    <a:pt x="438" y="54"/>
                    <a:pt x="435" y="31"/>
                  </a:cubicBezTo>
                  <a:cubicBezTo>
                    <a:pt x="432" y="8"/>
                    <a:pt x="426" y="0"/>
                    <a:pt x="419" y="7"/>
                  </a:cubicBezTo>
                  <a:cubicBezTo>
                    <a:pt x="412" y="14"/>
                    <a:pt x="402" y="42"/>
                    <a:pt x="395" y="5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alpha val="56000"/>
                  </a:schemeClr>
                </a:gs>
                <a:gs pos="100000">
                  <a:srgbClr val="0D21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27" y="1474"/>
              <a:ext cx="746" cy="1035"/>
            </a:xfrm>
            <a:custGeom>
              <a:avLst/>
              <a:gdLst>
                <a:gd name="T0" fmla="*/ 329 w 746"/>
                <a:gd name="T1" fmla="*/ 62 h 1035"/>
                <a:gd name="T2" fmla="*/ 333 w 746"/>
                <a:gd name="T3" fmla="*/ 86 h 1035"/>
                <a:gd name="T4" fmla="*/ 365 w 746"/>
                <a:gd name="T5" fmla="*/ 18 h 1035"/>
                <a:gd name="T6" fmla="*/ 405 w 746"/>
                <a:gd name="T7" fmla="*/ 30 h 1035"/>
                <a:gd name="T8" fmla="*/ 449 w 746"/>
                <a:gd name="T9" fmla="*/ 198 h 1035"/>
                <a:gd name="T10" fmla="*/ 465 w 746"/>
                <a:gd name="T11" fmla="*/ 394 h 1035"/>
                <a:gd name="T12" fmla="*/ 481 w 746"/>
                <a:gd name="T13" fmla="*/ 554 h 1035"/>
                <a:gd name="T14" fmla="*/ 525 w 746"/>
                <a:gd name="T15" fmla="*/ 670 h 1035"/>
                <a:gd name="T16" fmla="*/ 625 w 746"/>
                <a:gd name="T17" fmla="*/ 762 h 1035"/>
                <a:gd name="T18" fmla="*/ 697 w 746"/>
                <a:gd name="T19" fmla="*/ 898 h 1035"/>
                <a:gd name="T20" fmla="*/ 701 w 746"/>
                <a:gd name="T21" fmla="*/ 1010 h 1035"/>
                <a:gd name="T22" fmla="*/ 425 w 746"/>
                <a:gd name="T23" fmla="*/ 1034 h 1035"/>
                <a:gd name="T24" fmla="*/ 69 w 746"/>
                <a:gd name="T25" fmla="*/ 1006 h 1035"/>
                <a:gd name="T26" fmla="*/ 9 w 746"/>
                <a:gd name="T27" fmla="*/ 970 h 1035"/>
                <a:gd name="T28" fmla="*/ 45 w 746"/>
                <a:gd name="T29" fmla="*/ 866 h 1035"/>
                <a:gd name="T30" fmla="*/ 133 w 746"/>
                <a:gd name="T31" fmla="*/ 770 h 1035"/>
                <a:gd name="T32" fmla="*/ 241 w 746"/>
                <a:gd name="T33" fmla="*/ 642 h 1035"/>
                <a:gd name="T34" fmla="*/ 325 w 746"/>
                <a:gd name="T35" fmla="*/ 478 h 1035"/>
                <a:gd name="T36" fmla="*/ 345 w 746"/>
                <a:gd name="T37" fmla="*/ 270 h 1035"/>
                <a:gd name="T38" fmla="*/ 357 w 746"/>
                <a:gd name="T39" fmla="*/ 142 h 1035"/>
                <a:gd name="T40" fmla="*/ 329 w 746"/>
                <a:gd name="T41" fmla="*/ 62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6" h="1035">
                  <a:moveTo>
                    <a:pt x="329" y="62"/>
                  </a:moveTo>
                  <a:lnTo>
                    <a:pt x="333" y="86"/>
                  </a:lnTo>
                  <a:cubicBezTo>
                    <a:pt x="339" y="79"/>
                    <a:pt x="353" y="27"/>
                    <a:pt x="365" y="18"/>
                  </a:cubicBezTo>
                  <a:cubicBezTo>
                    <a:pt x="377" y="9"/>
                    <a:pt x="391" y="0"/>
                    <a:pt x="405" y="30"/>
                  </a:cubicBezTo>
                  <a:cubicBezTo>
                    <a:pt x="419" y="60"/>
                    <a:pt x="439" y="137"/>
                    <a:pt x="449" y="198"/>
                  </a:cubicBezTo>
                  <a:cubicBezTo>
                    <a:pt x="459" y="259"/>
                    <a:pt x="460" y="335"/>
                    <a:pt x="465" y="394"/>
                  </a:cubicBezTo>
                  <a:cubicBezTo>
                    <a:pt x="470" y="453"/>
                    <a:pt x="471" y="508"/>
                    <a:pt x="481" y="554"/>
                  </a:cubicBezTo>
                  <a:cubicBezTo>
                    <a:pt x="491" y="600"/>
                    <a:pt x="501" y="635"/>
                    <a:pt x="525" y="670"/>
                  </a:cubicBezTo>
                  <a:cubicBezTo>
                    <a:pt x="549" y="705"/>
                    <a:pt x="596" y="724"/>
                    <a:pt x="625" y="762"/>
                  </a:cubicBezTo>
                  <a:cubicBezTo>
                    <a:pt x="654" y="800"/>
                    <a:pt x="684" y="857"/>
                    <a:pt x="697" y="898"/>
                  </a:cubicBezTo>
                  <a:cubicBezTo>
                    <a:pt x="710" y="939"/>
                    <a:pt x="746" y="987"/>
                    <a:pt x="701" y="1010"/>
                  </a:cubicBezTo>
                  <a:cubicBezTo>
                    <a:pt x="656" y="1033"/>
                    <a:pt x="530" y="1035"/>
                    <a:pt x="425" y="1034"/>
                  </a:cubicBezTo>
                  <a:cubicBezTo>
                    <a:pt x="320" y="1033"/>
                    <a:pt x="138" y="1017"/>
                    <a:pt x="69" y="1006"/>
                  </a:cubicBezTo>
                  <a:cubicBezTo>
                    <a:pt x="0" y="995"/>
                    <a:pt x="13" y="993"/>
                    <a:pt x="9" y="970"/>
                  </a:cubicBezTo>
                  <a:cubicBezTo>
                    <a:pt x="5" y="947"/>
                    <a:pt x="24" y="899"/>
                    <a:pt x="45" y="866"/>
                  </a:cubicBezTo>
                  <a:cubicBezTo>
                    <a:pt x="66" y="833"/>
                    <a:pt x="100" y="807"/>
                    <a:pt x="133" y="770"/>
                  </a:cubicBezTo>
                  <a:cubicBezTo>
                    <a:pt x="166" y="733"/>
                    <a:pt x="209" y="691"/>
                    <a:pt x="241" y="642"/>
                  </a:cubicBezTo>
                  <a:cubicBezTo>
                    <a:pt x="273" y="593"/>
                    <a:pt x="308" y="540"/>
                    <a:pt x="325" y="478"/>
                  </a:cubicBezTo>
                  <a:cubicBezTo>
                    <a:pt x="342" y="416"/>
                    <a:pt x="340" y="326"/>
                    <a:pt x="345" y="270"/>
                  </a:cubicBezTo>
                  <a:cubicBezTo>
                    <a:pt x="350" y="214"/>
                    <a:pt x="356" y="177"/>
                    <a:pt x="357" y="142"/>
                  </a:cubicBezTo>
                  <a:cubicBezTo>
                    <a:pt x="358" y="107"/>
                    <a:pt x="353" y="82"/>
                    <a:pt x="329" y="6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alpha val="56000"/>
                  </a:schemeClr>
                </a:gs>
                <a:gs pos="100000">
                  <a:srgbClr val="0D21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1671254" y="2674680"/>
            <a:ext cx="171450" cy="228600"/>
          </a:xfrm>
          <a:prstGeom prst="ellipse">
            <a:avLst/>
          </a:prstGeom>
          <a:solidFill>
            <a:srgbClr val="7298F8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605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833055" y="2019044"/>
            <a:ext cx="1660526" cy="1843088"/>
            <a:chOff x="1367" y="1026"/>
            <a:chExt cx="1046" cy="1161"/>
          </a:xfrm>
        </p:grpSpPr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468" y="1427"/>
              <a:ext cx="387" cy="680"/>
            </a:xfrm>
            <a:custGeom>
              <a:avLst/>
              <a:gdLst>
                <a:gd name="T0" fmla="*/ 164 w 387"/>
                <a:gd name="T1" fmla="*/ 589 h 680"/>
                <a:gd name="T2" fmla="*/ 208 w 387"/>
                <a:gd name="T3" fmla="*/ 673 h 680"/>
                <a:gd name="T4" fmla="*/ 304 w 387"/>
                <a:gd name="T5" fmla="*/ 629 h 680"/>
                <a:gd name="T6" fmla="*/ 372 w 387"/>
                <a:gd name="T7" fmla="*/ 501 h 680"/>
                <a:gd name="T8" fmla="*/ 384 w 387"/>
                <a:gd name="T9" fmla="*/ 285 h 680"/>
                <a:gd name="T10" fmla="*/ 356 w 387"/>
                <a:gd name="T11" fmla="*/ 129 h 680"/>
                <a:gd name="T12" fmla="*/ 272 w 387"/>
                <a:gd name="T13" fmla="*/ 21 h 680"/>
                <a:gd name="T14" fmla="*/ 168 w 387"/>
                <a:gd name="T15" fmla="*/ 1 h 680"/>
                <a:gd name="T16" fmla="*/ 76 w 387"/>
                <a:gd name="T17" fmla="*/ 25 h 680"/>
                <a:gd name="T18" fmla="*/ 24 w 387"/>
                <a:gd name="T19" fmla="*/ 121 h 680"/>
                <a:gd name="T20" fmla="*/ 24 w 387"/>
                <a:gd name="T21" fmla="*/ 165 h 680"/>
                <a:gd name="T22" fmla="*/ 168 w 387"/>
                <a:gd name="T23" fmla="*/ 165 h 680"/>
                <a:gd name="T24" fmla="*/ 240 w 387"/>
                <a:gd name="T25" fmla="*/ 177 h 680"/>
                <a:gd name="T26" fmla="*/ 292 w 387"/>
                <a:gd name="T27" fmla="*/ 305 h 680"/>
                <a:gd name="T28" fmla="*/ 288 w 387"/>
                <a:gd name="T29" fmla="*/ 437 h 680"/>
                <a:gd name="T30" fmla="*/ 264 w 387"/>
                <a:gd name="T31" fmla="*/ 541 h 680"/>
                <a:gd name="T32" fmla="*/ 208 w 387"/>
                <a:gd name="T33" fmla="*/ 589 h 680"/>
                <a:gd name="T34" fmla="*/ 164 w 387"/>
                <a:gd name="T35" fmla="*/ 589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7" h="680">
                  <a:moveTo>
                    <a:pt x="164" y="589"/>
                  </a:moveTo>
                  <a:cubicBezTo>
                    <a:pt x="164" y="603"/>
                    <a:pt x="185" y="666"/>
                    <a:pt x="208" y="673"/>
                  </a:cubicBezTo>
                  <a:cubicBezTo>
                    <a:pt x="231" y="680"/>
                    <a:pt x="277" y="658"/>
                    <a:pt x="304" y="629"/>
                  </a:cubicBezTo>
                  <a:cubicBezTo>
                    <a:pt x="331" y="600"/>
                    <a:pt x="359" y="558"/>
                    <a:pt x="372" y="501"/>
                  </a:cubicBezTo>
                  <a:cubicBezTo>
                    <a:pt x="385" y="444"/>
                    <a:pt x="387" y="347"/>
                    <a:pt x="384" y="285"/>
                  </a:cubicBezTo>
                  <a:cubicBezTo>
                    <a:pt x="381" y="223"/>
                    <a:pt x="375" y="173"/>
                    <a:pt x="356" y="129"/>
                  </a:cubicBezTo>
                  <a:cubicBezTo>
                    <a:pt x="337" y="85"/>
                    <a:pt x="303" y="42"/>
                    <a:pt x="272" y="21"/>
                  </a:cubicBezTo>
                  <a:cubicBezTo>
                    <a:pt x="241" y="0"/>
                    <a:pt x="201" y="0"/>
                    <a:pt x="168" y="1"/>
                  </a:cubicBezTo>
                  <a:cubicBezTo>
                    <a:pt x="135" y="2"/>
                    <a:pt x="100" y="5"/>
                    <a:pt x="76" y="25"/>
                  </a:cubicBezTo>
                  <a:cubicBezTo>
                    <a:pt x="52" y="45"/>
                    <a:pt x="33" y="98"/>
                    <a:pt x="24" y="121"/>
                  </a:cubicBezTo>
                  <a:cubicBezTo>
                    <a:pt x="15" y="144"/>
                    <a:pt x="0" y="158"/>
                    <a:pt x="24" y="165"/>
                  </a:cubicBezTo>
                  <a:cubicBezTo>
                    <a:pt x="48" y="172"/>
                    <a:pt x="132" y="163"/>
                    <a:pt x="168" y="165"/>
                  </a:cubicBezTo>
                  <a:cubicBezTo>
                    <a:pt x="204" y="167"/>
                    <a:pt x="219" y="154"/>
                    <a:pt x="240" y="177"/>
                  </a:cubicBezTo>
                  <a:cubicBezTo>
                    <a:pt x="261" y="200"/>
                    <a:pt x="284" y="262"/>
                    <a:pt x="292" y="305"/>
                  </a:cubicBezTo>
                  <a:cubicBezTo>
                    <a:pt x="300" y="348"/>
                    <a:pt x="293" y="398"/>
                    <a:pt x="288" y="437"/>
                  </a:cubicBezTo>
                  <a:cubicBezTo>
                    <a:pt x="283" y="476"/>
                    <a:pt x="277" y="516"/>
                    <a:pt x="264" y="541"/>
                  </a:cubicBezTo>
                  <a:cubicBezTo>
                    <a:pt x="251" y="566"/>
                    <a:pt x="224" y="580"/>
                    <a:pt x="208" y="589"/>
                  </a:cubicBezTo>
                  <a:cubicBezTo>
                    <a:pt x="192" y="598"/>
                    <a:pt x="164" y="575"/>
                    <a:pt x="164" y="589"/>
                  </a:cubicBezTo>
                  <a:close/>
                </a:path>
              </a:pathLst>
            </a:custGeom>
            <a:solidFill>
              <a:srgbClr val="FF0309">
                <a:alpha val="6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1965" y="1440"/>
              <a:ext cx="387" cy="680"/>
            </a:xfrm>
            <a:custGeom>
              <a:avLst/>
              <a:gdLst>
                <a:gd name="T0" fmla="*/ 164 w 387"/>
                <a:gd name="T1" fmla="*/ 589 h 680"/>
                <a:gd name="T2" fmla="*/ 208 w 387"/>
                <a:gd name="T3" fmla="*/ 673 h 680"/>
                <a:gd name="T4" fmla="*/ 304 w 387"/>
                <a:gd name="T5" fmla="*/ 629 h 680"/>
                <a:gd name="T6" fmla="*/ 372 w 387"/>
                <a:gd name="T7" fmla="*/ 501 h 680"/>
                <a:gd name="T8" fmla="*/ 384 w 387"/>
                <a:gd name="T9" fmla="*/ 285 h 680"/>
                <a:gd name="T10" fmla="*/ 356 w 387"/>
                <a:gd name="T11" fmla="*/ 129 h 680"/>
                <a:gd name="T12" fmla="*/ 272 w 387"/>
                <a:gd name="T13" fmla="*/ 21 h 680"/>
                <a:gd name="T14" fmla="*/ 168 w 387"/>
                <a:gd name="T15" fmla="*/ 1 h 680"/>
                <a:gd name="T16" fmla="*/ 76 w 387"/>
                <a:gd name="T17" fmla="*/ 25 h 680"/>
                <a:gd name="T18" fmla="*/ 24 w 387"/>
                <a:gd name="T19" fmla="*/ 121 h 680"/>
                <a:gd name="T20" fmla="*/ 24 w 387"/>
                <a:gd name="T21" fmla="*/ 165 h 680"/>
                <a:gd name="T22" fmla="*/ 168 w 387"/>
                <a:gd name="T23" fmla="*/ 165 h 680"/>
                <a:gd name="T24" fmla="*/ 240 w 387"/>
                <a:gd name="T25" fmla="*/ 177 h 680"/>
                <a:gd name="T26" fmla="*/ 292 w 387"/>
                <a:gd name="T27" fmla="*/ 305 h 680"/>
                <a:gd name="T28" fmla="*/ 288 w 387"/>
                <a:gd name="T29" fmla="*/ 437 h 680"/>
                <a:gd name="T30" fmla="*/ 264 w 387"/>
                <a:gd name="T31" fmla="*/ 541 h 680"/>
                <a:gd name="T32" fmla="*/ 208 w 387"/>
                <a:gd name="T33" fmla="*/ 589 h 680"/>
                <a:gd name="T34" fmla="*/ 164 w 387"/>
                <a:gd name="T35" fmla="*/ 589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7" h="680">
                  <a:moveTo>
                    <a:pt x="164" y="589"/>
                  </a:moveTo>
                  <a:cubicBezTo>
                    <a:pt x="164" y="603"/>
                    <a:pt x="185" y="666"/>
                    <a:pt x="208" y="673"/>
                  </a:cubicBezTo>
                  <a:cubicBezTo>
                    <a:pt x="231" y="680"/>
                    <a:pt x="277" y="658"/>
                    <a:pt x="304" y="629"/>
                  </a:cubicBezTo>
                  <a:cubicBezTo>
                    <a:pt x="331" y="600"/>
                    <a:pt x="359" y="558"/>
                    <a:pt x="372" y="501"/>
                  </a:cubicBezTo>
                  <a:cubicBezTo>
                    <a:pt x="385" y="444"/>
                    <a:pt x="387" y="347"/>
                    <a:pt x="384" y="285"/>
                  </a:cubicBezTo>
                  <a:cubicBezTo>
                    <a:pt x="381" y="223"/>
                    <a:pt x="375" y="173"/>
                    <a:pt x="356" y="129"/>
                  </a:cubicBezTo>
                  <a:cubicBezTo>
                    <a:pt x="337" y="85"/>
                    <a:pt x="303" y="42"/>
                    <a:pt x="272" y="21"/>
                  </a:cubicBezTo>
                  <a:cubicBezTo>
                    <a:pt x="241" y="0"/>
                    <a:pt x="201" y="0"/>
                    <a:pt x="168" y="1"/>
                  </a:cubicBezTo>
                  <a:cubicBezTo>
                    <a:pt x="135" y="2"/>
                    <a:pt x="100" y="5"/>
                    <a:pt x="76" y="25"/>
                  </a:cubicBezTo>
                  <a:cubicBezTo>
                    <a:pt x="52" y="45"/>
                    <a:pt x="33" y="98"/>
                    <a:pt x="24" y="121"/>
                  </a:cubicBezTo>
                  <a:cubicBezTo>
                    <a:pt x="15" y="144"/>
                    <a:pt x="0" y="158"/>
                    <a:pt x="24" y="165"/>
                  </a:cubicBezTo>
                  <a:cubicBezTo>
                    <a:pt x="48" y="172"/>
                    <a:pt x="132" y="163"/>
                    <a:pt x="168" y="165"/>
                  </a:cubicBezTo>
                  <a:cubicBezTo>
                    <a:pt x="204" y="167"/>
                    <a:pt x="219" y="154"/>
                    <a:pt x="240" y="177"/>
                  </a:cubicBezTo>
                  <a:cubicBezTo>
                    <a:pt x="261" y="200"/>
                    <a:pt x="284" y="262"/>
                    <a:pt x="292" y="305"/>
                  </a:cubicBezTo>
                  <a:cubicBezTo>
                    <a:pt x="300" y="348"/>
                    <a:pt x="293" y="398"/>
                    <a:pt x="288" y="437"/>
                  </a:cubicBezTo>
                  <a:cubicBezTo>
                    <a:pt x="283" y="476"/>
                    <a:pt x="277" y="516"/>
                    <a:pt x="264" y="541"/>
                  </a:cubicBezTo>
                  <a:cubicBezTo>
                    <a:pt x="251" y="566"/>
                    <a:pt x="224" y="580"/>
                    <a:pt x="208" y="589"/>
                  </a:cubicBezTo>
                  <a:cubicBezTo>
                    <a:pt x="192" y="598"/>
                    <a:pt x="164" y="575"/>
                    <a:pt x="164" y="589"/>
                  </a:cubicBezTo>
                  <a:close/>
                </a:path>
              </a:pathLst>
            </a:custGeom>
            <a:solidFill>
              <a:srgbClr val="FF0309">
                <a:alpha val="6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1367" y="1026"/>
              <a:ext cx="1046" cy="1161"/>
            </a:xfrm>
            <a:custGeom>
              <a:avLst/>
              <a:gdLst>
                <a:gd name="T0" fmla="*/ 313 w 1046"/>
                <a:gd name="T1" fmla="*/ 1038 h 1161"/>
                <a:gd name="T2" fmla="*/ 441 w 1046"/>
                <a:gd name="T3" fmla="*/ 1142 h 1161"/>
                <a:gd name="T4" fmla="*/ 549 w 1046"/>
                <a:gd name="T5" fmla="*/ 1154 h 1161"/>
                <a:gd name="T6" fmla="*/ 681 w 1046"/>
                <a:gd name="T7" fmla="*/ 1110 h 1161"/>
                <a:gd name="T8" fmla="*/ 709 w 1046"/>
                <a:gd name="T9" fmla="*/ 1042 h 1161"/>
                <a:gd name="T10" fmla="*/ 649 w 1046"/>
                <a:gd name="T11" fmla="*/ 934 h 1161"/>
                <a:gd name="T12" fmla="*/ 609 w 1046"/>
                <a:gd name="T13" fmla="*/ 762 h 1161"/>
                <a:gd name="T14" fmla="*/ 605 w 1046"/>
                <a:gd name="T15" fmla="*/ 602 h 1161"/>
                <a:gd name="T16" fmla="*/ 625 w 1046"/>
                <a:gd name="T17" fmla="*/ 450 h 1161"/>
                <a:gd name="T18" fmla="*/ 705 w 1046"/>
                <a:gd name="T19" fmla="*/ 310 h 1161"/>
                <a:gd name="T20" fmla="*/ 869 w 1046"/>
                <a:gd name="T21" fmla="*/ 186 h 1161"/>
                <a:gd name="T22" fmla="*/ 921 w 1046"/>
                <a:gd name="T23" fmla="*/ 26 h 1161"/>
                <a:gd name="T24" fmla="*/ 121 w 1046"/>
                <a:gd name="T25" fmla="*/ 30 h 1161"/>
                <a:gd name="T26" fmla="*/ 193 w 1046"/>
                <a:gd name="T27" fmla="*/ 190 h 1161"/>
                <a:gd name="T28" fmla="*/ 397 w 1046"/>
                <a:gd name="T29" fmla="*/ 326 h 1161"/>
                <a:gd name="T30" fmla="*/ 477 w 1046"/>
                <a:gd name="T31" fmla="*/ 486 h 1161"/>
                <a:gd name="T32" fmla="*/ 505 w 1046"/>
                <a:gd name="T33" fmla="*/ 674 h 1161"/>
                <a:gd name="T34" fmla="*/ 481 w 1046"/>
                <a:gd name="T35" fmla="*/ 830 h 1161"/>
                <a:gd name="T36" fmla="*/ 437 w 1046"/>
                <a:gd name="T37" fmla="*/ 966 h 1161"/>
                <a:gd name="T38" fmla="*/ 373 w 1046"/>
                <a:gd name="T39" fmla="*/ 1030 h 1161"/>
                <a:gd name="T40" fmla="*/ 313 w 1046"/>
                <a:gd name="T41" fmla="*/ 1038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6" h="1161">
                  <a:moveTo>
                    <a:pt x="313" y="1038"/>
                  </a:moveTo>
                  <a:cubicBezTo>
                    <a:pt x="324" y="1057"/>
                    <a:pt x="402" y="1123"/>
                    <a:pt x="441" y="1142"/>
                  </a:cubicBezTo>
                  <a:cubicBezTo>
                    <a:pt x="480" y="1161"/>
                    <a:pt x="509" y="1159"/>
                    <a:pt x="549" y="1154"/>
                  </a:cubicBezTo>
                  <a:cubicBezTo>
                    <a:pt x="589" y="1149"/>
                    <a:pt x="654" y="1129"/>
                    <a:pt x="681" y="1110"/>
                  </a:cubicBezTo>
                  <a:cubicBezTo>
                    <a:pt x="708" y="1091"/>
                    <a:pt x="714" y="1071"/>
                    <a:pt x="709" y="1042"/>
                  </a:cubicBezTo>
                  <a:cubicBezTo>
                    <a:pt x="704" y="1013"/>
                    <a:pt x="666" y="981"/>
                    <a:pt x="649" y="934"/>
                  </a:cubicBezTo>
                  <a:cubicBezTo>
                    <a:pt x="632" y="887"/>
                    <a:pt x="616" y="817"/>
                    <a:pt x="609" y="762"/>
                  </a:cubicBezTo>
                  <a:cubicBezTo>
                    <a:pt x="602" y="707"/>
                    <a:pt x="602" y="654"/>
                    <a:pt x="605" y="602"/>
                  </a:cubicBezTo>
                  <a:cubicBezTo>
                    <a:pt x="608" y="550"/>
                    <a:pt x="608" y="499"/>
                    <a:pt x="625" y="450"/>
                  </a:cubicBezTo>
                  <a:cubicBezTo>
                    <a:pt x="642" y="401"/>
                    <a:pt x="664" y="354"/>
                    <a:pt x="705" y="310"/>
                  </a:cubicBezTo>
                  <a:cubicBezTo>
                    <a:pt x="746" y="266"/>
                    <a:pt x="833" y="233"/>
                    <a:pt x="869" y="186"/>
                  </a:cubicBezTo>
                  <a:cubicBezTo>
                    <a:pt x="905" y="139"/>
                    <a:pt x="1046" y="52"/>
                    <a:pt x="921" y="26"/>
                  </a:cubicBezTo>
                  <a:cubicBezTo>
                    <a:pt x="796" y="0"/>
                    <a:pt x="242" y="3"/>
                    <a:pt x="121" y="30"/>
                  </a:cubicBezTo>
                  <a:cubicBezTo>
                    <a:pt x="0" y="57"/>
                    <a:pt x="147" y="141"/>
                    <a:pt x="193" y="190"/>
                  </a:cubicBezTo>
                  <a:cubicBezTo>
                    <a:pt x="239" y="239"/>
                    <a:pt x="350" y="277"/>
                    <a:pt x="397" y="326"/>
                  </a:cubicBezTo>
                  <a:cubicBezTo>
                    <a:pt x="444" y="375"/>
                    <a:pt x="459" y="428"/>
                    <a:pt x="477" y="486"/>
                  </a:cubicBezTo>
                  <a:cubicBezTo>
                    <a:pt x="495" y="544"/>
                    <a:pt x="504" y="617"/>
                    <a:pt x="505" y="674"/>
                  </a:cubicBezTo>
                  <a:cubicBezTo>
                    <a:pt x="506" y="731"/>
                    <a:pt x="492" y="781"/>
                    <a:pt x="481" y="830"/>
                  </a:cubicBezTo>
                  <a:cubicBezTo>
                    <a:pt x="470" y="879"/>
                    <a:pt x="455" y="933"/>
                    <a:pt x="437" y="966"/>
                  </a:cubicBezTo>
                  <a:cubicBezTo>
                    <a:pt x="419" y="999"/>
                    <a:pt x="390" y="1017"/>
                    <a:pt x="373" y="1030"/>
                  </a:cubicBezTo>
                  <a:cubicBezTo>
                    <a:pt x="356" y="1043"/>
                    <a:pt x="302" y="1019"/>
                    <a:pt x="313" y="103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D6DC"/>
                </a:gs>
                <a:gs pos="100000">
                  <a:srgbClr val="FF0309">
                    <a:alpha val="44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sp>
        <p:nvSpPr>
          <p:cNvPr id="37" name="Line 21"/>
          <p:cNvSpPr>
            <a:spLocks noChangeShapeType="1"/>
          </p:cNvSpPr>
          <p:nvPr/>
        </p:nvSpPr>
        <p:spPr bwMode="auto">
          <a:xfrm>
            <a:off x="3434404" y="2747283"/>
            <a:ext cx="7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grpSp>
        <p:nvGrpSpPr>
          <p:cNvPr id="38" name="Group 37"/>
          <p:cNvGrpSpPr/>
          <p:nvPr/>
        </p:nvGrpSpPr>
        <p:grpSpPr>
          <a:xfrm>
            <a:off x="6375464" y="2167755"/>
            <a:ext cx="1559141" cy="3388754"/>
            <a:chOff x="5952659" y="1164732"/>
            <a:chExt cx="1223964" cy="2660255"/>
          </a:xfrm>
        </p:grpSpPr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952659" y="1164732"/>
              <a:ext cx="1223963" cy="2505075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kern="1200" dirty="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201898" y="2414095"/>
              <a:ext cx="182563" cy="92075"/>
            </a:xfrm>
            <a:prstGeom prst="ellipse">
              <a:avLst/>
            </a:prstGeom>
            <a:solidFill>
              <a:srgbClr val="799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5952660" y="2366470"/>
              <a:ext cx="115888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5952660" y="2366470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>
              <a:off x="5952660" y="2433145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6138398" y="2366470"/>
              <a:ext cx="115888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45" name="Line 23"/>
            <p:cNvSpPr>
              <a:spLocks noChangeShapeType="1"/>
            </p:cNvSpPr>
            <p:nvPr/>
          </p:nvSpPr>
          <p:spPr bwMode="auto">
            <a:xfrm>
              <a:off x="6138398" y="2366470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46" name="Line 24"/>
            <p:cNvSpPr>
              <a:spLocks noChangeShapeType="1"/>
            </p:cNvSpPr>
            <p:nvPr/>
          </p:nvSpPr>
          <p:spPr bwMode="auto">
            <a:xfrm>
              <a:off x="6138398" y="2433145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6332073" y="2366470"/>
              <a:ext cx="115888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48" name="Line 26"/>
            <p:cNvSpPr>
              <a:spLocks noChangeShapeType="1"/>
            </p:cNvSpPr>
            <p:nvPr/>
          </p:nvSpPr>
          <p:spPr bwMode="auto">
            <a:xfrm>
              <a:off x="6332073" y="2366470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49" name="Line 27"/>
            <p:cNvSpPr>
              <a:spLocks noChangeShapeType="1"/>
            </p:cNvSpPr>
            <p:nvPr/>
          </p:nvSpPr>
          <p:spPr bwMode="auto">
            <a:xfrm>
              <a:off x="6332073" y="2433145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6525748" y="2366470"/>
              <a:ext cx="115888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6525748" y="2366470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52" name="Line 30"/>
            <p:cNvSpPr>
              <a:spLocks noChangeShapeType="1"/>
            </p:cNvSpPr>
            <p:nvPr/>
          </p:nvSpPr>
          <p:spPr bwMode="auto">
            <a:xfrm>
              <a:off x="6525748" y="2433145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6717835" y="2366470"/>
              <a:ext cx="117475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54" name="Line 32"/>
            <p:cNvSpPr>
              <a:spLocks noChangeShapeType="1"/>
            </p:cNvSpPr>
            <p:nvPr/>
          </p:nvSpPr>
          <p:spPr bwMode="auto">
            <a:xfrm>
              <a:off x="6717835" y="2366470"/>
              <a:ext cx="1174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55" name="Line 33"/>
            <p:cNvSpPr>
              <a:spLocks noChangeShapeType="1"/>
            </p:cNvSpPr>
            <p:nvPr/>
          </p:nvSpPr>
          <p:spPr bwMode="auto">
            <a:xfrm>
              <a:off x="6717835" y="2433145"/>
              <a:ext cx="1174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6879760" y="2366470"/>
              <a:ext cx="117475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57" name="Line 35"/>
            <p:cNvSpPr>
              <a:spLocks noChangeShapeType="1"/>
            </p:cNvSpPr>
            <p:nvPr/>
          </p:nvSpPr>
          <p:spPr bwMode="auto">
            <a:xfrm>
              <a:off x="6879760" y="2366470"/>
              <a:ext cx="1174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58" name="Line 36"/>
            <p:cNvSpPr>
              <a:spLocks noChangeShapeType="1"/>
            </p:cNvSpPr>
            <p:nvPr/>
          </p:nvSpPr>
          <p:spPr bwMode="auto">
            <a:xfrm>
              <a:off x="6879760" y="2433145"/>
              <a:ext cx="1174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7060735" y="2366470"/>
              <a:ext cx="115888" cy="66675"/>
            </a:xfrm>
            <a:prstGeom prst="rect">
              <a:avLst/>
            </a:prstGeom>
            <a:solidFill>
              <a:srgbClr val="FF94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60" name="Line 38"/>
            <p:cNvSpPr>
              <a:spLocks noChangeShapeType="1"/>
            </p:cNvSpPr>
            <p:nvPr/>
          </p:nvSpPr>
          <p:spPr bwMode="auto">
            <a:xfrm>
              <a:off x="7060735" y="2366470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61" name="Line 39"/>
            <p:cNvSpPr>
              <a:spLocks noChangeShapeType="1"/>
            </p:cNvSpPr>
            <p:nvPr/>
          </p:nvSpPr>
          <p:spPr bwMode="auto">
            <a:xfrm>
              <a:off x="7060735" y="2433145"/>
              <a:ext cx="115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62" name="Line 40"/>
            <p:cNvSpPr>
              <a:spLocks noChangeShapeType="1"/>
            </p:cNvSpPr>
            <p:nvPr/>
          </p:nvSpPr>
          <p:spPr bwMode="auto">
            <a:xfrm>
              <a:off x="5997110" y="3547570"/>
              <a:ext cx="160338" cy="0"/>
            </a:xfrm>
            <a:prstGeom prst="line">
              <a:avLst/>
            </a:prstGeom>
            <a:noFill/>
            <a:ln w="28575">
              <a:solidFill>
                <a:srgbClr val="FF30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63" name="Line 41"/>
            <p:cNvSpPr>
              <a:spLocks noChangeShapeType="1"/>
            </p:cNvSpPr>
            <p:nvPr/>
          </p:nvSpPr>
          <p:spPr bwMode="auto">
            <a:xfrm>
              <a:off x="6222535" y="3547570"/>
              <a:ext cx="161925" cy="0"/>
            </a:xfrm>
            <a:prstGeom prst="line">
              <a:avLst/>
            </a:prstGeom>
            <a:noFill/>
            <a:ln w="28575">
              <a:solidFill>
                <a:srgbClr val="FF30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64" name="Line 42"/>
            <p:cNvSpPr>
              <a:spLocks noChangeShapeType="1"/>
            </p:cNvSpPr>
            <p:nvPr/>
          </p:nvSpPr>
          <p:spPr bwMode="auto">
            <a:xfrm>
              <a:off x="6447960" y="3547570"/>
              <a:ext cx="161925" cy="0"/>
            </a:xfrm>
            <a:prstGeom prst="line">
              <a:avLst/>
            </a:prstGeom>
            <a:noFill/>
            <a:ln w="28575">
              <a:solidFill>
                <a:srgbClr val="FF30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65" name="Line 43"/>
            <p:cNvSpPr>
              <a:spLocks noChangeShapeType="1"/>
            </p:cNvSpPr>
            <p:nvPr/>
          </p:nvSpPr>
          <p:spPr bwMode="auto">
            <a:xfrm>
              <a:off x="6673385" y="3547570"/>
              <a:ext cx="161925" cy="0"/>
            </a:xfrm>
            <a:prstGeom prst="line">
              <a:avLst/>
            </a:prstGeom>
            <a:noFill/>
            <a:ln w="28575">
              <a:solidFill>
                <a:srgbClr val="FF30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66" name="Line 44"/>
            <p:cNvSpPr>
              <a:spLocks noChangeShapeType="1"/>
            </p:cNvSpPr>
            <p:nvPr/>
          </p:nvSpPr>
          <p:spPr bwMode="auto">
            <a:xfrm>
              <a:off x="6898810" y="3547570"/>
              <a:ext cx="161925" cy="0"/>
            </a:xfrm>
            <a:prstGeom prst="line">
              <a:avLst/>
            </a:prstGeom>
            <a:noFill/>
            <a:ln w="28575">
              <a:solidFill>
                <a:srgbClr val="FF30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157448" y="2252170"/>
              <a:ext cx="280988" cy="1273175"/>
            </a:xfrm>
            <a:custGeom>
              <a:avLst/>
              <a:gdLst>
                <a:gd name="T0" fmla="*/ 144 w 336"/>
                <a:gd name="T1" fmla="*/ 240 h 672"/>
                <a:gd name="T2" fmla="*/ 96 w 336"/>
                <a:gd name="T3" fmla="*/ 336 h 672"/>
                <a:gd name="T4" fmla="*/ 48 w 336"/>
                <a:gd name="T5" fmla="*/ 480 h 672"/>
                <a:gd name="T6" fmla="*/ 0 w 336"/>
                <a:gd name="T7" fmla="*/ 624 h 672"/>
                <a:gd name="T8" fmla="*/ 0 w 336"/>
                <a:gd name="T9" fmla="*/ 672 h 672"/>
                <a:gd name="T10" fmla="*/ 336 w 336"/>
                <a:gd name="T11" fmla="*/ 672 h 672"/>
                <a:gd name="T12" fmla="*/ 288 w 336"/>
                <a:gd name="T13" fmla="*/ 528 h 672"/>
                <a:gd name="T14" fmla="*/ 240 w 336"/>
                <a:gd name="T15" fmla="*/ 384 h 672"/>
                <a:gd name="T16" fmla="*/ 192 w 336"/>
                <a:gd name="T17" fmla="*/ 240 h 672"/>
                <a:gd name="T18" fmla="*/ 192 w 336"/>
                <a:gd name="T19" fmla="*/ 96 h 672"/>
                <a:gd name="T20" fmla="*/ 240 w 336"/>
                <a:gd name="T21" fmla="*/ 0 h 672"/>
                <a:gd name="T22" fmla="*/ 96 w 336"/>
                <a:gd name="T23" fmla="*/ 0 h 672"/>
                <a:gd name="T24" fmla="*/ 144 w 336"/>
                <a:gd name="T25" fmla="*/ 144 h 672"/>
                <a:gd name="T26" fmla="*/ 144 w 336"/>
                <a:gd name="T27" fmla="*/ 24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672">
                  <a:moveTo>
                    <a:pt x="144" y="240"/>
                  </a:moveTo>
                  <a:lnTo>
                    <a:pt x="96" y="336"/>
                  </a:lnTo>
                  <a:lnTo>
                    <a:pt x="48" y="480"/>
                  </a:lnTo>
                  <a:lnTo>
                    <a:pt x="0" y="624"/>
                  </a:lnTo>
                  <a:lnTo>
                    <a:pt x="0" y="672"/>
                  </a:lnTo>
                  <a:lnTo>
                    <a:pt x="336" y="672"/>
                  </a:lnTo>
                  <a:lnTo>
                    <a:pt x="288" y="528"/>
                  </a:lnTo>
                  <a:lnTo>
                    <a:pt x="240" y="384"/>
                  </a:lnTo>
                  <a:lnTo>
                    <a:pt x="192" y="240"/>
                  </a:lnTo>
                  <a:lnTo>
                    <a:pt x="192" y="96"/>
                  </a:lnTo>
                  <a:lnTo>
                    <a:pt x="240" y="0"/>
                  </a:lnTo>
                  <a:lnTo>
                    <a:pt x="96" y="0"/>
                  </a:lnTo>
                  <a:lnTo>
                    <a:pt x="144" y="144"/>
                  </a:lnTo>
                  <a:lnTo>
                    <a:pt x="144" y="240"/>
                  </a:lnTo>
                  <a:close/>
                </a:path>
              </a:pathLst>
            </a:custGeom>
            <a:gradFill rotWithShape="0">
              <a:gsLst>
                <a:gs pos="0">
                  <a:srgbClr val="66A2F5"/>
                </a:gs>
                <a:gs pos="100000">
                  <a:srgbClr val="B0EDF3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244760" y="2252170"/>
              <a:ext cx="104775" cy="214313"/>
            </a:xfrm>
            <a:custGeom>
              <a:avLst/>
              <a:gdLst>
                <a:gd name="T0" fmla="*/ 24 w 136"/>
                <a:gd name="T1" fmla="*/ 344 h 372"/>
                <a:gd name="T2" fmla="*/ 52 w 136"/>
                <a:gd name="T3" fmla="*/ 368 h 372"/>
                <a:gd name="T4" fmla="*/ 76 w 136"/>
                <a:gd name="T5" fmla="*/ 372 h 372"/>
                <a:gd name="T6" fmla="*/ 104 w 136"/>
                <a:gd name="T7" fmla="*/ 348 h 372"/>
                <a:gd name="T8" fmla="*/ 96 w 136"/>
                <a:gd name="T9" fmla="*/ 284 h 372"/>
                <a:gd name="T10" fmla="*/ 84 w 136"/>
                <a:gd name="T11" fmla="*/ 212 h 372"/>
                <a:gd name="T12" fmla="*/ 92 w 136"/>
                <a:gd name="T13" fmla="*/ 156 h 372"/>
                <a:gd name="T14" fmla="*/ 116 w 136"/>
                <a:gd name="T15" fmla="*/ 96 h 372"/>
                <a:gd name="T16" fmla="*/ 136 w 136"/>
                <a:gd name="T17" fmla="*/ 0 h 372"/>
                <a:gd name="T18" fmla="*/ 0 w 136"/>
                <a:gd name="T19" fmla="*/ 0 h 372"/>
                <a:gd name="T20" fmla="*/ 28 w 136"/>
                <a:gd name="T21" fmla="*/ 140 h 372"/>
                <a:gd name="T22" fmla="*/ 48 w 136"/>
                <a:gd name="T23" fmla="*/ 236 h 372"/>
                <a:gd name="T24" fmla="*/ 40 w 136"/>
                <a:gd name="T25" fmla="*/ 296 h 372"/>
                <a:gd name="T26" fmla="*/ 24 w 136"/>
                <a:gd name="T27" fmla="*/ 3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372">
                  <a:moveTo>
                    <a:pt x="24" y="344"/>
                  </a:moveTo>
                  <a:lnTo>
                    <a:pt x="52" y="368"/>
                  </a:lnTo>
                  <a:lnTo>
                    <a:pt x="76" y="372"/>
                  </a:lnTo>
                  <a:lnTo>
                    <a:pt x="104" y="348"/>
                  </a:lnTo>
                  <a:lnTo>
                    <a:pt x="96" y="284"/>
                  </a:lnTo>
                  <a:lnTo>
                    <a:pt x="84" y="212"/>
                  </a:lnTo>
                  <a:lnTo>
                    <a:pt x="92" y="156"/>
                  </a:lnTo>
                  <a:lnTo>
                    <a:pt x="116" y="96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28" y="140"/>
                  </a:lnTo>
                  <a:lnTo>
                    <a:pt x="48" y="236"/>
                  </a:lnTo>
                  <a:lnTo>
                    <a:pt x="40" y="296"/>
                  </a:lnTo>
                  <a:lnTo>
                    <a:pt x="24" y="344"/>
                  </a:lnTo>
                  <a:close/>
                </a:path>
              </a:pathLst>
            </a:custGeom>
            <a:gradFill rotWithShape="0">
              <a:gsLst>
                <a:gs pos="0">
                  <a:srgbClr val="FF747D"/>
                </a:gs>
                <a:gs pos="100000">
                  <a:srgbClr val="EF1F1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grpSp>
          <p:nvGrpSpPr>
            <p:cNvPr id="69" name="Group 68"/>
            <p:cNvGrpSpPr>
              <a:grpSpLocks/>
            </p:cNvGrpSpPr>
            <p:nvPr/>
          </p:nvGrpSpPr>
          <p:grpSpPr bwMode="auto">
            <a:xfrm>
              <a:off x="6236823" y="2317257"/>
              <a:ext cx="131763" cy="96838"/>
              <a:chOff x="798" y="1680"/>
              <a:chExt cx="194" cy="86"/>
            </a:xfrm>
          </p:grpSpPr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798" y="1680"/>
                <a:ext cx="82" cy="86"/>
              </a:xfrm>
              <a:custGeom>
                <a:avLst/>
                <a:gdLst>
                  <a:gd name="T0" fmla="*/ 68 w 76"/>
                  <a:gd name="T1" fmla="*/ 100 h 100"/>
                  <a:gd name="T2" fmla="*/ 64 w 76"/>
                  <a:gd name="T3" fmla="*/ 60 h 100"/>
                  <a:gd name="T4" fmla="*/ 44 w 76"/>
                  <a:gd name="T5" fmla="*/ 44 h 100"/>
                  <a:gd name="T6" fmla="*/ 0 w 76"/>
                  <a:gd name="T7" fmla="*/ 56 h 100"/>
                  <a:gd name="T8" fmla="*/ 8 w 76"/>
                  <a:gd name="T9" fmla="*/ 20 h 100"/>
                  <a:gd name="T10" fmla="*/ 32 w 76"/>
                  <a:gd name="T11" fmla="*/ 0 h 100"/>
                  <a:gd name="T12" fmla="*/ 68 w 76"/>
                  <a:gd name="T13" fmla="*/ 8 h 100"/>
                  <a:gd name="T14" fmla="*/ 76 w 76"/>
                  <a:gd name="T15" fmla="*/ 36 h 100"/>
                  <a:gd name="T16" fmla="*/ 76 w 76"/>
                  <a:gd name="T17" fmla="*/ 6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100">
                    <a:moveTo>
                      <a:pt x="68" y="100"/>
                    </a:moveTo>
                    <a:lnTo>
                      <a:pt x="64" y="60"/>
                    </a:lnTo>
                    <a:lnTo>
                      <a:pt x="44" y="44"/>
                    </a:lnTo>
                    <a:lnTo>
                      <a:pt x="0" y="56"/>
                    </a:lnTo>
                    <a:lnTo>
                      <a:pt x="8" y="20"/>
                    </a:lnTo>
                    <a:lnTo>
                      <a:pt x="32" y="0"/>
                    </a:lnTo>
                    <a:lnTo>
                      <a:pt x="68" y="8"/>
                    </a:lnTo>
                    <a:lnTo>
                      <a:pt x="76" y="36"/>
                    </a:lnTo>
                    <a:lnTo>
                      <a:pt x="76" y="64"/>
                    </a:lnTo>
                  </a:path>
                </a:pathLst>
              </a:custGeom>
              <a:solidFill>
                <a:srgbClr val="EF1F1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 flipH="1">
                <a:off x="910" y="1680"/>
                <a:ext cx="82" cy="86"/>
              </a:xfrm>
              <a:custGeom>
                <a:avLst/>
                <a:gdLst>
                  <a:gd name="T0" fmla="*/ 68 w 76"/>
                  <a:gd name="T1" fmla="*/ 100 h 100"/>
                  <a:gd name="T2" fmla="*/ 64 w 76"/>
                  <a:gd name="T3" fmla="*/ 60 h 100"/>
                  <a:gd name="T4" fmla="*/ 44 w 76"/>
                  <a:gd name="T5" fmla="*/ 44 h 100"/>
                  <a:gd name="T6" fmla="*/ 0 w 76"/>
                  <a:gd name="T7" fmla="*/ 56 h 100"/>
                  <a:gd name="T8" fmla="*/ 8 w 76"/>
                  <a:gd name="T9" fmla="*/ 20 h 100"/>
                  <a:gd name="T10" fmla="*/ 32 w 76"/>
                  <a:gd name="T11" fmla="*/ 0 h 100"/>
                  <a:gd name="T12" fmla="*/ 68 w 76"/>
                  <a:gd name="T13" fmla="*/ 8 h 100"/>
                  <a:gd name="T14" fmla="*/ 76 w 76"/>
                  <a:gd name="T15" fmla="*/ 36 h 100"/>
                  <a:gd name="T16" fmla="*/ 76 w 76"/>
                  <a:gd name="T17" fmla="*/ 6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100">
                    <a:moveTo>
                      <a:pt x="68" y="100"/>
                    </a:moveTo>
                    <a:lnTo>
                      <a:pt x="64" y="60"/>
                    </a:lnTo>
                    <a:lnTo>
                      <a:pt x="44" y="44"/>
                    </a:lnTo>
                    <a:lnTo>
                      <a:pt x="0" y="56"/>
                    </a:lnTo>
                    <a:lnTo>
                      <a:pt x="8" y="20"/>
                    </a:lnTo>
                    <a:lnTo>
                      <a:pt x="32" y="0"/>
                    </a:lnTo>
                    <a:lnTo>
                      <a:pt x="68" y="8"/>
                    </a:lnTo>
                    <a:lnTo>
                      <a:pt x="76" y="36"/>
                    </a:lnTo>
                    <a:lnTo>
                      <a:pt x="76" y="64"/>
                    </a:lnTo>
                  </a:path>
                </a:pathLst>
              </a:custGeom>
              <a:solidFill>
                <a:srgbClr val="EF1F1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</p:grpSp>
        <p:sp>
          <p:nvSpPr>
            <p:cNvPr id="70" name="Line 50"/>
            <p:cNvSpPr>
              <a:spLocks noChangeShapeType="1"/>
            </p:cNvSpPr>
            <p:nvPr/>
          </p:nvSpPr>
          <p:spPr bwMode="auto">
            <a:xfrm>
              <a:off x="6276510" y="2961782"/>
              <a:ext cx="0" cy="354013"/>
            </a:xfrm>
            <a:prstGeom prst="line">
              <a:avLst/>
            </a:prstGeom>
            <a:noFill/>
            <a:ln w="9525">
              <a:solidFill>
                <a:srgbClr val="1A11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71" name="Line 51"/>
            <p:cNvSpPr>
              <a:spLocks noChangeShapeType="1"/>
            </p:cNvSpPr>
            <p:nvPr/>
          </p:nvSpPr>
          <p:spPr bwMode="auto">
            <a:xfrm flipV="1">
              <a:off x="6297148" y="2026745"/>
              <a:ext cx="0" cy="387350"/>
            </a:xfrm>
            <a:prstGeom prst="line">
              <a:avLst/>
            </a:prstGeom>
            <a:noFill/>
            <a:ln w="9525">
              <a:solidFill>
                <a:srgbClr val="FF0817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72" name="Line 61"/>
            <p:cNvSpPr>
              <a:spLocks noChangeShapeType="1"/>
            </p:cNvSpPr>
            <p:nvPr/>
          </p:nvSpPr>
          <p:spPr bwMode="auto">
            <a:xfrm>
              <a:off x="5952660" y="1193307"/>
              <a:ext cx="1219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6558803" y="3824895"/>
              <a:ext cx="747" cy="9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5963773" y="3557095"/>
              <a:ext cx="1185863" cy="1460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US" kern="120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5497947" y="1218274"/>
            <a:ext cx="32993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FAST ELECTRON SIGNAL ONLY</a:t>
            </a:r>
          </a:p>
          <a:p>
            <a:r>
              <a:rPr lang="en-US" sz="1600" dirty="0" smtClean="0"/>
              <a:t>ON ANODE STRIPS</a:t>
            </a:r>
            <a:endParaRPr lang="en-US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7085570" y="3232917"/>
            <a:ext cx="660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GEM</a:t>
            </a:r>
            <a:endParaRPr lang="en-US" sz="1600" dirty="0"/>
          </a:p>
        </p:txBody>
      </p:sp>
      <p:sp>
        <p:nvSpPr>
          <p:cNvPr id="79" name="TextBox 78"/>
          <p:cNvSpPr txBox="1"/>
          <p:nvPr/>
        </p:nvSpPr>
        <p:spPr>
          <a:xfrm>
            <a:off x="6343307" y="412758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INDUCTION</a:t>
            </a:r>
            <a:endParaRPr lang="en-US" sz="1600" dirty="0"/>
          </a:p>
        </p:txBody>
      </p:sp>
      <p:sp>
        <p:nvSpPr>
          <p:cNvPr id="80" name="TextBox 79"/>
          <p:cNvSpPr txBox="1"/>
          <p:nvPr/>
        </p:nvSpPr>
        <p:spPr>
          <a:xfrm>
            <a:off x="6656443" y="2475384"/>
            <a:ext cx="78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DRIFT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846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MULTIWIRE PROPORTIONAL CHAMBER (MWPC)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</a:t>
            </a:fld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41047" y="5512683"/>
            <a:ext cx="4179846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kern="1200" dirty="0" smtClean="0">
                <a:cs typeface="Book Antiqua"/>
              </a:rPr>
              <a:t>G. Charpak et al, </a:t>
            </a:r>
            <a:r>
              <a:rPr lang="en-US" sz="1400" b="1" i="1" kern="1200" dirty="0" err="1" smtClean="0">
                <a:cs typeface="Book Antiqua"/>
              </a:rPr>
              <a:t>Nucl</a:t>
            </a:r>
            <a:r>
              <a:rPr lang="en-US" sz="1400" b="1" i="1" kern="1200" dirty="0" smtClean="0">
                <a:cs typeface="Book Antiqua"/>
              </a:rPr>
              <a:t>. Instr. and Meth. 62(1968)262 </a:t>
            </a:r>
            <a:endParaRPr lang="en-US" sz="1400" b="1" i="1" kern="1200" dirty="0">
              <a:cs typeface="Book Antiqua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749770" y="979104"/>
            <a:ext cx="3047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Times"/>
              </a:rPr>
              <a:t>CHARGE INDUCTION ON CATHODE PLANES:</a:t>
            </a:r>
          </a:p>
          <a:p>
            <a:r>
              <a:rPr lang="en-US" sz="1600" dirty="0" smtClean="0">
                <a:cs typeface="Times"/>
              </a:rPr>
              <a:t> 2-D LOCALIZATION</a:t>
            </a:r>
            <a:endParaRPr lang="en-US" sz="1600" dirty="0">
              <a:cs typeface="Times"/>
            </a:endParaRPr>
          </a:p>
        </p:txBody>
      </p: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4877495" y="2092778"/>
            <a:ext cx="3919465" cy="2619163"/>
            <a:chOff x="402" y="422"/>
            <a:chExt cx="4765" cy="3184"/>
          </a:xfrm>
        </p:grpSpPr>
        <p:pic>
          <p:nvPicPr>
            <p:cNvPr id="71" name="Picture 7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" y="741"/>
              <a:ext cx="4742" cy="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" y="422"/>
              <a:ext cx="2992" cy="2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TextBox 68"/>
          <p:cNvSpPr txBox="1"/>
          <p:nvPr/>
        </p:nvSpPr>
        <p:spPr>
          <a:xfrm>
            <a:off x="6100661" y="4958586"/>
            <a:ext cx="2933960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cs typeface="Times"/>
              </a:rPr>
              <a:t>G. Charpak and F. Sauli</a:t>
            </a:r>
          </a:p>
          <a:p>
            <a:r>
              <a:rPr lang="en-US" sz="1400" b="1" i="1" dirty="0" err="1" smtClean="0">
                <a:cs typeface="Times"/>
              </a:rPr>
              <a:t>Nucl</a:t>
            </a:r>
            <a:r>
              <a:rPr lang="en-US" sz="1400" b="1" i="1" dirty="0" smtClean="0">
                <a:cs typeface="Times"/>
              </a:rPr>
              <a:t>. Instr. and Meth. 113(1973)381</a:t>
            </a:r>
            <a:endParaRPr lang="en-US" sz="1400" b="1" i="1" dirty="0">
              <a:cs typeface="Times"/>
            </a:endParaRPr>
          </a:p>
        </p:txBody>
      </p:sp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688783"/>
              </p:ext>
            </p:extLst>
          </p:nvPr>
        </p:nvGraphicFramePr>
        <p:xfrm>
          <a:off x="7777715" y="3846830"/>
          <a:ext cx="787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1" name="Equation" r:id="rId5" imgW="787400" imgH="431800" progId="Equation.3">
                  <p:embed/>
                </p:oleObj>
              </mc:Choice>
              <mc:Fallback>
                <p:oleObj name="Equation" r:id="rId5" imgW="787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77715" y="3846830"/>
                        <a:ext cx="7874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880814"/>
              </p:ext>
            </p:extLst>
          </p:nvPr>
        </p:nvGraphicFramePr>
        <p:xfrm>
          <a:off x="7390365" y="1790945"/>
          <a:ext cx="774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2" name="Equation" r:id="rId7" imgW="774700" imgH="431800" progId="Equation.3">
                  <p:embed/>
                </p:oleObj>
              </mc:Choice>
              <mc:Fallback>
                <p:oleObj name="Equation" r:id="rId7" imgW="774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90365" y="1790945"/>
                        <a:ext cx="774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573449" y="1168046"/>
            <a:ext cx="4944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dirty="0" smtClean="0">
                <a:cs typeface="Times"/>
              </a:rPr>
              <a:t>THIN ANODE WIRES BETWEEN TWO CATHODES:</a:t>
            </a:r>
            <a:endParaRPr lang="en-US" sz="1600" kern="1200" dirty="0">
              <a:cs typeface="Times"/>
            </a:endParaRPr>
          </a:p>
        </p:txBody>
      </p:sp>
      <p:pic>
        <p:nvPicPr>
          <p:cNvPr id="75" name="Picture 74" descr="mwpc field equip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18" y="1873036"/>
            <a:ext cx="3212477" cy="3188698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2062080" y="1642114"/>
            <a:ext cx="601986" cy="3508364"/>
            <a:chOff x="2062080" y="1642114"/>
            <a:chExt cx="601986" cy="3508364"/>
          </a:xfrm>
        </p:grpSpPr>
        <p:sp>
          <p:nvSpPr>
            <p:cNvPr id="77" name="Line 9"/>
            <p:cNvSpPr>
              <a:spLocks noChangeShapeType="1"/>
            </p:cNvSpPr>
            <p:nvPr/>
          </p:nvSpPr>
          <p:spPr bwMode="auto">
            <a:xfrm flipH="1">
              <a:off x="2062080" y="1642114"/>
              <a:ext cx="516482" cy="3508364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>
                <a:ln>
                  <a:solidFill>
                    <a:srgbClr val="FF0000"/>
                  </a:solidFill>
                </a:ln>
                <a:cs typeface="Times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2110246" y="1995574"/>
              <a:ext cx="553820" cy="2902655"/>
            </a:xfrm>
            <a:custGeom>
              <a:avLst/>
              <a:gdLst>
                <a:gd name="connsiteX0" fmla="*/ 439236 w 553820"/>
                <a:gd name="connsiteY0" fmla="*/ 0 h 2902655"/>
                <a:gd name="connsiteX1" fmla="*/ 448785 w 553820"/>
                <a:gd name="connsiteY1" fmla="*/ 401025 h 2902655"/>
                <a:gd name="connsiteX2" fmla="*/ 448785 w 553820"/>
                <a:gd name="connsiteY2" fmla="*/ 811598 h 2902655"/>
                <a:gd name="connsiteX3" fmla="*/ 477431 w 553820"/>
                <a:gd name="connsiteY3" fmla="*/ 1164881 h 2902655"/>
                <a:gd name="connsiteX4" fmla="*/ 525174 w 553820"/>
                <a:gd name="connsiteY4" fmla="*/ 1374942 h 2902655"/>
                <a:gd name="connsiteX5" fmla="*/ 553820 w 553820"/>
                <a:gd name="connsiteY5" fmla="*/ 1470424 h 2902655"/>
                <a:gd name="connsiteX6" fmla="*/ 553820 w 553820"/>
                <a:gd name="connsiteY6" fmla="*/ 1470424 h 2902655"/>
                <a:gd name="connsiteX7" fmla="*/ 486979 w 553820"/>
                <a:gd name="connsiteY7" fmla="*/ 1527713 h 2902655"/>
                <a:gd name="connsiteX8" fmla="*/ 486979 w 553820"/>
                <a:gd name="connsiteY8" fmla="*/ 1527713 h 2902655"/>
                <a:gd name="connsiteX9" fmla="*/ 401042 w 553820"/>
                <a:gd name="connsiteY9" fmla="*/ 1623195 h 2902655"/>
                <a:gd name="connsiteX10" fmla="*/ 248264 w 553820"/>
                <a:gd name="connsiteY10" fmla="*/ 1747322 h 2902655"/>
                <a:gd name="connsiteX11" fmla="*/ 190972 w 553820"/>
                <a:gd name="connsiteY11" fmla="*/ 1919190 h 2902655"/>
                <a:gd name="connsiteX12" fmla="*/ 95486 w 553820"/>
                <a:gd name="connsiteY12" fmla="*/ 2205636 h 2902655"/>
                <a:gd name="connsiteX13" fmla="*/ 0 w 553820"/>
                <a:gd name="connsiteY13" fmla="*/ 2902655 h 2902655"/>
                <a:gd name="connsiteX14" fmla="*/ 439236 w 553820"/>
                <a:gd name="connsiteY14" fmla="*/ 0 h 290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3820" h="2902655">
                  <a:moveTo>
                    <a:pt x="439236" y="0"/>
                  </a:moveTo>
                  <a:lnTo>
                    <a:pt x="448785" y="401025"/>
                  </a:lnTo>
                  <a:lnTo>
                    <a:pt x="448785" y="811598"/>
                  </a:lnTo>
                  <a:lnTo>
                    <a:pt x="477431" y="1164881"/>
                  </a:lnTo>
                  <a:lnTo>
                    <a:pt x="525174" y="1374942"/>
                  </a:lnTo>
                  <a:lnTo>
                    <a:pt x="553820" y="1470424"/>
                  </a:lnTo>
                  <a:lnTo>
                    <a:pt x="553820" y="1470424"/>
                  </a:lnTo>
                  <a:lnTo>
                    <a:pt x="486979" y="1527713"/>
                  </a:lnTo>
                  <a:lnTo>
                    <a:pt x="486979" y="1527713"/>
                  </a:lnTo>
                  <a:lnTo>
                    <a:pt x="401042" y="1623195"/>
                  </a:lnTo>
                  <a:lnTo>
                    <a:pt x="248264" y="1747322"/>
                  </a:lnTo>
                  <a:lnTo>
                    <a:pt x="190972" y="1919190"/>
                  </a:lnTo>
                  <a:lnTo>
                    <a:pt x="95486" y="2205636"/>
                  </a:lnTo>
                  <a:lnTo>
                    <a:pt x="0" y="2902655"/>
                  </a:lnTo>
                  <a:lnTo>
                    <a:pt x="439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63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6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Freeform 78"/>
          <p:cNvSpPr/>
          <p:nvPr/>
        </p:nvSpPr>
        <p:spPr>
          <a:xfrm>
            <a:off x="2520836" y="3761994"/>
            <a:ext cx="830731" cy="1021658"/>
          </a:xfrm>
          <a:custGeom>
            <a:avLst/>
            <a:gdLst>
              <a:gd name="connsiteX0" fmla="*/ 0 w 830731"/>
              <a:gd name="connsiteY0" fmla="*/ 0 h 1021658"/>
              <a:gd name="connsiteX1" fmla="*/ 47744 w 830731"/>
              <a:gd name="connsiteY1" fmla="*/ 868887 h 1021658"/>
              <a:gd name="connsiteX2" fmla="*/ 105035 w 830731"/>
              <a:gd name="connsiteY2" fmla="*/ 1021658 h 1021658"/>
              <a:gd name="connsiteX3" fmla="*/ 210070 w 830731"/>
              <a:gd name="connsiteY3" fmla="*/ 840242 h 1021658"/>
              <a:gd name="connsiteX4" fmla="*/ 353299 w 830731"/>
              <a:gd name="connsiteY4" fmla="*/ 334187 h 1021658"/>
              <a:gd name="connsiteX5" fmla="*/ 515626 w 830731"/>
              <a:gd name="connsiteY5" fmla="*/ 133675 h 1021658"/>
              <a:gd name="connsiteX6" fmla="*/ 668404 w 830731"/>
              <a:gd name="connsiteY6" fmla="*/ 0 h 1021658"/>
              <a:gd name="connsiteX7" fmla="*/ 830731 w 830731"/>
              <a:gd name="connsiteY7" fmla="*/ 0 h 102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0731" h="1021658">
                <a:moveTo>
                  <a:pt x="0" y="0"/>
                </a:moveTo>
                <a:lnTo>
                  <a:pt x="47744" y="868887"/>
                </a:lnTo>
                <a:lnTo>
                  <a:pt x="105035" y="1021658"/>
                </a:lnTo>
                <a:lnTo>
                  <a:pt x="210070" y="840242"/>
                </a:lnTo>
                <a:lnTo>
                  <a:pt x="353299" y="334187"/>
                </a:lnTo>
                <a:lnTo>
                  <a:pt x="515626" y="133675"/>
                </a:lnTo>
                <a:lnTo>
                  <a:pt x="668404" y="0"/>
                </a:lnTo>
                <a:lnTo>
                  <a:pt x="830731" y="0"/>
                </a:lnTo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1052918" y="1900444"/>
            <a:ext cx="3217386" cy="3140175"/>
            <a:chOff x="1052918" y="1900444"/>
            <a:chExt cx="3217386" cy="3140175"/>
          </a:xfrm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2594716" y="3405535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3639012" y="340871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1550420" y="340236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2607383" y="340236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2607383" y="3408710"/>
              <a:ext cx="126000" cy="12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1052918" y="1900444"/>
              <a:ext cx="321247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057827" y="5040619"/>
              <a:ext cx="321247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2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GEM TWO-TRACK RESOLUTION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930218" y="1547300"/>
            <a:ext cx="3810000" cy="1951038"/>
            <a:chOff x="2537" y="419"/>
            <a:chExt cx="2543" cy="130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2631"/>
            <a:stretch>
              <a:fillRect/>
            </a:stretch>
          </p:blipFill>
          <p:spPr bwMode="auto">
            <a:xfrm>
              <a:off x="2537" y="729"/>
              <a:ext cx="2543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3177" y="517"/>
              <a:ext cx="0" cy="891"/>
            </a:xfrm>
            <a:prstGeom prst="line">
              <a:avLst/>
            </a:prstGeom>
            <a:noFill/>
            <a:ln w="28575">
              <a:solidFill>
                <a:srgbClr val="FF0F2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3502" y="528"/>
              <a:ext cx="0" cy="891"/>
            </a:xfrm>
            <a:prstGeom prst="line">
              <a:avLst/>
            </a:prstGeom>
            <a:noFill/>
            <a:ln w="28575">
              <a:solidFill>
                <a:srgbClr val="FF0F2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86" y="419"/>
              <a:ext cx="1031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 dirty="0">
                  <a:solidFill>
                    <a:srgbClr val="FF0F21"/>
                  </a:solidFill>
                </a:rPr>
                <a:t>30 </a:t>
              </a:r>
              <a:r>
                <a:rPr lang="en-US" sz="1600" kern="1200" dirty="0" smtClean="0">
                  <a:solidFill>
                    <a:srgbClr val="FF0F21"/>
                  </a:solidFill>
                </a:rPr>
                <a:t>ns ~ 1.5 mm</a:t>
              </a:r>
              <a:endParaRPr lang="en-US" sz="1600" kern="1200" dirty="0">
                <a:solidFill>
                  <a:srgbClr val="FF0F21"/>
                </a:solidFill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521" y="644"/>
              <a:ext cx="0" cy="764"/>
            </a:xfrm>
            <a:prstGeom prst="line">
              <a:avLst/>
            </a:prstGeom>
            <a:noFill/>
            <a:ln w="28575">
              <a:solidFill>
                <a:srgbClr val="FF0F2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4604" y="644"/>
              <a:ext cx="0" cy="764"/>
            </a:xfrm>
            <a:prstGeom prst="line">
              <a:avLst/>
            </a:prstGeom>
            <a:noFill/>
            <a:ln w="28575">
              <a:solidFill>
                <a:srgbClr val="FF0F2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305" y="423"/>
              <a:ext cx="43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 dirty="0">
                  <a:solidFill>
                    <a:srgbClr val="FF0F21"/>
                  </a:solidFill>
                </a:rPr>
                <a:t>10 </a:t>
              </a:r>
              <a:r>
                <a:rPr lang="en-US" sz="1600" kern="1200" dirty="0" smtClean="0">
                  <a:solidFill>
                    <a:srgbClr val="FF0F21"/>
                  </a:solidFill>
                </a:rPr>
                <a:t>ns</a:t>
              </a:r>
              <a:endParaRPr lang="en-US" sz="1600" kern="1200" dirty="0">
                <a:solidFill>
                  <a:srgbClr val="FF0F21"/>
                </a:solidFill>
              </a:endParaRPr>
            </a:p>
          </p:txBody>
        </p:sp>
      </p:grpSp>
      <p:pic>
        <p:nvPicPr>
          <p:cNvPr id="13" name="Picture 12" descr="FIG32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955" y="2685532"/>
            <a:ext cx="3252489" cy="26638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9535" y="3564608"/>
            <a:ext cx="3426073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M. Ziegler, PhD Zürich Univ. (2002)</a:t>
            </a:r>
            <a:endParaRPr lang="en-US" sz="14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6794" y="823087"/>
            <a:ext cx="27622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TWO-TRACK RESOLUTION</a:t>
            </a:r>
          </a:p>
          <a:p>
            <a:r>
              <a:rPr lang="en-US" sz="1600" dirty="0" smtClean="0"/>
              <a:t> (DRIFT TIME):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571423" y="1694152"/>
            <a:ext cx="27622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TWO-TRACK RESOLUTION </a:t>
            </a:r>
          </a:p>
          <a:p>
            <a:r>
              <a:rPr lang="en-US" sz="1600" dirty="0" smtClean="0"/>
              <a:t>(PROJECTION):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531823" y="4239090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400 µm </a:t>
            </a:r>
            <a:r>
              <a:rPr lang="en-US" sz="1600" b="1" dirty="0" err="1" smtClean="0">
                <a:solidFill>
                  <a:srgbClr val="FF0000"/>
                </a:solidFill>
              </a:rPr>
              <a:t>fwhm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40218" y="5612839"/>
            <a:ext cx="458733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kern="1200" dirty="0" smtClean="0"/>
              <a:t>A. </a:t>
            </a:r>
            <a:r>
              <a:rPr lang="en-US" sz="1400" b="1" i="1" kern="1200" dirty="0" err="1" smtClean="0"/>
              <a:t>Bressan</a:t>
            </a:r>
            <a:r>
              <a:rPr lang="en-US" sz="1400" b="1" i="1" kern="1200" dirty="0" smtClean="0"/>
              <a:t> et al, </a:t>
            </a:r>
            <a:r>
              <a:rPr lang="en-US" sz="1400" b="1" i="1" kern="1200" dirty="0" err="1" smtClean="0"/>
              <a:t>Nucl</a:t>
            </a:r>
            <a:r>
              <a:rPr lang="en-US" sz="1400" b="1" i="1" kern="1200" dirty="0" smtClean="0"/>
              <a:t>. Instr. and Meth. A425(1999)262</a:t>
            </a:r>
            <a:endParaRPr lang="en-US" sz="1400" b="1" i="1" kern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236441" y="4799266"/>
            <a:ext cx="2492990" cy="5847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kern="1200" dirty="0" smtClean="0"/>
              <a:t>VOLUME RESOLUTION</a:t>
            </a:r>
          </a:p>
          <a:p>
            <a:r>
              <a:rPr lang="en-US" sz="1600" kern="1200" dirty="0" smtClean="0"/>
              <a:t>~ 1 mm</a:t>
            </a:r>
            <a:r>
              <a:rPr lang="en-US" sz="1600" kern="1200" baseline="30000" dirty="0" smtClean="0"/>
              <a:t>3</a:t>
            </a:r>
            <a:endParaRPr lang="en-US" sz="1600" kern="1200" dirty="0"/>
          </a:p>
        </p:txBody>
      </p:sp>
    </p:spTree>
    <p:extLst>
      <p:ext uri="{BB962C8B-B14F-4D97-AF65-F5344CB8AC3E}">
        <p14:creationId xmlns:p14="http://schemas.microsoft.com/office/powerpoint/2010/main" val="58324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GEM RATE CAPABILITY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20</a:t>
            </a:fld>
            <a:endParaRPr lang="en-US"/>
          </a:p>
        </p:txBody>
      </p:sp>
      <p:pic>
        <p:nvPicPr>
          <p:cNvPr id="20" name="Picture 19" descr="FIG64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76" y="980164"/>
            <a:ext cx="5831789" cy="4198212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674016" y="5418916"/>
            <a:ext cx="3429000" cy="304800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en-US" sz="1400" b="1" i="1" kern="1200" dirty="0"/>
              <a:t>J. </a:t>
            </a:r>
            <a:r>
              <a:rPr lang="en-US" sz="1400" b="1" i="1" kern="1200" dirty="0" err="1"/>
              <a:t>Benlloch</a:t>
            </a:r>
            <a:r>
              <a:rPr lang="en-US" sz="1400" b="1" i="1" kern="1200" dirty="0"/>
              <a:t> et al, IEEE NS-45(1998)234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676" y="624417"/>
            <a:ext cx="3366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GEM GAIN vs RATE (SOFT X-Rays)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630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GEM RATE CAPABILITY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8229" y="624417"/>
            <a:ext cx="65447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 STRANGE OBSERVATION: GAIN INCREASE AT VERY HIGH RATES</a:t>
            </a:r>
          </a:p>
          <a:p>
            <a:r>
              <a:rPr lang="en-US" sz="1600" dirty="0" smtClean="0"/>
              <a:t>(2006, UNPUBLISHED)</a:t>
            </a:r>
            <a:endParaRPr lang="en-US" sz="1600" dirty="0"/>
          </a:p>
        </p:txBody>
      </p:sp>
      <p:pic>
        <p:nvPicPr>
          <p:cNvPr id="5" name="Picture 4" descr="Peter gain vs ra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0"/>
          <a:stretch/>
        </p:blipFill>
        <p:spPr>
          <a:xfrm>
            <a:off x="1041721" y="1181865"/>
            <a:ext cx="6115998" cy="4423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9565" y="5651930"/>
            <a:ext cx="4024559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Peter </a:t>
            </a:r>
            <a:r>
              <a:rPr lang="en-US" sz="1600" b="1" i="1" dirty="0" err="1" smtClean="0"/>
              <a:t>Everaerts</a:t>
            </a:r>
            <a:r>
              <a:rPr lang="en-US" sz="1600" b="1" i="1" dirty="0" smtClean="0"/>
              <a:t>, PhD Gent University (2006)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92443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GEM RATE CAPABILITY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resnati g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04" y="1632053"/>
            <a:ext cx="5199096" cy="3627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373" y="667039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RECENT SIMULATION</a:t>
            </a:r>
            <a:endParaRPr lang="en-US" dirty="0"/>
          </a:p>
        </p:txBody>
      </p:sp>
      <p:pic>
        <p:nvPicPr>
          <p:cNvPr id="9" name="Picture 8" descr="Resnati 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7" y="1225712"/>
            <a:ext cx="3633619" cy="2725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4777" y="5480446"/>
            <a:ext cx="7177966" cy="338554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S. </a:t>
            </a:r>
            <a:r>
              <a:rPr lang="en-US" sz="1600" b="1" i="1" dirty="0" err="1" smtClean="0"/>
              <a:t>Franchino</a:t>
            </a:r>
            <a:r>
              <a:rPr lang="en-US" sz="1600" b="1" i="1" dirty="0" smtClean="0"/>
              <a:t> et al, </a:t>
            </a:r>
            <a:r>
              <a:rPr lang="en-US" sz="1600" b="1" i="1" dirty="0" err="1" smtClean="0"/>
              <a:t>Subm</a:t>
            </a:r>
            <a:r>
              <a:rPr lang="en-US" sz="1600" b="1" i="1" dirty="0" smtClean="0"/>
              <a:t>. IEEE </a:t>
            </a:r>
            <a:r>
              <a:rPr lang="en-US" sz="1600" b="1" i="1" dirty="0" err="1" smtClean="0"/>
              <a:t>Nucl</a:t>
            </a:r>
            <a:r>
              <a:rPr lang="en-US" sz="1600" b="1" i="1" dirty="0" smtClean="0"/>
              <a:t>. Sci. Symposium (San Diego, Oct. 31, 2015)</a:t>
            </a:r>
            <a:endParaRPr lang="en-US" sz="16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4777" y="4502517"/>
            <a:ext cx="3414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COMSOL Finite Element Analysis</a:t>
            </a:r>
          </a:p>
          <a:p>
            <a:r>
              <a:rPr lang="en-US" dirty="0" smtClean="0"/>
              <a:t>GARFIELD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61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discharges: </a:t>
            </a:r>
            <a:r>
              <a:rPr lang="en-US" sz="1800" i="1" dirty="0" err="1" smtClean="0"/>
              <a:t>micromegas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23</a:t>
            </a:fld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35767" y="743469"/>
            <a:ext cx="55164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 smtClean="0">
                <a:latin typeface="Times"/>
                <a:cs typeface="Times"/>
              </a:rPr>
              <a:t>MICROMEGAS: SPARK </a:t>
            </a:r>
            <a:r>
              <a:rPr lang="en-US" sz="1600" i="0" kern="1200" dirty="0">
                <a:latin typeface="Times"/>
                <a:cs typeface="Times"/>
              </a:rPr>
              <a:t>PROBABILITY IN HADRON BEAM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710984" y="2311131"/>
            <a:ext cx="30827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0" kern="1200" dirty="0" smtClean="0">
                <a:latin typeface="Times"/>
                <a:cs typeface="Times"/>
              </a:rPr>
              <a:t>FOR A GAIN OF 5.10</a:t>
            </a:r>
            <a:r>
              <a:rPr lang="en-US" sz="1600" i="0" kern="1200" baseline="30000" dirty="0" smtClean="0">
                <a:latin typeface="Times"/>
                <a:cs typeface="Times"/>
              </a:rPr>
              <a:t>3</a:t>
            </a:r>
            <a:r>
              <a:rPr lang="en-US" sz="1600" i="0" kern="1200" dirty="0" smtClean="0">
                <a:latin typeface="Times"/>
                <a:cs typeface="Times"/>
              </a:rPr>
              <a:t> , 10</a:t>
            </a:r>
            <a:r>
              <a:rPr lang="en-US" sz="1600" i="0" kern="1200" baseline="30000" dirty="0" smtClean="0">
                <a:latin typeface="Times"/>
                <a:cs typeface="Times"/>
              </a:rPr>
              <a:t>6</a:t>
            </a:r>
            <a:r>
              <a:rPr lang="en-US" sz="1600" i="0" kern="1200" dirty="0" smtClean="0">
                <a:latin typeface="Times"/>
                <a:cs typeface="Times"/>
              </a:rPr>
              <a:t> PARTICLES s</a:t>
            </a:r>
            <a:r>
              <a:rPr lang="en-US" sz="1600" i="0" kern="1200" baseline="30000" dirty="0" smtClean="0">
                <a:latin typeface="Times"/>
                <a:cs typeface="Times"/>
              </a:rPr>
              <a:t>-1</a:t>
            </a:r>
            <a:r>
              <a:rPr lang="en-US" sz="1600" i="0" kern="1200" dirty="0" smtClean="0">
                <a:latin typeface="Times"/>
                <a:cs typeface="Times"/>
              </a:rPr>
              <a:t>: </a:t>
            </a:r>
          </a:p>
          <a:p>
            <a:r>
              <a:rPr lang="en-US" sz="1600" i="0" kern="1200" dirty="0" smtClean="0">
                <a:latin typeface="Times"/>
                <a:cs typeface="Times"/>
              </a:rPr>
              <a:t>~ ONE DISCHARGE / SECOND</a:t>
            </a:r>
            <a:endParaRPr lang="en-US" sz="1600" i="0" kern="1200" dirty="0">
              <a:latin typeface="Times"/>
              <a:cs typeface="Times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4553415" y="5808104"/>
            <a:ext cx="4410319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 smtClean="0">
                <a:latin typeface="Times"/>
                <a:cs typeface="Times"/>
              </a:rPr>
              <a:t>A. </a:t>
            </a:r>
            <a:r>
              <a:rPr lang="en-US" sz="1400" b="1" i="1" kern="1200" dirty="0" err="1" smtClean="0">
                <a:latin typeface="Times"/>
                <a:cs typeface="Times"/>
              </a:rPr>
              <a:t>Delbart</a:t>
            </a:r>
            <a:r>
              <a:rPr lang="en-US" sz="1400" b="1" i="1" kern="1200" dirty="0" smtClean="0">
                <a:latin typeface="Times"/>
                <a:cs typeface="Times"/>
              </a:rPr>
              <a:t> </a:t>
            </a:r>
            <a:r>
              <a:rPr lang="en-US" sz="1400" b="1" i="1" kern="1200" dirty="0">
                <a:latin typeface="Times"/>
                <a:cs typeface="Times"/>
              </a:rPr>
              <a:t>et al, </a:t>
            </a:r>
            <a:r>
              <a:rPr lang="en-US" sz="1400" b="1" i="1" kern="1200" dirty="0" err="1" smtClean="0">
                <a:latin typeface="Times"/>
                <a:cs typeface="Times"/>
              </a:rPr>
              <a:t>Nucl</a:t>
            </a:r>
            <a:r>
              <a:rPr lang="en-US" sz="1400" b="1" i="1" kern="1200" dirty="0">
                <a:latin typeface="Times"/>
                <a:cs typeface="Times"/>
              </a:rPr>
              <a:t>. Instr. and Meth. A478(2002)</a:t>
            </a:r>
            <a:r>
              <a:rPr lang="en-US" sz="1400" b="1" i="1" kern="1200" dirty="0" smtClean="0">
                <a:latin typeface="Times"/>
                <a:cs typeface="Times"/>
              </a:rPr>
              <a:t>205</a:t>
            </a:r>
            <a:endParaRPr lang="en-US" sz="1400" b="1" i="1" kern="1200" dirty="0">
              <a:latin typeface="Times"/>
              <a:cs typeface="Time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93738" y="1082024"/>
            <a:ext cx="5661992" cy="4389465"/>
            <a:chOff x="484701" y="1270525"/>
            <a:chExt cx="4228066" cy="3172844"/>
          </a:xfrm>
        </p:grpSpPr>
        <p:pic>
          <p:nvPicPr>
            <p:cNvPr id="10" name="Picture 9" descr="From Clipboar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701" y="1270525"/>
              <a:ext cx="4228066" cy="312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2073615" y="1904864"/>
              <a:ext cx="0" cy="227154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200517" y="2529895"/>
              <a:ext cx="1498162" cy="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299730" y="2192333"/>
              <a:ext cx="440909" cy="26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  <a:latin typeface="Times"/>
                  <a:cs typeface="Times"/>
                </a:rPr>
                <a:t>10</a:t>
              </a:r>
              <a:r>
                <a:rPr lang="en-US" b="1" i="1" baseline="30000" dirty="0" smtClean="0">
                  <a:solidFill>
                    <a:srgbClr val="FF0000"/>
                  </a:solidFill>
                  <a:latin typeface="Times"/>
                  <a:cs typeface="Times"/>
                </a:rPr>
                <a:t>-6</a:t>
              </a:r>
              <a:endParaRPr lang="en-US" b="1" i="1" dirty="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19510" y="4176404"/>
              <a:ext cx="531921" cy="26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  <a:latin typeface="Times"/>
                  <a:cs typeface="Times"/>
                </a:rPr>
                <a:t>5 10</a:t>
              </a:r>
              <a:r>
                <a:rPr lang="en-US" b="1" i="1" baseline="30000" dirty="0" smtClean="0">
                  <a:solidFill>
                    <a:srgbClr val="FF0000"/>
                  </a:solidFill>
                  <a:latin typeface="Times"/>
                  <a:cs typeface="Times"/>
                </a:rPr>
                <a:t>3</a:t>
              </a:r>
              <a:endParaRPr lang="en-US" b="1" i="1" dirty="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53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discharges: resistive </a:t>
            </a:r>
            <a:r>
              <a:rPr lang="en-US" sz="1800" i="1" dirty="0" err="1" smtClean="0"/>
              <a:t>micromegas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24</a:t>
            </a:fld>
            <a:endParaRPr lang="en-US"/>
          </a:p>
        </p:txBody>
      </p:sp>
      <p:pic>
        <p:nvPicPr>
          <p:cNvPr id="15" name="Picture 14" descr="resistive micromega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21" y="1668987"/>
            <a:ext cx="3723239" cy="29559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16278" y="623597"/>
            <a:ext cx="4762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SPARK RATES IN NEUTRON BEAM EXPOSURE: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954743" y="5912415"/>
            <a:ext cx="5117192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T. </a:t>
            </a:r>
            <a:r>
              <a:rPr lang="en-US" sz="1400" b="1" i="1" dirty="0" err="1" smtClean="0"/>
              <a:t>Alexopolous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A640(2011)110</a:t>
            </a:r>
            <a:endParaRPr lang="en-US" sz="1400" b="1" i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112" y="995208"/>
            <a:ext cx="4002025" cy="25288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113" y="3583011"/>
            <a:ext cx="4002024" cy="23471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1601" y="1055245"/>
            <a:ext cx="417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BUILT ON A HIGH-RESISTIVITY POLYMER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092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discharges: resistive </a:t>
            </a:r>
            <a:r>
              <a:rPr lang="en-US" sz="1800" i="1" dirty="0" err="1" smtClean="0"/>
              <a:t>micromegas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120" y="1240047"/>
            <a:ext cx="5788936" cy="41909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8852" y="5547918"/>
            <a:ext cx="4260754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J</a:t>
            </a:r>
            <a:r>
              <a:rPr lang="en-US" sz="1400" b="1" i="1" dirty="0"/>
              <a:t>. </a:t>
            </a:r>
            <a:r>
              <a:rPr lang="en-US" sz="1400" b="1" i="1" dirty="0" err="1" smtClean="0"/>
              <a:t>Galán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A732(2013)229</a:t>
            </a:r>
            <a:endParaRPr lang="en-US" sz="1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2777" y="775463"/>
            <a:ext cx="4550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GAIN REDUCTION AS A FUNCTION OF RATES: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164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discharges: multi-gem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74" y="1194098"/>
            <a:ext cx="4333801" cy="40081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9321" y="727169"/>
            <a:ext cx="5872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dirty="0" smtClean="0"/>
              <a:t>TRIPLE-GEM (TGEM):  CASCADED GEM ELECTRODES</a:t>
            </a:r>
            <a:endParaRPr lang="en-US" sz="1600" kern="1200" dirty="0"/>
          </a:p>
        </p:txBody>
      </p:sp>
      <p:sp>
        <p:nvSpPr>
          <p:cNvPr id="9" name="Rectangle 8"/>
          <p:cNvSpPr/>
          <p:nvPr/>
        </p:nvSpPr>
        <p:spPr>
          <a:xfrm>
            <a:off x="3889262" y="5824360"/>
            <a:ext cx="4992297" cy="307777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r>
              <a:rPr lang="en-US" sz="1400" b="1" i="1" dirty="0"/>
              <a:t>C. </a:t>
            </a:r>
            <a:r>
              <a:rPr lang="en-US" sz="1400" b="1" i="1" dirty="0" err="1"/>
              <a:t>Büttner</a:t>
            </a:r>
            <a:r>
              <a:rPr lang="en-US" sz="1400" b="1" i="1" dirty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/>
              <a:t>. Instr. and Meth. A409(1998)79</a:t>
            </a:r>
          </a:p>
        </p:txBody>
      </p:sp>
    </p:spTree>
    <p:extLst>
      <p:ext uri="{BB962C8B-B14F-4D97-AF65-F5344CB8AC3E}">
        <p14:creationId xmlns:p14="http://schemas.microsoft.com/office/powerpoint/2010/main" val="32835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discharges: multi-gem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27</a:t>
            </a:fld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48868" y="5018116"/>
            <a:ext cx="3773309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S. Bachmann et al, </a:t>
            </a:r>
            <a:endParaRPr lang="en-US" sz="1400" b="1" i="1" kern="1200" dirty="0" smtClean="0"/>
          </a:p>
          <a:p>
            <a:r>
              <a:rPr lang="en-US" sz="1400" b="1" i="1" kern="1200" dirty="0" err="1" smtClean="0"/>
              <a:t>Nucl</a:t>
            </a:r>
            <a:r>
              <a:rPr lang="en-US" sz="1400" b="1" i="1" kern="1200" dirty="0"/>
              <a:t>. Instr. and Meth. A479 (2002) 294 </a:t>
            </a:r>
          </a:p>
        </p:txBody>
      </p:sp>
      <p:pic>
        <p:nvPicPr>
          <p:cNvPr id="11" name="Picture 10" descr="gai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02" y="1669689"/>
            <a:ext cx="4410808" cy="31570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05330" y="4387319"/>
            <a:ext cx="3803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WHAT ABOUT THE RAETHER LIMIT?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7279" y="901743"/>
            <a:ext cx="29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GAIN VS VOLTAGE – 5.9 keV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442550" y="5125837"/>
            <a:ext cx="346609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MULTI-GEMS, THE CHARGE SPREADS OVER MANY INDEPENDENT HOLES!</a:t>
            </a:r>
            <a:endParaRPr lang="en-US" sz="1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602202" y="1300357"/>
            <a:ext cx="4410808" cy="3526364"/>
            <a:chOff x="510666" y="1060075"/>
            <a:chExt cx="4410808" cy="3526364"/>
          </a:xfrm>
        </p:grpSpPr>
        <p:pic>
          <p:nvPicPr>
            <p:cNvPr id="16" name="Picture 15" descr="DISCHARGE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666" y="1429407"/>
              <a:ext cx="4410808" cy="315703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87420" y="1060075"/>
              <a:ext cx="35317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DISCHARGE RATE ON ~ 5 MeV </a:t>
              </a:r>
              <a:r>
                <a:rPr lang="en-US" sz="1600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48019" y="908813"/>
            <a:ext cx="3944325" cy="3248958"/>
            <a:chOff x="4856483" y="691833"/>
            <a:chExt cx="3944325" cy="3248958"/>
          </a:xfrm>
        </p:grpSpPr>
        <p:grpSp>
          <p:nvGrpSpPr>
            <p:cNvPr id="19" name="Group 18"/>
            <p:cNvGrpSpPr/>
            <p:nvPr/>
          </p:nvGrpSpPr>
          <p:grpSpPr>
            <a:xfrm>
              <a:off x="4856483" y="691833"/>
              <a:ext cx="3944325" cy="3248958"/>
              <a:chOff x="4856483" y="691833"/>
              <a:chExt cx="3944325" cy="3248958"/>
            </a:xfrm>
          </p:grpSpPr>
          <p:sp>
            <p:nvSpPr>
              <p:cNvPr id="23" name="Text Box 31"/>
              <p:cNvSpPr txBox="1">
                <a:spLocks noChangeArrowheads="1"/>
              </p:cNvSpPr>
              <p:nvPr/>
            </p:nvSpPr>
            <p:spPr bwMode="auto">
              <a:xfrm>
                <a:off x="5757846" y="3326446"/>
                <a:ext cx="69069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 b="1" kern="1200" dirty="0">
                    <a:solidFill>
                      <a:srgbClr val="2617FF"/>
                    </a:solidFill>
                  </a:rPr>
                  <a:t>Q~10</a:t>
                </a:r>
                <a:r>
                  <a:rPr lang="en-GB" sz="1400" b="1" kern="1200" baseline="30000" dirty="0">
                    <a:solidFill>
                      <a:srgbClr val="2617FF"/>
                    </a:solidFill>
                  </a:rPr>
                  <a:t>7</a:t>
                </a:r>
                <a:endParaRPr lang="en-GB" sz="1400" b="1" kern="1200" dirty="0">
                  <a:solidFill>
                    <a:srgbClr val="2617FF"/>
                  </a:solidFill>
                </a:endParaRPr>
              </a:p>
            </p:txBody>
          </p:sp>
          <p:sp>
            <p:nvSpPr>
              <p:cNvPr id="24" name="Text Box 32"/>
              <p:cNvSpPr txBox="1">
                <a:spLocks noChangeArrowheads="1"/>
              </p:cNvSpPr>
              <p:nvPr/>
            </p:nvSpPr>
            <p:spPr bwMode="auto">
              <a:xfrm>
                <a:off x="6612854" y="3206182"/>
                <a:ext cx="69069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 b="1" kern="1200"/>
                  <a:t>Q~10</a:t>
                </a:r>
                <a:r>
                  <a:rPr lang="en-GB" sz="1400" b="1" kern="1200" baseline="30000"/>
                  <a:t>8</a:t>
                </a:r>
                <a:endParaRPr lang="en-GB" sz="1400" b="1" kern="1200"/>
              </a:p>
            </p:txBody>
          </p:sp>
          <p:sp>
            <p:nvSpPr>
              <p:cNvPr id="25" name="Text Box 33"/>
              <p:cNvSpPr txBox="1">
                <a:spLocks noChangeArrowheads="1"/>
              </p:cNvSpPr>
              <p:nvPr/>
            </p:nvSpPr>
            <p:spPr bwMode="auto">
              <a:xfrm>
                <a:off x="7528813" y="2905599"/>
                <a:ext cx="6892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 b="1" kern="1200">
                    <a:solidFill>
                      <a:srgbClr val="FF1F1D"/>
                    </a:solidFill>
                  </a:rPr>
                  <a:t>Q~10</a:t>
                </a:r>
                <a:r>
                  <a:rPr lang="en-GB" sz="1400" b="1" kern="1200" baseline="30000">
                    <a:solidFill>
                      <a:srgbClr val="FF1F1D"/>
                    </a:solidFill>
                  </a:rPr>
                  <a:t>9</a:t>
                </a:r>
                <a:endParaRPr lang="en-GB" sz="1400" b="1" kern="1200">
                  <a:solidFill>
                    <a:srgbClr val="FF1F1D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856483" y="691833"/>
                <a:ext cx="3944325" cy="3248958"/>
                <a:chOff x="4856483" y="691833"/>
                <a:chExt cx="3944325" cy="3248958"/>
              </a:xfrm>
            </p:grpSpPr>
            <p:pic>
              <p:nvPicPr>
                <p:cNvPr id="27" name="Picture 26" descr="Disch S-D-TGEM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56483" y="1122878"/>
                  <a:ext cx="3803318" cy="28179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>
                  <a:off x="5013794" y="691833"/>
                  <a:ext cx="378701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DISCHARGE PROBABILITY VS GAIN:</a:t>
                  </a:r>
                  <a:endParaRPr lang="en-US" sz="1600" dirty="0"/>
                </a:p>
              </p:txBody>
            </p:sp>
          </p:grpSp>
        </p:grp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5557243" y="2384492"/>
              <a:ext cx="761101" cy="305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>
                  <a:solidFill>
                    <a:srgbClr val="2617FF"/>
                  </a:solidFill>
                </a:rPr>
                <a:t>Q~10</a:t>
              </a:r>
              <a:r>
                <a:rPr lang="en-GB" sz="1400" b="1" baseline="30000" dirty="0">
                  <a:solidFill>
                    <a:srgbClr val="2617FF"/>
                  </a:solidFill>
                </a:rPr>
                <a:t>7</a:t>
              </a:r>
              <a:endParaRPr lang="en-GB" sz="1400" b="1" dirty="0">
                <a:solidFill>
                  <a:srgbClr val="2617FF"/>
                </a:solidFill>
              </a:endParaRPr>
            </a:p>
          </p:txBody>
        </p:sp>
        <p:sp>
          <p:nvSpPr>
            <p:cNvPr id="21" name="Text Box 32"/>
            <p:cNvSpPr txBox="1">
              <a:spLocks noChangeArrowheads="1"/>
            </p:cNvSpPr>
            <p:nvPr/>
          </p:nvSpPr>
          <p:spPr bwMode="auto">
            <a:xfrm>
              <a:off x="6448543" y="1808487"/>
              <a:ext cx="761101" cy="305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/>
                <a:t>Q~10</a:t>
              </a:r>
              <a:r>
                <a:rPr lang="en-GB" sz="1400" b="1" baseline="30000" dirty="0"/>
                <a:t>8</a:t>
              </a:r>
              <a:endParaRPr lang="en-GB" sz="1400" b="1" dirty="0"/>
            </a:p>
          </p:txBody>
        </p:sp>
        <p:sp>
          <p:nvSpPr>
            <p:cNvPr id="22" name="Text Box 33"/>
            <p:cNvSpPr txBox="1">
              <a:spLocks noChangeArrowheads="1"/>
            </p:cNvSpPr>
            <p:nvPr/>
          </p:nvSpPr>
          <p:spPr bwMode="auto">
            <a:xfrm>
              <a:off x="7458561" y="1815117"/>
              <a:ext cx="759454" cy="30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>
                  <a:solidFill>
                    <a:srgbClr val="FF1F1D"/>
                  </a:solidFill>
                </a:rPr>
                <a:t>Q~10</a:t>
              </a:r>
              <a:r>
                <a:rPr lang="en-GB" sz="1400" b="1" baseline="30000" dirty="0">
                  <a:solidFill>
                    <a:srgbClr val="FF1F1D"/>
                  </a:solidFill>
                </a:rPr>
                <a:t>9</a:t>
              </a:r>
              <a:endParaRPr lang="en-GB" sz="1400" b="1" dirty="0">
                <a:solidFill>
                  <a:srgbClr val="FF1F1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32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positive ions backflow: </a:t>
            </a:r>
            <a:r>
              <a:rPr lang="en-US" sz="1800" i="1" dirty="0" err="1" smtClean="0"/>
              <a:t>micromegas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28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162298" y="563593"/>
            <a:ext cx="4085515" cy="2833143"/>
            <a:chOff x="3837583" y="2010036"/>
            <a:chExt cx="4812774" cy="3337468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467691" y="2922376"/>
              <a:ext cx="1704975" cy="1471613"/>
            </a:xfrm>
            <a:custGeom>
              <a:avLst/>
              <a:gdLst>
                <a:gd name="T0" fmla="*/ 417 w 922"/>
                <a:gd name="T1" fmla="*/ 13 h 440"/>
                <a:gd name="T2" fmla="*/ 409 w 922"/>
                <a:gd name="T3" fmla="*/ 93 h 440"/>
                <a:gd name="T4" fmla="*/ 337 w 922"/>
                <a:gd name="T5" fmla="*/ 225 h 440"/>
                <a:gd name="T6" fmla="*/ 217 w 922"/>
                <a:gd name="T7" fmla="*/ 365 h 440"/>
                <a:gd name="T8" fmla="*/ 101 w 922"/>
                <a:gd name="T9" fmla="*/ 429 h 440"/>
                <a:gd name="T10" fmla="*/ 821 w 922"/>
                <a:gd name="T11" fmla="*/ 429 h 440"/>
                <a:gd name="T12" fmla="*/ 705 w 922"/>
                <a:gd name="T13" fmla="*/ 373 h 440"/>
                <a:gd name="T14" fmla="*/ 541 w 922"/>
                <a:gd name="T15" fmla="*/ 241 h 440"/>
                <a:gd name="T16" fmla="*/ 469 w 922"/>
                <a:gd name="T17" fmla="*/ 89 h 440"/>
                <a:gd name="T18" fmla="*/ 449 w 922"/>
                <a:gd name="T19" fmla="*/ 13 h 440"/>
                <a:gd name="T20" fmla="*/ 417 w 922"/>
                <a:gd name="T21" fmla="*/ 1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2" h="440">
                  <a:moveTo>
                    <a:pt x="417" y="13"/>
                  </a:moveTo>
                  <a:cubicBezTo>
                    <a:pt x="410" y="26"/>
                    <a:pt x="422" y="58"/>
                    <a:pt x="409" y="93"/>
                  </a:cubicBezTo>
                  <a:cubicBezTo>
                    <a:pt x="396" y="128"/>
                    <a:pt x="369" y="180"/>
                    <a:pt x="337" y="225"/>
                  </a:cubicBezTo>
                  <a:cubicBezTo>
                    <a:pt x="305" y="270"/>
                    <a:pt x="256" y="331"/>
                    <a:pt x="217" y="365"/>
                  </a:cubicBezTo>
                  <a:cubicBezTo>
                    <a:pt x="178" y="399"/>
                    <a:pt x="0" y="418"/>
                    <a:pt x="101" y="429"/>
                  </a:cubicBezTo>
                  <a:cubicBezTo>
                    <a:pt x="202" y="440"/>
                    <a:pt x="720" y="438"/>
                    <a:pt x="821" y="429"/>
                  </a:cubicBezTo>
                  <a:cubicBezTo>
                    <a:pt x="922" y="420"/>
                    <a:pt x="752" y="404"/>
                    <a:pt x="705" y="373"/>
                  </a:cubicBezTo>
                  <a:cubicBezTo>
                    <a:pt x="658" y="342"/>
                    <a:pt x="580" y="288"/>
                    <a:pt x="541" y="241"/>
                  </a:cubicBezTo>
                  <a:cubicBezTo>
                    <a:pt x="502" y="194"/>
                    <a:pt x="484" y="127"/>
                    <a:pt x="469" y="89"/>
                  </a:cubicBezTo>
                  <a:cubicBezTo>
                    <a:pt x="454" y="51"/>
                    <a:pt x="458" y="26"/>
                    <a:pt x="449" y="13"/>
                  </a:cubicBezTo>
                  <a:cubicBezTo>
                    <a:pt x="440" y="0"/>
                    <a:pt x="424" y="0"/>
                    <a:pt x="417" y="13"/>
                  </a:cubicBezTo>
                  <a:close/>
                </a:path>
              </a:pathLst>
            </a:custGeom>
            <a:gradFill rotWithShape="0">
              <a:gsLst>
                <a:gs pos="0">
                  <a:srgbClr val="C3FFFF"/>
                </a:gs>
                <a:gs pos="50000">
                  <a:srgbClr val="0B24C7">
                    <a:alpha val="80000"/>
                  </a:srgbClr>
                </a:gs>
                <a:gs pos="100000">
                  <a:srgbClr val="C3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745378" y="2922376"/>
              <a:ext cx="381000" cy="1471613"/>
            </a:xfrm>
            <a:custGeom>
              <a:avLst/>
              <a:gdLst>
                <a:gd name="T0" fmla="*/ 417 w 922"/>
                <a:gd name="T1" fmla="*/ 13 h 440"/>
                <a:gd name="T2" fmla="*/ 409 w 922"/>
                <a:gd name="T3" fmla="*/ 93 h 440"/>
                <a:gd name="T4" fmla="*/ 337 w 922"/>
                <a:gd name="T5" fmla="*/ 225 h 440"/>
                <a:gd name="T6" fmla="*/ 217 w 922"/>
                <a:gd name="T7" fmla="*/ 365 h 440"/>
                <a:gd name="T8" fmla="*/ 101 w 922"/>
                <a:gd name="T9" fmla="*/ 429 h 440"/>
                <a:gd name="T10" fmla="*/ 821 w 922"/>
                <a:gd name="T11" fmla="*/ 429 h 440"/>
                <a:gd name="T12" fmla="*/ 705 w 922"/>
                <a:gd name="T13" fmla="*/ 373 h 440"/>
                <a:gd name="T14" fmla="*/ 541 w 922"/>
                <a:gd name="T15" fmla="*/ 241 h 440"/>
                <a:gd name="T16" fmla="*/ 469 w 922"/>
                <a:gd name="T17" fmla="*/ 89 h 440"/>
                <a:gd name="T18" fmla="*/ 449 w 922"/>
                <a:gd name="T19" fmla="*/ 13 h 440"/>
                <a:gd name="T20" fmla="*/ 417 w 922"/>
                <a:gd name="T21" fmla="*/ 1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2" h="440">
                  <a:moveTo>
                    <a:pt x="417" y="13"/>
                  </a:moveTo>
                  <a:cubicBezTo>
                    <a:pt x="410" y="26"/>
                    <a:pt x="422" y="58"/>
                    <a:pt x="409" y="93"/>
                  </a:cubicBezTo>
                  <a:cubicBezTo>
                    <a:pt x="396" y="128"/>
                    <a:pt x="369" y="180"/>
                    <a:pt x="337" y="225"/>
                  </a:cubicBezTo>
                  <a:cubicBezTo>
                    <a:pt x="305" y="270"/>
                    <a:pt x="256" y="331"/>
                    <a:pt x="217" y="365"/>
                  </a:cubicBezTo>
                  <a:cubicBezTo>
                    <a:pt x="178" y="399"/>
                    <a:pt x="0" y="418"/>
                    <a:pt x="101" y="429"/>
                  </a:cubicBezTo>
                  <a:cubicBezTo>
                    <a:pt x="202" y="440"/>
                    <a:pt x="720" y="438"/>
                    <a:pt x="821" y="429"/>
                  </a:cubicBezTo>
                  <a:cubicBezTo>
                    <a:pt x="922" y="420"/>
                    <a:pt x="752" y="404"/>
                    <a:pt x="705" y="373"/>
                  </a:cubicBezTo>
                  <a:cubicBezTo>
                    <a:pt x="658" y="342"/>
                    <a:pt x="580" y="288"/>
                    <a:pt x="541" y="241"/>
                  </a:cubicBezTo>
                  <a:cubicBezTo>
                    <a:pt x="502" y="194"/>
                    <a:pt x="484" y="127"/>
                    <a:pt x="469" y="89"/>
                  </a:cubicBezTo>
                  <a:cubicBezTo>
                    <a:pt x="454" y="51"/>
                    <a:pt x="458" y="26"/>
                    <a:pt x="449" y="13"/>
                  </a:cubicBezTo>
                  <a:cubicBezTo>
                    <a:pt x="440" y="0"/>
                    <a:pt x="424" y="0"/>
                    <a:pt x="417" y="13"/>
                  </a:cubicBezTo>
                  <a:close/>
                </a:path>
              </a:pathLst>
            </a:custGeom>
            <a:gradFill rotWithShape="0">
              <a:gsLst>
                <a:gs pos="0">
                  <a:srgbClr val="C3FFFF"/>
                </a:gs>
                <a:gs pos="50000">
                  <a:srgbClr val="0B24C7">
                    <a:alpha val="80000"/>
                  </a:srgbClr>
                </a:gs>
                <a:gs pos="100000">
                  <a:srgbClr val="C3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23" name="Text Box 26"/>
            <p:cNvSpPr txBox="1">
              <a:spLocks noChangeArrowheads="1"/>
            </p:cNvSpPr>
            <p:nvPr/>
          </p:nvSpPr>
          <p:spPr bwMode="auto">
            <a:xfrm>
              <a:off x="4745378" y="3236706"/>
              <a:ext cx="15426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i="1" kern="1200" dirty="0" smtClean="0">
                  <a:latin typeface="Times"/>
                  <a:cs typeface="Times"/>
                </a:rPr>
                <a:t>E</a:t>
              </a:r>
              <a:r>
                <a:rPr lang="en-US" sz="1600" b="1" i="1" kern="1200" baseline="-25000" dirty="0" smtClean="0">
                  <a:latin typeface="Times"/>
                  <a:cs typeface="Times"/>
                </a:rPr>
                <a:t>A</a:t>
              </a:r>
              <a:r>
                <a:rPr lang="en-US" sz="1600" b="1" i="1" kern="1200" dirty="0" smtClean="0">
                  <a:latin typeface="Times"/>
                  <a:cs typeface="Times"/>
                </a:rPr>
                <a:t>~ 40 kV cm</a:t>
              </a:r>
              <a:r>
                <a:rPr lang="en-US" sz="1600" b="1" i="1" kern="1200" baseline="30000" dirty="0" smtClean="0">
                  <a:latin typeface="Times"/>
                  <a:cs typeface="Times"/>
                </a:rPr>
                <a:t>-1</a:t>
              </a:r>
              <a:endParaRPr lang="en-US" sz="1600" b="1" i="1" kern="1200" dirty="0">
                <a:latin typeface="Times"/>
                <a:cs typeface="Times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035221" y="2010036"/>
              <a:ext cx="4615136" cy="3337468"/>
              <a:chOff x="4867565" y="602993"/>
              <a:chExt cx="3962400" cy="2865438"/>
            </a:xfrm>
          </p:grpSpPr>
          <p:pic>
            <p:nvPicPr>
              <p:cNvPr id="27" name="Picture 2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7565" y="602993"/>
                <a:ext cx="3962400" cy="2865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Text Box 29"/>
              <p:cNvSpPr txBox="1">
                <a:spLocks noChangeArrowheads="1"/>
              </p:cNvSpPr>
              <p:nvPr/>
            </p:nvSpPr>
            <p:spPr bwMode="auto">
              <a:xfrm>
                <a:off x="5466277" y="2587368"/>
                <a:ext cx="137636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112C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 kern="1200" dirty="0"/>
                  <a:t>FIELD RATIO</a:t>
                </a: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492811" y="1474531"/>
                <a:ext cx="3132138" cy="1349375"/>
              </a:xfrm>
              <a:custGeom>
                <a:avLst/>
                <a:gdLst>
                  <a:gd name="T0" fmla="*/ 0 w 2200"/>
                  <a:gd name="T1" fmla="*/ 20 h 948"/>
                  <a:gd name="T2" fmla="*/ 24 w 2200"/>
                  <a:gd name="T3" fmla="*/ 0 h 948"/>
                  <a:gd name="T4" fmla="*/ 76 w 2200"/>
                  <a:gd name="T5" fmla="*/ 172 h 948"/>
                  <a:gd name="T6" fmla="*/ 200 w 2200"/>
                  <a:gd name="T7" fmla="*/ 360 h 948"/>
                  <a:gd name="T8" fmla="*/ 416 w 2200"/>
                  <a:gd name="T9" fmla="*/ 520 h 948"/>
                  <a:gd name="T10" fmla="*/ 744 w 2200"/>
                  <a:gd name="T11" fmla="*/ 664 h 948"/>
                  <a:gd name="T12" fmla="*/ 1112 w 2200"/>
                  <a:gd name="T13" fmla="*/ 764 h 948"/>
                  <a:gd name="T14" fmla="*/ 1540 w 2200"/>
                  <a:gd name="T15" fmla="*/ 856 h 948"/>
                  <a:gd name="T16" fmla="*/ 1960 w 2200"/>
                  <a:gd name="T17" fmla="*/ 916 h 948"/>
                  <a:gd name="T18" fmla="*/ 2200 w 2200"/>
                  <a:gd name="T19" fmla="*/ 948 h 9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00" h="948">
                    <a:moveTo>
                      <a:pt x="0" y="20"/>
                    </a:moveTo>
                    <a:lnTo>
                      <a:pt x="24" y="0"/>
                    </a:lnTo>
                    <a:cubicBezTo>
                      <a:pt x="37" y="25"/>
                      <a:pt x="47" y="112"/>
                      <a:pt x="76" y="172"/>
                    </a:cubicBezTo>
                    <a:cubicBezTo>
                      <a:pt x="105" y="232"/>
                      <a:pt x="143" y="302"/>
                      <a:pt x="200" y="360"/>
                    </a:cubicBezTo>
                    <a:cubicBezTo>
                      <a:pt x="257" y="418"/>
                      <a:pt x="325" y="469"/>
                      <a:pt x="416" y="520"/>
                    </a:cubicBezTo>
                    <a:cubicBezTo>
                      <a:pt x="507" y="571"/>
                      <a:pt x="628" y="623"/>
                      <a:pt x="744" y="664"/>
                    </a:cubicBezTo>
                    <a:cubicBezTo>
                      <a:pt x="860" y="705"/>
                      <a:pt x="979" y="732"/>
                      <a:pt x="1112" y="764"/>
                    </a:cubicBezTo>
                    <a:cubicBezTo>
                      <a:pt x="1245" y="796"/>
                      <a:pt x="1399" y="831"/>
                      <a:pt x="1540" y="856"/>
                    </a:cubicBezTo>
                    <a:cubicBezTo>
                      <a:pt x="1681" y="881"/>
                      <a:pt x="1850" y="901"/>
                      <a:pt x="1960" y="916"/>
                    </a:cubicBezTo>
                    <a:cubicBezTo>
                      <a:pt x="2070" y="931"/>
                      <a:pt x="2159" y="943"/>
                      <a:pt x="2200" y="948"/>
                    </a:cubicBezTo>
                  </a:path>
                </a:pathLst>
              </a:custGeom>
              <a:noFill/>
              <a:ln w="28575" cap="flat" cmpd="sng">
                <a:solidFill>
                  <a:srgbClr val="FF112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30" name="Line 31"/>
              <p:cNvSpPr>
                <a:spLocks noChangeShapeType="1"/>
              </p:cNvSpPr>
              <p:nvPr/>
            </p:nvSpPr>
            <p:spPr bwMode="auto">
              <a:xfrm flipV="1">
                <a:off x="5771077" y="1212593"/>
                <a:ext cx="0" cy="1752600"/>
              </a:xfrm>
              <a:prstGeom prst="line">
                <a:avLst/>
              </a:prstGeom>
              <a:noFill/>
              <a:ln w="19050">
                <a:solidFill>
                  <a:srgbClr val="FF112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31" name="Line 32"/>
              <p:cNvSpPr>
                <a:spLocks noChangeShapeType="1"/>
              </p:cNvSpPr>
              <p:nvPr/>
            </p:nvSpPr>
            <p:spPr bwMode="auto">
              <a:xfrm flipH="1" flipV="1">
                <a:off x="5313877" y="2050793"/>
                <a:ext cx="762000" cy="0"/>
              </a:xfrm>
              <a:prstGeom prst="line">
                <a:avLst/>
              </a:prstGeom>
              <a:noFill/>
              <a:ln w="19050">
                <a:solidFill>
                  <a:srgbClr val="FF112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32" name="Line 33"/>
              <p:cNvSpPr>
                <a:spLocks noChangeShapeType="1"/>
              </p:cNvSpPr>
              <p:nvPr/>
            </p:nvSpPr>
            <p:spPr bwMode="auto">
              <a:xfrm flipH="1" flipV="1">
                <a:off x="5313877" y="1441193"/>
                <a:ext cx="762000" cy="0"/>
              </a:xfrm>
              <a:prstGeom prst="line">
                <a:avLst/>
              </a:prstGeom>
              <a:noFill/>
              <a:ln w="19050">
                <a:solidFill>
                  <a:srgbClr val="FF112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176325" y="3486312"/>
              <a:ext cx="728563" cy="398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kern="1200" dirty="0" smtClean="0">
                  <a:solidFill>
                    <a:srgbClr val="FF0000"/>
                  </a:solidFill>
                </a:rPr>
                <a:t>1%</a:t>
              </a:r>
              <a:endParaRPr lang="en-US" sz="1600" b="1" i="1" kern="12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7583" y="2753099"/>
              <a:ext cx="668752" cy="398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kern="1200" dirty="0">
                  <a:solidFill>
                    <a:srgbClr val="FF0000"/>
                  </a:solidFill>
                </a:rPr>
                <a:t>5</a:t>
              </a:r>
              <a:r>
                <a:rPr lang="en-US" sz="1600" b="1" i="1" kern="1200" dirty="0" smtClean="0">
                  <a:solidFill>
                    <a:srgbClr val="FF0000"/>
                  </a:solidFill>
                </a:rPr>
                <a:t>%</a:t>
              </a:r>
              <a:endParaRPr lang="en-US" sz="1600" b="1" i="1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495300" y="747842"/>
            <a:ext cx="38797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"/>
                <a:cs typeface="Times"/>
              </a:rPr>
              <a:t>THE IONS BACKFLOW </a:t>
            </a:r>
            <a:r>
              <a:rPr lang="en-US" sz="1600" i="0" kern="1200" dirty="0" smtClean="0">
                <a:latin typeface="Times"/>
                <a:cs typeface="Times"/>
              </a:rPr>
              <a:t>DEPENDS ON AVALANCHE SPREAD, BUT CANNOT BE SMALLER THAN THE FIELD RATIO:</a:t>
            </a:r>
            <a:endParaRPr lang="en-US" sz="1600" i="0" kern="1200" dirty="0">
              <a:latin typeface="Times"/>
              <a:cs typeface="Times"/>
            </a:endParaRPr>
          </a:p>
        </p:txBody>
      </p:sp>
      <p:pic>
        <p:nvPicPr>
          <p:cNvPr id="34" name="Picture 33" descr="mimeg field ex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28" y="1944792"/>
            <a:ext cx="285273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 34"/>
          <p:cNvSpPr>
            <a:spLocks/>
          </p:cNvSpPr>
          <p:nvPr/>
        </p:nvSpPr>
        <p:spPr bwMode="auto">
          <a:xfrm>
            <a:off x="1909083" y="3773592"/>
            <a:ext cx="1704975" cy="1471613"/>
          </a:xfrm>
          <a:custGeom>
            <a:avLst/>
            <a:gdLst>
              <a:gd name="T0" fmla="*/ 417 w 922"/>
              <a:gd name="T1" fmla="*/ 13 h 440"/>
              <a:gd name="T2" fmla="*/ 409 w 922"/>
              <a:gd name="T3" fmla="*/ 93 h 440"/>
              <a:gd name="T4" fmla="*/ 337 w 922"/>
              <a:gd name="T5" fmla="*/ 225 h 440"/>
              <a:gd name="T6" fmla="*/ 217 w 922"/>
              <a:gd name="T7" fmla="*/ 365 h 440"/>
              <a:gd name="T8" fmla="*/ 101 w 922"/>
              <a:gd name="T9" fmla="*/ 429 h 440"/>
              <a:gd name="T10" fmla="*/ 821 w 922"/>
              <a:gd name="T11" fmla="*/ 429 h 440"/>
              <a:gd name="T12" fmla="*/ 705 w 922"/>
              <a:gd name="T13" fmla="*/ 373 h 440"/>
              <a:gd name="T14" fmla="*/ 541 w 922"/>
              <a:gd name="T15" fmla="*/ 241 h 440"/>
              <a:gd name="T16" fmla="*/ 469 w 922"/>
              <a:gd name="T17" fmla="*/ 89 h 440"/>
              <a:gd name="T18" fmla="*/ 449 w 922"/>
              <a:gd name="T19" fmla="*/ 13 h 440"/>
              <a:gd name="T20" fmla="*/ 417 w 922"/>
              <a:gd name="T21" fmla="*/ 13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22" h="440">
                <a:moveTo>
                  <a:pt x="417" y="13"/>
                </a:moveTo>
                <a:cubicBezTo>
                  <a:pt x="410" y="26"/>
                  <a:pt x="422" y="58"/>
                  <a:pt x="409" y="93"/>
                </a:cubicBezTo>
                <a:cubicBezTo>
                  <a:pt x="396" y="128"/>
                  <a:pt x="369" y="180"/>
                  <a:pt x="337" y="225"/>
                </a:cubicBezTo>
                <a:cubicBezTo>
                  <a:pt x="305" y="270"/>
                  <a:pt x="256" y="331"/>
                  <a:pt x="217" y="365"/>
                </a:cubicBezTo>
                <a:cubicBezTo>
                  <a:pt x="178" y="399"/>
                  <a:pt x="0" y="418"/>
                  <a:pt x="101" y="429"/>
                </a:cubicBezTo>
                <a:cubicBezTo>
                  <a:pt x="202" y="440"/>
                  <a:pt x="720" y="438"/>
                  <a:pt x="821" y="429"/>
                </a:cubicBezTo>
                <a:cubicBezTo>
                  <a:pt x="922" y="420"/>
                  <a:pt x="752" y="404"/>
                  <a:pt x="705" y="373"/>
                </a:cubicBezTo>
                <a:cubicBezTo>
                  <a:pt x="658" y="342"/>
                  <a:pt x="580" y="288"/>
                  <a:pt x="541" y="241"/>
                </a:cubicBezTo>
                <a:cubicBezTo>
                  <a:pt x="502" y="194"/>
                  <a:pt x="484" y="127"/>
                  <a:pt x="469" y="89"/>
                </a:cubicBezTo>
                <a:cubicBezTo>
                  <a:pt x="454" y="51"/>
                  <a:pt x="458" y="26"/>
                  <a:pt x="449" y="13"/>
                </a:cubicBezTo>
                <a:cubicBezTo>
                  <a:pt x="440" y="0"/>
                  <a:pt x="424" y="0"/>
                  <a:pt x="417" y="13"/>
                </a:cubicBezTo>
                <a:close/>
              </a:path>
            </a:pathLst>
          </a:custGeom>
          <a:gradFill rotWithShape="0">
            <a:gsLst>
              <a:gs pos="0">
                <a:srgbClr val="C3FFFF"/>
              </a:gs>
              <a:gs pos="50000">
                <a:srgbClr val="0B24C7">
                  <a:alpha val="80000"/>
                </a:srgbClr>
              </a:gs>
              <a:gs pos="100000">
                <a:srgbClr val="C3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 kern="1200"/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2021796" y="1986066"/>
            <a:ext cx="1343026" cy="3260725"/>
            <a:chOff x="1246" y="1086"/>
            <a:chExt cx="846" cy="2054"/>
          </a:xfrm>
        </p:grpSpPr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1246" y="1086"/>
              <a:ext cx="846" cy="2052"/>
              <a:chOff x="479" y="805"/>
              <a:chExt cx="1099" cy="2656"/>
            </a:xfrm>
          </p:grpSpPr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938" y="2270"/>
                <a:ext cx="161" cy="1191"/>
              </a:xfrm>
              <a:custGeom>
                <a:avLst/>
                <a:gdLst>
                  <a:gd name="T0" fmla="*/ 161 w 161"/>
                  <a:gd name="T1" fmla="*/ 1186 h 1191"/>
                  <a:gd name="T2" fmla="*/ 36 w 161"/>
                  <a:gd name="T3" fmla="*/ 1186 h 1191"/>
                  <a:gd name="T4" fmla="*/ 42 w 161"/>
                  <a:gd name="T5" fmla="*/ 87 h 1191"/>
                  <a:gd name="T6" fmla="*/ 42 w 161"/>
                  <a:gd name="T7" fmla="*/ 0 h 1191"/>
                  <a:gd name="T8" fmla="*/ 123 w 161"/>
                  <a:gd name="T9" fmla="*/ 0 h 1191"/>
                  <a:gd name="T10" fmla="*/ 123 w 161"/>
                  <a:gd name="T11" fmla="*/ 1191 h 1191"/>
                  <a:gd name="T12" fmla="*/ 36 w 161"/>
                  <a:gd name="T13" fmla="*/ 1181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" h="1191">
                    <a:moveTo>
                      <a:pt x="161" y="1186"/>
                    </a:moveTo>
                    <a:lnTo>
                      <a:pt x="36" y="1186"/>
                    </a:lnTo>
                    <a:lnTo>
                      <a:pt x="42" y="87"/>
                    </a:lnTo>
                    <a:lnTo>
                      <a:pt x="42" y="0"/>
                    </a:lnTo>
                    <a:cubicBezTo>
                      <a:pt x="69" y="0"/>
                      <a:pt x="96" y="0"/>
                      <a:pt x="123" y="0"/>
                    </a:cubicBezTo>
                    <a:lnTo>
                      <a:pt x="123" y="1191"/>
                    </a:lnTo>
                    <a:cubicBezTo>
                      <a:pt x="29" y="1180"/>
                      <a:pt x="0" y="1181"/>
                      <a:pt x="36" y="1181"/>
                    </a:cubicBezTo>
                  </a:path>
                </a:pathLst>
              </a:custGeom>
              <a:gradFill rotWithShape="0">
                <a:gsLst>
                  <a:gs pos="0">
                    <a:srgbClr val="FFB8D1"/>
                  </a:gs>
                  <a:gs pos="50000">
                    <a:srgbClr val="FF112C">
                      <a:alpha val="71001"/>
                    </a:srgbClr>
                  </a:gs>
                  <a:gs pos="100000">
                    <a:srgbClr val="FFB8D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B24C7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479" y="805"/>
                <a:ext cx="1099" cy="1497"/>
              </a:xfrm>
              <a:custGeom>
                <a:avLst/>
                <a:gdLst>
                  <a:gd name="T0" fmla="*/ 501 w 1099"/>
                  <a:gd name="T1" fmla="*/ 1470 h 1497"/>
                  <a:gd name="T2" fmla="*/ 452 w 1099"/>
                  <a:gd name="T3" fmla="*/ 1432 h 1497"/>
                  <a:gd name="T4" fmla="*/ 435 w 1099"/>
                  <a:gd name="T5" fmla="*/ 1426 h 1497"/>
                  <a:gd name="T6" fmla="*/ 234 w 1099"/>
                  <a:gd name="T7" fmla="*/ 1399 h 1497"/>
                  <a:gd name="T8" fmla="*/ 98 w 1099"/>
                  <a:gd name="T9" fmla="*/ 1383 h 1497"/>
                  <a:gd name="T10" fmla="*/ 33 w 1099"/>
                  <a:gd name="T11" fmla="*/ 1377 h 1497"/>
                  <a:gd name="T12" fmla="*/ 0 w 1099"/>
                  <a:gd name="T13" fmla="*/ 1339 h 1497"/>
                  <a:gd name="T14" fmla="*/ 11 w 1099"/>
                  <a:gd name="T15" fmla="*/ 0 h 1497"/>
                  <a:gd name="T16" fmla="*/ 1099 w 1099"/>
                  <a:gd name="T17" fmla="*/ 0 h 1497"/>
                  <a:gd name="T18" fmla="*/ 1099 w 1099"/>
                  <a:gd name="T19" fmla="*/ 860 h 1497"/>
                  <a:gd name="T20" fmla="*/ 1088 w 1099"/>
                  <a:gd name="T21" fmla="*/ 1258 h 1497"/>
                  <a:gd name="T22" fmla="*/ 1072 w 1099"/>
                  <a:gd name="T23" fmla="*/ 1339 h 1497"/>
                  <a:gd name="T24" fmla="*/ 1023 w 1099"/>
                  <a:gd name="T25" fmla="*/ 1372 h 1497"/>
                  <a:gd name="T26" fmla="*/ 909 w 1099"/>
                  <a:gd name="T27" fmla="*/ 1383 h 1497"/>
                  <a:gd name="T28" fmla="*/ 740 w 1099"/>
                  <a:gd name="T29" fmla="*/ 1399 h 1497"/>
                  <a:gd name="T30" fmla="*/ 604 w 1099"/>
                  <a:gd name="T31" fmla="*/ 1437 h 1497"/>
                  <a:gd name="T32" fmla="*/ 566 w 1099"/>
                  <a:gd name="T33" fmla="*/ 1465 h 1497"/>
                  <a:gd name="T34" fmla="*/ 550 w 1099"/>
                  <a:gd name="T35" fmla="*/ 1497 h 1497"/>
                  <a:gd name="T36" fmla="*/ 501 w 1099"/>
                  <a:gd name="T37" fmla="*/ 1470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99" h="1497">
                    <a:moveTo>
                      <a:pt x="501" y="1470"/>
                    </a:moveTo>
                    <a:cubicBezTo>
                      <a:pt x="484" y="1457"/>
                      <a:pt x="469" y="1443"/>
                      <a:pt x="452" y="1432"/>
                    </a:cubicBezTo>
                    <a:cubicBezTo>
                      <a:pt x="447" y="1428"/>
                      <a:pt x="435" y="1426"/>
                      <a:pt x="435" y="1426"/>
                    </a:cubicBezTo>
                    <a:lnTo>
                      <a:pt x="234" y="1399"/>
                    </a:lnTo>
                    <a:lnTo>
                      <a:pt x="98" y="1383"/>
                    </a:lnTo>
                    <a:lnTo>
                      <a:pt x="33" y="1377"/>
                    </a:lnTo>
                    <a:lnTo>
                      <a:pt x="0" y="1339"/>
                    </a:lnTo>
                    <a:lnTo>
                      <a:pt x="11" y="0"/>
                    </a:lnTo>
                    <a:lnTo>
                      <a:pt x="1099" y="0"/>
                    </a:lnTo>
                    <a:lnTo>
                      <a:pt x="1099" y="860"/>
                    </a:lnTo>
                    <a:lnTo>
                      <a:pt x="1088" y="1258"/>
                    </a:lnTo>
                    <a:lnTo>
                      <a:pt x="1072" y="1339"/>
                    </a:lnTo>
                    <a:lnTo>
                      <a:pt x="1023" y="1372"/>
                    </a:lnTo>
                    <a:lnTo>
                      <a:pt x="909" y="1383"/>
                    </a:lnTo>
                    <a:lnTo>
                      <a:pt x="740" y="1399"/>
                    </a:lnTo>
                    <a:lnTo>
                      <a:pt x="604" y="1437"/>
                    </a:lnTo>
                    <a:lnTo>
                      <a:pt x="566" y="1465"/>
                    </a:lnTo>
                    <a:lnTo>
                      <a:pt x="550" y="1497"/>
                    </a:lnTo>
                    <a:cubicBezTo>
                      <a:pt x="533" y="1488"/>
                      <a:pt x="501" y="1470"/>
                      <a:pt x="501" y="147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B8D1"/>
                  </a:gs>
                  <a:gs pos="50000">
                    <a:srgbClr val="FF112C">
                      <a:alpha val="71001"/>
                    </a:srgbClr>
                  </a:gs>
                  <a:gs pos="100000">
                    <a:srgbClr val="FFB8D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</p:grp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256" y="2206"/>
              <a:ext cx="807" cy="934"/>
            </a:xfrm>
            <a:custGeom>
              <a:avLst/>
              <a:gdLst>
                <a:gd name="T0" fmla="*/ 96 w 1045"/>
                <a:gd name="T1" fmla="*/ 4 h 1209"/>
                <a:gd name="T2" fmla="*/ 207 w 1045"/>
                <a:gd name="T3" fmla="*/ 1 h 1209"/>
                <a:gd name="T4" fmla="*/ 348 w 1045"/>
                <a:gd name="T5" fmla="*/ 12 h 1209"/>
                <a:gd name="T6" fmla="*/ 441 w 1045"/>
                <a:gd name="T7" fmla="*/ 50 h 1209"/>
                <a:gd name="T8" fmla="*/ 506 w 1045"/>
                <a:gd name="T9" fmla="*/ 115 h 1209"/>
                <a:gd name="T10" fmla="*/ 577 w 1045"/>
                <a:gd name="T11" fmla="*/ 72 h 1209"/>
                <a:gd name="T12" fmla="*/ 680 w 1045"/>
                <a:gd name="T13" fmla="*/ 7 h 1209"/>
                <a:gd name="T14" fmla="*/ 783 w 1045"/>
                <a:gd name="T15" fmla="*/ 1 h 1209"/>
                <a:gd name="T16" fmla="*/ 903 w 1045"/>
                <a:gd name="T17" fmla="*/ 1 h 1209"/>
                <a:gd name="T18" fmla="*/ 985 w 1045"/>
                <a:gd name="T19" fmla="*/ 12 h 1209"/>
                <a:gd name="T20" fmla="*/ 1017 w 1045"/>
                <a:gd name="T21" fmla="*/ 34 h 1209"/>
                <a:gd name="T22" fmla="*/ 870 w 1045"/>
                <a:gd name="T23" fmla="*/ 23 h 1209"/>
                <a:gd name="T24" fmla="*/ 870 w 1045"/>
                <a:gd name="T25" fmla="*/ 77 h 1209"/>
                <a:gd name="T26" fmla="*/ 1045 w 1045"/>
                <a:gd name="T27" fmla="*/ 83 h 1209"/>
                <a:gd name="T28" fmla="*/ 1039 w 1045"/>
                <a:gd name="T29" fmla="*/ 1204 h 1209"/>
                <a:gd name="T30" fmla="*/ 5 w 1045"/>
                <a:gd name="T31" fmla="*/ 1209 h 1209"/>
                <a:gd name="T32" fmla="*/ 0 w 1045"/>
                <a:gd name="T33" fmla="*/ 88 h 1209"/>
                <a:gd name="T34" fmla="*/ 152 w 1045"/>
                <a:gd name="T35" fmla="*/ 88 h 1209"/>
                <a:gd name="T36" fmla="*/ 158 w 1045"/>
                <a:gd name="T37" fmla="*/ 34 h 1209"/>
                <a:gd name="T38" fmla="*/ 49 w 1045"/>
                <a:gd name="T39" fmla="*/ 23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45" h="1209">
                  <a:moveTo>
                    <a:pt x="96" y="4"/>
                  </a:moveTo>
                  <a:cubicBezTo>
                    <a:pt x="202" y="0"/>
                    <a:pt x="165" y="1"/>
                    <a:pt x="207" y="1"/>
                  </a:cubicBezTo>
                  <a:cubicBezTo>
                    <a:pt x="344" y="12"/>
                    <a:pt x="297" y="12"/>
                    <a:pt x="348" y="12"/>
                  </a:cubicBezTo>
                  <a:lnTo>
                    <a:pt x="441" y="50"/>
                  </a:lnTo>
                  <a:lnTo>
                    <a:pt x="506" y="115"/>
                  </a:lnTo>
                  <a:cubicBezTo>
                    <a:pt x="578" y="76"/>
                    <a:pt x="577" y="103"/>
                    <a:pt x="577" y="72"/>
                  </a:cubicBezTo>
                  <a:lnTo>
                    <a:pt x="680" y="7"/>
                  </a:lnTo>
                  <a:lnTo>
                    <a:pt x="783" y="1"/>
                  </a:lnTo>
                  <a:cubicBezTo>
                    <a:pt x="823" y="1"/>
                    <a:pt x="863" y="1"/>
                    <a:pt x="903" y="1"/>
                  </a:cubicBezTo>
                  <a:lnTo>
                    <a:pt x="985" y="12"/>
                  </a:lnTo>
                  <a:lnTo>
                    <a:pt x="1017" y="34"/>
                  </a:lnTo>
                  <a:lnTo>
                    <a:pt x="870" y="23"/>
                  </a:lnTo>
                  <a:lnTo>
                    <a:pt x="870" y="77"/>
                  </a:lnTo>
                  <a:lnTo>
                    <a:pt x="1045" y="83"/>
                  </a:lnTo>
                  <a:lnTo>
                    <a:pt x="1039" y="1204"/>
                  </a:lnTo>
                  <a:lnTo>
                    <a:pt x="5" y="1209"/>
                  </a:lnTo>
                  <a:lnTo>
                    <a:pt x="0" y="88"/>
                  </a:lnTo>
                  <a:lnTo>
                    <a:pt x="152" y="88"/>
                  </a:lnTo>
                  <a:lnTo>
                    <a:pt x="158" y="34"/>
                  </a:lnTo>
                  <a:lnTo>
                    <a:pt x="49" y="23"/>
                  </a:lnTo>
                </a:path>
              </a:pathLst>
            </a:custGeom>
            <a:gradFill rotWithShape="0">
              <a:gsLst>
                <a:gs pos="0">
                  <a:srgbClr val="FFB8D1"/>
                </a:gs>
                <a:gs pos="50000">
                  <a:srgbClr val="FF112C">
                    <a:alpha val="61000"/>
                  </a:srgbClr>
                </a:gs>
                <a:gs pos="100000">
                  <a:srgbClr val="FFB8D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</p:grpSp>
      <p:sp>
        <p:nvSpPr>
          <p:cNvPr id="41" name="Freeform 40"/>
          <p:cNvSpPr>
            <a:spLocks/>
          </p:cNvSpPr>
          <p:nvPr/>
        </p:nvSpPr>
        <p:spPr bwMode="auto">
          <a:xfrm>
            <a:off x="1186770" y="3773592"/>
            <a:ext cx="381000" cy="1471613"/>
          </a:xfrm>
          <a:custGeom>
            <a:avLst/>
            <a:gdLst>
              <a:gd name="T0" fmla="*/ 417 w 922"/>
              <a:gd name="T1" fmla="*/ 13 h 440"/>
              <a:gd name="T2" fmla="*/ 409 w 922"/>
              <a:gd name="T3" fmla="*/ 93 h 440"/>
              <a:gd name="T4" fmla="*/ 337 w 922"/>
              <a:gd name="T5" fmla="*/ 225 h 440"/>
              <a:gd name="T6" fmla="*/ 217 w 922"/>
              <a:gd name="T7" fmla="*/ 365 h 440"/>
              <a:gd name="T8" fmla="*/ 101 w 922"/>
              <a:gd name="T9" fmla="*/ 429 h 440"/>
              <a:gd name="T10" fmla="*/ 821 w 922"/>
              <a:gd name="T11" fmla="*/ 429 h 440"/>
              <a:gd name="T12" fmla="*/ 705 w 922"/>
              <a:gd name="T13" fmla="*/ 373 h 440"/>
              <a:gd name="T14" fmla="*/ 541 w 922"/>
              <a:gd name="T15" fmla="*/ 241 h 440"/>
              <a:gd name="T16" fmla="*/ 469 w 922"/>
              <a:gd name="T17" fmla="*/ 89 h 440"/>
              <a:gd name="T18" fmla="*/ 449 w 922"/>
              <a:gd name="T19" fmla="*/ 13 h 440"/>
              <a:gd name="T20" fmla="*/ 417 w 922"/>
              <a:gd name="T21" fmla="*/ 13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22" h="440">
                <a:moveTo>
                  <a:pt x="417" y="13"/>
                </a:moveTo>
                <a:cubicBezTo>
                  <a:pt x="410" y="26"/>
                  <a:pt x="422" y="58"/>
                  <a:pt x="409" y="93"/>
                </a:cubicBezTo>
                <a:cubicBezTo>
                  <a:pt x="396" y="128"/>
                  <a:pt x="369" y="180"/>
                  <a:pt x="337" y="225"/>
                </a:cubicBezTo>
                <a:cubicBezTo>
                  <a:pt x="305" y="270"/>
                  <a:pt x="256" y="331"/>
                  <a:pt x="217" y="365"/>
                </a:cubicBezTo>
                <a:cubicBezTo>
                  <a:pt x="178" y="399"/>
                  <a:pt x="0" y="418"/>
                  <a:pt x="101" y="429"/>
                </a:cubicBezTo>
                <a:cubicBezTo>
                  <a:pt x="202" y="440"/>
                  <a:pt x="720" y="438"/>
                  <a:pt x="821" y="429"/>
                </a:cubicBezTo>
                <a:cubicBezTo>
                  <a:pt x="922" y="420"/>
                  <a:pt x="752" y="404"/>
                  <a:pt x="705" y="373"/>
                </a:cubicBezTo>
                <a:cubicBezTo>
                  <a:pt x="658" y="342"/>
                  <a:pt x="580" y="288"/>
                  <a:pt x="541" y="241"/>
                </a:cubicBezTo>
                <a:cubicBezTo>
                  <a:pt x="502" y="194"/>
                  <a:pt x="484" y="127"/>
                  <a:pt x="469" y="89"/>
                </a:cubicBezTo>
                <a:cubicBezTo>
                  <a:pt x="454" y="51"/>
                  <a:pt x="458" y="26"/>
                  <a:pt x="449" y="13"/>
                </a:cubicBezTo>
                <a:cubicBezTo>
                  <a:pt x="440" y="0"/>
                  <a:pt x="424" y="0"/>
                  <a:pt x="417" y="13"/>
                </a:cubicBezTo>
                <a:close/>
              </a:path>
            </a:pathLst>
          </a:custGeom>
          <a:gradFill rotWithShape="0">
            <a:gsLst>
              <a:gs pos="0">
                <a:srgbClr val="C3FFFF"/>
              </a:gs>
              <a:gs pos="50000">
                <a:srgbClr val="0B24C7">
                  <a:alpha val="80000"/>
                </a:srgbClr>
              </a:gs>
              <a:gs pos="100000">
                <a:srgbClr val="C3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 kern="1200"/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720045" y="1989242"/>
            <a:ext cx="1347788" cy="3305176"/>
            <a:chOff x="426" y="1098"/>
            <a:chExt cx="849" cy="2082"/>
          </a:xfrm>
        </p:grpSpPr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26" y="1098"/>
              <a:ext cx="849" cy="1155"/>
            </a:xfrm>
            <a:custGeom>
              <a:avLst/>
              <a:gdLst>
                <a:gd name="T0" fmla="*/ 501 w 1099"/>
                <a:gd name="T1" fmla="*/ 1470 h 1497"/>
                <a:gd name="T2" fmla="*/ 452 w 1099"/>
                <a:gd name="T3" fmla="*/ 1432 h 1497"/>
                <a:gd name="T4" fmla="*/ 435 w 1099"/>
                <a:gd name="T5" fmla="*/ 1426 h 1497"/>
                <a:gd name="T6" fmla="*/ 234 w 1099"/>
                <a:gd name="T7" fmla="*/ 1399 h 1497"/>
                <a:gd name="T8" fmla="*/ 98 w 1099"/>
                <a:gd name="T9" fmla="*/ 1383 h 1497"/>
                <a:gd name="T10" fmla="*/ 33 w 1099"/>
                <a:gd name="T11" fmla="*/ 1377 h 1497"/>
                <a:gd name="T12" fmla="*/ 0 w 1099"/>
                <a:gd name="T13" fmla="*/ 1339 h 1497"/>
                <a:gd name="T14" fmla="*/ 11 w 1099"/>
                <a:gd name="T15" fmla="*/ 0 h 1497"/>
                <a:gd name="T16" fmla="*/ 1099 w 1099"/>
                <a:gd name="T17" fmla="*/ 0 h 1497"/>
                <a:gd name="T18" fmla="*/ 1099 w 1099"/>
                <a:gd name="T19" fmla="*/ 860 h 1497"/>
                <a:gd name="T20" fmla="*/ 1088 w 1099"/>
                <a:gd name="T21" fmla="*/ 1258 h 1497"/>
                <a:gd name="T22" fmla="*/ 1072 w 1099"/>
                <a:gd name="T23" fmla="*/ 1339 h 1497"/>
                <a:gd name="T24" fmla="*/ 1023 w 1099"/>
                <a:gd name="T25" fmla="*/ 1372 h 1497"/>
                <a:gd name="T26" fmla="*/ 909 w 1099"/>
                <a:gd name="T27" fmla="*/ 1383 h 1497"/>
                <a:gd name="T28" fmla="*/ 740 w 1099"/>
                <a:gd name="T29" fmla="*/ 1399 h 1497"/>
                <a:gd name="T30" fmla="*/ 604 w 1099"/>
                <a:gd name="T31" fmla="*/ 1437 h 1497"/>
                <a:gd name="T32" fmla="*/ 566 w 1099"/>
                <a:gd name="T33" fmla="*/ 1465 h 1497"/>
                <a:gd name="T34" fmla="*/ 550 w 1099"/>
                <a:gd name="T35" fmla="*/ 1497 h 1497"/>
                <a:gd name="T36" fmla="*/ 501 w 1099"/>
                <a:gd name="T37" fmla="*/ 1470 h 1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9" h="1497">
                  <a:moveTo>
                    <a:pt x="501" y="1470"/>
                  </a:moveTo>
                  <a:cubicBezTo>
                    <a:pt x="484" y="1457"/>
                    <a:pt x="469" y="1443"/>
                    <a:pt x="452" y="1432"/>
                  </a:cubicBezTo>
                  <a:cubicBezTo>
                    <a:pt x="447" y="1428"/>
                    <a:pt x="435" y="1426"/>
                    <a:pt x="435" y="1426"/>
                  </a:cubicBezTo>
                  <a:lnTo>
                    <a:pt x="234" y="1399"/>
                  </a:lnTo>
                  <a:lnTo>
                    <a:pt x="98" y="1383"/>
                  </a:lnTo>
                  <a:lnTo>
                    <a:pt x="33" y="1377"/>
                  </a:lnTo>
                  <a:lnTo>
                    <a:pt x="0" y="1339"/>
                  </a:lnTo>
                  <a:lnTo>
                    <a:pt x="11" y="0"/>
                  </a:lnTo>
                  <a:lnTo>
                    <a:pt x="1099" y="0"/>
                  </a:lnTo>
                  <a:lnTo>
                    <a:pt x="1099" y="860"/>
                  </a:lnTo>
                  <a:lnTo>
                    <a:pt x="1088" y="1258"/>
                  </a:lnTo>
                  <a:lnTo>
                    <a:pt x="1072" y="1339"/>
                  </a:lnTo>
                  <a:lnTo>
                    <a:pt x="1023" y="1372"/>
                  </a:lnTo>
                  <a:lnTo>
                    <a:pt x="909" y="1383"/>
                  </a:lnTo>
                  <a:lnTo>
                    <a:pt x="740" y="1399"/>
                  </a:lnTo>
                  <a:lnTo>
                    <a:pt x="604" y="1437"/>
                  </a:lnTo>
                  <a:lnTo>
                    <a:pt x="566" y="1465"/>
                  </a:lnTo>
                  <a:lnTo>
                    <a:pt x="550" y="1497"/>
                  </a:lnTo>
                  <a:cubicBezTo>
                    <a:pt x="533" y="1488"/>
                    <a:pt x="501" y="1470"/>
                    <a:pt x="501" y="1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B8D1"/>
                </a:gs>
                <a:gs pos="50000">
                  <a:srgbClr val="FF112C">
                    <a:alpha val="81000"/>
                  </a:srgbClr>
                </a:gs>
                <a:gs pos="100000">
                  <a:srgbClr val="FFB8D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32" y="2160"/>
              <a:ext cx="792" cy="1020"/>
            </a:xfrm>
            <a:custGeom>
              <a:avLst/>
              <a:gdLst>
                <a:gd name="T0" fmla="*/ 0 w 792"/>
                <a:gd name="T1" fmla="*/ 47 h 1020"/>
                <a:gd name="T2" fmla="*/ 76 w 792"/>
                <a:gd name="T3" fmla="*/ 15 h 1020"/>
                <a:gd name="T4" fmla="*/ 188 w 792"/>
                <a:gd name="T5" fmla="*/ 15 h 1020"/>
                <a:gd name="T6" fmla="*/ 308 w 792"/>
                <a:gd name="T7" fmla="*/ 35 h 1020"/>
                <a:gd name="T8" fmla="*/ 368 w 792"/>
                <a:gd name="T9" fmla="*/ 55 h 1020"/>
                <a:gd name="T10" fmla="*/ 400 w 792"/>
                <a:gd name="T11" fmla="*/ 131 h 1020"/>
                <a:gd name="T12" fmla="*/ 436 w 792"/>
                <a:gd name="T13" fmla="*/ 79 h 1020"/>
                <a:gd name="T14" fmla="*/ 532 w 792"/>
                <a:gd name="T15" fmla="*/ 35 h 1020"/>
                <a:gd name="T16" fmla="*/ 648 w 792"/>
                <a:gd name="T17" fmla="*/ 23 h 1020"/>
                <a:gd name="T18" fmla="*/ 752 w 792"/>
                <a:gd name="T19" fmla="*/ 39 h 1020"/>
                <a:gd name="T20" fmla="*/ 792 w 792"/>
                <a:gd name="T21" fmla="*/ 51 h 1020"/>
                <a:gd name="T22" fmla="*/ 692 w 792"/>
                <a:gd name="T23" fmla="*/ 51 h 1020"/>
                <a:gd name="T24" fmla="*/ 688 w 792"/>
                <a:gd name="T25" fmla="*/ 83 h 1020"/>
                <a:gd name="T26" fmla="*/ 596 w 792"/>
                <a:gd name="T27" fmla="*/ 83 h 1020"/>
                <a:gd name="T28" fmla="*/ 512 w 792"/>
                <a:gd name="T29" fmla="*/ 111 h 1020"/>
                <a:gd name="T30" fmla="*/ 492 w 792"/>
                <a:gd name="T31" fmla="*/ 183 h 1020"/>
                <a:gd name="T32" fmla="*/ 500 w 792"/>
                <a:gd name="T33" fmla="*/ 951 h 1020"/>
                <a:gd name="T34" fmla="*/ 304 w 792"/>
                <a:gd name="T35" fmla="*/ 951 h 1020"/>
                <a:gd name="T36" fmla="*/ 328 w 792"/>
                <a:gd name="T37" fmla="*/ 163 h 1020"/>
                <a:gd name="T38" fmla="*/ 300 w 792"/>
                <a:gd name="T39" fmla="*/ 87 h 1020"/>
                <a:gd name="T40" fmla="*/ 228 w 792"/>
                <a:gd name="T41" fmla="*/ 79 h 1020"/>
                <a:gd name="T42" fmla="*/ 164 w 792"/>
                <a:gd name="T43" fmla="*/ 79 h 1020"/>
                <a:gd name="T44" fmla="*/ 104 w 792"/>
                <a:gd name="T45" fmla="*/ 75 h 1020"/>
                <a:gd name="T46" fmla="*/ 0 w 792"/>
                <a:gd name="T47" fmla="*/ 47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92" h="1020">
                  <a:moveTo>
                    <a:pt x="0" y="47"/>
                  </a:moveTo>
                  <a:cubicBezTo>
                    <a:pt x="70" y="13"/>
                    <a:pt x="42" y="15"/>
                    <a:pt x="76" y="15"/>
                  </a:cubicBezTo>
                  <a:cubicBezTo>
                    <a:pt x="113" y="15"/>
                    <a:pt x="150" y="15"/>
                    <a:pt x="188" y="15"/>
                  </a:cubicBezTo>
                  <a:cubicBezTo>
                    <a:pt x="303" y="27"/>
                    <a:pt x="273" y="0"/>
                    <a:pt x="308" y="35"/>
                  </a:cubicBezTo>
                  <a:lnTo>
                    <a:pt x="368" y="55"/>
                  </a:lnTo>
                  <a:lnTo>
                    <a:pt x="400" y="131"/>
                  </a:lnTo>
                  <a:lnTo>
                    <a:pt x="436" y="79"/>
                  </a:lnTo>
                  <a:lnTo>
                    <a:pt x="532" y="35"/>
                  </a:lnTo>
                  <a:lnTo>
                    <a:pt x="648" y="23"/>
                  </a:lnTo>
                  <a:lnTo>
                    <a:pt x="752" y="39"/>
                  </a:lnTo>
                  <a:lnTo>
                    <a:pt x="792" y="51"/>
                  </a:lnTo>
                  <a:lnTo>
                    <a:pt x="692" y="51"/>
                  </a:lnTo>
                  <a:lnTo>
                    <a:pt x="688" y="83"/>
                  </a:lnTo>
                  <a:lnTo>
                    <a:pt x="596" y="83"/>
                  </a:lnTo>
                  <a:lnTo>
                    <a:pt x="512" y="111"/>
                  </a:lnTo>
                  <a:lnTo>
                    <a:pt x="492" y="183"/>
                  </a:lnTo>
                  <a:lnTo>
                    <a:pt x="500" y="951"/>
                  </a:lnTo>
                  <a:cubicBezTo>
                    <a:pt x="302" y="955"/>
                    <a:pt x="304" y="1020"/>
                    <a:pt x="304" y="951"/>
                  </a:cubicBezTo>
                  <a:lnTo>
                    <a:pt x="328" y="163"/>
                  </a:lnTo>
                  <a:lnTo>
                    <a:pt x="300" y="87"/>
                  </a:lnTo>
                  <a:lnTo>
                    <a:pt x="228" y="79"/>
                  </a:lnTo>
                  <a:lnTo>
                    <a:pt x="164" y="79"/>
                  </a:lnTo>
                  <a:lnTo>
                    <a:pt x="104" y="75"/>
                  </a:lnTo>
                  <a:lnTo>
                    <a:pt x="0" y="47"/>
                  </a:lnTo>
                  <a:close/>
                </a:path>
              </a:pathLst>
            </a:custGeom>
            <a:gradFill rotWithShape="0">
              <a:gsLst>
                <a:gs pos="0">
                  <a:srgbClr val="FFB8D1"/>
                </a:gs>
                <a:gs pos="50000">
                  <a:srgbClr val="FF112C">
                    <a:alpha val="62000"/>
                  </a:srgbClr>
                </a:gs>
                <a:gs pos="100000">
                  <a:srgbClr val="FFB8D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B24C7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</p:grp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3451334" y="2751352"/>
            <a:ext cx="15550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i="1" kern="1200" dirty="0" smtClean="0"/>
              <a:t>E</a:t>
            </a:r>
            <a:r>
              <a:rPr lang="en-US" sz="1600" b="1" i="1" kern="1200" baseline="-25000" dirty="0" smtClean="0"/>
              <a:t>D</a:t>
            </a:r>
            <a:r>
              <a:rPr lang="en-US" sz="1600" b="1" i="1" dirty="0">
                <a:latin typeface="Times"/>
                <a:cs typeface="Times"/>
              </a:rPr>
              <a:t>~ 400 V cm</a:t>
            </a:r>
            <a:r>
              <a:rPr lang="en-US" sz="1600" b="1" i="1" baseline="30000" dirty="0">
                <a:latin typeface="Times"/>
                <a:cs typeface="Times"/>
              </a:rPr>
              <a:t>-1</a:t>
            </a:r>
            <a:r>
              <a:rPr lang="en-US" sz="1600" b="1" i="1" dirty="0">
                <a:latin typeface="Times"/>
                <a:cs typeface="Times"/>
              </a:rPr>
              <a:t> </a:t>
            </a:r>
            <a:endParaRPr lang="en-US" sz="1600" b="1" i="1" kern="1200" dirty="0"/>
          </a:p>
        </p:txBody>
      </p:sp>
      <p:sp>
        <p:nvSpPr>
          <p:cNvPr id="46" name="Text Box 26"/>
          <p:cNvSpPr txBox="1">
            <a:spLocks noChangeArrowheads="1"/>
          </p:cNvSpPr>
          <p:nvPr/>
        </p:nvSpPr>
        <p:spPr bwMode="auto">
          <a:xfrm>
            <a:off x="3418304" y="4330005"/>
            <a:ext cx="1743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i="1" kern="1200" dirty="0" smtClean="0"/>
              <a:t>E</a:t>
            </a:r>
            <a:r>
              <a:rPr lang="en-US" sz="1600" b="1" i="1" kern="1200" baseline="-25000" dirty="0" smtClean="0"/>
              <a:t>A</a:t>
            </a:r>
            <a:r>
              <a:rPr lang="en-US" sz="1600" b="1" i="1" dirty="0">
                <a:latin typeface="Times"/>
                <a:cs typeface="Times"/>
              </a:rPr>
              <a:t>~ 40 kV cm</a:t>
            </a:r>
            <a:r>
              <a:rPr lang="en-US" sz="1600" b="1" i="1" baseline="30000" dirty="0">
                <a:latin typeface="Times"/>
                <a:cs typeface="Times"/>
              </a:rPr>
              <a:t>-</a:t>
            </a:r>
            <a:r>
              <a:rPr lang="en-US" sz="1600" b="1" i="1" baseline="30000" dirty="0" smtClean="0">
                <a:latin typeface="Times"/>
                <a:cs typeface="Times"/>
              </a:rPr>
              <a:t>1</a:t>
            </a:r>
            <a:endParaRPr lang="en-US" sz="1600" b="1" i="1" dirty="0">
              <a:latin typeface="Times"/>
              <a:cs typeface="Times"/>
            </a:endParaRPr>
          </a:p>
        </p:txBody>
      </p:sp>
      <p:grpSp>
        <p:nvGrpSpPr>
          <p:cNvPr id="47" name="Group 67"/>
          <p:cNvGrpSpPr>
            <a:grpSpLocks/>
          </p:cNvGrpSpPr>
          <p:nvPr/>
        </p:nvGrpSpPr>
        <p:grpSpPr bwMode="auto">
          <a:xfrm>
            <a:off x="5006358" y="3148096"/>
            <a:ext cx="4460540" cy="3098182"/>
            <a:chOff x="3024" y="2208"/>
            <a:chExt cx="2544" cy="1767"/>
          </a:xfrm>
        </p:grpSpPr>
        <p:pic>
          <p:nvPicPr>
            <p:cNvPr id="48" name="Picture 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208"/>
              <a:ext cx="2544" cy="1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9" name="Text Box 69"/>
            <p:cNvSpPr txBox="1">
              <a:spLocks noChangeArrowheads="1"/>
            </p:cNvSpPr>
            <p:nvPr/>
          </p:nvSpPr>
          <p:spPr bwMode="auto">
            <a:xfrm>
              <a:off x="3552" y="3312"/>
              <a:ext cx="7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>
                  <a:solidFill>
                    <a:srgbClr val="0B24C7"/>
                  </a:solidFill>
                  <a:latin typeface="Arial" charset="0"/>
                </a:rPr>
                <a:t>Ar-CH</a:t>
              </a:r>
              <a:r>
                <a:rPr lang="en-US" b="1" i="1" baseline="-25000">
                  <a:solidFill>
                    <a:srgbClr val="0B24C7"/>
                  </a:solidFill>
                  <a:latin typeface="Arial" charset="0"/>
                </a:rPr>
                <a:t>4</a:t>
              </a:r>
              <a:r>
                <a:rPr lang="en-US" b="1" i="1">
                  <a:solidFill>
                    <a:srgbClr val="0B24C7"/>
                  </a:solidFill>
                  <a:latin typeface="Arial" charset="0"/>
                </a:rPr>
                <a:t> 97-3</a:t>
              </a:r>
            </a:p>
          </p:txBody>
        </p:sp>
        <p:sp>
          <p:nvSpPr>
            <p:cNvPr id="50" name="Line 70"/>
            <p:cNvSpPr>
              <a:spLocks noChangeShapeType="1"/>
            </p:cNvSpPr>
            <p:nvPr/>
          </p:nvSpPr>
          <p:spPr bwMode="auto">
            <a:xfrm flipV="1">
              <a:off x="4260" y="2580"/>
              <a:ext cx="0" cy="1104"/>
            </a:xfrm>
            <a:prstGeom prst="line">
              <a:avLst/>
            </a:prstGeom>
            <a:noFill/>
            <a:ln w="19050">
              <a:solidFill>
                <a:srgbClr val="FF112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71"/>
            <p:cNvSpPr>
              <a:spLocks noChangeShapeType="1"/>
            </p:cNvSpPr>
            <p:nvPr/>
          </p:nvSpPr>
          <p:spPr bwMode="auto">
            <a:xfrm flipH="1" flipV="1">
              <a:off x="3444" y="2880"/>
              <a:ext cx="924" cy="0"/>
            </a:xfrm>
            <a:prstGeom prst="line">
              <a:avLst/>
            </a:prstGeom>
            <a:noFill/>
            <a:ln w="19050">
              <a:solidFill>
                <a:srgbClr val="FF112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Text Box 38"/>
          <p:cNvSpPr txBox="1">
            <a:spLocks noChangeArrowheads="1"/>
          </p:cNvSpPr>
          <p:nvPr/>
        </p:nvSpPr>
        <p:spPr bwMode="auto">
          <a:xfrm>
            <a:off x="2086051" y="5938501"/>
            <a:ext cx="4170292" cy="307777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>
                <a:latin typeface="Times"/>
                <a:cs typeface="Times"/>
              </a:rPr>
              <a:t>P. Colas et al</a:t>
            </a:r>
            <a:r>
              <a:rPr lang="en-US" sz="1400" b="1" i="1" kern="1200" dirty="0" smtClean="0">
                <a:latin typeface="Times"/>
                <a:cs typeface="Times"/>
              </a:rPr>
              <a:t>, </a:t>
            </a:r>
            <a:r>
              <a:rPr lang="en-US" sz="1400" b="1" i="1" kern="1200" dirty="0" err="1" smtClean="0">
                <a:latin typeface="Times"/>
                <a:cs typeface="Times"/>
              </a:rPr>
              <a:t>Nucl</a:t>
            </a:r>
            <a:r>
              <a:rPr lang="en-US" sz="1400" b="1" i="1" kern="1200" dirty="0">
                <a:latin typeface="Times"/>
                <a:cs typeface="Times"/>
              </a:rPr>
              <a:t>. Instr. and Meth. A535(2004)226</a:t>
            </a:r>
          </a:p>
        </p:txBody>
      </p:sp>
    </p:spTree>
    <p:extLst>
      <p:ext uri="{BB962C8B-B14F-4D97-AF65-F5344CB8AC3E}">
        <p14:creationId xmlns:p14="http://schemas.microsoft.com/office/powerpoint/2010/main" val="108323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TIME PROJETION  CHAMBER (TPC)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</a:t>
            </a:fld>
            <a:endParaRPr lang="en-US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31291" y="832963"/>
            <a:ext cx="5010640" cy="30777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kern="1200" dirty="0"/>
              <a:t>D.R. Nygren and J. N. Marx, Physics Today No.31 Vol. 10(1978)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1" y="2085349"/>
            <a:ext cx="4921725" cy="363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5463" y="1750614"/>
            <a:ext cx="140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ALEPH TPC</a:t>
            </a:r>
            <a:endParaRPr lang="en-US" dirty="0"/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5814709" y="1621971"/>
            <a:ext cx="3492500" cy="3200400"/>
            <a:chOff x="3552" y="960"/>
            <a:chExt cx="2031" cy="2016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960"/>
              <a:ext cx="2031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7"/>
            <p:cNvGrpSpPr>
              <a:grpSpLocks/>
            </p:cNvGrpSpPr>
            <p:nvPr/>
          </p:nvGrpSpPr>
          <p:grpSpPr bwMode="auto">
            <a:xfrm>
              <a:off x="3712" y="1104"/>
              <a:ext cx="1496" cy="1824"/>
              <a:chOff x="3792" y="864"/>
              <a:chExt cx="1496" cy="1776"/>
            </a:xfrm>
          </p:grpSpPr>
          <p:sp>
            <p:nvSpPr>
              <p:cNvPr id="31" name="Freeform 8"/>
              <p:cNvSpPr>
                <a:spLocks/>
              </p:cNvSpPr>
              <p:nvPr/>
            </p:nvSpPr>
            <p:spPr bwMode="auto">
              <a:xfrm>
                <a:off x="3984" y="1008"/>
                <a:ext cx="1056" cy="1632"/>
              </a:xfrm>
              <a:custGeom>
                <a:avLst/>
                <a:gdLst>
                  <a:gd name="T0" fmla="*/ 960 w 1056"/>
                  <a:gd name="T1" fmla="*/ 1584 h 1632"/>
                  <a:gd name="T2" fmla="*/ 960 w 1056"/>
                  <a:gd name="T3" fmla="*/ 1536 h 1632"/>
                  <a:gd name="T4" fmla="*/ 1056 w 1056"/>
                  <a:gd name="T5" fmla="*/ 1008 h 1632"/>
                  <a:gd name="T6" fmla="*/ 960 w 1056"/>
                  <a:gd name="T7" fmla="*/ 480 h 1632"/>
                  <a:gd name="T8" fmla="*/ 576 w 1056"/>
                  <a:gd name="T9" fmla="*/ 144 h 1632"/>
                  <a:gd name="T10" fmla="*/ 0 w 1056"/>
                  <a:gd name="T11" fmla="*/ 0 h 1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6" h="1632">
                    <a:moveTo>
                      <a:pt x="960" y="1584"/>
                    </a:moveTo>
                    <a:cubicBezTo>
                      <a:pt x="952" y="1608"/>
                      <a:pt x="944" y="1632"/>
                      <a:pt x="960" y="1536"/>
                    </a:cubicBezTo>
                    <a:cubicBezTo>
                      <a:pt x="976" y="1440"/>
                      <a:pt x="1056" y="1184"/>
                      <a:pt x="1056" y="1008"/>
                    </a:cubicBezTo>
                    <a:cubicBezTo>
                      <a:pt x="1056" y="832"/>
                      <a:pt x="1040" y="624"/>
                      <a:pt x="960" y="480"/>
                    </a:cubicBezTo>
                    <a:cubicBezTo>
                      <a:pt x="880" y="336"/>
                      <a:pt x="736" y="224"/>
                      <a:pt x="576" y="144"/>
                    </a:cubicBezTo>
                    <a:cubicBezTo>
                      <a:pt x="416" y="64"/>
                      <a:pt x="208" y="32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FF175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9"/>
              <p:cNvSpPr>
                <a:spLocks/>
              </p:cNvSpPr>
              <p:nvPr/>
            </p:nvSpPr>
            <p:spPr bwMode="auto">
              <a:xfrm>
                <a:off x="3792" y="1248"/>
                <a:ext cx="1194" cy="1346"/>
              </a:xfrm>
              <a:custGeom>
                <a:avLst/>
                <a:gdLst>
                  <a:gd name="T0" fmla="*/ 1104 w 1144"/>
                  <a:gd name="T1" fmla="*/ 1488 h 1488"/>
                  <a:gd name="T2" fmla="*/ 1104 w 1144"/>
                  <a:gd name="T3" fmla="*/ 912 h 1488"/>
                  <a:gd name="T4" fmla="*/ 864 w 1144"/>
                  <a:gd name="T5" fmla="*/ 432 h 1488"/>
                  <a:gd name="T6" fmla="*/ 384 w 1144"/>
                  <a:gd name="T7" fmla="*/ 96 h 1488"/>
                  <a:gd name="T8" fmla="*/ 0 w 1144"/>
                  <a:gd name="T9" fmla="*/ 0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4" h="1488">
                    <a:moveTo>
                      <a:pt x="1104" y="1488"/>
                    </a:moveTo>
                    <a:cubicBezTo>
                      <a:pt x="1124" y="1288"/>
                      <a:pt x="1144" y="1088"/>
                      <a:pt x="1104" y="912"/>
                    </a:cubicBezTo>
                    <a:cubicBezTo>
                      <a:pt x="1064" y="736"/>
                      <a:pt x="984" y="568"/>
                      <a:pt x="864" y="432"/>
                    </a:cubicBezTo>
                    <a:cubicBezTo>
                      <a:pt x="744" y="296"/>
                      <a:pt x="528" y="168"/>
                      <a:pt x="384" y="96"/>
                    </a:cubicBezTo>
                    <a:cubicBezTo>
                      <a:pt x="240" y="24"/>
                      <a:pt x="120" y="12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FF175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0"/>
              <p:cNvSpPr>
                <a:spLocks/>
              </p:cNvSpPr>
              <p:nvPr/>
            </p:nvSpPr>
            <p:spPr bwMode="auto">
              <a:xfrm>
                <a:off x="4944" y="864"/>
                <a:ext cx="344" cy="1728"/>
              </a:xfrm>
              <a:custGeom>
                <a:avLst/>
                <a:gdLst>
                  <a:gd name="T0" fmla="*/ 0 w 344"/>
                  <a:gd name="T1" fmla="*/ 1728 h 1728"/>
                  <a:gd name="T2" fmla="*/ 192 w 344"/>
                  <a:gd name="T3" fmla="*/ 1344 h 1728"/>
                  <a:gd name="T4" fmla="*/ 288 w 344"/>
                  <a:gd name="T5" fmla="*/ 960 h 1728"/>
                  <a:gd name="T6" fmla="*/ 336 w 344"/>
                  <a:gd name="T7" fmla="*/ 528 h 1728"/>
                  <a:gd name="T8" fmla="*/ 240 w 344"/>
                  <a:gd name="T9" fmla="*/ 0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1728">
                    <a:moveTo>
                      <a:pt x="0" y="1728"/>
                    </a:moveTo>
                    <a:cubicBezTo>
                      <a:pt x="72" y="1600"/>
                      <a:pt x="144" y="1472"/>
                      <a:pt x="192" y="1344"/>
                    </a:cubicBezTo>
                    <a:cubicBezTo>
                      <a:pt x="240" y="1216"/>
                      <a:pt x="264" y="1096"/>
                      <a:pt x="288" y="960"/>
                    </a:cubicBezTo>
                    <a:cubicBezTo>
                      <a:pt x="312" y="824"/>
                      <a:pt x="344" y="688"/>
                      <a:pt x="336" y="528"/>
                    </a:cubicBezTo>
                    <a:cubicBezTo>
                      <a:pt x="328" y="368"/>
                      <a:pt x="284" y="184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FF175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2035312" y="5889420"/>
            <a:ext cx="4578224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/>
              <a:t>D. Decamp et </a:t>
            </a:r>
            <a:r>
              <a:rPr lang="en-US" sz="1400" b="1" i="1" dirty="0" err="1"/>
              <a:t>al</a:t>
            </a:r>
            <a:r>
              <a:rPr lang="en-US" sz="1400" b="1" i="1" dirty="0" err="1" smtClean="0"/>
              <a:t>,Nucl</a:t>
            </a:r>
            <a:r>
              <a:rPr lang="en-US" sz="1400" b="1" i="1" dirty="0"/>
              <a:t>. Instr. and Meth. A294(1990)125</a:t>
            </a:r>
          </a:p>
        </p:txBody>
      </p:sp>
    </p:spTree>
    <p:extLst>
      <p:ext uri="{BB962C8B-B14F-4D97-AF65-F5344CB8AC3E}">
        <p14:creationId xmlns:p14="http://schemas.microsoft.com/office/powerpoint/2010/main" val="114567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positive ions backflow: multi-gem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29</a:t>
            </a:fld>
            <a:endParaRPr lang="en-US"/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433607" y="711225"/>
            <a:ext cx="34635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0" kern="1200" dirty="0" smtClean="0">
                <a:latin typeface="Times"/>
                <a:cs typeface="Times"/>
              </a:rPr>
              <a:t>THE </a:t>
            </a:r>
            <a:r>
              <a:rPr lang="en-US" sz="1600" dirty="0" smtClean="0">
                <a:latin typeface="Times"/>
                <a:cs typeface="Times"/>
              </a:rPr>
              <a:t>IBF VALUE </a:t>
            </a:r>
            <a:r>
              <a:rPr lang="en-US" sz="1600" i="0" kern="1200" dirty="0" smtClean="0">
                <a:latin typeface="Times"/>
                <a:cs typeface="Times"/>
              </a:rPr>
              <a:t>RESULTS FROM THE INTERPLAY OF GEOMETRY, FIELDS, DIFFUSION:</a:t>
            </a:r>
            <a:endParaRPr lang="en-US" sz="1600" i="0" kern="1200" dirty="0">
              <a:latin typeface="Times"/>
              <a:cs typeface="Times"/>
            </a:endParaRPr>
          </a:p>
        </p:txBody>
      </p:sp>
      <p:pic>
        <p:nvPicPr>
          <p:cNvPr id="54" name="Picture 53" descr="Untitled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357" y="2084982"/>
            <a:ext cx="2640997" cy="36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1384574" y="2539999"/>
            <a:ext cx="780815" cy="3354655"/>
            <a:chOff x="1574668" y="2862132"/>
            <a:chExt cx="903288" cy="3313112"/>
          </a:xfrm>
        </p:grpSpPr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574668" y="2862132"/>
              <a:ext cx="903288" cy="3313112"/>
            </a:xfrm>
            <a:custGeom>
              <a:avLst/>
              <a:gdLst>
                <a:gd name="T0" fmla="*/ 35 w 569"/>
                <a:gd name="T1" fmla="*/ 0 h 2087"/>
                <a:gd name="T2" fmla="*/ 139 w 569"/>
                <a:gd name="T3" fmla="*/ 96 h 2087"/>
                <a:gd name="T4" fmla="*/ 207 w 569"/>
                <a:gd name="T5" fmla="*/ 208 h 2087"/>
                <a:gd name="T6" fmla="*/ 227 w 569"/>
                <a:gd name="T7" fmla="*/ 320 h 2087"/>
                <a:gd name="T8" fmla="*/ 239 w 569"/>
                <a:gd name="T9" fmla="*/ 532 h 2087"/>
                <a:gd name="T10" fmla="*/ 171 w 569"/>
                <a:gd name="T11" fmla="*/ 672 h 2087"/>
                <a:gd name="T12" fmla="*/ 87 w 569"/>
                <a:gd name="T13" fmla="*/ 640 h 2087"/>
                <a:gd name="T14" fmla="*/ 11 w 569"/>
                <a:gd name="T15" fmla="*/ 636 h 2087"/>
                <a:gd name="T16" fmla="*/ 23 w 569"/>
                <a:gd name="T17" fmla="*/ 696 h 2087"/>
                <a:gd name="T18" fmla="*/ 111 w 569"/>
                <a:gd name="T19" fmla="*/ 756 h 2087"/>
                <a:gd name="T20" fmla="*/ 175 w 569"/>
                <a:gd name="T21" fmla="*/ 748 h 2087"/>
                <a:gd name="T22" fmla="*/ 147 w 569"/>
                <a:gd name="T23" fmla="*/ 888 h 2087"/>
                <a:gd name="T24" fmla="*/ 111 w 569"/>
                <a:gd name="T25" fmla="*/ 1060 h 2087"/>
                <a:gd name="T26" fmla="*/ 79 w 569"/>
                <a:gd name="T27" fmla="*/ 1272 h 2087"/>
                <a:gd name="T28" fmla="*/ 43 w 569"/>
                <a:gd name="T29" fmla="*/ 1480 h 2087"/>
                <a:gd name="T30" fmla="*/ 35 w 569"/>
                <a:gd name="T31" fmla="*/ 1560 h 2087"/>
                <a:gd name="T32" fmla="*/ 111 w 569"/>
                <a:gd name="T33" fmla="*/ 1564 h 2087"/>
                <a:gd name="T34" fmla="*/ 179 w 569"/>
                <a:gd name="T35" fmla="*/ 1572 h 2087"/>
                <a:gd name="T36" fmla="*/ 203 w 569"/>
                <a:gd name="T37" fmla="*/ 1664 h 2087"/>
                <a:gd name="T38" fmla="*/ 207 w 569"/>
                <a:gd name="T39" fmla="*/ 1788 h 2087"/>
                <a:gd name="T40" fmla="*/ 191 w 569"/>
                <a:gd name="T41" fmla="*/ 1892 h 2087"/>
                <a:gd name="T42" fmla="*/ 119 w 569"/>
                <a:gd name="T43" fmla="*/ 1936 h 2087"/>
                <a:gd name="T44" fmla="*/ 91 w 569"/>
                <a:gd name="T45" fmla="*/ 1904 h 2087"/>
                <a:gd name="T46" fmla="*/ 39 w 569"/>
                <a:gd name="T47" fmla="*/ 1900 h 2087"/>
                <a:gd name="T48" fmla="*/ 47 w 569"/>
                <a:gd name="T49" fmla="*/ 1956 h 2087"/>
                <a:gd name="T50" fmla="*/ 187 w 569"/>
                <a:gd name="T51" fmla="*/ 2008 h 2087"/>
                <a:gd name="T52" fmla="*/ 175 w 569"/>
                <a:gd name="T53" fmla="*/ 2072 h 2087"/>
                <a:gd name="T54" fmla="*/ 383 w 569"/>
                <a:gd name="T55" fmla="*/ 2076 h 2087"/>
                <a:gd name="T56" fmla="*/ 383 w 569"/>
                <a:gd name="T57" fmla="*/ 2004 h 2087"/>
                <a:gd name="T58" fmla="*/ 507 w 569"/>
                <a:gd name="T59" fmla="*/ 1952 h 2087"/>
                <a:gd name="T60" fmla="*/ 539 w 569"/>
                <a:gd name="T61" fmla="*/ 1912 h 2087"/>
                <a:gd name="T62" fmla="*/ 431 w 569"/>
                <a:gd name="T63" fmla="*/ 1912 h 2087"/>
                <a:gd name="T64" fmla="*/ 403 w 569"/>
                <a:gd name="T65" fmla="*/ 1944 h 2087"/>
                <a:gd name="T66" fmla="*/ 355 w 569"/>
                <a:gd name="T67" fmla="*/ 1888 h 2087"/>
                <a:gd name="T68" fmla="*/ 327 w 569"/>
                <a:gd name="T69" fmla="*/ 1760 h 2087"/>
                <a:gd name="T70" fmla="*/ 375 w 569"/>
                <a:gd name="T71" fmla="*/ 1552 h 2087"/>
                <a:gd name="T72" fmla="*/ 463 w 569"/>
                <a:gd name="T73" fmla="*/ 1568 h 2087"/>
                <a:gd name="T74" fmla="*/ 559 w 569"/>
                <a:gd name="T75" fmla="*/ 1584 h 2087"/>
                <a:gd name="T76" fmla="*/ 495 w 569"/>
                <a:gd name="T77" fmla="*/ 1408 h 2087"/>
                <a:gd name="T78" fmla="*/ 427 w 569"/>
                <a:gd name="T79" fmla="*/ 1148 h 2087"/>
                <a:gd name="T80" fmla="*/ 395 w 569"/>
                <a:gd name="T81" fmla="*/ 896 h 2087"/>
                <a:gd name="T82" fmla="*/ 387 w 569"/>
                <a:gd name="T83" fmla="*/ 732 h 2087"/>
                <a:gd name="T84" fmla="*/ 475 w 569"/>
                <a:gd name="T85" fmla="*/ 768 h 2087"/>
                <a:gd name="T86" fmla="*/ 563 w 569"/>
                <a:gd name="T87" fmla="*/ 660 h 2087"/>
                <a:gd name="T88" fmla="*/ 439 w 569"/>
                <a:gd name="T89" fmla="*/ 660 h 2087"/>
                <a:gd name="T90" fmla="*/ 363 w 569"/>
                <a:gd name="T91" fmla="*/ 632 h 2087"/>
                <a:gd name="T92" fmla="*/ 335 w 569"/>
                <a:gd name="T93" fmla="*/ 508 h 2087"/>
                <a:gd name="T94" fmla="*/ 347 w 569"/>
                <a:gd name="T95" fmla="*/ 372 h 2087"/>
                <a:gd name="T96" fmla="*/ 399 w 569"/>
                <a:gd name="T97" fmla="*/ 268 h 2087"/>
                <a:gd name="T98" fmla="*/ 439 w 569"/>
                <a:gd name="T99" fmla="*/ 144 h 2087"/>
                <a:gd name="T100" fmla="*/ 495 w 569"/>
                <a:gd name="T101" fmla="*/ 8 h 2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9" h="2087">
                  <a:moveTo>
                    <a:pt x="35" y="0"/>
                  </a:moveTo>
                  <a:cubicBezTo>
                    <a:pt x="72" y="30"/>
                    <a:pt x="110" y="61"/>
                    <a:pt x="139" y="96"/>
                  </a:cubicBezTo>
                  <a:cubicBezTo>
                    <a:pt x="168" y="131"/>
                    <a:pt x="192" y="171"/>
                    <a:pt x="207" y="208"/>
                  </a:cubicBezTo>
                  <a:cubicBezTo>
                    <a:pt x="222" y="245"/>
                    <a:pt x="222" y="266"/>
                    <a:pt x="227" y="320"/>
                  </a:cubicBezTo>
                  <a:cubicBezTo>
                    <a:pt x="232" y="374"/>
                    <a:pt x="248" y="473"/>
                    <a:pt x="239" y="532"/>
                  </a:cubicBezTo>
                  <a:cubicBezTo>
                    <a:pt x="230" y="591"/>
                    <a:pt x="196" y="654"/>
                    <a:pt x="171" y="672"/>
                  </a:cubicBezTo>
                  <a:cubicBezTo>
                    <a:pt x="146" y="690"/>
                    <a:pt x="114" y="646"/>
                    <a:pt x="87" y="640"/>
                  </a:cubicBezTo>
                  <a:cubicBezTo>
                    <a:pt x="60" y="634"/>
                    <a:pt x="22" y="627"/>
                    <a:pt x="11" y="636"/>
                  </a:cubicBezTo>
                  <a:cubicBezTo>
                    <a:pt x="0" y="645"/>
                    <a:pt x="6" y="676"/>
                    <a:pt x="23" y="696"/>
                  </a:cubicBezTo>
                  <a:cubicBezTo>
                    <a:pt x="40" y="716"/>
                    <a:pt x="86" y="747"/>
                    <a:pt x="111" y="756"/>
                  </a:cubicBezTo>
                  <a:cubicBezTo>
                    <a:pt x="136" y="765"/>
                    <a:pt x="169" y="726"/>
                    <a:pt x="175" y="748"/>
                  </a:cubicBezTo>
                  <a:cubicBezTo>
                    <a:pt x="181" y="770"/>
                    <a:pt x="158" y="836"/>
                    <a:pt x="147" y="888"/>
                  </a:cubicBezTo>
                  <a:cubicBezTo>
                    <a:pt x="136" y="940"/>
                    <a:pt x="122" y="996"/>
                    <a:pt x="111" y="1060"/>
                  </a:cubicBezTo>
                  <a:cubicBezTo>
                    <a:pt x="100" y="1124"/>
                    <a:pt x="90" y="1202"/>
                    <a:pt x="79" y="1272"/>
                  </a:cubicBezTo>
                  <a:cubicBezTo>
                    <a:pt x="68" y="1342"/>
                    <a:pt x="50" y="1432"/>
                    <a:pt x="43" y="1480"/>
                  </a:cubicBezTo>
                  <a:cubicBezTo>
                    <a:pt x="36" y="1528"/>
                    <a:pt x="24" y="1546"/>
                    <a:pt x="35" y="1560"/>
                  </a:cubicBezTo>
                  <a:cubicBezTo>
                    <a:pt x="46" y="1574"/>
                    <a:pt x="87" y="1562"/>
                    <a:pt x="111" y="1564"/>
                  </a:cubicBezTo>
                  <a:cubicBezTo>
                    <a:pt x="135" y="1566"/>
                    <a:pt x="164" y="1555"/>
                    <a:pt x="179" y="1572"/>
                  </a:cubicBezTo>
                  <a:cubicBezTo>
                    <a:pt x="194" y="1589"/>
                    <a:pt x="198" y="1628"/>
                    <a:pt x="203" y="1664"/>
                  </a:cubicBezTo>
                  <a:cubicBezTo>
                    <a:pt x="208" y="1700"/>
                    <a:pt x="209" y="1750"/>
                    <a:pt x="207" y="1788"/>
                  </a:cubicBezTo>
                  <a:cubicBezTo>
                    <a:pt x="205" y="1826"/>
                    <a:pt x="206" y="1867"/>
                    <a:pt x="191" y="1892"/>
                  </a:cubicBezTo>
                  <a:cubicBezTo>
                    <a:pt x="176" y="1917"/>
                    <a:pt x="136" y="1934"/>
                    <a:pt x="119" y="1936"/>
                  </a:cubicBezTo>
                  <a:cubicBezTo>
                    <a:pt x="102" y="1938"/>
                    <a:pt x="104" y="1910"/>
                    <a:pt x="91" y="1904"/>
                  </a:cubicBezTo>
                  <a:cubicBezTo>
                    <a:pt x="78" y="1898"/>
                    <a:pt x="46" y="1891"/>
                    <a:pt x="39" y="1900"/>
                  </a:cubicBezTo>
                  <a:cubicBezTo>
                    <a:pt x="32" y="1909"/>
                    <a:pt x="22" y="1938"/>
                    <a:pt x="47" y="1956"/>
                  </a:cubicBezTo>
                  <a:cubicBezTo>
                    <a:pt x="72" y="1974"/>
                    <a:pt x="166" y="1989"/>
                    <a:pt x="187" y="2008"/>
                  </a:cubicBezTo>
                  <a:cubicBezTo>
                    <a:pt x="208" y="2027"/>
                    <a:pt x="142" y="2061"/>
                    <a:pt x="175" y="2072"/>
                  </a:cubicBezTo>
                  <a:cubicBezTo>
                    <a:pt x="208" y="2083"/>
                    <a:pt x="348" y="2087"/>
                    <a:pt x="383" y="2076"/>
                  </a:cubicBezTo>
                  <a:cubicBezTo>
                    <a:pt x="418" y="2065"/>
                    <a:pt x="362" y="2025"/>
                    <a:pt x="383" y="2004"/>
                  </a:cubicBezTo>
                  <a:cubicBezTo>
                    <a:pt x="404" y="1983"/>
                    <a:pt x="481" y="1967"/>
                    <a:pt x="507" y="1952"/>
                  </a:cubicBezTo>
                  <a:cubicBezTo>
                    <a:pt x="533" y="1937"/>
                    <a:pt x="552" y="1919"/>
                    <a:pt x="539" y="1912"/>
                  </a:cubicBezTo>
                  <a:cubicBezTo>
                    <a:pt x="526" y="1905"/>
                    <a:pt x="454" y="1907"/>
                    <a:pt x="431" y="1912"/>
                  </a:cubicBezTo>
                  <a:cubicBezTo>
                    <a:pt x="408" y="1917"/>
                    <a:pt x="416" y="1948"/>
                    <a:pt x="403" y="1944"/>
                  </a:cubicBezTo>
                  <a:cubicBezTo>
                    <a:pt x="390" y="1940"/>
                    <a:pt x="368" y="1919"/>
                    <a:pt x="355" y="1888"/>
                  </a:cubicBezTo>
                  <a:cubicBezTo>
                    <a:pt x="342" y="1857"/>
                    <a:pt x="324" y="1816"/>
                    <a:pt x="327" y="1760"/>
                  </a:cubicBezTo>
                  <a:cubicBezTo>
                    <a:pt x="330" y="1704"/>
                    <a:pt x="352" y="1584"/>
                    <a:pt x="375" y="1552"/>
                  </a:cubicBezTo>
                  <a:cubicBezTo>
                    <a:pt x="398" y="1520"/>
                    <a:pt x="432" y="1563"/>
                    <a:pt x="463" y="1568"/>
                  </a:cubicBezTo>
                  <a:cubicBezTo>
                    <a:pt x="494" y="1573"/>
                    <a:pt x="554" y="1611"/>
                    <a:pt x="559" y="1584"/>
                  </a:cubicBezTo>
                  <a:cubicBezTo>
                    <a:pt x="564" y="1557"/>
                    <a:pt x="517" y="1481"/>
                    <a:pt x="495" y="1408"/>
                  </a:cubicBezTo>
                  <a:cubicBezTo>
                    <a:pt x="473" y="1335"/>
                    <a:pt x="444" y="1233"/>
                    <a:pt x="427" y="1148"/>
                  </a:cubicBezTo>
                  <a:cubicBezTo>
                    <a:pt x="410" y="1063"/>
                    <a:pt x="402" y="965"/>
                    <a:pt x="395" y="896"/>
                  </a:cubicBezTo>
                  <a:cubicBezTo>
                    <a:pt x="388" y="827"/>
                    <a:pt x="374" y="753"/>
                    <a:pt x="387" y="732"/>
                  </a:cubicBezTo>
                  <a:cubicBezTo>
                    <a:pt x="400" y="711"/>
                    <a:pt x="446" y="780"/>
                    <a:pt x="475" y="768"/>
                  </a:cubicBezTo>
                  <a:cubicBezTo>
                    <a:pt x="504" y="756"/>
                    <a:pt x="569" y="678"/>
                    <a:pt x="563" y="660"/>
                  </a:cubicBezTo>
                  <a:cubicBezTo>
                    <a:pt x="557" y="642"/>
                    <a:pt x="472" y="665"/>
                    <a:pt x="439" y="660"/>
                  </a:cubicBezTo>
                  <a:cubicBezTo>
                    <a:pt x="406" y="655"/>
                    <a:pt x="380" y="657"/>
                    <a:pt x="363" y="632"/>
                  </a:cubicBezTo>
                  <a:cubicBezTo>
                    <a:pt x="346" y="607"/>
                    <a:pt x="338" y="551"/>
                    <a:pt x="335" y="508"/>
                  </a:cubicBezTo>
                  <a:cubicBezTo>
                    <a:pt x="332" y="465"/>
                    <a:pt x="336" y="412"/>
                    <a:pt x="347" y="372"/>
                  </a:cubicBezTo>
                  <a:cubicBezTo>
                    <a:pt x="358" y="332"/>
                    <a:pt x="384" y="306"/>
                    <a:pt x="399" y="268"/>
                  </a:cubicBezTo>
                  <a:cubicBezTo>
                    <a:pt x="414" y="230"/>
                    <a:pt x="423" y="187"/>
                    <a:pt x="439" y="144"/>
                  </a:cubicBezTo>
                  <a:cubicBezTo>
                    <a:pt x="455" y="101"/>
                    <a:pt x="475" y="54"/>
                    <a:pt x="495" y="8"/>
                  </a:cubicBezTo>
                </a:path>
              </a:pathLst>
            </a:custGeom>
            <a:gradFill rotWithShape="0">
              <a:gsLst>
                <a:gs pos="0">
                  <a:srgbClr val="86EDFF"/>
                </a:gs>
                <a:gs pos="100000">
                  <a:srgbClr val="1C13FF">
                    <a:alpha val="50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kern="1200">
                <a:latin typeface="Times"/>
                <a:cs typeface="Times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1630230" y="3066919"/>
              <a:ext cx="404813" cy="2957512"/>
              <a:chOff x="1630230" y="3066919"/>
              <a:chExt cx="404813" cy="2957512"/>
            </a:xfrm>
          </p:grpSpPr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1646105" y="3098669"/>
                <a:ext cx="334963" cy="931862"/>
              </a:xfrm>
              <a:custGeom>
                <a:avLst/>
                <a:gdLst>
                  <a:gd name="T0" fmla="*/ 192 w 211"/>
                  <a:gd name="T1" fmla="*/ 0 h 395"/>
                  <a:gd name="T2" fmla="*/ 210 w 211"/>
                  <a:gd name="T3" fmla="*/ 187 h 395"/>
                  <a:gd name="T4" fmla="*/ 183 w 211"/>
                  <a:gd name="T5" fmla="*/ 317 h 395"/>
                  <a:gd name="T6" fmla="*/ 91 w 211"/>
                  <a:gd name="T7" fmla="*/ 393 h 395"/>
                  <a:gd name="T8" fmla="*/ 0 w 211"/>
                  <a:gd name="T9" fmla="*/ 328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395">
                    <a:moveTo>
                      <a:pt x="192" y="0"/>
                    </a:moveTo>
                    <a:cubicBezTo>
                      <a:pt x="201" y="67"/>
                      <a:pt x="211" y="134"/>
                      <a:pt x="210" y="187"/>
                    </a:cubicBezTo>
                    <a:cubicBezTo>
                      <a:pt x="209" y="240"/>
                      <a:pt x="203" y="283"/>
                      <a:pt x="183" y="317"/>
                    </a:cubicBezTo>
                    <a:cubicBezTo>
                      <a:pt x="163" y="351"/>
                      <a:pt x="121" y="391"/>
                      <a:pt x="91" y="393"/>
                    </a:cubicBezTo>
                    <a:cubicBezTo>
                      <a:pt x="61" y="395"/>
                      <a:pt x="14" y="339"/>
                      <a:pt x="0" y="3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>
                  <a:latin typeface="Times"/>
                  <a:cs typeface="Times"/>
                </a:endParaRPr>
              </a:p>
            </p:txBody>
          </p:sp>
          <p:sp>
            <p:nvSpPr>
              <p:cNvPr id="59" name="Line 25"/>
              <p:cNvSpPr>
                <a:spLocks noChangeShapeType="1"/>
              </p:cNvSpPr>
              <p:nvPr/>
            </p:nvSpPr>
            <p:spPr bwMode="auto">
              <a:xfrm>
                <a:off x="2035043" y="3066919"/>
                <a:ext cx="0" cy="2819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>
                  <a:latin typeface="Times"/>
                  <a:cs typeface="Times"/>
                </a:endParaRPr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630230" y="5260844"/>
                <a:ext cx="334963" cy="763587"/>
              </a:xfrm>
              <a:custGeom>
                <a:avLst/>
                <a:gdLst>
                  <a:gd name="T0" fmla="*/ 192 w 211"/>
                  <a:gd name="T1" fmla="*/ 0 h 395"/>
                  <a:gd name="T2" fmla="*/ 210 w 211"/>
                  <a:gd name="T3" fmla="*/ 187 h 395"/>
                  <a:gd name="T4" fmla="*/ 183 w 211"/>
                  <a:gd name="T5" fmla="*/ 317 h 395"/>
                  <a:gd name="T6" fmla="*/ 91 w 211"/>
                  <a:gd name="T7" fmla="*/ 393 h 395"/>
                  <a:gd name="T8" fmla="*/ 0 w 211"/>
                  <a:gd name="T9" fmla="*/ 328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395">
                    <a:moveTo>
                      <a:pt x="192" y="0"/>
                    </a:moveTo>
                    <a:cubicBezTo>
                      <a:pt x="201" y="67"/>
                      <a:pt x="211" y="134"/>
                      <a:pt x="210" y="187"/>
                    </a:cubicBezTo>
                    <a:cubicBezTo>
                      <a:pt x="209" y="240"/>
                      <a:pt x="203" y="283"/>
                      <a:pt x="183" y="317"/>
                    </a:cubicBezTo>
                    <a:cubicBezTo>
                      <a:pt x="163" y="351"/>
                      <a:pt x="121" y="391"/>
                      <a:pt x="91" y="393"/>
                    </a:cubicBezTo>
                    <a:cubicBezTo>
                      <a:pt x="61" y="395"/>
                      <a:pt x="14" y="339"/>
                      <a:pt x="0" y="3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>
                  <a:latin typeface="Times"/>
                  <a:cs typeface="Times"/>
                </a:endParaRPr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1741355" y="3965444"/>
                <a:ext cx="193675" cy="1352550"/>
              </a:xfrm>
              <a:custGeom>
                <a:avLst/>
                <a:gdLst>
                  <a:gd name="T0" fmla="*/ 122 w 122"/>
                  <a:gd name="T1" fmla="*/ 0 h 852"/>
                  <a:gd name="T2" fmla="*/ 113 w 122"/>
                  <a:gd name="T3" fmla="*/ 420 h 852"/>
                  <a:gd name="T4" fmla="*/ 65 w 122"/>
                  <a:gd name="T5" fmla="*/ 625 h 852"/>
                  <a:gd name="T6" fmla="*/ 0 w 122"/>
                  <a:gd name="T7" fmla="*/ 852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2" h="852">
                    <a:moveTo>
                      <a:pt x="122" y="0"/>
                    </a:moveTo>
                    <a:cubicBezTo>
                      <a:pt x="122" y="158"/>
                      <a:pt x="122" y="316"/>
                      <a:pt x="113" y="420"/>
                    </a:cubicBezTo>
                    <a:cubicBezTo>
                      <a:pt x="104" y="524"/>
                      <a:pt x="84" y="553"/>
                      <a:pt x="65" y="625"/>
                    </a:cubicBezTo>
                    <a:cubicBezTo>
                      <a:pt x="46" y="697"/>
                      <a:pt x="23" y="774"/>
                      <a:pt x="0" y="8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>
                  <a:latin typeface="Times"/>
                  <a:cs typeface="Times"/>
                </a:endParaRP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1393456" y="2539999"/>
            <a:ext cx="743185" cy="3278714"/>
            <a:chOff x="2541455" y="2771644"/>
            <a:chExt cx="979488" cy="3394075"/>
          </a:xfrm>
        </p:grpSpPr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2541455" y="2771644"/>
              <a:ext cx="979488" cy="3394075"/>
            </a:xfrm>
            <a:custGeom>
              <a:avLst/>
              <a:gdLst>
                <a:gd name="T0" fmla="*/ 194 w 617"/>
                <a:gd name="T1" fmla="*/ 2025 h 2138"/>
                <a:gd name="T2" fmla="*/ 242 w 617"/>
                <a:gd name="T3" fmla="*/ 1885 h 2138"/>
                <a:gd name="T4" fmla="*/ 222 w 617"/>
                <a:gd name="T5" fmla="*/ 1745 h 2138"/>
                <a:gd name="T6" fmla="*/ 202 w 617"/>
                <a:gd name="T7" fmla="*/ 1621 h 2138"/>
                <a:gd name="T8" fmla="*/ 130 w 617"/>
                <a:gd name="T9" fmla="*/ 1625 h 2138"/>
                <a:gd name="T10" fmla="*/ 58 w 617"/>
                <a:gd name="T11" fmla="*/ 1629 h 2138"/>
                <a:gd name="T12" fmla="*/ 110 w 617"/>
                <a:gd name="T13" fmla="*/ 1565 h 2138"/>
                <a:gd name="T14" fmla="*/ 162 w 617"/>
                <a:gd name="T15" fmla="*/ 1453 h 2138"/>
                <a:gd name="T16" fmla="*/ 154 w 617"/>
                <a:gd name="T17" fmla="*/ 1333 h 2138"/>
                <a:gd name="T18" fmla="*/ 114 w 617"/>
                <a:gd name="T19" fmla="*/ 1193 h 2138"/>
                <a:gd name="T20" fmla="*/ 86 w 617"/>
                <a:gd name="T21" fmla="*/ 949 h 2138"/>
                <a:gd name="T22" fmla="*/ 46 w 617"/>
                <a:gd name="T23" fmla="*/ 773 h 2138"/>
                <a:gd name="T24" fmla="*/ 22 w 617"/>
                <a:gd name="T25" fmla="*/ 713 h 2138"/>
                <a:gd name="T26" fmla="*/ 178 w 617"/>
                <a:gd name="T27" fmla="*/ 721 h 2138"/>
                <a:gd name="T28" fmla="*/ 250 w 617"/>
                <a:gd name="T29" fmla="*/ 629 h 2138"/>
                <a:gd name="T30" fmla="*/ 246 w 617"/>
                <a:gd name="T31" fmla="*/ 481 h 2138"/>
                <a:gd name="T32" fmla="*/ 226 w 617"/>
                <a:gd name="T33" fmla="*/ 385 h 2138"/>
                <a:gd name="T34" fmla="*/ 182 w 617"/>
                <a:gd name="T35" fmla="*/ 333 h 2138"/>
                <a:gd name="T36" fmla="*/ 126 w 617"/>
                <a:gd name="T37" fmla="*/ 357 h 2138"/>
                <a:gd name="T38" fmla="*/ 46 w 617"/>
                <a:gd name="T39" fmla="*/ 353 h 2138"/>
                <a:gd name="T40" fmla="*/ 42 w 617"/>
                <a:gd name="T41" fmla="*/ 261 h 2138"/>
                <a:gd name="T42" fmla="*/ 138 w 617"/>
                <a:gd name="T43" fmla="*/ 229 h 2138"/>
                <a:gd name="T44" fmla="*/ 226 w 617"/>
                <a:gd name="T45" fmla="*/ 261 h 2138"/>
                <a:gd name="T46" fmla="*/ 234 w 617"/>
                <a:gd name="T47" fmla="*/ 225 h 2138"/>
                <a:gd name="T48" fmla="*/ 110 w 617"/>
                <a:gd name="T49" fmla="*/ 77 h 2138"/>
                <a:gd name="T50" fmla="*/ 90 w 617"/>
                <a:gd name="T51" fmla="*/ 9 h 2138"/>
                <a:gd name="T52" fmla="*/ 554 w 617"/>
                <a:gd name="T53" fmla="*/ 21 h 2138"/>
                <a:gd name="T54" fmla="*/ 466 w 617"/>
                <a:gd name="T55" fmla="*/ 129 h 2138"/>
                <a:gd name="T56" fmla="*/ 394 w 617"/>
                <a:gd name="T57" fmla="*/ 221 h 2138"/>
                <a:gd name="T58" fmla="*/ 378 w 617"/>
                <a:gd name="T59" fmla="*/ 261 h 2138"/>
                <a:gd name="T60" fmla="*/ 462 w 617"/>
                <a:gd name="T61" fmla="*/ 241 h 2138"/>
                <a:gd name="T62" fmla="*/ 538 w 617"/>
                <a:gd name="T63" fmla="*/ 245 h 2138"/>
                <a:gd name="T64" fmla="*/ 610 w 617"/>
                <a:gd name="T65" fmla="*/ 353 h 2138"/>
                <a:gd name="T66" fmla="*/ 510 w 617"/>
                <a:gd name="T67" fmla="*/ 357 h 2138"/>
                <a:gd name="T68" fmla="*/ 430 w 617"/>
                <a:gd name="T69" fmla="*/ 361 h 2138"/>
                <a:gd name="T70" fmla="*/ 390 w 617"/>
                <a:gd name="T71" fmla="*/ 437 h 2138"/>
                <a:gd name="T72" fmla="*/ 402 w 617"/>
                <a:gd name="T73" fmla="*/ 621 h 2138"/>
                <a:gd name="T74" fmla="*/ 442 w 617"/>
                <a:gd name="T75" fmla="*/ 725 h 2138"/>
                <a:gd name="T76" fmla="*/ 514 w 617"/>
                <a:gd name="T77" fmla="*/ 709 h 2138"/>
                <a:gd name="T78" fmla="*/ 582 w 617"/>
                <a:gd name="T79" fmla="*/ 705 h 2138"/>
                <a:gd name="T80" fmla="*/ 546 w 617"/>
                <a:gd name="T81" fmla="*/ 797 h 2138"/>
                <a:gd name="T82" fmla="*/ 510 w 617"/>
                <a:gd name="T83" fmla="*/ 905 h 2138"/>
                <a:gd name="T84" fmla="*/ 482 w 617"/>
                <a:gd name="T85" fmla="*/ 1157 h 2138"/>
                <a:gd name="T86" fmla="*/ 446 w 617"/>
                <a:gd name="T87" fmla="*/ 1353 h 2138"/>
                <a:gd name="T88" fmla="*/ 462 w 617"/>
                <a:gd name="T89" fmla="*/ 1453 h 2138"/>
                <a:gd name="T90" fmla="*/ 502 w 617"/>
                <a:gd name="T91" fmla="*/ 1553 h 2138"/>
                <a:gd name="T92" fmla="*/ 542 w 617"/>
                <a:gd name="T93" fmla="*/ 1633 h 2138"/>
                <a:gd name="T94" fmla="*/ 470 w 617"/>
                <a:gd name="T95" fmla="*/ 1633 h 2138"/>
                <a:gd name="T96" fmla="*/ 426 w 617"/>
                <a:gd name="T97" fmla="*/ 1633 h 2138"/>
                <a:gd name="T98" fmla="*/ 410 w 617"/>
                <a:gd name="T99" fmla="*/ 1693 h 2138"/>
                <a:gd name="T100" fmla="*/ 398 w 617"/>
                <a:gd name="T101" fmla="*/ 1793 h 2138"/>
                <a:gd name="T102" fmla="*/ 402 w 617"/>
                <a:gd name="T103" fmla="*/ 1929 h 2138"/>
                <a:gd name="T104" fmla="*/ 446 w 617"/>
                <a:gd name="T105" fmla="*/ 2021 h 2138"/>
                <a:gd name="T106" fmla="*/ 422 w 617"/>
                <a:gd name="T107" fmla="*/ 2109 h 2138"/>
                <a:gd name="T108" fmla="*/ 322 w 617"/>
                <a:gd name="T109" fmla="*/ 2137 h 2138"/>
                <a:gd name="T110" fmla="*/ 198 w 617"/>
                <a:gd name="T111" fmla="*/ 2105 h 2138"/>
                <a:gd name="T112" fmla="*/ 194 w 617"/>
                <a:gd name="T113" fmla="*/ 2025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7" h="2138">
                  <a:moveTo>
                    <a:pt x="194" y="2025"/>
                  </a:moveTo>
                  <a:cubicBezTo>
                    <a:pt x="201" y="1988"/>
                    <a:pt x="237" y="1932"/>
                    <a:pt x="242" y="1885"/>
                  </a:cubicBezTo>
                  <a:cubicBezTo>
                    <a:pt x="247" y="1838"/>
                    <a:pt x="229" y="1789"/>
                    <a:pt x="222" y="1745"/>
                  </a:cubicBezTo>
                  <a:cubicBezTo>
                    <a:pt x="215" y="1701"/>
                    <a:pt x="217" y="1641"/>
                    <a:pt x="202" y="1621"/>
                  </a:cubicBezTo>
                  <a:cubicBezTo>
                    <a:pt x="187" y="1601"/>
                    <a:pt x="154" y="1624"/>
                    <a:pt x="130" y="1625"/>
                  </a:cubicBezTo>
                  <a:cubicBezTo>
                    <a:pt x="106" y="1626"/>
                    <a:pt x="61" y="1639"/>
                    <a:pt x="58" y="1629"/>
                  </a:cubicBezTo>
                  <a:cubicBezTo>
                    <a:pt x="55" y="1619"/>
                    <a:pt x="93" y="1594"/>
                    <a:pt x="110" y="1565"/>
                  </a:cubicBezTo>
                  <a:cubicBezTo>
                    <a:pt x="127" y="1536"/>
                    <a:pt x="155" y="1492"/>
                    <a:pt x="162" y="1453"/>
                  </a:cubicBezTo>
                  <a:cubicBezTo>
                    <a:pt x="169" y="1414"/>
                    <a:pt x="162" y="1376"/>
                    <a:pt x="154" y="1333"/>
                  </a:cubicBezTo>
                  <a:cubicBezTo>
                    <a:pt x="146" y="1290"/>
                    <a:pt x="125" y="1257"/>
                    <a:pt x="114" y="1193"/>
                  </a:cubicBezTo>
                  <a:cubicBezTo>
                    <a:pt x="103" y="1129"/>
                    <a:pt x="97" y="1019"/>
                    <a:pt x="86" y="949"/>
                  </a:cubicBezTo>
                  <a:cubicBezTo>
                    <a:pt x="75" y="879"/>
                    <a:pt x="57" y="812"/>
                    <a:pt x="46" y="773"/>
                  </a:cubicBezTo>
                  <a:cubicBezTo>
                    <a:pt x="35" y="734"/>
                    <a:pt x="0" y="722"/>
                    <a:pt x="22" y="713"/>
                  </a:cubicBezTo>
                  <a:cubicBezTo>
                    <a:pt x="44" y="704"/>
                    <a:pt x="140" y="735"/>
                    <a:pt x="178" y="721"/>
                  </a:cubicBezTo>
                  <a:cubicBezTo>
                    <a:pt x="216" y="707"/>
                    <a:pt x="239" y="669"/>
                    <a:pt x="250" y="629"/>
                  </a:cubicBezTo>
                  <a:cubicBezTo>
                    <a:pt x="261" y="589"/>
                    <a:pt x="250" y="522"/>
                    <a:pt x="246" y="481"/>
                  </a:cubicBezTo>
                  <a:cubicBezTo>
                    <a:pt x="242" y="440"/>
                    <a:pt x="237" y="410"/>
                    <a:pt x="226" y="385"/>
                  </a:cubicBezTo>
                  <a:cubicBezTo>
                    <a:pt x="215" y="360"/>
                    <a:pt x="199" y="338"/>
                    <a:pt x="182" y="333"/>
                  </a:cubicBezTo>
                  <a:cubicBezTo>
                    <a:pt x="165" y="328"/>
                    <a:pt x="149" y="354"/>
                    <a:pt x="126" y="357"/>
                  </a:cubicBezTo>
                  <a:cubicBezTo>
                    <a:pt x="103" y="360"/>
                    <a:pt x="60" y="369"/>
                    <a:pt x="46" y="353"/>
                  </a:cubicBezTo>
                  <a:cubicBezTo>
                    <a:pt x="32" y="337"/>
                    <a:pt x="27" y="282"/>
                    <a:pt x="42" y="261"/>
                  </a:cubicBezTo>
                  <a:cubicBezTo>
                    <a:pt x="57" y="240"/>
                    <a:pt x="107" y="229"/>
                    <a:pt x="138" y="229"/>
                  </a:cubicBezTo>
                  <a:cubicBezTo>
                    <a:pt x="169" y="229"/>
                    <a:pt x="210" y="262"/>
                    <a:pt x="226" y="261"/>
                  </a:cubicBezTo>
                  <a:cubicBezTo>
                    <a:pt x="242" y="260"/>
                    <a:pt x="253" y="256"/>
                    <a:pt x="234" y="225"/>
                  </a:cubicBezTo>
                  <a:cubicBezTo>
                    <a:pt x="215" y="194"/>
                    <a:pt x="134" y="113"/>
                    <a:pt x="110" y="77"/>
                  </a:cubicBezTo>
                  <a:cubicBezTo>
                    <a:pt x="86" y="41"/>
                    <a:pt x="16" y="18"/>
                    <a:pt x="90" y="9"/>
                  </a:cubicBezTo>
                  <a:cubicBezTo>
                    <a:pt x="164" y="0"/>
                    <a:pt x="491" y="1"/>
                    <a:pt x="554" y="21"/>
                  </a:cubicBezTo>
                  <a:cubicBezTo>
                    <a:pt x="617" y="41"/>
                    <a:pt x="493" y="96"/>
                    <a:pt x="466" y="129"/>
                  </a:cubicBezTo>
                  <a:cubicBezTo>
                    <a:pt x="439" y="162"/>
                    <a:pt x="409" y="199"/>
                    <a:pt x="394" y="221"/>
                  </a:cubicBezTo>
                  <a:cubicBezTo>
                    <a:pt x="379" y="243"/>
                    <a:pt x="367" y="258"/>
                    <a:pt x="378" y="261"/>
                  </a:cubicBezTo>
                  <a:cubicBezTo>
                    <a:pt x="389" y="264"/>
                    <a:pt x="435" y="244"/>
                    <a:pt x="462" y="241"/>
                  </a:cubicBezTo>
                  <a:cubicBezTo>
                    <a:pt x="489" y="238"/>
                    <a:pt x="513" y="226"/>
                    <a:pt x="538" y="245"/>
                  </a:cubicBezTo>
                  <a:cubicBezTo>
                    <a:pt x="563" y="264"/>
                    <a:pt x="615" y="334"/>
                    <a:pt x="610" y="353"/>
                  </a:cubicBezTo>
                  <a:cubicBezTo>
                    <a:pt x="605" y="372"/>
                    <a:pt x="540" y="356"/>
                    <a:pt x="510" y="357"/>
                  </a:cubicBezTo>
                  <a:cubicBezTo>
                    <a:pt x="480" y="358"/>
                    <a:pt x="450" y="348"/>
                    <a:pt x="430" y="361"/>
                  </a:cubicBezTo>
                  <a:cubicBezTo>
                    <a:pt x="410" y="374"/>
                    <a:pt x="395" y="394"/>
                    <a:pt x="390" y="437"/>
                  </a:cubicBezTo>
                  <a:cubicBezTo>
                    <a:pt x="385" y="480"/>
                    <a:pt x="393" y="573"/>
                    <a:pt x="402" y="621"/>
                  </a:cubicBezTo>
                  <a:cubicBezTo>
                    <a:pt x="411" y="669"/>
                    <a:pt x="423" y="710"/>
                    <a:pt x="442" y="725"/>
                  </a:cubicBezTo>
                  <a:cubicBezTo>
                    <a:pt x="461" y="740"/>
                    <a:pt x="491" y="712"/>
                    <a:pt x="514" y="709"/>
                  </a:cubicBezTo>
                  <a:cubicBezTo>
                    <a:pt x="537" y="706"/>
                    <a:pt x="577" y="690"/>
                    <a:pt x="582" y="705"/>
                  </a:cubicBezTo>
                  <a:cubicBezTo>
                    <a:pt x="587" y="720"/>
                    <a:pt x="558" y="764"/>
                    <a:pt x="546" y="797"/>
                  </a:cubicBezTo>
                  <a:cubicBezTo>
                    <a:pt x="534" y="830"/>
                    <a:pt x="521" y="845"/>
                    <a:pt x="510" y="905"/>
                  </a:cubicBezTo>
                  <a:cubicBezTo>
                    <a:pt x="499" y="965"/>
                    <a:pt x="493" y="1082"/>
                    <a:pt x="482" y="1157"/>
                  </a:cubicBezTo>
                  <a:cubicBezTo>
                    <a:pt x="471" y="1232"/>
                    <a:pt x="449" y="1304"/>
                    <a:pt x="446" y="1353"/>
                  </a:cubicBezTo>
                  <a:cubicBezTo>
                    <a:pt x="443" y="1402"/>
                    <a:pt x="453" y="1420"/>
                    <a:pt x="462" y="1453"/>
                  </a:cubicBezTo>
                  <a:cubicBezTo>
                    <a:pt x="471" y="1486"/>
                    <a:pt x="489" y="1523"/>
                    <a:pt x="502" y="1553"/>
                  </a:cubicBezTo>
                  <a:cubicBezTo>
                    <a:pt x="515" y="1583"/>
                    <a:pt x="547" y="1620"/>
                    <a:pt x="542" y="1633"/>
                  </a:cubicBezTo>
                  <a:cubicBezTo>
                    <a:pt x="537" y="1646"/>
                    <a:pt x="489" y="1633"/>
                    <a:pt x="470" y="1633"/>
                  </a:cubicBezTo>
                  <a:cubicBezTo>
                    <a:pt x="451" y="1633"/>
                    <a:pt x="436" y="1623"/>
                    <a:pt x="426" y="1633"/>
                  </a:cubicBezTo>
                  <a:cubicBezTo>
                    <a:pt x="416" y="1643"/>
                    <a:pt x="415" y="1666"/>
                    <a:pt x="410" y="1693"/>
                  </a:cubicBezTo>
                  <a:cubicBezTo>
                    <a:pt x="405" y="1720"/>
                    <a:pt x="399" y="1754"/>
                    <a:pt x="398" y="1793"/>
                  </a:cubicBezTo>
                  <a:cubicBezTo>
                    <a:pt x="397" y="1832"/>
                    <a:pt x="394" y="1891"/>
                    <a:pt x="402" y="1929"/>
                  </a:cubicBezTo>
                  <a:cubicBezTo>
                    <a:pt x="410" y="1967"/>
                    <a:pt x="443" y="1991"/>
                    <a:pt x="446" y="2021"/>
                  </a:cubicBezTo>
                  <a:cubicBezTo>
                    <a:pt x="449" y="2051"/>
                    <a:pt x="443" y="2090"/>
                    <a:pt x="422" y="2109"/>
                  </a:cubicBezTo>
                  <a:cubicBezTo>
                    <a:pt x="401" y="2128"/>
                    <a:pt x="359" y="2138"/>
                    <a:pt x="322" y="2137"/>
                  </a:cubicBezTo>
                  <a:cubicBezTo>
                    <a:pt x="285" y="2136"/>
                    <a:pt x="221" y="2124"/>
                    <a:pt x="198" y="2105"/>
                  </a:cubicBezTo>
                  <a:cubicBezTo>
                    <a:pt x="175" y="2086"/>
                    <a:pt x="187" y="2062"/>
                    <a:pt x="194" y="2025"/>
                  </a:cubicBezTo>
                  <a:close/>
                </a:path>
              </a:pathLst>
            </a:custGeom>
            <a:gradFill rotWithShape="0">
              <a:gsLst>
                <a:gs pos="0">
                  <a:srgbClr val="FFC9D2"/>
                </a:gs>
                <a:gs pos="100000">
                  <a:srgbClr val="FF112C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kern="1200">
                <a:latin typeface="Times"/>
                <a:cs typeface="Times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2676393" y="2898644"/>
              <a:ext cx="349250" cy="2895600"/>
              <a:chOff x="2676393" y="2898644"/>
              <a:chExt cx="349250" cy="2895600"/>
            </a:xfrm>
          </p:grpSpPr>
          <p:sp>
            <p:nvSpPr>
              <p:cNvPr id="65" name="Line 28"/>
              <p:cNvSpPr>
                <a:spLocks noChangeShapeType="1"/>
              </p:cNvSpPr>
              <p:nvPr/>
            </p:nvSpPr>
            <p:spPr bwMode="auto">
              <a:xfrm flipV="1">
                <a:off x="3025643" y="2898644"/>
                <a:ext cx="0" cy="2895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>
                  <a:latin typeface="Times"/>
                  <a:cs typeface="Times"/>
                </a:endParaRPr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2701793" y="5202107"/>
                <a:ext cx="265113" cy="515937"/>
              </a:xfrm>
              <a:custGeom>
                <a:avLst/>
                <a:gdLst>
                  <a:gd name="T0" fmla="*/ 189 w 194"/>
                  <a:gd name="T1" fmla="*/ 325 h 325"/>
                  <a:gd name="T2" fmla="*/ 184 w 194"/>
                  <a:gd name="T3" fmla="*/ 127 h 325"/>
                  <a:gd name="T4" fmla="*/ 130 w 194"/>
                  <a:gd name="T5" fmla="*/ 19 h 325"/>
                  <a:gd name="T6" fmla="*/ 49 w 194"/>
                  <a:gd name="T7" fmla="*/ 13 h 325"/>
                  <a:gd name="T8" fmla="*/ 0 w 194"/>
                  <a:gd name="T9" fmla="*/ 84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325">
                    <a:moveTo>
                      <a:pt x="189" y="325"/>
                    </a:moveTo>
                    <a:cubicBezTo>
                      <a:pt x="191" y="251"/>
                      <a:pt x="194" y="178"/>
                      <a:pt x="184" y="127"/>
                    </a:cubicBezTo>
                    <a:cubicBezTo>
                      <a:pt x="174" y="76"/>
                      <a:pt x="152" y="38"/>
                      <a:pt x="130" y="19"/>
                    </a:cubicBezTo>
                    <a:cubicBezTo>
                      <a:pt x="108" y="0"/>
                      <a:pt x="71" y="2"/>
                      <a:pt x="49" y="13"/>
                    </a:cubicBezTo>
                    <a:cubicBezTo>
                      <a:pt x="27" y="24"/>
                      <a:pt x="7" y="71"/>
                      <a:pt x="0" y="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>
                  <a:latin typeface="Times"/>
                  <a:cs typeface="Times"/>
                </a:endParaRPr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2719255" y="3894007"/>
                <a:ext cx="206375" cy="1138237"/>
              </a:xfrm>
              <a:custGeom>
                <a:avLst/>
                <a:gdLst>
                  <a:gd name="T0" fmla="*/ 130 w 130"/>
                  <a:gd name="T1" fmla="*/ 717 h 717"/>
                  <a:gd name="T2" fmla="*/ 103 w 130"/>
                  <a:gd name="T3" fmla="*/ 373 h 717"/>
                  <a:gd name="T4" fmla="*/ 49 w 130"/>
                  <a:gd name="T5" fmla="*/ 124 h 717"/>
                  <a:gd name="T6" fmla="*/ 0 w 130"/>
                  <a:gd name="T7" fmla="*/ 0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" h="717">
                    <a:moveTo>
                      <a:pt x="130" y="717"/>
                    </a:moveTo>
                    <a:cubicBezTo>
                      <a:pt x="123" y="594"/>
                      <a:pt x="116" y="472"/>
                      <a:pt x="103" y="373"/>
                    </a:cubicBezTo>
                    <a:cubicBezTo>
                      <a:pt x="90" y="274"/>
                      <a:pt x="66" y="186"/>
                      <a:pt x="49" y="124"/>
                    </a:cubicBezTo>
                    <a:cubicBezTo>
                      <a:pt x="32" y="62"/>
                      <a:pt x="16" y="31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>
                  <a:latin typeface="Times"/>
                  <a:cs typeface="Times"/>
                </a:endParaRPr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2676393" y="3193919"/>
                <a:ext cx="303213" cy="923925"/>
              </a:xfrm>
              <a:custGeom>
                <a:avLst/>
                <a:gdLst>
                  <a:gd name="T0" fmla="*/ 157 w 191"/>
                  <a:gd name="T1" fmla="*/ 582 h 582"/>
                  <a:gd name="T2" fmla="*/ 189 w 191"/>
                  <a:gd name="T3" fmla="*/ 192 h 582"/>
                  <a:gd name="T4" fmla="*/ 146 w 191"/>
                  <a:gd name="T5" fmla="*/ 30 h 582"/>
                  <a:gd name="T6" fmla="*/ 38 w 191"/>
                  <a:gd name="T7" fmla="*/ 14 h 582"/>
                  <a:gd name="T8" fmla="*/ 0 w 191"/>
                  <a:gd name="T9" fmla="*/ 84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82">
                    <a:moveTo>
                      <a:pt x="157" y="582"/>
                    </a:moveTo>
                    <a:cubicBezTo>
                      <a:pt x="174" y="433"/>
                      <a:pt x="191" y="284"/>
                      <a:pt x="189" y="192"/>
                    </a:cubicBezTo>
                    <a:cubicBezTo>
                      <a:pt x="187" y="100"/>
                      <a:pt x="171" y="60"/>
                      <a:pt x="146" y="30"/>
                    </a:cubicBezTo>
                    <a:cubicBezTo>
                      <a:pt x="121" y="0"/>
                      <a:pt x="62" y="5"/>
                      <a:pt x="38" y="14"/>
                    </a:cubicBezTo>
                    <a:cubicBezTo>
                      <a:pt x="14" y="23"/>
                      <a:pt x="7" y="53"/>
                      <a:pt x="0" y="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>
                  <a:latin typeface="Times"/>
                  <a:cs typeface="Times"/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3966800" y="3604250"/>
            <a:ext cx="5127929" cy="2718527"/>
            <a:chOff x="3966801" y="3823045"/>
            <a:chExt cx="4715218" cy="2499732"/>
          </a:xfrm>
        </p:grpSpPr>
        <p:sp>
          <p:nvSpPr>
            <p:cNvPr id="70" name="Text Box 18"/>
            <p:cNvSpPr txBox="1">
              <a:spLocks noChangeArrowheads="1"/>
            </p:cNvSpPr>
            <p:nvPr/>
          </p:nvSpPr>
          <p:spPr bwMode="auto">
            <a:xfrm>
              <a:off x="4123059" y="3959056"/>
              <a:ext cx="1430797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i="0" kern="1200" dirty="0"/>
                <a:t>MAGNETIC FIELD:</a:t>
              </a:r>
            </a:p>
          </p:txBody>
        </p:sp>
        <p:pic>
          <p:nvPicPr>
            <p:cNvPr id="71" name="Picture 7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856" y="3823045"/>
              <a:ext cx="3004865" cy="2185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2" name="Group 71"/>
            <p:cNvGrpSpPr/>
            <p:nvPr/>
          </p:nvGrpSpPr>
          <p:grpSpPr>
            <a:xfrm>
              <a:off x="6038556" y="4797969"/>
              <a:ext cx="2585067" cy="350751"/>
              <a:chOff x="6038556" y="4797969"/>
              <a:chExt cx="2585067" cy="350751"/>
            </a:xfrm>
          </p:grpSpPr>
          <p:sp>
            <p:nvSpPr>
              <p:cNvPr id="74" name="Line 16"/>
              <p:cNvSpPr>
                <a:spLocks noChangeShapeType="1"/>
              </p:cNvSpPr>
              <p:nvPr/>
            </p:nvSpPr>
            <p:spPr bwMode="auto">
              <a:xfrm flipV="1">
                <a:off x="6038556" y="5148720"/>
                <a:ext cx="2585067" cy="0"/>
              </a:xfrm>
              <a:prstGeom prst="line">
                <a:avLst/>
              </a:prstGeom>
              <a:noFill/>
              <a:ln w="19050">
                <a:solidFill>
                  <a:srgbClr val="FF473B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75" name="Text Box 17"/>
              <p:cNvSpPr txBox="1">
                <a:spLocks noChangeArrowheads="1"/>
              </p:cNvSpPr>
              <p:nvPr/>
            </p:nvSpPr>
            <p:spPr bwMode="auto">
              <a:xfrm>
                <a:off x="6150410" y="4797969"/>
                <a:ext cx="632458" cy="307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 i="1" kern="1200" dirty="0">
                    <a:solidFill>
                      <a:srgbClr val="FF0000"/>
                    </a:solidFill>
                  </a:rPr>
                  <a:t>2 10</a:t>
                </a:r>
                <a:r>
                  <a:rPr lang="en-US" sz="1400" b="1" i="1" kern="1200" baseline="30000" dirty="0">
                    <a:solidFill>
                      <a:srgbClr val="FF0000"/>
                    </a:solidFill>
                  </a:rPr>
                  <a:t>-3</a:t>
                </a:r>
                <a:endParaRPr lang="en-US" sz="1400" b="1" i="1" kern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3" name="Text Box 6"/>
            <p:cNvSpPr txBox="1">
              <a:spLocks noChangeArrowheads="1"/>
            </p:cNvSpPr>
            <p:nvPr/>
          </p:nvSpPr>
          <p:spPr bwMode="auto">
            <a:xfrm>
              <a:off x="3966801" y="6015000"/>
              <a:ext cx="4715218" cy="307777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r>
                <a:rPr lang="en-US" sz="1400" b="1" i="1" kern="1200" dirty="0"/>
                <a:t>M. </a:t>
              </a:r>
              <a:r>
                <a:rPr lang="en-US" sz="1400" b="1" i="1" kern="1200" dirty="0" err="1"/>
                <a:t>Killenberg</a:t>
              </a:r>
              <a:r>
                <a:rPr lang="en-US" sz="1400" b="1" i="1" kern="1200" dirty="0"/>
                <a:t> et al, </a:t>
              </a:r>
              <a:r>
                <a:rPr lang="en-US" sz="1400" b="1" i="1" kern="1200" dirty="0" err="1"/>
                <a:t>Nucl</a:t>
              </a:r>
              <a:r>
                <a:rPr lang="en-US" sz="1400" b="1" i="1" kern="1200" dirty="0"/>
                <a:t>. Instr. and Meth. A530(2004)251 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966801" y="4481849"/>
            <a:ext cx="1587055" cy="1077218"/>
            <a:chOff x="3966801" y="4481849"/>
            <a:chExt cx="1587055" cy="1077218"/>
          </a:xfrm>
        </p:grpSpPr>
        <p:sp>
          <p:nvSpPr>
            <p:cNvPr id="77" name="TextBox 76"/>
            <p:cNvSpPr txBox="1"/>
            <p:nvPr/>
          </p:nvSpPr>
          <p:spPr>
            <a:xfrm>
              <a:off x="3966801" y="4481849"/>
              <a:ext cx="1587055" cy="107721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  THE WISH:</a:t>
              </a:r>
            </a:p>
            <a:p>
              <a:endParaRPr lang="en-US" sz="1600" dirty="0"/>
            </a:p>
            <a:p>
              <a:endParaRPr lang="en-US" sz="1600" dirty="0" smtClean="0"/>
            </a:p>
            <a:p>
              <a:endParaRPr lang="en-US" sz="1600" dirty="0" smtClean="0"/>
            </a:p>
          </p:txBody>
        </p:sp>
        <p:graphicFrame>
          <p:nvGraphicFramePr>
            <p:cNvPr id="78" name="Object 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3014375"/>
                </p:ext>
              </p:extLst>
            </p:nvPr>
          </p:nvGraphicFramePr>
          <p:xfrm>
            <a:off x="3976988" y="4885531"/>
            <a:ext cx="1537494" cy="5070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51" name="Equation" r:id="rId5" imgW="1193800" imgH="393700" progId="Equation.3">
                    <p:embed/>
                  </p:oleObj>
                </mc:Choice>
                <mc:Fallback>
                  <p:oleObj name="Equation" r:id="rId5" imgW="11938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976988" y="4885531"/>
                          <a:ext cx="1537494" cy="5070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9" name="Group 78"/>
          <p:cNvGrpSpPr/>
          <p:nvPr/>
        </p:nvGrpSpPr>
        <p:grpSpPr>
          <a:xfrm>
            <a:off x="4547490" y="572076"/>
            <a:ext cx="4888631" cy="2937237"/>
            <a:chOff x="4195194" y="685640"/>
            <a:chExt cx="4398849" cy="2642961"/>
          </a:xfrm>
        </p:grpSpPr>
        <p:grpSp>
          <p:nvGrpSpPr>
            <p:cNvPr id="80" name="Group 79"/>
            <p:cNvGrpSpPr/>
            <p:nvPr/>
          </p:nvGrpSpPr>
          <p:grpSpPr>
            <a:xfrm>
              <a:off x="4195194" y="685640"/>
              <a:ext cx="4398849" cy="2642961"/>
              <a:chOff x="4195194" y="685640"/>
              <a:chExt cx="4398849" cy="2642961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4842882" y="685640"/>
                <a:ext cx="3751161" cy="2618779"/>
                <a:chOff x="4715410" y="619143"/>
                <a:chExt cx="4027968" cy="2812025"/>
              </a:xfrm>
              <a:noFill/>
            </p:grpSpPr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410" y="619143"/>
                  <a:ext cx="3337229" cy="2812025"/>
                </a:xfrm>
                <a:prstGeom prst="rect">
                  <a:avLst/>
                </a:prstGeom>
                <a:grpFill/>
              </p:spPr>
            </p:pic>
            <p:sp>
              <p:nvSpPr>
                <p:cNvPr id="86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263167" y="2328732"/>
                  <a:ext cx="2585067" cy="0"/>
                </a:xfrm>
                <a:prstGeom prst="line">
                  <a:avLst/>
                </a:prstGeom>
                <a:grpFill/>
                <a:ln w="19050">
                  <a:solidFill>
                    <a:srgbClr val="FF473B"/>
                  </a:solidFill>
                  <a:prstDash val="dash"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en-US" kern="1200">
                    <a:latin typeface="Times"/>
                    <a:cs typeface="Times"/>
                  </a:endParaRPr>
                </a:p>
              </p:txBody>
            </p:sp>
            <p:sp>
              <p:nvSpPr>
                <p:cNvPr id="8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7216793" y="1719132"/>
                  <a:ext cx="0" cy="1219200"/>
                </a:xfrm>
                <a:prstGeom prst="line">
                  <a:avLst/>
                </a:prstGeom>
                <a:grpFill/>
                <a:ln w="19050">
                  <a:solidFill>
                    <a:srgbClr val="FF473B"/>
                  </a:solidFill>
                  <a:prstDash val="dash"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en-US" kern="1200">
                    <a:latin typeface="Times"/>
                    <a:cs typeface="Times"/>
                  </a:endParaRPr>
                </a:p>
              </p:txBody>
            </p:sp>
            <p:sp>
              <p:nvSpPr>
                <p:cNvPr id="8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990895" y="2174826"/>
                  <a:ext cx="752483" cy="3635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i="1" dirty="0">
                      <a:solidFill>
                        <a:srgbClr val="FF0000"/>
                      </a:solidFill>
                      <a:latin typeface="Times"/>
                      <a:cs typeface="Times"/>
                    </a:rPr>
                    <a:t>5</a:t>
                  </a:r>
                  <a:r>
                    <a:rPr lang="en-US" sz="1600" b="1" i="1" kern="1200" dirty="0" smtClean="0">
                      <a:solidFill>
                        <a:srgbClr val="FF0000"/>
                      </a:solidFill>
                      <a:latin typeface="Times"/>
                      <a:cs typeface="Times"/>
                    </a:rPr>
                    <a:t> </a:t>
                  </a:r>
                  <a:r>
                    <a:rPr lang="en-US" sz="1600" b="1" i="1" kern="1200" dirty="0">
                      <a:solidFill>
                        <a:srgbClr val="FF0000"/>
                      </a:solidFill>
                      <a:latin typeface="Times"/>
                      <a:cs typeface="Times"/>
                    </a:rPr>
                    <a:t>10</a:t>
                  </a:r>
                  <a:r>
                    <a:rPr lang="en-US" sz="1600" b="1" i="1" kern="1200" baseline="30000" dirty="0" smtClean="0">
                      <a:solidFill>
                        <a:srgbClr val="FF0000"/>
                      </a:solidFill>
                      <a:latin typeface="Times"/>
                      <a:cs typeface="Times"/>
                    </a:rPr>
                    <a:t>-3</a:t>
                  </a:r>
                  <a:endParaRPr lang="en-US" sz="1600" b="1" i="1" kern="1200" dirty="0">
                    <a:solidFill>
                      <a:srgbClr val="FF0000"/>
                    </a:solidFill>
                    <a:latin typeface="Times"/>
                    <a:cs typeface="Times"/>
                  </a:endParaRPr>
                </a:p>
              </p:txBody>
            </p:sp>
            <p:sp>
              <p:nvSpPr>
                <p:cNvPr id="8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263167" y="1715587"/>
                  <a:ext cx="2585067" cy="0"/>
                </a:xfrm>
                <a:prstGeom prst="line">
                  <a:avLst/>
                </a:prstGeom>
                <a:grpFill/>
                <a:ln w="19050">
                  <a:solidFill>
                    <a:srgbClr val="FF473B"/>
                  </a:solidFill>
                  <a:prstDash val="dash"/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en-US" kern="1200">
                    <a:latin typeface="Times"/>
                    <a:cs typeface="Times"/>
                  </a:endParaRPr>
                </a:p>
              </p:txBody>
            </p:sp>
          </p:grpSp>
          <p:sp>
            <p:nvSpPr>
              <p:cNvPr id="84" name="Text Box 7"/>
              <p:cNvSpPr txBox="1">
                <a:spLocks noChangeArrowheads="1"/>
              </p:cNvSpPr>
              <p:nvPr/>
            </p:nvSpPr>
            <p:spPr bwMode="auto">
              <a:xfrm>
                <a:off x="4195194" y="3051660"/>
                <a:ext cx="4091660" cy="2769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txBody>
              <a:bodyPr wrap="square">
                <a:spAutoFit/>
              </a:bodyPr>
              <a:lstStyle/>
              <a:p>
                <a:r>
                  <a:rPr lang="en-US" sz="1400" b="1" i="1" kern="1200" dirty="0">
                    <a:latin typeface="Times"/>
                    <a:cs typeface="Times"/>
                  </a:rPr>
                  <a:t>A. </a:t>
                </a:r>
                <a:r>
                  <a:rPr lang="en-US" sz="1400" b="1" i="1" kern="1200" dirty="0" err="1">
                    <a:latin typeface="Times"/>
                    <a:cs typeface="Times"/>
                  </a:rPr>
                  <a:t>Bondar</a:t>
                </a:r>
                <a:r>
                  <a:rPr lang="en-US" sz="1400" b="1" i="1" kern="1200" dirty="0">
                    <a:latin typeface="Times"/>
                    <a:cs typeface="Times"/>
                  </a:rPr>
                  <a:t> et al, </a:t>
                </a:r>
                <a:r>
                  <a:rPr lang="en-US" sz="1400" b="1" i="1" kern="1200" dirty="0" err="1">
                    <a:latin typeface="Times"/>
                    <a:cs typeface="Times"/>
                  </a:rPr>
                  <a:t>Nucl</a:t>
                </a:r>
                <a:r>
                  <a:rPr lang="en-US" sz="1400" b="1" i="1" kern="1200" dirty="0">
                    <a:latin typeface="Times"/>
                    <a:cs typeface="Times"/>
                  </a:rPr>
                  <a:t>. Instr. and Meth. A496(2003)325 </a:t>
                </a: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7874533" y="1540759"/>
              <a:ext cx="7007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  <a:latin typeface="Times"/>
                  <a:cs typeface="Times"/>
                </a:rPr>
                <a:t>2</a:t>
              </a:r>
              <a:r>
                <a:rPr lang="en-US" sz="1600" b="1" i="1" dirty="0" smtClean="0">
                  <a:solidFill>
                    <a:srgbClr val="FF0000"/>
                  </a:solidFill>
                  <a:latin typeface="Times"/>
                  <a:cs typeface="Times"/>
                </a:rPr>
                <a:t> 10</a:t>
              </a:r>
              <a:r>
                <a:rPr lang="en-US" sz="1600" b="1" i="1" baseline="30000" dirty="0" smtClean="0">
                  <a:solidFill>
                    <a:srgbClr val="FF0000"/>
                  </a:solidFill>
                  <a:latin typeface="Times"/>
                  <a:cs typeface="Times"/>
                </a:rPr>
                <a:t>-2</a:t>
              </a:r>
              <a:endParaRPr lang="en-US" sz="1600" b="1" i="1" dirty="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932032" y="2784318"/>
              <a:ext cx="483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Gain</a:t>
              </a:r>
              <a:endParaRPr lang="en-US" sz="1200" dirty="0">
                <a:latin typeface="Times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34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positive ions backflow: gem with offset holes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30</a:t>
            </a:fld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764" y="908581"/>
            <a:ext cx="3122994" cy="25982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35" y="1566211"/>
            <a:ext cx="2470599" cy="395295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6527" y="735214"/>
            <a:ext cx="4000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EXPLOIT THE DIFFERENCE BETWEEN IONS’ AND ELECTRONS’ DIFFUSION IN AN OFFSET DOUBLE THICK-GEM</a:t>
            </a:r>
            <a:endParaRPr lang="en-US" sz="16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835" y="3682267"/>
            <a:ext cx="3332166" cy="260058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37829" y="5760474"/>
            <a:ext cx="417604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F. Sauli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A560(2006)269</a:t>
            </a:r>
            <a:endParaRPr lang="en-US" sz="1400" b="1" i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1616440" y="2340889"/>
            <a:ext cx="1112504" cy="2625788"/>
            <a:chOff x="1616440" y="2340889"/>
            <a:chExt cx="1112504" cy="2625788"/>
          </a:xfrm>
        </p:grpSpPr>
        <p:sp>
          <p:nvSpPr>
            <p:cNvPr id="47" name="Freeform 46"/>
            <p:cNvSpPr/>
            <p:nvPr/>
          </p:nvSpPr>
          <p:spPr>
            <a:xfrm>
              <a:off x="1616440" y="2407230"/>
              <a:ext cx="561769" cy="2559447"/>
            </a:xfrm>
            <a:custGeom>
              <a:avLst/>
              <a:gdLst>
                <a:gd name="connsiteX0" fmla="*/ 459265 w 561769"/>
                <a:gd name="connsiteY0" fmla="*/ 0 h 2559447"/>
                <a:gd name="connsiteX1" fmla="*/ 516133 w 561769"/>
                <a:gd name="connsiteY1" fmla="*/ 161114 h 2559447"/>
                <a:gd name="connsiteX2" fmla="*/ 506655 w 561769"/>
                <a:gd name="connsiteY2" fmla="*/ 284319 h 2559447"/>
                <a:gd name="connsiteX3" fmla="*/ 411874 w 561769"/>
                <a:gd name="connsiteY3" fmla="*/ 625501 h 2559447"/>
                <a:gd name="connsiteX4" fmla="*/ 250746 w 561769"/>
                <a:gd name="connsiteY4" fmla="*/ 1165706 h 2559447"/>
                <a:gd name="connsiteX5" fmla="*/ 184400 w 561769"/>
                <a:gd name="connsiteY5" fmla="*/ 1450025 h 2559447"/>
                <a:gd name="connsiteX6" fmla="*/ 80140 w 561769"/>
                <a:gd name="connsiteY6" fmla="*/ 1686957 h 2559447"/>
                <a:gd name="connsiteX7" fmla="*/ 42228 w 561769"/>
                <a:gd name="connsiteY7" fmla="*/ 1980753 h 2559447"/>
                <a:gd name="connsiteX8" fmla="*/ 4316 w 561769"/>
                <a:gd name="connsiteY8" fmla="*/ 2274549 h 2559447"/>
                <a:gd name="connsiteX9" fmla="*/ 23272 w 561769"/>
                <a:gd name="connsiteY9" fmla="*/ 2511481 h 2559447"/>
                <a:gd name="connsiteX10" fmla="*/ 203356 w 561769"/>
                <a:gd name="connsiteY10" fmla="*/ 2502003 h 2559447"/>
                <a:gd name="connsiteX11" fmla="*/ 212834 w 561769"/>
                <a:gd name="connsiteY11" fmla="*/ 1914412 h 2559447"/>
                <a:gd name="connsiteX12" fmla="*/ 279181 w 561769"/>
                <a:gd name="connsiteY12" fmla="*/ 1611139 h 2559447"/>
                <a:gd name="connsiteX13" fmla="*/ 449786 w 561769"/>
                <a:gd name="connsiteY13" fmla="*/ 1288911 h 2559447"/>
                <a:gd name="connsiteX14" fmla="*/ 554046 w 561769"/>
                <a:gd name="connsiteY14" fmla="*/ 777138 h 2559447"/>
                <a:gd name="connsiteX15" fmla="*/ 554046 w 561769"/>
                <a:gd name="connsiteY15" fmla="*/ 360137 h 2559447"/>
                <a:gd name="connsiteX16" fmla="*/ 554046 w 561769"/>
                <a:gd name="connsiteY16" fmla="*/ 360137 h 25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769" h="2559447">
                  <a:moveTo>
                    <a:pt x="459265" y="0"/>
                  </a:moveTo>
                  <a:cubicBezTo>
                    <a:pt x="483750" y="56864"/>
                    <a:pt x="508235" y="113728"/>
                    <a:pt x="516133" y="161114"/>
                  </a:cubicBezTo>
                  <a:cubicBezTo>
                    <a:pt x="524031" y="208500"/>
                    <a:pt x="524032" y="206921"/>
                    <a:pt x="506655" y="284319"/>
                  </a:cubicBezTo>
                  <a:cubicBezTo>
                    <a:pt x="489279" y="361717"/>
                    <a:pt x="454526" y="478603"/>
                    <a:pt x="411874" y="625501"/>
                  </a:cubicBezTo>
                  <a:cubicBezTo>
                    <a:pt x="369222" y="772399"/>
                    <a:pt x="288658" y="1028285"/>
                    <a:pt x="250746" y="1165706"/>
                  </a:cubicBezTo>
                  <a:cubicBezTo>
                    <a:pt x="212834" y="1303127"/>
                    <a:pt x="212834" y="1363150"/>
                    <a:pt x="184400" y="1450025"/>
                  </a:cubicBezTo>
                  <a:cubicBezTo>
                    <a:pt x="155966" y="1536900"/>
                    <a:pt x="103835" y="1598502"/>
                    <a:pt x="80140" y="1686957"/>
                  </a:cubicBezTo>
                  <a:cubicBezTo>
                    <a:pt x="56445" y="1775412"/>
                    <a:pt x="42228" y="1980753"/>
                    <a:pt x="42228" y="1980753"/>
                  </a:cubicBezTo>
                  <a:cubicBezTo>
                    <a:pt x="29591" y="2078685"/>
                    <a:pt x="7475" y="2186094"/>
                    <a:pt x="4316" y="2274549"/>
                  </a:cubicBezTo>
                  <a:cubicBezTo>
                    <a:pt x="1157" y="2363004"/>
                    <a:pt x="-9901" y="2473572"/>
                    <a:pt x="23272" y="2511481"/>
                  </a:cubicBezTo>
                  <a:cubicBezTo>
                    <a:pt x="56445" y="2549390"/>
                    <a:pt x="171762" y="2601515"/>
                    <a:pt x="203356" y="2502003"/>
                  </a:cubicBezTo>
                  <a:cubicBezTo>
                    <a:pt x="234950" y="2402491"/>
                    <a:pt x="200197" y="2062889"/>
                    <a:pt x="212834" y="1914412"/>
                  </a:cubicBezTo>
                  <a:cubicBezTo>
                    <a:pt x="225471" y="1765935"/>
                    <a:pt x="239689" y="1715389"/>
                    <a:pt x="279181" y="1611139"/>
                  </a:cubicBezTo>
                  <a:cubicBezTo>
                    <a:pt x="318673" y="1506889"/>
                    <a:pt x="403975" y="1427911"/>
                    <a:pt x="449786" y="1288911"/>
                  </a:cubicBezTo>
                  <a:cubicBezTo>
                    <a:pt x="495597" y="1149911"/>
                    <a:pt x="536669" y="931934"/>
                    <a:pt x="554046" y="777138"/>
                  </a:cubicBezTo>
                  <a:cubicBezTo>
                    <a:pt x="571423" y="622342"/>
                    <a:pt x="554046" y="360137"/>
                    <a:pt x="554046" y="360137"/>
                  </a:cubicBezTo>
                  <a:lnTo>
                    <a:pt x="554046" y="360137"/>
                  </a:lnTo>
                </a:path>
              </a:pathLst>
            </a:custGeom>
            <a:solidFill>
              <a:schemeClr val="tx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 flipH="1">
              <a:off x="2178209" y="2340889"/>
              <a:ext cx="550735" cy="2559447"/>
            </a:xfrm>
            <a:custGeom>
              <a:avLst/>
              <a:gdLst>
                <a:gd name="connsiteX0" fmla="*/ 459265 w 561769"/>
                <a:gd name="connsiteY0" fmla="*/ 0 h 2559447"/>
                <a:gd name="connsiteX1" fmla="*/ 516133 w 561769"/>
                <a:gd name="connsiteY1" fmla="*/ 161114 h 2559447"/>
                <a:gd name="connsiteX2" fmla="*/ 506655 w 561769"/>
                <a:gd name="connsiteY2" fmla="*/ 284319 h 2559447"/>
                <a:gd name="connsiteX3" fmla="*/ 411874 w 561769"/>
                <a:gd name="connsiteY3" fmla="*/ 625501 h 2559447"/>
                <a:gd name="connsiteX4" fmla="*/ 250746 w 561769"/>
                <a:gd name="connsiteY4" fmla="*/ 1165706 h 2559447"/>
                <a:gd name="connsiteX5" fmla="*/ 184400 w 561769"/>
                <a:gd name="connsiteY5" fmla="*/ 1450025 h 2559447"/>
                <a:gd name="connsiteX6" fmla="*/ 80140 w 561769"/>
                <a:gd name="connsiteY6" fmla="*/ 1686957 h 2559447"/>
                <a:gd name="connsiteX7" fmla="*/ 42228 w 561769"/>
                <a:gd name="connsiteY7" fmla="*/ 1980753 h 2559447"/>
                <a:gd name="connsiteX8" fmla="*/ 4316 w 561769"/>
                <a:gd name="connsiteY8" fmla="*/ 2274549 h 2559447"/>
                <a:gd name="connsiteX9" fmla="*/ 23272 w 561769"/>
                <a:gd name="connsiteY9" fmla="*/ 2511481 h 2559447"/>
                <a:gd name="connsiteX10" fmla="*/ 203356 w 561769"/>
                <a:gd name="connsiteY10" fmla="*/ 2502003 h 2559447"/>
                <a:gd name="connsiteX11" fmla="*/ 212834 w 561769"/>
                <a:gd name="connsiteY11" fmla="*/ 1914412 h 2559447"/>
                <a:gd name="connsiteX12" fmla="*/ 279181 w 561769"/>
                <a:gd name="connsiteY12" fmla="*/ 1611139 h 2559447"/>
                <a:gd name="connsiteX13" fmla="*/ 449786 w 561769"/>
                <a:gd name="connsiteY13" fmla="*/ 1288911 h 2559447"/>
                <a:gd name="connsiteX14" fmla="*/ 554046 w 561769"/>
                <a:gd name="connsiteY14" fmla="*/ 777138 h 2559447"/>
                <a:gd name="connsiteX15" fmla="*/ 554046 w 561769"/>
                <a:gd name="connsiteY15" fmla="*/ 360137 h 2559447"/>
                <a:gd name="connsiteX16" fmla="*/ 554046 w 561769"/>
                <a:gd name="connsiteY16" fmla="*/ 360137 h 25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769" h="2559447">
                  <a:moveTo>
                    <a:pt x="459265" y="0"/>
                  </a:moveTo>
                  <a:cubicBezTo>
                    <a:pt x="483750" y="56864"/>
                    <a:pt x="508235" y="113728"/>
                    <a:pt x="516133" y="161114"/>
                  </a:cubicBezTo>
                  <a:cubicBezTo>
                    <a:pt x="524031" y="208500"/>
                    <a:pt x="524032" y="206921"/>
                    <a:pt x="506655" y="284319"/>
                  </a:cubicBezTo>
                  <a:cubicBezTo>
                    <a:pt x="489279" y="361717"/>
                    <a:pt x="454526" y="478603"/>
                    <a:pt x="411874" y="625501"/>
                  </a:cubicBezTo>
                  <a:cubicBezTo>
                    <a:pt x="369222" y="772399"/>
                    <a:pt x="288658" y="1028285"/>
                    <a:pt x="250746" y="1165706"/>
                  </a:cubicBezTo>
                  <a:cubicBezTo>
                    <a:pt x="212834" y="1303127"/>
                    <a:pt x="212834" y="1363150"/>
                    <a:pt x="184400" y="1450025"/>
                  </a:cubicBezTo>
                  <a:cubicBezTo>
                    <a:pt x="155966" y="1536900"/>
                    <a:pt x="103835" y="1598502"/>
                    <a:pt x="80140" y="1686957"/>
                  </a:cubicBezTo>
                  <a:cubicBezTo>
                    <a:pt x="56445" y="1775412"/>
                    <a:pt x="42228" y="1980753"/>
                    <a:pt x="42228" y="1980753"/>
                  </a:cubicBezTo>
                  <a:cubicBezTo>
                    <a:pt x="29591" y="2078685"/>
                    <a:pt x="7475" y="2186094"/>
                    <a:pt x="4316" y="2274549"/>
                  </a:cubicBezTo>
                  <a:cubicBezTo>
                    <a:pt x="1157" y="2363004"/>
                    <a:pt x="-9901" y="2473572"/>
                    <a:pt x="23272" y="2511481"/>
                  </a:cubicBezTo>
                  <a:cubicBezTo>
                    <a:pt x="56445" y="2549390"/>
                    <a:pt x="171762" y="2601515"/>
                    <a:pt x="203356" y="2502003"/>
                  </a:cubicBezTo>
                  <a:cubicBezTo>
                    <a:pt x="234950" y="2402491"/>
                    <a:pt x="200197" y="2062889"/>
                    <a:pt x="212834" y="1914412"/>
                  </a:cubicBezTo>
                  <a:cubicBezTo>
                    <a:pt x="225471" y="1765935"/>
                    <a:pt x="239689" y="1715389"/>
                    <a:pt x="279181" y="1611139"/>
                  </a:cubicBezTo>
                  <a:cubicBezTo>
                    <a:pt x="318673" y="1506889"/>
                    <a:pt x="403975" y="1427911"/>
                    <a:pt x="449786" y="1288911"/>
                  </a:cubicBezTo>
                  <a:cubicBezTo>
                    <a:pt x="495597" y="1149911"/>
                    <a:pt x="536669" y="931934"/>
                    <a:pt x="554046" y="777138"/>
                  </a:cubicBezTo>
                  <a:cubicBezTo>
                    <a:pt x="571423" y="622342"/>
                    <a:pt x="554046" y="360137"/>
                    <a:pt x="554046" y="360137"/>
                  </a:cubicBezTo>
                  <a:lnTo>
                    <a:pt x="554046" y="360137"/>
                  </a:lnTo>
                </a:path>
              </a:pathLst>
            </a:custGeom>
            <a:solidFill>
              <a:schemeClr val="tx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1915015" y="3079977"/>
              <a:ext cx="525180" cy="953944"/>
            </a:xfrm>
            <a:custGeom>
              <a:avLst/>
              <a:gdLst>
                <a:gd name="connsiteX0" fmla="*/ 255471 w 622491"/>
                <a:gd name="connsiteY0" fmla="*/ 140 h 953944"/>
                <a:gd name="connsiteX1" fmla="*/ 208081 w 622491"/>
                <a:gd name="connsiteY1" fmla="*/ 303414 h 953944"/>
                <a:gd name="connsiteX2" fmla="*/ 75387 w 622491"/>
                <a:gd name="connsiteY2" fmla="*/ 606687 h 953944"/>
                <a:gd name="connsiteX3" fmla="*/ 9041 w 622491"/>
                <a:gd name="connsiteY3" fmla="*/ 900482 h 953944"/>
                <a:gd name="connsiteX4" fmla="*/ 274428 w 622491"/>
                <a:gd name="connsiteY4" fmla="*/ 938392 h 953944"/>
                <a:gd name="connsiteX5" fmla="*/ 596683 w 622491"/>
                <a:gd name="connsiteY5" fmla="*/ 938392 h 953944"/>
                <a:gd name="connsiteX6" fmla="*/ 577727 w 622491"/>
                <a:gd name="connsiteY6" fmla="*/ 748846 h 953944"/>
                <a:gd name="connsiteX7" fmla="*/ 378687 w 622491"/>
                <a:gd name="connsiteY7" fmla="*/ 341323 h 953944"/>
                <a:gd name="connsiteX8" fmla="*/ 255471 w 622491"/>
                <a:gd name="connsiteY8" fmla="*/ 140 h 95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491" h="953944">
                  <a:moveTo>
                    <a:pt x="255471" y="140"/>
                  </a:moveTo>
                  <a:cubicBezTo>
                    <a:pt x="227037" y="-6178"/>
                    <a:pt x="238095" y="202323"/>
                    <a:pt x="208081" y="303414"/>
                  </a:cubicBezTo>
                  <a:cubicBezTo>
                    <a:pt x="178067" y="404505"/>
                    <a:pt x="108560" y="507176"/>
                    <a:pt x="75387" y="606687"/>
                  </a:cubicBezTo>
                  <a:cubicBezTo>
                    <a:pt x="42214" y="706198"/>
                    <a:pt x="-24132" y="845198"/>
                    <a:pt x="9041" y="900482"/>
                  </a:cubicBezTo>
                  <a:cubicBezTo>
                    <a:pt x="42214" y="955766"/>
                    <a:pt x="176488" y="932074"/>
                    <a:pt x="274428" y="938392"/>
                  </a:cubicBezTo>
                  <a:cubicBezTo>
                    <a:pt x="372368" y="944710"/>
                    <a:pt x="546133" y="969983"/>
                    <a:pt x="596683" y="938392"/>
                  </a:cubicBezTo>
                  <a:cubicBezTo>
                    <a:pt x="647233" y="906801"/>
                    <a:pt x="614060" y="848357"/>
                    <a:pt x="577727" y="748846"/>
                  </a:cubicBezTo>
                  <a:cubicBezTo>
                    <a:pt x="541394" y="649335"/>
                    <a:pt x="429237" y="470846"/>
                    <a:pt x="378687" y="341323"/>
                  </a:cubicBezTo>
                  <a:cubicBezTo>
                    <a:pt x="328137" y="211800"/>
                    <a:pt x="283905" y="6458"/>
                    <a:pt x="255471" y="14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7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Freeform 49"/>
          <p:cNvSpPr/>
          <p:nvPr/>
        </p:nvSpPr>
        <p:spPr>
          <a:xfrm>
            <a:off x="2246311" y="2954481"/>
            <a:ext cx="710857" cy="1647641"/>
          </a:xfrm>
          <a:custGeom>
            <a:avLst/>
            <a:gdLst>
              <a:gd name="connsiteX0" fmla="*/ 88831 w 499093"/>
              <a:gd name="connsiteY0" fmla="*/ 1613570 h 1647641"/>
              <a:gd name="connsiteX1" fmla="*/ 107787 w 499093"/>
              <a:gd name="connsiteY1" fmla="*/ 1158660 h 1647641"/>
              <a:gd name="connsiteX2" fmla="*/ 136221 w 499093"/>
              <a:gd name="connsiteY2" fmla="*/ 760615 h 1647641"/>
              <a:gd name="connsiteX3" fmla="*/ 79353 w 499093"/>
              <a:gd name="connsiteY3" fmla="*/ 315182 h 1647641"/>
              <a:gd name="connsiteX4" fmla="*/ 22484 w 499093"/>
              <a:gd name="connsiteY4" fmla="*/ 40341 h 1647641"/>
              <a:gd name="connsiteX5" fmla="*/ 486911 w 499093"/>
              <a:gd name="connsiteY5" fmla="*/ 59295 h 1647641"/>
              <a:gd name="connsiteX6" fmla="*/ 363696 w 499093"/>
              <a:gd name="connsiteY6" fmla="*/ 580546 h 1647641"/>
              <a:gd name="connsiteX7" fmla="*/ 363696 w 499093"/>
              <a:gd name="connsiteY7" fmla="*/ 1025978 h 1647641"/>
              <a:gd name="connsiteX8" fmla="*/ 354218 w 499093"/>
              <a:gd name="connsiteY8" fmla="*/ 1424024 h 1647641"/>
              <a:gd name="connsiteX9" fmla="*/ 373174 w 499093"/>
              <a:gd name="connsiteY9" fmla="*/ 1594616 h 1647641"/>
              <a:gd name="connsiteX10" fmla="*/ 88831 w 499093"/>
              <a:gd name="connsiteY10" fmla="*/ 1613570 h 164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093" h="1647641">
                <a:moveTo>
                  <a:pt x="88831" y="1613570"/>
                </a:moveTo>
                <a:cubicBezTo>
                  <a:pt x="44600" y="1540911"/>
                  <a:pt x="99889" y="1300819"/>
                  <a:pt x="107787" y="1158660"/>
                </a:cubicBezTo>
                <a:cubicBezTo>
                  <a:pt x="115685" y="1016501"/>
                  <a:pt x="140960" y="901195"/>
                  <a:pt x="136221" y="760615"/>
                </a:cubicBezTo>
                <a:cubicBezTo>
                  <a:pt x="131482" y="620035"/>
                  <a:pt x="98309" y="435228"/>
                  <a:pt x="79353" y="315182"/>
                </a:cubicBezTo>
                <a:cubicBezTo>
                  <a:pt x="60397" y="195136"/>
                  <a:pt x="-45442" y="82989"/>
                  <a:pt x="22484" y="40341"/>
                </a:cubicBezTo>
                <a:cubicBezTo>
                  <a:pt x="90410" y="-2307"/>
                  <a:pt x="430042" y="-30739"/>
                  <a:pt x="486911" y="59295"/>
                </a:cubicBezTo>
                <a:cubicBezTo>
                  <a:pt x="543780" y="149329"/>
                  <a:pt x="384232" y="419432"/>
                  <a:pt x="363696" y="580546"/>
                </a:cubicBezTo>
                <a:cubicBezTo>
                  <a:pt x="343160" y="741660"/>
                  <a:pt x="365276" y="885398"/>
                  <a:pt x="363696" y="1025978"/>
                </a:cubicBezTo>
                <a:cubicBezTo>
                  <a:pt x="362116" y="1166558"/>
                  <a:pt x="352638" y="1329251"/>
                  <a:pt x="354218" y="1424024"/>
                </a:cubicBezTo>
                <a:cubicBezTo>
                  <a:pt x="355798" y="1518797"/>
                  <a:pt x="417405" y="1564605"/>
                  <a:pt x="373174" y="1594616"/>
                </a:cubicBezTo>
                <a:cubicBezTo>
                  <a:pt x="328943" y="1624627"/>
                  <a:pt x="133062" y="1686229"/>
                  <a:pt x="88831" y="1613570"/>
                </a:cubicBez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384976" y="2954481"/>
            <a:ext cx="710857" cy="1647641"/>
          </a:xfrm>
          <a:custGeom>
            <a:avLst/>
            <a:gdLst>
              <a:gd name="connsiteX0" fmla="*/ 88831 w 499093"/>
              <a:gd name="connsiteY0" fmla="*/ 1613570 h 1647641"/>
              <a:gd name="connsiteX1" fmla="*/ 107787 w 499093"/>
              <a:gd name="connsiteY1" fmla="*/ 1158660 h 1647641"/>
              <a:gd name="connsiteX2" fmla="*/ 136221 w 499093"/>
              <a:gd name="connsiteY2" fmla="*/ 760615 h 1647641"/>
              <a:gd name="connsiteX3" fmla="*/ 79353 w 499093"/>
              <a:gd name="connsiteY3" fmla="*/ 315182 h 1647641"/>
              <a:gd name="connsiteX4" fmla="*/ 22484 w 499093"/>
              <a:gd name="connsiteY4" fmla="*/ 40341 h 1647641"/>
              <a:gd name="connsiteX5" fmla="*/ 486911 w 499093"/>
              <a:gd name="connsiteY5" fmla="*/ 59295 h 1647641"/>
              <a:gd name="connsiteX6" fmla="*/ 363696 w 499093"/>
              <a:gd name="connsiteY6" fmla="*/ 580546 h 1647641"/>
              <a:gd name="connsiteX7" fmla="*/ 363696 w 499093"/>
              <a:gd name="connsiteY7" fmla="*/ 1025978 h 1647641"/>
              <a:gd name="connsiteX8" fmla="*/ 354218 w 499093"/>
              <a:gd name="connsiteY8" fmla="*/ 1424024 h 1647641"/>
              <a:gd name="connsiteX9" fmla="*/ 373174 w 499093"/>
              <a:gd name="connsiteY9" fmla="*/ 1594616 h 1647641"/>
              <a:gd name="connsiteX10" fmla="*/ 88831 w 499093"/>
              <a:gd name="connsiteY10" fmla="*/ 1613570 h 164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093" h="1647641">
                <a:moveTo>
                  <a:pt x="88831" y="1613570"/>
                </a:moveTo>
                <a:cubicBezTo>
                  <a:pt x="44600" y="1540911"/>
                  <a:pt x="99889" y="1300819"/>
                  <a:pt x="107787" y="1158660"/>
                </a:cubicBezTo>
                <a:cubicBezTo>
                  <a:pt x="115685" y="1016501"/>
                  <a:pt x="140960" y="901195"/>
                  <a:pt x="136221" y="760615"/>
                </a:cubicBezTo>
                <a:cubicBezTo>
                  <a:pt x="131482" y="620035"/>
                  <a:pt x="98309" y="435228"/>
                  <a:pt x="79353" y="315182"/>
                </a:cubicBezTo>
                <a:cubicBezTo>
                  <a:pt x="60397" y="195136"/>
                  <a:pt x="-45442" y="82989"/>
                  <a:pt x="22484" y="40341"/>
                </a:cubicBezTo>
                <a:cubicBezTo>
                  <a:pt x="90410" y="-2307"/>
                  <a:pt x="430042" y="-30739"/>
                  <a:pt x="486911" y="59295"/>
                </a:cubicBezTo>
                <a:cubicBezTo>
                  <a:pt x="543780" y="149329"/>
                  <a:pt x="384232" y="419432"/>
                  <a:pt x="363696" y="580546"/>
                </a:cubicBezTo>
                <a:cubicBezTo>
                  <a:pt x="343160" y="741660"/>
                  <a:pt x="365276" y="885398"/>
                  <a:pt x="363696" y="1025978"/>
                </a:cubicBezTo>
                <a:cubicBezTo>
                  <a:pt x="362116" y="1166558"/>
                  <a:pt x="352638" y="1329251"/>
                  <a:pt x="354218" y="1424024"/>
                </a:cubicBezTo>
                <a:cubicBezTo>
                  <a:pt x="355798" y="1518797"/>
                  <a:pt x="417405" y="1564605"/>
                  <a:pt x="373174" y="1594616"/>
                </a:cubicBezTo>
                <a:cubicBezTo>
                  <a:pt x="328943" y="1624627"/>
                  <a:pt x="133062" y="1686229"/>
                  <a:pt x="88831" y="1613570"/>
                </a:cubicBez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15486" y="611356"/>
            <a:ext cx="2687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TRANSVERSE DIFFUSION:</a:t>
            </a:r>
            <a:endParaRPr lang="en-US" sz="1600" dirty="0"/>
          </a:p>
        </p:txBody>
      </p:sp>
      <p:sp>
        <p:nvSpPr>
          <p:cNvPr id="90" name="TextBox 89"/>
          <p:cNvSpPr txBox="1"/>
          <p:nvPr/>
        </p:nvSpPr>
        <p:spPr>
          <a:xfrm>
            <a:off x="4713875" y="3343713"/>
            <a:ext cx="1577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OFFSET SCAN: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735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9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 </a:t>
            </a:r>
            <a:r>
              <a:rPr lang="en-US" sz="1800" i="1" dirty="0" err="1" smtClean="0"/>
              <a:t>alice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tpc</a:t>
            </a:r>
            <a:r>
              <a:rPr lang="en-US" sz="1800" i="1" dirty="0" smtClean="0"/>
              <a:t>  gem upgrade 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31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33" y="3305218"/>
            <a:ext cx="3784384" cy="26463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8133" y="2987083"/>
            <a:ext cx="215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Ar-CO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 70-30: ~ 0.8%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490" y="3239637"/>
            <a:ext cx="3624827" cy="271190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68383" y="2904679"/>
            <a:ext cx="2174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Ne-CO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(ALICE): ~ 5%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3127986" y="5987829"/>
            <a:ext cx="439216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B. </a:t>
            </a:r>
            <a:r>
              <a:rPr lang="en-US" sz="1400" b="1" i="1" dirty="0" err="1" smtClean="0"/>
              <a:t>Ketzer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A732(2013)237</a:t>
            </a:r>
            <a:endParaRPr lang="en-US" sz="1400" b="1" i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72" y="1046053"/>
            <a:ext cx="5362701" cy="18586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5300" y="707499"/>
            <a:ext cx="3207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BASELINE: FOUR OFFSET GEMs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3083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 </a:t>
            </a:r>
            <a:r>
              <a:rPr lang="en-US" sz="1800" i="1" dirty="0" err="1" smtClean="0"/>
              <a:t>alice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tpc</a:t>
            </a:r>
            <a:r>
              <a:rPr lang="en-US" sz="1800" i="1" dirty="0" smtClean="0"/>
              <a:t>  gem upgrade 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61164" y="796068"/>
            <a:ext cx="7876182" cy="5109625"/>
            <a:chOff x="-140936" y="796068"/>
            <a:chExt cx="7876182" cy="5109625"/>
          </a:xfrm>
        </p:grpSpPr>
        <p:sp>
          <p:nvSpPr>
            <p:cNvPr id="12" name="TextBox 11"/>
            <p:cNvSpPr txBox="1"/>
            <p:nvPr/>
          </p:nvSpPr>
          <p:spPr>
            <a:xfrm>
              <a:off x="-140936" y="796068"/>
              <a:ext cx="7876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"/>
                  <a:cs typeface="Times"/>
                </a:rPr>
                <a:t>QUAD-GEM WITH ALTERNATING DIFFERENT PITCH</a:t>
              </a:r>
              <a:endParaRPr lang="en-US" sz="1600" dirty="0">
                <a:latin typeface="Times"/>
                <a:cs typeface="Time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40936" y="1138033"/>
              <a:ext cx="69939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"/>
                  <a:cs typeface="Times"/>
                </a:rPr>
                <a:t>IBF AND ENERGY RESOLUTION VS VOLTAGE ON THE FIRST GEM:</a:t>
              </a:r>
              <a:endParaRPr lang="en-US" sz="1600" dirty="0"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27658" y="5597916"/>
              <a:ext cx="3099063" cy="307777"/>
            </a:xfrm>
            <a:prstGeom prst="rect">
              <a:avLst/>
            </a:prstGeom>
            <a:solidFill>
              <a:srgbClr val="D9D9D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latin typeface="Times"/>
                  <a:cs typeface="Times"/>
                </a:rPr>
                <a:t>ALICE TDR  CERN</a:t>
              </a:r>
              <a:r>
                <a:rPr lang="en-US" sz="1400" b="1" i="1" dirty="0">
                  <a:latin typeface="Times"/>
                  <a:cs typeface="Times"/>
                </a:rPr>
                <a:t>-LHCC-2013-020</a:t>
              </a:r>
            </a:p>
          </p:txBody>
        </p:sp>
      </p:grpSp>
      <p:pic>
        <p:nvPicPr>
          <p:cNvPr id="15" name="Picture 14" descr="ALICE IBF&amp;EN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688" y="1577526"/>
            <a:ext cx="5213365" cy="38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7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 </a:t>
            </a:r>
            <a:r>
              <a:rPr lang="en-US" sz="1800" i="1" dirty="0" err="1" smtClean="0"/>
              <a:t>alice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tpc</a:t>
            </a:r>
            <a:r>
              <a:rPr lang="en-US" sz="1800" i="1" dirty="0" smtClean="0"/>
              <a:t>  gem upgrade 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52365" y="5745782"/>
            <a:ext cx="4858934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kern="1200" dirty="0" smtClean="0"/>
              <a:t>F.W. </a:t>
            </a:r>
            <a:r>
              <a:rPr lang="en-US" sz="1400" b="1" i="1" kern="1200" dirty="0" err="1" smtClean="0"/>
              <a:t>Bohmer</a:t>
            </a:r>
            <a:r>
              <a:rPr lang="en-US" sz="1400" b="1" i="1" kern="1200" dirty="0" smtClean="0"/>
              <a:t> et </a:t>
            </a:r>
            <a:r>
              <a:rPr lang="en-US" sz="1400" b="1" i="1" kern="1200" dirty="0" err="1" smtClean="0"/>
              <a:t>al,Nucl</a:t>
            </a:r>
            <a:r>
              <a:rPr lang="en-US" sz="1400" b="1" i="1" kern="1200" dirty="0" smtClean="0"/>
              <a:t>. Instr. and Meth. A719(2013)101</a:t>
            </a:r>
            <a:endParaRPr lang="en-US" sz="1400" b="1" i="1" kern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77" y="1487605"/>
            <a:ext cx="4548655" cy="40658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197" y="1408588"/>
            <a:ext cx="4776785" cy="41448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2723" y="639763"/>
            <a:ext cx="79158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dirty="0" smtClean="0"/>
              <a:t>SIMULATION STUDIES FOR PANDA: TRIPLE GEM OPERATED IN Ne-CO</a:t>
            </a:r>
            <a:r>
              <a:rPr lang="en-US" sz="1600" kern="1200" baseline="-25000" dirty="0" smtClean="0"/>
              <a:t>2</a:t>
            </a:r>
            <a:r>
              <a:rPr lang="en-US" sz="1600" kern="1200" dirty="0" smtClean="0"/>
              <a:t> 90-</a:t>
            </a:r>
            <a:r>
              <a:rPr lang="en-US" sz="1600" dirty="0"/>
              <a:t>10 </a:t>
            </a:r>
            <a:endParaRPr lang="en-US" sz="1600" dirty="0" smtClean="0"/>
          </a:p>
          <a:p>
            <a:r>
              <a:rPr lang="en-US" sz="1600" dirty="0" smtClean="0"/>
              <a:t>2 </a:t>
            </a:r>
            <a:r>
              <a:rPr lang="en-US" sz="1600" dirty="0"/>
              <a:t>10</a:t>
            </a:r>
            <a:r>
              <a:rPr lang="en-US" sz="1600" baseline="30000" dirty="0"/>
              <a:t>7 </a:t>
            </a:r>
            <a:r>
              <a:rPr lang="en-US" sz="1600" dirty="0"/>
              <a:t>p-p ANNIHILATIONS </a:t>
            </a:r>
            <a:r>
              <a:rPr lang="en-US" sz="1600" dirty="0" smtClean="0"/>
              <a:t>    </a:t>
            </a:r>
            <a:r>
              <a:rPr lang="en-US" sz="1600" kern="1200" dirty="0" smtClean="0"/>
              <a:t>GAIN M=2000       IBF 2.5 10</a:t>
            </a:r>
            <a:r>
              <a:rPr lang="en-US" sz="1600" kern="1200" baseline="30000" dirty="0" smtClean="0"/>
              <a:t>-3 </a:t>
            </a:r>
            <a:endParaRPr lang="en-US" sz="1600" kern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82723" y="1228420"/>
            <a:ext cx="2755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smtClean="0"/>
              <a:t>SPACE CHARGE DENSITY:</a:t>
            </a:r>
            <a:endParaRPr lang="en-US" sz="1600" kern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4819146" y="1228420"/>
            <a:ext cx="3312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smtClean="0"/>
              <a:t>ELECTRIC FIELD DISTORTIONS:</a:t>
            </a:r>
            <a:endParaRPr lang="en-US" sz="1600" kern="1200" dirty="0"/>
          </a:p>
        </p:txBody>
      </p:sp>
    </p:spTree>
    <p:extLst>
      <p:ext uri="{BB962C8B-B14F-4D97-AF65-F5344CB8AC3E}">
        <p14:creationId xmlns:p14="http://schemas.microsoft.com/office/powerpoint/2010/main" val="178536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radiation resistance: </a:t>
            </a:r>
            <a:r>
              <a:rPr lang="en-US" sz="1800" i="1" dirty="0" err="1" smtClean="0"/>
              <a:t>micromegas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476" y="1107346"/>
            <a:ext cx="6774988" cy="18477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0597" y="650657"/>
            <a:ext cx="5280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SYSTEMATIC IRRADIATION OF SMALL PROTOTYPES: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13237" y="2962901"/>
            <a:ext cx="228114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G. </a:t>
            </a:r>
            <a:r>
              <a:rPr lang="en-US" sz="1400" b="1" i="1" dirty="0" err="1" smtClean="0"/>
              <a:t>Iakovidis</a:t>
            </a:r>
            <a:r>
              <a:rPr lang="en-US" sz="1400" b="1" i="1" dirty="0" smtClean="0"/>
              <a:t>, MPGD 2013 </a:t>
            </a:r>
            <a:endParaRPr lang="en-US" sz="1400" b="1" i="1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317" y="3303853"/>
            <a:ext cx="5781187" cy="295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59841" y="4755444"/>
            <a:ext cx="2075609" cy="5847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E1C"/>
                </a:solidFill>
              </a:rPr>
              <a:t>20 C cm</a:t>
            </a:r>
            <a:r>
              <a:rPr lang="en-US" sz="1600" b="1" i="1" baseline="30000" dirty="0">
                <a:solidFill>
                  <a:srgbClr val="FF0E1C"/>
                </a:solidFill>
              </a:rPr>
              <a:t>-2</a:t>
            </a:r>
          </a:p>
          <a:p>
            <a:r>
              <a:rPr lang="en-US" sz="1600" b="1" i="1" dirty="0">
                <a:solidFill>
                  <a:srgbClr val="FF0E1C"/>
                </a:solidFill>
              </a:rPr>
              <a:t>~ 4 10</a:t>
            </a:r>
            <a:r>
              <a:rPr lang="en-US" sz="1600" b="1" i="1" baseline="30000" dirty="0">
                <a:solidFill>
                  <a:srgbClr val="FF0E1C"/>
                </a:solidFill>
              </a:rPr>
              <a:t>14</a:t>
            </a:r>
            <a:r>
              <a:rPr lang="en-US" sz="1600" b="1" i="1" dirty="0">
                <a:solidFill>
                  <a:srgbClr val="FF0E1C"/>
                </a:solidFill>
              </a:rPr>
              <a:t> MIPS cm</a:t>
            </a:r>
            <a:r>
              <a:rPr lang="en-US" sz="1600" b="1" i="1" baseline="30000" dirty="0">
                <a:solidFill>
                  <a:srgbClr val="FF0E1C"/>
                </a:solidFill>
              </a:rPr>
              <a:t>-2 </a:t>
            </a:r>
            <a:endParaRPr lang="en-US" sz="1600" b="1" i="1" dirty="0">
              <a:solidFill>
                <a:srgbClr val="FF0E1C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159842" y="5345920"/>
            <a:ext cx="2075609" cy="307777"/>
          </a:xfrm>
          <a:prstGeom prst="rect">
            <a:avLst/>
          </a:prstGeom>
          <a:solidFill>
            <a:srgbClr val="DDD7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i="1" kern="1200" dirty="0"/>
              <a:t>F. </a:t>
            </a:r>
            <a:r>
              <a:rPr lang="en-US" sz="1400" b="1" i="1" kern="1200" dirty="0" err="1"/>
              <a:t>Hartjes</a:t>
            </a:r>
            <a:r>
              <a:rPr lang="en-US" sz="1400" b="1" i="1" kern="1200" dirty="0"/>
              <a:t>, </a:t>
            </a:r>
            <a:r>
              <a:rPr lang="en-US" sz="1400" b="1" i="1" kern="1200" dirty="0" smtClean="0"/>
              <a:t>MPGD 2009</a:t>
            </a:r>
            <a:endParaRPr lang="en-US" sz="1400" b="1" i="1" kern="1200" dirty="0"/>
          </a:p>
        </p:txBody>
      </p:sp>
    </p:spTree>
    <p:extLst>
      <p:ext uri="{BB962C8B-B14F-4D97-AF65-F5344CB8AC3E}">
        <p14:creationId xmlns:p14="http://schemas.microsoft.com/office/powerpoint/2010/main" val="188960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radiation resistance: gem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35</a:t>
            </a:fld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979524" y="3034428"/>
            <a:ext cx="4191196" cy="30777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>
                <a:latin typeface="Times"/>
                <a:cs typeface="Times"/>
              </a:rPr>
              <a:t>M. </a:t>
            </a:r>
            <a:r>
              <a:rPr lang="en-US" sz="1400" b="1" i="1" kern="1200" dirty="0" err="1">
                <a:latin typeface="Times"/>
                <a:cs typeface="Times"/>
              </a:rPr>
              <a:t>Alfonsi</a:t>
            </a:r>
            <a:r>
              <a:rPr lang="en-US" sz="1400" b="1" i="1" kern="1200" dirty="0">
                <a:latin typeface="Times"/>
                <a:cs typeface="Times"/>
              </a:rPr>
              <a:t> et al, </a:t>
            </a:r>
            <a:r>
              <a:rPr lang="en-US" sz="1400" b="1" i="1" kern="1200" dirty="0" err="1" smtClean="0">
                <a:latin typeface="Times"/>
                <a:cs typeface="Times"/>
              </a:rPr>
              <a:t>Nucl</a:t>
            </a:r>
            <a:r>
              <a:rPr lang="en-US" sz="1400" b="1" i="1" kern="1200" dirty="0">
                <a:latin typeface="Times"/>
                <a:cs typeface="Times"/>
              </a:rPr>
              <a:t>. Instr. and Meth. A518(2004)106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104702" y="1215539"/>
            <a:ext cx="0" cy="1409295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189554" y="799048"/>
            <a:ext cx="4869180" cy="2060482"/>
            <a:chOff x="4470928" y="760431"/>
            <a:chExt cx="4869180" cy="2060482"/>
          </a:xfrm>
        </p:grpSpPr>
        <p:pic>
          <p:nvPicPr>
            <p:cNvPr id="8" name="Picture 7" descr="Figure 16-16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0928" y="1222658"/>
              <a:ext cx="4869180" cy="1598255"/>
            </a:xfrm>
            <a:prstGeom prst="rect">
              <a:avLst/>
            </a:prstGeom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418360" y="760431"/>
              <a:ext cx="1669756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kern="1200" dirty="0" smtClean="0">
                  <a:solidFill>
                    <a:srgbClr val="FF0E1C"/>
                  </a:solidFill>
                  <a:latin typeface="Times"/>
                  <a:cs typeface="Times"/>
                </a:rPr>
                <a:t>20 C/cm</a:t>
              </a:r>
              <a:r>
                <a:rPr lang="en-US" sz="1400" b="1" kern="1200" baseline="30000" dirty="0" smtClean="0">
                  <a:solidFill>
                    <a:srgbClr val="FF0E1C"/>
                  </a:solidFill>
                  <a:latin typeface="Times"/>
                  <a:cs typeface="Times"/>
                </a:rPr>
                <a:t>2</a:t>
              </a:r>
              <a:endParaRPr lang="en-US" sz="1400" b="1" kern="1200" dirty="0" smtClean="0">
                <a:solidFill>
                  <a:srgbClr val="FF0E1C"/>
                </a:solidFill>
                <a:latin typeface="Times"/>
                <a:cs typeface="Times"/>
              </a:endParaRPr>
            </a:p>
            <a:p>
              <a:pPr algn="ctr"/>
              <a:r>
                <a:rPr lang="en-US" sz="1400" b="1" kern="1200" dirty="0" smtClean="0">
                  <a:solidFill>
                    <a:srgbClr val="FF0E1C"/>
                  </a:solidFill>
                  <a:latin typeface="Times"/>
                  <a:cs typeface="Times"/>
                </a:rPr>
                <a:t>~ </a:t>
              </a:r>
              <a:r>
                <a:rPr lang="en-US" sz="1400" b="1" kern="1200" dirty="0">
                  <a:solidFill>
                    <a:srgbClr val="FF0E1C"/>
                  </a:solidFill>
                  <a:latin typeface="Times"/>
                  <a:cs typeface="Times"/>
                </a:rPr>
                <a:t>4 10</a:t>
              </a:r>
              <a:r>
                <a:rPr lang="en-US" sz="1400" b="1" kern="1200" baseline="30000" dirty="0">
                  <a:solidFill>
                    <a:srgbClr val="FF0E1C"/>
                  </a:solidFill>
                  <a:latin typeface="Times"/>
                  <a:cs typeface="Times"/>
                </a:rPr>
                <a:t>14</a:t>
              </a:r>
              <a:r>
                <a:rPr lang="en-US" sz="1400" b="1" kern="1200" dirty="0">
                  <a:solidFill>
                    <a:srgbClr val="FF0E1C"/>
                  </a:solidFill>
                  <a:latin typeface="Times"/>
                  <a:cs typeface="Times"/>
                </a:rPr>
                <a:t> MIPS cm</a:t>
              </a:r>
              <a:r>
                <a:rPr lang="en-US" sz="1400" b="1" kern="1200" baseline="30000" dirty="0">
                  <a:solidFill>
                    <a:srgbClr val="FF0E1C"/>
                  </a:solidFill>
                  <a:latin typeface="Times"/>
                  <a:cs typeface="Times"/>
                </a:rPr>
                <a:t>-2 </a:t>
              </a:r>
              <a:endParaRPr lang="en-US" sz="1400" b="1" kern="1200" dirty="0">
                <a:solidFill>
                  <a:srgbClr val="FF0E1C"/>
                </a:solidFill>
                <a:latin typeface="Times"/>
                <a:cs typeface="Time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85535" y="629771"/>
            <a:ext cx="1691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LHCb</a:t>
            </a:r>
            <a:r>
              <a:rPr lang="en-US" sz="1600" dirty="0" smtClean="0"/>
              <a:t> TRIGGER:</a:t>
            </a:r>
            <a:endParaRPr lang="en-US" sz="1600" dirty="0"/>
          </a:p>
        </p:txBody>
      </p:sp>
      <p:pic>
        <p:nvPicPr>
          <p:cNvPr id="11" name="Picture 10" descr="cms gem tdr ag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122" y="3425976"/>
            <a:ext cx="4650597" cy="26554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7577" y="4585619"/>
            <a:ext cx="3233487" cy="523220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r>
              <a:rPr lang="en-US" sz="1400" b="1" i="1" dirty="0"/>
              <a:t> A. Sharma and M. </a:t>
            </a:r>
            <a:r>
              <a:rPr lang="en-US" sz="1400" b="1" i="1" dirty="0" err="1"/>
              <a:t>Tytgat</a:t>
            </a:r>
            <a:r>
              <a:rPr lang="en-US" sz="1400" b="1" i="1" dirty="0"/>
              <a:t>, </a:t>
            </a:r>
            <a:endParaRPr lang="en-US" sz="1400" b="1" i="1" dirty="0" smtClean="0"/>
          </a:p>
          <a:p>
            <a:r>
              <a:rPr lang="en-US" sz="1400" b="1" i="1" dirty="0" smtClean="0"/>
              <a:t>CMS </a:t>
            </a:r>
            <a:r>
              <a:rPr lang="en-US" sz="1400" b="1" i="1" dirty="0"/>
              <a:t>Technical Design Report, (2014).</a:t>
            </a:r>
          </a:p>
        </p:txBody>
      </p:sp>
    </p:spTree>
    <p:extLst>
      <p:ext uri="{BB962C8B-B14F-4D97-AF65-F5344CB8AC3E}">
        <p14:creationId xmlns:p14="http://schemas.microsoft.com/office/powerpoint/2010/main" val="92203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20420"/>
          </a:xfrm>
        </p:spPr>
        <p:txBody>
          <a:bodyPr/>
          <a:lstStyle/>
          <a:p>
            <a:r>
              <a:rPr lang="en-US" sz="1800" i="1" dirty="0" smtClean="0"/>
              <a:t>BUY ME    ACHETE-MOI    COMPRAMI     KAUFEN SIE MICH    </a:t>
            </a:r>
            <a:r>
              <a:rPr lang="ru-RU" sz="1800" i="1" dirty="0"/>
              <a:t>купить мне</a:t>
            </a:r>
            <a:endParaRPr lang="en-US" sz="1800" i="1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438719" y="120326"/>
            <a:ext cx="865162" cy="360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b="1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6E1E03-659C-5C49-9F8B-AEB4A7A525E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7725" y="87338"/>
            <a:ext cx="9284855" cy="6631121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"/>
              <a:cs typeface="Times"/>
            </a:endParaRPr>
          </a:p>
        </p:txBody>
      </p:sp>
      <p:pic>
        <p:nvPicPr>
          <p:cNvPr id="10" name="Picture 9" descr="Book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988" y="552615"/>
            <a:ext cx="3411109" cy="48669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4258" y="873038"/>
            <a:ext cx="33441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"/>
                <a:cs typeface="Times"/>
              </a:rPr>
              <a:t>AND IF YOU WANT TO KNOW MORE…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3046" y="1804421"/>
            <a:ext cx="3564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hlinkClick r:id="rId3"/>
              </a:rPr>
              <a:t>http://www.cambridge.org/F4GASEOUS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94257" y="2931299"/>
            <a:ext cx="4800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F. Sauli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gas electron multiplier (GEM): </a:t>
            </a:r>
            <a:r>
              <a:rPr lang="en-US" sz="1600" dirty="0" smtClean="0"/>
              <a:t>Operating </a:t>
            </a:r>
            <a:r>
              <a:rPr lang="en-US" sz="1600" dirty="0"/>
              <a:t>principles and </a:t>
            </a:r>
            <a:r>
              <a:rPr lang="en-US" sz="1600" dirty="0" smtClean="0"/>
              <a:t>applications</a:t>
            </a:r>
          </a:p>
          <a:p>
            <a:r>
              <a:rPr lang="en-US" sz="1600" dirty="0" err="1" smtClean="0"/>
              <a:t>Nucl</a:t>
            </a:r>
            <a:r>
              <a:rPr lang="en-US" sz="1600" dirty="0" smtClean="0"/>
              <a:t>. Instr. and Meth. In Press (7 Aug. 2015)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441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420420"/>
          </a:xfrm>
        </p:spPr>
        <p:txBody>
          <a:bodyPr/>
          <a:lstStyle/>
          <a:p>
            <a:r>
              <a:rPr lang="en-US" sz="1800" i="1" dirty="0" smtClean="0"/>
              <a:t>THE END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300" y="120326"/>
            <a:ext cx="9663922" cy="6609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0848" y="4381782"/>
            <a:ext cx="3282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THE END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838" y="5724599"/>
            <a:ext cx="7508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"/>
                <a:cs typeface="Times"/>
              </a:rPr>
              <a:t>THANKS FOR YOUR ATTENTION</a:t>
            </a:r>
            <a:endParaRPr lang="en-US" sz="36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264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TIME PROJETION  CHAMBER (TPC)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3</a:t>
            </a:fld>
            <a:endParaRPr lang="en-US"/>
          </a:p>
        </p:txBody>
      </p:sp>
      <p:pic>
        <p:nvPicPr>
          <p:cNvPr id="20" name="Picture 19" descr="pulses schem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727" y="1939621"/>
            <a:ext cx="4895706" cy="3033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429" y="652930"/>
            <a:ext cx="3445445" cy="1360701"/>
          </a:xfrm>
          <a:prstGeom prst="rect">
            <a:avLst/>
          </a:prstGeo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38343" y="3958553"/>
            <a:ext cx="3356585" cy="2301403"/>
            <a:chOff x="2400" y="624"/>
            <a:chExt cx="1880" cy="1289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" y="810"/>
              <a:ext cx="1583" cy="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E1B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407" y="624"/>
              <a:ext cx="1581" cy="11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400" y="884"/>
              <a:ext cx="1595" cy="853"/>
            </a:xfrm>
            <a:custGeom>
              <a:avLst/>
              <a:gdLst>
                <a:gd name="T0" fmla="*/ 0 w 2544"/>
                <a:gd name="T1" fmla="*/ 1104 h 1104"/>
                <a:gd name="T2" fmla="*/ 0 w 2544"/>
                <a:gd name="T3" fmla="*/ 1008 h 1104"/>
                <a:gd name="T4" fmla="*/ 480 w 2544"/>
                <a:gd name="T5" fmla="*/ 1008 h 1104"/>
                <a:gd name="T6" fmla="*/ 480 w 2544"/>
                <a:gd name="T7" fmla="*/ 768 h 1104"/>
                <a:gd name="T8" fmla="*/ 1008 w 2544"/>
                <a:gd name="T9" fmla="*/ 768 h 1104"/>
                <a:gd name="T10" fmla="*/ 1008 w 2544"/>
                <a:gd name="T11" fmla="*/ 0 h 1104"/>
                <a:gd name="T12" fmla="*/ 1536 w 2544"/>
                <a:gd name="T13" fmla="*/ 0 h 1104"/>
                <a:gd name="T14" fmla="*/ 1536 w 2544"/>
                <a:gd name="T15" fmla="*/ 624 h 1104"/>
                <a:gd name="T16" fmla="*/ 2064 w 2544"/>
                <a:gd name="T17" fmla="*/ 624 h 1104"/>
                <a:gd name="T18" fmla="*/ 2064 w 2544"/>
                <a:gd name="T19" fmla="*/ 1056 h 1104"/>
                <a:gd name="T20" fmla="*/ 2544 w 2544"/>
                <a:gd name="T21" fmla="*/ 1056 h 1104"/>
                <a:gd name="T22" fmla="*/ 2544 w 2544"/>
                <a:gd name="T23" fmla="*/ 1104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44" h="1104">
                  <a:moveTo>
                    <a:pt x="0" y="1104"/>
                  </a:moveTo>
                  <a:lnTo>
                    <a:pt x="0" y="1008"/>
                  </a:lnTo>
                  <a:lnTo>
                    <a:pt x="480" y="1008"/>
                  </a:lnTo>
                  <a:lnTo>
                    <a:pt x="480" y="768"/>
                  </a:lnTo>
                  <a:lnTo>
                    <a:pt x="1008" y="768"/>
                  </a:lnTo>
                  <a:lnTo>
                    <a:pt x="1008" y="0"/>
                  </a:lnTo>
                  <a:lnTo>
                    <a:pt x="1536" y="0"/>
                  </a:lnTo>
                  <a:lnTo>
                    <a:pt x="1536" y="624"/>
                  </a:lnTo>
                  <a:lnTo>
                    <a:pt x="2064" y="624"/>
                  </a:lnTo>
                  <a:lnTo>
                    <a:pt x="2064" y="1056"/>
                  </a:lnTo>
                  <a:lnTo>
                    <a:pt x="2544" y="1056"/>
                  </a:lnTo>
                  <a:lnTo>
                    <a:pt x="2544" y="1104"/>
                  </a:lnTo>
                </a:path>
              </a:pathLst>
            </a:custGeom>
            <a:solidFill>
              <a:srgbClr val="E3C054">
                <a:alpha val="53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3109" y="1700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/>
                <a:t>0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3440" y="1700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/>
                <a:t>4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3774" y="1700"/>
              <a:ext cx="50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/>
                <a:t>8   mm</a:t>
              </a: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2747" y="1700"/>
              <a:ext cx="22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/>
                <a:t>-4</a:t>
              </a: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2419" y="1697"/>
              <a:ext cx="22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kern="1200"/>
                <a:t>-8</a:t>
              </a: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3197" y="1692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3362" y="169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3528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693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27" name="Line 17"/>
            <p:cNvSpPr>
              <a:spLocks noChangeShapeType="1"/>
            </p:cNvSpPr>
            <p:nvPr/>
          </p:nvSpPr>
          <p:spPr bwMode="auto">
            <a:xfrm>
              <a:off x="3859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>
              <a:off x="2536" y="1692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>
              <a:off x="2700" y="169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30" name="Line 20"/>
            <p:cNvSpPr>
              <a:spLocks noChangeShapeType="1"/>
            </p:cNvSpPr>
            <p:nvPr/>
          </p:nvSpPr>
          <p:spPr bwMode="auto">
            <a:xfrm>
              <a:off x="2866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31" name="Line 21"/>
            <p:cNvSpPr>
              <a:spLocks noChangeShapeType="1"/>
            </p:cNvSpPr>
            <p:nvPr/>
          </p:nvSpPr>
          <p:spPr bwMode="auto">
            <a:xfrm>
              <a:off x="3032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32" name="Line 22"/>
            <p:cNvSpPr>
              <a:spLocks noChangeShapeType="1"/>
            </p:cNvSpPr>
            <p:nvPr/>
          </p:nvSpPr>
          <p:spPr bwMode="auto">
            <a:xfrm>
              <a:off x="3197" y="1695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33" name="Line 23"/>
            <p:cNvSpPr>
              <a:spLocks noChangeShapeType="1"/>
            </p:cNvSpPr>
            <p:nvPr/>
          </p:nvSpPr>
          <p:spPr bwMode="auto">
            <a:xfrm>
              <a:off x="2903" y="1374"/>
              <a:ext cx="5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34" name="Text Box 24"/>
            <p:cNvSpPr txBox="1">
              <a:spLocks noChangeArrowheads="1"/>
            </p:cNvSpPr>
            <p:nvPr/>
          </p:nvSpPr>
          <p:spPr bwMode="auto">
            <a:xfrm>
              <a:off x="2976" y="1104"/>
              <a:ext cx="44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i="1" kern="1200" dirty="0"/>
                <a:t>8 mm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860627" y="4973354"/>
            <a:ext cx="170080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Y: ANODE WIRE</a:t>
            </a:r>
          </a:p>
          <a:p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Y ~ 4 mm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7167593" y="2096325"/>
            <a:ext cx="19542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Symbol" charset="2"/>
              </a:rPr>
              <a:t>Z: DRIFT TIME</a:t>
            </a:r>
          </a:p>
          <a:p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Z ~ 10 mm (200 ns)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838343" y="3176795"/>
            <a:ext cx="16643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X: PAD ROWS</a:t>
            </a:r>
            <a:endParaRPr lang="en-US" sz="1600" dirty="0"/>
          </a:p>
          <a:p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X </a:t>
            </a:r>
            <a:r>
              <a:rPr lang="en-US" sz="1600" dirty="0"/>
              <a:t>~ 10 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276" y="652930"/>
            <a:ext cx="351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TPC: FULL 3-D LOCALIZATION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009073" y="5535168"/>
            <a:ext cx="211280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Symbol" charset="2"/>
              </a:rPr>
              <a:t>Volume resolution</a:t>
            </a:r>
          </a:p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V~ 50 mm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3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508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RATE-DEPENDENT GAIN REDUCTION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4</a:t>
            </a:fld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14558" y="718318"/>
            <a:ext cx="3692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SPACE CHARGE NEAR THE ANODE:</a:t>
            </a:r>
          </a:p>
          <a:p>
            <a:r>
              <a:rPr lang="en-US" sz="1600" dirty="0" smtClean="0"/>
              <a:t>BUILDUP OF SLOW POSITIVE IONS MODIFIES THE ELECTRIC FIELD 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595494" y="1977715"/>
            <a:ext cx="3177596" cy="2959917"/>
            <a:chOff x="548323" y="1871224"/>
            <a:chExt cx="3177596" cy="2959917"/>
          </a:xfrm>
        </p:grpSpPr>
        <p:grpSp>
          <p:nvGrpSpPr>
            <p:cNvPr id="49" name="Group 48"/>
            <p:cNvGrpSpPr/>
            <p:nvPr/>
          </p:nvGrpSpPr>
          <p:grpSpPr>
            <a:xfrm>
              <a:off x="548323" y="2370958"/>
              <a:ext cx="3087149" cy="2460183"/>
              <a:chOff x="609169" y="2595331"/>
              <a:chExt cx="3087149" cy="2460183"/>
            </a:xfrm>
          </p:grpSpPr>
          <p:pic>
            <p:nvPicPr>
              <p:cNvPr id="54" name="Picture 53" descr="mwpc field close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169" y="2595331"/>
                <a:ext cx="3087149" cy="2460183"/>
              </a:xfrm>
              <a:prstGeom prst="rect">
                <a:avLst/>
              </a:prstGeom>
            </p:spPr>
          </p:pic>
          <p:sp>
            <p:nvSpPr>
              <p:cNvPr id="55" name="Oval 54"/>
              <p:cNvSpPr/>
              <p:nvPr/>
            </p:nvSpPr>
            <p:spPr>
              <a:xfrm>
                <a:off x="1881104" y="3407060"/>
                <a:ext cx="1371243" cy="9243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73000"/>
                    </a:srgbClr>
                  </a:gs>
                  <a:gs pos="58000">
                    <a:schemeClr val="bg1">
                      <a:alpha val="73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2548817" y="3779368"/>
                <a:ext cx="107519" cy="1075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0" name="Straight Arrow Connector 49"/>
            <p:cNvCxnSpPr/>
            <p:nvPr/>
          </p:nvCxnSpPr>
          <p:spPr>
            <a:xfrm>
              <a:off x="2174240" y="2517555"/>
              <a:ext cx="81280" cy="58124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595490" y="2824480"/>
              <a:ext cx="300110" cy="7305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642132" y="1871224"/>
              <a:ext cx="10642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3366FF"/>
                  </a:solidFill>
                </a:rPr>
                <a:t>e</a:t>
              </a:r>
              <a:r>
                <a:rPr lang="en-US" b="1" i="1" baseline="30000" dirty="0" smtClean="0">
                  <a:solidFill>
                    <a:srgbClr val="3366FF"/>
                  </a:solidFill>
                </a:rPr>
                <a:t>-</a:t>
              </a:r>
            </a:p>
            <a:p>
              <a:pPr algn="ctr"/>
              <a:r>
                <a:rPr lang="en-US" b="1" i="1" dirty="0" smtClean="0">
                  <a:solidFill>
                    <a:srgbClr val="3366FF"/>
                  </a:solidFill>
                </a:rPr>
                <a:t>~ 100 ns</a:t>
              </a:r>
              <a:endParaRPr lang="en-US" b="1" i="1" dirty="0">
                <a:solidFill>
                  <a:srgbClr val="3366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657082" y="1956352"/>
              <a:ext cx="10688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</a:rPr>
                <a:t>I</a:t>
              </a:r>
              <a:r>
                <a:rPr lang="en-US" b="1" i="1" baseline="30000" dirty="0" smtClean="0">
                  <a:solidFill>
                    <a:srgbClr val="FF0000"/>
                  </a:solidFill>
                </a:rPr>
                <a:t>+</a:t>
              </a:r>
            </a:p>
            <a:p>
              <a:pPr algn="ctr"/>
              <a:r>
                <a:rPr lang="en-US" b="1" i="1" dirty="0" smtClean="0">
                  <a:solidFill>
                    <a:srgbClr val="FF0000"/>
                  </a:solidFill>
                </a:rPr>
                <a:t>~ 100 µs</a:t>
              </a:r>
              <a:endParaRPr lang="en-US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207346" y="1187144"/>
            <a:ext cx="4870150" cy="4659335"/>
            <a:chOff x="3859152" y="1187144"/>
            <a:chExt cx="4870150" cy="4659335"/>
          </a:xfrm>
        </p:grpSpPr>
        <p:pic>
          <p:nvPicPr>
            <p:cNvPr id="58" name="Picture 57" descr="DC gain-rat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9152" y="1534914"/>
              <a:ext cx="4870150" cy="390922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4295871" y="1187144"/>
              <a:ext cx="4231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RELATIVE GAIN AS A FUNCTION OF RATE:</a:t>
              </a:r>
              <a:endParaRPr lang="en-US" sz="16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93848" y="5538702"/>
              <a:ext cx="4417672" cy="307777"/>
            </a:xfrm>
            <a:prstGeom prst="rect">
              <a:avLst/>
            </a:prstGeom>
            <a:solidFill>
              <a:srgbClr val="D9D9D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/>
                <a:t>A. Breskin et al, </a:t>
              </a:r>
              <a:r>
                <a:rPr lang="en-US" sz="1400" b="1" i="1" dirty="0" err="1" smtClean="0"/>
                <a:t>Nucl</a:t>
              </a:r>
              <a:r>
                <a:rPr lang="en-US" sz="1400" b="1" i="1" dirty="0" smtClean="0"/>
                <a:t>. Instr. and Meth.  124(1974)189</a:t>
              </a:r>
              <a:endParaRPr lang="en-US" sz="1400" b="1" i="1" dirty="0"/>
            </a:p>
          </p:txBody>
        </p:sp>
        <p:cxnSp>
          <p:nvCxnSpPr>
            <p:cNvPr id="61" name="Straight Connector 60"/>
            <p:cNvCxnSpPr/>
            <p:nvPr/>
          </p:nvCxnSpPr>
          <p:spPr>
            <a:xfrm flipV="1">
              <a:off x="6054977" y="2096901"/>
              <a:ext cx="0" cy="277618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493785" y="4004583"/>
              <a:ext cx="13452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~ 10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4 </a:t>
              </a:r>
              <a:r>
                <a:rPr lang="en-US" sz="1600" dirty="0" smtClean="0">
                  <a:solidFill>
                    <a:srgbClr val="FF0000"/>
                  </a:solidFill>
                </a:rPr>
                <a:t>mm</a:t>
              </a:r>
              <a:r>
                <a:rPr lang="en-US" sz="1600" baseline="30000" dirty="0">
                  <a:solidFill>
                    <a:srgbClr val="FF00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1</a:t>
              </a:r>
              <a:r>
                <a:rPr lang="en-US" sz="1600" dirty="0" smtClean="0">
                  <a:solidFill>
                    <a:srgbClr val="FF0000"/>
                  </a:solidFill>
                </a:rPr>
                <a:t>s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-1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51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POSITIVE ION BACKFLOW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5</a:t>
            </a:fld>
            <a:endParaRPr lang="en-US"/>
          </a:p>
        </p:txBody>
      </p:sp>
      <p:pic>
        <p:nvPicPr>
          <p:cNvPr id="42" name="Picture 41" descr="Figure 10-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302" y="1166437"/>
            <a:ext cx="4428646" cy="4428646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01846" y="1858393"/>
            <a:ext cx="2375268" cy="3520633"/>
            <a:chOff x="1115151" y="1817099"/>
            <a:chExt cx="2632995" cy="3902637"/>
          </a:xfrm>
        </p:grpSpPr>
        <p:grpSp>
          <p:nvGrpSpPr>
            <p:cNvPr id="44" name="Group 43"/>
            <p:cNvGrpSpPr/>
            <p:nvPr/>
          </p:nvGrpSpPr>
          <p:grpSpPr>
            <a:xfrm>
              <a:off x="1115151" y="1817099"/>
              <a:ext cx="2632995" cy="3902637"/>
              <a:chOff x="1115151" y="1817099"/>
              <a:chExt cx="2632995" cy="3902637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1115151" y="1817099"/>
                <a:ext cx="2632995" cy="3128301"/>
                <a:chOff x="1115151" y="1817099"/>
                <a:chExt cx="2632995" cy="3128301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1115151" y="1817099"/>
                  <a:ext cx="2632995" cy="312830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1115151" y="4532423"/>
                  <a:ext cx="2632995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1115151" y="4757094"/>
                  <a:ext cx="2632995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prstDash val="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Rectangle 63"/>
              <p:cNvSpPr/>
              <p:nvPr/>
            </p:nvSpPr>
            <p:spPr>
              <a:xfrm>
                <a:off x="2106396" y="1817099"/>
                <a:ext cx="247812" cy="3128301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>
                      <a:alpha val="68000"/>
                    </a:srgbClr>
                  </a:gs>
                  <a:gs pos="100000">
                    <a:schemeClr val="bg1">
                      <a:alpha val="66000"/>
                    </a:schemeClr>
                  </a:gs>
                </a:gsLst>
                <a:path path="rect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1879234" y="4997026"/>
                <a:ext cx="720300" cy="722710"/>
                <a:chOff x="1837934" y="5089942"/>
                <a:chExt cx="720300" cy="722710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1837934" y="5089942"/>
                  <a:ext cx="268462" cy="340706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2289772" y="5089943"/>
                  <a:ext cx="268462" cy="340706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7934" y="5430649"/>
                  <a:ext cx="606680" cy="382003"/>
                </a:xfrm>
                <a:prstGeom prst="rect">
                  <a:avLst/>
                </a:prstGeom>
              </p:spPr>
            </p:pic>
          </p:grpSp>
          <p:sp>
            <p:nvSpPr>
              <p:cNvPr id="66" name="Oval 65"/>
              <p:cNvSpPr/>
              <p:nvPr/>
            </p:nvSpPr>
            <p:spPr>
              <a:xfrm>
                <a:off x="2746696" y="2684351"/>
                <a:ext cx="72278" cy="72278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2777671" y="2756629"/>
                <a:ext cx="0" cy="2106183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Freeform 67"/>
              <p:cNvSpPr/>
              <p:nvPr/>
            </p:nvSpPr>
            <p:spPr>
              <a:xfrm>
                <a:off x="2485953" y="2725648"/>
                <a:ext cx="268462" cy="2116508"/>
              </a:xfrm>
              <a:custGeom>
                <a:avLst/>
                <a:gdLst>
                  <a:gd name="connsiteX0" fmla="*/ 268462 w 268462"/>
                  <a:gd name="connsiteY0" fmla="*/ 0 h 2116508"/>
                  <a:gd name="connsiteX1" fmla="*/ 175533 w 268462"/>
                  <a:gd name="connsiteY1" fmla="*/ 485248 h 2116508"/>
                  <a:gd name="connsiteX2" fmla="*/ 82604 w 268462"/>
                  <a:gd name="connsiteY2" fmla="*/ 1073741 h 2116508"/>
                  <a:gd name="connsiteX3" fmla="*/ 30977 w 268462"/>
                  <a:gd name="connsiteY3" fmla="*/ 1682882 h 2116508"/>
                  <a:gd name="connsiteX4" fmla="*/ 0 w 268462"/>
                  <a:gd name="connsiteY4" fmla="*/ 2116508 h 2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462" h="2116508">
                    <a:moveTo>
                      <a:pt x="268462" y="0"/>
                    </a:moveTo>
                    <a:cubicBezTo>
                      <a:pt x="237485" y="153145"/>
                      <a:pt x="206509" y="306291"/>
                      <a:pt x="175533" y="485248"/>
                    </a:cubicBezTo>
                    <a:cubicBezTo>
                      <a:pt x="144557" y="664205"/>
                      <a:pt x="106697" y="874135"/>
                      <a:pt x="82604" y="1073741"/>
                    </a:cubicBezTo>
                    <a:cubicBezTo>
                      <a:pt x="58511" y="1273347"/>
                      <a:pt x="44744" y="1509088"/>
                      <a:pt x="30977" y="1682882"/>
                    </a:cubicBezTo>
                    <a:cubicBezTo>
                      <a:pt x="17210" y="1856677"/>
                      <a:pt x="0" y="2116508"/>
                      <a:pt x="0" y="2116508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2041631" y="1930668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+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746696" y="2340713"/>
              <a:ext cx="3212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</a:rPr>
                <a:t>e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4471511" y="5771491"/>
            <a:ext cx="441347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i="1" dirty="0"/>
              <a:t>D. Friedrich, et al, </a:t>
            </a:r>
            <a:r>
              <a:rPr lang="en-US" sz="1400" b="1" i="1" dirty="0" err="1" smtClean="0"/>
              <a:t>Nucl</a:t>
            </a:r>
            <a:r>
              <a:rPr lang="en-US" sz="1400" b="1" i="1" dirty="0"/>
              <a:t>. Instr. and Meth. 158(1979) </a:t>
            </a:r>
            <a:r>
              <a:rPr lang="en-US" sz="1400" b="1" i="1" dirty="0" smtClean="0"/>
              <a:t>81</a:t>
            </a:r>
            <a:endParaRPr lang="en-US" sz="1400" b="1" i="1" dirty="0"/>
          </a:p>
        </p:txBody>
      </p:sp>
      <p:sp>
        <p:nvSpPr>
          <p:cNvPr id="76" name="TextBox 75"/>
          <p:cNvSpPr txBox="1"/>
          <p:nvPr/>
        </p:nvSpPr>
        <p:spPr>
          <a:xfrm>
            <a:off x="488232" y="693894"/>
            <a:ext cx="3910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LATERAL DISPLACEMENT OF ELECTRONS DRIFTING NEAR A POSITIVE IONS COLUMN</a:t>
            </a:r>
            <a:endParaRPr lang="en-US" sz="1600" dirty="0"/>
          </a:p>
        </p:txBody>
      </p:sp>
      <p:sp>
        <p:nvSpPr>
          <p:cNvPr id="82" name="TextBox 81"/>
          <p:cNvSpPr txBox="1"/>
          <p:nvPr/>
        </p:nvSpPr>
        <p:spPr>
          <a:xfrm>
            <a:off x="3989259" y="699501"/>
            <a:ext cx="5202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55</a:t>
            </a:r>
            <a:r>
              <a:rPr lang="en-US" sz="1600" dirty="0" smtClean="0"/>
              <a:t>Fe SOURCE 1 cm FROM ION COLUMN , 10 cm DRIFT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33035" y="5194360"/>
            <a:ext cx="165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Charge density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3889951" y="1796337"/>
            <a:ext cx="153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Displacement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6029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POSITIVE ION BACKFLOW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6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99457" y="671264"/>
            <a:ext cx="3873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SLOW POSITIVE IONS ACCUMULATE IN THE DRIFT VOLUME AND MODIFY THE FIELD RESULTING IN TRACKS DISTORTIONS:</a:t>
            </a:r>
            <a:endParaRPr lang="en-US" sz="1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934163" y="1993557"/>
            <a:ext cx="2436539" cy="2345781"/>
            <a:chOff x="735724" y="2110828"/>
            <a:chExt cx="3056758" cy="2942897"/>
          </a:xfrm>
        </p:grpSpPr>
        <p:sp>
          <p:nvSpPr>
            <p:cNvPr id="22" name="Rectangle 21"/>
            <p:cNvSpPr/>
            <p:nvPr/>
          </p:nvSpPr>
          <p:spPr>
            <a:xfrm>
              <a:off x="744483" y="2110828"/>
              <a:ext cx="1559035" cy="2934138"/>
            </a:xfrm>
            <a:prstGeom prst="rect">
              <a:avLst/>
            </a:prstGeom>
            <a:gradFill flip="none" rotWithShape="0">
              <a:gsLst>
                <a:gs pos="30000">
                  <a:schemeClr val="bg1">
                    <a:lumMod val="85000"/>
                  </a:schemeClr>
                </a:gs>
                <a:gs pos="99000">
                  <a:srgbClr val="FF0000">
                    <a:alpha val="7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35724" y="2110828"/>
              <a:ext cx="3048000" cy="0"/>
            </a:xfrm>
            <a:prstGeom prst="line">
              <a:avLst/>
            </a:prstGeom>
            <a:gradFill flip="none" rotWithShape="1">
              <a:gsLst>
                <a:gs pos="25000">
                  <a:schemeClr val="bg1">
                    <a:lumMod val="85000"/>
                  </a:schemeClr>
                </a:gs>
                <a:gs pos="74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 flipH="1">
              <a:off x="2303517" y="2119587"/>
              <a:ext cx="1488965" cy="2934138"/>
            </a:xfrm>
            <a:prstGeom prst="rect">
              <a:avLst/>
            </a:prstGeom>
            <a:gradFill flip="none" rotWithShape="0">
              <a:gsLst>
                <a:gs pos="59000">
                  <a:schemeClr val="bg1">
                    <a:lumMod val="85000"/>
                  </a:schemeClr>
                </a:gs>
                <a:gs pos="0">
                  <a:srgbClr val="FF0000">
                    <a:alpha val="7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35724" y="5053725"/>
              <a:ext cx="3048000" cy="0"/>
            </a:xfrm>
            <a:prstGeom prst="line">
              <a:avLst/>
            </a:prstGeom>
            <a:gradFill flip="none" rotWithShape="1">
              <a:gsLst>
                <a:gs pos="25000">
                  <a:schemeClr val="bg1">
                    <a:lumMod val="85000"/>
                  </a:schemeClr>
                </a:gs>
                <a:gs pos="74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35724" y="4917090"/>
              <a:ext cx="3048000" cy="0"/>
            </a:xfrm>
            <a:prstGeom prst="line">
              <a:avLst/>
            </a:prstGeom>
            <a:gradFill flip="none" rotWithShape="1">
              <a:gsLst>
                <a:gs pos="25000">
                  <a:schemeClr val="bg1">
                    <a:lumMod val="85000"/>
                  </a:schemeClr>
                </a:gs>
                <a:gs pos="74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35724" y="4771697"/>
              <a:ext cx="3048000" cy="0"/>
            </a:xfrm>
            <a:prstGeom prst="line">
              <a:avLst/>
            </a:prstGeom>
            <a:gradFill flip="none" rotWithShape="1">
              <a:gsLst>
                <a:gs pos="25000">
                  <a:schemeClr val="bg1">
                    <a:lumMod val="85000"/>
                  </a:schemeClr>
                </a:gs>
                <a:gs pos="74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1599278" y="4420437"/>
            <a:ext cx="1169142" cy="2868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68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ions field vari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71" y="1256040"/>
            <a:ext cx="3249288" cy="268308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31517" y="671264"/>
            <a:ext cx="40783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PERCENTAGE DRIFT FIELD MODIFICATION (ALEPH MWPC-TPC)</a:t>
            </a:r>
            <a:endParaRPr lang="en-US" sz="1600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665186" y="2348578"/>
            <a:ext cx="0" cy="564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806289" y="2517855"/>
            <a:ext cx="407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I</a:t>
            </a:r>
            <a:r>
              <a:rPr lang="en-US" sz="1600" b="1" i="1" baseline="-25000" dirty="0" smtClean="0"/>
              <a:t>D</a:t>
            </a:r>
            <a:endParaRPr lang="en-US" sz="1600" b="1" i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665186" y="3939126"/>
            <a:ext cx="0" cy="29130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806289" y="3749689"/>
            <a:ext cx="399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I</a:t>
            </a:r>
            <a:r>
              <a:rPr lang="en-US" sz="1600" b="1" i="1" baseline="-25000" dirty="0"/>
              <a:t>A</a:t>
            </a:r>
            <a:endParaRPr lang="en-US" sz="1600" b="1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6147658" y="4909272"/>
            <a:ext cx="3002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ONLY POSSIBLE AT SMALL RATES:</a:t>
            </a:r>
          </a:p>
          <a:p>
            <a:r>
              <a:rPr lang="en-US" sz="1600" dirty="0" smtClean="0"/>
              <a:t>Maximum electron drift time </a:t>
            </a:r>
          </a:p>
          <a:p>
            <a:r>
              <a:rPr lang="en-US" sz="1600" dirty="0" smtClean="0"/>
              <a:t>&lt;  Time between events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473233" y="4051670"/>
            <a:ext cx="3888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GATING:</a:t>
            </a:r>
          </a:p>
          <a:p>
            <a:r>
              <a:rPr lang="en-US" sz="1600" dirty="0" smtClean="0"/>
              <a:t>ADD A WIRE MESH WITH VOLTAGE-CONTROLLED TRANSPARENCY</a:t>
            </a:r>
            <a:endParaRPr lang="en-US" sz="16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934163" y="3807944"/>
            <a:ext cx="2429558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9" idx="1"/>
          </p:cNvCxnSpPr>
          <p:nvPr/>
        </p:nvCxnSpPr>
        <p:spPr>
          <a:xfrm flipH="1" flipV="1">
            <a:off x="3663061" y="3854676"/>
            <a:ext cx="1810172" cy="61249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89849" y="4984758"/>
            <a:ext cx="2517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IONS BACKFLOW RATIO </a:t>
            </a:r>
            <a:endParaRPr lang="en-US" sz="1600" dirty="0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673061"/>
              </p:ext>
            </p:extLst>
          </p:nvPr>
        </p:nvGraphicFramePr>
        <p:xfrm>
          <a:off x="3147105" y="4888139"/>
          <a:ext cx="1119484" cy="559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Equation" r:id="rId4" imgW="1371600" imgH="685800" progId="Equation.3">
                  <p:embed/>
                </p:oleObj>
              </mc:Choice>
              <mc:Fallback>
                <p:oleObj name="Equation" r:id="rId4" imgW="13716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7105" y="4888139"/>
                        <a:ext cx="1119484" cy="559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3627329" y="5635263"/>
            <a:ext cx="1982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cs typeface="Times"/>
              </a:rPr>
              <a:t>MWPC:  IBF ~ 30%</a:t>
            </a:r>
            <a:endParaRPr lang="en-US" sz="1600" b="1" dirty="0">
              <a:solidFill>
                <a:srgbClr val="FF0000"/>
              </a:solidFill>
              <a:cs typeface="Times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465831"/>
              </p:ext>
            </p:extLst>
          </p:nvPr>
        </p:nvGraphicFramePr>
        <p:xfrm>
          <a:off x="1783526" y="5463546"/>
          <a:ext cx="1580195" cy="510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Equation" r:id="rId6" imgW="1219200" imgH="393700" progId="Equation.3">
                  <p:embed/>
                </p:oleObj>
              </mc:Choice>
              <mc:Fallback>
                <p:oleObj name="Equation" r:id="rId6" imgW="1219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83526" y="5463546"/>
                        <a:ext cx="1580195" cy="510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589849" y="5530474"/>
            <a:ext cx="1212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WISH: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183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  <p:bldP spid="39" grpId="0"/>
      <p:bldP spid="42" grpId="0"/>
      <p:bldP spid="44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SECONDARY PROCESSES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4395" y="735955"/>
            <a:ext cx="23185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PHOTONS FEEDBACK:</a:t>
            </a:r>
          </a:p>
          <a:p>
            <a:r>
              <a:rPr lang="en-US" sz="1600" dirty="0" smtClean="0"/>
              <a:t>AVALANCHE SPREAD 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741951" y="1471701"/>
            <a:ext cx="3104447" cy="3205110"/>
            <a:chOff x="877127" y="1589960"/>
            <a:chExt cx="2261278" cy="2405591"/>
          </a:xfrm>
        </p:grpSpPr>
        <p:grpSp>
          <p:nvGrpSpPr>
            <p:cNvPr id="8" name="Group 7"/>
            <p:cNvGrpSpPr/>
            <p:nvPr/>
          </p:nvGrpSpPr>
          <p:grpSpPr>
            <a:xfrm>
              <a:off x="877127" y="1589960"/>
              <a:ext cx="2261278" cy="2405591"/>
              <a:chOff x="1177104" y="1331851"/>
              <a:chExt cx="1858585" cy="141198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177104" y="1331851"/>
                <a:ext cx="1858585" cy="1411980"/>
              </a:xfrm>
              <a:prstGeom prst="rect">
                <a:avLst/>
              </a:prstGeom>
              <a:solidFill>
                <a:schemeClr val="bg1">
                  <a:lumMod val="85000"/>
                  <a:alpha val="59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1177104" y="1331851"/>
                <a:ext cx="1858585" cy="1411980"/>
                <a:chOff x="1342311" y="1022118"/>
                <a:chExt cx="1858585" cy="1411980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1342311" y="1022118"/>
                  <a:ext cx="185858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342311" y="2434098"/>
                  <a:ext cx="185858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342311" y="1721712"/>
                  <a:ext cx="1858585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Oval 8"/>
            <p:cNvSpPr/>
            <p:nvPr/>
          </p:nvSpPr>
          <p:spPr>
            <a:xfrm>
              <a:off x="1858585" y="2678614"/>
              <a:ext cx="206489" cy="206489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rot="18134946">
              <a:off x="1883846" y="2492839"/>
              <a:ext cx="515959" cy="92380"/>
            </a:xfrm>
            <a:custGeom>
              <a:avLst/>
              <a:gdLst>
                <a:gd name="T0" fmla="*/ 0 w 1296"/>
                <a:gd name="T1" fmla="*/ 216 h 360"/>
                <a:gd name="T2" fmla="*/ 96 w 1296"/>
                <a:gd name="T3" fmla="*/ 24 h 360"/>
                <a:gd name="T4" fmla="*/ 192 w 1296"/>
                <a:gd name="T5" fmla="*/ 360 h 360"/>
                <a:gd name="T6" fmla="*/ 288 w 1296"/>
                <a:gd name="T7" fmla="*/ 24 h 360"/>
                <a:gd name="T8" fmla="*/ 384 w 1296"/>
                <a:gd name="T9" fmla="*/ 360 h 360"/>
                <a:gd name="T10" fmla="*/ 480 w 1296"/>
                <a:gd name="T11" fmla="*/ 24 h 360"/>
                <a:gd name="T12" fmla="*/ 576 w 1296"/>
                <a:gd name="T13" fmla="*/ 360 h 360"/>
                <a:gd name="T14" fmla="*/ 672 w 1296"/>
                <a:gd name="T15" fmla="*/ 24 h 360"/>
                <a:gd name="T16" fmla="*/ 768 w 1296"/>
                <a:gd name="T17" fmla="*/ 360 h 360"/>
                <a:gd name="T18" fmla="*/ 864 w 1296"/>
                <a:gd name="T19" fmla="*/ 24 h 360"/>
                <a:gd name="T20" fmla="*/ 960 w 1296"/>
                <a:gd name="T21" fmla="*/ 360 h 360"/>
                <a:gd name="T22" fmla="*/ 1056 w 1296"/>
                <a:gd name="T23" fmla="*/ 24 h 360"/>
                <a:gd name="T24" fmla="*/ 1152 w 1296"/>
                <a:gd name="T25" fmla="*/ 360 h 360"/>
                <a:gd name="T26" fmla="*/ 1248 w 1296"/>
                <a:gd name="T27" fmla="*/ 24 h 360"/>
                <a:gd name="T28" fmla="*/ 1296 w 1296"/>
                <a:gd name="T29" fmla="*/ 216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6" h="360">
                  <a:moveTo>
                    <a:pt x="0" y="216"/>
                  </a:moveTo>
                  <a:cubicBezTo>
                    <a:pt x="32" y="108"/>
                    <a:pt x="64" y="0"/>
                    <a:pt x="96" y="24"/>
                  </a:cubicBezTo>
                  <a:cubicBezTo>
                    <a:pt x="128" y="48"/>
                    <a:pt x="160" y="360"/>
                    <a:pt x="192" y="360"/>
                  </a:cubicBezTo>
                  <a:cubicBezTo>
                    <a:pt x="224" y="360"/>
                    <a:pt x="256" y="24"/>
                    <a:pt x="288" y="24"/>
                  </a:cubicBezTo>
                  <a:cubicBezTo>
                    <a:pt x="320" y="24"/>
                    <a:pt x="352" y="360"/>
                    <a:pt x="384" y="360"/>
                  </a:cubicBezTo>
                  <a:cubicBezTo>
                    <a:pt x="416" y="360"/>
                    <a:pt x="448" y="24"/>
                    <a:pt x="480" y="24"/>
                  </a:cubicBezTo>
                  <a:cubicBezTo>
                    <a:pt x="512" y="24"/>
                    <a:pt x="544" y="360"/>
                    <a:pt x="576" y="360"/>
                  </a:cubicBezTo>
                  <a:cubicBezTo>
                    <a:pt x="608" y="360"/>
                    <a:pt x="640" y="24"/>
                    <a:pt x="672" y="24"/>
                  </a:cubicBezTo>
                  <a:cubicBezTo>
                    <a:pt x="704" y="24"/>
                    <a:pt x="736" y="360"/>
                    <a:pt x="768" y="360"/>
                  </a:cubicBezTo>
                  <a:cubicBezTo>
                    <a:pt x="800" y="360"/>
                    <a:pt x="832" y="24"/>
                    <a:pt x="864" y="24"/>
                  </a:cubicBezTo>
                  <a:cubicBezTo>
                    <a:pt x="896" y="24"/>
                    <a:pt x="928" y="360"/>
                    <a:pt x="960" y="360"/>
                  </a:cubicBezTo>
                  <a:cubicBezTo>
                    <a:pt x="992" y="360"/>
                    <a:pt x="1024" y="24"/>
                    <a:pt x="1056" y="24"/>
                  </a:cubicBezTo>
                  <a:cubicBezTo>
                    <a:pt x="1088" y="24"/>
                    <a:pt x="1120" y="360"/>
                    <a:pt x="1152" y="360"/>
                  </a:cubicBezTo>
                  <a:cubicBezTo>
                    <a:pt x="1184" y="360"/>
                    <a:pt x="1224" y="48"/>
                    <a:pt x="1248" y="24"/>
                  </a:cubicBezTo>
                  <a:cubicBezTo>
                    <a:pt x="1272" y="0"/>
                    <a:pt x="1284" y="108"/>
                    <a:pt x="1296" y="216"/>
                  </a:cubicBezTo>
                </a:path>
              </a:pathLst>
            </a:custGeom>
            <a:noFill/>
            <a:ln w="19050" cmpd="sng">
              <a:solidFill>
                <a:srgbClr val="0E1B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600" kern="1200">
                <a:solidFill>
                  <a:srgbClr val="008000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 rot="829602">
              <a:off x="1786693" y="3022772"/>
              <a:ext cx="1238343" cy="711219"/>
              <a:chOff x="5150821" y="1141172"/>
              <a:chExt cx="1229795" cy="843793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150821" y="1141172"/>
                <a:ext cx="870743" cy="459168"/>
                <a:chOff x="5150821" y="1141172"/>
                <a:chExt cx="870743" cy="459168"/>
              </a:xfrm>
            </p:grpSpPr>
            <p:sp>
              <p:nvSpPr>
                <p:cNvPr id="16" name="Freeform 15"/>
                <p:cNvSpPr>
                  <a:spLocks/>
                </p:cNvSpPr>
                <p:nvPr/>
              </p:nvSpPr>
              <p:spPr bwMode="auto">
                <a:xfrm rot="2692710">
                  <a:off x="5505605" y="1507960"/>
                  <a:ext cx="515959" cy="92380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kern="1200"/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 rot="2692710" flipV="1">
                  <a:off x="5150821" y="1141172"/>
                  <a:ext cx="515959" cy="111056"/>
                </a:xfrm>
                <a:custGeom>
                  <a:avLst/>
                  <a:gdLst>
                    <a:gd name="T0" fmla="*/ 0 w 1296"/>
                    <a:gd name="T1" fmla="*/ 216 h 360"/>
                    <a:gd name="T2" fmla="*/ 96 w 1296"/>
                    <a:gd name="T3" fmla="*/ 24 h 360"/>
                    <a:gd name="T4" fmla="*/ 192 w 1296"/>
                    <a:gd name="T5" fmla="*/ 360 h 360"/>
                    <a:gd name="T6" fmla="*/ 288 w 1296"/>
                    <a:gd name="T7" fmla="*/ 24 h 360"/>
                    <a:gd name="T8" fmla="*/ 384 w 1296"/>
                    <a:gd name="T9" fmla="*/ 360 h 360"/>
                    <a:gd name="T10" fmla="*/ 480 w 1296"/>
                    <a:gd name="T11" fmla="*/ 24 h 360"/>
                    <a:gd name="T12" fmla="*/ 576 w 1296"/>
                    <a:gd name="T13" fmla="*/ 360 h 360"/>
                    <a:gd name="T14" fmla="*/ 672 w 1296"/>
                    <a:gd name="T15" fmla="*/ 24 h 360"/>
                    <a:gd name="T16" fmla="*/ 768 w 1296"/>
                    <a:gd name="T17" fmla="*/ 360 h 360"/>
                    <a:gd name="T18" fmla="*/ 864 w 1296"/>
                    <a:gd name="T19" fmla="*/ 24 h 360"/>
                    <a:gd name="T20" fmla="*/ 960 w 1296"/>
                    <a:gd name="T21" fmla="*/ 360 h 360"/>
                    <a:gd name="T22" fmla="*/ 1056 w 1296"/>
                    <a:gd name="T23" fmla="*/ 24 h 360"/>
                    <a:gd name="T24" fmla="*/ 1152 w 1296"/>
                    <a:gd name="T25" fmla="*/ 360 h 360"/>
                    <a:gd name="T26" fmla="*/ 1248 w 1296"/>
                    <a:gd name="T27" fmla="*/ 24 h 360"/>
                    <a:gd name="T28" fmla="*/ 1296 w 1296"/>
                    <a:gd name="T29" fmla="*/ 216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96" h="360">
                      <a:moveTo>
                        <a:pt x="0" y="216"/>
                      </a:moveTo>
                      <a:cubicBezTo>
                        <a:pt x="32" y="108"/>
                        <a:pt x="64" y="0"/>
                        <a:pt x="96" y="24"/>
                      </a:cubicBezTo>
                      <a:cubicBezTo>
                        <a:pt x="128" y="48"/>
                        <a:pt x="160" y="360"/>
                        <a:pt x="192" y="360"/>
                      </a:cubicBezTo>
                      <a:cubicBezTo>
                        <a:pt x="224" y="360"/>
                        <a:pt x="256" y="24"/>
                        <a:pt x="288" y="24"/>
                      </a:cubicBezTo>
                      <a:cubicBezTo>
                        <a:pt x="320" y="24"/>
                        <a:pt x="352" y="360"/>
                        <a:pt x="384" y="360"/>
                      </a:cubicBezTo>
                      <a:cubicBezTo>
                        <a:pt x="416" y="360"/>
                        <a:pt x="448" y="24"/>
                        <a:pt x="480" y="24"/>
                      </a:cubicBezTo>
                      <a:cubicBezTo>
                        <a:pt x="512" y="24"/>
                        <a:pt x="544" y="360"/>
                        <a:pt x="576" y="360"/>
                      </a:cubicBezTo>
                      <a:cubicBezTo>
                        <a:pt x="608" y="360"/>
                        <a:pt x="640" y="24"/>
                        <a:pt x="672" y="24"/>
                      </a:cubicBezTo>
                      <a:cubicBezTo>
                        <a:pt x="704" y="24"/>
                        <a:pt x="736" y="360"/>
                        <a:pt x="768" y="360"/>
                      </a:cubicBezTo>
                      <a:cubicBezTo>
                        <a:pt x="800" y="360"/>
                        <a:pt x="832" y="24"/>
                        <a:pt x="864" y="24"/>
                      </a:cubicBezTo>
                      <a:cubicBezTo>
                        <a:pt x="896" y="24"/>
                        <a:pt x="928" y="360"/>
                        <a:pt x="960" y="360"/>
                      </a:cubicBezTo>
                      <a:cubicBezTo>
                        <a:pt x="992" y="360"/>
                        <a:pt x="1024" y="24"/>
                        <a:pt x="1056" y="24"/>
                      </a:cubicBezTo>
                      <a:cubicBezTo>
                        <a:pt x="1088" y="24"/>
                        <a:pt x="1120" y="360"/>
                        <a:pt x="1152" y="360"/>
                      </a:cubicBezTo>
                      <a:cubicBezTo>
                        <a:pt x="1184" y="360"/>
                        <a:pt x="1224" y="48"/>
                        <a:pt x="1248" y="24"/>
                      </a:cubicBezTo>
                      <a:cubicBezTo>
                        <a:pt x="1272" y="0"/>
                        <a:pt x="1284" y="108"/>
                        <a:pt x="1296" y="216"/>
                      </a:cubicBezTo>
                    </a:path>
                  </a:pathLst>
                </a:custGeom>
                <a:noFill/>
                <a:ln w="19050" cmpd="sng">
                  <a:solidFill>
                    <a:srgbClr val="0E1B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600" kern="1200"/>
                </a:p>
              </p:txBody>
            </p:sp>
          </p:grp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 rot="2692710" flipV="1">
                <a:off x="5864657" y="1873909"/>
                <a:ext cx="515959" cy="111056"/>
              </a:xfrm>
              <a:custGeom>
                <a:avLst/>
                <a:gdLst>
                  <a:gd name="T0" fmla="*/ 0 w 1296"/>
                  <a:gd name="T1" fmla="*/ 216 h 360"/>
                  <a:gd name="T2" fmla="*/ 96 w 1296"/>
                  <a:gd name="T3" fmla="*/ 24 h 360"/>
                  <a:gd name="T4" fmla="*/ 192 w 1296"/>
                  <a:gd name="T5" fmla="*/ 360 h 360"/>
                  <a:gd name="T6" fmla="*/ 288 w 1296"/>
                  <a:gd name="T7" fmla="*/ 24 h 360"/>
                  <a:gd name="T8" fmla="*/ 384 w 1296"/>
                  <a:gd name="T9" fmla="*/ 360 h 360"/>
                  <a:gd name="T10" fmla="*/ 480 w 1296"/>
                  <a:gd name="T11" fmla="*/ 24 h 360"/>
                  <a:gd name="T12" fmla="*/ 576 w 1296"/>
                  <a:gd name="T13" fmla="*/ 360 h 360"/>
                  <a:gd name="T14" fmla="*/ 672 w 1296"/>
                  <a:gd name="T15" fmla="*/ 24 h 360"/>
                  <a:gd name="T16" fmla="*/ 768 w 1296"/>
                  <a:gd name="T17" fmla="*/ 360 h 360"/>
                  <a:gd name="T18" fmla="*/ 864 w 1296"/>
                  <a:gd name="T19" fmla="*/ 24 h 360"/>
                  <a:gd name="T20" fmla="*/ 960 w 1296"/>
                  <a:gd name="T21" fmla="*/ 360 h 360"/>
                  <a:gd name="T22" fmla="*/ 1056 w 1296"/>
                  <a:gd name="T23" fmla="*/ 24 h 360"/>
                  <a:gd name="T24" fmla="*/ 1152 w 1296"/>
                  <a:gd name="T25" fmla="*/ 360 h 360"/>
                  <a:gd name="T26" fmla="*/ 1248 w 1296"/>
                  <a:gd name="T27" fmla="*/ 24 h 360"/>
                  <a:gd name="T28" fmla="*/ 1296 w 1296"/>
                  <a:gd name="T29" fmla="*/ 21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96" h="360">
                    <a:moveTo>
                      <a:pt x="0" y="216"/>
                    </a:moveTo>
                    <a:cubicBezTo>
                      <a:pt x="32" y="108"/>
                      <a:pt x="64" y="0"/>
                      <a:pt x="96" y="24"/>
                    </a:cubicBezTo>
                    <a:cubicBezTo>
                      <a:pt x="128" y="48"/>
                      <a:pt x="160" y="360"/>
                      <a:pt x="192" y="360"/>
                    </a:cubicBezTo>
                    <a:cubicBezTo>
                      <a:pt x="224" y="360"/>
                      <a:pt x="256" y="24"/>
                      <a:pt x="288" y="24"/>
                    </a:cubicBezTo>
                    <a:cubicBezTo>
                      <a:pt x="320" y="24"/>
                      <a:pt x="352" y="360"/>
                      <a:pt x="384" y="360"/>
                    </a:cubicBezTo>
                    <a:cubicBezTo>
                      <a:pt x="416" y="360"/>
                      <a:pt x="448" y="24"/>
                      <a:pt x="480" y="24"/>
                    </a:cubicBezTo>
                    <a:cubicBezTo>
                      <a:pt x="512" y="24"/>
                      <a:pt x="544" y="360"/>
                      <a:pt x="576" y="360"/>
                    </a:cubicBezTo>
                    <a:cubicBezTo>
                      <a:pt x="608" y="360"/>
                      <a:pt x="640" y="24"/>
                      <a:pt x="672" y="24"/>
                    </a:cubicBezTo>
                    <a:cubicBezTo>
                      <a:pt x="704" y="24"/>
                      <a:pt x="736" y="360"/>
                      <a:pt x="768" y="360"/>
                    </a:cubicBezTo>
                    <a:cubicBezTo>
                      <a:pt x="800" y="360"/>
                      <a:pt x="832" y="24"/>
                      <a:pt x="864" y="24"/>
                    </a:cubicBezTo>
                    <a:cubicBezTo>
                      <a:pt x="896" y="24"/>
                      <a:pt x="928" y="360"/>
                      <a:pt x="960" y="360"/>
                    </a:cubicBezTo>
                    <a:cubicBezTo>
                      <a:pt x="992" y="360"/>
                      <a:pt x="1024" y="24"/>
                      <a:pt x="1056" y="24"/>
                    </a:cubicBezTo>
                    <a:cubicBezTo>
                      <a:pt x="1088" y="24"/>
                      <a:pt x="1120" y="360"/>
                      <a:pt x="1152" y="360"/>
                    </a:cubicBezTo>
                    <a:cubicBezTo>
                      <a:pt x="1184" y="360"/>
                      <a:pt x="1224" y="48"/>
                      <a:pt x="1248" y="24"/>
                    </a:cubicBezTo>
                    <a:cubicBezTo>
                      <a:pt x="1272" y="0"/>
                      <a:pt x="1284" y="108"/>
                      <a:pt x="1296" y="216"/>
                    </a:cubicBezTo>
                  </a:path>
                </a:pathLst>
              </a:custGeom>
              <a:noFill/>
              <a:ln w="19050" cmpd="sng">
                <a:solidFill>
                  <a:srgbClr val="0E1B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237368" y="2111533"/>
              <a:ext cx="3656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2737" y="3614788"/>
              <a:ext cx="3656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e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131494" y="1320731"/>
            <a:ext cx="33079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IONS FEEDBACK:</a:t>
            </a:r>
          </a:p>
          <a:p>
            <a:r>
              <a:rPr lang="en-US" sz="1600" dirty="0" smtClean="0"/>
              <a:t>CATHODE DAMAGE,  AGING, …..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131494" y="2224068"/>
            <a:ext cx="3104447" cy="3205110"/>
            <a:chOff x="1177104" y="1331851"/>
            <a:chExt cx="1858585" cy="1411980"/>
          </a:xfrm>
        </p:grpSpPr>
        <p:sp>
          <p:nvSpPr>
            <p:cNvPr id="25" name="Rectangle 24"/>
            <p:cNvSpPr/>
            <p:nvPr/>
          </p:nvSpPr>
          <p:spPr>
            <a:xfrm>
              <a:off x="1177104" y="1331851"/>
              <a:ext cx="1858585" cy="1411980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177104" y="1331851"/>
              <a:ext cx="1858585" cy="1411980"/>
              <a:chOff x="1342311" y="1022118"/>
              <a:chExt cx="1858585" cy="141198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1342311" y="1022118"/>
                <a:ext cx="18585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42311" y="2434098"/>
                <a:ext cx="18585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342311" y="1721712"/>
                <a:ext cx="1858585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tangle 29"/>
          <p:cNvSpPr/>
          <p:nvPr/>
        </p:nvSpPr>
        <p:spPr>
          <a:xfrm>
            <a:off x="6422873" y="2224068"/>
            <a:ext cx="280848" cy="1588036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422873" y="2384891"/>
            <a:ext cx="46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+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131494" y="2260701"/>
            <a:ext cx="3104447" cy="0"/>
          </a:xfrm>
          <a:prstGeom prst="line">
            <a:avLst/>
          </a:prstGeom>
          <a:ln w="38100" cmpd="sng">
            <a:solidFill>
              <a:srgbClr val="D51A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19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9" y="132195"/>
            <a:ext cx="9130300" cy="348516"/>
          </a:xfrm>
        </p:spPr>
        <p:txBody>
          <a:bodyPr/>
          <a:lstStyle/>
          <a:p>
            <a:r>
              <a:rPr lang="en-US" sz="1800" i="1" dirty="0" smtClean="0"/>
              <a:t>TRANSITION FROM PROPORTIONAL TO STREAMER 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1E03-659C-5C49-9F8B-AEB4A7A525E6}" type="slidenum">
              <a:rPr lang="en-US" smtClean="0"/>
              <a:t>8</a:t>
            </a:fld>
            <a:endParaRPr lang="en-US"/>
          </a:p>
        </p:txBody>
      </p:sp>
      <p:pic>
        <p:nvPicPr>
          <p:cNvPr id="42" name="Picture 41" descr="Figure 7-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45" y="894560"/>
            <a:ext cx="4821136" cy="473109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491331" y="5798498"/>
            <a:ext cx="3812550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N. Koori et al, Jap. J. Appl. Phys. 25(1986)986 </a:t>
            </a:r>
            <a:endParaRPr lang="en-US" sz="14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94" y="634975"/>
            <a:ext cx="2751644" cy="2625132"/>
          </a:xfrm>
          <a:prstGeom prst="rect">
            <a:avLst/>
          </a:prstGeom>
        </p:spPr>
      </p:pic>
      <p:pic>
        <p:nvPicPr>
          <p:cNvPr id="8" name="Picture 7" descr="Figure 5-31.jpg (Grayscale) 2015-09-10 16-20-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93" y="3260107"/>
            <a:ext cx="2647947" cy="28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9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5197</TotalTime>
  <Words>1861</Words>
  <Application>Microsoft Macintosh PowerPoint</Application>
  <PresentationFormat>A4 Paper (210x297 mm)</PresentationFormat>
  <Paragraphs>313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Default Theme</vt:lpstr>
      <vt:lpstr>Equation</vt:lpstr>
      <vt:lpstr>PowerPoint Presentation</vt:lpstr>
      <vt:lpstr>MULTIWIRE PROPORTIONAL CHAMBER (MWPC)</vt:lpstr>
      <vt:lpstr>TIME PROJETION  CHAMBER (TPC)</vt:lpstr>
      <vt:lpstr>TIME PROJETION  CHAMBER (TPC)</vt:lpstr>
      <vt:lpstr>RATE-DEPENDENT GAIN REDUCTION</vt:lpstr>
      <vt:lpstr>POSITIVE ION BACKFLOW</vt:lpstr>
      <vt:lpstr>POSITIVE ION BACKFLOW</vt:lpstr>
      <vt:lpstr>SECONDARY PROCESSES</vt:lpstr>
      <vt:lpstr>TRANSITION FROM PROPORTIONAL TO STREAMER </vt:lpstr>
      <vt:lpstr>THE RAETHER LIMIT </vt:lpstr>
      <vt:lpstr>BREAKDOWN</vt:lpstr>
      <vt:lpstr>AGING</vt:lpstr>
      <vt:lpstr>MICRO-STRIP GAS COUNTER</vt:lpstr>
      <vt:lpstr>AGING</vt:lpstr>
      <vt:lpstr>RATE CAPABILITY</vt:lpstr>
      <vt:lpstr>MSGC AGING</vt:lpstr>
      <vt:lpstr>MSGC DISCHARGES</vt:lpstr>
      <vt:lpstr>MICROMEGAS</vt:lpstr>
      <vt:lpstr>GAS ELECTRON MULTIPLIER (GEM)</vt:lpstr>
      <vt:lpstr>GEM TWO-TRACK RESOLUTION</vt:lpstr>
      <vt:lpstr>GEM RATE CAPABILITY</vt:lpstr>
      <vt:lpstr>GEM RATE CAPABILITY</vt:lpstr>
      <vt:lpstr>GEM RATE CAPABILITY</vt:lpstr>
      <vt:lpstr>discharges: micromegas</vt:lpstr>
      <vt:lpstr>discharges: resistive micromegas</vt:lpstr>
      <vt:lpstr>discharges: resistive micromegas</vt:lpstr>
      <vt:lpstr>discharges: multi-gem</vt:lpstr>
      <vt:lpstr>discharges: multi-gem</vt:lpstr>
      <vt:lpstr>positive ions backflow: micromegas</vt:lpstr>
      <vt:lpstr>positive ions backflow: multi-gem</vt:lpstr>
      <vt:lpstr>positive ions backflow: gem with offset holes</vt:lpstr>
      <vt:lpstr> alice tpc  gem upgrade </vt:lpstr>
      <vt:lpstr> alice tpc  gem upgrade </vt:lpstr>
      <vt:lpstr> alice tpc  gem upgrade </vt:lpstr>
      <vt:lpstr>radiation resistance: micromegas</vt:lpstr>
      <vt:lpstr>radiation resistance: gem</vt:lpstr>
      <vt:lpstr>BUY ME    ACHETE-MOI    COMPRAMI     KAUFEN SIE MICH    купить мне</vt:lpstr>
      <vt:lpstr>THE END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Fabio Sauli</dc:creator>
  <cp:keywords/>
  <dc:description/>
  <cp:lastModifiedBy>Fabio Sauli</cp:lastModifiedBy>
  <cp:revision>231</cp:revision>
  <cp:lastPrinted>2014-06-23T07:47:20Z</cp:lastPrinted>
  <dcterms:created xsi:type="dcterms:W3CDTF">2014-04-26T08:08:13Z</dcterms:created>
  <dcterms:modified xsi:type="dcterms:W3CDTF">2015-10-14T06:42:25Z</dcterms:modified>
  <cp:category/>
</cp:coreProperties>
</file>