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jpe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tif" ContentType="image/tiff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embeddings/oleObject9.bin" ContentType="application/vnd.openxmlformats-officedocument.oleObject"/>
  <Override PartName="/ppt/embeddings/oleObject10.bin" ContentType="application/vnd.openxmlformats-officedocument.oleObject"/>
  <Override PartName="/ppt/embeddings/oleObject11.bin" ContentType="application/vnd.openxmlformats-officedocument.oleObject"/>
  <Override PartName="/ppt/embeddings/oleObject12.bin" ContentType="application/vnd.openxmlformats-officedocument.oleObject"/>
  <Override PartName="/ppt/embeddings/oleObject13.bin" ContentType="application/vnd.openxmlformats-officedocument.oleObject"/>
  <Override PartName="/ppt/embeddings/oleObject14.bin" ContentType="application/vnd.openxmlformats-officedocument.oleObject"/>
  <Override PartName="/ppt/embeddings/oleObject15.bin" ContentType="application/vnd.openxmlformats-officedocument.oleObject"/>
  <Override PartName="/ppt/embeddings/oleObject16.bin" ContentType="application/vnd.openxmlformats-officedocument.oleObject"/>
  <Override PartName="/ppt/embeddings/oleObject17.bin" ContentType="application/vnd.openxmlformats-officedocument.oleObject"/>
  <Override PartName="/ppt/embeddings/oleObject18.bin" ContentType="application/vnd.openxmlformats-officedocument.oleObject"/>
  <Override PartName="/ppt/embeddings/oleObject19.bin" ContentType="application/vnd.openxmlformats-officedocument.oleObject"/>
  <Override PartName="/ppt/embeddings/oleObject20.bin" ContentType="application/vnd.openxmlformats-officedocument.oleObject"/>
  <Override PartName="/ppt/embeddings/oleObject21.bin" ContentType="application/vnd.openxmlformats-officedocument.oleObject"/>
  <Override PartName="/ppt/embeddings/oleObject22.bin" ContentType="application/vnd.openxmlformats-officedocument.oleObject"/>
  <Override PartName="/ppt/embeddings/oleObject23.bin" ContentType="application/vnd.openxmlformats-officedocument.oleObject"/>
  <Override PartName="/ppt/embeddings/oleObject24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 autoCompressPictures="0">
  <p:sldMasterIdLst>
    <p:sldMasterId id="2147483648" r:id="rId1"/>
  </p:sldMasterIdLst>
  <p:notesMasterIdLst>
    <p:notesMasterId r:id="rId52"/>
  </p:notesMasterIdLst>
  <p:handoutMasterIdLst>
    <p:handoutMasterId r:id="rId53"/>
  </p:handoutMasterIdLst>
  <p:sldIdLst>
    <p:sldId id="256" r:id="rId2"/>
    <p:sldId id="332" r:id="rId3"/>
    <p:sldId id="259" r:id="rId4"/>
    <p:sldId id="268" r:id="rId5"/>
    <p:sldId id="339" r:id="rId6"/>
    <p:sldId id="288" r:id="rId7"/>
    <p:sldId id="334" r:id="rId8"/>
    <p:sldId id="266" r:id="rId9"/>
    <p:sldId id="324" r:id="rId10"/>
    <p:sldId id="262" r:id="rId11"/>
    <p:sldId id="333" r:id="rId12"/>
    <p:sldId id="263" r:id="rId13"/>
    <p:sldId id="264" r:id="rId14"/>
    <p:sldId id="341" r:id="rId15"/>
    <p:sldId id="304" r:id="rId16"/>
    <p:sldId id="305" r:id="rId17"/>
    <p:sldId id="267" r:id="rId18"/>
    <p:sldId id="306" r:id="rId19"/>
    <p:sldId id="318" r:id="rId20"/>
    <p:sldId id="327" r:id="rId21"/>
    <p:sldId id="319" r:id="rId22"/>
    <p:sldId id="270" r:id="rId23"/>
    <p:sldId id="271" r:id="rId24"/>
    <p:sldId id="308" r:id="rId25"/>
    <p:sldId id="277" r:id="rId26"/>
    <p:sldId id="273" r:id="rId27"/>
    <p:sldId id="275" r:id="rId28"/>
    <p:sldId id="298" r:id="rId29"/>
    <p:sldId id="343" r:id="rId30"/>
    <p:sldId id="342" r:id="rId31"/>
    <p:sldId id="281" r:id="rId32"/>
    <p:sldId id="302" r:id="rId33"/>
    <p:sldId id="274" r:id="rId34"/>
    <p:sldId id="283" r:id="rId35"/>
    <p:sldId id="310" r:id="rId36"/>
    <p:sldId id="311" r:id="rId37"/>
    <p:sldId id="312" r:id="rId38"/>
    <p:sldId id="328" r:id="rId39"/>
    <p:sldId id="329" r:id="rId40"/>
    <p:sldId id="335" r:id="rId41"/>
    <p:sldId id="330" r:id="rId42"/>
    <p:sldId id="279" r:id="rId43"/>
    <p:sldId id="285" r:id="rId44"/>
    <p:sldId id="309" r:id="rId45"/>
    <p:sldId id="282" r:id="rId46"/>
    <p:sldId id="280" r:id="rId47"/>
    <p:sldId id="284" r:id="rId48"/>
    <p:sldId id="317" r:id="rId49"/>
    <p:sldId id="315" r:id="rId50"/>
    <p:sldId id="316" r:id="rId51"/>
  </p:sldIdLst>
  <p:sldSz cx="9906000" cy="6858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871BED"/>
    <a:srgbClr val="D51A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9060" autoAdjust="0"/>
  </p:normalViewPr>
  <p:slideViewPr>
    <p:cSldViewPr snapToGrid="0" snapToObjects="1">
      <p:cViewPr varScale="1">
        <p:scale>
          <a:sx n="126" d="100"/>
          <a:sy n="126" d="100"/>
        </p:scale>
        <p:origin x="-1016" y="-96"/>
      </p:cViewPr>
      <p:guideLst>
        <p:guide orient="horz" pos="2160"/>
        <p:guide pos="312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100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notesMaster" Target="notesMasters/notesMaster1.xml"/><Relationship Id="rId53" Type="http://schemas.openxmlformats.org/officeDocument/2006/relationships/handoutMaster" Target="handoutMasters/handoutMaster1.xml"/><Relationship Id="rId54" Type="http://schemas.openxmlformats.org/officeDocument/2006/relationships/printerSettings" Target="printerSettings/printerSettings1.bin"/><Relationship Id="rId55" Type="http://schemas.openxmlformats.org/officeDocument/2006/relationships/presProps" Target="presProps.xml"/><Relationship Id="rId56" Type="http://schemas.openxmlformats.org/officeDocument/2006/relationships/viewProps" Target="viewProps.xml"/><Relationship Id="rId57" Type="http://schemas.openxmlformats.org/officeDocument/2006/relationships/theme" Target="theme/theme1.xml"/><Relationship Id="rId58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Relationship Id="rId2" Type="http://schemas.openxmlformats.org/officeDocument/2006/relationships/image" Target="../media/image3.emf"/><Relationship Id="rId3" Type="http://schemas.openxmlformats.org/officeDocument/2006/relationships/image" Target="../media/image4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e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4" Type="http://schemas.openxmlformats.org/officeDocument/2006/relationships/image" Target="../media/image48.emf"/><Relationship Id="rId5" Type="http://schemas.openxmlformats.org/officeDocument/2006/relationships/image" Target="../media/image49.emf"/><Relationship Id="rId1" Type="http://schemas.openxmlformats.org/officeDocument/2006/relationships/image" Target="../media/image45.emf"/><Relationship Id="rId2" Type="http://schemas.openxmlformats.org/officeDocument/2006/relationships/image" Target="../media/image46.e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4" Type="http://schemas.openxmlformats.org/officeDocument/2006/relationships/image" Target="../media/image55.emf"/><Relationship Id="rId5" Type="http://schemas.openxmlformats.org/officeDocument/2006/relationships/image" Target="../media/image56.emf"/><Relationship Id="rId1" Type="http://schemas.openxmlformats.org/officeDocument/2006/relationships/image" Target="../media/image52.emf"/><Relationship Id="rId2" Type="http://schemas.openxmlformats.org/officeDocument/2006/relationships/image" Target="../media/image53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59.emf"/><Relationship Id="rId2" Type="http://schemas.openxmlformats.org/officeDocument/2006/relationships/image" Target="../media/image60.e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97.emf"/><Relationship Id="rId4" Type="http://schemas.openxmlformats.org/officeDocument/2006/relationships/image" Target="../media/image98.emf"/><Relationship Id="rId5" Type="http://schemas.openxmlformats.org/officeDocument/2006/relationships/image" Target="../media/image99.emf"/><Relationship Id="rId6" Type="http://schemas.openxmlformats.org/officeDocument/2006/relationships/image" Target="../media/image100.emf"/><Relationship Id="rId7" Type="http://schemas.openxmlformats.org/officeDocument/2006/relationships/image" Target="../media/image101.emf"/><Relationship Id="rId1" Type="http://schemas.openxmlformats.org/officeDocument/2006/relationships/image" Target="../media/image95.emf"/><Relationship Id="rId2" Type="http://schemas.openxmlformats.org/officeDocument/2006/relationships/image" Target="../media/image96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70CF6F-FEAD-6E4E-B46F-45BE032D136C}" type="datetimeFigureOut">
              <a:rPr lang="en-US" smtClean="0"/>
              <a:t>10/09/15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936CA7-D974-8041-9B01-0C33DAFC20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88344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49B49A-466C-654A-A9F9-1A2741FEB194}" type="datetimeFigureOut">
              <a:rPr lang="en-US" smtClean="0"/>
              <a:t>10/09/15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919A21-9F6D-DC48-86A0-4B97CB0BE0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0485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2130426"/>
            <a:ext cx="84201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95300" y="6356351"/>
            <a:ext cx="2311400" cy="365125"/>
          </a:xfrm>
          <a:prstGeom prst="rect">
            <a:avLst/>
          </a:prstGeom>
        </p:spPr>
        <p:txBody>
          <a:bodyPr/>
          <a:lstStyle/>
          <a:p>
            <a:fld id="{BA70FC2C-D3AE-A74D-A3D0-F1FB98B15ABD}" type="datetime1">
              <a:rPr lang="en-US" smtClean="0"/>
              <a:t>10/09/15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84550" y="6356351"/>
            <a:ext cx="31369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E1E03-659C-5C49-9F8B-AEB4A7A525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8582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0349" y="132195"/>
            <a:ext cx="9130300" cy="580016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95300" y="1600201"/>
            <a:ext cx="89154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95300" y="6356351"/>
            <a:ext cx="2311400" cy="365125"/>
          </a:xfrm>
          <a:prstGeom prst="rect">
            <a:avLst/>
          </a:prstGeom>
        </p:spPr>
        <p:txBody>
          <a:bodyPr/>
          <a:lstStyle/>
          <a:p>
            <a:fld id="{2B783F20-36D6-8E44-9D34-F2178A210261}" type="datetime1">
              <a:rPr lang="en-US" smtClean="0"/>
              <a:t>10/09/15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84550" y="6356351"/>
            <a:ext cx="31369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E1E03-659C-5C49-9F8B-AEB4A7A525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75745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386387" y="396875"/>
            <a:ext cx="1671638" cy="8451850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71476" y="396875"/>
            <a:ext cx="4849813" cy="845185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95300" y="6356351"/>
            <a:ext cx="2311400" cy="365125"/>
          </a:xfrm>
          <a:prstGeom prst="rect">
            <a:avLst/>
          </a:prstGeom>
        </p:spPr>
        <p:txBody>
          <a:bodyPr/>
          <a:lstStyle/>
          <a:p>
            <a:fld id="{51832B5F-8B7C-954A-AE34-88B3E831974A}" type="datetime1">
              <a:rPr lang="en-US" smtClean="0"/>
              <a:t>10/09/15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84550" y="6356351"/>
            <a:ext cx="31369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E1E03-659C-5C49-9F8B-AEB4A7A525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9889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0349" y="132195"/>
            <a:ext cx="9130300" cy="580016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300" y="1600201"/>
            <a:ext cx="89154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95300" y="6356351"/>
            <a:ext cx="2311400" cy="365125"/>
          </a:xfrm>
          <a:prstGeom prst="rect">
            <a:avLst/>
          </a:prstGeom>
        </p:spPr>
        <p:txBody>
          <a:bodyPr/>
          <a:lstStyle/>
          <a:p>
            <a:fld id="{59713D80-7215-A246-BCDE-E50637C8AEF6}" type="datetime1">
              <a:rPr lang="en-US" smtClean="0"/>
              <a:t>10/09/15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84550" y="6356351"/>
            <a:ext cx="31369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E1E03-659C-5C49-9F8B-AEB4A7A525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56564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506" y="4406901"/>
            <a:ext cx="84201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2506" y="2906714"/>
            <a:ext cx="84201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95300" y="6356351"/>
            <a:ext cx="2311400" cy="365125"/>
          </a:xfrm>
          <a:prstGeom prst="rect">
            <a:avLst/>
          </a:prstGeom>
        </p:spPr>
        <p:txBody>
          <a:bodyPr/>
          <a:lstStyle/>
          <a:p>
            <a:fld id="{EE412057-29CB-A149-89DF-E98A3C1CB6CE}" type="datetime1">
              <a:rPr lang="en-US" smtClean="0"/>
              <a:t>10/09/15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84550" y="6356351"/>
            <a:ext cx="31369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E1E03-659C-5C49-9F8B-AEB4A7A525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5084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0349" y="132195"/>
            <a:ext cx="9130300" cy="580016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71476" y="2311401"/>
            <a:ext cx="3260725" cy="653732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797301" y="2311401"/>
            <a:ext cx="3260725" cy="653732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95300" y="6356351"/>
            <a:ext cx="2311400" cy="365125"/>
          </a:xfrm>
          <a:prstGeom prst="rect">
            <a:avLst/>
          </a:prstGeom>
        </p:spPr>
        <p:txBody>
          <a:bodyPr/>
          <a:lstStyle/>
          <a:p>
            <a:fld id="{94FB41FD-2C7D-B540-8F6A-1D4EEA11AC2F}" type="datetime1">
              <a:rPr lang="en-US" smtClean="0"/>
              <a:t>10/09/15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384550" y="6356351"/>
            <a:ext cx="31369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E1E03-659C-5C49-9F8B-AEB4A7A525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795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1" y="1535113"/>
            <a:ext cx="4376870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1" y="2174875"/>
            <a:ext cx="4376870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2112" y="1535113"/>
            <a:ext cx="4378589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2112" y="2174875"/>
            <a:ext cx="4378589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95300" y="6356351"/>
            <a:ext cx="2311400" cy="365125"/>
          </a:xfrm>
          <a:prstGeom prst="rect">
            <a:avLst/>
          </a:prstGeom>
        </p:spPr>
        <p:txBody>
          <a:bodyPr/>
          <a:lstStyle/>
          <a:p>
            <a:fld id="{E0DF8737-9803-954C-B6B6-729305D3BBE4}" type="datetime1">
              <a:rPr lang="en-US" smtClean="0"/>
              <a:t>10/09/15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384550" y="6356351"/>
            <a:ext cx="31369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E1E03-659C-5C49-9F8B-AEB4A7A525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9202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0349" y="132195"/>
            <a:ext cx="9130300" cy="580016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95300" y="6356351"/>
            <a:ext cx="2311400" cy="365125"/>
          </a:xfrm>
          <a:prstGeom prst="rect">
            <a:avLst/>
          </a:prstGeom>
        </p:spPr>
        <p:txBody>
          <a:bodyPr/>
          <a:lstStyle/>
          <a:p>
            <a:fld id="{0E3F17B9-E901-9A46-8045-EF518C461394}" type="datetime1">
              <a:rPr lang="en-US" smtClean="0"/>
              <a:t>10/09/15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384550" y="6356351"/>
            <a:ext cx="31369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E1E03-659C-5C49-9F8B-AEB4A7A525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2910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95300" y="6356351"/>
            <a:ext cx="2311400" cy="365125"/>
          </a:xfrm>
          <a:prstGeom prst="rect">
            <a:avLst/>
          </a:prstGeom>
        </p:spPr>
        <p:txBody>
          <a:bodyPr/>
          <a:lstStyle/>
          <a:p>
            <a:fld id="{8662DF9A-95FC-6F4E-9075-72A5699F7E46}" type="datetime1">
              <a:rPr lang="en-US" smtClean="0"/>
              <a:t>10/09/15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384550" y="6356351"/>
            <a:ext cx="31369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E1E03-659C-5C49-9F8B-AEB4A7A525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07319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1" y="273050"/>
            <a:ext cx="3259006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2971" y="273051"/>
            <a:ext cx="553773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1" y="1435101"/>
            <a:ext cx="3259006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95300" y="6356351"/>
            <a:ext cx="2311400" cy="365125"/>
          </a:xfrm>
          <a:prstGeom prst="rect">
            <a:avLst/>
          </a:prstGeom>
        </p:spPr>
        <p:txBody>
          <a:bodyPr/>
          <a:lstStyle/>
          <a:p>
            <a:fld id="{F99D80C4-4937-D34A-BDCF-C4424BB23796}" type="datetime1">
              <a:rPr lang="en-US" smtClean="0"/>
              <a:t>10/09/15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384550" y="6356351"/>
            <a:ext cx="31369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E1E03-659C-5C49-9F8B-AEB4A7A525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87301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95300" y="6356351"/>
            <a:ext cx="2311400" cy="365125"/>
          </a:xfrm>
          <a:prstGeom prst="rect">
            <a:avLst/>
          </a:prstGeom>
        </p:spPr>
        <p:txBody>
          <a:bodyPr/>
          <a:lstStyle/>
          <a:p>
            <a:fld id="{366B5FD9-6CB3-754C-B92F-16602D3108EA}" type="datetime1">
              <a:rPr lang="en-US" smtClean="0"/>
              <a:t>10/09/15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384550" y="6356351"/>
            <a:ext cx="31369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E1E03-659C-5C49-9F8B-AEB4A7A525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7170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400349" y="132196"/>
            <a:ext cx="9130300" cy="344476"/>
          </a:xfrm>
          <a:prstGeom prst="rect">
            <a:avLst/>
          </a:prstGeom>
          <a:solidFill>
            <a:srgbClr val="3366FF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38719" y="120326"/>
            <a:ext cx="865162" cy="36038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 b="1" i="1">
                <a:solidFill>
                  <a:schemeClr val="bg1"/>
                </a:solidFill>
              </a:defRPr>
            </a:lvl1pPr>
          </a:lstStyle>
          <a:p>
            <a:fld id="{756E1E03-659C-5C49-9F8B-AEB4A7A525E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400349" y="132195"/>
            <a:ext cx="9130300" cy="6515109"/>
          </a:xfrm>
          <a:prstGeom prst="rect">
            <a:avLst/>
          </a:prstGeom>
          <a:noFill/>
          <a:ln w="12700" cmpd="sng"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 userDrawn="1"/>
        </p:nvSpPr>
        <p:spPr>
          <a:xfrm>
            <a:off x="400349" y="6359106"/>
            <a:ext cx="9130300" cy="288198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 userDrawn="1"/>
        </p:nvSpPr>
        <p:spPr>
          <a:xfrm>
            <a:off x="1080061" y="6318486"/>
            <a:ext cx="70418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Fabio Sauli – Photon Detection and Imaging with Gaseous Counters – EDIT 2015</a:t>
            </a:r>
            <a:endParaRPr lang="en-US" sz="16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2443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2400" b="1" i="0" kern="1200" cap="all">
          <a:solidFill>
            <a:schemeClr val="bg1"/>
          </a:solidFill>
          <a:latin typeface="+mn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eg"/><Relationship Id="rId3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g"/><Relationship Id="rId3" Type="http://schemas.openxmlformats.org/officeDocument/2006/relationships/image" Target="../media/image23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eg"/><Relationship Id="rId3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eg"/><Relationship Id="rId3" Type="http://schemas.openxmlformats.org/officeDocument/2006/relationships/image" Target="../media/image27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eg"/><Relationship Id="rId3" Type="http://schemas.openxmlformats.org/officeDocument/2006/relationships/image" Target="../media/image32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jpeg"/><Relationship Id="rId3" Type="http://schemas.openxmlformats.org/officeDocument/2006/relationships/image" Target="../media/image34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Relationship Id="rId3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4" Type="http://schemas.openxmlformats.org/officeDocument/2006/relationships/oleObject" Target="../embeddings/oleObject1.bin"/><Relationship Id="rId5" Type="http://schemas.openxmlformats.org/officeDocument/2006/relationships/image" Target="../media/image2.emf"/><Relationship Id="rId6" Type="http://schemas.openxmlformats.org/officeDocument/2006/relationships/oleObject" Target="../embeddings/oleObject2.bin"/><Relationship Id="rId7" Type="http://schemas.openxmlformats.org/officeDocument/2006/relationships/image" Target="../media/image3.emf"/><Relationship Id="rId8" Type="http://schemas.openxmlformats.org/officeDocument/2006/relationships/oleObject" Target="../embeddings/oleObject3.bin"/><Relationship Id="rId9" Type="http://schemas.openxmlformats.org/officeDocument/2006/relationships/image" Target="../media/image4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Relationship Id="rId3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oleObject" Target="../embeddings/oleObject5.bin"/><Relationship Id="rId5" Type="http://schemas.openxmlformats.org/officeDocument/2006/relationships/image" Target="../media/image39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tif"/><Relationship Id="rId3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jpeg"/></Relationships>
</file>

<file path=ppt/slides/_rels/slide25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9.bin"/><Relationship Id="rId12" Type="http://schemas.openxmlformats.org/officeDocument/2006/relationships/image" Target="../media/image48.emf"/><Relationship Id="rId13" Type="http://schemas.openxmlformats.org/officeDocument/2006/relationships/oleObject" Target="../embeddings/oleObject10.bin"/><Relationship Id="rId14" Type="http://schemas.openxmlformats.org/officeDocument/2006/relationships/image" Target="../media/image49.e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50.png"/><Relationship Id="rId4" Type="http://schemas.openxmlformats.org/officeDocument/2006/relationships/image" Target="../media/image51.emf"/><Relationship Id="rId5" Type="http://schemas.openxmlformats.org/officeDocument/2006/relationships/oleObject" Target="../embeddings/oleObject6.bin"/><Relationship Id="rId6" Type="http://schemas.openxmlformats.org/officeDocument/2006/relationships/image" Target="../media/image45.emf"/><Relationship Id="rId7" Type="http://schemas.openxmlformats.org/officeDocument/2006/relationships/oleObject" Target="../embeddings/oleObject7.bin"/><Relationship Id="rId8" Type="http://schemas.openxmlformats.org/officeDocument/2006/relationships/image" Target="../media/image46.emf"/><Relationship Id="rId9" Type="http://schemas.openxmlformats.org/officeDocument/2006/relationships/oleObject" Target="../embeddings/oleObject8.bin"/><Relationship Id="rId10" Type="http://schemas.openxmlformats.org/officeDocument/2006/relationships/image" Target="../media/image47.emf"/></Relationships>
</file>

<file path=ppt/slides/_rels/slide26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15.bin"/><Relationship Id="rId12" Type="http://schemas.openxmlformats.org/officeDocument/2006/relationships/image" Target="../media/image56.emf"/><Relationship Id="rId13" Type="http://schemas.openxmlformats.org/officeDocument/2006/relationships/image" Target="../media/image57.jpeg"/><Relationship Id="rId14" Type="http://schemas.openxmlformats.org/officeDocument/2006/relationships/image" Target="../media/image58.jpg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2.xml"/><Relationship Id="rId3" Type="http://schemas.openxmlformats.org/officeDocument/2006/relationships/oleObject" Target="../embeddings/oleObject11.bin"/><Relationship Id="rId4" Type="http://schemas.openxmlformats.org/officeDocument/2006/relationships/image" Target="../media/image52.emf"/><Relationship Id="rId5" Type="http://schemas.openxmlformats.org/officeDocument/2006/relationships/oleObject" Target="../embeddings/oleObject12.bin"/><Relationship Id="rId6" Type="http://schemas.openxmlformats.org/officeDocument/2006/relationships/image" Target="../media/image53.emf"/><Relationship Id="rId7" Type="http://schemas.openxmlformats.org/officeDocument/2006/relationships/oleObject" Target="../embeddings/oleObject13.bin"/><Relationship Id="rId8" Type="http://schemas.openxmlformats.org/officeDocument/2006/relationships/image" Target="../media/image54.emf"/><Relationship Id="rId9" Type="http://schemas.openxmlformats.org/officeDocument/2006/relationships/oleObject" Target="../embeddings/oleObject14.bin"/><Relationship Id="rId10" Type="http://schemas.openxmlformats.org/officeDocument/2006/relationships/image" Target="../media/image55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4" Type="http://schemas.openxmlformats.org/officeDocument/2006/relationships/oleObject" Target="../embeddings/oleObject16.bin"/><Relationship Id="rId5" Type="http://schemas.openxmlformats.org/officeDocument/2006/relationships/image" Target="../media/image59.emf"/><Relationship Id="rId6" Type="http://schemas.openxmlformats.org/officeDocument/2006/relationships/oleObject" Target="../embeddings/oleObject17.bin"/><Relationship Id="rId7" Type="http://schemas.openxmlformats.org/officeDocument/2006/relationships/image" Target="../media/image60.emf"/><Relationship Id="rId8" Type="http://schemas.openxmlformats.org/officeDocument/2006/relationships/image" Target="../media/image62.jpeg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jpg"/><Relationship Id="rId3" Type="http://schemas.openxmlformats.org/officeDocument/2006/relationships/image" Target="../media/image64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4" Type="http://schemas.openxmlformats.org/officeDocument/2006/relationships/image" Target="../media/image67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xdb.lbl.gov/" TargetMode="External"/><Relationship Id="rId4" Type="http://schemas.openxmlformats.org/officeDocument/2006/relationships/hyperlink" Target="http://henke.lbl.gov/optical_constants/" TargetMode="External"/><Relationship Id="rId5" Type="http://schemas.openxmlformats.org/officeDocument/2006/relationships/oleObject" Target="../embeddings/oleObject4.bin"/><Relationship Id="rId6" Type="http://schemas.openxmlformats.org/officeDocument/2006/relationships/image" Target="../media/image6.emf"/><Relationship Id="rId7" Type="http://schemas.openxmlformats.org/officeDocument/2006/relationships/image" Target="../media/image7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.jpeg"/><Relationship Id="rId3" Type="http://schemas.openxmlformats.org/officeDocument/2006/relationships/image" Target="../media/image69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jpeg"/><Relationship Id="rId3" Type="http://schemas.openxmlformats.org/officeDocument/2006/relationships/image" Target="../media/image71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2.png"/><Relationship Id="rId3" Type="http://schemas.openxmlformats.org/officeDocument/2006/relationships/image" Target="../media/image73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4.png"/><Relationship Id="rId3" Type="http://schemas.openxmlformats.org/officeDocument/2006/relationships/image" Target="../media/image75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4" Type="http://schemas.openxmlformats.org/officeDocument/2006/relationships/image" Target="../media/image78.png"/><Relationship Id="rId5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6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0.jpeg"/><Relationship Id="rId3" Type="http://schemas.openxmlformats.org/officeDocument/2006/relationships/image" Target="../media/image81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4" Type="http://schemas.openxmlformats.org/officeDocument/2006/relationships/image" Target="../media/image84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2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5.png"/><Relationship Id="rId3" Type="http://schemas.openxmlformats.org/officeDocument/2006/relationships/image" Target="../media/image86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7.png"/><Relationship Id="rId3" Type="http://schemas.openxmlformats.org/officeDocument/2006/relationships/image" Target="../media/image88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9.png"/><Relationship Id="rId3" Type="http://schemas.openxmlformats.org/officeDocument/2006/relationships/image" Target="../media/image9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Relationship Id="rId3" Type="http://schemas.openxmlformats.org/officeDocument/2006/relationships/image" Target="../media/image9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1.png"/><Relationship Id="rId3" Type="http://schemas.openxmlformats.org/officeDocument/2006/relationships/image" Target="../media/image92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3.png"/><Relationship Id="rId3" Type="http://schemas.openxmlformats.org/officeDocument/2006/relationships/image" Target="../media/image94.png"/></Relationships>
</file>

<file path=ppt/slides/_rels/slide42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22.bin"/><Relationship Id="rId12" Type="http://schemas.openxmlformats.org/officeDocument/2006/relationships/image" Target="../media/image99.emf"/><Relationship Id="rId13" Type="http://schemas.openxmlformats.org/officeDocument/2006/relationships/oleObject" Target="../embeddings/oleObject23.bin"/><Relationship Id="rId14" Type="http://schemas.openxmlformats.org/officeDocument/2006/relationships/image" Target="../media/image100.emf"/><Relationship Id="rId15" Type="http://schemas.openxmlformats.org/officeDocument/2006/relationships/image" Target="../media/image102.emf"/><Relationship Id="rId16" Type="http://schemas.openxmlformats.org/officeDocument/2006/relationships/oleObject" Target="../embeddings/oleObject24.bin"/><Relationship Id="rId17" Type="http://schemas.openxmlformats.org/officeDocument/2006/relationships/image" Target="../media/image101.emf"/><Relationship Id="rId18" Type="http://schemas.openxmlformats.org/officeDocument/2006/relationships/image" Target="../media/image103.emf"/><Relationship Id="rId19" Type="http://schemas.openxmlformats.org/officeDocument/2006/relationships/image" Target="../media/image104.emf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2.xml"/><Relationship Id="rId3" Type="http://schemas.openxmlformats.org/officeDocument/2006/relationships/oleObject" Target="../embeddings/oleObject18.bin"/><Relationship Id="rId4" Type="http://schemas.openxmlformats.org/officeDocument/2006/relationships/image" Target="../media/image95.emf"/><Relationship Id="rId5" Type="http://schemas.openxmlformats.org/officeDocument/2006/relationships/oleObject" Target="../embeddings/oleObject19.bin"/><Relationship Id="rId6" Type="http://schemas.openxmlformats.org/officeDocument/2006/relationships/image" Target="../media/image96.emf"/><Relationship Id="rId7" Type="http://schemas.openxmlformats.org/officeDocument/2006/relationships/oleObject" Target="../embeddings/oleObject20.bin"/><Relationship Id="rId8" Type="http://schemas.openxmlformats.org/officeDocument/2006/relationships/image" Target="../media/image97.emf"/><Relationship Id="rId9" Type="http://schemas.openxmlformats.org/officeDocument/2006/relationships/oleObject" Target="../embeddings/oleObject21.bin"/><Relationship Id="rId10" Type="http://schemas.openxmlformats.org/officeDocument/2006/relationships/image" Target="../media/image98.emf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5.jpg"/><Relationship Id="rId3" Type="http://schemas.openxmlformats.org/officeDocument/2006/relationships/image" Target="../media/image106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7.jpeg"/><Relationship Id="rId3" Type="http://schemas.openxmlformats.org/officeDocument/2006/relationships/image" Target="../media/image108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4" Type="http://schemas.openxmlformats.org/officeDocument/2006/relationships/image" Target="../media/image111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9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2.jpeg"/><Relationship Id="rId3" Type="http://schemas.openxmlformats.org/officeDocument/2006/relationships/image" Target="../media/image113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4" Type="http://schemas.openxmlformats.org/officeDocument/2006/relationships/image" Target="../media/image116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4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7.png"/><Relationship Id="rId3" Type="http://schemas.openxmlformats.org/officeDocument/2006/relationships/image" Target="../media/image118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9.gif"/><Relationship Id="rId3" Type="http://schemas.openxmlformats.org/officeDocument/2006/relationships/image" Target="../media/image12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g"/><Relationship Id="rId3" Type="http://schemas.openxmlformats.org/officeDocument/2006/relationships/image" Target="../media/image11.jp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g"/><Relationship Id="rId3" Type="http://schemas.openxmlformats.org/officeDocument/2006/relationships/image" Target="../media/image13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eg"/><Relationship Id="rId3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eg"/><Relationship Id="rId3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436" y="99323"/>
            <a:ext cx="9546744" cy="662917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65338" y="583683"/>
            <a:ext cx="8346699" cy="58169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extrusionH="57150" contourW="25400" prstMaterial="matte">
              <a:bevelT w="25400" h="55880" prst="slope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</a:rPr>
              <a:t>PART 1</a:t>
            </a:r>
          </a:p>
          <a:p>
            <a:pPr algn="ctr"/>
            <a:r>
              <a:rPr lang="en-US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</a:rPr>
              <a:t>P</a:t>
            </a:r>
            <a:r>
              <a:rPr lang="en-US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</a:rPr>
              <a:t>HOTON </a:t>
            </a:r>
            <a:r>
              <a:rPr lang="en-US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</a:rPr>
              <a:t>D</a:t>
            </a:r>
            <a:r>
              <a:rPr lang="en-US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</a:rPr>
              <a:t>ETECTION AND </a:t>
            </a:r>
            <a:r>
              <a:rPr lang="en-US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</a:rPr>
              <a:t>I</a:t>
            </a:r>
            <a:r>
              <a:rPr lang="en-US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</a:rPr>
              <a:t>MAGING WITH </a:t>
            </a:r>
            <a:r>
              <a:rPr lang="en-US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</a:rPr>
              <a:t>G</a:t>
            </a:r>
            <a:r>
              <a:rPr lang="en-US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</a:rPr>
              <a:t>ASEOUS </a:t>
            </a:r>
            <a:r>
              <a:rPr lang="en-US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</a:rPr>
              <a:t>C</a:t>
            </a:r>
            <a:r>
              <a:rPr lang="en-US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</a:rPr>
              <a:t>OUNTERS</a:t>
            </a:r>
          </a:p>
          <a:p>
            <a:pPr algn="ctr"/>
            <a:endParaRPr lang="en-US" sz="3600" b="1" cap="all" spc="5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innerShdw blurRad="63500" dist="50800" dir="2700000">
                  <a:prstClr val="black">
                    <a:alpha val="50000"/>
                  </a:prstClr>
                </a:innerShdw>
              </a:effectLst>
            </a:endParaRPr>
          </a:p>
          <a:p>
            <a:pPr algn="ctr"/>
            <a:endParaRPr lang="en-US" sz="36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innerShdw blurRad="63500" dist="50800">
                  <a:prstClr val="black">
                    <a:alpha val="50000"/>
                  </a:prstClr>
                </a:innerShdw>
              </a:effectLst>
            </a:endParaRPr>
          </a:p>
          <a:p>
            <a:pPr algn="ctr"/>
            <a:endParaRPr lang="en-US" sz="3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innerShdw blurRad="63500" dist="50800">
                  <a:prstClr val="black">
                    <a:alpha val="50000"/>
                  </a:prstClr>
                </a:innerShdw>
              </a:effectLst>
            </a:endParaRPr>
          </a:p>
          <a:p>
            <a:pPr algn="ctr"/>
            <a:endParaRPr lang="en-US" sz="3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innerShdw blurRad="63500" dist="50800">
                  <a:prstClr val="black">
                    <a:alpha val="50000"/>
                  </a:prstClr>
                </a:innerShdw>
              </a:effectLst>
            </a:endParaRPr>
          </a:p>
          <a:p>
            <a:pPr algn="ctr"/>
            <a:r>
              <a:rPr lang="en-US" sz="24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  <a:reflection blurRad="12700" stA="28000" endPos="45000" dist="1000" dir="5400000" sy="-100000" algn="bl" rotWithShape="0"/>
                </a:effectLst>
              </a:rPr>
              <a:t>Fabio Sauli</a:t>
            </a:r>
          </a:p>
          <a:p>
            <a:pPr algn="ctr"/>
            <a:r>
              <a:rPr lang="en-US" sz="24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  <a:reflection blurRad="12700" stA="28000" endPos="45000" dist="1000" dir="5400000" sy="-100000" algn="bl" rotWithShape="0"/>
                </a:effectLst>
              </a:rPr>
              <a:t>TERA Foundation and CERN</a:t>
            </a:r>
          </a:p>
          <a:p>
            <a:pPr algn="ctr"/>
            <a:r>
              <a:rPr lang="en-US" sz="2000" b="1" i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  <a:reflection blurRad="12700" stA="28000" endPos="45000" dist="1000" dir="5400000" sy="-100000" algn="bl" rotWithShape="0"/>
                </a:effectLst>
              </a:rPr>
              <a:t>EDIT 2015  </a:t>
            </a:r>
            <a:r>
              <a:rPr lang="en-US" sz="2000" b="1" i="1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  <a:reflection blurRad="12700" stA="28000" endPos="45000" dist="1000" dir="5400000" sy="-100000" algn="bl" rotWithShape="0"/>
                </a:effectLst>
              </a:rPr>
              <a:t>Laboratori</a:t>
            </a:r>
            <a:r>
              <a:rPr lang="en-US" sz="2000" b="1" i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2000" b="1" i="1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  <a:reflection blurRad="12700" stA="28000" endPos="45000" dist="1000" dir="5400000" sy="-100000" algn="bl" rotWithShape="0"/>
                </a:effectLst>
              </a:rPr>
              <a:t>Nazionali</a:t>
            </a:r>
            <a:r>
              <a:rPr lang="en-US" sz="2000" b="1" i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  <a:reflection blurRad="12700" stA="28000" endPos="45000" dist="1000" dir="5400000" sy="-100000" algn="bl" rotWithShape="0"/>
                </a:effectLst>
              </a:rPr>
              <a:t> di </a:t>
            </a:r>
            <a:r>
              <a:rPr lang="en-US" sz="2000" b="1" i="1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  <a:reflection blurRad="12700" stA="28000" endPos="45000" dist="1000" dir="5400000" sy="-100000" algn="bl" rotWithShape="0"/>
                </a:effectLst>
              </a:rPr>
              <a:t>Frascati</a:t>
            </a:r>
            <a:r>
              <a:rPr lang="en-US" sz="2000" b="1" i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  <a:reflection blurRad="12700" stA="28000" endPos="45000" dist="1000" dir="5400000" sy="-100000" algn="bl" rotWithShape="0"/>
                </a:effectLst>
              </a:rPr>
              <a:t>, October 20-29, 2015</a:t>
            </a:r>
            <a:endParaRPr lang="en-US" sz="2400" b="1" i="1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innerShdw blurRad="63500" dist="50800">
                  <a:prstClr val="black">
                    <a:alpha val="50000"/>
                  </a:prstClr>
                </a:innerShdw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963894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0349" y="106007"/>
            <a:ext cx="9130300" cy="395996"/>
          </a:xfrm>
          <a:ln>
            <a:noFill/>
          </a:ln>
        </p:spPr>
        <p:txBody>
          <a:bodyPr/>
          <a:lstStyle/>
          <a:p>
            <a:r>
              <a:rPr lang="en-US" sz="1800" i="1" dirty="0" smtClean="0"/>
              <a:t>UV PHOTONS ABSORPTION</a:t>
            </a:r>
            <a:endParaRPr lang="en-US" sz="1800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E1E03-659C-5C49-9F8B-AEB4A7A525E6}" type="slidenum">
              <a:rPr lang="en-US" smtClean="0"/>
              <a:t>9</a:t>
            </a:fld>
            <a:endParaRPr lang="en-US"/>
          </a:p>
        </p:txBody>
      </p:sp>
      <p:pic>
        <p:nvPicPr>
          <p:cNvPr id="6" name="Picture 33" descr="hydroc total-ioniz xsec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95898" y="2865482"/>
            <a:ext cx="4530222" cy="3216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bsorption cross sect nobl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0349" y="1033359"/>
            <a:ext cx="4087729" cy="3265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62033" y="694805"/>
            <a:ext cx="47994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/>
              <a:t>NOBLE GASES: PHOTOIONIZATION THRESHOLD</a:t>
            </a:r>
            <a:endParaRPr lang="en-US" sz="1600" i="1" dirty="0"/>
          </a:p>
        </p:txBody>
      </p:sp>
      <p:sp>
        <p:nvSpPr>
          <p:cNvPr id="5" name="TextBox 4"/>
          <p:cNvSpPr txBox="1"/>
          <p:nvPr/>
        </p:nvSpPr>
        <p:spPr>
          <a:xfrm>
            <a:off x="4931202" y="2177495"/>
            <a:ext cx="427202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/>
              <a:t>MOLECULAR GASES: </a:t>
            </a:r>
          </a:p>
          <a:p>
            <a:r>
              <a:rPr lang="en-US" sz="1600" i="1" dirty="0" smtClean="0"/>
              <a:t>TOTAL AND IONIZATION CROSS SECTIONS:</a:t>
            </a:r>
            <a:endParaRPr lang="en-US" sz="1600" i="1" dirty="0"/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456039" y="4510797"/>
            <a:ext cx="4475163" cy="52322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txBody>
          <a:bodyPr>
            <a:spAutoFit/>
          </a:bodyPr>
          <a:lstStyle/>
          <a:p>
            <a:r>
              <a:rPr lang="en-US" sz="1400" b="1" i="1" dirty="0"/>
              <a:t>H. S. W. Massey, Electronic and Ionic impact Phenomena (Oxford Press 1969)</a:t>
            </a:r>
          </a:p>
        </p:txBody>
      </p: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447351" y="5254613"/>
            <a:ext cx="4475163" cy="52322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r>
              <a:rPr lang="en-US" sz="1400" b="1" i="1" dirty="0"/>
              <a:t>G. Marr, Photoionization Processes in Gases </a:t>
            </a:r>
            <a:endParaRPr lang="en-US" sz="1400" b="1" i="1" dirty="0" smtClean="0"/>
          </a:p>
          <a:p>
            <a:r>
              <a:rPr lang="en-US" sz="1400" b="1" i="1" dirty="0" smtClean="0"/>
              <a:t>(</a:t>
            </a:r>
            <a:r>
              <a:rPr lang="en-US" sz="1400" b="1" i="1" dirty="0"/>
              <a:t>Academic Press NY 1967)</a:t>
            </a:r>
          </a:p>
        </p:txBody>
      </p:sp>
    </p:spTree>
    <p:extLst>
      <p:ext uri="{BB962C8B-B14F-4D97-AF65-F5344CB8AC3E}">
        <p14:creationId xmlns:p14="http://schemas.microsoft.com/office/powerpoint/2010/main" val="1880702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0349" y="106007"/>
            <a:ext cx="9130300" cy="395996"/>
          </a:xfrm>
          <a:ln>
            <a:noFill/>
          </a:ln>
        </p:spPr>
        <p:txBody>
          <a:bodyPr/>
          <a:lstStyle/>
          <a:p>
            <a:r>
              <a:rPr lang="en-US" sz="1800" i="1" dirty="0" smtClean="0"/>
              <a:t>UV PHOTONS ABSORPTION</a:t>
            </a:r>
            <a:endParaRPr lang="en-US" sz="1800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E1E03-659C-5C49-9F8B-AEB4A7A525E6}" type="slidenum">
              <a:rPr lang="en-US" smtClean="0"/>
              <a:t>10</a:t>
            </a:fld>
            <a:endParaRPr lang="en-US"/>
          </a:p>
        </p:txBody>
      </p:sp>
      <p:pic>
        <p:nvPicPr>
          <p:cNvPr id="10" name="Picture 9" descr="Figure 3-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496" y="1059852"/>
            <a:ext cx="4239801" cy="3669059"/>
          </a:xfrm>
          <a:prstGeom prst="rect">
            <a:avLst/>
          </a:prstGeom>
        </p:spPr>
      </p:pic>
      <p:pic>
        <p:nvPicPr>
          <p:cNvPr id="12" name="Picture 11" descr="Figure 3-8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3923" y="2348861"/>
            <a:ext cx="4269958" cy="369515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802124" y="740394"/>
            <a:ext cx="18834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/>
              <a:t>HYDROCARBONS</a:t>
            </a:r>
            <a:endParaRPr lang="en-US" sz="1600" i="1" dirty="0"/>
          </a:p>
        </p:txBody>
      </p:sp>
      <p:sp>
        <p:nvSpPr>
          <p:cNvPr id="14" name="TextBox 13"/>
          <p:cNvSpPr txBox="1"/>
          <p:nvPr/>
        </p:nvSpPr>
        <p:spPr>
          <a:xfrm>
            <a:off x="5337948" y="2010307"/>
            <a:ext cx="26884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/>
              <a:t>OXYGEN, OZONE, WATER:</a:t>
            </a:r>
            <a:endParaRPr lang="en-US" sz="1600" i="1" dirty="0"/>
          </a:p>
        </p:txBody>
      </p:sp>
      <p:sp>
        <p:nvSpPr>
          <p:cNvPr id="15" name="TextBox 14"/>
          <p:cNvSpPr txBox="1"/>
          <p:nvPr/>
        </p:nvSpPr>
        <p:spPr>
          <a:xfrm>
            <a:off x="935813" y="5303064"/>
            <a:ext cx="3054413" cy="52322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b="1" i="1" dirty="0" smtClean="0"/>
              <a:t>F. Sauli, Gaseous Radiation Detectors </a:t>
            </a:r>
          </a:p>
          <a:p>
            <a:r>
              <a:rPr lang="en-US" sz="1400" b="1" i="1" dirty="0" smtClean="0"/>
              <a:t>Cambridge University Press (2014)</a:t>
            </a:r>
            <a:endParaRPr lang="en-US" sz="1400" b="1" i="1" dirty="0"/>
          </a:p>
        </p:txBody>
      </p:sp>
    </p:spTree>
    <p:extLst>
      <p:ext uri="{BB962C8B-B14F-4D97-AF65-F5344CB8AC3E}">
        <p14:creationId xmlns:p14="http://schemas.microsoft.com/office/powerpoint/2010/main" val="40057012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0349" y="106007"/>
            <a:ext cx="9130300" cy="395996"/>
          </a:xfrm>
          <a:ln>
            <a:noFill/>
          </a:ln>
        </p:spPr>
        <p:txBody>
          <a:bodyPr/>
          <a:lstStyle/>
          <a:p>
            <a:r>
              <a:rPr lang="en-US" sz="1800" i="1" dirty="0" smtClean="0"/>
              <a:t>LOW THRESHOLD PHOTOIONIZING VAPORS</a:t>
            </a:r>
            <a:endParaRPr lang="en-US" sz="1800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E1E03-659C-5C49-9F8B-AEB4A7A525E6}" type="slidenum">
              <a:rPr lang="en-US" smtClean="0"/>
              <a:t>11</a:t>
            </a:fld>
            <a:endParaRPr lang="en-US"/>
          </a:p>
        </p:txBody>
      </p: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4636685" y="2240100"/>
            <a:ext cx="4743588" cy="3181298"/>
            <a:chOff x="2976" y="2156"/>
            <a:chExt cx="2640" cy="2096"/>
          </a:xfrm>
        </p:grpSpPr>
        <p:pic>
          <p:nvPicPr>
            <p:cNvPr id="6" name="Picture 5" descr="tmae tot xsect-q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6" y="2156"/>
              <a:ext cx="2640" cy="20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 Box 31"/>
            <p:cNvSpPr txBox="1">
              <a:spLocks noChangeArrowheads="1"/>
            </p:cNvSpPr>
            <p:nvPr/>
          </p:nvSpPr>
          <p:spPr bwMode="auto">
            <a:xfrm>
              <a:off x="3608" y="2927"/>
              <a:ext cx="301" cy="2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b="1" i="1" kern="1200">
                  <a:solidFill>
                    <a:srgbClr val="0E1BFF"/>
                  </a:solidFill>
                  <a:latin typeface="Symbol" charset="0"/>
                  <a:sym typeface="Symbol" charset="0"/>
                </a:rPr>
                <a:t></a:t>
              </a:r>
              <a:r>
                <a:rPr lang="en-US" b="1" i="1" kern="1200" baseline="-25000">
                  <a:solidFill>
                    <a:srgbClr val="0E1BFF"/>
                  </a:solidFill>
                </a:rPr>
                <a:t>TOT</a:t>
              </a:r>
              <a:endParaRPr lang="en-US" b="1" i="1" kern="1200">
                <a:solidFill>
                  <a:srgbClr val="0E1BFF"/>
                </a:solidFill>
              </a:endParaRPr>
            </a:p>
          </p:txBody>
        </p:sp>
        <p:sp>
          <p:nvSpPr>
            <p:cNvPr id="8" name="Text Box 32"/>
            <p:cNvSpPr txBox="1">
              <a:spLocks noChangeArrowheads="1"/>
            </p:cNvSpPr>
            <p:nvPr/>
          </p:nvSpPr>
          <p:spPr bwMode="auto">
            <a:xfrm>
              <a:off x="4138" y="3168"/>
              <a:ext cx="255" cy="2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b="1" i="1" kern="1200">
                  <a:solidFill>
                    <a:srgbClr val="FF0F0F"/>
                  </a:solidFill>
                </a:rPr>
                <a:t>QE</a:t>
              </a:r>
            </a:p>
          </p:txBody>
        </p:sp>
      </p:grpSp>
      <p:pic>
        <p:nvPicPr>
          <p:cNvPr id="3" name="Picture 2" descr="Figure 3-12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036" y="1409303"/>
            <a:ext cx="4206839" cy="342209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73725" y="762972"/>
            <a:ext cx="30739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Triethylamine (TEA) </a:t>
            </a:r>
            <a:r>
              <a:rPr lang="en-GB" i="1" dirty="0"/>
              <a:t>(C</a:t>
            </a:r>
            <a:r>
              <a:rPr lang="en-GB" i="1" baseline="-25000" dirty="0"/>
              <a:t>2</a:t>
            </a:r>
            <a:r>
              <a:rPr lang="en-GB" i="1" dirty="0"/>
              <a:t>H</a:t>
            </a:r>
            <a:r>
              <a:rPr lang="en-GB" i="1" baseline="-25000" dirty="0"/>
              <a:t>5</a:t>
            </a:r>
            <a:r>
              <a:rPr lang="en-GB" i="1" dirty="0"/>
              <a:t>)</a:t>
            </a:r>
            <a:r>
              <a:rPr lang="en-GB" i="1" baseline="-25000" dirty="0"/>
              <a:t>3</a:t>
            </a:r>
            <a:r>
              <a:rPr lang="en-GB" i="1" dirty="0"/>
              <a:t>N</a:t>
            </a:r>
            <a:r>
              <a:rPr lang="en-US" i="1" dirty="0"/>
              <a:t> </a:t>
            </a:r>
            <a:endParaRPr lang="en-US" i="1" dirty="0" smtClean="0"/>
          </a:p>
          <a:p>
            <a:r>
              <a:rPr lang="en-US" i="1" dirty="0" err="1" smtClean="0"/>
              <a:t>E</a:t>
            </a:r>
            <a:r>
              <a:rPr lang="en-US" i="1" baseline="-25000" dirty="0" err="1" smtClean="0"/>
              <a:t>i</a:t>
            </a:r>
            <a:r>
              <a:rPr lang="en-US" i="1" dirty="0" smtClean="0"/>
              <a:t> = 7.5 eV</a:t>
            </a:r>
            <a:endParaRPr lang="en-US" i="1" dirty="0"/>
          </a:p>
        </p:txBody>
      </p:sp>
      <p:sp>
        <p:nvSpPr>
          <p:cNvPr id="10" name="TextBox 9"/>
          <p:cNvSpPr txBox="1"/>
          <p:nvPr/>
        </p:nvSpPr>
        <p:spPr>
          <a:xfrm>
            <a:off x="5044907" y="1198257"/>
            <a:ext cx="407218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dirty="0" smtClean="0"/>
              <a:t>Tetrakis</a:t>
            </a:r>
            <a:r>
              <a:rPr lang="en-GB" i="1" dirty="0"/>
              <a:t>-</a:t>
            </a:r>
            <a:r>
              <a:rPr lang="en-GB" i="1" dirty="0" err="1"/>
              <a:t>dimethilamino</a:t>
            </a:r>
            <a:r>
              <a:rPr lang="en-GB" i="1" dirty="0"/>
              <a:t>-ethylene (TMAE</a:t>
            </a:r>
            <a:r>
              <a:rPr lang="en-GB" i="1" dirty="0" smtClean="0"/>
              <a:t>)</a:t>
            </a:r>
          </a:p>
          <a:p>
            <a:r>
              <a:rPr lang="en-GB" i="1" dirty="0"/>
              <a:t>C[(CH</a:t>
            </a:r>
            <a:r>
              <a:rPr lang="en-GB" i="1" baseline="-25000" dirty="0"/>
              <a:t>3</a:t>
            </a:r>
            <a:r>
              <a:rPr lang="en-GB" i="1" dirty="0"/>
              <a:t>)</a:t>
            </a:r>
            <a:r>
              <a:rPr lang="en-GB" i="1" baseline="-25000" dirty="0"/>
              <a:t>2</a:t>
            </a:r>
            <a:r>
              <a:rPr lang="en-GB" i="1" dirty="0"/>
              <a:t>N]</a:t>
            </a:r>
            <a:r>
              <a:rPr lang="en-GB" i="1" baseline="-25000" dirty="0"/>
              <a:t>4</a:t>
            </a:r>
            <a:r>
              <a:rPr lang="en-US" i="1" dirty="0"/>
              <a:t> </a:t>
            </a:r>
          </a:p>
          <a:p>
            <a:r>
              <a:rPr lang="en-US" i="1" dirty="0" err="1" smtClean="0"/>
              <a:t>E</a:t>
            </a:r>
            <a:r>
              <a:rPr lang="en-US" i="1" baseline="-25000" dirty="0" err="1" smtClean="0"/>
              <a:t>i</a:t>
            </a:r>
            <a:r>
              <a:rPr lang="en-US" i="1" dirty="0" smtClean="0"/>
              <a:t> = 5.3 eV</a:t>
            </a:r>
            <a:endParaRPr lang="en-US" i="1" dirty="0"/>
          </a:p>
        </p:txBody>
      </p:sp>
      <p:sp>
        <p:nvSpPr>
          <p:cNvPr id="11" name="TextBox 10"/>
          <p:cNvSpPr txBox="1"/>
          <p:nvPr/>
        </p:nvSpPr>
        <p:spPr>
          <a:xfrm>
            <a:off x="2482880" y="5705642"/>
            <a:ext cx="4333989" cy="307777"/>
          </a:xfrm>
          <a:prstGeom prst="rect">
            <a:avLst/>
          </a:prstGeom>
          <a:solidFill>
            <a:srgbClr val="D9D9D9"/>
          </a:solidFill>
        </p:spPr>
        <p:txBody>
          <a:bodyPr wrap="none" rtlCol="0">
            <a:spAutoFit/>
          </a:bodyPr>
          <a:lstStyle/>
          <a:p>
            <a:r>
              <a:rPr lang="en-US" sz="1400" b="1" i="1" dirty="0" smtClean="0"/>
              <a:t>R. Holroyd et al, </a:t>
            </a:r>
            <a:r>
              <a:rPr lang="en-US" sz="1400" b="1" i="1" dirty="0" err="1" smtClean="0"/>
              <a:t>Nucl</a:t>
            </a:r>
            <a:r>
              <a:rPr lang="en-US" sz="1400" b="1" i="1" dirty="0" smtClean="0"/>
              <a:t>. Instr. and Meth.A261(1987)440</a:t>
            </a:r>
            <a:endParaRPr lang="en-US" sz="1400" b="1" i="1" dirty="0"/>
          </a:p>
        </p:txBody>
      </p:sp>
    </p:spTree>
    <p:extLst>
      <p:ext uri="{BB962C8B-B14F-4D97-AF65-F5344CB8AC3E}">
        <p14:creationId xmlns:p14="http://schemas.microsoft.com/office/powerpoint/2010/main" val="8156062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0349" y="106007"/>
            <a:ext cx="9130300" cy="395996"/>
          </a:xfrm>
          <a:ln>
            <a:noFill/>
          </a:ln>
        </p:spPr>
        <p:txBody>
          <a:bodyPr/>
          <a:lstStyle/>
          <a:p>
            <a:r>
              <a:rPr lang="en-US" sz="1800" i="1" dirty="0" smtClean="0"/>
              <a:t>PHOTOELECTRIC CROSS SECTION: SOFT X-RAYS</a:t>
            </a:r>
            <a:endParaRPr lang="en-US" sz="1800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E1E03-659C-5C49-9F8B-AEB4A7A525E6}" type="slidenum">
              <a:rPr lang="en-US" smtClean="0"/>
              <a:t>12</a:t>
            </a:fld>
            <a:endParaRPr lang="en-US"/>
          </a:p>
        </p:txBody>
      </p:sp>
      <p:pic>
        <p:nvPicPr>
          <p:cNvPr id="9" name="Picture 8" descr="Figure 3-16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0349" y="1052744"/>
            <a:ext cx="4465374" cy="386426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244877" y="1367159"/>
            <a:ext cx="375398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DETECTION EFFICIENCY</a:t>
            </a:r>
          </a:p>
          <a:p>
            <a:r>
              <a:rPr lang="en-US" sz="1600" dirty="0" smtClean="0"/>
              <a:t>1 cm GAS @ STP  (0</a:t>
            </a:r>
            <a:r>
              <a:rPr lang="en-US" sz="1600" baseline="30000" dirty="0" smtClean="0"/>
              <a:t>0</a:t>
            </a:r>
            <a:r>
              <a:rPr lang="en-US" sz="1600" dirty="0" smtClean="0"/>
              <a:t>C, 1 ATM): </a:t>
            </a:r>
            <a:endParaRPr lang="en-US" sz="1600" dirty="0"/>
          </a:p>
        </p:txBody>
      </p:sp>
      <p:sp>
        <p:nvSpPr>
          <p:cNvPr id="3" name="TextBox 2"/>
          <p:cNvSpPr txBox="1"/>
          <p:nvPr/>
        </p:nvSpPr>
        <p:spPr>
          <a:xfrm>
            <a:off x="713809" y="714190"/>
            <a:ext cx="31490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ABSORPTION CROSS SECTION:</a:t>
            </a:r>
            <a:endParaRPr lang="en-US" sz="1600" dirty="0"/>
          </a:p>
        </p:txBody>
      </p:sp>
      <p:pic>
        <p:nvPicPr>
          <p:cNvPr id="5" name="Picture 4" descr="efficiency gases 1cm CO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5723" y="2349500"/>
            <a:ext cx="4477657" cy="3471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0888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0349" y="106007"/>
            <a:ext cx="9130300" cy="395996"/>
          </a:xfrm>
          <a:ln>
            <a:noFill/>
          </a:ln>
        </p:spPr>
        <p:txBody>
          <a:bodyPr/>
          <a:lstStyle/>
          <a:p>
            <a:r>
              <a:rPr lang="en-US" sz="1800" i="1" dirty="0" smtClean="0"/>
              <a:t>ABSORPTION LENGTH: SOFT X-RAYS IN XENON</a:t>
            </a:r>
            <a:endParaRPr lang="en-US" sz="1800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E1E03-659C-5C49-9F8B-AEB4A7A525E6}" type="slidenum">
              <a:rPr lang="en-US" smtClean="0"/>
              <a:t>13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5463" y="1112553"/>
            <a:ext cx="5962751" cy="4726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3473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0349" y="132195"/>
            <a:ext cx="9130300" cy="348516"/>
          </a:xfrm>
        </p:spPr>
        <p:txBody>
          <a:bodyPr/>
          <a:lstStyle/>
          <a:p>
            <a:r>
              <a:rPr lang="en-US" sz="1800" i="1" dirty="0" smtClean="0"/>
              <a:t>SOFT X-RAYS: PHOTOELECTRIC</a:t>
            </a:r>
            <a:endParaRPr lang="en-US" sz="1800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E1E03-659C-5C49-9F8B-AEB4A7A525E6}" type="slidenum">
              <a:rPr lang="en-US" smtClean="0"/>
              <a:t>14</a:t>
            </a:fld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6569266" y="1894018"/>
            <a:ext cx="27077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K SHELL FLUORESCENCE: </a:t>
            </a:r>
            <a:endParaRPr lang="en-US" sz="1600" dirty="0"/>
          </a:p>
        </p:txBody>
      </p:sp>
      <p:sp>
        <p:nvSpPr>
          <p:cNvPr id="33" name="TextBox 32"/>
          <p:cNvSpPr txBox="1"/>
          <p:nvPr/>
        </p:nvSpPr>
        <p:spPr>
          <a:xfrm>
            <a:off x="6569266" y="606821"/>
            <a:ext cx="10736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L-SHELL:</a:t>
            </a:r>
            <a:endParaRPr lang="en-US" sz="1600" dirty="0"/>
          </a:p>
        </p:txBody>
      </p:sp>
      <p:grpSp>
        <p:nvGrpSpPr>
          <p:cNvPr id="46" name="Group 45"/>
          <p:cNvGrpSpPr/>
          <p:nvPr/>
        </p:nvGrpSpPr>
        <p:grpSpPr>
          <a:xfrm>
            <a:off x="6847735" y="829487"/>
            <a:ext cx="2260785" cy="1033646"/>
            <a:chOff x="6655891" y="1712313"/>
            <a:chExt cx="2260785" cy="1033646"/>
          </a:xfrm>
        </p:grpSpPr>
        <p:grpSp>
          <p:nvGrpSpPr>
            <p:cNvPr id="41" name="Group 40"/>
            <p:cNvGrpSpPr/>
            <p:nvPr/>
          </p:nvGrpSpPr>
          <p:grpSpPr>
            <a:xfrm>
              <a:off x="6655891" y="1786227"/>
              <a:ext cx="2001831" cy="729044"/>
              <a:chOff x="6746404" y="1928248"/>
              <a:chExt cx="2257338" cy="891402"/>
            </a:xfrm>
          </p:grpSpPr>
          <p:grpSp>
            <p:nvGrpSpPr>
              <p:cNvPr id="35" name="Group 34"/>
              <p:cNvGrpSpPr>
                <a:grpSpLocks/>
              </p:cNvGrpSpPr>
              <p:nvPr/>
            </p:nvGrpSpPr>
            <p:grpSpPr bwMode="auto">
              <a:xfrm rot="21548225">
                <a:off x="6746404" y="2178573"/>
                <a:ext cx="1163627" cy="116004"/>
                <a:chOff x="432" y="3024"/>
                <a:chExt cx="1632" cy="81"/>
              </a:xfrm>
            </p:grpSpPr>
            <p:sp>
              <p:nvSpPr>
                <p:cNvPr id="39" name="Freeform 38"/>
                <p:cNvSpPr>
                  <a:spLocks/>
                </p:cNvSpPr>
                <p:nvPr/>
              </p:nvSpPr>
              <p:spPr bwMode="auto">
                <a:xfrm>
                  <a:off x="432" y="3024"/>
                  <a:ext cx="816" cy="80"/>
                </a:xfrm>
                <a:custGeom>
                  <a:avLst/>
                  <a:gdLst>
                    <a:gd name="T0" fmla="*/ 0 w 1296"/>
                    <a:gd name="T1" fmla="*/ 216 h 360"/>
                    <a:gd name="T2" fmla="*/ 96 w 1296"/>
                    <a:gd name="T3" fmla="*/ 24 h 360"/>
                    <a:gd name="T4" fmla="*/ 192 w 1296"/>
                    <a:gd name="T5" fmla="*/ 360 h 360"/>
                    <a:gd name="T6" fmla="*/ 288 w 1296"/>
                    <a:gd name="T7" fmla="*/ 24 h 360"/>
                    <a:gd name="T8" fmla="*/ 384 w 1296"/>
                    <a:gd name="T9" fmla="*/ 360 h 360"/>
                    <a:gd name="T10" fmla="*/ 480 w 1296"/>
                    <a:gd name="T11" fmla="*/ 24 h 360"/>
                    <a:gd name="T12" fmla="*/ 576 w 1296"/>
                    <a:gd name="T13" fmla="*/ 360 h 360"/>
                    <a:gd name="T14" fmla="*/ 672 w 1296"/>
                    <a:gd name="T15" fmla="*/ 24 h 360"/>
                    <a:gd name="T16" fmla="*/ 768 w 1296"/>
                    <a:gd name="T17" fmla="*/ 360 h 360"/>
                    <a:gd name="T18" fmla="*/ 864 w 1296"/>
                    <a:gd name="T19" fmla="*/ 24 h 360"/>
                    <a:gd name="T20" fmla="*/ 960 w 1296"/>
                    <a:gd name="T21" fmla="*/ 360 h 360"/>
                    <a:gd name="T22" fmla="*/ 1056 w 1296"/>
                    <a:gd name="T23" fmla="*/ 24 h 360"/>
                    <a:gd name="T24" fmla="*/ 1152 w 1296"/>
                    <a:gd name="T25" fmla="*/ 360 h 360"/>
                    <a:gd name="T26" fmla="*/ 1248 w 1296"/>
                    <a:gd name="T27" fmla="*/ 24 h 360"/>
                    <a:gd name="T28" fmla="*/ 1296 w 1296"/>
                    <a:gd name="T29" fmla="*/ 216 h 3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1296" h="360">
                      <a:moveTo>
                        <a:pt x="0" y="216"/>
                      </a:moveTo>
                      <a:cubicBezTo>
                        <a:pt x="32" y="108"/>
                        <a:pt x="64" y="0"/>
                        <a:pt x="96" y="24"/>
                      </a:cubicBezTo>
                      <a:cubicBezTo>
                        <a:pt x="128" y="48"/>
                        <a:pt x="160" y="360"/>
                        <a:pt x="192" y="360"/>
                      </a:cubicBezTo>
                      <a:cubicBezTo>
                        <a:pt x="224" y="360"/>
                        <a:pt x="256" y="24"/>
                        <a:pt x="288" y="24"/>
                      </a:cubicBezTo>
                      <a:cubicBezTo>
                        <a:pt x="320" y="24"/>
                        <a:pt x="352" y="360"/>
                        <a:pt x="384" y="360"/>
                      </a:cubicBezTo>
                      <a:cubicBezTo>
                        <a:pt x="416" y="360"/>
                        <a:pt x="448" y="24"/>
                        <a:pt x="480" y="24"/>
                      </a:cubicBezTo>
                      <a:cubicBezTo>
                        <a:pt x="512" y="24"/>
                        <a:pt x="544" y="360"/>
                        <a:pt x="576" y="360"/>
                      </a:cubicBezTo>
                      <a:cubicBezTo>
                        <a:pt x="608" y="360"/>
                        <a:pt x="640" y="24"/>
                        <a:pt x="672" y="24"/>
                      </a:cubicBezTo>
                      <a:cubicBezTo>
                        <a:pt x="704" y="24"/>
                        <a:pt x="736" y="360"/>
                        <a:pt x="768" y="360"/>
                      </a:cubicBezTo>
                      <a:cubicBezTo>
                        <a:pt x="800" y="360"/>
                        <a:pt x="832" y="24"/>
                        <a:pt x="864" y="24"/>
                      </a:cubicBezTo>
                      <a:cubicBezTo>
                        <a:pt x="896" y="24"/>
                        <a:pt x="928" y="360"/>
                        <a:pt x="960" y="360"/>
                      </a:cubicBezTo>
                      <a:cubicBezTo>
                        <a:pt x="992" y="360"/>
                        <a:pt x="1024" y="24"/>
                        <a:pt x="1056" y="24"/>
                      </a:cubicBezTo>
                      <a:cubicBezTo>
                        <a:pt x="1088" y="24"/>
                        <a:pt x="1120" y="360"/>
                        <a:pt x="1152" y="360"/>
                      </a:cubicBezTo>
                      <a:cubicBezTo>
                        <a:pt x="1184" y="360"/>
                        <a:pt x="1224" y="48"/>
                        <a:pt x="1248" y="24"/>
                      </a:cubicBezTo>
                      <a:cubicBezTo>
                        <a:pt x="1272" y="0"/>
                        <a:pt x="1284" y="108"/>
                        <a:pt x="1296" y="216"/>
                      </a:cubicBezTo>
                    </a:path>
                  </a:pathLst>
                </a:custGeom>
                <a:noFill/>
                <a:ln w="19050" cmpd="sng">
                  <a:solidFill>
                    <a:srgbClr val="0E1B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sz="1600" kern="1200"/>
                </a:p>
              </p:txBody>
            </p:sp>
            <p:sp>
              <p:nvSpPr>
                <p:cNvPr id="40" name="Freeform 39"/>
                <p:cNvSpPr>
                  <a:spLocks/>
                </p:cNvSpPr>
                <p:nvPr/>
              </p:nvSpPr>
              <p:spPr bwMode="auto">
                <a:xfrm flipV="1">
                  <a:off x="1248" y="3024"/>
                  <a:ext cx="816" cy="81"/>
                </a:xfrm>
                <a:custGeom>
                  <a:avLst/>
                  <a:gdLst>
                    <a:gd name="T0" fmla="*/ 0 w 1296"/>
                    <a:gd name="T1" fmla="*/ 216 h 360"/>
                    <a:gd name="T2" fmla="*/ 96 w 1296"/>
                    <a:gd name="T3" fmla="*/ 24 h 360"/>
                    <a:gd name="T4" fmla="*/ 192 w 1296"/>
                    <a:gd name="T5" fmla="*/ 360 h 360"/>
                    <a:gd name="T6" fmla="*/ 288 w 1296"/>
                    <a:gd name="T7" fmla="*/ 24 h 360"/>
                    <a:gd name="T8" fmla="*/ 384 w 1296"/>
                    <a:gd name="T9" fmla="*/ 360 h 360"/>
                    <a:gd name="T10" fmla="*/ 480 w 1296"/>
                    <a:gd name="T11" fmla="*/ 24 h 360"/>
                    <a:gd name="T12" fmla="*/ 576 w 1296"/>
                    <a:gd name="T13" fmla="*/ 360 h 360"/>
                    <a:gd name="T14" fmla="*/ 672 w 1296"/>
                    <a:gd name="T15" fmla="*/ 24 h 360"/>
                    <a:gd name="T16" fmla="*/ 768 w 1296"/>
                    <a:gd name="T17" fmla="*/ 360 h 360"/>
                    <a:gd name="T18" fmla="*/ 864 w 1296"/>
                    <a:gd name="T19" fmla="*/ 24 h 360"/>
                    <a:gd name="T20" fmla="*/ 960 w 1296"/>
                    <a:gd name="T21" fmla="*/ 360 h 360"/>
                    <a:gd name="T22" fmla="*/ 1056 w 1296"/>
                    <a:gd name="T23" fmla="*/ 24 h 360"/>
                    <a:gd name="T24" fmla="*/ 1152 w 1296"/>
                    <a:gd name="T25" fmla="*/ 360 h 360"/>
                    <a:gd name="T26" fmla="*/ 1248 w 1296"/>
                    <a:gd name="T27" fmla="*/ 24 h 360"/>
                    <a:gd name="T28" fmla="*/ 1296 w 1296"/>
                    <a:gd name="T29" fmla="*/ 216 h 3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1296" h="360">
                      <a:moveTo>
                        <a:pt x="0" y="216"/>
                      </a:moveTo>
                      <a:cubicBezTo>
                        <a:pt x="32" y="108"/>
                        <a:pt x="64" y="0"/>
                        <a:pt x="96" y="24"/>
                      </a:cubicBezTo>
                      <a:cubicBezTo>
                        <a:pt x="128" y="48"/>
                        <a:pt x="160" y="360"/>
                        <a:pt x="192" y="360"/>
                      </a:cubicBezTo>
                      <a:cubicBezTo>
                        <a:pt x="224" y="360"/>
                        <a:pt x="256" y="24"/>
                        <a:pt x="288" y="24"/>
                      </a:cubicBezTo>
                      <a:cubicBezTo>
                        <a:pt x="320" y="24"/>
                        <a:pt x="352" y="360"/>
                        <a:pt x="384" y="360"/>
                      </a:cubicBezTo>
                      <a:cubicBezTo>
                        <a:pt x="416" y="360"/>
                        <a:pt x="448" y="24"/>
                        <a:pt x="480" y="24"/>
                      </a:cubicBezTo>
                      <a:cubicBezTo>
                        <a:pt x="512" y="24"/>
                        <a:pt x="544" y="360"/>
                        <a:pt x="576" y="360"/>
                      </a:cubicBezTo>
                      <a:cubicBezTo>
                        <a:pt x="608" y="360"/>
                        <a:pt x="640" y="24"/>
                        <a:pt x="672" y="24"/>
                      </a:cubicBezTo>
                      <a:cubicBezTo>
                        <a:pt x="704" y="24"/>
                        <a:pt x="736" y="360"/>
                        <a:pt x="768" y="360"/>
                      </a:cubicBezTo>
                      <a:cubicBezTo>
                        <a:pt x="800" y="360"/>
                        <a:pt x="832" y="24"/>
                        <a:pt x="864" y="24"/>
                      </a:cubicBezTo>
                      <a:cubicBezTo>
                        <a:pt x="896" y="24"/>
                        <a:pt x="928" y="360"/>
                        <a:pt x="960" y="360"/>
                      </a:cubicBezTo>
                      <a:cubicBezTo>
                        <a:pt x="992" y="360"/>
                        <a:pt x="1024" y="24"/>
                        <a:pt x="1056" y="24"/>
                      </a:cubicBezTo>
                      <a:cubicBezTo>
                        <a:pt x="1088" y="24"/>
                        <a:pt x="1120" y="360"/>
                        <a:pt x="1152" y="360"/>
                      </a:cubicBezTo>
                      <a:cubicBezTo>
                        <a:pt x="1184" y="360"/>
                        <a:pt x="1224" y="48"/>
                        <a:pt x="1248" y="24"/>
                      </a:cubicBezTo>
                      <a:cubicBezTo>
                        <a:pt x="1272" y="0"/>
                        <a:pt x="1284" y="108"/>
                        <a:pt x="1296" y="216"/>
                      </a:cubicBezTo>
                    </a:path>
                  </a:pathLst>
                </a:custGeom>
                <a:noFill/>
                <a:ln w="19050" cmpd="sng">
                  <a:solidFill>
                    <a:srgbClr val="0E1B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sz="1600" kern="1200"/>
                </a:p>
              </p:txBody>
            </p:sp>
          </p:grpSp>
          <p:sp>
            <p:nvSpPr>
              <p:cNvPr id="36" name="Freeform 35"/>
              <p:cNvSpPr>
                <a:spLocks/>
              </p:cNvSpPr>
              <p:nvPr/>
            </p:nvSpPr>
            <p:spPr bwMode="auto">
              <a:xfrm rot="19455006">
                <a:off x="7865084" y="1928248"/>
                <a:ext cx="581814" cy="112953"/>
              </a:xfrm>
              <a:custGeom>
                <a:avLst/>
                <a:gdLst>
                  <a:gd name="T0" fmla="*/ 0 w 1296"/>
                  <a:gd name="T1" fmla="*/ 216 h 360"/>
                  <a:gd name="T2" fmla="*/ 96 w 1296"/>
                  <a:gd name="T3" fmla="*/ 24 h 360"/>
                  <a:gd name="T4" fmla="*/ 192 w 1296"/>
                  <a:gd name="T5" fmla="*/ 360 h 360"/>
                  <a:gd name="T6" fmla="*/ 288 w 1296"/>
                  <a:gd name="T7" fmla="*/ 24 h 360"/>
                  <a:gd name="T8" fmla="*/ 384 w 1296"/>
                  <a:gd name="T9" fmla="*/ 360 h 360"/>
                  <a:gd name="T10" fmla="*/ 480 w 1296"/>
                  <a:gd name="T11" fmla="*/ 24 h 360"/>
                  <a:gd name="T12" fmla="*/ 576 w 1296"/>
                  <a:gd name="T13" fmla="*/ 360 h 360"/>
                  <a:gd name="T14" fmla="*/ 672 w 1296"/>
                  <a:gd name="T15" fmla="*/ 24 h 360"/>
                  <a:gd name="T16" fmla="*/ 768 w 1296"/>
                  <a:gd name="T17" fmla="*/ 360 h 360"/>
                  <a:gd name="T18" fmla="*/ 864 w 1296"/>
                  <a:gd name="T19" fmla="*/ 24 h 360"/>
                  <a:gd name="T20" fmla="*/ 960 w 1296"/>
                  <a:gd name="T21" fmla="*/ 360 h 360"/>
                  <a:gd name="T22" fmla="*/ 1056 w 1296"/>
                  <a:gd name="T23" fmla="*/ 24 h 360"/>
                  <a:gd name="T24" fmla="*/ 1152 w 1296"/>
                  <a:gd name="T25" fmla="*/ 360 h 360"/>
                  <a:gd name="T26" fmla="*/ 1248 w 1296"/>
                  <a:gd name="T27" fmla="*/ 24 h 360"/>
                  <a:gd name="T28" fmla="*/ 1296 w 1296"/>
                  <a:gd name="T29" fmla="*/ 216 h 3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296" h="360">
                    <a:moveTo>
                      <a:pt x="0" y="216"/>
                    </a:moveTo>
                    <a:cubicBezTo>
                      <a:pt x="32" y="108"/>
                      <a:pt x="64" y="0"/>
                      <a:pt x="96" y="24"/>
                    </a:cubicBezTo>
                    <a:cubicBezTo>
                      <a:pt x="128" y="48"/>
                      <a:pt x="160" y="360"/>
                      <a:pt x="192" y="360"/>
                    </a:cubicBezTo>
                    <a:cubicBezTo>
                      <a:pt x="224" y="360"/>
                      <a:pt x="256" y="24"/>
                      <a:pt x="288" y="24"/>
                    </a:cubicBezTo>
                    <a:cubicBezTo>
                      <a:pt x="320" y="24"/>
                      <a:pt x="352" y="360"/>
                      <a:pt x="384" y="360"/>
                    </a:cubicBezTo>
                    <a:cubicBezTo>
                      <a:pt x="416" y="360"/>
                      <a:pt x="448" y="24"/>
                      <a:pt x="480" y="24"/>
                    </a:cubicBezTo>
                    <a:cubicBezTo>
                      <a:pt x="512" y="24"/>
                      <a:pt x="544" y="360"/>
                      <a:pt x="576" y="360"/>
                    </a:cubicBezTo>
                    <a:cubicBezTo>
                      <a:pt x="608" y="360"/>
                      <a:pt x="640" y="24"/>
                      <a:pt x="672" y="24"/>
                    </a:cubicBezTo>
                    <a:cubicBezTo>
                      <a:pt x="704" y="24"/>
                      <a:pt x="736" y="360"/>
                      <a:pt x="768" y="360"/>
                    </a:cubicBezTo>
                    <a:cubicBezTo>
                      <a:pt x="800" y="360"/>
                      <a:pt x="832" y="24"/>
                      <a:pt x="864" y="24"/>
                    </a:cubicBezTo>
                    <a:cubicBezTo>
                      <a:pt x="896" y="24"/>
                      <a:pt x="928" y="360"/>
                      <a:pt x="960" y="360"/>
                    </a:cubicBezTo>
                    <a:cubicBezTo>
                      <a:pt x="992" y="360"/>
                      <a:pt x="1024" y="24"/>
                      <a:pt x="1056" y="24"/>
                    </a:cubicBezTo>
                    <a:cubicBezTo>
                      <a:pt x="1088" y="24"/>
                      <a:pt x="1120" y="360"/>
                      <a:pt x="1152" y="360"/>
                    </a:cubicBezTo>
                    <a:cubicBezTo>
                      <a:pt x="1184" y="360"/>
                      <a:pt x="1224" y="48"/>
                      <a:pt x="1248" y="24"/>
                    </a:cubicBezTo>
                    <a:cubicBezTo>
                      <a:pt x="1272" y="0"/>
                      <a:pt x="1284" y="108"/>
                      <a:pt x="1296" y="216"/>
                    </a:cubicBezTo>
                  </a:path>
                </a:pathLst>
              </a:custGeom>
              <a:noFill/>
              <a:ln w="19050" cmpd="sng">
                <a:solidFill>
                  <a:srgbClr val="0E1B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1600" kern="1200"/>
              </a:p>
            </p:txBody>
          </p:sp>
          <p:sp>
            <p:nvSpPr>
              <p:cNvPr id="37" name="Line 10"/>
              <p:cNvSpPr>
                <a:spLocks noChangeShapeType="1"/>
              </p:cNvSpPr>
              <p:nvPr/>
            </p:nvSpPr>
            <p:spPr bwMode="auto">
              <a:xfrm>
                <a:off x="7882564" y="2196890"/>
                <a:ext cx="1121178" cy="622760"/>
              </a:xfrm>
              <a:prstGeom prst="line">
                <a:avLst/>
              </a:prstGeom>
              <a:noFill/>
              <a:ln w="28575">
                <a:solidFill>
                  <a:srgbClr val="FF0F0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600" kern="1200"/>
              </a:p>
            </p:txBody>
          </p:sp>
        </p:grpSp>
        <p:sp>
          <p:nvSpPr>
            <p:cNvPr id="42" name="TextBox 41"/>
            <p:cNvSpPr txBox="1"/>
            <p:nvPr/>
          </p:nvSpPr>
          <p:spPr>
            <a:xfrm>
              <a:off x="6784487" y="2102445"/>
              <a:ext cx="31000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E</a:t>
              </a:r>
              <a:endParaRPr lang="en-US" sz="1600" dirty="0"/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7684899" y="2407405"/>
              <a:ext cx="58722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E-E</a:t>
              </a:r>
              <a:r>
                <a:rPr lang="en-US" sz="1600" baseline="-25000" dirty="0" smtClean="0"/>
                <a:t>L</a:t>
              </a:r>
              <a:endParaRPr lang="en-US" sz="1600" dirty="0"/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8207828" y="1712313"/>
              <a:ext cx="70884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E</a:t>
              </a:r>
              <a:r>
                <a:rPr lang="en-US" sz="1600" baseline="-25000" dirty="0" smtClean="0"/>
                <a:t>L</a:t>
              </a:r>
              <a:r>
                <a:rPr lang="en-US" sz="1600" dirty="0" smtClean="0"/>
                <a:t>-E</a:t>
              </a:r>
              <a:r>
                <a:rPr lang="en-US" sz="1600" baseline="-25000" dirty="0" smtClean="0"/>
                <a:t>M</a:t>
              </a:r>
              <a:endParaRPr lang="en-US" sz="1600" dirty="0"/>
            </a:p>
          </p:txBody>
        </p:sp>
      </p:grpSp>
      <p:grpSp>
        <p:nvGrpSpPr>
          <p:cNvPr id="62" name="Group 61"/>
          <p:cNvGrpSpPr/>
          <p:nvPr/>
        </p:nvGrpSpPr>
        <p:grpSpPr>
          <a:xfrm>
            <a:off x="6851183" y="2156709"/>
            <a:ext cx="2257338" cy="1175803"/>
            <a:chOff x="6724188" y="2839717"/>
            <a:chExt cx="2321629" cy="1209291"/>
          </a:xfrm>
        </p:grpSpPr>
        <p:grpSp>
          <p:nvGrpSpPr>
            <p:cNvPr id="29" name="Group 28"/>
            <p:cNvGrpSpPr/>
            <p:nvPr/>
          </p:nvGrpSpPr>
          <p:grpSpPr>
            <a:xfrm>
              <a:off x="6724188" y="2989704"/>
              <a:ext cx="2037598" cy="956186"/>
              <a:chOff x="6684664" y="1896798"/>
              <a:chExt cx="1554574" cy="550863"/>
            </a:xfrm>
          </p:grpSpPr>
          <p:grpSp>
            <p:nvGrpSpPr>
              <p:cNvPr id="23" name="Group 22"/>
              <p:cNvGrpSpPr>
                <a:grpSpLocks/>
              </p:cNvGrpSpPr>
              <p:nvPr/>
            </p:nvGrpSpPr>
            <p:grpSpPr bwMode="auto">
              <a:xfrm rot="21548225">
                <a:off x="6684664" y="2114286"/>
                <a:ext cx="801362" cy="60325"/>
                <a:chOff x="432" y="3024"/>
                <a:chExt cx="1632" cy="81"/>
              </a:xfrm>
            </p:grpSpPr>
            <p:sp>
              <p:nvSpPr>
                <p:cNvPr id="27" name="Freeform 26"/>
                <p:cNvSpPr>
                  <a:spLocks/>
                </p:cNvSpPr>
                <p:nvPr/>
              </p:nvSpPr>
              <p:spPr bwMode="auto">
                <a:xfrm>
                  <a:off x="432" y="3024"/>
                  <a:ext cx="816" cy="80"/>
                </a:xfrm>
                <a:custGeom>
                  <a:avLst/>
                  <a:gdLst>
                    <a:gd name="T0" fmla="*/ 0 w 1296"/>
                    <a:gd name="T1" fmla="*/ 216 h 360"/>
                    <a:gd name="T2" fmla="*/ 96 w 1296"/>
                    <a:gd name="T3" fmla="*/ 24 h 360"/>
                    <a:gd name="T4" fmla="*/ 192 w 1296"/>
                    <a:gd name="T5" fmla="*/ 360 h 360"/>
                    <a:gd name="T6" fmla="*/ 288 w 1296"/>
                    <a:gd name="T7" fmla="*/ 24 h 360"/>
                    <a:gd name="T8" fmla="*/ 384 w 1296"/>
                    <a:gd name="T9" fmla="*/ 360 h 360"/>
                    <a:gd name="T10" fmla="*/ 480 w 1296"/>
                    <a:gd name="T11" fmla="*/ 24 h 360"/>
                    <a:gd name="T12" fmla="*/ 576 w 1296"/>
                    <a:gd name="T13" fmla="*/ 360 h 360"/>
                    <a:gd name="T14" fmla="*/ 672 w 1296"/>
                    <a:gd name="T15" fmla="*/ 24 h 360"/>
                    <a:gd name="T16" fmla="*/ 768 w 1296"/>
                    <a:gd name="T17" fmla="*/ 360 h 360"/>
                    <a:gd name="T18" fmla="*/ 864 w 1296"/>
                    <a:gd name="T19" fmla="*/ 24 h 360"/>
                    <a:gd name="T20" fmla="*/ 960 w 1296"/>
                    <a:gd name="T21" fmla="*/ 360 h 360"/>
                    <a:gd name="T22" fmla="*/ 1056 w 1296"/>
                    <a:gd name="T23" fmla="*/ 24 h 360"/>
                    <a:gd name="T24" fmla="*/ 1152 w 1296"/>
                    <a:gd name="T25" fmla="*/ 360 h 360"/>
                    <a:gd name="T26" fmla="*/ 1248 w 1296"/>
                    <a:gd name="T27" fmla="*/ 24 h 360"/>
                    <a:gd name="T28" fmla="*/ 1296 w 1296"/>
                    <a:gd name="T29" fmla="*/ 216 h 3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1296" h="360">
                      <a:moveTo>
                        <a:pt x="0" y="216"/>
                      </a:moveTo>
                      <a:cubicBezTo>
                        <a:pt x="32" y="108"/>
                        <a:pt x="64" y="0"/>
                        <a:pt x="96" y="24"/>
                      </a:cubicBezTo>
                      <a:cubicBezTo>
                        <a:pt x="128" y="48"/>
                        <a:pt x="160" y="360"/>
                        <a:pt x="192" y="360"/>
                      </a:cubicBezTo>
                      <a:cubicBezTo>
                        <a:pt x="224" y="360"/>
                        <a:pt x="256" y="24"/>
                        <a:pt x="288" y="24"/>
                      </a:cubicBezTo>
                      <a:cubicBezTo>
                        <a:pt x="320" y="24"/>
                        <a:pt x="352" y="360"/>
                        <a:pt x="384" y="360"/>
                      </a:cubicBezTo>
                      <a:cubicBezTo>
                        <a:pt x="416" y="360"/>
                        <a:pt x="448" y="24"/>
                        <a:pt x="480" y="24"/>
                      </a:cubicBezTo>
                      <a:cubicBezTo>
                        <a:pt x="512" y="24"/>
                        <a:pt x="544" y="360"/>
                        <a:pt x="576" y="360"/>
                      </a:cubicBezTo>
                      <a:cubicBezTo>
                        <a:pt x="608" y="360"/>
                        <a:pt x="640" y="24"/>
                        <a:pt x="672" y="24"/>
                      </a:cubicBezTo>
                      <a:cubicBezTo>
                        <a:pt x="704" y="24"/>
                        <a:pt x="736" y="360"/>
                        <a:pt x="768" y="360"/>
                      </a:cubicBezTo>
                      <a:cubicBezTo>
                        <a:pt x="800" y="360"/>
                        <a:pt x="832" y="24"/>
                        <a:pt x="864" y="24"/>
                      </a:cubicBezTo>
                      <a:cubicBezTo>
                        <a:pt x="896" y="24"/>
                        <a:pt x="928" y="360"/>
                        <a:pt x="960" y="360"/>
                      </a:cubicBezTo>
                      <a:cubicBezTo>
                        <a:pt x="992" y="360"/>
                        <a:pt x="1024" y="24"/>
                        <a:pt x="1056" y="24"/>
                      </a:cubicBezTo>
                      <a:cubicBezTo>
                        <a:pt x="1088" y="24"/>
                        <a:pt x="1120" y="360"/>
                        <a:pt x="1152" y="360"/>
                      </a:cubicBezTo>
                      <a:cubicBezTo>
                        <a:pt x="1184" y="360"/>
                        <a:pt x="1224" y="48"/>
                        <a:pt x="1248" y="24"/>
                      </a:cubicBezTo>
                      <a:cubicBezTo>
                        <a:pt x="1272" y="0"/>
                        <a:pt x="1284" y="108"/>
                        <a:pt x="1296" y="216"/>
                      </a:cubicBezTo>
                    </a:path>
                  </a:pathLst>
                </a:custGeom>
                <a:noFill/>
                <a:ln w="19050" cmpd="sng">
                  <a:solidFill>
                    <a:srgbClr val="0E1B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sz="1600" kern="1200"/>
                </a:p>
              </p:txBody>
            </p:sp>
            <p:sp>
              <p:nvSpPr>
                <p:cNvPr id="28" name="Freeform 27"/>
                <p:cNvSpPr>
                  <a:spLocks/>
                </p:cNvSpPr>
                <p:nvPr/>
              </p:nvSpPr>
              <p:spPr bwMode="auto">
                <a:xfrm flipV="1">
                  <a:off x="1248" y="3024"/>
                  <a:ext cx="816" cy="81"/>
                </a:xfrm>
                <a:custGeom>
                  <a:avLst/>
                  <a:gdLst>
                    <a:gd name="T0" fmla="*/ 0 w 1296"/>
                    <a:gd name="T1" fmla="*/ 216 h 360"/>
                    <a:gd name="T2" fmla="*/ 96 w 1296"/>
                    <a:gd name="T3" fmla="*/ 24 h 360"/>
                    <a:gd name="T4" fmla="*/ 192 w 1296"/>
                    <a:gd name="T5" fmla="*/ 360 h 360"/>
                    <a:gd name="T6" fmla="*/ 288 w 1296"/>
                    <a:gd name="T7" fmla="*/ 24 h 360"/>
                    <a:gd name="T8" fmla="*/ 384 w 1296"/>
                    <a:gd name="T9" fmla="*/ 360 h 360"/>
                    <a:gd name="T10" fmla="*/ 480 w 1296"/>
                    <a:gd name="T11" fmla="*/ 24 h 360"/>
                    <a:gd name="T12" fmla="*/ 576 w 1296"/>
                    <a:gd name="T13" fmla="*/ 360 h 360"/>
                    <a:gd name="T14" fmla="*/ 672 w 1296"/>
                    <a:gd name="T15" fmla="*/ 24 h 360"/>
                    <a:gd name="T16" fmla="*/ 768 w 1296"/>
                    <a:gd name="T17" fmla="*/ 360 h 360"/>
                    <a:gd name="T18" fmla="*/ 864 w 1296"/>
                    <a:gd name="T19" fmla="*/ 24 h 360"/>
                    <a:gd name="T20" fmla="*/ 960 w 1296"/>
                    <a:gd name="T21" fmla="*/ 360 h 360"/>
                    <a:gd name="T22" fmla="*/ 1056 w 1296"/>
                    <a:gd name="T23" fmla="*/ 24 h 360"/>
                    <a:gd name="T24" fmla="*/ 1152 w 1296"/>
                    <a:gd name="T25" fmla="*/ 360 h 360"/>
                    <a:gd name="T26" fmla="*/ 1248 w 1296"/>
                    <a:gd name="T27" fmla="*/ 24 h 360"/>
                    <a:gd name="T28" fmla="*/ 1296 w 1296"/>
                    <a:gd name="T29" fmla="*/ 216 h 3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1296" h="360">
                      <a:moveTo>
                        <a:pt x="0" y="216"/>
                      </a:moveTo>
                      <a:cubicBezTo>
                        <a:pt x="32" y="108"/>
                        <a:pt x="64" y="0"/>
                        <a:pt x="96" y="24"/>
                      </a:cubicBezTo>
                      <a:cubicBezTo>
                        <a:pt x="128" y="48"/>
                        <a:pt x="160" y="360"/>
                        <a:pt x="192" y="360"/>
                      </a:cubicBezTo>
                      <a:cubicBezTo>
                        <a:pt x="224" y="360"/>
                        <a:pt x="256" y="24"/>
                        <a:pt x="288" y="24"/>
                      </a:cubicBezTo>
                      <a:cubicBezTo>
                        <a:pt x="320" y="24"/>
                        <a:pt x="352" y="360"/>
                        <a:pt x="384" y="360"/>
                      </a:cubicBezTo>
                      <a:cubicBezTo>
                        <a:pt x="416" y="360"/>
                        <a:pt x="448" y="24"/>
                        <a:pt x="480" y="24"/>
                      </a:cubicBezTo>
                      <a:cubicBezTo>
                        <a:pt x="512" y="24"/>
                        <a:pt x="544" y="360"/>
                        <a:pt x="576" y="360"/>
                      </a:cubicBezTo>
                      <a:cubicBezTo>
                        <a:pt x="608" y="360"/>
                        <a:pt x="640" y="24"/>
                        <a:pt x="672" y="24"/>
                      </a:cubicBezTo>
                      <a:cubicBezTo>
                        <a:pt x="704" y="24"/>
                        <a:pt x="736" y="360"/>
                        <a:pt x="768" y="360"/>
                      </a:cubicBezTo>
                      <a:cubicBezTo>
                        <a:pt x="800" y="360"/>
                        <a:pt x="832" y="24"/>
                        <a:pt x="864" y="24"/>
                      </a:cubicBezTo>
                      <a:cubicBezTo>
                        <a:pt x="896" y="24"/>
                        <a:pt x="928" y="360"/>
                        <a:pt x="960" y="360"/>
                      </a:cubicBezTo>
                      <a:cubicBezTo>
                        <a:pt x="992" y="360"/>
                        <a:pt x="1024" y="24"/>
                        <a:pt x="1056" y="24"/>
                      </a:cubicBezTo>
                      <a:cubicBezTo>
                        <a:pt x="1088" y="24"/>
                        <a:pt x="1120" y="360"/>
                        <a:pt x="1152" y="360"/>
                      </a:cubicBezTo>
                      <a:cubicBezTo>
                        <a:pt x="1184" y="360"/>
                        <a:pt x="1224" y="48"/>
                        <a:pt x="1248" y="24"/>
                      </a:cubicBezTo>
                      <a:cubicBezTo>
                        <a:pt x="1272" y="0"/>
                        <a:pt x="1284" y="108"/>
                        <a:pt x="1296" y="216"/>
                      </a:cubicBezTo>
                    </a:path>
                  </a:pathLst>
                </a:custGeom>
                <a:noFill/>
                <a:ln w="19050" cmpd="sng">
                  <a:solidFill>
                    <a:srgbClr val="0E1B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sz="1600" kern="1200"/>
                </a:p>
              </p:txBody>
            </p:sp>
          </p:grpSp>
          <p:sp>
            <p:nvSpPr>
              <p:cNvPr id="24" name="Freeform 23"/>
              <p:cNvSpPr>
                <a:spLocks/>
              </p:cNvSpPr>
              <p:nvPr/>
            </p:nvSpPr>
            <p:spPr bwMode="auto">
              <a:xfrm rot="19455006">
                <a:off x="7455072" y="1984111"/>
                <a:ext cx="400681" cy="58738"/>
              </a:xfrm>
              <a:custGeom>
                <a:avLst/>
                <a:gdLst>
                  <a:gd name="T0" fmla="*/ 0 w 1296"/>
                  <a:gd name="T1" fmla="*/ 216 h 360"/>
                  <a:gd name="T2" fmla="*/ 96 w 1296"/>
                  <a:gd name="T3" fmla="*/ 24 h 360"/>
                  <a:gd name="T4" fmla="*/ 192 w 1296"/>
                  <a:gd name="T5" fmla="*/ 360 h 360"/>
                  <a:gd name="T6" fmla="*/ 288 w 1296"/>
                  <a:gd name="T7" fmla="*/ 24 h 360"/>
                  <a:gd name="T8" fmla="*/ 384 w 1296"/>
                  <a:gd name="T9" fmla="*/ 360 h 360"/>
                  <a:gd name="T10" fmla="*/ 480 w 1296"/>
                  <a:gd name="T11" fmla="*/ 24 h 360"/>
                  <a:gd name="T12" fmla="*/ 576 w 1296"/>
                  <a:gd name="T13" fmla="*/ 360 h 360"/>
                  <a:gd name="T14" fmla="*/ 672 w 1296"/>
                  <a:gd name="T15" fmla="*/ 24 h 360"/>
                  <a:gd name="T16" fmla="*/ 768 w 1296"/>
                  <a:gd name="T17" fmla="*/ 360 h 360"/>
                  <a:gd name="T18" fmla="*/ 864 w 1296"/>
                  <a:gd name="T19" fmla="*/ 24 h 360"/>
                  <a:gd name="T20" fmla="*/ 960 w 1296"/>
                  <a:gd name="T21" fmla="*/ 360 h 360"/>
                  <a:gd name="T22" fmla="*/ 1056 w 1296"/>
                  <a:gd name="T23" fmla="*/ 24 h 360"/>
                  <a:gd name="T24" fmla="*/ 1152 w 1296"/>
                  <a:gd name="T25" fmla="*/ 360 h 360"/>
                  <a:gd name="T26" fmla="*/ 1248 w 1296"/>
                  <a:gd name="T27" fmla="*/ 24 h 360"/>
                  <a:gd name="T28" fmla="*/ 1296 w 1296"/>
                  <a:gd name="T29" fmla="*/ 216 h 3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296" h="360">
                    <a:moveTo>
                      <a:pt x="0" y="216"/>
                    </a:moveTo>
                    <a:cubicBezTo>
                      <a:pt x="32" y="108"/>
                      <a:pt x="64" y="0"/>
                      <a:pt x="96" y="24"/>
                    </a:cubicBezTo>
                    <a:cubicBezTo>
                      <a:pt x="128" y="48"/>
                      <a:pt x="160" y="360"/>
                      <a:pt x="192" y="360"/>
                    </a:cubicBezTo>
                    <a:cubicBezTo>
                      <a:pt x="224" y="360"/>
                      <a:pt x="256" y="24"/>
                      <a:pt x="288" y="24"/>
                    </a:cubicBezTo>
                    <a:cubicBezTo>
                      <a:pt x="320" y="24"/>
                      <a:pt x="352" y="360"/>
                      <a:pt x="384" y="360"/>
                    </a:cubicBezTo>
                    <a:cubicBezTo>
                      <a:pt x="416" y="360"/>
                      <a:pt x="448" y="24"/>
                      <a:pt x="480" y="24"/>
                    </a:cubicBezTo>
                    <a:cubicBezTo>
                      <a:pt x="512" y="24"/>
                      <a:pt x="544" y="360"/>
                      <a:pt x="576" y="360"/>
                    </a:cubicBezTo>
                    <a:cubicBezTo>
                      <a:pt x="608" y="360"/>
                      <a:pt x="640" y="24"/>
                      <a:pt x="672" y="24"/>
                    </a:cubicBezTo>
                    <a:cubicBezTo>
                      <a:pt x="704" y="24"/>
                      <a:pt x="736" y="360"/>
                      <a:pt x="768" y="360"/>
                    </a:cubicBezTo>
                    <a:cubicBezTo>
                      <a:pt x="800" y="360"/>
                      <a:pt x="832" y="24"/>
                      <a:pt x="864" y="24"/>
                    </a:cubicBezTo>
                    <a:cubicBezTo>
                      <a:pt x="896" y="24"/>
                      <a:pt x="928" y="360"/>
                      <a:pt x="960" y="360"/>
                    </a:cubicBezTo>
                    <a:cubicBezTo>
                      <a:pt x="992" y="360"/>
                      <a:pt x="1024" y="24"/>
                      <a:pt x="1056" y="24"/>
                    </a:cubicBezTo>
                    <a:cubicBezTo>
                      <a:pt x="1088" y="24"/>
                      <a:pt x="1120" y="360"/>
                      <a:pt x="1152" y="360"/>
                    </a:cubicBezTo>
                    <a:cubicBezTo>
                      <a:pt x="1184" y="360"/>
                      <a:pt x="1224" y="48"/>
                      <a:pt x="1248" y="24"/>
                    </a:cubicBezTo>
                    <a:cubicBezTo>
                      <a:pt x="1272" y="0"/>
                      <a:pt x="1284" y="108"/>
                      <a:pt x="1296" y="216"/>
                    </a:cubicBezTo>
                  </a:path>
                </a:pathLst>
              </a:custGeom>
              <a:noFill/>
              <a:ln w="19050" cmpd="sng">
                <a:solidFill>
                  <a:srgbClr val="0E1B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1600" kern="1200"/>
              </a:p>
            </p:txBody>
          </p:sp>
          <p:sp>
            <p:nvSpPr>
              <p:cNvPr id="25" name="Line 10"/>
              <p:cNvSpPr>
                <a:spLocks noChangeShapeType="1"/>
              </p:cNvSpPr>
              <p:nvPr/>
            </p:nvSpPr>
            <p:spPr bwMode="auto">
              <a:xfrm>
                <a:off x="7467110" y="2123811"/>
                <a:ext cx="772128" cy="323850"/>
              </a:xfrm>
              <a:prstGeom prst="line">
                <a:avLst/>
              </a:prstGeom>
              <a:noFill/>
              <a:ln w="28575">
                <a:solidFill>
                  <a:srgbClr val="FF0F0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600" kern="1200"/>
              </a:p>
            </p:txBody>
          </p:sp>
          <p:sp>
            <p:nvSpPr>
              <p:cNvPr id="26" name="Line 11"/>
              <p:cNvSpPr>
                <a:spLocks noChangeShapeType="1"/>
              </p:cNvSpPr>
              <p:nvPr/>
            </p:nvSpPr>
            <p:spPr bwMode="auto">
              <a:xfrm flipV="1">
                <a:off x="7805883" y="1896798"/>
                <a:ext cx="282025" cy="11113"/>
              </a:xfrm>
              <a:prstGeom prst="line">
                <a:avLst/>
              </a:prstGeom>
              <a:noFill/>
              <a:ln w="28575">
                <a:solidFill>
                  <a:srgbClr val="FF0F0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600" kern="1200"/>
              </a:p>
            </p:txBody>
          </p:sp>
        </p:grpSp>
        <p:sp>
          <p:nvSpPr>
            <p:cNvPr id="45" name="TextBox 44"/>
            <p:cNvSpPr txBox="1"/>
            <p:nvPr/>
          </p:nvSpPr>
          <p:spPr>
            <a:xfrm>
              <a:off x="6981993" y="3541177"/>
              <a:ext cx="35469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E</a:t>
              </a:r>
              <a:endParaRPr lang="en-US" sz="1600" dirty="0"/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7830860" y="3710454"/>
              <a:ext cx="60785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E-</a:t>
              </a:r>
              <a:r>
                <a:rPr lang="en-US" sz="1600" dirty="0" smtClean="0"/>
                <a:t>E</a:t>
              </a:r>
              <a:r>
                <a:rPr lang="en-US" sz="1600" baseline="-25000" dirty="0" smtClean="0"/>
                <a:t>K</a:t>
              </a:r>
              <a:endParaRPr lang="en-US" sz="1600" dirty="0"/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7391418" y="2839717"/>
              <a:ext cx="68600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E</a:t>
              </a:r>
              <a:r>
                <a:rPr lang="en-US" sz="1600" baseline="-25000" dirty="0" smtClean="0"/>
                <a:t>K</a:t>
              </a:r>
              <a:r>
                <a:rPr lang="en-US" sz="1600" dirty="0" smtClean="0"/>
                <a:t>-E</a:t>
              </a:r>
              <a:r>
                <a:rPr lang="en-US" sz="1600" baseline="-25000" dirty="0" smtClean="0"/>
                <a:t>L</a:t>
              </a:r>
              <a:endParaRPr lang="en-US" sz="1600" dirty="0"/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8336969" y="3036332"/>
              <a:ext cx="70884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E</a:t>
              </a:r>
              <a:r>
                <a:rPr lang="en-US" sz="1600" baseline="-25000" dirty="0"/>
                <a:t>L</a:t>
              </a:r>
              <a:r>
                <a:rPr lang="en-US" sz="1600" dirty="0" smtClean="0"/>
                <a:t>-E</a:t>
              </a:r>
              <a:r>
                <a:rPr lang="en-US" sz="1600" baseline="-25000" dirty="0"/>
                <a:t>M</a:t>
              </a:r>
              <a:endParaRPr lang="en-US" sz="1600" dirty="0"/>
            </a:p>
          </p:txBody>
        </p:sp>
      </p:grpSp>
      <p:sp>
        <p:nvSpPr>
          <p:cNvPr id="60" name="TextBox 59"/>
          <p:cNvSpPr txBox="1"/>
          <p:nvPr/>
        </p:nvSpPr>
        <p:spPr>
          <a:xfrm>
            <a:off x="7145246" y="4056065"/>
            <a:ext cx="3546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E</a:t>
            </a:r>
            <a:endParaRPr lang="en-US" sz="1600" dirty="0"/>
          </a:p>
        </p:txBody>
      </p:sp>
      <p:sp>
        <p:nvSpPr>
          <p:cNvPr id="61" name="TextBox 60"/>
          <p:cNvSpPr txBox="1"/>
          <p:nvPr/>
        </p:nvSpPr>
        <p:spPr>
          <a:xfrm>
            <a:off x="7835400" y="4214250"/>
            <a:ext cx="6078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E-</a:t>
            </a:r>
            <a:r>
              <a:rPr lang="en-US" sz="1600" dirty="0" smtClean="0"/>
              <a:t>E</a:t>
            </a:r>
            <a:r>
              <a:rPr lang="en-US" sz="1600" baseline="-25000" dirty="0" smtClean="0"/>
              <a:t>K</a:t>
            </a:r>
            <a:endParaRPr lang="en-US" sz="1600" dirty="0"/>
          </a:p>
        </p:txBody>
      </p:sp>
      <p:grpSp>
        <p:nvGrpSpPr>
          <p:cNvPr id="80" name="Group 79"/>
          <p:cNvGrpSpPr/>
          <p:nvPr/>
        </p:nvGrpSpPr>
        <p:grpSpPr>
          <a:xfrm>
            <a:off x="6701942" y="3264095"/>
            <a:ext cx="2147624" cy="1196444"/>
            <a:chOff x="6574948" y="3530895"/>
            <a:chExt cx="2147624" cy="1196444"/>
          </a:xfrm>
        </p:grpSpPr>
        <p:sp>
          <p:nvSpPr>
            <p:cNvPr id="63" name="TextBox 62"/>
            <p:cNvSpPr txBox="1"/>
            <p:nvPr/>
          </p:nvSpPr>
          <p:spPr>
            <a:xfrm>
              <a:off x="6574948" y="3530895"/>
              <a:ext cx="94859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ESCAPE</a:t>
              </a:r>
              <a:endParaRPr lang="en-US" sz="1600" dirty="0"/>
            </a:p>
          </p:txBody>
        </p:sp>
        <p:grpSp>
          <p:nvGrpSpPr>
            <p:cNvPr id="69" name="Group 68"/>
            <p:cNvGrpSpPr/>
            <p:nvPr/>
          </p:nvGrpSpPr>
          <p:grpSpPr>
            <a:xfrm>
              <a:off x="6838966" y="3756534"/>
              <a:ext cx="1883606" cy="970805"/>
              <a:chOff x="6838966" y="3809894"/>
              <a:chExt cx="1844385" cy="950591"/>
            </a:xfrm>
          </p:grpSpPr>
          <p:grpSp>
            <p:nvGrpSpPr>
              <p:cNvPr id="59" name="Group 58"/>
              <p:cNvGrpSpPr/>
              <p:nvPr/>
            </p:nvGrpSpPr>
            <p:grpSpPr>
              <a:xfrm>
                <a:off x="6838966" y="3809894"/>
                <a:ext cx="1816100" cy="875183"/>
                <a:chOff x="6602025" y="4373971"/>
                <a:chExt cx="1816100" cy="875183"/>
              </a:xfrm>
            </p:grpSpPr>
            <p:grpSp>
              <p:nvGrpSpPr>
                <p:cNvPr id="52" name="Group 51"/>
                <p:cNvGrpSpPr>
                  <a:grpSpLocks/>
                </p:cNvGrpSpPr>
                <p:nvPr/>
              </p:nvGrpSpPr>
              <p:grpSpPr bwMode="auto">
                <a:xfrm rot="21548225">
                  <a:off x="6602025" y="4914207"/>
                  <a:ext cx="801952" cy="60777"/>
                  <a:chOff x="432" y="3024"/>
                  <a:chExt cx="1632" cy="81"/>
                </a:xfrm>
              </p:grpSpPr>
              <p:sp>
                <p:nvSpPr>
                  <p:cNvPr id="57" name="Freeform 56"/>
                  <p:cNvSpPr>
                    <a:spLocks/>
                  </p:cNvSpPr>
                  <p:nvPr/>
                </p:nvSpPr>
                <p:spPr bwMode="auto">
                  <a:xfrm>
                    <a:off x="432" y="3024"/>
                    <a:ext cx="816" cy="80"/>
                  </a:xfrm>
                  <a:custGeom>
                    <a:avLst/>
                    <a:gdLst>
                      <a:gd name="T0" fmla="*/ 0 w 1296"/>
                      <a:gd name="T1" fmla="*/ 216 h 360"/>
                      <a:gd name="T2" fmla="*/ 96 w 1296"/>
                      <a:gd name="T3" fmla="*/ 24 h 360"/>
                      <a:gd name="T4" fmla="*/ 192 w 1296"/>
                      <a:gd name="T5" fmla="*/ 360 h 360"/>
                      <a:gd name="T6" fmla="*/ 288 w 1296"/>
                      <a:gd name="T7" fmla="*/ 24 h 360"/>
                      <a:gd name="T8" fmla="*/ 384 w 1296"/>
                      <a:gd name="T9" fmla="*/ 360 h 360"/>
                      <a:gd name="T10" fmla="*/ 480 w 1296"/>
                      <a:gd name="T11" fmla="*/ 24 h 360"/>
                      <a:gd name="T12" fmla="*/ 576 w 1296"/>
                      <a:gd name="T13" fmla="*/ 360 h 360"/>
                      <a:gd name="T14" fmla="*/ 672 w 1296"/>
                      <a:gd name="T15" fmla="*/ 24 h 360"/>
                      <a:gd name="T16" fmla="*/ 768 w 1296"/>
                      <a:gd name="T17" fmla="*/ 360 h 360"/>
                      <a:gd name="T18" fmla="*/ 864 w 1296"/>
                      <a:gd name="T19" fmla="*/ 24 h 360"/>
                      <a:gd name="T20" fmla="*/ 960 w 1296"/>
                      <a:gd name="T21" fmla="*/ 360 h 360"/>
                      <a:gd name="T22" fmla="*/ 1056 w 1296"/>
                      <a:gd name="T23" fmla="*/ 24 h 360"/>
                      <a:gd name="T24" fmla="*/ 1152 w 1296"/>
                      <a:gd name="T25" fmla="*/ 360 h 360"/>
                      <a:gd name="T26" fmla="*/ 1248 w 1296"/>
                      <a:gd name="T27" fmla="*/ 24 h 360"/>
                      <a:gd name="T28" fmla="*/ 1296 w 1296"/>
                      <a:gd name="T29" fmla="*/ 216 h 36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1296" h="360">
                        <a:moveTo>
                          <a:pt x="0" y="216"/>
                        </a:moveTo>
                        <a:cubicBezTo>
                          <a:pt x="32" y="108"/>
                          <a:pt x="64" y="0"/>
                          <a:pt x="96" y="24"/>
                        </a:cubicBezTo>
                        <a:cubicBezTo>
                          <a:pt x="128" y="48"/>
                          <a:pt x="160" y="360"/>
                          <a:pt x="192" y="360"/>
                        </a:cubicBezTo>
                        <a:cubicBezTo>
                          <a:pt x="224" y="360"/>
                          <a:pt x="256" y="24"/>
                          <a:pt x="288" y="24"/>
                        </a:cubicBezTo>
                        <a:cubicBezTo>
                          <a:pt x="320" y="24"/>
                          <a:pt x="352" y="360"/>
                          <a:pt x="384" y="360"/>
                        </a:cubicBezTo>
                        <a:cubicBezTo>
                          <a:pt x="416" y="360"/>
                          <a:pt x="448" y="24"/>
                          <a:pt x="480" y="24"/>
                        </a:cubicBezTo>
                        <a:cubicBezTo>
                          <a:pt x="512" y="24"/>
                          <a:pt x="544" y="360"/>
                          <a:pt x="576" y="360"/>
                        </a:cubicBezTo>
                        <a:cubicBezTo>
                          <a:pt x="608" y="360"/>
                          <a:pt x="640" y="24"/>
                          <a:pt x="672" y="24"/>
                        </a:cubicBezTo>
                        <a:cubicBezTo>
                          <a:pt x="704" y="24"/>
                          <a:pt x="736" y="360"/>
                          <a:pt x="768" y="360"/>
                        </a:cubicBezTo>
                        <a:cubicBezTo>
                          <a:pt x="800" y="360"/>
                          <a:pt x="832" y="24"/>
                          <a:pt x="864" y="24"/>
                        </a:cubicBezTo>
                        <a:cubicBezTo>
                          <a:pt x="896" y="24"/>
                          <a:pt x="928" y="360"/>
                          <a:pt x="960" y="360"/>
                        </a:cubicBezTo>
                        <a:cubicBezTo>
                          <a:pt x="992" y="360"/>
                          <a:pt x="1024" y="24"/>
                          <a:pt x="1056" y="24"/>
                        </a:cubicBezTo>
                        <a:cubicBezTo>
                          <a:pt x="1088" y="24"/>
                          <a:pt x="1120" y="360"/>
                          <a:pt x="1152" y="360"/>
                        </a:cubicBezTo>
                        <a:cubicBezTo>
                          <a:pt x="1184" y="360"/>
                          <a:pt x="1224" y="48"/>
                          <a:pt x="1248" y="24"/>
                        </a:cubicBezTo>
                        <a:cubicBezTo>
                          <a:pt x="1272" y="0"/>
                          <a:pt x="1284" y="108"/>
                          <a:pt x="1296" y="216"/>
                        </a:cubicBezTo>
                      </a:path>
                    </a:pathLst>
                  </a:custGeom>
                  <a:noFill/>
                  <a:ln w="19050" cmpd="sng">
                    <a:solidFill>
                      <a:srgbClr val="0E1B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 kern="1200"/>
                  </a:p>
                </p:txBody>
              </p:sp>
              <p:sp>
                <p:nvSpPr>
                  <p:cNvPr id="58" name="Freeform 57"/>
                  <p:cNvSpPr>
                    <a:spLocks/>
                  </p:cNvSpPr>
                  <p:nvPr/>
                </p:nvSpPr>
                <p:spPr bwMode="auto">
                  <a:xfrm flipV="1">
                    <a:off x="1248" y="3024"/>
                    <a:ext cx="816" cy="81"/>
                  </a:xfrm>
                  <a:custGeom>
                    <a:avLst/>
                    <a:gdLst>
                      <a:gd name="T0" fmla="*/ 0 w 1296"/>
                      <a:gd name="T1" fmla="*/ 216 h 360"/>
                      <a:gd name="T2" fmla="*/ 96 w 1296"/>
                      <a:gd name="T3" fmla="*/ 24 h 360"/>
                      <a:gd name="T4" fmla="*/ 192 w 1296"/>
                      <a:gd name="T5" fmla="*/ 360 h 360"/>
                      <a:gd name="T6" fmla="*/ 288 w 1296"/>
                      <a:gd name="T7" fmla="*/ 24 h 360"/>
                      <a:gd name="T8" fmla="*/ 384 w 1296"/>
                      <a:gd name="T9" fmla="*/ 360 h 360"/>
                      <a:gd name="T10" fmla="*/ 480 w 1296"/>
                      <a:gd name="T11" fmla="*/ 24 h 360"/>
                      <a:gd name="T12" fmla="*/ 576 w 1296"/>
                      <a:gd name="T13" fmla="*/ 360 h 360"/>
                      <a:gd name="T14" fmla="*/ 672 w 1296"/>
                      <a:gd name="T15" fmla="*/ 24 h 360"/>
                      <a:gd name="T16" fmla="*/ 768 w 1296"/>
                      <a:gd name="T17" fmla="*/ 360 h 360"/>
                      <a:gd name="T18" fmla="*/ 864 w 1296"/>
                      <a:gd name="T19" fmla="*/ 24 h 360"/>
                      <a:gd name="T20" fmla="*/ 960 w 1296"/>
                      <a:gd name="T21" fmla="*/ 360 h 360"/>
                      <a:gd name="T22" fmla="*/ 1056 w 1296"/>
                      <a:gd name="T23" fmla="*/ 24 h 360"/>
                      <a:gd name="T24" fmla="*/ 1152 w 1296"/>
                      <a:gd name="T25" fmla="*/ 360 h 360"/>
                      <a:gd name="T26" fmla="*/ 1248 w 1296"/>
                      <a:gd name="T27" fmla="*/ 24 h 360"/>
                      <a:gd name="T28" fmla="*/ 1296 w 1296"/>
                      <a:gd name="T29" fmla="*/ 216 h 36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1296" h="360">
                        <a:moveTo>
                          <a:pt x="0" y="216"/>
                        </a:moveTo>
                        <a:cubicBezTo>
                          <a:pt x="32" y="108"/>
                          <a:pt x="64" y="0"/>
                          <a:pt x="96" y="24"/>
                        </a:cubicBezTo>
                        <a:cubicBezTo>
                          <a:pt x="128" y="48"/>
                          <a:pt x="160" y="360"/>
                          <a:pt x="192" y="360"/>
                        </a:cubicBezTo>
                        <a:cubicBezTo>
                          <a:pt x="224" y="360"/>
                          <a:pt x="256" y="24"/>
                          <a:pt x="288" y="24"/>
                        </a:cubicBezTo>
                        <a:cubicBezTo>
                          <a:pt x="320" y="24"/>
                          <a:pt x="352" y="360"/>
                          <a:pt x="384" y="360"/>
                        </a:cubicBezTo>
                        <a:cubicBezTo>
                          <a:pt x="416" y="360"/>
                          <a:pt x="448" y="24"/>
                          <a:pt x="480" y="24"/>
                        </a:cubicBezTo>
                        <a:cubicBezTo>
                          <a:pt x="512" y="24"/>
                          <a:pt x="544" y="360"/>
                          <a:pt x="576" y="360"/>
                        </a:cubicBezTo>
                        <a:cubicBezTo>
                          <a:pt x="608" y="360"/>
                          <a:pt x="640" y="24"/>
                          <a:pt x="672" y="24"/>
                        </a:cubicBezTo>
                        <a:cubicBezTo>
                          <a:pt x="704" y="24"/>
                          <a:pt x="736" y="360"/>
                          <a:pt x="768" y="360"/>
                        </a:cubicBezTo>
                        <a:cubicBezTo>
                          <a:pt x="800" y="360"/>
                          <a:pt x="832" y="24"/>
                          <a:pt x="864" y="24"/>
                        </a:cubicBezTo>
                        <a:cubicBezTo>
                          <a:pt x="896" y="24"/>
                          <a:pt x="928" y="360"/>
                          <a:pt x="960" y="360"/>
                        </a:cubicBezTo>
                        <a:cubicBezTo>
                          <a:pt x="992" y="360"/>
                          <a:pt x="1024" y="24"/>
                          <a:pt x="1056" y="24"/>
                        </a:cubicBezTo>
                        <a:cubicBezTo>
                          <a:pt x="1088" y="24"/>
                          <a:pt x="1120" y="360"/>
                          <a:pt x="1152" y="360"/>
                        </a:cubicBezTo>
                        <a:cubicBezTo>
                          <a:pt x="1184" y="360"/>
                          <a:pt x="1224" y="48"/>
                          <a:pt x="1248" y="24"/>
                        </a:cubicBezTo>
                        <a:cubicBezTo>
                          <a:pt x="1272" y="0"/>
                          <a:pt x="1284" y="108"/>
                          <a:pt x="1296" y="216"/>
                        </a:cubicBezTo>
                      </a:path>
                    </a:pathLst>
                  </a:custGeom>
                  <a:noFill/>
                  <a:ln w="19050" cmpd="sng">
                    <a:solidFill>
                      <a:srgbClr val="0E1B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 kern="1200"/>
                  </a:p>
                </p:txBody>
              </p:sp>
            </p:grpSp>
            <p:sp>
              <p:nvSpPr>
                <p:cNvPr id="53" name="Freeform 52"/>
                <p:cNvSpPr>
                  <a:spLocks/>
                </p:cNvSpPr>
                <p:nvPr/>
              </p:nvSpPr>
              <p:spPr bwMode="auto">
                <a:xfrm rot="19455006">
                  <a:off x="7374709" y="4784551"/>
                  <a:ext cx="399513" cy="59426"/>
                </a:xfrm>
                <a:custGeom>
                  <a:avLst/>
                  <a:gdLst>
                    <a:gd name="T0" fmla="*/ 0 w 1296"/>
                    <a:gd name="T1" fmla="*/ 216 h 360"/>
                    <a:gd name="T2" fmla="*/ 96 w 1296"/>
                    <a:gd name="T3" fmla="*/ 24 h 360"/>
                    <a:gd name="T4" fmla="*/ 192 w 1296"/>
                    <a:gd name="T5" fmla="*/ 360 h 360"/>
                    <a:gd name="T6" fmla="*/ 288 w 1296"/>
                    <a:gd name="T7" fmla="*/ 24 h 360"/>
                    <a:gd name="T8" fmla="*/ 384 w 1296"/>
                    <a:gd name="T9" fmla="*/ 360 h 360"/>
                    <a:gd name="T10" fmla="*/ 480 w 1296"/>
                    <a:gd name="T11" fmla="*/ 24 h 360"/>
                    <a:gd name="T12" fmla="*/ 576 w 1296"/>
                    <a:gd name="T13" fmla="*/ 360 h 360"/>
                    <a:gd name="T14" fmla="*/ 672 w 1296"/>
                    <a:gd name="T15" fmla="*/ 24 h 360"/>
                    <a:gd name="T16" fmla="*/ 768 w 1296"/>
                    <a:gd name="T17" fmla="*/ 360 h 360"/>
                    <a:gd name="T18" fmla="*/ 864 w 1296"/>
                    <a:gd name="T19" fmla="*/ 24 h 360"/>
                    <a:gd name="T20" fmla="*/ 960 w 1296"/>
                    <a:gd name="T21" fmla="*/ 360 h 360"/>
                    <a:gd name="T22" fmla="*/ 1056 w 1296"/>
                    <a:gd name="T23" fmla="*/ 24 h 360"/>
                    <a:gd name="T24" fmla="*/ 1152 w 1296"/>
                    <a:gd name="T25" fmla="*/ 360 h 360"/>
                    <a:gd name="T26" fmla="*/ 1248 w 1296"/>
                    <a:gd name="T27" fmla="*/ 24 h 360"/>
                    <a:gd name="T28" fmla="*/ 1296 w 1296"/>
                    <a:gd name="T29" fmla="*/ 216 h 3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1296" h="360">
                      <a:moveTo>
                        <a:pt x="0" y="216"/>
                      </a:moveTo>
                      <a:cubicBezTo>
                        <a:pt x="32" y="108"/>
                        <a:pt x="64" y="0"/>
                        <a:pt x="96" y="24"/>
                      </a:cubicBezTo>
                      <a:cubicBezTo>
                        <a:pt x="128" y="48"/>
                        <a:pt x="160" y="360"/>
                        <a:pt x="192" y="360"/>
                      </a:cubicBezTo>
                      <a:cubicBezTo>
                        <a:pt x="224" y="360"/>
                        <a:pt x="256" y="24"/>
                        <a:pt x="288" y="24"/>
                      </a:cubicBezTo>
                      <a:cubicBezTo>
                        <a:pt x="320" y="24"/>
                        <a:pt x="352" y="360"/>
                        <a:pt x="384" y="360"/>
                      </a:cubicBezTo>
                      <a:cubicBezTo>
                        <a:pt x="416" y="360"/>
                        <a:pt x="448" y="24"/>
                        <a:pt x="480" y="24"/>
                      </a:cubicBezTo>
                      <a:cubicBezTo>
                        <a:pt x="512" y="24"/>
                        <a:pt x="544" y="360"/>
                        <a:pt x="576" y="360"/>
                      </a:cubicBezTo>
                      <a:cubicBezTo>
                        <a:pt x="608" y="360"/>
                        <a:pt x="640" y="24"/>
                        <a:pt x="672" y="24"/>
                      </a:cubicBezTo>
                      <a:cubicBezTo>
                        <a:pt x="704" y="24"/>
                        <a:pt x="736" y="360"/>
                        <a:pt x="768" y="360"/>
                      </a:cubicBezTo>
                      <a:cubicBezTo>
                        <a:pt x="800" y="360"/>
                        <a:pt x="832" y="24"/>
                        <a:pt x="864" y="24"/>
                      </a:cubicBezTo>
                      <a:cubicBezTo>
                        <a:pt x="896" y="24"/>
                        <a:pt x="928" y="360"/>
                        <a:pt x="960" y="360"/>
                      </a:cubicBezTo>
                      <a:cubicBezTo>
                        <a:pt x="992" y="360"/>
                        <a:pt x="1024" y="24"/>
                        <a:pt x="1056" y="24"/>
                      </a:cubicBezTo>
                      <a:cubicBezTo>
                        <a:pt x="1088" y="24"/>
                        <a:pt x="1120" y="360"/>
                        <a:pt x="1152" y="360"/>
                      </a:cubicBezTo>
                      <a:cubicBezTo>
                        <a:pt x="1184" y="360"/>
                        <a:pt x="1224" y="48"/>
                        <a:pt x="1248" y="24"/>
                      </a:cubicBezTo>
                      <a:cubicBezTo>
                        <a:pt x="1272" y="0"/>
                        <a:pt x="1284" y="108"/>
                        <a:pt x="1296" y="216"/>
                      </a:cubicBezTo>
                    </a:path>
                  </a:pathLst>
                </a:custGeom>
                <a:noFill/>
                <a:ln w="19050" cmpd="sng">
                  <a:solidFill>
                    <a:srgbClr val="0E1B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kern="1200"/>
                </a:p>
              </p:txBody>
            </p:sp>
            <p:sp>
              <p:nvSpPr>
                <p:cNvPr id="54" name="Line 18"/>
                <p:cNvSpPr>
                  <a:spLocks noChangeShapeType="1"/>
                </p:cNvSpPr>
                <p:nvPr/>
              </p:nvSpPr>
              <p:spPr bwMode="auto">
                <a:xfrm>
                  <a:off x="7386416" y="4925012"/>
                  <a:ext cx="772684" cy="324142"/>
                </a:xfrm>
                <a:prstGeom prst="line">
                  <a:avLst/>
                </a:prstGeom>
                <a:noFill/>
                <a:ln w="28575">
                  <a:solidFill>
                    <a:srgbClr val="FF0F0F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kern="1200"/>
                </a:p>
              </p:txBody>
            </p:sp>
            <p:sp>
              <p:nvSpPr>
                <p:cNvPr id="55" name="Freeform 54"/>
                <p:cNvSpPr>
                  <a:spLocks/>
                </p:cNvSpPr>
                <p:nvPr/>
              </p:nvSpPr>
              <p:spPr bwMode="auto">
                <a:xfrm rot="19455006">
                  <a:off x="7702514" y="4579261"/>
                  <a:ext cx="399513" cy="59426"/>
                </a:xfrm>
                <a:custGeom>
                  <a:avLst/>
                  <a:gdLst>
                    <a:gd name="T0" fmla="*/ 0 w 1296"/>
                    <a:gd name="T1" fmla="*/ 216 h 360"/>
                    <a:gd name="T2" fmla="*/ 96 w 1296"/>
                    <a:gd name="T3" fmla="*/ 24 h 360"/>
                    <a:gd name="T4" fmla="*/ 192 w 1296"/>
                    <a:gd name="T5" fmla="*/ 360 h 360"/>
                    <a:gd name="T6" fmla="*/ 288 w 1296"/>
                    <a:gd name="T7" fmla="*/ 24 h 360"/>
                    <a:gd name="T8" fmla="*/ 384 w 1296"/>
                    <a:gd name="T9" fmla="*/ 360 h 360"/>
                    <a:gd name="T10" fmla="*/ 480 w 1296"/>
                    <a:gd name="T11" fmla="*/ 24 h 360"/>
                    <a:gd name="T12" fmla="*/ 576 w 1296"/>
                    <a:gd name="T13" fmla="*/ 360 h 360"/>
                    <a:gd name="T14" fmla="*/ 672 w 1296"/>
                    <a:gd name="T15" fmla="*/ 24 h 360"/>
                    <a:gd name="T16" fmla="*/ 768 w 1296"/>
                    <a:gd name="T17" fmla="*/ 360 h 360"/>
                    <a:gd name="T18" fmla="*/ 864 w 1296"/>
                    <a:gd name="T19" fmla="*/ 24 h 360"/>
                    <a:gd name="T20" fmla="*/ 960 w 1296"/>
                    <a:gd name="T21" fmla="*/ 360 h 360"/>
                    <a:gd name="T22" fmla="*/ 1056 w 1296"/>
                    <a:gd name="T23" fmla="*/ 24 h 360"/>
                    <a:gd name="T24" fmla="*/ 1152 w 1296"/>
                    <a:gd name="T25" fmla="*/ 360 h 360"/>
                    <a:gd name="T26" fmla="*/ 1248 w 1296"/>
                    <a:gd name="T27" fmla="*/ 24 h 360"/>
                    <a:gd name="T28" fmla="*/ 1296 w 1296"/>
                    <a:gd name="T29" fmla="*/ 216 h 3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1296" h="360">
                      <a:moveTo>
                        <a:pt x="0" y="216"/>
                      </a:moveTo>
                      <a:cubicBezTo>
                        <a:pt x="32" y="108"/>
                        <a:pt x="64" y="0"/>
                        <a:pt x="96" y="24"/>
                      </a:cubicBezTo>
                      <a:cubicBezTo>
                        <a:pt x="128" y="48"/>
                        <a:pt x="160" y="360"/>
                        <a:pt x="192" y="360"/>
                      </a:cubicBezTo>
                      <a:cubicBezTo>
                        <a:pt x="224" y="360"/>
                        <a:pt x="256" y="24"/>
                        <a:pt x="288" y="24"/>
                      </a:cubicBezTo>
                      <a:cubicBezTo>
                        <a:pt x="320" y="24"/>
                        <a:pt x="352" y="360"/>
                        <a:pt x="384" y="360"/>
                      </a:cubicBezTo>
                      <a:cubicBezTo>
                        <a:pt x="416" y="360"/>
                        <a:pt x="448" y="24"/>
                        <a:pt x="480" y="24"/>
                      </a:cubicBezTo>
                      <a:cubicBezTo>
                        <a:pt x="512" y="24"/>
                        <a:pt x="544" y="360"/>
                        <a:pt x="576" y="360"/>
                      </a:cubicBezTo>
                      <a:cubicBezTo>
                        <a:pt x="608" y="360"/>
                        <a:pt x="640" y="24"/>
                        <a:pt x="672" y="24"/>
                      </a:cubicBezTo>
                      <a:cubicBezTo>
                        <a:pt x="704" y="24"/>
                        <a:pt x="736" y="360"/>
                        <a:pt x="768" y="360"/>
                      </a:cubicBezTo>
                      <a:cubicBezTo>
                        <a:pt x="800" y="360"/>
                        <a:pt x="832" y="24"/>
                        <a:pt x="864" y="24"/>
                      </a:cubicBezTo>
                      <a:cubicBezTo>
                        <a:pt x="896" y="24"/>
                        <a:pt x="928" y="360"/>
                        <a:pt x="960" y="360"/>
                      </a:cubicBezTo>
                      <a:cubicBezTo>
                        <a:pt x="992" y="360"/>
                        <a:pt x="1024" y="24"/>
                        <a:pt x="1056" y="24"/>
                      </a:cubicBezTo>
                      <a:cubicBezTo>
                        <a:pt x="1088" y="24"/>
                        <a:pt x="1120" y="360"/>
                        <a:pt x="1152" y="360"/>
                      </a:cubicBezTo>
                      <a:cubicBezTo>
                        <a:pt x="1184" y="360"/>
                        <a:pt x="1224" y="48"/>
                        <a:pt x="1248" y="24"/>
                      </a:cubicBezTo>
                      <a:cubicBezTo>
                        <a:pt x="1272" y="0"/>
                        <a:pt x="1284" y="108"/>
                        <a:pt x="1296" y="216"/>
                      </a:cubicBezTo>
                    </a:path>
                  </a:pathLst>
                </a:custGeom>
                <a:noFill/>
                <a:ln w="19050" cmpd="sng">
                  <a:solidFill>
                    <a:srgbClr val="0E1B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kern="1200"/>
                </a:p>
              </p:txBody>
            </p:sp>
            <p:sp>
              <p:nvSpPr>
                <p:cNvPr id="56" name="Freeform 55"/>
                <p:cNvSpPr>
                  <a:spLocks/>
                </p:cNvSpPr>
                <p:nvPr/>
              </p:nvSpPr>
              <p:spPr bwMode="auto">
                <a:xfrm rot="19455006">
                  <a:off x="8018612" y="4373971"/>
                  <a:ext cx="399513" cy="59426"/>
                </a:xfrm>
                <a:custGeom>
                  <a:avLst/>
                  <a:gdLst>
                    <a:gd name="T0" fmla="*/ 0 w 1296"/>
                    <a:gd name="T1" fmla="*/ 216 h 360"/>
                    <a:gd name="T2" fmla="*/ 96 w 1296"/>
                    <a:gd name="T3" fmla="*/ 24 h 360"/>
                    <a:gd name="T4" fmla="*/ 192 w 1296"/>
                    <a:gd name="T5" fmla="*/ 360 h 360"/>
                    <a:gd name="T6" fmla="*/ 288 w 1296"/>
                    <a:gd name="T7" fmla="*/ 24 h 360"/>
                    <a:gd name="T8" fmla="*/ 384 w 1296"/>
                    <a:gd name="T9" fmla="*/ 360 h 360"/>
                    <a:gd name="T10" fmla="*/ 480 w 1296"/>
                    <a:gd name="T11" fmla="*/ 24 h 360"/>
                    <a:gd name="T12" fmla="*/ 576 w 1296"/>
                    <a:gd name="T13" fmla="*/ 360 h 360"/>
                    <a:gd name="T14" fmla="*/ 672 w 1296"/>
                    <a:gd name="T15" fmla="*/ 24 h 360"/>
                    <a:gd name="T16" fmla="*/ 768 w 1296"/>
                    <a:gd name="T17" fmla="*/ 360 h 360"/>
                    <a:gd name="T18" fmla="*/ 864 w 1296"/>
                    <a:gd name="T19" fmla="*/ 24 h 360"/>
                    <a:gd name="T20" fmla="*/ 960 w 1296"/>
                    <a:gd name="T21" fmla="*/ 360 h 360"/>
                    <a:gd name="T22" fmla="*/ 1056 w 1296"/>
                    <a:gd name="T23" fmla="*/ 24 h 360"/>
                    <a:gd name="T24" fmla="*/ 1152 w 1296"/>
                    <a:gd name="T25" fmla="*/ 360 h 360"/>
                    <a:gd name="T26" fmla="*/ 1248 w 1296"/>
                    <a:gd name="T27" fmla="*/ 24 h 360"/>
                    <a:gd name="T28" fmla="*/ 1296 w 1296"/>
                    <a:gd name="T29" fmla="*/ 216 h 3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1296" h="360">
                      <a:moveTo>
                        <a:pt x="0" y="216"/>
                      </a:moveTo>
                      <a:cubicBezTo>
                        <a:pt x="32" y="108"/>
                        <a:pt x="64" y="0"/>
                        <a:pt x="96" y="24"/>
                      </a:cubicBezTo>
                      <a:cubicBezTo>
                        <a:pt x="128" y="48"/>
                        <a:pt x="160" y="360"/>
                        <a:pt x="192" y="360"/>
                      </a:cubicBezTo>
                      <a:cubicBezTo>
                        <a:pt x="224" y="360"/>
                        <a:pt x="256" y="24"/>
                        <a:pt x="288" y="24"/>
                      </a:cubicBezTo>
                      <a:cubicBezTo>
                        <a:pt x="320" y="24"/>
                        <a:pt x="352" y="360"/>
                        <a:pt x="384" y="360"/>
                      </a:cubicBezTo>
                      <a:cubicBezTo>
                        <a:pt x="416" y="360"/>
                        <a:pt x="448" y="24"/>
                        <a:pt x="480" y="24"/>
                      </a:cubicBezTo>
                      <a:cubicBezTo>
                        <a:pt x="512" y="24"/>
                        <a:pt x="544" y="360"/>
                        <a:pt x="576" y="360"/>
                      </a:cubicBezTo>
                      <a:cubicBezTo>
                        <a:pt x="608" y="360"/>
                        <a:pt x="640" y="24"/>
                        <a:pt x="672" y="24"/>
                      </a:cubicBezTo>
                      <a:cubicBezTo>
                        <a:pt x="704" y="24"/>
                        <a:pt x="736" y="360"/>
                        <a:pt x="768" y="360"/>
                      </a:cubicBezTo>
                      <a:cubicBezTo>
                        <a:pt x="800" y="360"/>
                        <a:pt x="832" y="24"/>
                        <a:pt x="864" y="24"/>
                      </a:cubicBezTo>
                      <a:cubicBezTo>
                        <a:pt x="896" y="24"/>
                        <a:pt x="928" y="360"/>
                        <a:pt x="960" y="360"/>
                      </a:cubicBezTo>
                      <a:cubicBezTo>
                        <a:pt x="992" y="360"/>
                        <a:pt x="1024" y="24"/>
                        <a:pt x="1056" y="24"/>
                      </a:cubicBezTo>
                      <a:cubicBezTo>
                        <a:pt x="1088" y="24"/>
                        <a:pt x="1120" y="360"/>
                        <a:pt x="1152" y="360"/>
                      </a:cubicBezTo>
                      <a:cubicBezTo>
                        <a:pt x="1184" y="360"/>
                        <a:pt x="1224" y="48"/>
                        <a:pt x="1248" y="24"/>
                      </a:cubicBezTo>
                      <a:cubicBezTo>
                        <a:pt x="1272" y="0"/>
                        <a:pt x="1284" y="108"/>
                        <a:pt x="1296" y="216"/>
                      </a:cubicBezTo>
                    </a:path>
                  </a:pathLst>
                </a:custGeom>
                <a:noFill/>
                <a:ln w="19050" cmpd="sng">
                  <a:solidFill>
                    <a:srgbClr val="0E1B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kern="1200"/>
                </a:p>
              </p:txBody>
            </p:sp>
          </p:grpSp>
          <p:cxnSp>
            <p:nvCxnSpPr>
              <p:cNvPr id="65" name="Straight Connector 64"/>
              <p:cNvCxnSpPr>
                <a:stCxn id="63" idx="2"/>
              </p:cNvCxnSpPr>
              <p:nvPr/>
            </p:nvCxnSpPr>
            <p:spPr>
              <a:xfrm>
                <a:off x="7103087" y="3997601"/>
                <a:ext cx="1438150" cy="0"/>
              </a:xfrm>
              <a:prstGeom prst="line">
                <a:avLst/>
              </a:prstGeom>
              <a:ln w="1905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66"/>
              <p:cNvCxnSpPr/>
              <p:nvPr/>
            </p:nvCxnSpPr>
            <p:spPr>
              <a:xfrm>
                <a:off x="8683351" y="4021532"/>
                <a:ext cx="0" cy="738953"/>
              </a:xfrm>
              <a:prstGeom prst="line">
                <a:avLst/>
              </a:prstGeom>
              <a:ln w="1905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77" name="TextBox 76"/>
          <p:cNvSpPr txBox="1"/>
          <p:nvPr/>
        </p:nvSpPr>
        <p:spPr>
          <a:xfrm>
            <a:off x="6681275" y="4674500"/>
            <a:ext cx="26863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NON-RADIATIVE (AUGER)</a:t>
            </a:r>
            <a:endParaRPr lang="en-US" sz="1600" dirty="0"/>
          </a:p>
        </p:txBody>
      </p:sp>
      <p:grpSp>
        <p:nvGrpSpPr>
          <p:cNvPr id="81" name="Group 80"/>
          <p:cNvGrpSpPr/>
          <p:nvPr/>
        </p:nvGrpSpPr>
        <p:grpSpPr>
          <a:xfrm>
            <a:off x="6991724" y="5233407"/>
            <a:ext cx="2116797" cy="642816"/>
            <a:chOff x="6864730" y="5327799"/>
            <a:chExt cx="2116797" cy="642816"/>
          </a:xfrm>
        </p:grpSpPr>
        <p:grpSp>
          <p:nvGrpSpPr>
            <p:cNvPr id="70" name="Group 15"/>
            <p:cNvGrpSpPr>
              <a:grpSpLocks/>
            </p:cNvGrpSpPr>
            <p:nvPr/>
          </p:nvGrpSpPr>
          <p:grpSpPr bwMode="auto">
            <a:xfrm>
              <a:off x="6864730" y="5327799"/>
              <a:ext cx="1873250" cy="436563"/>
              <a:chOff x="432" y="1872"/>
              <a:chExt cx="1089" cy="275"/>
            </a:xfrm>
          </p:grpSpPr>
          <p:grpSp>
            <p:nvGrpSpPr>
              <p:cNvPr id="71" name="Group 16"/>
              <p:cNvGrpSpPr>
                <a:grpSpLocks/>
              </p:cNvGrpSpPr>
              <p:nvPr/>
            </p:nvGrpSpPr>
            <p:grpSpPr bwMode="auto">
              <a:xfrm rot="-51775">
                <a:off x="432" y="2015"/>
                <a:ext cx="517" cy="45"/>
                <a:chOff x="432" y="3024"/>
                <a:chExt cx="1632" cy="81"/>
              </a:xfrm>
            </p:grpSpPr>
            <p:sp>
              <p:nvSpPr>
                <p:cNvPr id="75" name="Freeform 17"/>
                <p:cNvSpPr>
                  <a:spLocks/>
                </p:cNvSpPr>
                <p:nvPr/>
              </p:nvSpPr>
              <p:spPr bwMode="auto">
                <a:xfrm>
                  <a:off x="432" y="3024"/>
                  <a:ext cx="816" cy="80"/>
                </a:xfrm>
                <a:custGeom>
                  <a:avLst/>
                  <a:gdLst>
                    <a:gd name="T0" fmla="*/ 0 w 1296"/>
                    <a:gd name="T1" fmla="*/ 216 h 360"/>
                    <a:gd name="T2" fmla="*/ 96 w 1296"/>
                    <a:gd name="T3" fmla="*/ 24 h 360"/>
                    <a:gd name="T4" fmla="*/ 192 w 1296"/>
                    <a:gd name="T5" fmla="*/ 360 h 360"/>
                    <a:gd name="T6" fmla="*/ 288 w 1296"/>
                    <a:gd name="T7" fmla="*/ 24 h 360"/>
                    <a:gd name="T8" fmla="*/ 384 w 1296"/>
                    <a:gd name="T9" fmla="*/ 360 h 360"/>
                    <a:gd name="T10" fmla="*/ 480 w 1296"/>
                    <a:gd name="T11" fmla="*/ 24 h 360"/>
                    <a:gd name="T12" fmla="*/ 576 w 1296"/>
                    <a:gd name="T13" fmla="*/ 360 h 360"/>
                    <a:gd name="T14" fmla="*/ 672 w 1296"/>
                    <a:gd name="T15" fmla="*/ 24 h 360"/>
                    <a:gd name="T16" fmla="*/ 768 w 1296"/>
                    <a:gd name="T17" fmla="*/ 360 h 360"/>
                    <a:gd name="T18" fmla="*/ 864 w 1296"/>
                    <a:gd name="T19" fmla="*/ 24 h 360"/>
                    <a:gd name="T20" fmla="*/ 960 w 1296"/>
                    <a:gd name="T21" fmla="*/ 360 h 360"/>
                    <a:gd name="T22" fmla="*/ 1056 w 1296"/>
                    <a:gd name="T23" fmla="*/ 24 h 360"/>
                    <a:gd name="T24" fmla="*/ 1152 w 1296"/>
                    <a:gd name="T25" fmla="*/ 360 h 360"/>
                    <a:gd name="T26" fmla="*/ 1248 w 1296"/>
                    <a:gd name="T27" fmla="*/ 24 h 360"/>
                    <a:gd name="T28" fmla="*/ 1296 w 1296"/>
                    <a:gd name="T29" fmla="*/ 216 h 3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1296" h="360">
                      <a:moveTo>
                        <a:pt x="0" y="216"/>
                      </a:moveTo>
                      <a:cubicBezTo>
                        <a:pt x="32" y="108"/>
                        <a:pt x="64" y="0"/>
                        <a:pt x="96" y="24"/>
                      </a:cubicBezTo>
                      <a:cubicBezTo>
                        <a:pt x="128" y="48"/>
                        <a:pt x="160" y="360"/>
                        <a:pt x="192" y="360"/>
                      </a:cubicBezTo>
                      <a:cubicBezTo>
                        <a:pt x="224" y="360"/>
                        <a:pt x="256" y="24"/>
                        <a:pt x="288" y="24"/>
                      </a:cubicBezTo>
                      <a:cubicBezTo>
                        <a:pt x="320" y="24"/>
                        <a:pt x="352" y="360"/>
                        <a:pt x="384" y="360"/>
                      </a:cubicBezTo>
                      <a:cubicBezTo>
                        <a:pt x="416" y="360"/>
                        <a:pt x="448" y="24"/>
                        <a:pt x="480" y="24"/>
                      </a:cubicBezTo>
                      <a:cubicBezTo>
                        <a:pt x="512" y="24"/>
                        <a:pt x="544" y="360"/>
                        <a:pt x="576" y="360"/>
                      </a:cubicBezTo>
                      <a:cubicBezTo>
                        <a:pt x="608" y="360"/>
                        <a:pt x="640" y="24"/>
                        <a:pt x="672" y="24"/>
                      </a:cubicBezTo>
                      <a:cubicBezTo>
                        <a:pt x="704" y="24"/>
                        <a:pt x="736" y="360"/>
                        <a:pt x="768" y="360"/>
                      </a:cubicBezTo>
                      <a:cubicBezTo>
                        <a:pt x="800" y="360"/>
                        <a:pt x="832" y="24"/>
                        <a:pt x="864" y="24"/>
                      </a:cubicBezTo>
                      <a:cubicBezTo>
                        <a:pt x="896" y="24"/>
                        <a:pt x="928" y="360"/>
                        <a:pt x="960" y="360"/>
                      </a:cubicBezTo>
                      <a:cubicBezTo>
                        <a:pt x="992" y="360"/>
                        <a:pt x="1024" y="24"/>
                        <a:pt x="1056" y="24"/>
                      </a:cubicBezTo>
                      <a:cubicBezTo>
                        <a:pt x="1088" y="24"/>
                        <a:pt x="1120" y="360"/>
                        <a:pt x="1152" y="360"/>
                      </a:cubicBezTo>
                      <a:cubicBezTo>
                        <a:pt x="1184" y="360"/>
                        <a:pt x="1224" y="48"/>
                        <a:pt x="1248" y="24"/>
                      </a:cubicBezTo>
                      <a:cubicBezTo>
                        <a:pt x="1272" y="0"/>
                        <a:pt x="1284" y="108"/>
                        <a:pt x="1296" y="216"/>
                      </a:cubicBezTo>
                    </a:path>
                  </a:pathLst>
                </a:custGeom>
                <a:noFill/>
                <a:ln w="19050" cmpd="sng">
                  <a:solidFill>
                    <a:srgbClr val="0E1B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6" name="Freeform 18"/>
                <p:cNvSpPr>
                  <a:spLocks/>
                </p:cNvSpPr>
                <p:nvPr/>
              </p:nvSpPr>
              <p:spPr bwMode="auto">
                <a:xfrm flipV="1">
                  <a:off x="1248" y="3024"/>
                  <a:ext cx="816" cy="81"/>
                </a:xfrm>
                <a:custGeom>
                  <a:avLst/>
                  <a:gdLst>
                    <a:gd name="T0" fmla="*/ 0 w 1296"/>
                    <a:gd name="T1" fmla="*/ 216 h 360"/>
                    <a:gd name="T2" fmla="*/ 96 w 1296"/>
                    <a:gd name="T3" fmla="*/ 24 h 360"/>
                    <a:gd name="T4" fmla="*/ 192 w 1296"/>
                    <a:gd name="T5" fmla="*/ 360 h 360"/>
                    <a:gd name="T6" fmla="*/ 288 w 1296"/>
                    <a:gd name="T7" fmla="*/ 24 h 360"/>
                    <a:gd name="T8" fmla="*/ 384 w 1296"/>
                    <a:gd name="T9" fmla="*/ 360 h 360"/>
                    <a:gd name="T10" fmla="*/ 480 w 1296"/>
                    <a:gd name="T11" fmla="*/ 24 h 360"/>
                    <a:gd name="T12" fmla="*/ 576 w 1296"/>
                    <a:gd name="T13" fmla="*/ 360 h 360"/>
                    <a:gd name="T14" fmla="*/ 672 w 1296"/>
                    <a:gd name="T15" fmla="*/ 24 h 360"/>
                    <a:gd name="T16" fmla="*/ 768 w 1296"/>
                    <a:gd name="T17" fmla="*/ 360 h 360"/>
                    <a:gd name="T18" fmla="*/ 864 w 1296"/>
                    <a:gd name="T19" fmla="*/ 24 h 360"/>
                    <a:gd name="T20" fmla="*/ 960 w 1296"/>
                    <a:gd name="T21" fmla="*/ 360 h 360"/>
                    <a:gd name="T22" fmla="*/ 1056 w 1296"/>
                    <a:gd name="T23" fmla="*/ 24 h 360"/>
                    <a:gd name="T24" fmla="*/ 1152 w 1296"/>
                    <a:gd name="T25" fmla="*/ 360 h 360"/>
                    <a:gd name="T26" fmla="*/ 1248 w 1296"/>
                    <a:gd name="T27" fmla="*/ 24 h 360"/>
                    <a:gd name="T28" fmla="*/ 1296 w 1296"/>
                    <a:gd name="T29" fmla="*/ 216 h 3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1296" h="360">
                      <a:moveTo>
                        <a:pt x="0" y="216"/>
                      </a:moveTo>
                      <a:cubicBezTo>
                        <a:pt x="32" y="108"/>
                        <a:pt x="64" y="0"/>
                        <a:pt x="96" y="24"/>
                      </a:cubicBezTo>
                      <a:cubicBezTo>
                        <a:pt x="128" y="48"/>
                        <a:pt x="160" y="360"/>
                        <a:pt x="192" y="360"/>
                      </a:cubicBezTo>
                      <a:cubicBezTo>
                        <a:pt x="224" y="360"/>
                        <a:pt x="256" y="24"/>
                        <a:pt x="288" y="24"/>
                      </a:cubicBezTo>
                      <a:cubicBezTo>
                        <a:pt x="320" y="24"/>
                        <a:pt x="352" y="360"/>
                        <a:pt x="384" y="360"/>
                      </a:cubicBezTo>
                      <a:cubicBezTo>
                        <a:pt x="416" y="360"/>
                        <a:pt x="448" y="24"/>
                        <a:pt x="480" y="24"/>
                      </a:cubicBezTo>
                      <a:cubicBezTo>
                        <a:pt x="512" y="24"/>
                        <a:pt x="544" y="360"/>
                        <a:pt x="576" y="360"/>
                      </a:cubicBezTo>
                      <a:cubicBezTo>
                        <a:pt x="608" y="360"/>
                        <a:pt x="640" y="24"/>
                        <a:pt x="672" y="24"/>
                      </a:cubicBezTo>
                      <a:cubicBezTo>
                        <a:pt x="704" y="24"/>
                        <a:pt x="736" y="360"/>
                        <a:pt x="768" y="360"/>
                      </a:cubicBezTo>
                      <a:cubicBezTo>
                        <a:pt x="800" y="360"/>
                        <a:pt x="832" y="24"/>
                        <a:pt x="864" y="24"/>
                      </a:cubicBezTo>
                      <a:cubicBezTo>
                        <a:pt x="896" y="24"/>
                        <a:pt x="928" y="360"/>
                        <a:pt x="960" y="360"/>
                      </a:cubicBezTo>
                      <a:cubicBezTo>
                        <a:pt x="992" y="360"/>
                        <a:pt x="1024" y="24"/>
                        <a:pt x="1056" y="24"/>
                      </a:cubicBezTo>
                      <a:cubicBezTo>
                        <a:pt x="1088" y="24"/>
                        <a:pt x="1120" y="360"/>
                        <a:pt x="1152" y="360"/>
                      </a:cubicBezTo>
                      <a:cubicBezTo>
                        <a:pt x="1184" y="360"/>
                        <a:pt x="1224" y="48"/>
                        <a:pt x="1248" y="24"/>
                      </a:cubicBezTo>
                      <a:cubicBezTo>
                        <a:pt x="1272" y="0"/>
                        <a:pt x="1284" y="108"/>
                        <a:pt x="1296" y="216"/>
                      </a:cubicBezTo>
                    </a:path>
                  </a:pathLst>
                </a:custGeom>
                <a:noFill/>
                <a:ln w="19050" cmpd="sng">
                  <a:solidFill>
                    <a:srgbClr val="0E1B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72" name="Line 19"/>
              <p:cNvSpPr>
                <a:spLocks noChangeShapeType="1"/>
              </p:cNvSpPr>
              <p:nvPr/>
            </p:nvSpPr>
            <p:spPr bwMode="auto">
              <a:xfrm>
                <a:off x="947" y="2046"/>
                <a:ext cx="574" cy="101"/>
              </a:xfrm>
              <a:prstGeom prst="line">
                <a:avLst/>
              </a:prstGeom>
              <a:noFill/>
              <a:ln w="28575">
                <a:solidFill>
                  <a:srgbClr val="FF0F0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" name="Line 20"/>
              <p:cNvSpPr>
                <a:spLocks noChangeShapeType="1"/>
              </p:cNvSpPr>
              <p:nvPr/>
            </p:nvSpPr>
            <p:spPr bwMode="auto">
              <a:xfrm flipV="1">
                <a:off x="912" y="1872"/>
                <a:ext cx="288" cy="144"/>
              </a:xfrm>
              <a:prstGeom prst="line">
                <a:avLst/>
              </a:prstGeom>
              <a:noFill/>
              <a:ln w="28575">
                <a:solidFill>
                  <a:srgbClr val="FF0F0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" name="Line 21"/>
              <p:cNvSpPr>
                <a:spLocks noChangeShapeType="1"/>
              </p:cNvSpPr>
              <p:nvPr/>
            </p:nvSpPr>
            <p:spPr bwMode="auto">
              <a:xfrm flipV="1">
                <a:off x="912" y="1928"/>
                <a:ext cx="336" cy="96"/>
              </a:xfrm>
              <a:prstGeom prst="line">
                <a:avLst/>
              </a:prstGeom>
              <a:noFill/>
              <a:ln w="28575">
                <a:solidFill>
                  <a:srgbClr val="FF0F0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78" name="TextBox 77"/>
            <p:cNvSpPr txBox="1"/>
            <p:nvPr/>
          </p:nvSpPr>
          <p:spPr>
            <a:xfrm>
              <a:off x="7159338" y="5632061"/>
              <a:ext cx="35469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E</a:t>
              </a:r>
              <a:endParaRPr lang="en-US" sz="1600" dirty="0"/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8440979" y="5378842"/>
              <a:ext cx="54054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~ E</a:t>
              </a:r>
              <a:endParaRPr lang="en-US" sz="1600" dirty="0"/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613950" y="1017943"/>
            <a:ext cx="5969091" cy="4744357"/>
            <a:chOff x="613950" y="1017943"/>
            <a:chExt cx="5969091" cy="4744357"/>
          </a:xfrm>
        </p:grpSpPr>
        <p:pic>
          <p:nvPicPr>
            <p:cNvPr id="6" name="Picture 5" descr="ArXe linear att coeff COL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3950" y="1017943"/>
              <a:ext cx="5969091" cy="4744357"/>
            </a:xfrm>
            <a:prstGeom prst="rect">
              <a:avLst/>
            </a:prstGeom>
          </p:spPr>
        </p:pic>
        <p:cxnSp>
          <p:nvCxnSpPr>
            <p:cNvPr id="7" name="Straight Connector 6"/>
            <p:cNvCxnSpPr/>
            <p:nvPr/>
          </p:nvCxnSpPr>
          <p:spPr>
            <a:xfrm flipV="1">
              <a:off x="4454081" y="1707497"/>
              <a:ext cx="0" cy="3525910"/>
            </a:xfrm>
            <a:prstGeom prst="line">
              <a:avLst/>
            </a:prstGeom>
            <a:ln w="19050" cmpd="sng">
              <a:solidFill>
                <a:srgbClr val="FF0000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3901385" y="3368796"/>
              <a:ext cx="1529459" cy="1520880"/>
            </a:xfrm>
            <a:prstGeom prst="line">
              <a:avLst/>
            </a:prstGeom>
            <a:ln w="19050" cmpd="sng">
              <a:solidFill>
                <a:srgbClr val="FF0000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/>
            <p:nvPr/>
          </p:nvCxnSpPr>
          <p:spPr>
            <a:xfrm>
              <a:off x="4163449" y="2930694"/>
              <a:ext cx="1567370" cy="1470975"/>
            </a:xfrm>
            <a:prstGeom prst="line">
              <a:avLst/>
            </a:prstGeom>
            <a:ln w="19050" cmpd="sng">
              <a:solidFill>
                <a:srgbClr val="0000FF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TextBox 4"/>
          <p:cNvSpPr txBox="1"/>
          <p:nvPr/>
        </p:nvSpPr>
        <p:spPr>
          <a:xfrm>
            <a:off x="458170" y="688254"/>
            <a:ext cx="43471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LINEAR ATTENUATION COEFFICIENT (STP):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8971462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800" i="1" dirty="0" smtClean="0"/>
              <a:t>FLUORESCENCE YIELD</a:t>
            </a:r>
            <a:endParaRPr lang="en-US" sz="1800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E1E03-659C-5C49-9F8B-AEB4A7A525E6}" type="slidenum">
              <a:rPr lang="en-US" smtClean="0"/>
              <a:t>15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710508" y="741282"/>
            <a:ext cx="35000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FY = Probability of Fluorescence / Total </a:t>
            </a:r>
            <a:endParaRPr lang="en-US" sz="1600" dirty="0"/>
          </a:p>
        </p:txBody>
      </p:sp>
      <p:grpSp>
        <p:nvGrpSpPr>
          <p:cNvPr id="3" name="Group 2"/>
          <p:cNvGrpSpPr/>
          <p:nvPr/>
        </p:nvGrpSpPr>
        <p:grpSpPr>
          <a:xfrm>
            <a:off x="2109703" y="1108347"/>
            <a:ext cx="5399878" cy="4672971"/>
            <a:chOff x="1035154" y="1035170"/>
            <a:chExt cx="5399878" cy="4672971"/>
          </a:xfrm>
        </p:grpSpPr>
        <p:pic>
          <p:nvPicPr>
            <p:cNvPr id="5" name="Picture 4" descr="Figure 3-19.jp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35154" y="1035170"/>
              <a:ext cx="5399878" cy="4672971"/>
            </a:xfrm>
            <a:prstGeom prst="rect">
              <a:avLst/>
            </a:prstGeom>
          </p:spPr>
        </p:pic>
        <p:cxnSp>
          <p:nvCxnSpPr>
            <p:cNvPr id="7" name="Straight Connector 6"/>
            <p:cNvCxnSpPr/>
            <p:nvPr/>
          </p:nvCxnSpPr>
          <p:spPr>
            <a:xfrm flipV="1">
              <a:off x="2454489" y="4097992"/>
              <a:ext cx="0" cy="1131216"/>
            </a:xfrm>
            <a:prstGeom prst="line">
              <a:avLst/>
            </a:prstGeom>
            <a:ln w="19050" cmpd="sng">
              <a:solidFill>
                <a:srgbClr val="FF0000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/>
            <p:cNvSpPr txBox="1"/>
            <p:nvPr/>
          </p:nvSpPr>
          <p:spPr>
            <a:xfrm>
              <a:off x="1782173" y="3444833"/>
              <a:ext cx="934070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rgbClr val="FF0000"/>
                  </a:solidFill>
                </a:rPr>
                <a:t>Ar</a:t>
              </a:r>
            </a:p>
            <a:p>
              <a:pPr algn="ctr"/>
              <a:r>
                <a:rPr lang="en-US" sz="1600" dirty="0" smtClean="0">
                  <a:solidFill>
                    <a:srgbClr val="FF0000"/>
                  </a:solidFill>
                </a:rPr>
                <a:t>FY~10%</a:t>
              </a:r>
              <a:endParaRPr lang="en-US" sz="1600" dirty="0">
                <a:solidFill>
                  <a:srgbClr val="FF0000"/>
                </a:solidFill>
              </a:endParaRPr>
            </a:p>
          </p:txBody>
        </p:sp>
        <p:cxnSp>
          <p:nvCxnSpPr>
            <p:cNvPr id="11" name="Straight Connector 10"/>
            <p:cNvCxnSpPr/>
            <p:nvPr/>
          </p:nvCxnSpPr>
          <p:spPr>
            <a:xfrm flipV="1">
              <a:off x="4015553" y="1600778"/>
              <a:ext cx="0" cy="3581391"/>
            </a:xfrm>
            <a:prstGeom prst="line">
              <a:avLst/>
            </a:prstGeom>
            <a:ln w="19050" cmpd="sng">
              <a:solidFill>
                <a:srgbClr val="FF0000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3548518" y="3444833"/>
              <a:ext cx="934070" cy="584776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rgbClr val="FF0000"/>
                  </a:solidFill>
                </a:rPr>
                <a:t>Xe</a:t>
              </a:r>
            </a:p>
            <a:p>
              <a:pPr algn="ctr"/>
              <a:r>
                <a:rPr lang="en-US" sz="1600" dirty="0" smtClean="0">
                  <a:solidFill>
                    <a:srgbClr val="FF0000"/>
                  </a:solidFill>
                </a:rPr>
                <a:t>FY~90%</a:t>
              </a:r>
              <a:endParaRPr lang="en-US" sz="1600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295999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0349" y="132195"/>
            <a:ext cx="9130300" cy="348516"/>
          </a:xfrm>
        </p:spPr>
        <p:txBody>
          <a:bodyPr/>
          <a:lstStyle/>
          <a:p>
            <a:r>
              <a:rPr lang="en-US" sz="1800" i="1" dirty="0" smtClean="0"/>
              <a:t>SOFT X-RAYS: FLUORESCENCE YIELD AND ESCAPE PEAKS</a:t>
            </a:r>
            <a:endParaRPr lang="en-US" sz="1800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E1E03-659C-5C49-9F8B-AEB4A7A525E6}" type="slidenum">
              <a:rPr lang="en-US" smtClean="0"/>
              <a:t>16</a:t>
            </a:fld>
            <a:endParaRPr lang="en-US"/>
          </a:p>
        </p:txBody>
      </p:sp>
      <p:grpSp>
        <p:nvGrpSpPr>
          <p:cNvPr id="10" name="Group 9"/>
          <p:cNvGrpSpPr>
            <a:grpSpLocks/>
          </p:cNvGrpSpPr>
          <p:nvPr/>
        </p:nvGrpSpPr>
        <p:grpSpPr bwMode="auto">
          <a:xfrm>
            <a:off x="815576" y="1669385"/>
            <a:ext cx="3388819" cy="3757271"/>
            <a:chOff x="3168" y="1248"/>
            <a:chExt cx="2400" cy="2795"/>
          </a:xfrm>
        </p:grpSpPr>
        <p:grpSp>
          <p:nvGrpSpPr>
            <p:cNvPr id="12" name="Group 11"/>
            <p:cNvGrpSpPr>
              <a:grpSpLocks/>
            </p:cNvGrpSpPr>
            <p:nvPr/>
          </p:nvGrpSpPr>
          <p:grpSpPr bwMode="auto">
            <a:xfrm>
              <a:off x="3168" y="1248"/>
              <a:ext cx="2400" cy="2496"/>
              <a:chOff x="2448" y="1440"/>
              <a:chExt cx="3024" cy="2397"/>
            </a:xfrm>
          </p:grpSpPr>
          <p:pic>
            <p:nvPicPr>
              <p:cNvPr id="15" name="Picture 14" descr="Fe55 PH in argon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48" y="1440"/>
                <a:ext cx="3024" cy="239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6" name="Text Box 23"/>
              <p:cNvSpPr txBox="1">
                <a:spLocks noChangeArrowheads="1"/>
              </p:cNvSpPr>
              <p:nvPr/>
            </p:nvSpPr>
            <p:spPr bwMode="auto">
              <a:xfrm>
                <a:off x="4032" y="1760"/>
                <a:ext cx="640" cy="20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1600" i="1" kern="1200">
                    <a:solidFill>
                      <a:srgbClr val="FF0F0F"/>
                    </a:solidFill>
                  </a:rPr>
                  <a:t>5.9 keV</a:t>
                </a:r>
              </a:p>
            </p:txBody>
          </p:sp>
          <p:sp>
            <p:nvSpPr>
              <p:cNvPr id="17" name="Text Box 24"/>
              <p:cNvSpPr txBox="1">
                <a:spLocks noChangeArrowheads="1"/>
              </p:cNvSpPr>
              <p:nvPr/>
            </p:nvSpPr>
            <p:spPr bwMode="auto">
              <a:xfrm>
                <a:off x="3264" y="3072"/>
                <a:ext cx="644" cy="20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1600" i="1" kern="1200">
                    <a:solidFill>
                      <a:srgbClr val="FF0F0F"/>
                    </a:solidFill>
                  </a:rPr>
                  <a:t>~ 3 keV</a:t>
                </a:r>
              </a:p>
            </p:txBody>
          </p:sp>
        </p:grpSp>
        <p:sp>
          <p:nvSpPr>
            <p:cNvPr id="14" name="Line 39"/>
            <p:cNvSpPr>
              <a:spLocks noChangeShapeType="1"/>
            </p:cNvSpPr>
            <p:nvPr/>
          </p:nvSpPr>
          <p:spPr bwMode="auto">
            <a:xfrm flipV="1">
              <a:off x="3984" y="3200"/>
              <a:ext cx="0" cy="576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sys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kern="1200"/>
            </a:p>
          </p:txBody>
        </p:sp>
        <p:sp>
          <p:nvSpPr>
            <p:cNvPr id="18" name="Line 39"/>
            <p:cNvSpPr>
              <a:spLocks noChangeShapeType="1"/>
            </p:cNvSpPr>
            <p:nvPr/>
          </p:nvSpPr>
          <p:spPr bwMode="auto">
            <a:xfrm flipV="1">
              <a:off x="4606" y="2227"/>
              <a:ext cx="0" cy="1816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sys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kern="1200"/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836559" y="1028917"/>
            <a:ext cx="32303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5.9 keV  </a:t>
            </a:r>
            <a:r>
              <a:rPr lang="en-US" sz="1600" baseline="30000" dirty="0" smtClean="0"/>
              <a:t>55</a:t>
            </a:r>
            <a:r>
              <a:rPr lang="en-US" sz="1600" dirty="0" smtClean="0"/>
              <a:t>Fe SOURCE IN ARGON:</a:t>
            </a:r>
            <a:endParaRPr lang="en-US" sz="1600" baseline="30000" dirty="0"/>
          </a:p>
        </p:txBody>
      </p:sp>
      <p:pic>
        <p:nvPicPr>
          <p:cNvPr id="5" name="Picture 4" descr="Figure 7-17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4395" y="2985936"/>
            <a:ext cx="4961341" cy="286392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855621" y="2507886"/>
            <a:ext cx="35549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22-25 keV  </a:t>
            </a:r>
            <a:r>
              <a:rPr lang="en-US" sz="1600" baseline="30000" dirty="0" smtClean="0"/>
              <a:t>109</a:t>
            </a:r>
            <a:r>
              <a:rPr lang="en-US" sz="1600" dirty="0" smtClean="0"/>
              <a:t>Cd SOURCE IN XENON:</a:t>
            </a:r>
            <a:endParaRPr lang="en-US" sz="1600" dirty="0"/>
          </a:p>
        </p:txBody>
      </p:sp>
      <p:sp>
        <p:nvSpPr>
          <p:cNvPr id="6" name="TextBox 5"/>
          <p:cNvSpPr txBox="1"/>
          <p:nvPr/>
        </p:nvSpPr>
        <p:spPr>
          <a:xfrm>
            <a:off x="1412846" y="5039190"/>
            <a:ext cx="10388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dirty="0" smtClean="0">
                <a:solidFill>
                  <a:srgbClr val="FF0000"/>
                </a:solidFill>
              </a:rPr>
              <a:t>ESCAPE</a:t>
            </a:r>
            <a:endParaRPr lang="en-US" sz="1600" b="1" i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149929" y="5446743"/>
            <a:ext cx="182343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dirty="0" smtClean="0">
                <a:solidFill>
                  <a:srgbClr val="FF0000"/>
                </a:solidFill>
              </a:rPr>
              <a:t>TOTAL ENERGY:</a:t>
            </a:r>
          </a:p>
          <a:p>
            <a:r>
              <a:rPr lang="en-US" sz="1600" b="1" i="1" dirty="0" smtClean="0">
                <a:solidFill>
                  <a:srgbClr val="FF0000"/>
                </a:solidFill>
              </a:rPr>
              <a:t>L+K, AUGER</a:t>
            </a:r>
            <a:endParaRPr lang="en-US" sz="16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87421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0349" y="132195"/>
            <a:ext cx="9130300" cy="444085"/>
          </a:xfrm>
        </p:spPr>
        <p:txBody>
          <a:bodyPr/>
          <a:lstStyle/>
          <a:p>
            <a:r>
              <a:rPr lang="en-US" sz="1800" i="1" dirty="0" smtClean="0"/>
              <a:t>ANGULAR DISTRIBUTION AND RANGE OF PHOTOELECTRONS</a:t>
            </a:r>
            <a:endParaRPr lang="en-US" sz="1800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E1E03-659C-5C49-9F8B-AEB4A7A525E6}" type="slidenum">
              <a:rPr lang="en-US" smtClean="0"/>
              <a:t>17</a:t>
            </a:fld>
            <a:endParaRPr lang="en-US"/>
          </a:p>
        </p:txBody>
      </p:sp>
      <p:pic>
        <p:nvPicPr>
          <p:cNvPr id="3" name="Picture 2" descr="Figure 3-20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5706" y="1888586"/>
            <a:ext cx="3299916" cy="4264098"/>
          </a:xfrm>
          <a:prstGeom prst="rect">
            <a:avLst/>
          </a:prstGeom>
        </p:spPr>
      </p:pic>
      <p:grpSp>
        <p:nvGrpSpPr>
          <p:cNvPr id="49" name="Group 48"/>
          <p:cNvGrpSpPr/>
          <p:nvPr/>
        </p:nvGrpSpPr>
        <p:grpSpPr>
          <a:xfrm>
            <a:off x="2871944" y="616587"/>
            <a:ext cx="1548383" cy="1269413"/>
            <a:chOff x="5912119" y="1524929"/>
            <a:chExt cx="2290927" cy="1878174"/>
          </a:xfrm>
        </p:grpSpPr>
        <p:grpSp>
          <p:nvGrpSpPr>
            <p:cNvPr id="32" name="Group 31"/>
            <p:cNvGrpSpPr/>
            <p:nvPr/>
          </p:nvGrpSpPr>
          <p:grpSpPr>
            <a:xfrm>
              <a:off x="5912119" y="1894261"/>
              <a:ext cx="2290927" cy="1508842"/>
              <a:chOff x="5912119" y="1894261"/>
              <a:chExt cx="2290927" cy="1508842"/>
            </a:xfrm>
          </p:grpSpPr>
          <p:grpSp>
            <p:nvGrpSpPr>
              <p:cNvPr id="30" name="Group 29"/>
              <p:cNvGrpSpPr/>
              <p:nvPr/>
            </p:nvGrpSpPr>
            <p:grpSpPr>
              <a:xfrm>
                <a:off x="5912119" y="1894261"/>
                <a:ext cx="2290927" cy="1157890"/>
                <a:chOff x="5912119" y="1894261"/>
                <a:chExt cx="2290927" cy="1157890"/>
              </a:xfrm>
            </p:grpSpPr>
            <p:cxnSp>
              <p:nvCxnSpPr>
                <p:cNvPr id="27" name="Straight Arrow Connector 26"/>
                <p:cNvCxnSpPr/>
                <p:nvPr/>
              </p:nvCxnSpPr>
              <p:spPr>
                <a:xfrm>
                  <a:off x="5912119" y="2920287"/>
                  <a:ext cx="2290927" cy="0"/>
                </a:xfrm>
                <a:prstGeom prst="straightConnector1">
                  <a:avLst/>
                </a:prstGeom>
                <a:ln w="19050" cmpd="sng">
                  <a:solidFill>
                    <a:srgbClr val="000000"/>
                  </a:solidFill>
                  <a:tailEnd type="arrow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22" name="Group 21"/>
                <p:cNvGrpSpPr/>
                <p:nvPr/>
              </p:nvGrpSpPr>
              <p:grpSpPr>
                <a:xfrm>
                  <a:off x="6112935" y="1894261"/>
                  <a:ext cx="1135066" cy="1157890"/>
                  <a:chOff x="6838966" y="3052151"/>
                  <a:chExt cx="1135066" cy="1157890"/>
                </a:xfrm>
              </p:grpSpPr>
              <p:grpSp>
                <p:nvGrpSpPr>
                  <p:cNvPr id="12" name="Group 11"/>
                  <p:cNvGrpSpPr>
                    <a:grpSpLocks/>
                  </p:cNvGrpSpPr>
                  <p:nvPr/>
                </p:nvGrpSpPr>
                <p:grpSpPr bwMode="auto">
                  <a:xfrm rot="21548225">
                    <a:off x="6838966" y="4041458"/>
                    <a:ext cx="819006" cy="62069"/>
                    <a:chOff x="432" y="3024"/>
                    <a:chExt cx="1632" cy="81"/>
                  </a:xfrm>
                </p:grpSpPr>
                <p:sp>
                  <p:nvSpPr>
                    <p:cNvPr id="17" name="Freeform 16"/>
                    <p:cNvSpPr>
                      <a:spLocks/>
                    </p:cNvSpPr>
                    <p:nvPr/>
                  </p:nvSpPr>
                  <p:spPr bwMode="auto">
                    <a:xfrm>
                      <a:off x="432" y="3024"/>
                      <a:ext cx="816" cy="80"/>
                    </a:xfrm>
                    <a:custGeom>
                      <a:avLst/>
                      <a:gdLst>
                        <a:gd name="T0" fmla="*/ 0 w 1296"/>
                        <a:gd name="T1" fmla="*/ 216 h 360"/>
                        <a:gd name="T2" fmla="*/ 96 w 1296"/>
                        <a:gd name="T3" fmla="*/ 24 h 360"/>
                        <a:gd name="T4" fmla="*/ 192 w 1296"/>
                        <a:gd name="T5" fmla="*/ 360 h 360"/>
                        <a:gd name="T6" fmla="*/ 288 w 1296"/>
                        <a:gd name="T7" fmla="*/ 24 h 360"/>
                        <a:gd name="T8" fmla="*/ 384 w 1296"/>
                        <a:gd name="T9" fmla="*/ 360 h 360"/>
                        <a:gd name="T10" fmla="*/ 480 w 1296"/>
                        <a:gd name="T11" fmla="*/ 24 h 360"/>
                        <a:gd name="T12" fmla="*/ 576 w 1296"/>
                        <a:gd name="T13" fmla="*/ 360 h 360"/>
                        <a:gd name="T14" fmla="*/ 672 w 1296"/>
                        <a:gd name="T15" fmla="*/ 24 h 360"/>
                        <a:gd name="T16" fmla="*/ 768 w 1296"/>
                        <a:gd name="T17" fmla="*/ 360 h 360"/>
                        <a:gd name="T18" fmla="*/ 864 w 1296"/>
                        <a:gd name="T19" fmla="*/ 24 h 360"/>
                        <a:gd name="T20" fmla="*/ 960 w 1296"/>
                        <a:gd name="T21" fmla="*/ 360 h 360"/>
                        <a:gd name="T22" fmla="*/ 1056 w 1296"/>
                        <a:gd name="T23" fmla="*/ 24 h 360"/>
                        <a:gd name="T24" fmla="*/ 1152 w 1296"/>
                        <a:gd name="T25" fmla="*/ 360 h 360"/>
                        <a:gd name="T26" fmla="*/ 1248 w 1296"/>
                        <a:gd name="T27" fmla="*/ 24 h 360"/>
                        <a:gd name="T28" fmla="*/ 1296 w 1296"/>
                        <a:gd name="T29" fmla="*/ 216 h 36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</a:cxnLst>
                      <a:rect l="0" t="0" r="r" b="b"/>
                      <a:pathLst>
                        <a:path w="1296" h="360">
                          <a:moveTo>
                            <a:pt x="0" y="216"/>
                          </a:moveTo>
                          <a:cubicBezTo>
                            <a:pt x="32" y="108"/>
                            <a:pt x="64" y="0"/>
                            <a:pt x="96" y="24"/>
                          </a:cubicBezTo>
                          <a:cubicBezTo>
                            <a:pt x="128" y="48"/>
                            <a:pt x="160" y="360"/>
                            <a:pt x="192" y="360"/>
                          </a:cubicBezTo>
                          <a:cubicBezTo>
                            <a:pt x="224" y="360"/>
                            <a:pt x="256" y="24"/>
                            <a:pt x="288" y="24"/>
                          </a:cubicBezTo>
                          <a:cubicBezTo>
                            <a:pt x="320" y="24"/>
                            <a:pt x="352" y="360"/>
                            <a:pt x="384" y="360"/>
                          </a:cubicBezTo>
                          <a:cubicBezTo>
                            <a:pt x="416" y="360"/>
                            <a:pt x="448" y="24"/>
                            <a:pt x="480" y="24"/>
                          </a:cubicBezTo>
                          <a:cubicBezTo>
                            <a:pt x="512" y="24"/>
                            <a:pt x="544" y="360"/>
                            <a:pt x="576" y="360"/>
                          </a:cubicBezTo>
                          <a:cubicBezTo>
                            <a:pt x="608" y="360"/>
                            <a:pt x="640" y="24"/>
                            <a:pt x="672" y="24"/>
                          </a:cubicBezTo>
                          <a:cubicBezTo>
                            <a:pt x="704" y="24"/>
                            <a:pt x="736" y="360"/>
                            <a:pt x="768" y="360"/>
                          </a:cubicBezTo>
                          <a:cubicBezTo>
                            <a:pt x="800" y="360"/>
                            <a:pt x="832" y="24"/>
                            <a:pt x="864" y="24"/>
                          </a:cubicBezTo>
                          <a:cubicBezTo>
                            <a:pt x="896" y="24"/>
                            <a:pt x="928" y="360"/>
                            <a:pt x="960" y="360"/>
                          </a:cubicBezTo>
                          <a:cubicBezTo>
                            <a:pt x="992" y="360"/>
                            <a:pt x="1024" y="24"/>
                            <a:pt x="1056" y="24"/>
                          </a:cubicBezTo>
                          <a:cubicBezTo>
                            <a:pt x="1088" y="24"/>
                            <a:pt x="1120" y="360"/>
                            <a:pt x="1152" y="360"/>
                          </a:cubicBezTo>
                          <a:cubicBezTo>
                            <a:pt x="1184" y="360"/>
                            <a:pt x="1224" y="48"/>
                            <a:pt x="1248" y="24"/>
                          </a:cubicBezTo>
                          <a:cubicBezTo>
                            <a:pt x="1272" y="0"/>
                            <a:pt x="1284" y="108"/>
                            <a:pt x="1296" y="216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0E1B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kern="1200"/>
                    </a:p>
                  </p:txBody>
                </p:sp>
                <p:sp>
                  <p:nvSpPr>
                    <p:cNvPr id="18" name="Freeform 17"/>
                    <p:cNvSpPr>
                      <a:spLocks/>
                    </p:cNvSpPr>
                    <p:nvPr/>
                  </p:nvSpPr>
                  <p:spPr bwMode="auto">
                    <a:xfrm flipV="1">
                      <a:off x="1248" y="3024"/>
                      <a:ext cx="816" cy="81"/>
                    </a:xfrm>
                    <a:custGeom>
                      <a:avLst/>
                      <a:gdLst>
                        <a:gd name="T0" fmla="*/ 0 w 1296"/>
                        <a:gd name="T1" fmla="*/ 216 h 360"/>
                        <a:gd name="T2" fmla="*/ 96 w 1296"/>
                        <a:gd name="T3" fmla="*/ 24 h 360"/>
                        <a:gd name="T4" fmla="*/ 192 w 1296"/>
                        <a:gd name="T5" fmla="*/ 360 h 360"/>
                        <a:gd name="T6" fmla="*/ 288 w 1296"/>
                        <a:gd name="T7" fmla="*/ 24 h 360"/>
                        <a:gd name="T8" fmla="*/ 384 w 1296"/>
                        <a:gd name="T9" fmla="*/ 360 h 360"/>
                        <a:gd name="T10" fmla="*/ 480 w 1296"/>
                        <a:gd name="T11" fmla="*/ 24 h 360"/>
                        <a:gd name="T12" fmla="*/ 576 w 1296"/>
                        <a:gd name="T13" fmla="*/ 360 h 360"/>
                        <a:gd name="T14" fmla="*/ 672 w 1296"/>
                        <a:gd name="T15" fmla="*/ 24 h 360"/>
                        <a:gd name="T16" fmla="*/ 768 w 1296"/>
                        <a:gd name="T17" fmla="*/ 360 h 360"/>
                        <a:gd name="T18" fmla="*/ 864 w 1296"/>
                        <a:gd name="T19" fmla="*/ 24 h 360"/>
                        <a:gd name="T20" fmla="*/ 960 w 1296"/>
                        <a:gd name="T21" fmla="*/ 360 h 360"/>
                        <a:gd name="T22" fmla="*/ 1056 w 1296"/>
                        <a:gd name="T23" fmla="*/ 24 h 360"/>
                        <a:gd name="T24" fmla="*/ 1152 w 1296"/>
                        <a:gd name="T25" fmla="*/ 360 h 360"/>
                        <a:gd name="T26" fmla="*/ 1248 w 1296"/>
                        <a:gd name="T27" fmla="*/ 24 h 360"/>
                        <a:gd name="T28" fmla="*/ 1296 w 1296"/>
                        <a:gd name="T29" fmla="*/ 216 h 36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</a:cxnLst>
                      <a:rect l="0" t="0" r="r" b="b"/>
                      <a:pathLst>
                        <a:path w="1296" h="360">
                          <a:moveTo>
                            <a:pt x="0" y="216"/>
                          </a:moveTo>
                          <a:cubicBezTo>
                            <a:pt x="32" y="108"/>
                            <a:pt x="64" y="0"/>
                            <a:pt x="96" y="24"/>
                          </a:cubicBezTo>
                          <a:cubicBezTo>
                            <a:pt x="128" y="48"/>
                            <a:pt x="160" y="360"/>
                            <a:pt x="192" y="360"/>
                          </a:cubicBezTo>
                          <a:cubicBezTo>
                            <a:pt x="224" y="360"/>
                            <a:pt x="256" y="24"/>
                            <a:pt x="288" y="24"/>
                          </a:cubicBezTo>
                          <a:cubicBezTo>
                            <a:pt x="320" y="24"/>
                            <a:pt x="352" y="360"/>
                            <a:pt x="384" y="360"/>
                          </a:cubicBezTo>
                          <a:cubicBezTo>
                            <a:pt x="416" y="360"/>
                            <a:pt x="448" y="24"/>
                            <a:pt x="480" y="24"/>
                          </a:cubicBezTo>
                          <a:cubicBezTo>
                            <a:pt x="512" y="24"/>
                            <a:pt x="544" y="360"/>
                            <a:pt x="576" y="360"/>
                          </a:cubicBezTo>
                          <a:cubicBezTo>
                            <a:pt x="608" y="360"/>
                            <a:pt x="640" y="24"/>
                            <a:pt x="672" y="24"/>
                          </a:cubicBezTo>
                          <a:cubicBezTo>
                            <a:pt x="704" y="24"/>
                            <a:pt x="736" y="360"/>
                            <a:pt x="768" y="360"/>
                          </a:cubicBezTo>
                          <a:cubicBezTo>
                            <a:pt x="800" y="360"/>
                            <a:pt x="832" y="24"/>
                            <a:pt x="864" y="24"/>
                          </a:cubicBezTo>
                          <a:cubicBezTo>
                            <a:pt x="896" y="24"/>
                            <a:pt x="928" y="360"/>
                            <a:pt x="960" y="360"/>
                          </a:cubicBezTo>
                          <a:cubicBezTo>
                            <a:pt x="992" y="360"/>
                            <a:pt x="1024" y="24"/>
                            <a:pt x="1056" y="24"/>
                          </a:cubicBezTo>
                          <a:cubicBezTo>
                            <a:pt x="1088" y="24"/>
                            <a:pt x="1120" y="360"/>
                            <a:pt x="1152" y="360"/>
                          </a:cubicBezTo>
                          <a:cubicBezTo>
                            <a:pt x="1184" y="360"/>
                            <a:pt x="1224" y="48"/>
                            <a:pt x="1248" y="24"/>
                          </a:cubicBezTo>
                          <a:cubicBezTo>
                            <a:pt x="1272" y="0"/>
                            <a:pt x="1284" y="108"/>
                            <a:pt x="1296" y="216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0E1B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kern="1200"/>
                    </a:p>
                  </p:txBody>
                </p:sp>
              </p:grpSp>
              <p:sp>
                <p:nvSpPr>
                  <p:cNvPr id="14" name="Line 18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7640037" y="3052151"/>
                    <a:ext cx="235673" cy="1000342"/>
                  </a:xfrm>
                  <a:prstGeom prst="line">
                    <a:avLst/>
                  </a:prstGeom>
                  <a:noFill/>
                  <a:ln w="28575">
                    <a:solidFill>
                      <a:srgbClr val="FF0F0F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 kern="1200"/>
                  </a:p>
                </p:txBody>
              </p:sp>
              <p:sp>
                <p:nvSpPr>
                  <p:cNvPr id="20" name="Freeform 19"/>
                  <p:cNvSpPr>
                    <a:spLocks/>
                  </p:cNvSpPr>
                  <p:nvPr/>
                </p:nvSpPr>
                <p:spPr bwMode="auto">
                  <a:xfrm rot="2199203">
                    <a:off x="7564529" y="4148738"/>
                    <a:ext cx="409503" cy="61303"/>
                  </a:xfrm>
                  <a:custGeom>
                    <a:avLst/>
                    <a:gdLst>
                      <a:gd name="T0" fmla="*/ 0 w 1296"/>
                      <a:gd name="T1" fmla="*/ 216 h 360"/>
                      <a:gd name="T2" fmla="*/ 96 w 1296"/>
                      <a:gd name="T3" fmla="*/ 24 h 360"/>
                      <a:gd name="T4" fmla="*/ 192 w 1296"/>
                      <a:gd name="T5" fmla="*/ 360 h 360"/>
                      <a:gd name="T6" fmla="*/ 288 w 1296"/>
                      <a:gd name="T7" fmla="*/ 24 h 360"/>
                      <a:gd name="T8" fmla="*/ 384 w 1296"/>
                      <a:gd name="T9" fmla="*/ 360 h 360"/>
                      <a:gd name="T10" fmla="*/ 480 w 1296"/>
                      <a:gd name="T11" fmla="*/ 24 h 360"/>
                      <a:gd name="T12" fmla="*/ 576 w 1296"/>
                      <a:gd name="T13" fmla="*/ 360 h 360"/>
                      <a:gd name="T14" fmla="*/ 672 w 1296"/>
                      <a:gd name="T15" fmla="*/ 24 h 360"/>
                      <a:gd name="T16" fmla="*/ 768 w 1296"/>
                      <a:gd name="T17" fmla="*/ 360 h 360"/>
                      <a:gd name="T18" fmla="*/ 864 w 1296"/>
                      <a:gd name="T19" fmla="*/ 24 h 360"/>
                      <a:gd name="T20" fmla="*/ 960 w 1296"/>
                      <a:gd name="T21" fmla="*/ 360 h 360"/>
                      <a:gd name="T22" fmla="*/ 1056 w 1296"/>
                      <a:gd name="T23" fmla="*/ 24 h 360"/>
                      <a:gd name="T24" fmla="*/ 1152 w 1296"/>
                      <a:gd name="T25" fmla="*/ 360 h 360"/>
                      <a:gd name="T26" fmla="*/ 1248 w 1296"/>
                      <a:gd name="T27" fmla="*/ 24 h 360"/>
                      <a:gd name="T28" fmla="*/ 1296 w 1296"/>
                      <a:gd name="T29" fmla="*/ 216 h 36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1296" h="360">
                        <a:moveTo>
                          <a:pt x="0" y="216"/>
                        </a:moveTo>
                        <a:cubicBezTo>
                          <a:pt x="32" y="108"/>
                          <a:pt x="64" y="0"/>
                          <a:pt x="96" y="24"/>
                        </a:cubicBezTo>
                        <a:cubicBezTo>
                          <a:pt x="128" y="48"/>
                          <a:pt x="160" y="360"/>
                          <a:pt x="192" y="360"/>
                        </a:cubicBezTo>
                        <a:cubicBezTo>
                          <a:pt x="224" y="360"/>
                          <a:pt x="256" y="24"/>
                          <a:pt x="288" y="24"/>
                        </a:cubicBezTo>
                        <a:cubicBezTo>
                          <a:pt x="320" y="24"/>
                          <a:pt x="352" y="360"/>
                          <a:pt x="384" y="360"/>
                        </a:cubicBezTo>
                        <a:cubicBezTo>
                          <a:pt x="416" y="360"/>
                          <a:pt x="448" y="24"/>
                          <a:pt x="480" y="24"/>
                        </a:cubicBezTo>
                        <a:cubicBezTo>
                          <a:pt x="512" y="24"/>
                          <a:pt x="544" y="360"/>
                          <a:pt x="576" y="360"/>
                        </a:cubicBezTo>
                        <a:cubicBezTo>
                          <a:pt x="608" y="360"/>
                          <a:pt x="640" y="24"/>
                          <a:pt x="672" y="24"/>
                        </a:cubicBezTo>
                        <a:cubicBezTo>
                          <a:pt x="704" y="24"/>
                          <a:pt x="736" y="360"/>
                          <a:pt x="768" y="360"/>
                        </a:cubicBezTo>
                        <a:cubicBezTo>
                          <a:pt x="800" y="360"/>
                          <a:pt x="832" y="24"/>
                          <a:pt x="864" y="24"/>
                        </a:cubicBezTo>
                        <a:cubicBezTo>
                          <a:pt x="896" y="24"/>
                          <a:pt x="928" y="360"/>
                          <a:pt x="960" y="360"/>
                        </a:cubicBezTo>
                        <a:cubicBezTo>
                          <a:pt x="992" y="360"/>
                          <a:pt x="1024" y="24"/>
                          <a:pt x="1056" y="24"/>
                        </a:cubicBezTo>
                        <a:cubicBezTo>
                          <a:pt x="1088" y="24"/>
                          <a:pt x="1120" y="360"/>
                          <a:pt x="1152" y="360"/>
                        </a:cubicBezTo>
                        <a:cubicBezTo>
                          <a:pt x="1184" y="360"/>
                          <a:pt x="1224" y="48"/>
                          <a:pt x="1248" y="24"/>
                        </a:cubicBezTo>
                        <a:cubicBezTo>
                          <a:pt x="1272" y="0"/>
                          <a:pt x="1284" y="108"/>
                          <a:pt x="1296" y="216"/>
                        </a:cubicBezTo>
                      </a:path>
                    </a:pathLst>
                  </a:custGeom>
                  <a:noFill/>
                  <a:ln w="19050" cmpd="sng">
                    <a:solidFill>
                      <a:srgbClr val="0E1B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 kern="1200"/>
                  </a:p>
                </p:txBody>
              </p:sp>
            </p:grpSp>
          </p:grpSp>
          <p:sp>
            <p:nvSpPr>
              <p:cNvPr id="31" name="Arc 30"/>
              <p:cNvSpPr/>
              <p:nvPr/>
            </p:nvSpPr>
            <p:spPr>
              <a:xfrm>
                <a:off x="6514714" y="2443855"/>
                <a:ext cx="1008830" cy="959248"/>
              </a:xfrm>
              <a:prstGeom prst="arc">
                <a:avLst/>
              </a:prstGeom>
              <a:ln w="12700" cmpd="sng">
                <a:solidFill>
                  <a:srgbClr val="000000"/>
                </a:solidFill>
                <a:prstDash val="soli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TextBox 46"/>
            <p:cNvSpPr txBox="1"/>
            <p:nvPr/>
          </p:nvSpPr>
          <p:spPr>
            <a:xfrm>
              <a:off x="7371079" y="2259189"/>
              <a:ext cx="3049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Symbol" charset="2"/>
                  <a:cs typeface="Symbol" charset="2"/>
                </a:rPr>
                <a:t>q</a:t>
              </a: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7056595" y="1524929"/>
              <a:ext cx="33843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e</a:t>
              </a:r>
              <a:endParaRPr lang="en-US" dirty="0"/>
            </a:p>
          </p:txBody>
        </p:sp>
      </p:grpSp>
      <p:cxnSp>
        <p:nvCxnSpPr>
          <p:cNvPr id="51" name="Straight Connector 50"/>
          <p:cNvCxnSpPr>
            <a:endCxn id="52" idx="2"/>
          </p:cNvCxnSpPr>
          <p:nvPr/>
        </p:nvCxnSpPr>
        <p:spPr>
          <a:xfrm flipV="1">
            <a:off x="2114457" y="1955947"/>
            <a:ext cx="94560" cy="2007631"/>
          </a:xfrm>
          <a:prstGeom prst="line">
            <a:avLst/>
          </a:prstGeom>
          <a:ln w="127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TextBox 51"/>
          <p:cNvSpPr txBox="1"/>
          <p:nvPr/>
        </p:nvSpPr>
        <p:spPr>
          <a:xfrm>
            <a:off x="1631842" y="1617393"/>
            <a:ext cx="1154349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b="1" i="1" dirty="0" err="1" smtClean="0">
                <a:solidFill>
                  <a:srgbClr val="FF0000"/>
                </a:solidFill>
              </a:rPr>
              <a:t>E</a:t>
            </a:r>
            <a:r>
              <a:rPr lang="en-US" sz="1600" b="1" i="1" baseline="-25000" dirty="0" err="1" smtClean="0">
                <a:solidFill>
                  <a:srgbClr val="FF0000"/>
                </a:solidFill>
                <a:latin typeface="Symbol" charset="2"/>
                <a:cs typeface="Symbol" charset="2"/>
              </a:rPr>
              <a:t>g</a:t>
            </a:r>
            <a:r>
              <a:rPr lang="en-US" sz="1600" b="1" i="1" dirty="0" smtClean="0">
                <a:solidFill>
                  <a:srgbClr val="FF0000"/>
                </a:solidFill>
              </a:rPr>
              <a:t> 5.9 keV</a:t>
            </a:r>
            <a:endParaRPr lang="en-US" sz="1600" b="1" i="1" dirty="0">
              <a:solidFill>
                <a:srgbClr val="FF0000"/>
              </a:solidFill>
            </a:endParaRPr>
          </a:p>
        </p:txBody>
      </p:sp>
      <p:pic>
        <p:nvPicPr>
          <p:cNvPr id="6" name="Picture 5" descr="Figure 2-18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08167" y="1018531"/>
            <a:ext cx="4077122" cy="513415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735524" y="699464"/>
            <a:ext cx="20711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ELECTRON RANGE: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27746" y="777703"/>
            <a:ext cx="227964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PHOTOELECTRON EMISSION ANGLE:</a:t>
            </a:r>
            <a:endParaRPr lang="en-US" sz="1600" dirty="0"/>
          </a:p>
        </p:txBody>
      </p:sp>
      <p:cxnSp>
        <p:nvCxnSpPr>
          <p:cNvPr id="24" name="Straight Connector 23"/>
          <p:cNvCxnSpPr/>
          <p:nvPr/>
        </p:nvCxnSpPr>
        <p:spPr>
          <a:xfrm flipV="1">
            <a:off x="6461910" y="1888586"/>
            <a:ext cx="0" cy="3986788"/>
          </a:xfrm>
          <a:prstGeom prst="line">
            <a:avLst/>
          </a:prstGeom>
          <a:ln w="127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5371334" y="3768807"/>
            <a:ext cx="1821674" cy="0"/>
          </a:xfrm>
          <a:prstGeom prst="line">
            <a:avLst/>
          </a:prstGeom>
          <a:ln w="127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4550169" y="3599530"/>
            <a:ext cx="8888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dirty="0" smtClean="0">
                <a:solidFill>
                  <a:srgbClr val="FF0000"/>
                </a:solidFill>
              </a:rPr>
              <a:t>200 µm</a:t>
            </a:r>
            <a:endParaRPr lang="en-US" sz="1600" b="1" i="1" dirty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461910" y="5069361"/>
            <a:ext cx="235282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dirty="0" smtClean="0">
                <a:solidFill>
                  <a:srgbClr val="FF0000"/>
                </a:solidFill>
              </a:rPr>
              <a:t>5.9 keV X-ray</a:t>
            </a:r>
          </a:p>
          <a:p>
            <a:r>
              <a:rPr lang="en-US" sz="1600" b="1" i="1" dirty="0" err="1" smtClean="0">
                <a:solidFill>
                  <a:srgbClr val="FF0000"/>
                </a:solidFill>
              </a:rPr>
              <a:t>E</a:t>
            </a:r>
            <a:r>
              <a:rPr lang="en-US" sz="1600" b="1" i="1" baseline="-25000" dirty="0" err="1" smtClean="0">
                <a:solidFill>
                  <a:srgbClr val="FF0000"/>
                </a:solidFill>
              </a:rPr>
              <a:t>e</a:t>
            </a:r>
            <a:r>
              <a:rPr lang="en-US" sz="1600" b="1" i="1" dirty="0" smtClean="0">
                <a:solidFill>
                  <a:srgbClr val="FF0000"/>
                </a:solidFill>
              </a:rPr>
              <a:t>=E</a:t>
            </a:r>
            <a:r>
              <a:rPr lang="en-US" sz="1600" b="1" i="1" baseline="-25000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g</a:t>
            </a:r>
            <a:r>
              <a:rPr lang="en-US" sz="1600" b="1" i="1" dirty="0" smtClean="0">
                <a:solidFill>
                  <a:srgbClr val="FF0000"/>
                </a:solidFill>
                <a:cs typeface="Symbol" charset="2"/>
              </a:rPr>
              <a:t>-E</a:t>
            </a:r>
            <a:r>
              <a:rPr lang="en-US" sz="1600" b="1" i="1" baseline="-25000" dirty="0" smtClean="0">
                <a:solidFill>
                  <a:srgbClr val="FF0000"/>
                </a:solidFill>
                <a:cs typeface="Symbol" charset="2"/>
              </a:rPr>
              <a:t>K</a:t>
            </a:r>
            <a:r>
              <a:rPr lang="en-US" sz="1600" b="1" i="1" dirty="0" smtClean="0">
                <a:solidFill>
                  <a:srgbClr val="FF0000"/>
                </a:solidFill>
                <a:cs typeface="Symbol" charset="2"/>
              </a:rPr>
              <a:t>= 2.7 keV in Ar</a:t>
            </a:r>
            <a:endParaRPr lang="en-US" sz="16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61561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0349" y="132195"/>
            <a:ext cx="9130300" cy="348516"/>
          </a:xfrm>
        </p:spPr>
        <p:txBody>
          <a:bodyPr/>
          <a:lstStyle/>
          <a:p>
            <a:r>
              <a:rPr lang="en-US" sz="1800" i="1" dirty="0" smtClean="0"/>
              <a:t>COMPUTED POSITION RESOLUTION LIMITS</a:t>
            </a:r>
            <a:endParaRPr lang="en-US" sz="1800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E1E03-659C-5C49-9F8B-AEB4A7A525E6}" type="slidenum">
              <a:rPr lang="en-US" smtClean="0"/>
              <a:t>18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82934" y="647700"/>
            <a:ext cx="3228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42 keV PHOTONS ON XENON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33447" y="2614048"/>
            <a:ext cx="3513922" cy="335124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0064" y="1095357"/>
            <a:ext cx="5713083" cy="3193820"/>
          </a:xfrm>
          <a:prstGeom prst="rect">
            <a:avLst/>
          </a:prstGeom>
        </p:spPr>
      </p:pic>
      <p:cxnSp>
        <p:nvCxnSpPr>
          <p:cNvPr id="14" name="Straight Connector 13"/>
          <p:cNvCxnSpPr/>
          <p:nvPr/>
        </p:nvCxnSpPr>
        <p:spPr>
          <a:xfrm>
            <a:off x="7619800" y="3529200"/>
            <a:ext cx="0" cy="707922"/>
          </a:xfrm>
          <a:prstGeom prst="line">
            <a:avLst/>
          </a:prstGeom>
          <a:ln w="19050" cmpd="sng">
            <a:solidFill>
              <a:srgbClr val="FF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7959580" y="3525435"/>
            <a:ext cx="0" cy="707922"/>
          </a:xfrm>
          <a:prstGeom prst="line">
            <a:avLst/>
          </a:prstGeom>
          <a:ln w="19050" cmpd="sng">
            <a:solidFill>
              <a:srgbClr val="FF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7158036" y="3102367"/>
            <a:ext cx="0" cy="1287155"/>
          </a:xfrm>
          <a:prstGeom prst="line">
            <a:avLst/>
          </a:prstGeom>
          <a:ln w="19050" cmpd="sng">
            <a:solidFill>
              <a:srgbClr val="FF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8431233" y="3098610"/>
            <a:ext cx="0" cy="1287155"/>
          </a:xfrm>
          <a:prstGeom prst="line">
            <a:avLst/>
          </a:prstGeom>
          <a:ln w="19050" cmpd="sng">
            <a:solidFill>
              <a:srgbClr val="FF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7442837" y="3217658"/>
            <a:ext cx="8017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i="1" dirty="0" smtClean="0">
                <a:solidFill>
                  <a:srgbClr val="FF0000"/>
                </a:solidFill>
              </a:rPr>
              <a:t>600 µm</a:t>
            </a:r>
            <a:endParaRPr lang="en-US" sz="1400" b="1" i="1" dirty="0">
              <a:solidFill>
                <a:srgbClr val="FF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509974" y="2948478"/>
            <a:ext cx="6584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i="1" dirty="0" smtClean="0">
                <a:solidFill>
                  <a:srgbClr val="FF0000"/>
                </a:solidFill>
              </a:rPr>
              <a:t>2 mm</a:t>
            </a:r>
            <a:endParaRPr lang="en-US" sz="1400" b="1" i="1" dirty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061523" y="1885175"/>
            <a:ext cx="346912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POSITION RESOLUTION FOR A POINT-LIKE COLLIMATED BEAM:</a:t>
            </a:r>
            <a:endParaRPr lang="en-US" sz="1600" dirty="0"/>
          </a:p>
        </p:txBody>
      </p:sp>
      <p:sp>
        <p:nvSpPr>
          <p:cNvPr id="22" name="TextBox 21"/>
          <p:cNvSpPr txBox="1"/>
          <p:nvPr/>
        </p:nvSpPr>
        <p:spPr>
          <a:xfrm>
            <a:off x="1995607" y="5506677"/>
            <a:ext cx="2493479" cy="30777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b="1" i="1" dirty="0" smtClean="0"/>
              <a:t>J.E. Bateman et al, RL-75-140</a:t>
            </a:r>
            <a:endParaRPr lang="en-US" sz="1400" b="1" i="1" dirty="0"/>
          </a:p>
        </p:txBody>
      </p:sp>
    </p:spTree>
    <p:extLst>
      <p:ext uri="{BB962C8B-B14F-4D97-AF65-F5344CB8AC3E}">
        <p14:creationId xmlns:p14="http://schemas.microsoft.com/office/powerpoint/2010/main" val="37648300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/>
          <p:cNvGrpSpPr/>
          <p:nvPr/>
        </p:nvGrpSpPr>
        <p:grpSpPr>
          <a:xfrm>
            <a:off x="318270" y="703512"/>
            <a:ext cx="6763117" cy="5467992"/>
            <a:chOff x="346917" y="703512"/>
            <a:chExt cx="6763117" cy="5467992"/>
          </a:xfrm>
        </p:grpSpPr>
        <p:pic>
          <p:nvPicPr>
            <p:cNvPr id="6" name="Picture 5" descr="Figure 3-1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6917" y="703512"/>
              <a:ext cx="6763117" cy="5467992"/>
            </a:xfrm>
            <a:prstGeom prst="rect">
              <a:avLst/>
            </a:prstGeom>
          </p:spPr>
        </p:pic>
        <p:grpSp>
          <p:nvGrpSpPr>
            <p:cNvPr id="17" name="Group 16"/>
            <p:cNvGrpSpPr/>
            <p:nvPr/>
          </p:nvGrpSpPr>
          <p:grpSpPr>
            <a:xfrm>
              <a:off x="1948122" y="1214888"/>
              <a:ext cx="1828055" cy="833614"/>
              <a:chOff x="2461269" y="1161181"/>
              <a:chExt cx="1927067" cy="855023"/>
            </a:xfrm>
          </p:grpSpPr>
          <p:grpSp>
            <p:nvGrpSpPr>
              <p:cNvPr id="75" name="Group 74"/>
              <p:cNvGrpSpPr>
                <a:grpSpLocks/>
              </p:cNvGrpSpPr>
              <p:nvPr/>
            </p:nvGrpSpPr>
            <p:grpSpPr bwMode="auto">
              <a:xfrm>
                <a:off x="2461269" y="1246033"/>
                <a:ext cx="1927067" cy="770171"/>
                <a:chOff x="3360" y="1986"/>
                <a:chExt cx="1699" cy="755"/>
              </a:xfrm>
            </p:grpSpPr>
            <p:grpSp>
              <p:nvGrpSpPr>
                <p:cNvPr id="77" name="Group 76"/>
                <p:cNvGrpSpPr>
                  <a:grpSpLocks/>
                </p:cNvGrpSpPr>
                <p:nvPr/>
              </p:nvGrpSpPr>
              <p:grpSpPr bwMode="auto">
                <a:xfrm rot="-51775">
                  <a:off x="3360" y="2352"/>
                  <a:ext cx="730" cy="49"/>
                  <a:chOff x="432" y="3024"/>
                  <a:chExt cx="1632" cy="81"/>
                </a:xfrm>
              </p:grpSpPr>
              <p:sp>
                <p:nvSpPr>
                  <p:cNvPr id="82" name="Freeform 81"/>
                  <p:cNvSpPr>
                    <a:spLocks/>
                  </p:cNvSpPr>
                  <p:nvPr/>
                </p:nvSpPr>
                <p:spPr bwMode="auto">
                  <a:xfrm>
                    <a:off x="432" y="3024"/>
                    <a:ext cx="816" cy="80"/>
                  </a:xfrm>
                  <a:custGeom>
                    <a:avLst/>
                    <a:gdLst>
                      <a:gd name="T0" fmla="*/ 0 w 1296"/>
                      <a:gd name="T1" fmla="*/ 216 h 360"/>
                      <a:gd name="T2" fmla="*/ 96 w 1296"/>
                      <a:gd name="T3" fmla="*/ 24 h 360"/>
                      <a:gd name="T4" fmla="*/ 192 w 1296"/>
                      <a:gd name="T5" fmla="*/ 360 h 360"/>
                      <a:gd name="T6" fmla="*/ 288 w 1296"/>
                      <a:gd name="T7" fmla="*/ 24 h 360"/>
                      <a:gd name="T8" fmla="*/ 384 w 1296"/>
                      <a:gd name="T9" fmla="*/ 360 h 360"/>
                      <a:gd name="T10" fmla="*/ 480 w 1296"/>
                      <a:gd name="T11" fmla="*/ 24 h 360"/>
                      <a:gd name="T12" fmla="*/ 576 w 1296"/>
                      <a:gd name="T13" fmla="*/ 360 h 360"/>
                      <a:gd name="T14" fmla="*/ 672 w 1296"/>
                      <a:gd name="T15" fmla="*/ 24 h 360"/>
                      <a:gd name="T16" fmla="*/ 768 w 1296"/>
                      <a:gd name="T17" fmla="*/ 360 h 360"/>
                      <a:gd name="T18" fmla="*/ 864 w 1296"/>
                      <a:gd name="T19" fmla="*/ 24 h 360"/>
                      <a:gd name="T20" fmla="*/ 960 w 1296"/>
                      <a:gd name="T21" fmla="*/ 360 h 360"/>
                      <a:gd name="T22" fmla="*/ 1056 w 1296"/>
                      <a:gd name="T23" fmla="*/ 24 h 360"/>
                      <a:gd name="T24" fmla="*/ 1152 w 1296"/>
                      <a:gd name="T25" fmla="*/ 360 h 360"/>
                      <a:gd name="T26" fmla="*/ 1248 w 1296"/>
                      <a:gd name="T27" fmla="*/ 24 h 360"/>
                      <a:gd name="T28" fmla="*/ 1296 w 1296"/>
                      <a:gd name="T29" fmla="*/ 216 h 36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1296" h="360">
                        <a:moveTo>
                          <a:pt x="0" y="216"/>
                        </a:moveTo>
                        <a:cubicBezTo>
                          <a:pt x="32" y="108"/>
                          <a:pt x="64" y="0"/>
                          <a:pt x="96" y="24"/>
                        </a:cubicBezTo>
                        <a:cubicBezTo>
                          <a:pt x="128" y="48"/>
                          <a:pt x="160" y="360"/>
                          <a:pt x="192" y="360"/>
                        </a:cubicBezTo>
                        <a:cubicBezTo>
                          <a:pt x="224" y="360"/>
                          <a:pt x="256" y="24"/>
                          <a:pt x="288" y="24"/>
                        </a:cubicBezTo>
                        <a:cubicBezTo>
                          <a:pt x="320" y="24"/>
                          <a:pt x="352" y="360"/>
                          <a:pt x="384" y="360"/>
                        </a:cubicBezTo>
                        <a:cubicBezTo>
                          <a:pt x="416" y="360"/>
                          <a:pt x="448" y="24"/>
                          <a:pt x="480" y="24"/>
                        </a:cubicBezTo>
                        <a:cubicBezTo>
                          <a:pt x="512" y="24"/>
                          <a:pt x="544" y="360"/>
                          <a:pt x="576" y="360"/>
                        </a:cubicBezTo>
                        <a:cubicBezTo>
                          <a:pt x="608" y="360"/>
                          <a:pt x="640" y="24"/>
                          <a:pt x="672" y="24"/>
                        </a:cubicBezTo>
                        <a:cubicBezTo>
                          <a:pt x="704" y="24"/>
                          <a:pt x="736" y="360"/>
                          <a:pt x="768" y="360"/>
                        </a:cubicBezTo>
                        <a:cubicBezTo>
                          <a:pt x="800" y="360"/>
                          <a:pt x="832" y="24"/>
                          <a:pt x="864" y="24"/>
                        </a:cubicBezTo>
                        <a:cubicBezTo>
                          <a:pt x="896" y="24"/>
                          <a:pt x="928" y="360"/>
                          <a:pt x="960" y="360"/>
                        </a:cubicBezTo>
                        <a:cubicBezTo>
                          <a:pt x="992" y="360"/>
                          <a:pt x="1024" y="24"/>
                          <a:pt x="1056" y="24"/>
                        </a:cubicBezTo>
                        <a:cubicBezTo>
                          <a:pt x="1088" y="24"/>
                          <a:pt x="1120" y="360"/>
                          <a:pt x="1152" y="360"/>
                        </a:cubicBezTo>
                        <a:cubicBezTo>
                          <a:pt x="1184" y="360"/>
                          <a:pt x="1224" y="48"/>
                          <a:pt x="1248" y="24"/>
                        </a:cubicBezTo>
                        <a:cubicBezTo>
                          <a:pt x="1272" y="0"/>
                          <a:pt x="1284" y="108"/>
                          <a:pt x="1296" y="216"/>
                        </a:cubicBezTo>
                      </a:path>
                    </a:pathLst>
                  </a:custGeom>
                  <a:noFill/>
                  <a:ln w="19050" cmpd="sng">
                    <a:solidFill>
                      <a:srgbClr val="0E1B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 sz="1400" kern="1200"/>
                  </a:p>
                </p:txBody>
              </p:sp>
              <p:sp>
                <p:nvSpPr>
                  <p:cNvPr id="83" name="Freeform 82"/>
                  <p:cNvSpPr>
                    <a:spLocks/>
                  </p:cNvSpPr>
                  <p:nvPr/>
                </p:nvSpPr>
                <p:spPr bwMode="auto">
                  <a:xfrm flipV="1">
                    <a:off x="1248" y="3024"/>
                    <a:ext cx="816" cy="81"/>
                  </a:xfrm>
                  <a:custGeom>
                    <a:avLst/>
                    <a:gdLst>
                      <a:gd name="T0" fmla="*/ 0 w 1296"/>
                      <a:gd name="T1" fmla="*/ 216 h 360"/>
                      <a:gd name="T2" fmla="*/ 96 w 1296"/>
                      <a:gd name="T3" fmla="*/ 24 h 360"/>
                      <a:gd name="T4" fmla="*/ 192 w 1296"/>
                      <a:gd name="T5" fmla="*/ 360 h 360"/>
                      <a:gd name="T6" fmla="*/ 288 w 1296"/>
                      <a:gd name="T7" fmla="*/ 24 h 360"/>
                      <a:gd name="T8" fmla="*/ 384 w 1296"/>
                      <a:gd name="T9" fmla="*/ 360 h 360"/>
                      <a:gd name="T10" fmla="*/ 480 w 1296"/>
                      <a:gd name="T11" fmla="*/ 24 h 360"/>
                      <a:gd name="T12" fmla="*/ 576 w 1296"/>
                      <a:gd name="T13" fmla="*/ 360 h 360"/>
                      <a:gd name="T14" fmla="*/ 672 w 1296"/>
                      <a:gd name="T15" fmla="*/ 24 h 360"/>
                      <a:gd name="T16" fmla="*/ 768 w 1296"/>
                      <a:gd name="T17" fmla="*/ 360 h 360"/>
                      <a:gd name="T18" fmla="*/ 864 w 1296"/>
                      <a:gd name="T19" fmla="*/ 24 h 360"/>
                      <a:gd name="T20" fmla="*/ 960 w 1296"/>
                      <a:gd name="T21" fmla="*/ 360 h 360"/>
                      <a:gd name="T22" fmla="*/ 1056 w 1296"/>
                      <a:gd name="T23" fmla="*/ 24 h 360"/>
                      <a:gd name="T24" fmla="*/ 1152 w 1296"/>
                      <a:gd name="T25" fmla="*/ 360 h 360"/>
                      <a:gd name="T26" fmla="*/ 1248 w 1296"/>
                      <a:gd name="T27" fmla="*/ 24 h 360"/>
                      <a:gd name="T28" fmla="*/ 1296 w 1296"/>
                      <a:gd name="T29" fmla="*/ 216 h 36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1296" h="360">
                        <a:moveTo>
                          <a:pt x="0" y="216"/>
                        </a:moveTo>
                        <a:cubicBezTo>
                          <a:pt x="32" y="108"/>
                          <a:pt x="64" y="0"/>
                          <a:pt x="96" y="24"/>
                        </a:cubicBezTo>
                        <a:cubicBezTo>
                          <a:pt x="128" y="48"/>
                          <a:pt x="160" y="360"/>
                          <a:pt x="192" y="360"/>
                        </a:cubicBezTo>
                        <a:cubicBezTo>
                          <a:pt x="224" y="360"/>
                          <a:pt x="256" y="24"/>
                          <a:pt x="288" y="24"/>
                        </a:cubicBezTo>
                        <a:cubicBezTo>
                          <a:pt x="320" y="24"/>
                          <a:pt x="352" y="360"/>
                          <a:pt x="384" y="360"/>
                        </a:cubicBezTo>
                        <a:cubicBezTo>
                          <a:pt x="416" y="360"/>
                          <a:pt x="448" y="24"/>
                          <a:pt x="480" y="24"/>
                        </a:cubicBezTo>
                        <a:cubicBezTo>
                          <a:pt x="512" y="24"/>
                          <a:pt x="544" y="360"/>
                          <a:pt x="576" y="360"/>
                        </a:cubicBezTo>
                        <a:cubicBezTo>
                          <a:pt x="608" y="360"/>
                          <a:pt x="640" y="24"/>
                          <a:pt x="672" y="24"/>
                        </a:cubicBezTo>
                        <a:cubicBezTo>
                          <a:pt x="704" y="24"/>
                          <a:pt x="736" y="360"/>
                          <a:pt x="768" y="360"/>
                        </a:cubicBezTo>
                        <a:cubicBezTo>
                          <a:pt x="800" y="360"/>
                          <a:pt x="832" y="24"/>
                          <a:pt x="864" y="24"/>
                        </a:cubicBezTo>
                        <a:cubicBezTo>
                          <a:pt x="896" y="24"/>
                          <a:pt x="928" y="360"/>
                          <a:pt x="960" y="360"/>
                        </a:cubicBezTo>
                        <a:cubicBezTo>
                          <a:pt x="992" y="360"/>
                          <a:pt x="1024" y="24"/>
                          <a:pt x="1056" y="24"/>
                        </a:cubicBezTo>
                        <a:cubicBezTo>
                          <a:pt x="1088" y="24"/>
                          <a:pt x="1120" y="360"/>
                          <a:pt x="1152" y="360"/>
                        </a:cubicBezTo>
                        <a:cubicBezTo>
                          <a:pt x="1184" y="360"/>
                          <a:pt x="1224" y="48"/>
                          <a:pt x="1248" y="24"/>
                        </a:cubicBezTo>
                        <a:cubicBezTo>
                          <a:pt x="1272" y="0"/>
                          <a:pt x="1284" y="108"/>
                          <a:pt x="1296" y="216"/>
                        </a:cubicBezTo>
                      </a:path>
                    </a:pathLst>
                  </a:custGeom>
                  <a:noFill/>
                  <a:ln w="19050" cmpd="sng">
                    <a:solidFill>
                      <a:srgbClr val="0E1B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 sz="1400" kern="1200"/>
                  </a:p>
                </p:txBody>
              </p:sp>
            </p:grpSp>
            <p:sp>
              <p:nvSpPr>
                <p:cNvPr id="78" name="Freeform 77"/>
                <p:cNvSpPr>
                  <a:spLocks/>
                </p:cNvSpPr>
                <p:nvPr/>
              </p:nvSpPr>
              <p:spPr bwMode="auto">
                <a:xfrm rot="-2144994">
                  <a:off x="4073" y="2249"/>
                  <a:ext cx="365" cy="48"/>
                </a:xfrm>
                <a:custGeom>
                  <a:avLst/>
                  <a:gdLst>
                    <a:gd name="T0" fmla="*/ 0 w 1296"/>
                    <a:gd name="T1" fmla="*/ 216 h 360"/>
                    <a:gd name="T2" fmla="*/ 96 w 1296"/>
                    <a:gd name="T3" fmla="*/ 24 h 360"/>
                    <a:gd name="T4" fmla="*/ 192 w 1296"/>
                    <a:gd name="T5" fmla="*/ 360 h 360"/>
                    <a:gd name="T6" fmla="*/ 288 w 1296"/>
                    <a:gd name="T7" fmla="*/ 24 h 360"/>
                    <a:gd name="T8" fmla="*/ 384 w 1296"/>
                    <a:gd name="T9" fmla="*/ 360 h 360"/>
                    <a:gd name="T10" fmla="*/ 480 w 1296"/>
                    <a:gd name="T11" fmla="*/ 24 h 360"/>
                    <a:gd name="T12" fmla="*/ 576 w 1296"/>
                    <a:gd name="T13" fmla="*/ 360 h 360"/>
                    <a:gd name="T14" fmla="*/ 672 w 1296"/>
                    <a:gd name="T15" fmla="*/ 24 h 360"/>
                    <a:gd name="T16" fmla="*/ 768 w 1296"/>
                    <a:gd name="T17" fmla="*/ 360 h 360"/>
                    <a:gd name="T18" fmla="*/ 864 w 1296"/>
                    <a:gd name="T19" fmla="*/ 24 h 360"/>
                    <a:gd name="T20" fmla="*/ 960 w 1296"/>
                    <a:gd name="T21" fmla="*/ 360 h 360"/>
                    <a:gd name="T22" fmla="*/ 1056 w 1296"/>
                    <a:gd name="T23" fmla="*/ 24 h 360"/>
                    <a:gd name="T24" fmla="*/ 1152 w 1296"/>
                    <a:gd name="T25" fmla="*/ 360 h 360"/>
                    <a:gd name="T26" fmla="*/ 1248 w 1296"/>
                    <a:gd name="T27" fmla="*/ 24 h 360"/>
                    <a:gd name="T28" fmla="*/ 1296 w 1296"/>
                    <a:gd name="T29" fmla="*/ 216 h 3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1296" h="360">
                      <a:moveTo>
                        <a:pt x="0" y="216"/>
                      </a:moveTo>
                      <a:cubicBezTo>
                        <a:pt x="32" y="108"/>
                        <a:pt x="64" y="0"/>
                        <a:pt x="96" y="24"/>
                      </a:cubicBezTo>
                      <a:cubicBezTo>
                        <a:pt x="128" y="48"/>
                        <a:pt x="160" y="360"/>
                        <a:pt x="192" y="360"/>
                      </a:cubicBezTo>
                      <a:cubicBezTo>
                        <a:pt x="224" y="360"/>
                        <a:pt x="256" y="24"/>
                        <a:pt x="288" y="24"/>
                      </a:cubicBezTo>
                      <a:cubicBezTo>
                        <a:pt x="320" y="24"/>
                        <a:pt x="352" y="360"/>
                        <a:pt x="384" y="360"/>
                      </a:cubicBezTo>
                      <a:cubicBezTo>
                        <a:pt x="416" y="360"/>
                        <a:pt x="448" y="24"/>
                        <a:pt x="480" y="24"/>
                      </a:cubicBezTo>
                      <a:cubicBezTo>
                        <a:pt x="512" y="24"/>
                        <a:pt x="544" y="360"/>
                        <a:pt x="576" y="360"/>
                      </a:cubicBezTo>
                      <a:cubicBezTo>
                        <a:pt x="608" y="360"/>
                        <a:pt x="640" y="24"/>
                        <a:pt x="672" y="24"/>
                      </a:cubicBezTo>
                      <a:cubicBezTo>
                        <a:pt x="704" y="24"/>
                        <a:pt x="736" y="360"/>
                        <a:pt x="768" y="360"/>
                      </a:cubicBezTo>
                      <a:cubicBezTo>
                        <a:pt x="800" y="360"/>
                        <a:pt x="832" y="24"/>
                        <a:pt x="864" y="24"/>
                      </a:cubicBezTo>
                      <a:cubicBezTo>
                        <a:pt x="896" y="24"/>
                        <a:pt x="928" y="360"/>
                        <a:pt x="960" y="360"/>
                      </a:cubicBezTo>
                      <a:cubicBezTo>
                        <a:pt x="992" y="360"/>
                        <a:pt x="1024" y="24"/>
                        <a:pt x="1056" y="24"/>
                      </a:cubicBezTo>
                      <a:cubicBezTo>
                        <a:pt x="1088" y="24"/>
                        <a:pt x="1120" y="360"/>
                        <a:pt x="1152" y="360"/>
                      </a:cubicBezTo>
                      <a:cubicBezTo>
                        <a:pt x="1184" y="360"/>
                        <a:pt x="1224" y="48"/>
                        <a:pt x="1248" y="24"/>
                      </a:cubicBezTo>
                      <a:cubicBezTo>
                        <a:pt x="1272" y="0"/>
                        <a:pt x="1284" y="108"/>
                        <a:pt x="1296" y="216"/>
                      </a:cubicBezTo>
                    </a:path>
                  </a:pathLst>
                </a:custGeom>
                <a:noFill/>
                <a:ln w="19050" cmpd="sng">
                  <a:solidFill>
                    <a:srgbClr val="0E1B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sz="1400" kern="1200"/>
                </a:p>
              </p:txBody>
            </p:sp>
            <p:sp>
              <p:nvSpPr>
                <p:cNvPr id="79" name="Line 29"/>
                <p:cNvSpPr>
                  <a:spLocks noChangeShapeType="1"/>
                </p:cNvSpPr>
                <p:nvPr/>
              </p:nvSpPr>
              <p:spPr bwMode="auto">
                <a:xfrm>
                  <a:off x="4087" y="2386"/>
                  <a:ext cx="809" cy="110"/>
                </a:xfrm>
                <a:prstGeom prst="line">
                  <a:avLst/>
                </a:prstGeom>
                <a:noFill/>
                <a:ln w="28575">
                  <a:solidFill>
                    <a:srgbClr val="FF0F0F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sz="1400" kern="1200"/>
                </a:p>
              </p:txBody>
            </p:sp>
            <p:sp>
              <p:nvSpPr>
                <p:cNvPr id="80" name="Rectangle 79"/>
                <p:cNvSpPr>
                  <a:spLocks noChangeArrowheads="1"/>
                </p:cNvSpPr>
                <p:nvPr/>
              </p:nvSpPr>
              <p:spPr bwMode="auto">
                <a:xfrm>
                  <a:off x="3457" y="1986"/>
                  <a:ext cx="351" cy="30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r>
                    <a:rPr lang="it-IT" sz="1400" b="1" i="1" kern="1200" dirty="0"/>
                    <a:t>E</a:t>
                  </a:r>
                  <a:r>
                    <a:rPr lang="it-IT" sz="1400" b="1" i="1" kern="1200" baseline="-25000" dirty="0">
                      <a:latin typeface="Symbol" charset="0"/>
                      <a:sym typeface="Symbol" charset="0"/>
                    </a:rPr>
                    <a:t></a:t>
                  </a:r>
                </a:p>
              </p:txBody>
            </p:sp>
            <p:sp>
              <p:nvSpPr>
                <p:cNvPr id="81" name="Rectangle 80"/>
                <p:cNvSpPr>
                  <a:spLocks noChangeArrowheads="1"/>
                </p:cNvSpPr>
                <p:nvPr/>
              </p:nvSpPr>
              <p:spPr bwMode="auto">
                <a:xfrm>
                  <a:off x="4354" y="2439"/>
                  <a:ext cx="705" cy="30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square">
                  <a:spAutoFit/>
                </a:bodyPr>
                <a:lstStyle/>
                <a:p>
                  <a:r>
                    <a:rPr lang="it-IT" sz="1400" b="1" i="1" kern="1200" dirty="0"/>
                    <a:t>E</a:t>
                  </a:r>
                  <a:r>
                    <a:rPr lang="it-IT" sz="1400" b="1" i="1" kern="1200" baseline="-25000" dirty="0">
                      <a:latin typeface="Symbol" charset="0"/>
                      <a:sym typeface="Symbol" charset="0"/>
                    </a:rPr>
                    <a:t></a:t>
                  </a:r>
                  <a:r>
                    <a:rPr lang="it-IT" sz="1400" b="1" i="1" kern="1200" dirty="0"/>
                    <a:t>- E</a:t>
                  </a:r>
                  <a:r>
                    <a:rPr lang="it-IT" sz="1400" b="1" i="1" kern="1200" baseline="-25000" dirty="0"/>
                    <a:t>K</a:t>
                  </a:r>
                  <a:r>
                    <a:rPr lang="it-IT" sz="1400" b="1" i="1" kern="1200" dirty="0"/>
                    <a:t> </a:t>
                  </a:r>
                  <a:endParaRPr lang="it-IT" sz="1400" b="1" i="1" kern="1200" baseline="-25000" dirty="0">
                    <a:latin typeface="Symbol" charset="0"/>
                    <a:sym typeface="Symbol" charset="0"/>
                  </a:endParaRPr>
                </a:p>
              </p:txBody>
            </p:sp>
          </p:grpSp>
          <p:sp>
            <p:nvSpPr>
              <p:cNvPr id="76" name="TextBox 75"/>
              <p:cNvSpPr txBox="1"/>
              <p:nvPr/>
            </p:nvSpPr>
            <p:spPr>
              <a:xfrm>
                <a:off x="3679817" y="1161181"/>
                <a:ext cx="68739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i="1" dirty="0" smtClean="0"/>
                  <a:t>E</a:t>
                </a:r>
                <a:r>
                  <a:rPr lang="en-US" sz="1400" b="1" i="1" baseline="-25000" dirty="0" smtClean="0"/>
                  <a:t>K</a:t>
                </a:r>
                <a:r>
                  <a:rPr lang="en-US" sz="1400" b="1" i="1" dirty="0" smtClean="0"/>
                  <a:t>-E</a:t>
                </a:r>
                <a:r>
                  <a:rPr lang="en-US" sz="1400" b="1" i="1" baseline="-25000" dirty="0" smtClean="0"/>
                  <a:t>L</a:t>
                </a:r>
                <a:endParaRPr lang="en-US" sz="1400" b="1" i="1" dirty="0"/>
              </a:p>
            </p:txBody>
          </p:sp>
        </p:grpSp>
        <p:grpSp>
          <p:nvGrpSpPr>
            <p:cNvPr id="9" name="Group 8"/>
            <p:cNvGrpSpPr/>
            <p:nvPr/>
          </p:nvGrpSpPr>
          <p:grpSpPr>
            <a:xfrm>
              <a:off x="3780960" y="2965225"/>
              <a:ext cx="1716151" cy="787857"/>
              <a:chOff x="4393378" y="2956471"/>
              <a:chExt cx="1809102" cy="808091"/>
            </a:xfrm>
          </p:grpSpPr>
          <p:grpSp>
            <p:nvGrpSpPr>
              <p:cNvPr id="85" name="Group 84"/>
              <p:cNvGrpSpPr>
                <a:grpSpLocks/>
              </p:cNvGrpSpPr>
              <p:nvPr/>
            </p:nvGrpSpPr>
            <p:grpSpPr bwMode="auto">
              <a:xfrm rot="21548225">
                <a:off x="4393378" y="3429615"/>
                <a:ext cx="694345" cy="39883"/>
                <a:chOff x="432" y="3024"/>
                <a:chExt cx="1632" cy="81"/>
              </a:xfrm>
            </p:grpSpPr>
            <p:sp>
              <p:nvSpPr>
                <p:cNvPr id="97" name="Freeform 96"/>
                <p:cNvSpPr>
                  <a:spLocks/>
                </p:cNvSpPr>
                <p:nvPr/>
              </p:nvSpPr>
              <p:spPr bwMode="auto">
                <a:xfrm>
                  <a:off x="432" y="3024"/>
                  <a:ext cx="816" cy="80"/>
                </a:xfrm>
                <a:custGeom>
                  <a:avLst/>
                  <a:gdLst>
                    <a:gd name="T0" fmla="*/ 0 w 1296"/>
                    <a:gd name="T1" fmla="*/ 216 h 360"/>
                    <a:gd name="T2" fmla="*/ 96 w 1296"/>
                    <a:gd name="T3" fmla="*/ 24 h 360"/>
                    <a:gd name="T4" fmla="*/ 192 w 1296"/>
                    <a:gd name="T5" fmla="*/ 360 h 360"/>
                    <a:gd name="T6" fmla="*/ 288 w 1296"/>
                    <a:gd name="T7" fmla="*/ 24 h 360"/>
                    <a:gd name="T8" fmla="*/ 384 w 1296"/>
                    <a:gd name="T9" fmla="*/ 360 h 360"/>
                    <a:gd name="T10" fmla="*/ 480 w 1296"/>
                    <a:gd name="T11" fmla="*/ 24 h 360"/>
                    <a:gd name="T12" fmla="*/ 576 w 1296"/>
                    <a:gd name="T13" fmla="*/ 360 h 360"/>
                    <a:gd name="T14" fmla="*/ 672 w 1296"/>
                    <a:gd name="T15" fmla="*/ 24 h 360"/>
                    <a:gd name="T16" fmla="*/ 768 w 1296"/>
                    <a:gd name="T17" fmla="*/ 360 h 360"/>
                    <a:gd name="T18" fmla="*/ 864 w 1296"/>
                    <a:gd name="T19" fmla="*/ 24 h 360"/>
                    <a:gd name="T20" fmla="*/ 960 w 1296"/>
                    <a:gd name="T21" fmla="*/ 360 h 360"/>
                    <a:gd name="T22" fmla="*/ 1056 w 1296"/>
                    <a:gd name="T23" fmla="*/ 24 h 360"/>
                    <a:gd name="T24" fmla="*/ 1152 w 1296"/>
                    <a:gd name="T25" fmla="*/ 360 h 360"/>
                    <a:gd name="T26" fmla="*/ 1248 w 1296"/>
                    <a:gd name="T27" fmla="*/ 24 h 360"/>
                    <a:gd name="T28" fmla="*/ 1296 w 1296"/>
                    <a:gd name="T29" fmla="*/ 216 h 3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1296" h="360">
                      <a:moveTo>
                        <a:pt x="0" y="216"/>
                      </a:moveTo>
                      <a:cubicBezTo>
                        <a:pt x="32" y="108"/>
                        <a:pt x="64" y="0"/>
                        <a:pt x="96" y="24"/>
                      </a:cubicBezTo>
                      <a:cubicBezTo>
                        <a:pt x="128" y="48"/>
                        <a:pt x="160" y="360"/>
                        <a:pt x="192" y="360"/>
                      </a:cubicBezTo>
                      <a:cubicBezTo>
                        <a:pt x="224" y="360"/>
                        <a:pt x="256" y="24"/>
                        <a:pt x="288" y="24"/>
                      </a:cubicBezTo>
                      <a:cubicBezTo>
                        <a:pt x="320" y="24"/>
                        <a:pt x="352" y="360"/>
                        <a:pt x="384" y="360"/>
                      </a:cubicBezTo>
                      <a:cubicBezTo>
                        <a:pt x="416" y="360"/>
                        <a:pt x="448" y="24"/>
                        <a:pt x="480" y="24"/>
                      </a:cubicBezTo>
                      <a:cubicBezTo>
                        <a:pt x="512" y="24"/>
                        <a:pt x="544" y="360"/>
                        <a:pt x="576" y="360"/>
                      </a:cubicBezTo>
                      <a:cubicBezTo>
                        <a:pt x="608" y="360"/>
                        <a:pt x="640" y="24"/>
                        <a:pt x="672" y="24"/>
                      </a:cubicBezTo>
                      <a:cubicBezTo>
                        <a:pt x="704" y="24"/>
                        <a:pt x="736" y="360"/>
                        <a:pt x="768" y="360"/>
                      </a:cubicBezTo>
                      <a:cubicBezTo>
                        <a:pt x="800" y="360"/>
                        <a:pt x="832" y="24"/>
                        <a:pt x="864" y="24"/>
                      </a:cubicBezTo>
                      <a:cubicBezTo>
                        <a:pt x="896" y="24"/>
                        <a:pt x="928" y="360"/>
                        <a:pt x="960" y="360"/>
                      </a:cubicBezTo>
                      <a:cubicBezTo>
                        <a:pt x="992" y="360"/>
                        <a:pt x="1024" y="24"/>
                        <a:pt x="1056" y="24"/>
                      </a:cubicBezTo>
                      <a:cubicBezTo>
                        <a:pt x="1088" y="24"/>
                        <a:pt x="1120" y="360"/>
                        <a:pt x="1152" y="360"/>
                      </a:cubicBezTo>
                      <a:cubicBezTo>
                        <a:pt x="1184" y="360"/>
                        <a:pt x="1224" y="48"/>
                        <a:pt x="1248" y="24"/>
                      </a:cubicBezTo>
                      <a:cubicBezTo>
                        <a:pt x="1272" y="0"/>
                        <a:pt x="1284" y="108"/>
                        <a:pt x="1296" y="216"/>
                      </a:cubicBezTo>
                    </a:path>
                  </a:pathLst>
                </a:custGeom>
                <a:noFill/>
                <a:ln w="19050" cmpd="sng">
                  <a:solidFill>
                    <a:srgbClr val="0E1B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sz="1400" kern="1200"/>
                </a:p>
              </p:txBody>
            </p:sp>
            <p:sp>
              <p:nvSpPr>
                <p:cNvPr id="98" name="Freeform 97"/>
                <p:cNvSpPr>
                  <a:spLocks/>
                </p:cNvSpPr>
                <p:nvPr/>
              </p:nvSpPr>
              <p:spPr bwMode="auto">
                <a:xfrm flipV="1">
                  <a:off x="1248" y="3024"/>
                  <a:ext cx="816" cy="81"/>
                </a:xfrm>
                <a:custGeom>
                  <a:avLst/>
                  <a:gdLst>
                    <a:gd name="T0" fmla="*/ 0 w 1296"/>
                    <a:gd name="T1" fmla="*/ 216 h 360"/>
                    <a:gd name="T2" fmla="*/ 96 w 1296"/>
                    <a:gd name="T3" fmla="*/ 24 h 360"/>
                    <a:gd name="T4" fmla="*/ 192 w 1296"/>
                    <a:gd name="T5" fmla="*/ 360 h 360"/>
                    <a:gd name="T6" fmla="*/ 288 w 1296"/>
                    <a:gd name="T7" fmla="*/ 24 h 360"/>
                    <a:gd name="T8" fmla="*/ 384 w 1296"/>
                    <a:gd name="T9" fmla="*/ 360 h 360"/>
                    <a:gd name="T10" fmla="*/ 480 w 1296"/>
                    <a:gd name="T11" fmla="*/ 24 h 360"/>
                    <a:gd name="T12" fmla="*/ 576 w 1296"/>
                    <a:gd name="T13" fmla="*/ 360 h 360"/>
                    <a:gd name="T14" fmla="*/ 672 w 1296"/>
                    <a:gd name="T15" fmla="*/ 24 h 360"/>
                    <a:gd name="T16" fmla="*/ 768 w 1296"/>
                    <a:gd name="T17" fmla="*/ 360 h 360"/>
                    <a:gd name="T18" fmla="*/ 864 w 1296"/>
                    <a:gd name="T19" fmla="*/ 24 h 360"/>
                    <a:gd name="T20" fmla="*/ 960 w 1296"/>
                    <a:gd name="T21" fmla="*/ 360 h 360"/>
                    <a:gd name="T22" fmla="*/ 1056 w 1296"/>
                    <a:gd name="T23" fmla="*/ 24 h 360"/>
                    <a:gd name="T24" fmla="*/ 1152 w 1296"/>
                    <a:gd name="T25" fmla="*/ 360 h 360"/>
                    <a:gd name="T26" fmla="*/ 1248 w 1296"/>
                    <a:gd name="T27" fmla="*/ 24 h 360"/>
                    <a:gd name="T28" fmla="*/ 1296 w 1296"/>
                    <a:gd name="T29" fmla="*/ 216 h 3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1296" h="360">
                      <a:moveTo>
                        <a:pt x="0" y="216"/>
                      </a:moveTo>
                      <a:cubicBezTo>
                        <a:pt x="32" y="108"/>
                        <a:pt x="64" y="0"/>
                        <a:pt x="96" y="24"/>
                      </a:cubicBezTo>
                      <a:cubicBezTo>
                        <a:pt x="128" y="48"/>
                        <a:pt x="160" y="360"/>
                        <a:pt x="192" y="360"/>
                      </a:cubicBezTo>
                      <a:cubicBezTo>
                        <a:pt x="224" y="360"/>
                        <a:pt x="256" y="24"/>
                        <a:pt x="288" y="24"/>
                      </a:cubicBezTo>
                      <a:cubicBezTo>
                        <a:pt x="320" y="24"/>
                        <a:pt x="352" y="360"/>
                        <a:pt x="384" y="360"/>
                      </a:cubicBezTo>
                      <a:cubicBezTo>
                        <a:pt x="416" y="360"/>
                        <a:pt x="448" y="24"/>
                        <a:pt x="480" y="24"/>
                      </a:cubicBezTo>
                      <a:cubicBezTo>
                        <a:pt x="512" y="24"/>
                        <a:pt x="544" y="360"/>
                        <a:pt x="576" y="360"/>
                      </a:cubicBezTo>
                      <a:cubicBezTo>
                        <a:pt x="608" y="360"/>
                        <a:pt x="640" y="24"/>
                        <a:pt x="672" y="24"/>
                      </a:cubicBezTo>
                      <a:cubicBezTo>
                        <a:pt x="704" y="24"/>
                        <a:pt x="736" y="360"/>
                        <a:pt x="768" y="360"/>
                      </a:cubicBezTo>
                      <a:cubicBezTo>
                        <a:pt x="800" y="360"/>
                        <a:pt x="832" y="24"/>
                        <a:pt x="864" y="24"/>
                      </a:cubicBezTo>
                      <a:cubicBezTo>
                        <a:pt x="896" y="24"/>
                        <a:pt x="928" y="360"/>
                        <a:pt x="960" y="360"/>
                      </a:cubicBezTo>
                      <a:cubicBezTo>
                        <a:pt x="992" y="360"/>
                        <a:pt x="1024" y="24"/>
                        <a:pt x="1056" y="24"/>
                      </a:cubicBezTo>
                      <a:cubicBezTo>
                        <a:pt x="1088" y="24"/>
                        <a:pt x="1120" y="360"/>
                        <a:pt x="1152" y="360"/>
                      </a:cubicBezTo>
                      <a:cubicBezTo>
                        <a:pt x="1184" y="360"/>
                        <a:pt x="1224" y="48"/>
                        <a:pt x="1248" y="24"/>
                      </a:cubicBezTo>
                      <a:cubicBezTo>
                        <a:pt x="1272" y="0"/>
                        <a:pt x="1284" y="108"/>
                        <a:pt x="1296" y="216"/>
                      </a:cubicBezTo>
                    </a:path>
                  </a:pathLst>
                </a:custGeom>
                <a:noFill/>
                <a:ln w="19050" cmpd="sng">
                  <a:solidFill>
                    <a:srgbClr val="0E1B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sz="1400" kern="1200"/>
                </a:p>
              </p:txBody>
            </p:sp>
          </p:grpSp>
          <p:grpSp>
            <p:nvGrpSpPr>
              <p:cNvPr id="86" name="Group 85"/>
              <p:cNvGrpSpPr>
                <a:grpSpLocks/>
              </p:cNvGrpSpPr>
              <p:nvPr/>
            </p:nvGrpSpPr>
            <p:grpSpPr bwMode="auto">
              <a:xfrm rot="19930592">
                <a:off x="5064895" y="3301012"/>
                <a:ext cx="694345" cy="39883"/>
                <a:chOff x="432" y="3024"/>
                <a:chExt cx="1632" cy="81"/>
              </a:xfrm>
            </p:grpSpPr>
            <p:sp>
              <p:nvSpPr>
                <p:cNvPr id="95" name="Freeform 94"/>
                <p:cNvSpPr>
                  <a:spLocks/>
                </p:cNvSpPr>
                <p:nvPr/>
              </p:nvSpPr>
              <p:spPr bwMode="auto">
                <a:xfrm>
                  <a:off x="432" y="3024"/>
                  <a:ext cx="816" cy="80"/>
                </a:xfrm>
                <a:custGeom>
                  <a:avLst/>
                  <a:gdLst>
                    <a:gd name="T0" fmla="*/ 0 w 1296"/>
                    <a:gd name="T1" fmla="*/ 216 h 360"/>
                    <a:gd name="T2" fmla="*/ 96 w 1296"/>
                    <a:gd name="T3" fmla="*/ 24 h 360"/>
                    <a:gd name="T4" fmla="*/ 192 w 1296"/>
                    <a:gd name="T5" fmla="*/ 360 h 360"/>
                    <a:gd name="T6" fmla="*/ 288 w 1296"/>
                    <a:gd name="T7" fmla="*/ 24 h 360"/>
                    <a:gd name="T8" fmla="*/ 384 w 1296"/>
                    <a:gd name="T9" fmla="*/ 360 h 360"/>
                    <a:gd name="T10" fmla="*/ 480 w 1296"/>
                    <a:gd name="T11" fmla="*/ 24 h 360"/>
                    <a:gd name="T12" fmla="*/ 576 w 1296"/>
                    <a:gd name="T13" fmla="*/ 360 h 360"/>
                    <a:gd name="T14" fmla="*/ 672 w 1296"/>
                    <a:gd name="T15" fmla="*/ 24 h 360"/>
                    <a:gd name="T16" fmla="*/ 768 w 1296"/>
                    <a:gd name="T17" fmla="*/ 360 h 360"/>
                    <a:gd name="T18" fmla="*/ 864 w 1296"/>
                    <a:gd name="T19" fmla="*/ 24 h 360"/>
                    <a:gd name="T20" fmla="*/ 960 w 1296"/>
                    <a:gd name="T21" fmla="*/ 360 h 360"/>
                    <a:gd name="T22" fmla="*/ 1056 w 1296"/>
                    <a:gd name="T23" fmla="*/ 24 h 360"/>
                    <a:gd name="T24" fmla="*/ 1152 w 1296"/>
                    <a:gd name="T25" fmla="*/ 360 h 360"/>
                    <a:gd name="T26" fmla="*/ 1248 w 1296"/>
                    <a:gd name="T27" fmla="*/ 24 h 360"/>
                    <a:gd name="T28" fmla="*/ 1296 w 1296"/>
                    <a:gd name="T29" fmla="*/ 216 h 3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1296" h="360">
                      <a:moveTo>
                        <a:pt x="0" y="216"/>
                      </a:moveTo>
                      <a:cubicBezTo>
                        <a:pt x="32" y="108"/>
                        <a:pt x="64" y="0"/>
                        <a:pt x="96" y="24"/>
                      </a:cubicBezTo>
                      <a:cubicBezTo>
                        <a:pt x="128" y="48"/>
                        <a:pt x="160" y="360"/>
                        <a:pt x="192" y="360"/>
                      </a:cubicBezTo>
                      <a:cubicBezTo>
                        <a:pt x="224" y="360"/>
                        <a:pt x="256" y="24"/>
                        <a:pt x="288" y="24"/>
                      </a:cubicBezTo>
                      <a:cubicBezTo>
                        <a:pt x="320" y="24"/>
                        <a:pt x="352" y="360"/>
                        <a:pt x="384" y="360"/>
                      </a:cubicBezTo>
                      <a:cubicBezTo>
                        <a:pt x="416" y="360"/>
                        <a:pt x="448" y="24"/>
                        <a:pt x="480" y="24"/>
                      </a:cubicBezTo>
                      <a:cubicBezTo>
                        <a:pt x="512" y="24"/>
                        <a:pt x="544" y="360"/>
                        <a:pt x="576" y="360"/>
                      </a:cubicBezTo>
                      <a:cubicBezTo>
                        <a:pt x="608" y="360"/>
                        <a:pt x="640" y="24"/>
                        <a:pt x="672" y="24"/>
                      </a:cubicBezTo>
                      <a:cubicBezTo>
                        <a:pt x="704" y="24"/>
                        <a:pt x="736" y="360"/>
                        <a:pt x="768" y="360"/>
                      </a:cubicBezTo>
                      <a:cubicBezTo>
                        <a:pt x="800" y="360"/>
                        <a:pt x="832" y="24"/>
                        <a:pt x="864" y="24"/>
                      </a:cubicBezTo>
                      <a:cubicBezTo>
                        <a:pt x="896" y="24"/>
                        <a:pt x="928" y="360"/>
                        <a:pt x="960" y="360"/>
                      </a:cubicBezTo>
                      <a:cubicBezTo>
                        <a:pt x="992" y="360"/>
                        <a:pt x="1024" y="24"/>
                        <a:pt x="1056" y="24"/>
                      </a:cubicBezTo>
                      <a:cubicBezTo>
                        <a:pt x="1088" y="24"/>
                        <a:pt x="1120" y="360"/>
                        <a:pt x="1152" y="360"/>
                      </a:cubicBezTo>
                      <a:cubicBezTo>
                        <a:pt x="1184" y="360"/>
                        <a:pt x="1224" y="48"/>
                        <a:pt x="1248" y="24"/>
                      </a:cubicBezTo>
                      <a:cubicBezTo>
                        <a:pt x="1272" y="0"/>
                        <a:pt x="1284" y="108"/>
                        <a:pt x="1296" y="216"/>
                      </a:cubicBezTo>
                    </a:path>
                  </a:pathLst>
                </a:custGeom>
                <a:noFill/>
                <a:ln w="19050" cmpd="sng">
                  <a:solidFill>
                    <a:srgbClr val="0E1B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sz="1400" kern="1200"/>
                </a:p>
              </p:txBody>
            </p:sp>
            <p:sp>
              <p:nvSpPr>
                <p:cNvPr id="96" name="Freeform 95"/>
                <p:cNvSpPr>
                  <a:spLocks/>
                </p:cNvSpPr>
                <p:nvPr/>
              </p:nvSpPr>
              <p:spPr bwMode="auto">
                <a:xfrm flipV="1">
                  <a:off x="1248" y="3024"/>
                  <a:ext cx="816" cy="81"/>
                </a:xfrm>
                <a:custGeom>
                  <a:avLst/>
                  <a:gdLst>
                    <a:gd name="T0" fmla="*/ 0 w 1296"/>
                    <a:gd name="T1" fmla="*/ 216 h 360"/>
                    <a:gd name="T2" fmla="*/ 96 w 1296"/>
                    <a:gd name="T3" fmla="*/ 24 h 360"/>
                    <a:gd name="T4" fmla="*/ 192 w 1296"/>
                    <a:gd name="T5" fmla="*/ 360 h 360"/>
                    <a:gd name="T6" fmla="*/ 288 w 1296"/>
                    <a:gd name="T7" fmla="*/ 24 h 360"/>
                    <a:gd name="T8" fmla="*/ 384 w 1296"/>
                    <a:gd name="T9" fmla="*/ 360 h 360"/>
                    <a:gd name="T10" fmla="*/ 480 w 1296"/>
                    <a:gd name="T11" fmla="*/ 24 h 360"/>
                    <a:gd name="T12" fmla="*/ 576 w 1296"/>
                    <a:gd name="T13" fmla="*/ 360 h 360"/>
                    <a:gd name="T14" fmla="*/ 672 w 1296"/>
                    <a:gd name="T15" fmla="*/ 24 h 360"/>
                    <a:gd name="T16" fmla="*/ 768 w 1296"/>
                    <a:gd name="T17" fmla="*/ 360 h 360"/>
                    <a:gd name="T18" fmla="*/ 864 w 1296"/>
                    <a:gd name="T19" fmla="*/ 24 h 360"/>
                    <a:gd name="T20" fmla="*/ 960 w 1296"/>
                    <a:gd name="T21" fmla="*/ 360 h 360"/>
                    <a:gd name="T22" fmla="*/ 1056 w 1296"/>
                    <a:gd name="T23" fmla="*/ 24 h 360"/>
                    <a:gd name="T24" fmla="*/ 1152 w 1296"/>
                    <a:gd name="T25" fmla="*/ 360 h 360"/>
                    <a:gd name="T26" fmla="*/ 1248 w 1296"/>
                    <a:gd name="T27" fmla="*/ 24 h 360"/>
                    <a:gd name="T28" fmla="*/ 1296 w 1296"/>
                    <a:gd name="T29" fmla="*/ 216 h 3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1296" h="360">
                      <a:moveTo>
                        <a:pt x="0" y="216"/>
                      </a:moveTo>
                      <a:cubicBezTo>
                        <a:pt x="32" y="108"/>
                        <a:pt x="64" y="0"/>
                        <a:pt x="96" y="24"/>
                      </a:cubicBezTo>
                      <a:cubicBezTo>
                        <a:pt x="128" y="48"/>
                        <a:pt x="160" y="360"/>
                        <a:pt x="192" y="360"/>
                      </a:cubicBezTo>
                      <a:cubicBezTo>
                        <a:pt x="224" y="360"/>
                        <a:pt x="256" y="24"/>
                        <a:pt x="288" y="24"/>
                      </a:cubicBezTo>
                      <a:cubicBezTo>
                        <a:pt x="320" y="24"/>
                        <a:pt x="352" y="360"/>
                        <a:pt x="384" y="360"/>
                      </a:cubicBezTo>
                      <a:cubicBezTo>
                        <a:pt x="416" y="360"/>
                        <a:pt x="448" y="24"/>
                        <a:pt x="480" y="24"/>
                      </a:cubicBezTo>
                      <a:cubicBezTo>
                        <a:pt x="512" y="24"/>
                        <a:pt x="544" y="360"/>
                        <a:pt x="576" y="360"/>
                      </a:cubicBezTo>
                      <a:cubicBezTo>
                        <a:pt x="608" y="360"/>
                        <a:pt x="640" y="24"/>
                        <a:pt x="672" y="24"/>
                      </a:cubicBezTo>
                      <a:cubicBezTo>
                        <a:pt x="704" y="24"/>
                        <a:pt x="736" y="360"/>
                        <a:pt x="768" y="360"/>
                      </a:cubicBezTo>
                      <a:cubicBezTo>
                        <a:pt x="800" y="360"/>
                        <a:pt x="832" y="24"/>
                        <a:pt x="864" y="24"/>
                      </a:cubicBezTo>
                      <a:cubicBezTo>
                        <a:pt x="896" y="24"/>
                        <a:pt x="928" y="360"/>
                        <a:pt x="960" y="360"/>
                      </a:cubicBezTo>
                      <a:cubicBezTo>
                        <a:pt x="992" y="360"/>
                        <a:pt x="1024" y="24"/>
                        <a:pt x="1056" y="24"/>
                      </a:cubicBezTo>
                      <a:cubicBezTo>
                        <a:pt x="1088" y="24"/>
                        <a:pt x="1120" y="360"/>
                        <a:pt x="1152" y="360"/>
                      </a:cubicBezTo>
                      <a:cubicBezTo>
                        <a:pt x="1184" y="360"/>
                        <a:pt x="1224" y="48"/>
                        <a:pt x="1248" y="24"/>
                      </a:cubicBezTo>
                      <a:cubicBezTo>
                        <a:pt x="1272" y="0"/>
                        <a:pt x="1284" y="108"/>
                        <a:pt x="1296" y="216"/>
                      </a:cubicBezTo>
                    </a:path>
                  </a:pathLst>
                </a:custGeom>
                <a:noFill/>
                <a:ln w="19050" cmpd="sng">
                  <a:solidFill>
                    <a:srgbClr val="0E1B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sz="1400" kern="1200"/>
                </a:p>
              </p:txBody>
            </p:sp>
          </p:grpSp>
          <p:sp>
            <p:nvSpPr>
              <p:cNvPr id="87" name="Line 40"/>
              <p:cNvSpPr>
                <a:spLocks noChangeShapeType="1"/>
              </p:cNvSpPr>
              <p:nvPr/>
            </p:nvSpPr>
            <p:spPr bwMode="auto">
              <a:xfrm>
                <a:off x="5149548" y="3457290"/>
                <a:ext cx="776145" cy="156278"/>
              </a:xfrm>
              <a:prstGeom prst="line">
                <a:avLst/>
              </a:prstGeom>
              <a:noFill/>
              <a:ln w="28575">
                <a:solidFill>
                  <a:srgbClr val="FF0F0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400" kern="1200"/>
              </a:p>
            </p:txBody>
          </p:sp>
          <p:sp>
            <p:nvSpPr>
              <p:cNvPr id="88" name="Rectangle 87"/>
              <p:cNvSpPr>
                <a:spLocks noChangeArrowheads="1"/>
              </p:cNvSpPr>
              <p:nvPr/>
            </p:nvSpPr>
            <p:spPr bwMode="auto">
              <a:xfrm>
                <a:off x="4513224" y="3115032"/>
                <a:ext cx="397584" cy="30767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it-IT" sz="1400" b="1" i="1" kern="1200" dirty="0"/>
                  <a:t>E</a:t>
                </a:r>
                <a:r>
                  <a:rPr lang="it-IT" sz="1400" b="1" i="1" kern="1200" baseline="-25000" dirty="0">
                    <a:latin typeface="Symbol" charset="0"/>
                    <a:sym typeface="Symbol" charset="0"/>
                  </a:rPr>
                  <a:t></a:t>
                </a:r>
              </a:p>
            </p:txBody>
          </p:sp>
          <p:sp>
            <p:nvSpPr>
              <p:cNvPr id="89" name="Text Box 42"/>
              <p:cNvSpPr txBox="1">
                <a:spLocks noChangeArrowheads="1"/>
              </p:cNvSpPr>
              <p:nvPr/>
            </p:nvSpPr>
            <p:spPr bwMode="auto">
              <a:xfrm>
                <a:off x="5181888" y="2956471"/>
                <a:ext cx="434679" cy="30767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it-IT" sz="1400" b="1" i="1" kern="1200" dirty="0"/>
                  <a:t>E</a:t>
                </a:r>
                <a:r>
                  <a:rPr lang="it-IT" sz="1400" b="1" i="1" kern="1200" baseline="-25000" dirty="0"/>
                  <a:t>C</a:t>
                </a:r>
                <a:r>
                  <a:rPr lang="it-IT" sz="1400" b="1" i="1" kern="1200" dirty="0"/>
                  <a:t> </a:t>
                </a:r>
              </a:p>
            </p:txBody>
          </p:sp>
          <p:sp>
            <p:nvSpPr>
              <p:cNvPr id="90" name="Text Box 43"/>
              <p:cNvSpPr txBox="1">
                <a:spLocks noChangeArrowheads="1"/>
              </p:cNvSpPr>
              <p:nvPr/>
            </p:nvSpPr>
            <p:spPr bwMode="auto">
              <a:xfrm>
                <a:off x="5355432" y="3456890"/>
                <a:ext cx="408047" cy="30767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it-IT" sz="1400" b="1" i="1" kern="1200" dirty="0" err="1"/>
                  <a:t>E</a:t>
                </a:r>
                <a:r>
                  <a:rPr lang="it-IT" sz="1400" b="1" i="1" kern="1200" baseline="-25000" dirty="0" err="1"/>
                  <a:t>e</a:t>
                </a:r>
                <a:r>
                  <a:rPr lang="it-IT" sz="1400" b="1" i="1" kern="1200" dirty="0"/>
                  <a:t>  </a:t>
                </a:r>
              </a:p>
            </p:txBody>
          </p:sp>
          <p:sp>
            <p:nvSpPr>
              <p:cNvPr id="91" name="Line 44"/>
              <p:cNvSpPr>
                <a:spLocks noChangeShapeType="1"/>
              </p:cNvSpPr>
              <p:nvPr/>
            </p:nvSpPr>
            <p:spPr bwMode="auto">
              <a:xfrm>
                <a:off x="5162865" y="3441011"/>
                <a:ext cx="958767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400" kern="1200"/>
              </a:p>
            </p:txBody>
          </p:sp>
          <p:sp>
            <p:nvSpPr>
              <p:cNvPr id="92" name="Arc 45"/>
              <p:cNvSpPr>
                <a:spLocks/>
              </p:cNvSpPr>
              <p:nvPr/>
            </p:nvSpPr>
            <p:spPr bwMode="auto">
              <a:xfrm>
                <a:off x="5626078" y="3228570"/>
                <a:ext cx="136967" cy="345114"/>
              </a:xfrm>
              <a:custGeom>
                <a:avLst/>
                <a:gdLst>
                  <a:gd name="G0" fmla="+- 0 0 0"/>
                  <a:gd name="G1" fmla="+- 20916 0 0"/>
                  <a:gd name="G2" fmla="+- 21600 0 0"/>
                  <a:gd name="T0" fmla="*/ 5392 w 21600"/>
                  <a:gd name="T1" fmla="*/ 0 h 39770"/>
                  <a:gd name="T2" fmla="*/ 10538 w 21600"/>
                  <a:gd name="T3" fmla="*/ 39770 h 39770"/>
                  <a:gd name="T4" fmla="*/ 0 w 21600"/>
                  <a:gd name="T5" fmla="*/ 20916 h 397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39770" fill="none" extrusionOk="0">
                    <a:moveTo>
                      <a:pt x="5392" y="-1"/>
                    </a:moveTo>
                    <a:cubicBezTo>
                      <a:pt x="14932" y="2459"/>
                      <a:pt x="21600" y="11063"/>
                      <a:pt x="21600" y="20916"/>
                    </a:cubicBezTo>
                    <a:cubicBezTo>
                      <a:pt x="21600" y="28740"/>
                      <a:pt x="17368" y="35953"/>
                      <a:pt x="10538" y="39770"/>
                    </a:cubicBezTo>
                  </a:path>
                  <a:path w="21600" h="39770" stroke="0" extrusionOk="0">
                    <a:moveTo>
                      <a:pt x="5392" y="-1"/>
                    </a:moveTo>
                    <a:cubicBezTo>
                      <a:pt x="14932" y="2459"/>
                      <a:pt x="21600" y="11063"/>
                      <a:pt x="21600" y="20916"/>
                    </a:cubicBezTo>
                    <a:cubicBezTo>
                      <a:pt x="21600" y="28740"/>
                      <a:pt x="17368" y="35953"/>
                      <a:pt x="10538" y="39770"/>
                    </a:cubicBezTo>
                    <a:lnTo>
                      <a:pt x="0" y="20916"/>
                    </a:lnTo>
                    <a:close/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400" kern="1200"/>
              </a:p>
            </p:txBody>
          </p:sp>
          <p:sp>
            <p:nvSpPr>
              <p:cNvPr id="93" name="Text Box 46"/>
              <p:cNvSpPr txBox="1">
                <a:spLocks noChangeArrowheads="1"/>
              </p:cNvSpPr>
              <p:nvPr/>
            </p:nvSpPr>
            <p:spPr bwMode="auto">
              <a:xfrm>
                <a:off x="5697704" y="3070520"/>
                <a:ext cx="445142" cy="30767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it-IT" sz="1400" b="1" i="1" kern="1200" dirty="0">
                    <a:latin typeface="Symbol" charset="0"/>
                    <a:sym typeface="Symbol" charset="0"/>
                  </a:rPr>
                  <a:t></a:t>
                </a:r>
                <a:r>
                  <a:rPr lang="it-IT" sz="1400" b="1" i="1" kern="1200" baseline="-25000" dirty="0"/>
                  <a:t>C</a:t>
                </a:r>
                <a:endParaRPr lang="it-IT" sz="1400" b="1" i="1" kern="1200" dirty="0"/>
              </a:p>
            </p:txBody>
          </p:sp>
          <p:sp>
            <p:nvSpPr>
              <p:cNvPr id="94" name="Text Box 47"/>
              <p:cNvSpPr txBox="1">
                <a:spLocks noChangeArrowheads="1"/>
              </p:cNvSpPr>
              <p:nvPr/>
            </p:nvSpPr>
            <p:spPr bwMode="auto">
              <a:xfrm>
                <a:off x="5783971" y="3343241"/>
                <a:ext cx="418509" cy="30767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it-IT" sz="1400" b="1" i="1" kern="1200" dirty="0">
                    <a:latin typeface="Symbol" charset="0"/>
                    <a:sym typeface="Symbol" charset="0"/>
                  </a:rPr>
                  <a:t></a:t>
                </a:r>
                <a:r>
                  <a:rPr lang="it-IT" sz="1400" b="1" i="1" kern="1200" baseline="-25000" dirty="0"/>
                  <a:t>e</a:t>
                </a:r>
                <a:endParaRPr lang="it-IT" sz="1400" b="1" i="1" kern="1200" dirty="0"/>
              </a:p>
            </p:txBody>
          </p:sp>
        </p:grpSp>
        <p:grpSp>
          <p:nvGrpSpPr>
            <p:cNvPr id="8" name="Group 7"/>
            <p:cNvGrpSpPr/>
            <p:nvPr/>
          </p:nvGrpSpPr>
          <p:grpSpPr>
            <a:xfrm>
              <a:off x="4925617" y="3798063"/>
              <a:ext cx="1527792" cy="581375"/>
              <a:chOff x="7267819" y="3570344"/>
              <a:chExt cx="1610541" cy="596306"/>
            </a:xfrm>
          </p:grpSpPr>
          <p:grpSp>
            <p:nvGrpSpPr>
              <p:cNvPr id="100" name="Group 99"/>
              <p:cNvGrpSpPr>
                <a:grpSpLocks/>
              </p:cNvGrpSpPr>
              <p:nvPr/>
            </p:nvGrpSpPr>
            <p:grpSpPr bwMode="auto">
              <a:xfrm rot="21548225">
                <a:off x="7267819" y="4042832"/>
                <a:ext cx="776470" cy="47980"/>
                <a:chOff x="432" y="3024"/>
                <a:chExt cx="1632" cy="81"/>
              </a:xfrm>
            </p:grpSpPr>
            <p:sp>
              <p:nvSpPr>
                <p:cNvPr id="106" name="Freeform 105"/>
                <p:cNvSpPr>
                  <a:spLocks/>
                </p:cNvSpPr>
                <p:nvPr/>
              </p:nvSpPr>
              <p:spPr bwMode="auto">
                <a:xfrm>
                  <a:off x="432" y="3024"/>
                  <a:ext cx="816" cy="80"/>
                </a:xfrm>
                <a:custGeom>
                  <a:avLst/>
                  <a:gdLst>
                    <a:gd name="T0" fmla="*/ 0 w 1296"/>
                    <a:gd name="T1" fmla="*/ 216 h 360"/>
                    <a:gd name="T2" fmla="*/ 96 w 1296"/>
                    <a:gd name="T3" fmla="*/ 24 h 360"/>
                    <a:gd name="T4" fmla="*/ 192 w 1296"/>
                    <a:gd name="T5" fmla="*/ 360 h 360"/>
                    <a:gd name="T6" fmla="*/ 288 w 1296"/>
                    <a:gd name="T7" fmla="*/ 24 h 360"/>
                    <a:gd name="T8" fmla="*/ 384 w 1296"/>
                    <a:gd name="T9" fmla="*/ 360 h 360"/>
                    <a:gd name="T10" fmla="*/ 480 w 1296"/>
                    <a:gd name="T11" fmla="*/ 24 h 360"/>
                    <a:gd name="T12" fmla="*/ 576 w 1296"/>
                    <a:gd name="T13" fmla="*/ 360 h 360"/>
                    <a:gd name="T14" fmla="*/ 672 w 1296"/>
                    <a:gd name="T15" fmla="*/ 24 h 360"/>
                    <a:gd name="T16" fmla="*/ 768 w 1296"/>
                    <a:gd name="T17" fmla="*/ 360 h 360"/>
                    <a:gd name="T18" fmla="*/ 864 w 1296"/>
                    <a:gd name="T19" fmla="*/ 24 h 360"/>
                    <a:gd name="T20" fmla="*/ 960 w 1296"/>
                    <a:gd name="T21" fmla="*/ 360 h 360"/>
                    <a:gd name="T22" fmla="*/ 1056 w 1296"/>
                    <a:gd name="T23" fmla="*/ 24 h 360"/>
                    <a:gd name="T24" fmla="*/ 1152 w 1296"/>
                    <a:gd name="T25" fmla="*/ 360 h 360"/>
                    <a:gd name="T26" fmla="*/ 1248 w 1296"/>
                    <a:gd name="T27" fmla="*/ 24 h 360"/>
                    <a:gd name="T28" fmla="*/ 1296 w 1296"/>
                    <a:gd name="T29" fmla="*/ 216 h 3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1296" h="360">
                      <a:moveTo>
                        <a:pt x="0" y="216"/>
                      </a:moveTo>
                      <a:cubicBezTo>
                        <a:pt x="32" y="108"/>
                        <a:pt x="64" y="0"/>
                        <a:pt x="96" y="24"/>
                      </a:cubicBezTo>
                      <a:cubicBezTo>
                        <a:pt x="128" y="48"/>
                        <a:pt x="160" y="360"/>
                        <a:pt x="192" y="360"/>
                      </a:cubicBezTo>
                      <a:cubicBezTo>
                        <a:pt x="224" y="360"/>
                        <a:pt x="256" y="24"/>
                        <a:pt x="288" y="24"/>
                      </a:cubicBezTo>
                      <a:cubicBezTo>
                        <a:pt x="320" y="24"/>
                        <a:pt x="352" y="360"/>
                        <a:pt x="384" y="360"/>
                      </a:cubicBezTo>
                      <a:cubicBezTo>
                        <a:pt x="416" y="360"/>
                        <a:pt x="448" y="24"/>
                        <a:pt x="480" y="24"/>
                      </a:cubicBezTo>
                      <a:cubicBezTo>
                        <a:pt x="512" y="24"/>
                        <a:pt x="544" y="360"/>
                        <a:pt x="576" y="360"/>
                      </a:cubicBezTo>
                      <a:cubicBezTo>
                        <a:pt x="608" y="360"/>
                        <a:pt x="640" y="24"/>
                        <a:pt x="672" y="24"/>
                      </a:cubicBezTo>
                      <a:cubicBezTo>
                        <a:pt x="704" y="24"/>
                        <a:pt x="736" y="360"/>
                        <a:pt x="768" y="360"/>
                      </a:cubicBezTo>
                      <a:cubicBezTo>
                        <a:pt x="800" y="360"/>
                        <a:pt x="832" y="24"/>
                        <a:pt x="864" y="24"/>
                      </a:cubicBezTo>
                      <a:cubicBezTo>
                        <a:pt x="896" y="24"/>
                        <a:pt x="928" y="360"/>
                        <a:pt x="960" y="360"/>
                      </a:cubicBezTo>
                      <a:cubicBezTo>
                        <a:pt x="992" y="360"/>
                        <a:pt x="1024" y="24"/>
                        <a:pt x="1056" y="24"/>
                      </a:cubicBezTo>
                      <a:cubicBezTo>
                        <a:pt x="1088" y="24"/>
                        <a:pt x="1120" y="360"/>
                        <a:pt x="1152" y="360"/>
                      </a:cubicBezTo>
                      <a:cubicBezTo>
                        <a:pt x="1184" y="360"/>
                        <a:pt x="1224" y="48"/>
                        <a:pt x="1248" y="24"/>
                      </a:cubicBezTo>
                      <a:cubicBezTo>
                        <a:pt x="1272" y="0"/>
                        <a:pt x="1284" y="108"/>
                        <a:pt x="1296" y="216"/>
                      </a:cubicBezTo>
                    </a:path>
                  </a:pathLst>
                </a:custGeom>
                <a:noFill/>
                <a:ln w="19050" cmpd="sng">
                  <a:solidFill>
                    <a:srgbClr val="0E1B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sz="1600" kern="1200"/>
                </a:p>
              </p:txBody>
            </p:sp>
            <p:sp>
              <p:nvSpPr>
                <p:cNvPr id="107" name="Freeform 106"/>
                <p:cNvSpPr>
                  <a:spLocks/>
                </p:cNvSpPr>
                <p:nvPr/>
              </p:nvSpPr>
              <p:spPr bwMode="auto">
                <a:xfrm flipV="1">
                  <a:off x="1248" y="3024"/>
                  <a:ext cx="816" cy="81"/>
                </a:xfrm>
                <a:custGeom>
                  <a:avLst/>
                  <a:gdLst>
                    <a:gd name="T0" fmla="*/ 0 w 1296"/>
                    <a:gd name="T1" fmla="*/ 216 h 360"/>
                    <a:gd name="T2" fmla="*/ 96 w 1296"/>
                    <a:gd name="T3" fmla="*/ 24 h 360"/>
                    <a:gd name="T4" fmla="*/ 192 w 1296"/>
                    <a:gd name="T5" fmla="*/ 360 h 360"/>
                    <a:gd name="T6" fmla="*/ 288 w 1296"/>
                    <a:gd name="T7" fmla="*/ 24 h 360"/>
                    <a:gd name="T8" fmla="*/ 384 w 1296"/>
                    <a:gd name="T9" fmla="*/ 360 h 360"/>
                    <a:gd name="T10" fmla="*/ 480 w 1296"/>
                    <a:gd name="T11" fmla="*/ 24 h 360"/>
                    <a:gd name="T12" fmla="*/ 576 w 1296"/>
                    <a:gd name="T13" fmla="*/ 360 h 360"/>
                    <a:gd name="T14" fmla="*/ 672 w 1296"/>
                    <a:gd name="T15" fmla="*/ 24 h 360"/>
                    <a:gd name="T16" fmla="*/ 768 w 1296"/>
                    <a:gd name="T17" fmla="*/ 360 h 360"/>
                    <a:gd name="T18" fmla="*/ 864 w 1296"/>
                    <a:gd name="T19" fmla="*/ 24 h 360"/>
                    <a:gd name="T20" fmla="*/ 960 w 1296"/>
                    <a:gd name="T21" fmla="*/ 360 h 360"/>
                    <a:gd name="T22" fmla="*/ 1056 w 1296"/>
                    <a:gd name="T23" fmla="*/ 24 h 360"/>
                    <a:gd name="T24" fmla="*/ 1152 w 1296"/>
                    <a:gd name="T25" fmla="*/ 360 h 360"/>
                    <a:gd name="T26" fmla="*/ 1248 w 1296"/>
                    <a:gd name="T27" fmla="*/ 24 h 360"/>
                    <a:gd name="T28" fmla="*/ 1296 w 1296"/>
                    <a:gd name="T29" fmla="*/ 216 h 3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1296" h="360">
                      <a:moveTo>
                        <a:pt x="0" y="216"/>
                      </a:moveTo>
                      <a:cubicBezTo>
                        <a:pt x="32" y="108"/>
                        <a:pt x="64" y="0"/>
                        <a:pt x="96" y="24"/>
                      </a:cubicBezTo>
                      <a:cubicBezTo>
                        <a:pt x="128" y="48"/>
                        <a:pt x="160" y="360"/>
                        <a:pt x="192" y="360"/>
                      </a:cubicBezTo>
                      <a:cubicBezTo>
                        <a:pt x="224" y="360"/>
                        <a:pt x="256" y="24"/>
                        <a:pt x="288" y="24"/>
                      </a:cubicBezTo>
                      <a:cubicBezTo>
                        <a:pt x="320" y="24"/>
                        <a:pt x="352" y="360"/>
                        <a:pt x="384" y="360"/>
                      </a:cubicBezTo>
                      <a:cubicBezTo>
                        <a:pt x="416" y="360"/>
                        <a:pt x="448" y="24"/>
                        <a:pt x="480" y="24"/>
                      </a:cubicBezTo>
                      <a:cubicBezTo>
                        <a:pt x="512" y="24"/>
                        <a:pt x="544" y="360"/>
                        <a:pt x="576" y="360"/>
                      </a:cubicBezTo>
                      <a:cubicBezTo>
                        <a:pt x="608" y="360"/>
                        <a:pt x="640" y="24"/>
                        <a:pt x="672" y="24"/>
                      </a:cubicBezTo>
                      <a:cubicBezTo>
                        <a:pt x="704" y="24"/>
                        <a:pt x="736" y="360"/>
                        <a:pt x="768" y="360"/>
                      </a:cubicBezTo>
                      <a:cubicBezTo>
                        <a:pt x="800" y="360"/>
                        <a:pt x="832" y="24"/>
                        <a:pt x="864" y="24"/>
                      </a:cubicBezTo>
                      <a:cubicBezTo>
                        <a:pt x="896" y="24"/>
                        <a:pt x="928" y="360"/>
                        <a:pt x="960" y="360"/>
                      </a:cubicBezTo>
                      <a:cubicBezTo>
                        <a:pt x="992" y="360"/>
                        <a:pt x="1024" y="24"/>
                        <a:pt x="1056" y="24"/>
                      </a:cubicBezTo>
                      <a:cubicBezTo>
                        <a:pt x="1088" y="24"/>
                        <a:pt x="1120" y="360"/>
                        <a:pt x="1152" y="360"/>
                      </a:cubicBezTo>
                      <a:cubicBezTo>
                        <a:pt x="1184" y="360"/>
                        <a:pt x="1224" y="48"/>
                        <a:pt x="1248" y="24"/>
                      </a:cubicBezTo>
                      <a:cubicBezTo>
                        <a:pt x="1272" y="0"/>
                        <a:pt x="1284" y="108"/>
                        <a:pt x="1296" y="216"/>
                      </a:cubicBezTo>
                    </a:path>
                  </a:pathLst>
                </a:custGeom>
                <a:noFill/>
                <a:ln w="19050" cmpd="sng">
                  <a:solidFill>
                    <a:srgbClr val="0E1B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sz="1600" kern="1200"/>
                </a:p>
              </p:txBody>
            </p:sp>
          </p:grpSp>
          <p:sp>
            <p:nvSpPr>
              <p:cNvPr id="101" name="Line 52"/>
              <p:cNvSpPr>
                <a:spLocks noChangeShapeType="1"/>
              </p:cNvSpPr>
              <p:nvPr/>
            </p:nvSpPr>
            <p:spPr bwMode="auto">
              <a:xfrm>
                <a:off x="8018944" y="4075598"/>
                <a:ext cx="797206" cy="88938"/>
              </a:xfrm>
              <a:prstGeom prst="line">
                <a:avLst/>
              </a:prstGeom>
              <a:noFill/>
              <a:ln w="28575">
                <a:solidFill>
                  <a:srgbClr val="FF0F0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600" kern="1200"/>
              </a:p>
            </p:txBody>
          </p:sp>
          <p:sp>
            <p:nvSpPr>
              <p:cNvPr id="102" name="Line 53"/>
              <p:cNvSpPr>
                <a:spLocks noChangeShapeType="1"/>
              </p:cNvSpPr>
              <p:nvPr/>
            </p:nvSpPr>
            <p:spPr bwMode="auto">
              <a:xfrm flipV="1">
                <a:off x="8054657" y="3808783"/>
                <a:ext cx="540303" cy="253942"/>
              </a:xfrm>
              <a:prstGeom prst="line">
                <a:avLst/>
              </a:prstGeom>
              <a:noFill/>
              <a:ln w="28575">
                <a:solidFill>
                  <a:srgbClr val="FF0F0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600" kern="1200"/>
              </a:p>
            </p:txBody>
          </p:sp>
          <p:sp>
            <p:nvSpPr>
              <p:cNvPr id="103" name="Text Box 54"/>
              <p:cNvSpPr txBox="1">
                <a:spLocks noChangeArrowheads="1"/>
              </p:cNvSpPr>
              <p:nvPr/>
            </p:nvSpPr>
            <p:spPr bwMode="auto">
              <a:xfrm>
                <a:off x="7421039" y="3654738"/>
                <a:ext cx="389387" cy="3382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it-IT" sz="1600" b="1" i="1" kern="1200" dirty="0"/>
                  <a:t>E</a:t>
                </a:r>
                <a:r>
                  <a:rPr lang="it-IT" sz="1600" b="1" i="1" kern="1200" baseline="-25000" dirty="0">
                    <a:latin typeface="Symbol" charset="0"/>
                    <a:sym typeface="Symbol" charset="0"/>
                  </a:rPr>
                  <a:t></a:t>
                </a:r>
                <a:endParaRPr lang="it-IT" sz="1600" b="1" kern="1200" dirty="0"/>
              </a:p>
            </p:txBody>
          </p:sp>
          <p:sp>
            <p:nvSpPr>
              <p:cNvPr id="104" name="Text Box 55"/>
              <p:cNvSpPr txBox="1">
                <a:spLocks noChangeArrowheads="1"/>
              </p:cNvSpPr>
              <p:nvPr/>
            </p:nvSpPr>
            <p:spPr bwMode="auto">
              <a:xfrm>
                <a:off x="8237830" y="3570344"/>
                <a:ext cx="368650" cy="3382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it-IT" sz="1600" b="1" i="1" kern="1200" dirty="0"/>
                  <a:t>e</a:t>
                </a:r>
                <a:r>
                  <a:rPr lang="it-IT" sz="1600" b="1" i="1" kern="1200" baseline="30000" dirty="0"/>
                  <a:t>+</a:t>
                </a:r>
                <a:endParaRPr lang="it-IT" sz="1600" b="1" i="1" kern="1200" dirty="0"/>
              </a:p>
            </p:txBody>
          </p:sp>
          <p:sp>
            <p:nvSpPr>
              <p:cNvPr id="105" name="Text Box 56"/>
              <p:cNvSpPr txBox="1">
                <a:spLocks noChangeArrowheads="1"/>
              </p:cNvSpPr>
              <p:nvPr/>
            </p:nvSpPr>
            <p:spPr bwMode="auto">
              <a:xfrm>
                <a:off x="8539663" y="3828450"/>
                <a:ext cx="338697" cy="3382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it-IT" sz="1600" b="1" i="1" kern="1200" dirty="0"/>
                  <a:t>e</a:t>
                </a:r>
                <a:r>
                  <a:rPr lang="it-IT" sz="1600" b="1" i="1" kern="1200" baseline="30000" dirty="0"/>
                  <a:t>-</a:t>
                </a:r>
                <a:endParaRPr lang="it-IT" sz="1600" b="1" i="1" kern="1200" dirty="0"/>
              </a:p>
            </p:txBody>
          </p:sp>
        </p:grpSp>
        <p:sp>
          <p:nvSpPr>
            <p:cNvPr id="18" name="TextBox 17"/>
            <p:cNvSpPr txBox="1"/>
            <p:nvPr/>
          </p:nvSpPr>
          <p:spPr>
            <a:xfrm>
              <a:off x="2488650" y="2048502"/>
              <a:ext cx="1287528" cy="3300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1" dirty="0" smtClean="0"/>
                <a:t>Photoelectric</a:t>
              </a:r>
              <a:endParaRPr lang="en-US" sz="1600" i="1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3709085" y="2789739"/>
              <a:ext cx="952796" cy="3300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1" dirty="0" smtClean="0"/>
                <a:t>Compton</a:t>
              </a:r>
              <a:endParaRPr lang="en-US" sz="1600" i="1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0349" y="132195"/>
            <a:ext cx="9130300" cy="348516"/>
          </a:xfrm>
        </p:spPr>
        <p:txBody>
          <a:bodyPr/>
          <a:lstStyle/>
          <a:p>
            <a:r>
              <a:rPr lang="en-US" sz="1800" i="1" dirty="0" smtClean="0"/>
              <a:t>PHOTON ABSORPTION</a:t>
            </a:r>
            <a:endParaRPr lang="en-US" sz="1800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E1E03-659C-5C49-9F8B-AEB4A7A525E6}" type="slidenum">
              <a:rPr lang="en-US" smtClean="0"/>
              <a:t>1</a:t>
            </a:fld>
            <a:endParaRPr lang="en-US"/>
          </a:p>
        </p:txBody>
      </p:sp>
      <p:grpSp>
        <p:nvGrpSpPr>
          <p:cNvPr id="21" name="Group 20"/>
          <p:cNvGrpSpPr/>
          <p:nvPr/>
        </p:nvGrpSpPr>
        <p:grpSpPr>
          <a:xfrm>
            <a:off x="7008180" y="904797"/>
            <a:ext cx="2179738" cy="1006033"/>
            <a:chOff x="7164140" y="1238997"/>
            <a:chExt cx="2179738" cy="1006033"/>
          </a:xfrm>
        </p:grpSpPr>
        <p:sp>
          <p:nvSpPr>
            <p:cNvPr id="109" name="AutoShape 8"/>
            <p:cNvSpPr>
              <a:spLocks noChangeArrowheads="1"/>
            </p:cNvSpPr>
            <p:nvPr/>
          </p:nvSpPr>
          <p:spPr bwMode="auto">
            <a:xfrm>
              <a:off x="7164140" y="1616259"/>
              <a:ext cx="2179738" cy="314385"/>
            </a:xfrm>
            <a:prstGeom prst="chevron">
              <a:avLst>
                <a:gd name="adj" fmla="val 91763"/>
              </a:avLst>
            </a:prstGeom>
            <a:gradFill rotWithShape="0">
              <a:gsLst>
                <a:gs pos="0">
                  <a:srgbClr val="1256FF"/>
                </a:gs>
                <a:gs pos="100000">
                  <a:srgbClr val="9BBFE3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600" kern="1200"/>
            </a:p>
          </p:txBody>
        </p:sp>
        <p:sp>
          <p:nvSpPr>
            <p:cNvPr id="110" name="Rectangle 109"/>
            <p:cNvSpPr>
              <a:spLocks noChangeArrowheads="1"/>
            </p:cNvSpPr>
            <p:nvPr/>
          </p:nvSpPr>
          <p:spPr bwMode="auto">
            <a:xfrm>
              <a:off x="7845308" y="1301874"/>
              <a:ext cx="817402" cy="943156"/>
            </a:xfrm>
            <a:prstGeom prst="rect">
              <a:avLst/>
            </a:prstGeom>
            <a:solidFill>
              <a:srgbClr val="AEAEAE">
                <a:alpha val="64999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600" kern="1200"/>
            </a:p>
          </p:txBody>
        </p:sp>
        <p:sp>
          <p:nvSpPr>
            <p:cNvPr id="111" name="Text Box 10"/>
            <p:cNvSpPr txBox="1">
              <a:spLocks noChangeArrowheads="1"/>
            </p:cNvSpPr>
            <p:nvPr/>
          </p:nvSpPr>
          <p:spPr bwMode="auto">
            <a:xfrm>
              <a:off x="7368490" y="1238997"/>
              <a:ext cx="340584" cy="3379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600" b="1" i="1" kern="1200" smtClean="0"/>
                <a:t>I</a:t>
              </a:r>
              <a:r>
                <a:rPr lang="en-US" sz="1600" b="1" i="1" kern="1200" baseline="-25000" smtClean="0"/>
                <a:t>0</a:t>
              </a:r>
              <a:r>
                <a:rPr lang="en-US" sz="1600" b="1" i="1" kern="1200" smtClean="0"/>
                <a:t> </a:t>
              </a:r>
              <a:endParaRPr lang="en-US" sz="1600" b="1" i="1" kern="1200"/>
            </a:p>
          </p:txBody>
        </p:sp>
        <p:sp>
          <p:nvSpPr>
            <p:cNvPr id="112" name="Text Box 11"/>
            <p:cNvSpPr txBox="1">
              <a:spLocks noChangeArrowheads="1"/>
            </p:cNvSpPr>
            <p:nvPr/>
          </p:nvSpPr>
          <p:spPr bwMode="auto">
            <a:xfrm>
              <a:off x="8935177" y="1266506"/>
              <a:ext cx="340584" cy="3379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600" b="1" i="1" kern="1200" smtClean="0"/>
                <a:t>I  </a:t>
              </a:r>
              <a:endParaRPr lang="en-US" sz="1600" b="1" i="1" kern="1200"/>
            </a:p>
          </p:txBody>
        </p:sp>
        <p:sp>
          <p:nvSpPr>
            <p:cNvPr id="113" name="Text Box 13"/>
            <p:cNvSpPr txBox="1">
              <a:spLocks noChangeArrowheads="1"/>
            </p:cNvSpPr>
            <p:nvPr/>
          </p:nvSpPr>
          <p:spPr bwMode="auto">
            <a:xfrm>
              <a:off x="8117775" y="1904402"/>
              <a:ext cx="354775" cy="3379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600" b="1" i="1" kern="1200" dirty="0" smtClean="0"/>
                <a:t>x</a:t>
              </a:r>
              <a:endParaRPr lang="en-US" sz="1600" b="1" i="1" kern="1200" dirty="0"/>
            </a:p>
          </p:txBody>
        </p:sp>
      </p:grpSp>
      <p:sp>
        <p:nvSpPr>
          <p:cNvPr id="114" name="Text Box 63"/>
          <p:cNvSpPr txBox="1">
            <a:spLocks noChangeArrowheads="1"/>
          </p:cNvSpPr>
          <p:nvPr/>
        </p:nvSpPr>
        <p:spPr bwMode="auto">
          <a:xfrm>
            <a:off x="6818868" y="2056512"/>
            <a:ext cx="1687882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600" b="1" i="1" kern="1200" dirty="0" smtClean="0"/>
              <a:t>I</a:t>
            </a:r>
            <a:r>
              <a:rPr lang="en-US" sz="1600" b="1" i="1" kern="1200" baseline="-25000" dirty="0" smtClean="0"/>
              <a:t>0</a:t>
            </a:r>
            <a:r>
              <a:rPr lang="en-US" sz="1600" i="1" kern="1200" baseline="-25000" dirty="0" smtClean="0"/>
              <a:t> </a:t>
            </a:r>
            <a:r>
              <a:rPr lang="en-US" sz="1600" i="1" kern="1200" dirty="0" smtClean="0"/>
              <a:t>: </a:t>
            </a:r>
            <a:r>
              <a:rPr lang="en-US" sz="1600" i="1" dirty="0"/>
              <a:t>I</a:t>
            </a:r>
            <a:r>
              <a:rPr lang="en-US" sz="1600" i="1" dirty="0" smtClean="0"/>
              <a:t>ncoming flux</a:t>
            </a:r>
            <a:endParaRPr lang="en-US" sz="1600" i="1" kern="1200" dirty="0" smtClean="0"/>
          </a:p>
          <a:p>
            <a:r>
              <a:rPr lang="en-US" sz="1600" b="1" i="1" kern="1200" dirty="0" smtClean="0"/>
              <a:t>I</a:t>
            </a:r>
            <a:r>
              <a:rPr lang="en-US" sz="1600" i="1" kern="1200" dirty="0" smtClean="0"/>
              <a:t>  : Outgoing flux</a:t>
            </a:r>
            <a:endParaRPr lang="en-US" sz="1600" i="1" kern="1200" dirty="0"/>
          </a:p>
        </p:txBody>
      </p:sp>
      <p:graphicFrame>
        <p:nvGraphicFramePr>
          <p:cNvPr id="115" name="Object 1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02717733"/>
              </p:ext>
            </p:extLst>
          </p:nvPr>
        </p:nvGraphicFramePr>
        <p:xfrm>
          <a:off x="7212530" y="2700619"/>
          <a:ext cx="988931" cy="3643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57" name="Equation" r:id="rId4" imgW="965200" imgH="355600" progId="Equation.3">
                  <p:embed/>
                </p:oleObj>
              </mc:Choice>
              <mc:Fallback>
                <p:oleObj name="Equation" r:id="rId4" imgW="965200" imgH="355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212530" y="2700619"/>
                        <a:ext cx="988931" cy="36434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6" name="Object 1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60676752"/>
              </p:ext>
            </p:extLst>
          </p:nvPr>
        </p:nvGraphicFramePr>
        <p:xfrm>
          <a:off x="7231721" y="3410218"/>
          <a:ext cx="927225" cy="4890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58" name="Equation" r:id="rId6" imgW="1155700" imgH="609600" progId="Equation.3">
                  <p:embed/>
                </p:oleObj>
              </mc:Choice>
              <mc:Fallback>
                <p:oleObj name="Equation" r:id="rId6" imgW="1155700" imgH="609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7231721" y="3410218"/>
                        <a:ext cx="927225" cy="48908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Rectangle 21"/>
          <p:cNvSpPr/>
          <p:nvPr/>
        </p:nvSpPr>
        <p:spPr>
          <a:xfrm>
            <a:off x="6621617" y="3051149"/>
            <a:ext cx="268226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i="1" dirty="0" smtClean="0"/>
              <a:t>Absorption </a:t>
            </a:r>
            <a:r>
              <a:rPr lang="en-US" sz="1600" i="1" dirty="0"/>
              <a:t>coefficient (cm</a:t>
            </a:r>
            <a:r>
              <a:rPr lang="en-US" sz="1600" i="1" baseline="30000" dirty="0"/>
              <a:t>-1</a:t>
            </a:r>
            <a:r>
              <a:rPr lang="en-US" sz="1600" i="1" dirty="0" smtClean="0"/>
              <a:t>):</a:t>
            </a:r>
            <a:endParaRPr lang="en-US" sz="1600" i="1" dirty="0"/>
          </a:p>
        </p:txBody>
      </p:sp>
      <p:sp>
        <p:nvSpPr>
          <p:cNvPr id="23" name="Rectangle 22"/>
          <p:cNvSpPr/>
          <p:nvPr/>
        </p:nvSpPr>
        <p:spPr>
          <a:xfrm>
            <a:off x="6664265" y="4889613"/>
            <a:ext cx="299639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i="1" dirty="0">
                <a:latin typeface="Symbol" charset="2"/>
                <a:cs typeface="Symbol" charset="2"/>
              </a:rPr>
              <a:t>r</a:t>
            </a:r>
            <a:r>
              <a:rPr lang="en-US" sz="1600" i="1" dirty="0">
                <a:cs typeface="Symbol" charset="2"/>
              </a:rPr>
              <a:t>: density (g cm</a:t>
            </a:r>
            <a:r>
              <a:rPr lang="en-US" sz="1600" i="1" baseline="30000" dirty="0">
                <a:cs typeface="Symbol" charset="2"/>
              </a:rPr>
              <a:t>-3</a:t>
            </a:r>
            <a:r>
              <a:rPr lang="en-US" sz="1600" i="1" dirty="0">
                <a:cs typeface="Symbol" charset="2"/>
              </a:rPr>
              <a:t>)</a:t>
            </a:r>
          </a:p>
          <a:p>
            <a:r>
              <a:rPr lang="en-US" sz="1600" i="1" dirty="0">
                <a:cs typeface="Symbol" charset="2"/>
              </a:rPr>
              <a:t>N: atoms (molecules) cm</a:t>
            </a:r>
            <a:r>
              <a:rPr lang="en-US" sz="1600" i="1" baseline="30000" dirty="0">
                <a:cs typeface="Symbol" charset="2"/>
              </a:rPr>
              <a:t>-3</a:t>
            </a:r>
          </a:p>
          <a:p>
            <a:r>
              <a:rPr lang="en-US" sz="1600" i="1" dirty="0">
                <a:latin typeface="Symbol" charset="2"/>
                <a:cs typeface="Symbol" charset="2"/>
              </a:rPr>
              <a:t>s</a:t>
            </a:r>
            <a:r>
              <a:rPr lang="en-US" sz="1600" i="1" dirty="0">
                <a:cs typeface="Symbol" charset="2"/>
              </a:rPr>
              <a:t>: absorption cross section (cm</a:t>
            </a:r>
            <a:r>
              <a:rPr lang="en-US" sz="1600" i="1" baseline="30000" dirty="0">
                <a:cs typeface="Symbol" charset="2"/>
              </a:rPr>
              <a:t>2</a:t>
            </a:r>
            <a:r>
              <a:rPr lang="en-US" sz="1600" i="1" dirty="0">
                <a:cs typeface="Symbol" charset="2"/>
              </a:rPr>
              <a:t>)</a:t>
            </a:r>
          </a:p>
          <a:p>
            <a:r>
              <a:rPr lang="en-US" sz="1600" i="1" dirty="0">
                <a:cs typeface="Symbol" charset="2"/>
              </a:rPr>
              <a:t>A: Avogadro number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708825" y="3966619"/>
            <a:ext cx="22236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/>
              <a:t>Absorption length (cm):</a:t>
            </a:r>
            <a:endParaRPr lang="en-US" sz="1600" i="1" dirty="0"/>
          </a:p>
        </p:txBody>
      </p:sp>
      <p:graphicFrame>
        <p:nvGraphicFramePr>
          <p:cNvPr id="26" name="Object 2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12657438"/>
              </p:ext>
            </p:extLst>
          </p:nvPr>
        </p:nvGraphicFramePr>
        <p:xfrm>
          <a:off x="7392669" y="4364316"/>
          <a:ext cx="569146" cy="5468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59" name="Equation" r:id="rId8" imgW="647700" imgH="622300" progId="Equation.3">
                  <p:embed/>
                </p:oleObj>
              </mc:Choice>
              <mc:Fallback>
                <p:oleObj name="Equation" r:id="rId8" imgW="647700" imgH="622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7392669" y="4364316"/>
                        <a:ext cx="569146" cy="54682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8" name="Straight Connector 27"/>
          <p:cNvCxnSpPr/>
          <p:nvPr/>
        </p:nvCxnSpPr>
        <p:spPr>
          <a:xfrm>
            <a:off x="400349" y="591989"/>
            <a:ext cx="0" cy="5728924"/>
          </a:xfrm>
          <a:prstGeom prst="line">
            <a:avLst/>
          </a:prstGeom>
          <a:ln w="12700" cmpd="sng"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881167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0349" y="132195"/>
            <a:ext cx="9130300" cy="348516"/>
          </a:xfrm>
        </p:spPr>
        <p:txBody>
          <a:bodyPr/>
          <a:lstStyle/>
          <a:p>
            <a:r>
              <a:rPr lang="en-US" sz="1800" i="1" dirty="0" smtClean="0"/>
              <a:t>COMPUTED POSITION RESOLUTION LIMITS</a:t>
            </a:r>
            <a:endParaRPr lang="en-US" sz="1800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E1E03-659C-5C49-9F8B-AEB4A7A525E6}" type="slidenum">
              <a:rPr lang="en-US" smtClean="0"/>
              <a:t>19</a:t>
            </a:fld>
            <a:endParaRPr lang="en-US"/>
          </a:p>
        </p:txBody>
      </p:sp>
      <p:sp>
        <p:nvSpPr>
          <p:cNvPr id="36" name="Text Box 1"/>
          <p:cNvSpPr txBox="1">
            <a:spLocks noChangeArrowheads="1"/>
          </p:cNvSpPr>
          <p:nvPr/>
        </p:nvSpPr>
        <p:spPr bwMode="auto">
          <a:xfrm>
            <a:off x="2571117" y="5770771"/>
            <a:ext cx="3597115" cy="36714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  <a:extLst/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Arial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Arial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Arial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Arial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Arial" charset="0"/>
              </a:defRPr>
            </a:lvl9pPr>
          </a:lstStyle>
          <a:p>
            <a:pPr>
              <a:buClrTx/>
              <a:buFontTx/>
              <a:buNone/>
            </a:pPr>
            <a:r>
              <a:rPr lang="pt-PT" sz="1400" b="1" i="1" dirty="0">
                <a:latin typeface="+mn-lt"/>
              </a:rPr>
              <a:t>C. Azevedo et al., </a:t>
            </a:r>
            <a:r>
              <a:rPr lang="pt-PT" sz="1400" b="1" i="1" dirty="0" smtClean="0">
                <a:latin typeface="+mn-lt"/>
              </a:rPr>
              <a:t>Phys. Lett. B </a:t>
            </a:r>
            <a:r>
              <a:rPr lang="pt-PT" sz="1400" b="1" i="1" dirty="0">
                <a:latin typeface="+mn-lt"/>
              </a:rPr>
              <a:t>741(2015)</a:t>
            </a:r>
            <a:r>
              <a:rPr lang="pt-PT" sz="1400" b="1" i="1" dirty="0" smtClean="0">
                <a:latin typeface="+mn-lt"/>
              </a:rPr>
              <a:t>272</a:t>
            </a:r>
            <a:endParaRPr lang="pt-PT" sz="1400" b="1" i="1" dirty="0">
              <a:latin typeface="+mn-lt"/>
            </a:endParaRPr>
          </a:p>
        </p:txBody>
      </p:sp>
      <p:sp>
        <p:nvSpPr>
          <p:cNvPr id="37" name="Text Box 2"/>
          <p:cNvSpPr txBox="1">
            <a:spLocks noChangeArrowheads="1"/>
          </p:cNvSpPr>
          <p:nvPr/>
        </p:nvSpPr>
        <p:spPr bwMode="auto">
          <a:xfrm>
            <a:off x="540658" y="559010"/>
            <a:ext cx="4721151" cy="4305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Arial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Arial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Arial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Arial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Arial" charset="0"/>
              </a:defRPr>
            </a:lvl9pPr>
          </a:lstStyle>
          <a:p>
            <a:pPr>
              <a:buClrTx/>
              <a:buFontTx/>
              <a:buNone/>
            </a:pPr>
            <a:r>
              <a:rPr lang="pt-PT" dirty="0" smtClean="0">
                <a:latin typeface="+mn-lt"/>
              </a:rPr>
              <a:t>X-Rays </a:t>
            </a:r>
            <a:r>
              <a:rPr lang="pt-PT" dirty="0">
                <a:latin typeface="+mn-lt"/>
              </a:rPr>
              <a:t>in He, Ne, Ar, Kr and </a:t>
            </a:r>
            <a:r>
              <a:rPr lang="pt-PT" dirty="0" smtClean="0">
                <a:latin typeface="+mn-lt"/>
              </a:rPr>
              <a:t>Xe AT STP</a:t>
            </a:r>
            <a:endParaRPr lang="pt-PT" dirty="0">
              <a:latin typeface="+mn-lt"/>
            </a:endParaRPr>
          </a:p>
        </p:txBody>
      </p:sp>
      <p:grpSp>
        <p:nvGrpSpPr>
          <p:cNvPr id="39" name="Group 5"/>
          <p:cNvGrpSpPr>
            <a:grpSpLocks/>
          </p:cNvGrpSpPr>
          <p:nvPr/>
        </p:nvGrpSpPr>
        <p:grpSpPr bwMode="auto">
          <a:xfrm>
            <a:off x="4534694" y="1280484"/>
            <a:ext cx="4465638" cy="4287838"/>
            <a:chOff x="1450" y="1156"/>
            <a:chExt cx="2813" cy="2701"/>
          </a:xfrm>
        </p:grpSpPr>
        <p:pic>
          <p:nvPicPr>
            <p:cNvPr id="40" name="Picture 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50" y="1156"/>
              <a:ext cx="2813" cy="27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41" name="Line 7"/>
            <p:cNvSpPr>
              <a:spLocks noChangeShapeType="1"/>
            </p:cNvSpPr>
            <p:nvPr/>
          </p:nvSpPr>
          <p:spPr bwMode="auto">
            <a:xfrm flipV="1">
              <a:off x="2479" y="2355"/>
              <a:ext cx="0" cy="1184"/>
            </a:xfrm>
            <a:prstGeom prst="line">
              <a:avLst/>
            </a:prstGeom>
            <a:noFill/>
            <a:ln w="18360" cap="flat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349" y="1457505"/>
            <a:ext cx="3874130" cy="360599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43857" y="1272839"/>
            <a:ext cx="14435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36 keV in Ar: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69636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0349" y="132195"/>
            <a:ext cx="9130300" cy="444085"/>
          </a:xfrm>
        </p:spPr>
        <p:txBody>
          <a:bodyPr/>
          <a:lstStyle/>
          <a:p>
            <a:r>
              <a:rPr lang="en-US" sz="1800" i="1" dirty="0"/>
              <a:t>hard x and gamma rays: </a:t>
            </a:r>
            <a:r>
              <a:rPr lang="en-US" sz="1800" i="1" dirty="0" smtClean="0"/>
              <a:t>converters</a:t>
            </a:r>
            <a:endParaRPr lang="en-US" sz="1800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E1E03-659C-5C49-9F8B-AEB4A7A525E6}" type="slidenum">
              <a:rPr lang="en-US" smtClean="0"/>
              <a:t>20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85238" y="1080589"/>
            <a:ext cx="5593345" cy="4445338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656976" y="3896735"/>
            <a:ext cx="26108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DETECTION EFFICIENCY:</a:t>
            </a:r>
            <a:endParaRPr lang="en-US" sz="1600" dirty="0"/>
          </a:p>
        </p:txBody>
      </p:sp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41575939"/>
              </p:ext>
            </p:extLst>
          </p:nvPr>
        </p:nvGraphicFramePr>
        <p:xfrm>
          <a:off x="1270015" y="4323748"/>
          <a:ext cx="992485" cy="4861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9" name="Equation" r:id="rId4" imgW="622300" imgH="304800" progId="Equation.3">
                  <p:embed/>
                </p:oleObj>
              </mc:Choice>
              <mc:Fallback>
                <p:oleObj name="Equation" r:id="rId4" imgW="622300" imgH="304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270015" y="4323748"/>
                        <a:ext cx="992485" cy="48611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TextBox 16"/>
          <p:cNvSpPr txBox="1"/>
          <p:nvPr/>
        </p:nvSpPr>
        <p:spPr>
          <a:xfrm>
            <a:off x="934468" y="4906320"/>
            <a:ext cx="196239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s: converter thickness</a:t>
            </a:r>
          </a:p>
          <a:p>
            <a:r>
              <a:rPr lang="en-US" sz="1600" dirty="0" smtClean="0">
                <a:latin typeface="Symbol" charset="2"/>
                <a:cs typeface="Symbol" charset="2"/>
              </a:rPr>
              <a:t>l</a:t>
            </a:r>
            <a:r>
              <a:rPr lang="en-US" sz="1600" dirty="0" smtClean="0">
                <a:cs typeface="Symbol" charset="2"/>
              </a:rPr>
              <a:t>: absorption length</a:t>
            </a:r>
            <a:endParaRPr lang="en-US" sz="1600" dirty="0">
              <a:latin typeface="Symbol" charset="2"/>
              <a:cs typeface="Symbol" charset="2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801536" y="711257"/>
            <a:ext cx="2133961" cy="2866682"/>
            <a:chOff x="801536" y="804956"/>
            <a:chExt cx="2133961" cy="2866682"/>
          </a:xfrm>
        </p:grpSpPr>
        <p:grpSp>
          <p:nvGrpSpPr>
            <p:cNvPr id="18" name="Group 17"/>
            <p:cNvGrpSpPr/>
            <p:nvPr/>
          </p:nvGrpSpPr>
          <p:grpSpPr>
            <a:xfrm>
              <a:off x="801536" y="804956"/>
              <a:ext cx="2133961" cy="2866682"/>
              <a:chOff x="801536" y="1436666"/>
              <a:chExt cx="2133961" cy="2866682"/>
            </a:xfrm>
          </p:grpSpPr>
          <p:sp>
            <p:nvSpPr>
              <p:cNvPr id="11" name="Rectangle 10"/>
              <p:cNvSpPr/>
              <p:nvPr/>
            </p:nvSpPr>
            <p:spPr>
              <a:xfrm>
                <a:off x="801536" y="2311159"/>
                <a:ext cx="2133961" cy="1992189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/>
                  <a:t>e</a:t>
                </a:r>
                <a:endParaRPr lang="en-US" dirty="0"/>
              </a:p>
            </p:txBody>
          </p:sp>
          <p:sp>
            <p:nvSpPr>
              <p:cNvPr id="6" name="Rectangle 5"/>
              <p:cNvSpPr/>
              <p:nvPr/>
            </p:nvSpPr>
            <p:spPr>
              <a:xfrm>
                <a:off x="801536" y="2311159"/>
                <a:ext cx="2133961" cy="312319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Freeform 7"/>
              <p:cNvSpPr>
                <a:spLocks/>
              </p:cNvSpPr>
              <p:nvPr/>
            </p:nvSpPr>
            <p:spPr bwMode="auto">
              <a:xfrm rot="5400000">
                <a:off x="1735308" y="1988996"/>
                <a:ext cx="827645" cy="45719"/>
              </a:xfrm>
              <a:custGeom>
                <a:avLst/>
                <a:gdLst>
                  <a:gd name="T0" fmla="*/ 0 w 1296"/>
                  <a:gd name="T1" fmla="*/ 216 h 360"/>
                  <a:gd name="T2" fmla="*/ 96 w 1296"/>
                  <a:gd name="T3" fmla="*/ 24 h 360"/>
                  <a:gd name="T4" fmla="*/ 192 w 1296"/>
                  <a:gd name="T5" fmla="*/ 360 h 360"/>
                  <a:gd name="T6" fmla="*/ 288 w 1296"/>
                  <a:gd name="T7" fmla="*/ 24 h 360"/>
                  <a:gd name="T8" fmla="*/ 384 w 1296"/>
                  <a:gd name="T9" fmla="*/ 360 h 360"/>
                  <a:gd name="T10" fmla="*/ 480 w 1296"/>
                  <a:gd name="T11" fmla="*/ 24 h 360"/>
                  <a:gd name="T12" fmla="*/ 576 w 1296"/>
                  <a:gd name="T13" fmla="*/ 360 h 360"/>
                  <a:gd name="T14" fmla="*/ 672 w 1296"/>
                  <a:gd name="T15" fmla="*/ 24 h 360"/>
                  <a:gd name="T16" fmla="*/ 768 w 1296"/>
                  <a:gd name="T17" fmla="*/ 360 h 360"/>
                  <a:gd name="T18" fmla="*/ 864 w 1296"/>
                  <a:gd name="T19" fmla="*/ 24 h 360"/>
                  <a:gd name="T20" fmla="*/ 960 w 1296"/>
                  <a:gd name="T21" fmla="*/ 360 h 360"/>
                  <a:gd name="T22" fmla="*/ 1056 w 1296"/>
                  <a:gd name="T23" fmla="*/ 24 h 360"/>
                  <a:gd name="T24" fmla="*/ 1152 w 1296"/>
                  <a:gd name="T25" fmla="*/ 360 h 360"/>
                  <a:gd name="T26" fmla="*/ 1248 w 1296"/>
                  <a:gd name="T27" fmla="*/ 24 h 360"/>
                  <a:gd name="T28" fmla="*/ 1296 w 1296"/>
                  <a:gd name="T29" fmla="*/ 216 h 3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296" h="360">
                    <a:moveTo>
                      <a:pt x="0" y="216"/>
                    </a:moveTo>
                    <a:cubicBezTo>
                      <a:pt x="32" y="108"/>
                      <a:pt x="64" y="0"/>
                      <a:pt x="96" y="24"/>
                    </a:cubicBezTo>
                    <a:cubicBezTo>
                      <a:pt x="128" y="48"/>
                      <a:pt x="160" y="360"/>
                      <a:pt x="192" y="360"/>
                    </a:cubicBezTo>
                    <a:cubicBezTo>
                      <a:pt x="224" y="360"/>
                      <a:pt x="256" y="24"/>
                      <a:pt x="288" y="24"/>
                    </a:cubicBezTo>
                    <a:cubicBezTo>
                      <a:pt x="320" y="24"/>
                      <a:pt x="352" y="360"/>
                      <a:pt x="384" y="360"/>
                    </a:cubicBezTo>
                    <a:cubicBezTo>
                      <a:pt x="416" y="360"/>
                      <a:pt x="448" y="24"/>
                      <a:pt x="480" y="24"/>
                    </a:cubicBezTo>
                    <a:cubicBezTo>
                      <a:pt x="512" y="24"/>
                      <a:pt x="544" y="360"/>
                      <a:pt x="576" y="360"/>
                    </a:cubicBezTo>
                    <a:cubicBezTo>
                      <a:pt x="608" y="360"/>
                      <a:pt x="640" y="24"/>
                      <a:pt x="672" y="24"/>
                    </a:cubicBezTo>
                    <a:cubicBezTo>
                      <a:pt x="704" y="24"/>
                      <a:pt x="736" y="360"/>
                      <a:pt x="768" y="360"/>
                    </a:cubicBezTo>
                    <a:cubicBezTo>
                      <a:pt x="800" y="360"/>
                      <a:pt x="832" y="24"/>
                      <a:pt x="864" y="24"/>
                    </a:cubicBezTo>
                    <a:cubicBezTo>
                      <a:pt x="896" y="24"/>
                      <a:pt x="928" y="360"/>
                      <a:pt x="960" y="360"/>
                    </a:cubicBezTo>
                    <a:cubicBezTo>
                      <a:pt x="992" y="360"/>
                      <a:pt x="1024" y="24"/>
                      <a:pt x="1056" y="24"/>
                    </a:cubicBezTo>
                    <a:cubicBezTo>
                      <a:pt x="1088" y="24"/>
                      <a:pt x="1120" y="360"/>
                      <a:pt x="1152" y="360"/>
                    </a:cubicBezTo>
                    <a:cubicBezTo>
                      <a:pt x="1184" y="360"/>
                      <a:pt x="1224" y="48"/>
                      <a:pt x="1248" y="24"/>
                    </a:cubicBezTo>
                    <a:cubicBezTo>
                      <a:pt x="1272" y="0"/>
                      <a:pt x="1284" y="108"/>
                      <a:pt x="1296" y="216"/>
                    </a:cubicBezTo>
                  </a:path>
                </a:pathLst>
              </a:custGeom>
              <a:noFill/>
              <a:ln w="19050" cmpd="sng">
                <a:solidFill>
                  <a:srgbClr val="0E1B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 kern="1200"/>
              </a:p>
            </p:txBody>
          </p:sp>
          <p:sp>
            <p:nvSpPr>
              <p:cNvPr id="7" name="Freeform 6"/>
              <p:cNvSpPr/>
              <p:nvPr/>
            </p:nvSpPr>
            <p:spPr>
              <a:xfrm>
                <a:off x="2144386" y="2436086"/>
                <a:ext cx="374744" cy="666280"/>
              </a:xfrm>
              <a:custGeom>
                <a:avLst/>
                <a:gdLst>
                  <a:gd name="connsiteX0" fmla="*/ 0 w 374744"/>
                  <a:gd name="connsiteY0" fmla="*/ 0 h 666280"/>
                  <a:gd name="connsiteX1" fmla="*/ 93686 w 374744"/>
                  <a:gd name="connsiteY1" fmla="*/ 104106 h 666280"/>
                  <a:gd name="connsiteX2" fmla="*/ 114505 w 374744"/>
                  <a:gd name="connsiteY2" fmla="*/ 229034 h 666280"/>
                  <a:gd name="connsiteX3" fmla="*/ 197782 w 374744"/>
                  <a:gd name="connsiteY3" fmla="*/ 416425 h 666280"/>
                  <a:gd name="connsiteX4" fmla="*/ 343516 w 374744"/>
                  <a:gd name="connsiteY4" fmla="*/ 541352 h 666280"/>
                  <a:gd name="connsiteX5" fmla="*/ 374744 w 374744"/>
                  <a:gd name="connsiteY5" fmla="*/ 666280 h 6662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74744" h="666280">
                    <a:moveTo>
                      <a:pt x="0" y="0"/>
                    </a:moveTo>
                    <a:lnTo>
                      <a:pt x="93686" y="104106"/>
                    </a:lnTo>
                    <a:lnTo>
                      <a:pt x="114505" y="229034"/>
                    </a:lnTo>
                    <a:lnTo>
                      <a:pt x="197782" y="416425"/>
                    </a:lnTo>
                    <a:lnTo>
                      <a:pt x="343516" y="541352"/>
                    </a:lnTo>
                    <a:lnTo>
                      <a:pt x="374744" y="666280"/>
                    </a:lnTo>
                  </a:path>
                </a:pathLst>
              </a:custGeom>
              <a:ln>
                <a:solidFill>
                  <a:srgbClr val="FF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2197921" y="1436666"/>
                <a:ext cx="27956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latin typeface="Symbol" charset="2"/>
                    <a:cs typeface="Symbol" charset="2"/>
                  </a:rPr>
                  <a:t>g</a:t>
                </a: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2396321" y="2638849"/>
                <a:ext cx="28725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e</a:t>
                </a:r>
                <a:endParaRPr lang="en-US" dirty="0"/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801536" y="2299839"/>
                <a:ext cx="126188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/>
                  <a:t>CONVERTER</a:t>
                </a:r>
                <a:endParaRPr lang="en-US" sz="1400" dirty="0"/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865133" y="3820701"/>
                <a:ext cx="153118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/>
                  <a:t>GAS DETECTOR</a:t>
                </a:r>
                <a:endParaRPr lang="en-US" sz="1400" dirty="0"/>
              </a:p>
            </p:txBody>
          </p:sp>
        </p:grpSp>
        <p:sp>
          <p:nvSpPr>
            <p:cNvPr id="19" name="TextBox 18"/>
            <p:cNvSpPr txBox="1"/>
            <p:nvPr/>
          </p:nvSpPr>
          <p:spPr>
            <a:xfrm>
              <a:off x="2622367" y="1616972"/>
              <a:ext cx="27449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s</a:t>
              </a:r>
              <a:endParaRPr lang="en-US" dirty="0"/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3540064" y="703347"/>
            <a:ext cx="57638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USEFUL CONVERTER THICKNESS AND ELECTRON RANGE </a:t>
            </a:r>
            <a:endParaRPr lang="en-US" sz="1600" dirty="0"/>
          </a:p>
        </p:txBody>
      </p:sp>
      <p:sp>
        <p:nvSpPr>
          <p:cNvPr id="24" name="TextBox 23"/>
          <p:cNvSpPr txBox="1"/>
          <p:nvPr/>
        </p:nvSpPr>
        <p:spPr>
          <a:xfrm>
            <a:off x="5054982" y="5491096"/>
            <a:ext cx="31407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>
                <a:solidFill>
                  <a:srgbClr val="FF0000"/>
                </a:solidFill>
              </a:rPr>
              <a:t>100 µm converter   --&gt;  </a:t>
            </a:r>
            <a:r>
              <a:rPr lang="en-US" b="1" i="1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e ~ 1% </a:t>
            </a:r>
            <a:r>
              <a:rPr lang="en-US" b="1" i="1" dirty="0" smtClean="0">
                <a:solidFill>
                  <a:srgbClr val="FF0000"/>
                </a:solidFill>
              </a:rPr>
              <a:t>   </a:t>
            </a:r>
            <a:endParaRPr lang="en-US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07226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0349" y="132194"/>
            <a:ext cx="9130300" cy="416486"/>
          </a:xfrm>
        </p:spPr>
        <p:txBody>
          <a:bodyPr/>
          <a:lstStyle/>
          <a:p>
            <a:r>
              <a:rPr lang="en-US" sz="1800" i="1" dirty="0" smtClean="0"/>
              <a:t>hard x and gamma rays: internal converters</a:t>
            </a:r>
            <a:endParaRPr lang="en-US" sz="1800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E1E03-659C-5C49-9F8B-AEB4A7A525E6}" type="slidenum">
              <a:rPr lang="en-US" smtClean="0"/>
              <a:t>21</a:t>
            </a:fld>
            <a:endParaRPr lang="en-US"/>
          </a:p>
        </p:txBody>
      </p:sp>
      <p:pic>
        <p:nvPicPr>
          <p:cNvPr id="5" name="Picture 4" descr="Figure 3-2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23464" y="1417074"/>
            <a:ext cx="5606453" cy="402182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06549" y="701735"/>
            <a:ext cx="31492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HEAVY DRIFT CHAMBER</a:t>
            </a:r>
          </a:p>
          <a:p>
            <a:r>
              <a:rPr lang="en-US" sz="1600" dirty="0" smtClean="0"/>
              <a:t>Stack of converter Grids at graded potentials</a:t>
            </a:r>
            <a:endParaRPr lang="en-US" sz="1600" dirty="0"/>
          </a:p>
        </p:txBody>
      </p:sp>
      <p:sp>
        <p:nvSpPr>
          <p:cNvPr id="6" name="TextBox 5"/>
          <p:cNvSpPr txBox="1"/>
          <p:nvPr/>
        </p:nvSpPr>
        <p:spPr>
          <a:xfrm>
            <a:off x="2918237" y="5512891"/>
            <a:ext cx="4527626" cy="30777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i="1" dirty="0" smtClean="0"/>
              <a:t>A. </a:t>
            </a:r>
            <a:r>
              <a:rPr lang="en-US" sz="1400" b="1" i="1" dirty="0" err="1" smtClean="0"/>
              <a:t>Jeavons</a:t>
            </a:r>
            <a:r>
              <a:rPr lang="en-US" sz="1400" b="1" i="1" dirty="0" smtClean="0"/>
              <a:t> et al, IEEE Trans. </a:t>
            </a:r>
            <a:r>
              <a:rPr lang="en-US" sz="1400" b="1" i="1" dirty="0" err="1" smtClean="0"/>
              <a:t>Nucl</a:t>
            </a:r>
            <a:r>
              <a:rPr lang="en-US" sz="1400" b="1" i="1" dirty="0" smtClean="0"/>
              <a:t>. Sci. NS-23 (1978)41</a:t>
            </a:r>
            <a:endParaRPr lang="en-US" sz="1400" b="1" i="1" dirty="0"/>
          </a:p>
        </p:txBody>
      </p:sp>
      <p:grpSp>
        <p:nvGrpSpPr>
          <p:cNvPr id="30" name="Group 29"/>
          <p:cNvGrpSpPr/>
          <p:nvPr/>
        </p:nvGrpSpPr>
        <p:grpSpPr>
          <a:xfrm>
            <a:off x="833784" y="1417074"/>
            <a:ext cx="2964060" cy="2715642"/>
            <a:chOff x="814393" y="1091773"/>
            <a:chExt cx="2964060" cy="2715642"/>
          </a:xfrm>
        </p:grpSpPr>
        <p:grpSp>
          <p:nvGrpSpPr>
            <p:cNvPr id="24" name="Group 23"/>
            <p:cNvGrpSpPr/>
            <p:nvPr/>
          </p:nvGrpSpPr>
          <p:grpSpPr>
            <a:xfrm>
              <a:off x="814393" y="1619065"/>
              <a:ext cx="2152319" cy="2188350"/>
              <a:chOff x="940428" y="1619065"/>
              <a:chExt cx="2152319" cy="2188350"/>
            </a:xfrm>
          </p:grpSpPr>
          <p:grpSp>
            <p:nvGrpSpPr>
              <p:cNvPr id="20" name="Group 19"/>
              <p:cNvGrpSpPr/>
              <p:nvPr/>
            </p:nvGrpSpPr>
            <p:grpSpPr>
              <a:xfrm>
                <a:off x="940428" y="1619065"/>
                <a:ext cx="2152319" cy="1676400"/>
                <a:chOff x="940428" y="1619065"/>
                <a:chExt cx="2152319" cy="1676400"/>
              </a:xfrm>
            </p:grpSpPr>
            <p:cxnSp>
              <p:nvCxnSpPr>
                <p:cNvPr id="8" name="Straight Connector 7"/>
                <p:cNvCxnSpPr/>
                <p:nvPr/>
              </p:nvCxnSpPr>
              <p:spPr>
                <a:xfrm>
                  <a:off x="940428" y="1619065"/>
                  <a:ext cx="2152319" cy="0"/>
                </a:xfrm>
                <a:prstGeom prst="line">
                  <a:avLst/>
                </a:prstGeom>
                <a:ln w="28575" cmpd="sng">
                  <a:solidFill>
                    <a:schemeClr val="tx1"/>
                  </a:solidFill>
                  <a:prstDash val="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" name="Straight Connector 8"/>
                <p:cNvCxnSpPr/>
                <p:nvPr/>
              </p:nvCxnSpPr>
              <p:spPr>
                <a:xfrm>
                  <a:off x="940428" y="1771465"/>
                  <a:ext cx="2152319" cy="0"/>
                </a:xfrm>
                <a:prstGeom prst="line">
                  <a:avLst/>
                </a:prstGeom>
                <a:ln w="28575" cmpd="sng">
                  <a:solidFill>
                    <a:schemeClr val="tx1"/>
                  </a:solidFill>
                  <a:prstDash val="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" name="Straight Connector 9"/>
                <p:cNvCxnSpPr/>
                <p:nvPr/>
              </p:nvCxnSpPr>
              <p:spPr>
                <a:xfrm>
                  <a:off x="940428" y="1923865"/>
                  <a:ext cx="2152319" cy="0"/>
                </a:xfrm>
                <a:prstGeom prst="line">
                  <a:avLst/>
                </a:prstGeom>
                <a:ln w="28575" cmpd="sng">
                  <a:solidFill>
                    <a:schemeClr val="tx1"/>
                  </a:solidFill>
                  <a:prstDash val="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" name="Straight Connector 10"/>
                <p:cNvCxnSpPr/>
                <p:nvPr/>
              </p:nvCxnSpPr>
              <p:spPr>
                <a:xfrm>
                  <a:off x="940428" y="2076265"/>
                  <a:ext cx="2152319" cy="0"/>
                </a:xfrm>
                <a:prstGeom prst="line">
                  <a:avLst/>
                </a:prstGeom>
                <a:ln w="28575" cmpd="sng">
                  <a:solidFill>
                    <a:schemeClr val="tx1"/>
                  </a:solidFill>
                  <a:prstDash val="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11"/>
                <p:cNvCxnSpPr/>
                <p:nvPr/>
              </p:nvCxnSpPr>
              <p:spPr>
                <a:xfrm>
                  <a:off x="940428" y="2228665"/>
                  <a:ext cx="2152319" cy="0"/>
                </a:xfrm>
                <a:prstGeom prst="line">
                  <a:avLst/>
                </a:prstGeom>
                <a:ln w="28575" cmpd="sng">
                  <a:solidFill>
                    <a:schemeClr val="tx1"/>
                  </a:solidFill>
                  <a:prstDash val="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12"/>
                <p:cNvCxnSpPr/>
                <p:nvPr/>
              </p:nvCxnSpPr>
              <p:spPr>
                <a:xfrm>
                  <a:off x="940428" y="2381065"/>
                  <a:ext cx="2152319" cy="0"/>
                </a:xfrm>
                <a:prstGeom prst="line">
                  <a:avLst/>
                </a:prstGeom>
                <a:ln w="28575" cmpd="sng">
                  <a:solidFill>
                    <a:schemeClr val="tx1"/>
                  </a:solidFill>
                  <a:prstDash val="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13"/>
                <p:cNvCxnSpPr/>
                <p:nvPr/>
              </p:nvCxnSpPr>
              <p:spPr>
                <a:xfrm>
                  <a:off x="940428" y="2533465"/>
                  <a:ext cx="2152319" cy="0"/>
                </a:xfrm>
                <a:prstGeom prst="line">
                  <a:avLst/>
                </a:prstGeom>
                <a:ln w="28575" cmpd="sng">
                  <a:solidFill>
                    <a:schemeClr val="tx1"/>
                  </a:solidFill>
                  <a:prstDash val="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14"/>
                <p:cNvCxnSpPr/>
                <p:nvPr/>
              </p:nvCxnSpPr>
              <p:spPr>
                <a:xfrm>
                  <a:off x="940428" y="2685865"/>
                  <a:ext cx="2152319" cy="0"/>
                </a:xfrm>
                <a:prstGeom prst="line">
                  <a:avLst/>
                </a:prstGeom>
                <a:ln w="28575" cmpd="sng">
                  <a:solidFill>
                    <a:schemeClr val="tx1"/>
                  </a:solidFill>
                  <a:prstDash val="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15"/>
                <p:cNvCxnSpPr/>
                <p:nvPr/>
              </p:nvCxnSpPr>
              <p:spPr>
                <a:xfrm>
                  <a:off x="940428" y="2838265"/>
                  <a:ext cx="2152319" cy="0"/>
                </a:xfrm>
                <a:prstGeom prst="line">
                  <a:avLst/>
                </a:prstGeom>
                <a:ln w="28575" cmpd="sng">
                  <a:solidFill>
                    <a:schemeClr val="tx1"/>
                  </a:solidFill>
                  <a:prstDash val="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16"/>
                <p:cNvCxnSpPr/>
                <p:nvPr/>
              </p:nvCxnSpPr>
              <p:spPr>
                <a:xfrm>
                  <a:off x="940428" y="2990665"/>
                  <a:ext cx="2152319" cy="0"/>
                </a:xfrm>
                <a:prstGeom prst="line">
                  <a:avLst/>
                </a:prstGeom>
                <a:ln w="28575" cmpd="sng">
                  <a:solidFill>
                    <a:schemeClr val="tx1"/>
                  </a:solidFill>
                  <a:prstDash val="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17"/>
                <p:cNvCxnSpPr/>
                <p:nvPr/>
              </p:nvCxnSpPr>
              <p:spPr>
                <a:xfrm>
                  <a:off x="940428" y="3143065"/>
                  <a:ext cx="2152319" cy="0"/>
                </a:xfrm>
                <a:prstGeom prst="line">
                  <a:avLst/>
                </a:prstGeom>
                <a:ln w="28575" cmpd="sng">
                  <a:solidFill>
                    <a:schemeClr val="tx1"/>
                  </a:solidFill>
                  <a:prstDash val="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18"/>
                <p:cNvCxnSpPr/>
                <p:nvPr/>
              </p:nvCxnSpPr>
              <p:spPr>
                <a:xfrm>
                  <a:off x="940428" y="3295465"/>
                  <a:ext cx="2152319" cy="0"/>
                </a:xfrm>
                <a:prstGeom prst="line">
                  <a:avLst/>
                </a:prstGeom>
                <a:ln w="28575" cmpd="sng">
                  <a:solidFill>
                    <a:schemeClr val="tx1"/>
                  </a:solidFill>
                  <a:prstDash val="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2" name="Straight Connector 21"/>
              <p:cNvCxnSpPr/>
              <p:nvPr/>
            </p:nvCxnSpPr>
            <p:spPr>
              <a:xfrm>
                <a:off x="940428" y="3558065"/>
                <a:ext cx="2084453" cy="0"/>
              </a:xfrm>
              <a:prstGeom prst="line">
                <a:avLst/>
              </a:prstGeom>
              <a:ln w="28575" cmpd="sng">
                <a:solidFill>
                  <a:srgbClr val="000000"/>
                </a:solidFill>
                <a:prstDash val="dot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/>
              <p:cNvCxnSpPr/>
              <p:nvPr/>
            </p:nvCxnSpPr>
            <p:spPr>
              <a:xfrm>
                <a:off x="959819" y="3807415"/>
                <a:ext cx="2084453" cy="0"/>
              </a:xfrm>
              <a:prstGeom prst="line">
                <a:avLst/>
              </a:prstGeom>
              <a:ln w="28575" cmpd="sng">
                <a:solidFill>
                  <a:srgbClr val="000000"/>
                </a:solidFill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5" name="TextBox 24"/>
            <p:cNvSpPr txBox="1"/>
            <p:nvPr/>
          </p:nvSpPr>
          <p:spPr>
            <a:xfrm>
              <a:off x="2966712" y="3388788"/>
              <a:ext cx="81174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MWPC</a:t>
              </a:r>
              <a:endParaRPr lang="en-US" sz="1600" dirty="0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3045536" y="1417074"/>
              <a:ext cx="47961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HV</a:t>
              </a:r>
              <a:endParaRPr lang="en-US" sz="1600" dirty="0"/>
            </a:p>
          </p:txBody>
        </p:sp>
        <p:sp>
          <p:nvSpPr>
            <p:cNvPr id="27" name="Freeform 26"/>
            <p:cNvSpPr>
              <a:spLocks/>
            </p:cNvSpPr>
            <p:nvPr/>
          </p:nvSpPr>
          <p:spPr bwMode="auto">
            <a:xfrm rot="4402586">
              <a:off x="851924" y="1570970"/>
              <a:ext cx="1004114" cy="45719"/>
            </a:xfrm>
            <a:custGeom>
              <a:avLst/>
              <a:gdLst>
                <a:gd name="T0" fmla="*/ 0 w 1296"/>
                <a:gd name="T1" fmla="*/ 216 h 360"/>
                <a:gd name="T2" fmla="*/ 96 w 1296"/>
                <a:gd name="T3" fmla="*/ 24 h 360"/>
                <a:gd name="T4" fmla="*/ 192 w 1296"/>
                <a:gd name="T5" fmla="*/ 360 h 360"/>
                <a:gd name="T6" fmla="*/ 288 w 1296"/>
                <a:gd name="T7" fmla="*/ 24 h 360"/>
                <a:gd name="T8" fmla="*/ 384 w 1296"/>
                <a:gd name="T9" fmla="*/ 360 h 360"/>
                <a:gd name="T10" fmla="*/ 480 w 1296"/>
                <a:gd name="T11" fmla="*/ 24 h 360"/>
                <a:gd name="T12" fmla="*/ 576 w 1296"/>
                <a:gd name="T13" fmla="*/ 360 h 360"/>
                <a:gd name="T14" fmla="*/ 672 w 1296"/>
                <a:gd name="T15" fmla="*/ 24 h 360"/>
                <a:gd name="T16" fmla="*/ 768 w 1296"/>
                <a:gd name="T17" fmla="*/ 360 h 360"/>
                <a:gd name="T18" fmla="*/ 864 w 1296"/>
                <a:gd name="T19" fmla="*/ 24 h 360"/>
                <a:gd name="T20" fmla="*/ 960 w 1296"/>
                <a:gd name="T21" fmla="*/ 360 h 360"/>
                <a:gd name="T22" fmla="*/ 1056 w 1296"/>
                <a:gd name="T23" fmla="*/ 24 h 360"/>
                <a:gd name="T24" fmla="*/ 1152 w 1296"/>
                <a:gd name="T25" fmla="*/ 360 h 360"/>
                <a:gd name="T26" fmla="*/ 1248 w 1296"/>
                <a:gd name="T27" fmla="*/ 24 h 360"/>
                <a:gd name="T28" fmla="*/ 1296 w 1296"/>
                <a:gd name="T29" fmla="*/ 216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96" h="360">
                  <a:moveTo>
                    <a:pt x="0" y="216"/>
                  </a:moveTo>
                  <a:cubicBezTo>
                    <a:pt x="32" y="108"/>
                    <a:pt x="64" y="0"/>
                    <a:pt x="96" y="24"/>
                  </a:cubicBezTo>
                  <a:cubicBezTo>
                    <a:pt x="128" y="48"/>
                    <a:pt x="160" y="360"/>
                    <a:pt x="192" y="360"/>
                  </a:cubicBezTo>
                  <a:cubicBezTo>
                    <a:pt x="224" y="360"/>
                    <a:pt x="256" y="24"/>
                    <a:pt x="288" y="24"/>
                  </a:cubicBezTo>
                  <a:cubicBezTo>
                    <a:pt x="320" y="24"/>
                    <a:pt x="352" y="360"/>
                    <a:pt x="384" y="360"/>
                  </a:cubicBezTo>
                  <a:cubicBezTo>
                    <a:pt x="416" y="360"/>
                    <a:pt x="448" y="24"/>
                    <a:pt x="480" y="24"/>
                  </a:cubicBezTo>
                  <a:cubicBezTo>
                    <a:pt x="512" y="24"/>
                    <a:pt x="544" y="360"/>
                    <a:pt x="576" y="360"/>
                  </a:cubicBezTo>
                  <a:cubicBezTo>
                    <a:pt x="608" y="360"/>
                    <a:pt x="640" y="24"/>
                    <a:pt x="672" y="24"/>
                  </a:cubicBezTo>
                  <a:cubicBezTo>
                    <a:pt x="704" y="24"/>
                    <a:pt x="736" y="360"/>
                    <a:pt x="768" y="360"/>
                  </a:cubicBezTo>
                  <a:cubicBezTo>
                    <a:pt x="800" y="360"/>
                    <a:pt x="832" y="24"/>
                    <a:pt x="864" y="24"/>
                  </a:cubicBezTo>
                  <a:cubicBezTo>
                    <a:pt x="896" y="24"/>
                    <a:pt x="928" y="360"/>
                    <a:pt x="960" y="360"/>
                  </a:cubicBezTo>
                  <a:cubicBezTo>
                    <a:pt x="992" y="360"/>
                    <a:pt x="1024" y="24"/>
                    <a:pt x="1056" y="24"/>
                  </a:cubicBezTo>
                  <a:cubicBezTo>
                    <a:pt x="1088" y="24"/>
                    <a:pt x="1120" y="360"/>
                    <a:pt x="1152" y="360"/>
                  </a:cubicBezTo>
                  <a:cubicBezTo>
                    <a:pt x="1184" y="360"/>
                    <a:pt x="1224" y="48"/>
                    <a:pt x="1248" y="24"/>
                  </a:cubicBezTo>
                  <a:cubicBezTo>
                    <a:pt x="1272" y="0"/>
                    <a:pt x="1284" y="108"/>
                    <a:pt x="1296" y="216"/>
                  </a:cubicBezTo>
                </a:path>
              </a:pathLst>
            </a:custGeom>
            <a:noFill/>
            <a:ln w="19050" cmpd="sng">
              <a:solidFill>
                <a:srgbClr val="0E1B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kern="1200"/>
            </a:p>
          </p:txBody>
        </p:sp>
        <p:sp>
          <p:nvSpPr>
            <p:cNvPr id="28" name="Freeform 27"/>
            <p:cNvSpPr/>
            <p:nvPr/>
          </p:nvSpPr>
          <p:spPr>
            <a:xfrm>
              <a:off x="1493050" y="2074730"/>
              <a:ext cx="87256" cy="1405775"/>
            </a:xfrm>
            <a:custGeom>
              <a:avLst/>
              <a:gdLst>
                <a:gd name="connsiteX0" fmla="*/ 0 w 87256"/>
                <a:gd name="connsiteY0" fmla="*/ 0 h 1405775"/>
                <a:gd name="connsiteX1" fmla="*/ 58171 w 87256"/>
                <a:gd name="connsiteY1" fmla="*/ 106645 h 1405775"/>
                <a:gd name="connsiteX2" fmla="*/ 87256 w 87256"/>
                <a:gd name="connsiteY2" fmla="*/ 319935 h 1405775"/>
                <a:gd name="connsiteX3" fmla="*/ 77561 w 87256"/>
                <a:gd name="connsiteY3" fmla="*/ 1405775 h 1405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7256" h="1405775">
                  <a:moveTo>
                    <a:pt x="0" y="0"/>
                  </a:moveTo>
                  <a:lnTo>
                    <a:pt x="58171" y="106645"/>
                  </a:lnTo>
                  <a:lnTo>
                    <a:pt x="87256" y="319935"/>
                  </a:lnTo>
                  <a:cubicBezTo>
                    <a:pt x="84024" y="681882"/>
                    <a:pt x="80793" y="1043828"/>
                    <a:pt x="77561" y="1405775"/>
                  </a:cubicBezTo>
                </a:path>
              </a:pathLst>
            </a:custGeom>
            <a:ln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541526" y="1934546"/>
              <a:ext cx="2872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e</a:t>
              </a:r>
              <a:endParaRPr lang="en-US" dirty="0">
                <a:solidFill>
                  <a:srgbClr val="FF0000"/>
                </a:solidFill>
              </a:endParaRPr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4110736" y="728126"/>
            <a:ext cx="47516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EFFICIENCY vs CONVERTER ATOMIC NUMBER:</a:t>
            </a:r>
            <a:endParaRPr lang="en-US" sz="1600" dirty="0"/>
          </a:p>
        </p:txBody>
      </p:sp>
      <p:sp>
        <p:nvSpPr>
          <p:cNvPr id="7" name="TextBox 6"/>
          <p:cNvSpPr txBox="1"/>
          <p:nvPr/>
        </p:nvSpPr>
        <p:spPr>
          <a:xfrm>
            <a:off x="4110736" y="1665905"/>
            <a:ext cx="9378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dirty="0" smtClean="0">
                <a:solidFill>
                  <a:srgbClr val="FF0000"/>
                </a:solidFill>
              </a:rPr>
              <a:t>140 keV</a:t>
            </a:r>
            <a:endParaRPr lang="en-US" sz="1600" b="1" i="1" dirty="0">
              <a:solidFill>
                <a:srgbClr val="FF00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911993" y="1247797"/>
            <a:ext cx="9378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dirty="0" smtClean="0">
                <a:solidFill>
                  <a:srgbClr val="FF0000"/>
                </a:solidFill>
              </a:rPr>
              <a:t>360 keV</a:t>
            </a:r>
            <a:endParaRPr lang="en-US" sz="16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2834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0349" y="132194"/>
            <a:ext cx="9130300" cy="416486"/>
          </a:xfrm>
        </p:spPr>
        <p:txBody>
          <a:bodyPr/>
          <a:lstStyle/>
          <a:p>
            <a:r>
              <a:rPr lang="en-US" sz="2000" i="1" dirty="0"/>
              <a:t>hard x and gamma rays: internal </a:t>
            </a:r>
            <a:r>
              <a:rPr lang="en-US" sz="1800" i="1" dirty="0"/>
              <a:t>converters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E1E03-659C-5C49-9F8B-AEB4A7A525E6}" type="slidenum">
              <a:rPr lang="en-US" smtClean="0"/>
              <a:t>22</a:t>
            </a:fld>
            <a:endParaRPr lang="en-US"/>
          </a:p>
        </p:txBody>
      </p:sp>
      <p:pic>
        <p:nvPicPr>
          <p:cNvPr id="3" name="Picture 2" descr="FIG85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01668" y="2516788"/>
            <a:ext cx="5402213" cy="371680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19020" y="659085"/>
            <a:ext cx="51125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GOLD-COATED GAS ELECTRON MULTIPLIER (GEM)</a:t>
            </a:r>
            <a:endParaRPr lang="en-US" sz="1600" dirty="0"/>
          </a:p>
        </p:txBody>
      </p:sp>
      <p:sp>
        <p:nvSpPr>
          <p:cNvPr id="11" name="TextBox 10"/>
          <p:cNvSpPr txBox="1"/>
          <p:nvPr/>
        </p:nvSpPr>
        <p:spPr>
          <a:xfrm>
            <a:off x="6278880" y="2142771"/>
            <a:ext cx="25827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DETECTION EFFICIENCY</a:t>
            </a:r>
            <a:endParaRPr lang="en-US" sz="1600" dirty="0"/>
          </a:p>
        </p:txBody>
      </p:sp>
      <p:sp>
        <p:nvSpPr>
          <p:cNvPr id="12" name="TextBox 11"/>
          <p:cNvSpPr txBox="1"/>
          <p:nvPr/>
        </p:nvSpPr>
        <p:spPr>
          <a:xfrm>
            <a:off x="619020" y="3087683"/>
            <a:ext cx="3045851" cy="52322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b="1" i="1" dirty="0" smtClean="0"/>
              <a:t>T. Koike et al, </a:t>
            </a:r>
          </a:p>
          <a:p>
            <a:r>
              <a:rPr lang="en-US" sz="1400" b="1" i="1" dirty="0" err="1" smtClean="0"/>
              <a:t>Nucl</a:t>
            </a:r>
            <a:r>
              <a:rPr lang="en-US" sz="1400" b="1" i="1" dirty="0" smtClean="0"/>
              <a:t>. Instr. and Meth. A648(2011)180</a:t>
            </a:r>
            <a:endParaRPr lang="en-US" sz="1400" b="1" i="1" dirty="0"/>
          </a:p>
        </p:txBody>
      </p:sp>
      <p:grpSp>
        <p:nvGrpSpPr>
          <p:cNvPr id="14" name="Group 13"/>
          <p:cNvGrpSpPr/>
          <p:nvPr/>
        </p:nvGrpSpPr>
        <p:grpSpPr>
          <a:xfrm>
            <a:off x="438506" y="961823"/>
            <a:ext cx="5200294" cy="1350225"/>
            <a:chOff x="438506" y="961823"/>
            <a:chExt cx="5200294" cy="1350225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38506" y="961823"/>
              <a:ext cx="5200294" cy="1350225"/>
            </a:xfrm>
            <a:prstGeom prst="rect">
              <a:avLst/>
            </a:prstGeom>
          </p:spPr>
        </p:pic>
        <p:sp>
          <p:nvSpPr>
            <p:cNvPr id="13" name="Rectangle 12"/>
            <p:cNvSpPr/>
            <p:nvPr/>
          </p:nvSpPr>
          <p:spPr>
            <a:xfrm>
              <a:off x="438506" y="961823"/>
              <a:ext cx="333654" cy="298017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651375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914400" y="2608408"/>
            <a:ext cx="3058160" cy="1595343"/>
          </a:xfrm>
          <a:prstGeom prst="rect">
            <a:avLst/>
          </a:prstGeom>
          <a:solidFill>
            <a:schemeClr val="bg1">
              <a:lumMod val="85000"/>
              <a:alpha val="23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0349" y="132194"/>
            <a:ext cx="9130300" cy="416486"/>
          </a:xfrm>
        </p:spPr>
        <p:txBody>
          <a:bodyPr/>
          <a:lstStyle/>
          <a:p>
            <a:r>
              <a:rPr lang="en-US" sz="2000" i="1" dirty="0"/>
              <a:t>hard x and gamma rays: internal </a:t>
            </a:r>
            <a:r>
              <a:rPr lang="en-US" sz="1800" i="1" dirty="0"/>
              <a:t>converters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E1E03-659C-5C49-9F8B-AEB4A7A525E6}" type="slidenum">
              <a:rPr lang="en-US" smtClean="0"/>
              <a:t>23</a:t>
            </a:fld>
            <a:endParaRPr lang="en-US"/>
          </a:p>
        </p:txBody>
      </p:sp>
      <p:pic>
        <p:nvPicPr>
          <p:cNvPr id="8" name="Picture 11" descr="4gap mrpc eff bi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35174" y="1564641"/>
            <a:ext cx="4665645" cy="3921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411039" y="5650448"/>
            <a:ext cx="3352800" cy="30777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i="1" dirty="0" smtClean="0"/>
              <a:t>D. Watts et al, J. Rad. Res. 54 (2013)i136</a:t>
            </a:r>
            <a:endParaRPr lang="en-US" sz="1400" b="1" i="1" dirty="0"/>
          </a:p>
        </p:txBody>
      </p:sp>
      <p:sp>
        <p:nvSpPr>
          <p:cNvPr id="9" name="TextBox 8"/>
          <p:cNvSpPr txBox="1"/>
          <p:nvPr/>
        </p:nvSpPr>
        <p:spPr>
          <a:xfrm>
            <a:off x="538480" y="704483"/>
            <a:ext cx="409669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DETECTION OF 511 keV </a:t>
            </a:r>
            <a:r>
              <a:rPr lang="en-US" sz="1600" dirty="0" smtClean="0">
                <a:latin typeface="Symbol" charset="2"/>
                <a:cs typeface="Symbol" charset="2"/>
              </a:rPr>
              <a:t>g </a:t>
            </a:r>
            <a:r>
              <a:rPr lang="en-US" sz="1600" dirty="0" smtClean="0">
                <a:cs typeface="Symbol" charset="2"/>
              </a:rPr>
              <a:t>FOR PET</a:t>
            </a:r>
          </a:p>
          <a:p>
            <a:r>
              <a:rPr lang="en-US" sz="1600" dirty="0" smtClean="0">
                <a:cs typeface="Symbol" charset="2"/>
              </a:rPr>
              <a:t>MULTI-GAP RESISTIVE PLATE CHAMBER</a:t>
            </a:r>
            <a:endParaRPr lang="en-US" sz="1600" dirty="0"/>
          </a:p>
        </p:txBody>
      </p:sp>
      <p:grpSp>
        <p:nvGrpSpPr>
          <p:cNvPr id="34" name="Group 33"/>
          <p:cNvGrpSpPr/>
          <p:nvPr/>
        </p:nvGrpSpPr>
        <p:grpSpPr>
          <a:xfrm>
            <a:off x="914400" y="1991361"/>
            <a:ext cx="3357580" cy="2665767"/>
            <a:chOff x="802640" y="1429683"/>
            <a:chExt cx="3357580" cy="2665767"/>
          </a:xfrm>
        </p:grpSpPr>
        <p:grpSp>
          <p:nvGrpSpPr>
            <p:cNvPr id="16" name="Group 15"/>
            <p:cNvGrpSpPr/>
            <p:nvPr/>
          </p:nvGrpSpPr>
          <p:grpSpPr>
            <a:xfrm>
              <a:off x="802640" y="1945353"/>
              <a:ext cx="3058160" cy="1808480"/>
              <a:chOff x="934720" y="1666240"/>
              <a:chExt cx="3058160" cy="1808480"/>
            </a:xfrm>
          </p:grpSpPr>
          <p:sp>
            <p:nvSpPr>
              <p:cNvPr id="10" name="Rectangle 9"/>
              <p:cNvSpPr/>
              <p:nvPr/>
            </p:nvSpPr>
            <p:spPr>
              <a:xfrm>
                <a:off x="934720" y="1666240"/>
                <a:ext cx="3058160" cy="111760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Rectangle 10"/>
              <p:cNvSpPr/>
              <p:nvPr/>
            </p:nvSpPr>
            <p:spPr>
              <a:xfrm>
                <a:off x="1087120" y="2011680"/>
                <a:ext cx="2682240" cy="98022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Rectangle 11"/>
              <p:cNvSpPr/>
              <p:nvPr/>
            </p:nvSpPr>
            <p:spPr>
              <a:xfrm>
                <a:off x="1087120" y="2345171"/>
                <a:ext cx="2682240" cy="98022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1087120" y="2709142"/>
                <a:ext cx="2682240" cy="98022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1087120" y="3042633"/>
                <a:ext cx="2682240" cy="98022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Rectangle 14"/>
              <p:cNvSpPr/>
              <p:nvPr/>
            </p:nvSpPr>
            <p:spPr>
              <a:xfrm>
                <a:off x="934720" y="3362960"/>
                <a:ext cx="3058160" cy="111760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5" name="Group 24"/>
            <p:cNvGrpSpPr>
              <a:grpSpLocks/>
            </p:cNvGrpSpPr>
            <p:nvPr/>
          </p:nvGrpSpPr>
          <p:grpSpPr bwMode="auto">
            <a:xfrm rot="4402586">
              <a:off x="1324200" y="2020823"/>
              <a:ext cx="1254860" cy="72580"/>
              <a:chOff x="432" y="3024"/>
              <a:chExt cx="1632" cy="81"/>
            </a:xfrm>
          </p:grpSpPr>
          <p:sp>
            <p:nvSpPr>
              <p:cNvPr id="28" name="Freeform 27"/>
              <p:cNvSpPr>
                <a:spLocks/>
              </p:cNvSpPr>
              <p:nvPr/>
            </p:nvSpPr>
            <p:spPr bwMode="auto">
              <a:xfrm>
                <a:off x="432" y="3024"/>
                <a:ext cx="816" cy="80"/>
              </a:xfrm>
              <a:custGeom>
                <a:avLst/>
                <a:gdLst>
                  <a:gd name="T0" fmla="*/ 0 w 1296"/>
                  <a:gd name="T1" fmla="*/ 216 h 360"/>
                  <a:gd name="T2" fmla="*/ 96 w 1296"/>
                  <a:gd name="T3" fmla="*/ 24 h 360"/>
                  <a:gd name="T4" fmla="*/ 192 w 1296"/>
                  <a:gd name="T5" fmla="*/ 360 h 360"/>
                  <a:gd name="T6" fmla="*/ 288 w 1296"/>
                  <a:gd name="T7" fmla="*/ 24 h 360"/>
                  <a:gd name="T8" fmla="*/ 384 w 1296"/>
                  <a:gd name="T9" fmla="*/ 360 h 360"/>
                  <a:gd name="T10" fmla="*/ 480 w 1296"/>
                  <a:gd name="T11" fmla="*/ 24 h 360"/>
                  <a:gd name="T12" fmla="*/ 576 w 1296"/>
                  <a:gd name="T13" fmla="*/ 360 h 360"/>
                  <a:gd name="T14" fmla="*/ 672 w 1296"/>
                  <a:gd name="T15" fmla="*/ 24 h 360"/>
                  <a:gd name="T16" fmla="*/ 768 w 1296"/>
                  <a:gd name="T17" fmla="*/ 360 h 360"/>
                  <a:gd name="T18" fmla="*/ 864 w 1296"/>
                  <a:gd name="T19" fmla="*/ 24 h 360"/>
                  <a:gd name="T20" fmla="*/ 960 w 1296"/>
                  <a:gd name="T21" fmla="*/ 360 h 360"/>
                  <a:gd name="T22" fmla="*/ 1056 w 1296"/>
                  <a:gd name="T23" fmla="*/ 24 h 360"/>
                  <a:gd name="T24" fmla="*/ 1152 w 1296"/>
                  <a:gd name="T25" fmla="*/ 360 h 360"/>
                  <a:gd name="T26" fmla="*/ 1248 w 1296"/>
                  <a:gd name="T27" fmla="*/ 24 h 360"/>
                  <a:gd name="T28" fmla="*/ 1296 w 1296"/>
                  <a:gd name="T29" fmla="*/ 216 h 3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296" h="360">
                    <a:moveTo>
                      <a:pt x="0" y="216"/>
                    </a:moveTo>
                    <a:cubicBezTo>
                      <a:pt x="32" y="108"/>
                      <a:pt x="64" y="0"/>
                      <a:pt x="96" y="24"/>
                    </a:cubicBezTo>
                    <a:cubicBezTo>
                      <a:pt x="128" y="48"/>
                      <a:pt x="160" y="360"/>
                      <a:pt x="192" y="360"/>
                    </a:cubicBezTo>
                    <a:cubicBezTo>
                      <a:pt x="224" y="360"/>
                      <a:pt x="256" y="24"/>
                      <a:pt x="288" y="24"/>
                    </a:cubicBezTo>
                    <a:cubicBezTo>
                      <a:pt x="320" y="24"/>
                      <a:pt x="352" y="360"/>
                      <a:pt x="384" y="360"/>
                    </a:cubicBezTo>
                    <a:cubicBezTo>
                      <a:pt x="416" y="360"/>
                      <a:pt x="448" y="24"/>
                      <a:pt x="480" y="24"/>
                    </a:cubicBezTo>
                    <a:cubicBezTo>
                      <a:pt x="512" y="24"/>
                      <a:pt x="544" y="360"/>
                      <a:pt x="576" y="360"/>
                    </a:cubicBezTo>
                    <a:cubicBezTo>
                      <a:pt x="608" y="360"/>
                      <a:pt x="640" y="24"/>
                      <a:pt x="672" y="24"/>
                    </a:cubicBezTo>
                    <a:cubicBezTo>
                      <a:pt x="704" y="24"/>
                      <a:pt x="736" y="360"/>
                      <a:pt x="768" y="360"/>
                    </a:cubicBezTo>
                    <a:cubicBezTo>
                      <a:pt x="800" y="360"/>
                      <a:pt x="832" y="24"/>
                      <a:pt x="864" y="24"/>
                    </a:cubicBezTo>
                    <a:cubicBezTo>
                      <a:pt x="896" y="24"/>
                      <a:pt x="928" y="360"/>
                      <a:pt x="960" y="360"/>
                    </a:cubicBezTo>
                    <a:cubicBezTo>
                      <a:pt x="992" y="360"/>
                      <a:pt x="1024" y="24"/>
                      <a:pt x="1056" y="24"/>
                    </a:cubicBezTo>
                    <a:cubicBezTo>
                      <a:pt x="1088" y="24"/>
                      <a:pt x="1120" y="360"/>
                      <a:pt x="1152" y="360"/>
                    </a:cubicBezTo>
                    <a:cubicBezTo>
                      <a:pt x="1184" y="360"/>
                      <a:pt x="1224" y="48"/>
                      <a:pt x="1248" y="24"/>
                    </a:cubicBezTo>
                    <a:cubicBezTo>
                      <a:pt x="1272" y="0"/>
                      <a:pt x="1284" y="108"/>
                      <a:pt x="1296" y="216"/>
                    </a:cubicBezTo>
                  </a:path>
                </a:pathLst>
              </a:custGeom>
              <a:noFill/>
              <a:ln w="19050" cmpd="sng">
                <a:solidFill>
                  <a:srgbClr val="0E1B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 kern="1200"/>
              </a:p>
            </p:txBody>
          </p:sp>
          <p:sp>
            <p:nvSpPr>
              <p:cNvPr id="29" name="Freeform 28"/>
              <p:cNvSpPr>
                <a:spLocks/>
              </p:cNvSpPr>
              <p:nvPr/>
            </p:nvSpPr>
            <p:spPr bwMode="auto">
              <a:xfrm flipV="1">
                <a:off x="1248" y="3024"/>
                <a:ext cx="816" cy="81"/>
              </a:xfrm>
              <a:custGeom>
                <a:avLst/>
                <a:gdLst>
                  <a:gd name="T0" fmla="*/ 0 w 1296"/>
                  <a:gd name="T1" fmla="*/ 216 h 360"/>
                  <a:gd name="T2" fmla="*/ 96 w 1296"/>
                  <a:gd name="T3" fmla="*/ 24 h 360"/>
                  <a:gd name="T4" fmla="*/ 192 w 1296"/>
                  <a:gd name="T5" fmla="*/ 360 h 360"/>
                  <a:gd name="T6" fmla="*/ 288 w 1296"/>
                  <a:gd name="T7" fmla="*/ 24 h 360"/>
                  <a:gd name="T8" fmla="*/ 384 w 1296"/>
                  <a:gd name="T9" fmla="*/ 360 h 360"/>
                  <a:gd name="T10" fmla="*/ 480 w 1296"/>
                  <a:gd name="T11" fmla="*/ 24 h 360"/>
                  <a:gd name="T12" fmla="*/ 576 w 1296"/>
                  <a:gd name="T13" fmla="*/ 360 h 360"/>
                  <a:gd name="T14" fmla="*/ 672 w 1296"/>
                  <a:gd name="T15" fmla="*/ 24 h 360"/>
                  <a:gd name="T16" fmla="*/ 768 w 1296"/>
                  <a:gd name="T17" fmla="*/ 360 h 360"/>
                  <a:gd name="T18" fmla="*/ 864 w 1296"/>
                  <a:gd name="T19" fmla="*/ 24 h 360"/>
                  <a:gd name="T20" fmla="*/ 960 w 1296"/>
                  <a:gd name="T21" fmla="*/ 360 h 360"/>
                  <a:gd name="T22" fmla="*/ 1056 w 1296"/>
                  <a:gd name="T23" fmla="*/ 24 h 360"/>
                  <a:gd name="T24" fmla="*/ 1152 w 1296"/>
                  <a:gd name="T25" fmla="*/ 360 h 360"/>
                  <a:gd name="T26" fmla="*/ 1248 w 1296"/>
                  <a:gd name="T27" fmla="*/ 24 h 360"/>
                  <a:gd name="T28" fmla="*/ 1296 w 1296"/>
                  <a:gd name="T29" fmla="*/ 216 h 3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296" h="360">
                    <a:moveTo>
                      <a:pt x="0" y="216"/>
                    </a:moveTo>
                    <a:cubicBezTo>
                      <a:pt x="32" y="108"/>
                      <a:pt x="64" y="0"/>
                      <a:pt x="96" y="24"/>
                    </a:cubicBezTo>
                    <a:cubicBezTo>
                      <a:pt x="128" y="48"/>
                      <a:pt x="160" y="360"/>
                      <a:pt x="192" y="360"/>
                    </a:cubicBezTo>
                    <a:cubicBezTo>
                      <a:pt x="224" y="360"/>
                      <a:pt x="256" y="24"/>
                      <a:pt x="288" y="24"/>
                    </a:cubicBezTo>
                    <a:cubicBezTo>
                      <a:pt x="320" y="24"/>
                      <a:pt x="352" y="360"/>
                      <a:pt x="384" y="360"/>
                    </a:cubicBezTo>
                    <a:cubicBezTo>
                      <a:pt x="416" y="360"/>
                      <a:pt x="448" y="24"/>
                      <a:pt x="480" y="24"/>
                    </a:cubicBezTo>
                    <a:cubicBezTo>
                      <a:pt x="512" y="24"/>
                      <a:pt x="544" y="360"/>
                      <a:pt x="576" y="360"/>
                    </a:cubicBezTo>
                    <a:cubicBezTo>
                      <a:pt x="608" y="360"/>
                      <a:pt x="640" y="24"/>
                      <a:pt x="672" y="24"/>
                    </a:cubicBezTo>
                    <a:cubicBezTo>
                      <a:pt x="704" y="24"/>
                      <a:pt x="736" y="360"/>
                      <a:pt x="768" y="360"/>
                    </a:cubicBezTo>
                    <a:cubicBezTo>
                      <a:pt x="800" y="360"/>
                      <a:pt x="832" y="24"/>
                      <a:pt x="864" y="24"/>
                    </a:cubicBezTo>
                    <a:cubicBezTo>
                      <a:pt x="896" y="24"/>
                      <a:pt x="928" y="360"/>
                      <a:pt x="960" y="360"/>
                    </a:cubicBezTo>
                    <a:cubicBezTo>
                      <a:pt x="992" y="360"/>
                      <a:pt x="1024" y="24"/>
                      <a:pt x="1056" y="24"/>
                    </a:cubicBezTo>
                    <a:cubicBezTo>
                      <a:pt x="1088" y="24"/>
                      <a:pt x="1120" y="360"/>
                      <a:pt x="1152" y="360"/>
                    </a:cubicBezTo>
                    <a:cubicBezTo>
                      <a:pt x="1184" y="360"/>
                      <a:pt x="1224" y="48"/>
                      <a:pt x="1248" y="24"/>
                    </a:cubicBezTo>
                    <a:cubicBezTo>
                      <a:pt x="1272" y="0"/>
                      <a:pt x="1284" y="108"/>
                      <a:pt x="1296" y="216"/>
                    </a:cubicBezTo>
                  </a:path>
                </a:pathLst>
              </a:custGeom>
              <a:noFill/>
              <a:ln w="19050" cmpd="sng">
                <a:solidFill>
                  <a:srgbClr val="0E1B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 kern="1200"/>
              </a:p>
            </p:txBody>
          </p:sp>
        </p:grpSp>
        <p:cxnSp>
          <p:nvCxnSpPr>
            <p:cNvPr id="31" name="Straight Connector 30"/>
            <p:cNvCxnSpPr/>
            <p:nvPr/>
          </p:nvCxnSpPr>
          <p:spPr>
            <a:xfrm>
              <a:off x="2145580" y="2668702"/>
              <a:ext cx="191220" cy="19641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/>
            <p:cNvSpPr txBox="1"/>
            <p:nvPr/>
          </p:nvSpPr>
          <p:spPr>
            <a:xfrm>
              <a:off x="3538761" y="1462829"/>
              <a:ext cx="59503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+HV</a:t>
              </a:r>
              <a:endParaRPr lang="en-US" sz="1600" dirty="0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3563282" y="3756896"/>
              <a:ext cx="59693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- HV</a:t>
              </a:r>
              <a:endParaRPr lang="en-US" sz="1600" dirty="0"/>
            </a:p>
          </p:txBody>
        </p:sp>
      </p:grpSp>
      <p:sp>
        <p:nvSpPr>
          <p:cNvPr id="35" name="TextBox 34"/>
          <p:cNvSpPr txBox="1"/>
          <p:nvPr/>
        </p:nvSpPr>
        <p:spPr>
          <a:xfrm flipH="1">
            <a:off x="596922" y="1325395"/>
            <a:ext cx="42493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400 µm HIGH RESISTIVITY GLASS PLATES</a:t>
            </a:r>
            <a:endParaRPr lang="en-US" sz="1600" dirty="0"/>
          </a:p>
        </p:txBody>
      </p:sp>
      <p:sp>
        <p:nvSpPr>
          <p:cNvPr id="7" name="Oval 6"/>
          <p:cNvSpPr/>
          <p:nvPr/>
        </p:nvSpPr>
        <p:spPr>
          <a:xfrm>
            <a:off x="4846319" y="1986401"/>
            <a:ext cx="393483" cy="39348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16856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800" i="1" dirty="0" smtClean="0"/>
              <a:t>AVALANCHE CHARGE MULTIPLICATION</a:t>
            </a:r>
            <a:endParaRPr lang="en-US" sz="1800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E1E03-659C-5C49-9F8B-AEB4A7A525E6}" type="slidenum">
              <a:rPr lang="en-US" smtClean="0"/>
              <a:t>24</a:t>
            </a:fld>
            <a:endParaRPr lang="en-US"/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518" y="2140904"/>
            <a:ext cx="3962400" cy="3790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4607707" y="683659"/>
            <a:ext cx="466566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600" dirty="0"/>
              <a:t>CHARGE MULTIPLICATION IN UNIFORM FIELD</a:t>
            </a:r>
          </a:p>
        </p:txBody>
      </p:sp>
      <p:grpSp>
        <p:nvGrpSpPr>
          <p:cNvPr id="8" name="Group 12"/>
          <p:cNvGrpSpPr>
            <a:grpSpLocks/>
          </p:cNvGrpSpPr>
          <p:nvPr/>
        </p:nvGrpSpPr>
        <p:grpSpPr bwMode="auto">
          <a:xfrm>
            <a:off x="5472448" y="1255713"/>
            <a:ext cx="3378200" cy="1563687"/>
            <a:chOff x="384" y="672"/>
            <a:chExt cx="3007" cy="1392"/>
          </a:xfrm>
        </p:grpSpPr>
        <p:sp>
          <p:nvSpPr>
            <p:cNvPr id="9" name="Rectangle 13"/>
            <p:cNvSpPr>
              <a:spLocks noChangeArrowheads="1"/>
            </p:cNvSpPr>
            <p:nvPr/>
          </p:nvSpPr>
          <p:spPr bwMode="auto">
            <a:xfrm>
              <a:off x="409" y="672"/>
              <a:ext cx="2135" cy="50"/>
            </a:xfrm>
            <a:prstGeom prst="rect">
              <a:avLst/>
            </a:prstGeom>
            <a:solidFill>
              <a:srgbClr val="0000E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600"/>
            </a:p>
          </p:txBody>
        </p:sp>
        <p:sp>
          <p:nvSpPr>
            <p:cNvPr id="10" name="Rectangle 14"/>
            <p:cNvSpPr>
              <a:spLocks noChangeArrowheads="1"/>
            </p:cNvSpPr>
            <p:nvPr/>
          </p:nvSpPr>
          <p:spPr bwMode="auto">
            <a:xfrm>
              <a:off x="384" y="2005"/>
              <a:ext cx="2208" cy="59"/>
            </a:xfrm>
            <a:prstGeom prst="rect">
              <a:avLst/>
            </a:prstGeom>
            <a:solidFill>
              <a:srgbClr val="0000E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600"/>
            </a:p>
          </p:txBody>
        </p:sp>
        <p:sp>
          <p:nvSpPr>
            <p:cNvPr id="11" name="Freeform 15"/>
            <p:cNvSpPr>
              <a:spLocks/>
            </p:cNvSpPr>
            <p:nvPr/>
          </p:nvSpPr>
          <p:spPr bwMode="auto">
            <a:xfrm>
              <a:off x="828" y="747"/>
              <a:ext cx="33" cy="38"/>
            </a:xfrm>
            <a:custGeom>
              <a:avLst/>
              <a:gdLst>
                <a:gd name="T0" fmla="*/ 38 w 38"/>
                <a:gd name="T1" fmla="*/ 19 h 38"/>
                <a:gd name="T2" fmla="*/ 33 w 38"/>
                <a:gd name="T3" fmla="*/ 33 h 38"/>
                <a:gd name="T4" fmla="*/ 19 w 38"/>
                <a:gd name="T5" fmla="*/ 38 h 38"/>
                <a:gd name="T6" fmla="*/ 19 w 38"/>
                <a:gd name="T7" fmla="*/ 38 h 38"/>
                <a:gd name="T8" fmla="*/ 5 w 38"/>
                <a:gd name="T9" fmla="*/ 33 h 38"/>
                <a:gd name="T10" fmla="*/ 0 w 38"/>
                <a:gd name="T11" fmla="*/ 19 h 38"/>
                <a:gd name="T12" fmla="*/ 0 w 38"/>
                <a:gd name="T13" fmla="*/ 19 h 38"/>
                <a:gd name="T14" fmla="*/ 5 w 38"/>
                <a:gd name="T15" fmla="*/ 5 h 38"/>
                <a:gd name="T16" fmla="*/ 19 w 38"/>
                <a:gd name="T17" fmla="*/ 0 h 38"/>
                <a:gd name="T18" fmla="*/ 19 w 38"/>
                <a:gd name="T19" fmla="*/ 0 h 38"/>
                <a:gd name="T20" fmla="*/ 33 w 38"/>
                <a:gd name="T21" fmla="*/ 5 h 38"/>
                <a:gd name="T22" fmla="*/ 38 w 38"/>
                <a:gd name="T23" fmla="*/ 19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8" h="38">
                  <a:moveTo>
                    <a:pt x="38" y="19"/>
                  </a:moveTo>
                  <a:lnTo>
                    <a:pt x="33" y="33"/>
                  </a:lnTo>
                  <a:lnTo>
                    <a:pt x="19" y="38"/>
                  </a:lnTo>
                  <a:lnTo>
                    <a:pt x="19" y="38"/>
                  </a:lnTo>
                  <a:lnTo>
                    <a:pt x="5" y="33"/>
                  </a:lnTo>
                  <a:lnTo>
                    <a:pt x="0" y="19"/>
                  </a:lnTo>
                  <a:lnTo>
                    <a:pt x="0" y="19"/>
                  </a:lnTo>
                  <a:lnTo>
                    <a:pt x="5" y="5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33" y="5"/>
                  </a:lnTo>
                  <a:lnTo>
                    <a:pt x="38" y="19"/>
                  </a:lnTo>
                  <a:close/>
                </a:path>
              </a:pathLst>
            </a:custGeom>
            <a:solidFill>
              <a:srgbClr val="0000E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600"/>
            </a:p>
          </p:txBody>
        </p:sp>
        <p:sp>
          <p:nvSpPr>
            <p:cNvPr id="12" name="Freeform 16"/>
            <p:cNvSpPr>
              <a:spLocks/>
            </p:cNvSpPr>
            <p:nvPr/>
          </p:nvSpPr>
          <p:spPr bwMode="auto">
            <a:xfrm>
              <a:off x="1021" y="944"/>
              <a:ext cx="33" cy="38"/>
            </a:xfrm>
            <a:custGeom>
              <a:avLst/>
              <a:gdLst>
                <a:gd name="T0" fmla="*/ 37 w 37"/>
                <a:gd name="T1" fmla="*/ 19 h 38"/>
                <a:gd name="T2" fmla="*/ 32 w 37"/>
                <a:gd name="T3" fmla="*/ 33 h 38"/>
                <a:gd name="T4" fmla="*/ 18 w 37"/>
                <a:gd name="T5" fmla="*/ 38 h 38"/>
                <a:gd name="T6" fmla="*/ 18 w 37"/>
                <a:gd name="T7" fmla="*/ 38 h 38"/>
                <a:gd name="T8" fmla="*/ 4 w 37"/>
                <a:gd name="T9" fmla="*/ 33 h 38"/>
                <a:gd name="T10" fmla="*/ 0 w 37"/>
                <a:gd name="T11" fmla="*/ 19 h 38"/>
                <a:gd name="T12" fmla="*/ 0 w 37"/>
                <a:gd name="T13" fmla="*/ 19 h 38"/>
                <a:gd name="T14" fmla="*/ 4 w 37"/>
                <a:gd name="T15" fmla="*/ 5 h 38"/>
                <a:gd name="T16" fmla="*/ 18 w 37"/>
                <a:gd name="T17" fmla="*/ 0 h 38"/>
                <a:gd name="T18" fmla="*/ 18 w 37"/>
                <a:gd name="T19" fmla="*/ 0 h 38"/>
                <a:gd name="T20" fmla="*/ 32 w 37"/>
                <a:gd name="T21" fmla="*/ 5 h 38"/>
                <a:gd name="T22" fmla="*/ 37 w 37"/>
                <a:gd name="T23" fmla="*/ 19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7" h="38">
                  <a:moveTo>
                    <a:pt x="37" y="19"/>
                  </a:moveTo>
                  <a:lnTo>
                    <a:pt x="32" y="33"/>
                  </a:lnTo>
                  <a:lnTo>
                    <a:pt x="18" y="38"/>
                  </a:lnTo>
                  <a:lnTo>
                    <a:pt x="18" y="38"/>
                  </a:lnTo>
                  <a:lnTo>
                    <a:pt x="4" y="33"/>
                  </a:lnTo>
                  <a:lnTo>
                    <a:pt x="0" y="19"/>
                  </a:lnTo>
                  <a:lnTo>
                    <a:pt x="0" y="19"/>
                  </a:lnTo>
                  <a:lnTo>
                    <a:pt x="4" y="5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32" y="5"/>
                  </a:lnTo>
                  <a:lnTo>
                    <a:pt x="37" y="19"/>
                  </a:lnTo>
                  <a:close/>
                </a:path>
              </a:pathLst>
            </a:custGeom>
            <a:solidFill>
              <a:srgbClr val="0000E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600"/>
            </a:p>
          </p:txBody>
        </p:sp>
        <p:sp>
          <p:nvSpPr>
            <p:cNvPr id="13" name="Freeform 17"/>
            <p:cNvSpPr>
              <a:spLocks/>
            </p:cNvSpPr>
            <p:nvPr/>
          </p:nvSpPr>
          <p:spPr bwMode="auto">
            <a:xfrm>
              <a:off x="828" y="747"/>
              <a:ext cx="33" cy="38"/>
            </a:xfrm>
            <a:custGeom>
              <a:avLst/>
              <a:gdLst>
                <a:gd name="T0" fmla="*/ 38 w 38"/>
                <a:gd name="T1" fmla="*/ 19 h 38"/>
                <a:gd name="T2" fmla="*/ 33 w 38"/>
                <a:gd name="T3" fmla="*/ 33 h 38"/>
                <a:gd name="T4" fmla="*/ 33 w 38"/>
                <a:gd name="T5" fmla="*/ 33 h 38"/>
                <a:gd name="T6" fmla="*/ 19 w 38"/>
                <a:gd name="T7" fmla="*/ 38 h 38"/>
                <a:gd name="T8" fmla="*/ 19 w 38"/>
                <a:gd name="T9" fmla="*/ 38 h 38"/>
                <a:gd name="T10" fmla="*/ 19 w 38"/>
                <a:gd name="T11" fmla="*/ 38 h 38"/>
                <a:gd name="T12" fmla="*/ 19 w 38"/>
                <a:gd name="T13" fmla="*/ 38 h 38"/>
                <a:gd name="T14" fmla="*/ 5 w 38"/>
                <a:gd name="T15" fmla="*/ 33 h 38"/>
                <a:gd name="T16" fmla="*/ 5 w 38"/>
                <a:gd name="T17" fmla="*/ 33 h 38"/>
                <a:gd name="T18" fmla="*/ 0 w 38"/>
                <a:gd name="T19" fmla="*/ 19 h 38"/>
                <a:gd name="T20" fmla="*/ 0 w 38"/>
                <a:gd name="T21" fmla="*/ 19 h 38"/>
                <a:gd name="T22" fmla="*/ 0 w 38"/>
                <a:gd name="T23" fmla="*/ 19 h 38"/>
                <a:gd name="T24" fmla="*/ 0 w 38"/>
                <a:gd name="T25" fmla="*/ 19 h 38"/>
                <a:gd name="T26" fmla="*/ 5 w 38"/>
                <a:gd name="T27" fmla="*/ 5 h 38"/>
                <a:gd name="T28" fmla="*/ 5 w 38"/>
                <a:gd name="T29" fmla="*/ 5 h 38"/>
                <a:gd name="T30" fmla="*/ 19 w 38"/>
                <a:gd name="T31" fmla="*/ 0 h 38"/>
                <a:gd name="T32" fmla="*/ 19 w 38"/>
                <a:gd name="T33" fmla="*/ 0 h 38"/>
                <a:gd name="T34" fmla="*/ 19 w 38"/>
                <a:gd name="T35" fmla="*/ 0 h 38"/>
                <a:gd name="T36" fmla="*/ 19 w 38"/>
                <a:gd name="T37" fmla="*/ 0 h 38"/>
                <a:gd name="T38" fmla="*/ 33 w 38"/>
                <a:gd name="T39" fmla="*/ 5 h 38"/>
                <a:gd name="T40" fmla="*/ 33 w 38"/>
                <a:gd name="T41" fmla="*/ 5 h 38"/>
                <a:gd name="T42" fmla="*/ 38 w 38"/>
                <a:gd name="T43" fmla="*/ 19 h 38"/>
                <a:gd name="T44" fmla="*/ 38 w 38"/>
                <a:gd name="T45" fmla="*/ 19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8" h="38">
                  <a:moveTo>
                    <a:pt x="38" y="19"/>
                  </a:moveTo>
                  <a:lnTo>
                    <a:pt x="33" y="33"/>
                  </a:lnTo>
                  <a:lnTo>
                    <a:pt x="33" y="33"/>
                  </a:lnTo>
                  <a:lnTo>
                    <a:pt x="19" y="38"/>
                  </a:lnTo>
                  <a:lnTo>
                    <a:pt x="19" y="38"/>
                  </a:lnTo>
                  <a:lnTo>
                    <a:pt x="19" y="38"/>
                  </a:lnTo>
                  <a:lnTo>
                    <a:pt x="19" y="38"/>
                  </a:lnTo>
                  <a:lnTo>
                    <a:pt x="5" y="33"/>
                  </a:lnTo>
                  <a:lnTo>
                    <a:pt x="5" y="33"/>
                  </a:lnTo>
                  <a:lnTo>
                    <a:pt x="0" y="19"/>
                  </a:lnTo>
                  <a:lnTo>
                    <a:pt x="0" y="19"/>
                  </a:lnTo>
                  <a:lnTo>
                    <a:pt x="0" y="19"/>
                  </a:lnTo>
                  <a:lnTo>
                    <a:pt x="0" y="19"/>
                  </a:lnTo>
                  <a:lnTo>
                    <a:pt x="5" y="5"/>
                  </a:lnTo>
                  <a:lnTo>
                    <a:pt x="5" y="5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33" y="5"/>
                  </a:lnTo>
                  <a:lnTo>
                    <a:pt x="33" y="5"/>
                  </a:lnTo>
                  <a:lnTo>
                    <a:pt x="38" y="19"/>
                  </a:lnTo>
                  <a:lnTo>
                    <a:pt x="38" y="19"/>
                  </a:lnTo>
                  <a:close/>
                </a:path>
              </a:pathLst>
            </a:custGeom>
            <a:noFill/>
            <a:ln w="7938">
              <a:solidFill>
                <a:srgbClr val="0000EE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600"/>
            </a:p>
          </p:txBody>
        </p:sp>
        <p:sp>
          <p:nvSpPr>
            <p:cNvPr id="14" name="Freeform 18"/>
            <p:cNvSpPr>
              <a:spLocks/>
            </p:cNvSpPr>
            <p:nvPr/>
          </p:nvSpPr>
          <p:spPr bwMode="auto">
            <a:xfrm>
              <a:off x="1021" y="944"/>
              <a:ext cx="33" cy="38"/>
            </a:xfrm>
            <a:custGeom>
              <a:avLst/>
              <a:gdLst>
                <a:gd name="T0" fmla="*/ 37 w 37"/>
                <a:gd name="T1" fmla="*/ 19 h 38"/>
                <a:gd name="T2" fmla="*/ 32 w 37"/>
                <a:gd name="T3" fmla="*/ 33 h 38"/>
                <a:gd name="T4" fmla="*/ 32 w 37"/>
                <a:gd name="T5" fmla="*/ 33 h 38"/>
                <a:gd name="T6" fmla="*/ 18 w 37"/>
                <a:gd name="T7" fmla="*/ 38 h 38"/>
                <a:gd name="T8" fmla="*/ 18 w 37"/>
                <a:gd name="T9" fmla="*/ 38 h 38"/>
                <a:gd name="T10" fmla="*/ 18 w 37"/>
                <a:gd name="T11" fmla="*/ 38 h 38"/>
                <a:gd name="T12" fmla="*/ 18 w 37"/>
                <a:gd name="T13" fmla="*/ 38 h 38"/>
                <a:gd name="T14" fmla="*/ 4 w 37"/>
                <a:gd name="T15" fmla="*/ 33 h 38"/>
                <a:gd name="T16" fmla="*/ 4 w 37"/>
                <a:gd name="T17" fmla="*/ 33 h 38"/>
                <a:gd name="T18" fmla="*/ 0 w 37"/>
                <a:gd name="T19" fmla="*/ 19 h 38"/>
                <a:gd name="T20" fmla="*/ 0 w 37"/>
                <a:gd name="T21" fmla="*/ 19 h 38"/>
                <a:gd name="T22" fmla="*/ 0 w 37"/>
                <a:gd name="T23" fmla="*/ 19 h 38"/>
                <a:gd name="T24" fmla="*/ 0 w 37"/>
                <a:gd name="T25" fmla="*/ 19 h 38"/>
                <a:gd name="T26" fmla="*/ 4 w 37"/>
                <a:gd name="T27" fmla="*/ 5 h 38"/>
                <a:gd name="T28" fmla="*/ 4 w 37"/>
                <a:gd name="T29" fmla="*/ 5 h 38"/>
                <a:gd name="T30" fmla="*/ 18 w 37"/>
                <a:gd name="T31" fmla="*/ 0 h 38"/>
                <a:gd name="T32" fmla="*/ 18 w 37"/>
                <a:gd name="T33" fmla="*/ 0 h 38"/>
                <a:gd name="T34" fmla="*/ 18 w 37"/>
                <a:gd name="T35" fmla="*/ 0 h 38"/>
                <a:gd name="T36" fmla="*/ 18 w 37"/>
                <a:gd name="T37" fmla="*/ 0 h 38"/>
                <a:gd name="T38" fmla="*/ 32 w 37"/>
                <a:gd name="T39" fmla="*/ 5 h 38"/>
                <a:gd name="T40" fmla="*/ 32 w 37"/>
                <a:gd name="T41" fmla="*/ 5 h 38"/>
                <a:gd name="T42" fmla="*/ 37 w 37"/>
                <a:gd name="T43" fmla="*/ 19 h 38"/>
                <a:gd name="T44" fmla="*/ 37 w 37"/>
                <a:gd name="T45" fmla="*/ 19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7" h="38">
                  <a:moveTo>
                    <a:pt x="37" y="19"/>
                  </a:moveTo>
                  <a:lnTo>
                    <a:pt x="32" y="33"/>
                  </a:lnTo>
                  <a:lnTo>
                    <a:pt x="32" y="33"/>
                  </a:lnTo>
                  <a:lnTo>
                    <a:pt x="18" y="38"/>
                  </a:lnTo>
                  <a:lnTo>
                    <a:pt x="18" y="38"/>
                  </a:lnTo>
                  <a:lnTo>
                    <a:pt x="18" y="38"/>
                  </a:lnTo>
                  <a:lnTo>
                    <a:pt x="18" y="38"/>
                  </a:lnTo>
                  <a:lnTo>
                    <a:pt x="4" y="33"/>
                  </a:lnTo>
                  <a:lnTo>
                    <a:pt x="4" y="33"/>
                  </a:lnTo>
                  <a:lnTo>
                    <a:pt x="0" y="19"/>
                  </a:lnTo>
                  <a:lnTo>
                    <a:pt x="0" y="19"/>
                  </a:lnTo>
                  <a:lnTo>
                    <a:pt x="0" y="19"/>
                  </a:lnTo>
                  <a:lnTo>
                    <a:pt x="0" y="19"/>
                  </a:lnTo>
                  <a:lnTo>
                    <a:pt x="4" y="5"/>
                  </a:lnTo>
                  <a:lnTo>
                    <a:pt x="4" y="5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32" y="5"/>
                  </a:lnTo>
                  <a:lnTo>
                    <a:pt x="32" y="5"/>
                  </a:lnTo>
                  <a:lnTo>
                    <a:pt x="37" y="19"/>
                  </a:lnTo>
                  <a:lnTo>
                    <a:pt x="37" y="19"/>
                  </a:lnTo>
                  <a:close/>
                </a:path>
              </a:pathLst>
            </a:custGeom>
            <a:noFill/>
            <a:ln w="7938">
              <a:solidFill>
                <a:srgbClr val="0000EE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600"/>
            </a:p>
          </p:txBody>
        </p:sp>
        <p:sp>
          <p:nvSpPr>
            <p:cNvPr id="15" name="Freeform 19"/>
            <p:cNvSpPr>
              <a:spLocks/>
            </p:cNvSpPr>
            <p:nvPr/>
          </p:nvSpPr>
          <p:spPr bwMode="auto">
            <a:xfrm>
              <a:off x="1066" y="963"/>
              <a:ext cx="34" cy="37"/>
            </a:xfrm>
            <a:custGeom>
              <a:avLst/>
              <a:gdLst>
                <a:gd name="T0" fmla="*/ 38 w 38"/>
                <a:gd name="T1" fmla="*/ 19 h 37"/>
                <a:gd name="T2" fmla="*/ 33 w 38"/>
                <a:gd name="T3" fmla="*/ 33 h 37"/>
                <a:gd name="T4" fmla="*/ 19 w 38"/>
                <a:gd name="T5" fmla="*/ 37 h 37"/>
                <a:gd name="T6" fmla="*/ 19 w 38"/>
                <a:gd name="T7" fmla="*/ 37 h 37"/>
                <a:gd name="T8" fmla="*/ 5 w 38"/>
                <a:gd name="T9" fmla="*/ 33 h 37"/>
                <a:gd name="T10" fmla="*/ 0 w 38"/>
                <a:gd name="T11" fmla="*/ 19 h 37"/>
                <a:gd name="T12" fmla="*/ 0 w 38"/>
                <a:gd name="T13" fmla="*/ 19 h 37"/>
                <a:gd name="T14" fmla="*/ 5 w 38"/>
                <a:gd name="T15" fmla="*/ 5 h 37"/>
                <a:gd name="T16" fmla="*/ 19 w 38"/>
                <a:gd name="T17" fmla="*/ 0 h 37"/>
                <a:gd name="T18" fmla="*/ 19 w 38"/>
                <a:gd name="T19" fmla="*/ 0 h 37"/>
                <a:gd name="T20" fmla="*/ 33 w 38"/>
                <a:gd name="T21" fmla="*/ 5 h 37"/>
                <a:gd name="T22" fmla="*/ 38 w 38"/>
                <a:gd name="T23" fmla="*/ 19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8" h="37">
                  <a:moveTo>
                    <a:pt x="38" y="19"/>
                  </a:moveTo>
                  <a:lnTo>
                    <a:pt x="33" y="33"/>
                  </a:lnTo>
                  <a:lnTo>
                    <a:pt x="19" y="37"/>
                  </a:lnTo>
                  <a:lnTo>
                    <a:pt x="19" y="37"/>
                  </a:lnTo>
                  <a:lnTo>
                    <a:pt x="5" y="33"/>
                  </a:lnTo>
                  <a:lnTo>
                    <a:pt x="0" y="19"/>
                  </a:lnTo>
                  <a:lnTo>
                    <a:pt x="0" y="19"/>
                  </a:lnTo>
                  <a:lnTo>
                    <a:pt x="5" y="5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33" y="5"/>
                  </a:lnTo>
                  <a:lnTo>
                    <a:pt x="38" y="19"/>
                  </a:lnTo>
                  <a:close/>
                </a:path>
              </a:pathLst>
            </a:custGeom>
            <a:solidFill>
              <a:srgbClr val="0000E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600"/>
            </a:p>
          </p:txBody>
        </p:sp>
        <p:sp>
          <p:nvSpPr>
            <p:cNvPr id="16" name="Freeform 20"/>
            <p:cNvSpPr>
              <a:spLocks/>
            </p:cNvSpPr>
            <p:nvPr/>
          </p:nvSpPr>
          <p:spPr bwMode="auto">
            <a:xfrm>
              <a:off x="1066" y="963"/>
              <a:ext cx="34" cy="37"/>
            </a:xfrm>
            <a:custGeom>
              <a:avLst/>
              <a:gdLst>
                <a:gd name="T0" fmla="*/ 38 w 38"/>
                <a:gd name="T1" fmla="*/ 19 h 37"/>
                <a:gd name="T2" fmla="*/ 33 w 38"/>
                <a:gd name="T3" fmla="*/ 33 h 37"/>
                <a:gd name="T4" fmla="*/ 33 w 38"/>
                <a:gd name="T5" fmla="*/ 33 h 37"/>
                <a:gd name="T6" fmla="*/ 19 w 38"/>
                <a:gd name="T7" fmla="*/ 37 h 37"/>
                <a:gd name="T8" fmla="*/ 19 w 38"/>
                <a:gd name="T9" fmla="*/ 37 h 37"/>
                <a:gd name="T10" fmla="*/ 19 w 38"/>
                <a:gd name="T11" fmla="*/ 37 h 37"/>
                <a:gd name="T12" fmla="*/ 19 w 38"/>
                <a:gd name="T13" fmla="*/ 37 h 37"/>
                <a:gd name="T14" fmla="*/ 5 w 38"/>
                <a:gd name="T15" fmla="*/ 33 h 37"/>
                <a:gd name="T16" fmla="*/ 5 w 38"/>
                <a:gd name="T17" fmla="*/ 33 h 37"/>
                <a:gd name="T18" fmla="*/ 0 w 38"/>
                <a:gd name="T19" fmla="*/ 19 h 37"/>
                <a:gd name="T20" fmla="*/ 0 w 38"/>
                <a:gd name="T21" fmla="*/ 19 h 37"/>
                <a:gd name="T22" fmla="*/ 0 w 38"/>
                <a:gd name="T23" fmla="*/ 19 h 37"/>
                <a:gd name="T24" fmla="*/ 0 w 38"/>
                <a:gd name="T25" fmla="*/ 19 h 37"/>
                <a:gd name="T26" fmla="*/ 5 w 38"/>
                <a:gd name="T27" fmla="*/ 5 h 37"/>
                <a:gd name="T28" fmla="*/ 5 w 38"/>
                <a:gd name="T29" fmla="*/ 5 h 37"/>
                <a:gd name="T30" fmla="*/ 19 w 38"/>
                <a:gd name="T31" fmla="*/ 0 h 37"/>
                <a:gd name="T32" fmla="*/ 19 w 38"/>
                <a:gd name="T33" fmla="*/ 0 h 37"/>
                <a:gd name="T34" fmla="*/ 19 w 38"/>
                <a:gd name="T35" fmla="*/ 0 h 37"/>
                <a:gd name="T36" fmla="*/ 19 w 38"/>
                <a:gd name="T37" fmla="*/ 0 h 37"/>
                <a:gd name="T38" fmla="*/ 33 w 38"/>
                <a:gd name="T39" fmla="*/ 5 h 37"/>
                <a:gd name="T40" fmla="*/ 33 w 38"/>
                <a:gd name="T41" fmla="*/ 5 h 37"/>
                <a:gd name="T42" fmla="*/ 38 w 38"/>
                <a:gd name="T43" fmla="*/ 19 h 37"/>
                <a:gd name="T44" fmla="*/ 38 w 38"/>
                <a:gd name="T45" fmla="*/ 19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8" h="37">
                  <a:moveTo>
                    <a:pt x="38" y="19"/>
                  </a:moveTo>
                  <a:lnTo>
                    <a:pt x="33" y="33"/>
                  </a:lnTo>
                  <a:lnTo>
                    <a:pt x="33" y="33"/>
                  </a:lnTo>
                  <a:lnTo>
                    <a:pt x="19" y="37"/>
                  </a:lnTo>
                  <a:lnTo>
                    <a:pt x="19" y="37"/>
                  </a:lnTo>
                  <a:lnTo>
                    <a:pt x="19" y="37"/>
                  </a:lnTo>
                  <a:lnTo>
                    <a:pt x="19" y="37"/>
                  </a:lnTo>
                  <a:lnTo>
                    <a:pt x="5" y="33"/>
                  </a:lnTo>
                  <a:lnTo>
                    <a:pt x="5" y="33"/>
                  </a:lnTo>
                  <a:lnTo>
                    <a:pt x="0" y="19"/>
                  </a:lnTo>
                  <a:lnTo>
                    <a:pt x="0" y="19"/>
                  </a:lnTo>
                  <a:lnTo>
                    <a:pt x="0" y="19"/>
                  </a:lnTo>
                  <a:lnTo>
                    <a:pt x="0" y="19"/>
                  </a:lnTo>
                  <a:lnTo>
                    <a:pt x="5" y="5"/>
                  </a:lnTo>
                  <a:lnTo>
                    <a:pt x="5" y="5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33" y="5"/>
                  </a:lnTo>
                  <a:lnTo>
                    <a:pt x="33" y="5"/>
                  </a:lnTo>
                  <a:lnTo>
                    <a:pt x="38" y="19"/>
                  </a:lnTo>
                  <a:lnTo>
                    <a:pt x="38" y="19"/>
                  </a:lnTo>
                  <a:close/>
                </a:path>
              </a:pathLst>
            </a:custGeom>
            <a:noFill/>
            <a:ln w="7938">
              <a:solidFill>
                <a:srgbClr val="0000EE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600"/>
            </a:p>
          </p:txBody>
        </p:sp>
        <p:sp>
          <p:nvSpPr>
            <p:cNvPr id="17" name="Freeform 21"/>
            <p:cNvSpPr>
              <a:spLocks/>
            </p:cNvSpPr>
            <p:nvPr/>
          </p:nvSpPr>
          <p:spPr bwMode="auto">
            <a:xfrm>
              <a:off x="1025" y="1000"/>
              <a:ext cx="33" cy="38"/>
            </a:xfrm>
            <a:custGeom>
              <a:avLst/>
              <a:gdLst>
                <a:gd name="T0" fmla="*/ 38 w 38"/>
                <a:gd name="T1" fmla="*/ 19 h 38"/>
                <a:gd name="T2" fmla="*/ 33 w 38"/>
                <a:gd name="T3" fmla="*/ 33 h 38"/>
                <a:gd name="T4" fmla="*/ 33 w 38"/>
                <a:gd name="T5" fmla="*/ 33 h 38"/>
                <a:gd name="T6" fmla="*/ 19 w 38"/>
                <a:gd name="T7" fmla="*/ 38 h 38"/>
                <a:gd name="T8" fmla="*/ 19 w 38"/>
                <a:gd name="T9" fmla="*/ 38 h 38"/>
                <a:gd name="T10" fmla="*/ 19 w 38"/>
                <a:gd name="T11" fmla="*/ 38 h 38"/>
                <a:gd name="T12" fmla="*/ 19 w 38"/>
                <a:gd name="T13" fmla="*/ 38 h 38"/>
                <a:gd name="T14" fmla="*/ 5 w 38"/>
                <a:gd name="T15" fmla="*/ 33 h 38"/>
                <a:gd name="T16" fmla="*/ 5 w 38"/>
                <a:gd name="T17" fmla="*/ 33 h 38"/>
                <a:gd name="T18" fmla="*/ 0 w 38"/>
                <a:gd name="T19" fmla="*/ 19 h 38"/>
                <a:gd name="T20" fmla="*/ 0 w 38"/>
                <a:gd name="T21" fmla="*/ 19 h 38"/>
                <a:gd name="T22" fmla="*/ 0 w 38"/>
                <a:gd name="T23" fmla="*/ 19 h 38"/>
                <a:gd name="T24" fmla="*/ 0 w 38"/>
                <a:gd name="T25" fmla="*/ 19 h 38"/>
                <a:gd name="T26" fmla="*/ 5 w 38"/>
                <a:gd name="T27" fmla="*/ 5 h 38"/>
                <a:gd name="T28" fmla="*/ 5 w 38"/>
                <a:gd name="T29" fmla="*/ 5 h 38"/>
                <a:gd name="T30" fmla="*/ 19 w 38"/>
                <a:gd name="T31" fmla="*/ 0 h 38"/>
                <a:gd name="T32" fmla="*/ 19 w 38"/>
                <a:gd name="T33" fmla="*/ 0 h 38"/>
                <a:gd name="T34" fmla="*/ 19 w 38"/>
                <a:gd name="T35" fmla="*/ 0 h 38"/>
                <a:gd name="T36" fmla="*/ 19 w 38"/>
                <a:gd name="T37" fmla="*/ 0 h 38"/>
                <a:gd name="T38" fmla="*/ 33 w 38"/>
                <a:gd name="T39" fmla="*/ 5 h 38"/>
                <a:gd name="T40" fmla="*/ 33 w 38"/>
                <a:gd name="T41" fmla="*/ 5 h 38"/>
                <a:gd name="T42" fmla="*/ 38 w 38"/>
                <a:gd name="T43" fmla="*/ 19 h 38"/>
                <a:gd name="T44" fmla="*/ 38 w 38"/>
                <a:gd name="T45" fmla="*/ 19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8" h="38">
                  <a:moveTo>
                    <a:pt x="38" y="19"/>
                  </a:moveTo>
                  <a:lnTo>
                    <a:pt x="33" y="33"/>
                  </a:lnTo>
                  <a:lnTo>
                    <a:pt x="33" y="33"/>
                  </a:lnTo>
                  <a:lnTo>
                    <a:pt x="19" y="38"/>
                  </a:lnTo>
                  <a:lnTo>
                    <a:pt x="19" y="38"/>
                  </a:lnTo>
                  <a:lnTo>
                    <a:pt x="19" y="38"/>
                  </a:lnTo>
                  <a:lnTo>
                    <a:pt x="19" y="38"/>
                  </a:lnTo>
                  <a:lnTo>
                    <a:pt x="5" y="33"/>
                  </a:lnTo>
                  <a:lnTo>
                    <a:pt x="5" y="33"/>
                  </a:lnTo>
                  <a:lnTo>
                    <a:pt x="0" y="19"/>
                  </a:lnTo>
                  <a:lnTo>
                    <a:pt x="0" y="19"/>
                  </a:lnTo>
                  <a:lnTo>
                    <a:pt x="0" y="19"/>
                  </a:lnTo>
                  <a:lnTo>
                    <a:pt x="0" y="19"/>
                  </a:lnTo>
                  <a:lnTo>
                    <a:pt x="5" y="5"/>
                  </a:lnTo>
                  <a:lnTo>
                    <a:pt x="5" y="5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33" y="5"/>
                  </a:lnTo>
                  <a:lnTo>
                    <a:pt x="33" y="5"/>
                  </a:lnTo>
                  <a:lnTo>
                    <a:pt x="38" y="19"/>
                  </a:lnTo>
                  <a:lnTo>
                    <a:pt x="38" y="19"/>
                  </a:lnTo>
                  <a:close/>
                </a:path>
              </a:pathLst>
            </a:custGeom>
            <a:noFill/>
            <a:ln w="7938">
              <a:solidFill>
                <a:srgbClr val="EE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600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auto">
            <a:xfrm>
              <a:off x="1263" y="1137"/>
              <a:ext cx="34" cy="37"/>
            </a:xfrm>
            <a:custGeom>
              <a:avLst/>
              <a:gdLst>
                <a:gd name="T0" fmla="*/ 38 w 38"/>
                <a:gd name="T1" fmla="*/ 18 h 37"/>
                <a:gd name="T2" fmla="*/ 33 w 38"/>
                <a:gd name="T3" fmla="*/ 32 h 37"/>
                <a:gd name="T4" fmla="*/ 19 w 38"/>
                <a:gd name="T5" fmla="*/ 37 h 37"/>
                <a:gd name="T6" fmla="*/ 19 w 38"/>
                <a:gd name="T7" fmla="*/ 37 h 37"/>
                <a:gd name="T8" fmla="*/ 5 w 38"/>
                <a:gd name="T9" fmla="*/ 32 h 37"/>
                <a:gd name="T10" fmla="*/ 0 w 38"/>
                <a:gd name="T11" fmla="*/ 18 h 37"/>
                <a:gd name="T12" fmla="*/ 0 w 38"/>
                <a:gd name="T13" fmla="*/ 18 h 37"/>
                <a:gd name="T14" fmla="*/ 5 w 38"/>
                <a:gd name="T15" fmla="*/ 4 h 37"/>
                <a:gd name="T16" fmla="*/ 19 w 38"/>
                <a:gd name="T17" fmla="*/ 0 h 37"/>
                <a:gd name="T18" fmla="*/ 19 w 38"/>
                <a:gd name="T19" fmla="*/ 0 h 37"/>
                <a:gd name="T20" fmla="*/ 33 w 38"/>
                <a:gd name="T21" fmla="*/ 4 h 37"/>
                <a:gd name="T22" fmla="*/ 38 w 38"/>
                <a:gd name="T23" fmla="*/ 18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8" h="37">
                  <a:moveTo>
                    <a:pt x="38" y="18"/>
                  </a:moveTo>
                  <a:lnTo>
                    <a:pt x="33" y="32"/>
                  </a:lnTo>
                  <a:lnTo>
                    <a:pt x="19" y="37"/>
                  </a:lnTo>
                  <a:lnTo>
                    <a:pt x="19" y="37"/>
                  </a:lnTo>
                  <a:lnTo>
                    <a:pt x="5" y="32"/>
                  </a:lnTo>
                  <a:lnTo>
                    <a:pt x="0" y="18"/>
                  </a:lnTo>
                  <a:lnTo>
                    <a:pt x="0" y="18"/>
                  </a:lnTo>
                  <a:lnTo>
                    <a:pt x="5" y="4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33" y="4"/>
                  </a:lnTo>
                  <a:lnTo>
                    <a:pt x="38" y="18"/>
                  </a:lnTo>
                  <a:close/>
                </a:path>
              </a:pathLst>
            </a:custGeom>
            <a:solidFill>
              <a:srgbClr val="0000E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600"/>
            </a:p>
          </p:txBody>
        </p:sp>
        <p:sp>
          <p:nvSpPr>
            <p:cNvPr id="19" name="Freeform 23"/>
            <p:cNvSpPr>
              <a:spLocks/>
            </p:cNvSpPr>
            <p:nvPr/>
          </p:nvSpPr>
          <p:spPr bwMode="auto">
            <a:xfrm>
              <a:off x="1297" y="1207"/>
              <a:ext cx="32" cy="37"/>
            </a:xfrm>
            <a:custGeom>
              <a:avLst/>
              <a:gdLst>
                <a:gd name="T0" fmla="*/ 37 w 37"/>
                <a:gd name="T1" fmla="*/ 19 h 37"/>
                <a:gd name="T2" fmla="*/ 33 w 37"/>
                <a:gd name="T3" fmla="*/ 33 h 37"/>
                <a:gd name="T4" fmla="*/ 18 w 37"/>
                <a:gd name="T5" fmla="*/ 37 h 37"/>
                <a:gd name="T6" fmla="*/ 18 w 37"/>
                <a:gd name="T7" fmla="*/ 37 h 37"/>
                <a:gd name="T8" fmla="*/ 4 w 37"/>
                <a:gd name="T9" fmla="*/ 33 h 37"/>
                <a:gd name="T10" fmla="*/ 0 w 37"/>
                <a:gd name="T11" fmla="*/ 19 h 37"/>
                <a:gd name="T12" fmla="*/ 0 w 37"/>
                <a:gd name="T13" fmla="*/ 19 h 37"/>
                <a:gd name="T14" fmla="*/ 4 w 37"/>
                <a:gd name="T15" fmla="*/ 5 h 37"/>
                <a:gd name="T16" fmla="*/ 18 w 37"/>
                <a:gd name="T17" fmla="*/ 0 h 37"/>
                <a:gd name="T18" fmla="*/ 18 w 37"/>
                <a:gd name="T19" fmla="*/ 0 h 37"/>
                <a:gd name="T20" fmla="*/ 33 w 37"/>
                <a:gd name="T21" fmla="*/ 5 h 37"/>
                <a:gd name="T22" fmla="*/ 37 w 37"/>
                <a:gd name="T23" fmla="*/ 19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7" h="37">
                  <a:moveTo>
                    <a:pt x="37" y="19"/>
                  </a:moveTo>
                  <a:lnTo>
                    <a:pt x="33" y="33"/>
                  </a:lnTo>
                  <a:lnTo>
                    <a:pt x="18" y="37"/>
                  </a:lnTo>
                  <a:lnTo>
                    <a:pt x="18" y="37"/>
                  </a:lnTo>
                  <a:lnTo>
                    <a:pt x="4" y="33"/>
                  </a:lnTo>
                  <a:lnTo>
                    <a:pt x="0" y="19"/>
                  </a:lnTo>
                  <a:lnTo>
                    <a:pt x="0" y="19"/>
                  </a:lnTo>
                  <a:lnTo>
                    <a:pt x="4" y="5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33" y="5"/>
                  </a:lnTo>
                  <a:lnTo>
                    <a:pt x="37" y="19"/>
                  </a:lnTo>
                  <a:close/>
                </a:path>
              </a:pathLst>
            </a:custGeom>
            <a:solidFill>
              <a:srgbClr val="0000E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600"/>
            </a:p>
          </p:txBody>
        </p:sp>
        <p:sp>
          <p:nvSpPr>
            <p:cNvPr id="20" name="Freeform 24"/>
            <p:cNvSpPr>
              <a:spLocks/>
            </p:cNvSpPr>
            <p:nvPr/>
          </p:nvSpPr>
          <p:spPr bwMode="auto">
            <a:xfrm>
              <a:off x="1263" y="1137"/>
              <a:ext cx="34" cy="37"/>
            </a:xfrm>
            <a:custGeom>
              <a:avLst/>
              <a:gdLst>
                <a:gd name="T0" fmla="*/ 38 w 38"/>
                <a:gd name="T1" fmla="*/ 18 h 37"/>
                <a:gd name="T2" fmla="*/ 33 w 38"/>
                <a:gd name="T3" fmla="*/ 32 h 37"/>
                <a:gd name="T4" fmla="*/ 33 w 38"/>
                <a:gd name="T5" fmla="*/ 32 h 37"/>
                <a:gd name="T6" fmla="*/ 19 w 38"/>
                <a:gd name="T7" fmla="*/ 37 h 37"/>
                <a:gd name="T8" fmla="*/ 19 w 38"/>
                <a:gd name="T9" fmla="*/ 37 h 37"/>
                <a:gd name="T10" fmla="*/ 19 w 38"/>
                <a:gd name="T11" fmla="*/ 37 h 37"/>
                <a:gd name="T12" fmla="*/ 19 w 38"/>
                <a:gd name="T13" fmla="*/ 37 h 37"/>
                <a:gd name="T14" fmla="*/ 5 w 38"/>
                <a:gd name="T15" fmla="*/ 32 h 37"/>
                <a:gd name="T16" fmla="*/ 5 w 38"/>
                <a:gd name="T17" fmla="*/ 32 h 37"/>
                <a:gd name="T18" fmla="*/ 0 w 38"/>
                <a:gd name="T19" fmla="*/ 18 h 37"/>
                <a:gd name="T20" fmla="*/ 0 w 38"/>
                <a:gd name="T21" fmla="*/ 18 h 37"/>
                <a:gd name="T22" fmla="*/ 0 w 38"/>
                <a:gd name="T23" fmla="*/ 18 h 37"/>
                <a:gd name="T24" fmla="*/ 0 w 38"/>
                <a:gd name="T25" fmla="*/ 18 h 37"/>
                <a:gd name="T26" fmla="*/ 5 w 38"/>
                <a:gd name="T27" fmla="*/ 4 h 37"/>
                <a:gd name="T28" fmla="*/ 5 w 38"/>
                <a:gd name="T29" fmla="*/ 4 h 37"/>
                <a:gd name="T30" fmla="*/ 19 w 38"/>
                <a:gd name="T31" fmla="*/ 0 h 37"/>
                <a:gd name="T32" fmla="*/ 19 w 38"/>
                <a:gd name="T33" fmla="*/ 0 h 37"/>
                <a:gd name="T34" fmla="*/ 19 w 38"/>
                <a:gd name="T35" fmla="*/ 0 h 37"/>
                <a:gd name="T36" fmla="*/ 19 w 38"/>
                <a:gd name="T37" fmla="*/ 0 h 37"/>
                <a:gd name="T38" fmla="*/ 33 w 38"/>
                <a:gd name="T39" fmla="*/ 4 h 37"/>
                <a:gd name="T40" fmla="*/ 33 w 38"/>
                <a:gd name="T41" fmla="*/ 4 h 37"/>
                <a:gd name="T42" fmla="*/ 38 w 38"/>
                <a:gd name="T43" fmla="*/ 18 h 37"/>
                <a:gd name="T44" fmla="*/ 38 w 38"/>
                <a:gd name="T45" fmla="*/ 18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8" h="37">
                  <a:moveTo>
                    <a:pt x="38" y="18"/>
                  </a:moveTo>
                  <a:lnTo>
                    <a:pt x="33" y="32"/>
                  </a:lnTo>
                  <a:lnTo>
                    <a:pt x="33" y="32"/>
                  </a:lnTo>
                  <a:lnTo>
                    <a:pt x="19" y="37"/>
                  </a:lnTo>
                  <a:lnTo>
                    <a:pt x="19" y="37"/>
                  </a:lnTo>
                  <a:lnTo>
                    <a:pt x="19" y="37"/>
                  </a:lnTo>
                  <a:lnTo>
                    <a:pt x="19" y="37"/>
                  </a:lnTo>
                  <a:lnTo>
                    <a:pt x="5" y="32"/>
                  </a:lnTo>
                  <a:lnTo>
                    <a:pt x="5" y="32"/>
                  </a:lnTo>
                  <a:lnTo>
                    <a:pt x="0" y="18"/>
                  </a:lnTo>
                  <a:lnTo>
                    <a:pt x="0" y="18"/>
                  </a:lnTo>
                  <a:lnTo>
                    <a:pt x="0" y="18"/>
                  </a:lnTo>
                  <a:lnTo>
                    <a:pt x="0" y="18"/>
                  </a:lnTo>
                  <a:lnTo>
                    <a:pt x="5" y="4"/>
                  </a:lnTo>
                  <a:lnTo>
                    <a:pt x="5" y="4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33" y="4"/>
                  </a:lnTo>
                  <a:lnTo>
                    <a:pt x="33" y="4"/>
                  </a:lnTo>
                  <a:lnTo>
                    <a:pt x="38" y="18"/>
                  </a:lnTo>
                  <a:lnTo>
                    <a:pt x="38" y="18"/>
                  </a:lnTo>
                  <a:close/>
                </a:path>
              </a:pathLst>
            </a:custGeom>
            <a:noFill/>
            <a:ln w="7938">
              <a:solidFill>
                <a:srgbClr val="0000EE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600"/>
            </a:p>
          </p:txBody>
        </p:sp>
        <p:sp>
          <p:nvSpPr>
            <p:cNvPr id="21" name="Freeform 25"/>
            <p:cNvSpPr>
              <a:spLocks/>
            </p:cNvSpPr>
            <p:nvPr/>
          </p:nvSpPr>
          <p:spPr bwMode="auto">
            <a:xfrm>
              <a:off x="1297" y="1207"/>
              <a:ext cx="32" cy="37"/>
            </a:xfrm>
            <a:custGeom>
              <a:avLst/>
              <a:gdLst>
                <a:gd name="T0" fmla="*/ 37 w 37"/>
                <a:gd name="T1" fmla="*/ 19 h 37"/>
                <a:gd name="T2" fmla="*/ 33 w 37"/>
                <a:gd name="T3" fmla="*/ 33 h 37"/>
                <a:gd name="T4" fmla="*/ 33 w 37"/>
                <a:gd name="T5" fmla="*/ 33 h 37"/>
                <a:gd name="T6" fmla="*/ 18 w 37"/>
                <a:gd name="T7" fmla="*/ 37 h 37"/>
                <a:gd name="T8" fmla="*/ 18 w 37"/>
                <a:gd name="T9" fmla="*/ 37 h 37"/>
                <a:gd name="T10" fmla="*/ 18 w 37"/>
                <a:gd name="T11" fmla="*/ 37 h 37"/>
                <a:gd name="T12" fmla="*/ 18 w 37"/>
                <a:gd name="T13" fmla="*/ 37 h 37"/>
                <a:gd name="T14" fmla="*/ 4 w 37"/>
                <a:gd name="T15" fmla="*/ 33 h 37"/>
                <a:gd name="T16" fmla="*/ 4 w 37"/>
                <a:gd name="T17" fmla="*/ 33 h 37"/>
                <a:gd name="T18" fmla="*/ 0 w 37"/>
                <a:gd name="T19" fmla="*/ 19 h 37"/>
                <a:gd name="T20" fmla="*/ 0 w 37"/>
                <a:gd name="T21" fmla="*/ 19 h 37"/>
                <a:gd name="T22" fmla="*/ 0 w 37"/>
                <a:gd name="T23" fmla="*/ 19 h 37"/>
                <a:gd name="T24" fmla="*/ 0 w 37"/>
                <a:gd name="T25" fmla="*/ 19 h 37"/>
                <a:gd name="T26" fmla="*/ 4 w 37"/>
                <a:gd name="T27" fmla="*/ 5 h 37"/>
                <a:gd name="T28" fmla="*/ 4 w 37"/>
                <a:gd name="T29" fmla="*/ 5 h 37"/>
                <a:gd name="T30" fmla="*/ 18 w 37"/>
                <a:gd name="T31" fmla="*/ 0 h 37"/>
                <a:gd name="T32" fmla="*/ 18 w 37"/>
                <a:gd name="T33" fmla="*/ 0 h 37"/>
                <a:gd name="T34" fmla="*/ 18 w 37"/>
                <a:gd name="T35" fmla="*/ 0 h 37"/>
                <a:gd name="T36" fmla="*/ 18 w 37"/>
                <a:gd name="T37" fmla="*/ 0 h 37"/>
                <a:gd name="T38" fmla="*/ 33 w 37"/>
                <a:gd name="T39" fmla="*/ 5 h 37"/>
                <a:gd name="T40" fmla="*/ 33 w 37"/>
                <a:gd name="T41" fmla="*/ 5 h 37"/>
                <a:gd name="T42" fmla="*/ 37 w 37"/>
                <a:gd name="T43" fmla="*/ 19 h 37"/>
                <a:gd name="T44" fmla="*/ 37 w 37"/>
                <a:gd name="T45" fmla="*/ 19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7" h="37">
                  <a:moveTo>
                    <a:pt x="37" y="19"/>
                  </a:moveTo>
                  <a:lnTo>
                    <a:pt x="33" y="33"/>
                  </a:lnTo>
                  <a:lnTo>
                    <a:pt x="33" y="33"/>
                  </a:lnTo>
                  <a:lnTo>
                    <a:pt x="18" y="37"/>
                  </a:lnTo>
                  <a:lnTo>
                    <a:pt x="18" y="37"/>
                  </a:lnTo>
                  <a:lnTo>
                    <a:pt x="18" y="37"/>
                  </a:lnTo>
                  <a:lnTo>
                    <a:pt x="18" y="37"/>
                  </a:lnTo>
                  <a:lnTo>
                    <a:pt x="4" y="33"/>
                  </a:lnTo>
                  <a:lnTo>
                    <a:pt x="4" y="33"/>
                  </a:lnTo>
                  <a:lnTo>
                    <a:pt x="0" y="19"/>
                  </a:lnTo>
                  <a:lnTo>
                    <a:pt x="0" y="19"/>
                  </a:lnTo>
                  <a:lnTo>
                    <a:pt x="0" y="19"/>
                  </a:lnTo>
                  <a:lnTo>
                    <a:pt x="0" y="19"/>
                  </a:lnTo>
                  <a:lnTo>
                    <a:pt x="4" y="5"/>
                  </a:lnTo>
                  <a:lnTo>
                    <a:pt x="4" y="5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33" y="5"/>
                  </a:lnTo>
                  <a:lnTo>
                    <a:pt x="33" y="5"/>
                  </a:lnTo>
                  <a:lnTo>
                    <a:pt x="37" y="19"/>
                  </a:lnTo>
                  <a:lnTo>
                    <a:pt x="37" y="19"/>
                  </a:lnTo>
                  <a:close/>
                </a:path>
              </a:pathLst>
            </a:custGeom>
            <a:noFill/>
            <a:ln w="7938">
              <a:solidFill>
                <a:srgbClr val="0000EE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600"/>
            </a:p>
          </p:txBody>
        </p:sp>
        <p:sp>
          <p:nvSpPr>
            <p:cNvPr id="22" name="Freeform 26"/>
            <p:cNvSpPr>
              <a:spLocks/>
            </p:cNvSpPr>
            <p:nvPr/>
          </p:nvSpPr>
          <p:spPr bwMode="auto">
            <a:xfrm>
              <a:off x="1338" y="1137"/>
              <a:ext cx="32" cy="37"/>
            </a:xfrm>
            <a:custGeom>
              <a:avLst/>
              <a:gdLst>
                <a:gd name="T0" fmla="*/ 37 w 37"/>
                <a:gd name="T1" fmla="*/ 18 h 37"/>
                <a:gd name="T2" fmla="*/ 32 w 37"/>
                <a:gd name="T3" fmla="*/ 32 h 37"/>
                <a:gd name="T4" fmla="*/ 18 w 37"/>
                <a:gd name="T5" fmla="*/ 37 h 37"/>
                <a:gd name="T6" fmla="*/ 18 w 37"/>
                <a:gd name="T7" fmla="*/ 37 h 37"/>
                <a:gd name="T8" fmla="*/ 4 w 37"/>
                <a:gd name="T9" fmla="*/ 32 h 37"/>
                <a:gd name="T10" fmla="*/ 0 w 37"/>
                <a:gd name="T11" fmla="*/ 18 h 37"/>
                <a:gd name="T12" fmla="*/ 0 w 37"/>
                <a:gd name="T13" fmla="*/ 18 h 37"/>
                <a:gd name="T14" fmla="*/ 4 w 37"/>
                <a:gd name="T15" fmla="*/ 4 h 37"/>
                <a:gd name="T16" fmla="*/ 18 w 37"/>
                <a:gd name="T17" fmla="*/ 0 h 37"/>
                <a:gd name="T18" fmla="*/ 18 w 37"/>
                <a:gd name="T19" fmla="*/ 0 h 37"/>
                <a:gd name="T20" fmla="*/ 32 w 37"/>
                <a:gd name="T21" fmla="*/ 4 h 37"/>
                <a:gd name="T22" fmla="*/ 37 w 37"/>
                <a:gd name="T23" fmla="*/ 18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7" h="37">
                  <a:moveTo>
                    <a:pt x="37" y="18"/>
                  </a:moveTo>
                  <a:lnTo>
                    <a:pt x="32" y="32"/>
                  </a:lnTo>
                  <a:lnTo>
                    <a:pt x="18" y="37"/>
                  </a:lnTo>
                  <a:lnTo>
                    <a:pt x="18" y="37"/>
                  </a:lnTo>
                  <a:lnTo>
                    <a:pt x="4" y="32"/>
                  </a:lnTo>
                  <a:lnTo>
                    <a:pt x="0" y="18"/>
                  </a:lnTo>
                  <a:lnTo>
                    <a:pt x="0" y="18"/>
                  </a:lnTo>
                  <a:lnTo>
                    <a:pt x="4" y="4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32" y="4"/>
                  </a:lnTo>
                  <a:lnTo>
                    <a:pt x="37" y="18"/>
                  </a:lnTo>
                  <a:close/>
                </a:path>
              </a:pathLst>
            </a:custGeom>
            <a:solidFill>
              <a:srgbClr val="0000E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600"/>
            </a:p>
          </p:txBody>
        </p:sp>
        <p:sp>
          <p:nvSpPr>
            <p:cNvPr id="23" name="Freeform 27"/>
            <p:cNvSpPr>
              <a:spLocks/>
            </p:cNvSpPr>
            <p:nvPr/>
          </p:nvSpPr>
          <p:spPr bwMode="auto">
            <a:xfrm>
              <a:off x="1342" y="1193"/>
              <a:ext cx="33" cy="37"/>
            </a:xfrm>
            <a:custGeom>
              <a:avLst/>
              <a:gdLst>
                <a:gd name="T0" fmla="*/ 38 w 38"/>
                <a:gd name="T1" fmla="*/ 19 h 37"/>
                <a:gd name="T2" fmla="*/ 33 w 38"/>
                <a:gd name="T3" fmla="*/ 33 h 37"/>
                <a:gd name="T4" fmla="*/ 19 w 38"/>
                <a:gd name="T5" fmla="*/ 37 h 37"/>
                <a:gd name="T6" fmla="*/ 19 w 38"/>
                <a:gd name="T7" fmla="*/ 37 h 37"/>
                <a:gd name="T8" fmla="*/ 5 w 38"/>
                <a:gd name="T9" fmla="*/ 33 h 37"/>
                <a:gd name="T10" fmla="*/ 0 w 38"/>
                <a:gd name="T11" fmla="*/ 19 h 37"/>
                <a:gd name="T12" fmla="*/ 0 w 38"/>
                <a:gd name="T13" fmla="*/ 19 h 37"/>
                <a:gd name="T14" fmla="*/ 5 w 38"/>
                <a:gd name="T15" fmla="*/ 5 h 37"/>
                <a:gd name="T16" fmla="*/ 19 w 38"/>
                <a:gd name="T17" fmla="*/ 0 h 37"/>
                <a:gd name="T18" fmla="*/ 19 w 38"/>
                <a:gd name="T19" fmla="*/ 0 h 37"/>
                <a:gd name="T20" fmla="*/ 33 w 38"/>
                <a:gd name="T21" fmla="*/ 5 h 37"/>
                <a:gd name="T22" fmla="*/ 38 w 38"/>
                <a:gd name="T23" fmla="*/ 19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8" h="37">
                  <a:moveTo>
                    <a:pt x="38" y="19"/>
                  </a:moveTo>
                  <a:lnTo>
                    <a:pt x="33" y="33"/>
                  </a:lnTo>
                  <a:lnTo>
                    <a:pt x="19" y="37"/>
                  </a:lnTo>
                  <a:lnTo>
                    <a:pt x="19" y="37"/>
                  </a:lnTo>
                  <a:lnTo>
                    <a:pt x="5" y="33"/>
                  </a:lnTo>
                  <a:lnTo>
                    <a:pt x="0" y="19"/>
                  </a:lnTo>
                  <a:lnTo>
                    <a:pt x="0" y="19"/>
                  </a:lnTo>
                  <a:lnTo>
                    <a:pt x="5" y="5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33" y="5"/>
                  </a:lnTo>
                  <a:lnTo>
                    <a:pt x="38" y="19"/>
                  </a:lnTo>
                  <a:close/>
                </a:path>
              </a:pathLst>
            </a:custGeom>
            <a:solidFill>
              <a:srgbClr val="0000E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600"/>
            </a:p>
          </p:txBody>
        </p:sp>
        <p:sp>
          <p:nvSpPr>
            <p:cNvPr id="24" name="Freeform 28"/>
            <p:cNvSpPr>
              <a:spLocks/>
            </p:cNvSpPr>
            <p:nvPr/>
          </p:nvSpPr>
          <p:spPr bwMode="auto">
            <a:xfrm>
              <a:off x="1338" y="1137"/>
              <a:ext cx="32" cy="37"/>
            </a:xfrm>
            <a:custGeom>
              <a:avLst/>
              <a:gdLst>
                <a:gd name="T0" fmla="*/ 37 w 37"/>
                <a:gd name="T1" fmla="*/ 18 h 37"/>
                <a:gd name="T2" fmla="*/ 32 w 37"/>
                <a:gd name="T3" fmla="*/ 32 h 37"/>
                <a:gd name="T4" fmla="*/ 32 w 37"/>
                <a:gd name="T5" fmla="*/ 32 h 37"/>
                <a:gd name="T6" fmla="*/ 18 w 37"/>
                <a:gd name="T7" fmla="*/ 37 h 37"/>
                <a:gd name="T8" fmla="*/ 18 w 37"/>
                <a:gd name="T9" fmla="*/ 37 h 37"/>
                <a:gd name="T10" fmla="*/ 18 w 37"/>
                <a:gd name="T11" fmla="*/ 37 h 37"/>
                <a:gd name="T12" fmla="*/ 18 w 37"/>
                <a:gd name="T13" fmla="*/ 37 h 37"/>
                <a:gd name="T14" fmla="*/ 4 w 37"/>
                <a:gd name="T15" fmla="*/ 32 h 37"/>
                <a:gd name="T16" fmla="*/ 4 w 37"/>
                <a:gd name="T17" fmla="*/ 32 h 37"/>
                <a:gd name="T18" fmla="*/ 0 w 37"/>
                <a:gd name="T19" fmla="*/ 18 h 37"/>
                <a:gd name="T20" fmla="*/ 0 w 37"/>
                <a:gd name="T21" fmla="*/ 18 h 37"/>
                <a:gd name="T22" fmla="*/ 0 w 37"/>
                <a:gd name="T23" fmla="*/ 18 h 37"/>
                <a:gd name="T24" fmla="*/ 0 w 37"/>
                <a:gd name="T25" fmla="*/ 18 h 37"/>
                <a:gd name="T26" fmla="*/ 4 w 37"/>
                <a:gd name="T27" fmla="*/ 4 h 37"/>
                <a:gd name="T28" fmla="*/ 4 w 37"/>
                <a:gd name="T29" fmla="*/ 4 h 37"/>
                <a:gd name="T30" fmla="*/ 18 w 37"/>
                <a:gd name="T31" fmla="*/ 0 h 37"/>
                <a:gd name="T32" fmla="*/ 18 w 37"/>
                <a:gd name="T33" fmla="*/ 0 h 37"/>
                <a:gd name="T34" fmla="*/ 18 w 37"/>
                <a:gd name="T35" fmla="*/ 0 h 37"/>
                <a:gd name="T36" fmla="*/ 18 w 37"/>
                <a:gd name="T37" fmla="*/ 0 h 37"/>
                <a:gd name="T38" fmla="*/ 32 w 37"/>
                <a:gd name="T39" fmla="*/ 4 h 37"/>
                <a:gd name="T40" fmla="*/ 32 w 37"/>
                <a:gd name="T41" fmla="*/ 4 h 37"/>
                <a:gd name="T42" fmla="*/ 37 w 37"/>
                <a:gd name="T43" fmla="*/ 18 h 37"/>
                <a:gd name="T44" fmla="*/ 37 w 37"/>
                <a:gd name="T45" fmla="*/ 18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7" h="37">
                  <a:moveTo>
                    <a:pt x="37" y="18"/>
                  </a:moveTo>
                  <a:lnTo>
                    <a:pt x="32" y="32"/>
                  </a:lnTo>
                  <a:lnTo>
                    <a:pt x="32" y="32"/>
                  </a:lnTo>
                  <a:lnTo>
                    <a:pt x="18" y="37"/>
                  </a:lnTo>
                  <a:lnTo>
                    <a:pt x="18" y="37"/>
                  </a:lnTo>
                  <a:lnTo>
                    <a:pt x="18" y="37"/>
                  </a:lnTo>
                  <a:lnTo>
                    <a:pt x="18" y="37"/>
                  </a:lnTo>
                  <a:lnTo>
                    <a:pt x="4" y="32"/>
                  </a:lnTo>
                  <a:lnTo>
                    <a:pt x="4" y="32"/>
                  </a:lnTo>
                  <a:lnTo>
                    <a:pt x="0" y="18"/>
                  </a:lnTo>
                  <a:lnTo>
                    <a:pt x="0" y="18"/>
                  </a:lnTo>
                  <a:lnTo>
                    <a:pt x="0" y="18"/>
                  </a:lnTo>
                  <a:lnTo>
                    <a:pt x="0" y="18"/>
                  </a:lnTo>
                  <a:lnTo>
                    <a:pt x="4" y="4"/>
                  </a:lnTo>
                  <a:lnTo>
                    <a:pt x="4" y="4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7" y="18"/>
                  </a:lnTo>
                  <a:lnTo>
                    <a:pt x="37" y="18"/>
                  </a:lnTo>
                  <a:close/>
                </a:path>
              </a:pathLst>
            </a:custGeom>
            <a:noFill/>
            <a:ln w="7938">
              <a:solidFill>
                <a:srgbClr val="0000EE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600"/>
            </a:p>
          </p:txBody>
        </p:sp>
        <p:sp>
          <p:nvSpPr>
            <p:cNvPr id="25" name="Freeform 29"/>
            <p:cNvSpPr>
              <a:spLocks/>
            </p:cNvSpPr>
            <p:nvPr/>
          </p:nvSpPr>
          <p:spPr bwMode="auto">
            <a:xfrm>
              <a:off x="1342" y="1193"/>
              <a:ext cx="33" cy="37"/>
            </a:xfrm>
            <a:custGeom>
              <a:avLst/>
              <a:gdLst>
                <a:gd name="T0" fmla="*/ 38 w 38"/>
                <a:gd name="T1" fmla="*/ 19 h 37"/>
                <a:gd name="T2" fmla="*/ 33 w 38"/>
                <a:gd name="T3" fmla="*/ 33 h 37"/>
                <a:gd name="T4" fmla="*/ 33 w 38"/>
                <a:gd name="T5" fmla="*/ 33 h 37"/>
                <a:gd name="T6" fmla="*/ 19 w 38"/>
                <a:gd name="T7" fmla="*/ 37 h 37"/>
                <a:gd name="T8" fmla="*/ 19 w 38"/>
                <a:gd name="T9" fmla="*/ 37 h 37"/>
                <a:gd name="T10" fmla="*/ 19 w 38"/>
                <a:gd name="T11" fmla="*/ 37 h 37"/>
                <a:gd name="T12" fmla="*/ 19 w 38"/>
                <a:gd name="T13" fmla="*/ 37 h 37"/>
                <a:gd name="T14" fmla="*/ 5 w 38"/>
                <a:gd name="T15" fmla="*/ 33 h 37"/>
                <a:gd name="T16" fmla="*/ 5 w 38"/>
                <a:gd name="T17" fmla="*/ 33 h 37"/>
                <a:gd name="T18" fmla="*/ 0 w 38"/>
                <a:gd name="T19" fmla="*/ 19 h 37"/>
                <a:gd name="T20" fmla="*/ 0 w 38"/>
                <a:gd name="T21" fmla="*/ 19 h 37"/>
                <a:gd name="T22" fmla="*/ 0 w 38"/>
                <a:gd name="T23" fmla="*/ 19 h 37"/>
                <a:gd name="T24" fmla="*/ 0 w 38"/>
                <a:gd name="T25" fmla="*/ 19 h 37"/>
                <a:gd name="T26" fmla="*/ 5 w 38"/>
                <a:gd name="T27" fmla="*/ 5 h 37"/>
                <a:gd name="T28" fmla="*/ 5 w 38"/>
                <a:gd name="T29" fmla="*/ 5 h 37"/>
                <a:gd name="T30" fmla="*/ 19 w 38"/>
                <a:gd name="T31" fmla="*/ 0 h 37"/>
                <a:gd name="T32" fmla="*/ 19 w 38"/>
                <a:gd name="T33" fmla="*/ 0 h 37"/>
                <a:gd name="T34" fmla="*/ 19 w 38"/>
                <a:gd name="T35" fmla="*/ 0 h 37"/>
                <a:gd name="T36" fmla="*/ 19 w 38"/>
                <a:gd name="T37" fmla="*/ 0 h 37"/>
                <a:gd name="T38" fmla="*/ 33 w 38"/>
                <a:gd name="T39" fmla="*/ 5 h 37"/>
                <a:gd name="T40" fmla="*/ 33 w 38"/>
                <a:gd name="T41" fmla="*/ 5 h 37"/>
                <a:gd name="T42" fmla="*/ 38 w 38"/>
                <a:gd name="T43" fmla="*/ 19 h 37"/>
                <a:gd name="T44" fmla="*/ 38 w 38"/>
                <a:gd name="T45" fmla="*/ 19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8" h="37">
                  <a:moveTo>
                    <a:pt x="38" y="19"/>
                  </a:moveTo>
                  <a:lnTo>
                    <a:pt x="33" y="33"/>
                  </a:lnTo>
                  <a:lnTo>
                    <a:pt x="33" y="33"/>
                  </a:lnTo>
                  <a:lnTo>
                    <a:pt x="19" y="37"/>
                  </a:lnTo>
                  <a:lnTo>
                    <a:pt x="19" y="37"/>
                  </a:lnTo>
                  <a:lnTo>
                    <a:pt x="19" y="37"/>
                  </a:lnTo>
                  <a:lnTo>
                    <a:pt x="19" y="37"/>
                  </a:lnTo>
                  <a:lnTo>
                    <a:pt x="5" y="33"/>
                  </a:lnTo>
                  <a:lnTo>
                    <a:pt x="5" y="33"/>
                  </a:lnTo>
                  <a:lnTo>
                    <a:pt x="0" y="19"/>
                  </a:lnTo>
                  <a:lnTo>
                    <a:pt x="0" y="19"/>
                  </a:lnTo>
                  <a:lnTo>
                    <a:pt x="0" y="19"/>
                  </a:lnTo>
                  <a:lnTo>
                    <a:pt x="0" y="19"/>
                  </a:lnTo>
                  <a:lnTo>
                    <a:pt x="5" y="5"/>
                  </a:lnTo>
                  <a:lnTo>
                    <a:pt x="5" y="5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33" y="5"/>
                  </a:lnTo>
                  <a:lnTo>
                    <a:pt x="33" y="5"/>
                  </a:lnTo>
                  <a:lnTo>
                    <a:pt x="38" y="19"/>
                  </a:lnTo>
                  <a:lnTo>
                    <a:pt x="38" y="19"/>
                  </a:lnTo>
                  <a:close/>
                </a:path>
              </a:pathLst>
            </a:custGeom>
            <a:noFill/>
            <a:ln w="7938">
              <a:solidFill>
                <a:srgbClr val="0000EE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600"/>
            </a:p>
          </p:txBody>
        </p:sp>
        <p:sp>
          <p:nvSpPr>
            <p:cNvPr id="26" name="Freeform 30"/>
            <p:cNvSpPr>
              <a:spLocks/>
            </p:cNvSpPr>
            <p:nvPr/>
          </p:nvSpPr>
          <p:spPr bwMode="auto">
            <a:xfrm>
              <a:off x="1251" y="1193"/>
              <a:ext cx="34" cy="37"/>
            </a:xfrm>
            <a:custGeom>
              <a:avLst/>
              <a:gdLst>
                <a:gd name="T0" fmla="*/ 38 w 38"/>
                <a:gd name="T1" fmla="*/ 19 h 37"/>
                <a:gd name="T2" fmla="*/ 33 w 38"/>
                <a:gd name="T3" fmla="*/ 33 h 37"/>
                <a:gd name="T4" fmla="*/ 33 w 38"/>
                <a:gd name="T5" fmla="*/ 33 h 37"/>
                <a:gd name="T6" fmla="*/ 19 w 38"/>
                <a:gd name="T7" fmla="*/ 37 h 37"/>
                <a:gd name="T8" fmla="*/ 19 w 38"/>
                <a:gd name="T9" fmla="*/ 37 h 37"/>
                <a:gd name="T10" fmla="*/ 19 w 38"/>
                <a:gd name="T11" fmla="*/ 37 h 37"/>
                <a:gd name="T12" fmla="*/ 19 w 38"/>
                <a:gd name="T13" fmla="*/ 37 h 37"/>
                <a:gd name="T14" fmla="*/ 5 w 38"/>
                <a:gd name="T15" fmla="*/ 33 h 37"/>
                <a:gd name="T16" fmla="*/ 5 w 38"/>
                <a:gd name="T17" fmla="*/ 33 h 37"/>
                <a:gd name="T18" fmla="*/ 0 w 38"/>
                <a:gd name="T19" fmla="*/ 19 h 37"/>
                <a:gd name="T20" fmla="*/ 0 w 38"/>
                <a:gd name="T21" fmla="*/ 19 h 37"/>
                <a:gd name="T22" fmla="*/ 0 w 38"/>
                <a:gd name="T23" fmla="*/ 19 h 37"/>
                <a:gd name="T24" fmla="*/ 0 w 38"/>
                <a:gd name="T25" fmla="*/ 19 h 37"/>
                <a:gd name="T26" fmla="*/ 5 w 38"/>
                <a:gd name="T27" fmla="*/ 5 h 37"/>
                <a:gd name="T28" fmla="*/ 5 w 38"/>
                <a:gd name="T29" fmla="*/ 5 h 37"/>
                <a:gd name="T30" fmla="*/ 19 w 38"/>
                <a:gd name="T31" fmla="*/ 0 h 37"/>
                <a:gd name="T32" fmla="*/ 19 w 38"/>
                <a:gd name="T33" fmla="*/ 0 h 37"/>
                <a:gd name="T34" fmla="*/ 19 w 38"/>
                <a:gd name="T35" fmla="*/ 0 h 37"/>
                <a:gd name="T36" fmla="*/ 19 w 38"/>
                <a:gd name="T37" fmla="*/ 0 h 37"/>
                <a:gd name="T38" fmla="*/ 33 w 38"/>
                <a:gd name="T39" fmla="*/ 5 h 37"/>
                <a:gd name="T40" fmla="*/ 33 w 38"/>
                <a:gd name="T41" fmla="*/ 5 h 37"/>
                <a:gd name="T42" fmla="*/ 38 w 38"/>
                <a:gd name="T43" fmla="*/ 19 h 37"/>
                <a:gd name="T44" fmla="*/ 38 w 38"/>
                <a:gd name="T45" fmla="*/ 19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8" h="37">
                  <a:moveTo>
                    <a:pt x="38" y="19"/>
                  </a:moveTo>
                  <a:lnTo>
                    <a:pt x="33" y="33"/>
                  </a:lnTo>
                  <a:lnTo>
                    <a:pt x="33" y="33"/>
                  </a:lnTo>
                  <a:lnTo>
                    <a:pt x="19" y="37"/>
                  </a:lnTo>
                  <a:lnTo>
                    <a:pt x="19" y="37"/>
                  </a:lnTo>
                  <a:lnTo>
                    <a:pt x="19" y="37"/>
                  </a:lnTo>
                  <a:lnTo>
                    <a:pt x="19" y="37"/>
                  </a:lnTo>
                  <a:lnTo>
                    <a:pt x="5" y="33"/>
                  </a:lnTo>
                  <a:lnTo>
                    <a:pt x="5" y="33"/>
                  </a:lnTo>
                  <a:lnTo>
                    <a:pt x="0" y="19"/>
                  </a:lnTo>
                  <a:lnTo>
                    <a:pt x="0" y="19"/>
                  </a:lnTo>
                  <a:lnTo>
                    <a:pt x="0" y="19"/>
                  </a:lnTo>
                  <a:lnTo>
                    <a:pt x="0" y="19"/>
                  </a:lnTo>
                  <a:lnTo>
                    <a:pt x="5" y="5"/>
                  </a:lnTo>
                  <a:lnTo>
                    <a:pt x="5" y="5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33" y="5"/>
                  </a:lnTo>
                  <a:lnTo>
                    <a:pt x="33" y="5"/>
                  </a:lnTo>
                  <a:lnTo>
                    <a:pt x="38" y="19"/>
                  </a:lnTo>
                  <a:lnTo>
                    <a:pt x="38" y="19"/>
                  </a:lnTo>
                  <a:close/>
                </a:path>
              </a:pathLst>
            </a:custGeom>
            <a:noFill/>
            <a:ln w="7938">
              <a:solidFill>
                <a:srgbClr val="EE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600"/>
            </a:p>
          </p:txBody>
        </p:sp>
        <p:sp>
          <p:nvSpPr>
            <p:cNvPr id="27" name="Freeform 31"/>
            <p:cNvSpPr>
              <a:spLocks/>
            </p:cNvSpPr>
            <p:nvPr/>
          </p:nvSpPr>
          <p:spPr bwMode="auto">
            <a:xfrm>
              <a:off x="1297" y="1160"/>
              <a:ext cx="32" cy="38"/>
            </a:xfrm>
            <a:custGeom>
              <a:avLst/>
              <a:gdLst>
                <a:gd name="T0" fmla="*/ 37 w 37"/>
                <a:gd name="T1" fmla="*/ 19 h 38"/>
                <a:gd name="T2" fmla="*/ 33 w 37"/>
                <a:gd name="T3" fmla="*/ 33 h 38"/>
                <a:gd name="T4" fmla="*/ 33 w 37"/>
                <a:gd name="T5" fmla="*/ 33 h 38"/>
                <a:gd name="T6" fmla="*/ 18 w 37"/>
                <a:gd name="T7" fmla="*/ 38 h 38"/>
                <a:gd name="T8" fmla="*/ 18 w 37"/>
                <a:gd name="T9" fmla="*/ 38 h 38"/>
                <a:gd name="T10" fmla="*/ 18 w 37"/>
                <a:gd name="T11" fmla="*/ 38 h 38"/>
                <a:gd name="T12" fmla="*/ 18 w 37"/>
                <a:gd name="T13" fmla="*/ 38 h 38"/>
                <a:gd name="T14" fmla="*/ 4 w 37"/>
                <a:gd name="T15" fmla="*/ 33 h 38"/>
                <a:gd name="T16" fmla="*/ 4 w 37"/>
                <a:gd name="T17" fmla="*/ 33 h 38"/>
                <a:gd name="T18" fmla="*/ 0 w 37"/>
                <a:gd name="T19" fmla="*/ 19 h 38"/>
                <a:gd name="T20" fmla="*/ 0 w 37"/>
                <a:gd name="T21" fmla="*/ 19 h 38"/>
                <a:gd name="T22" fmla="*/ 0 w 37"/>
                <a:gd name="T23" fmla="*/ 19 h 38"/>
                <a:gd name="T24" fmla="*/ 0 w 37"/>
                <a:gd name="T25" fmla="*/ 19 h 38"/>
                <a:gd name="T26" fmla="*/ 4 w 37"/>
                <a:gd name="T27" fmla="*/ 5 h 38"/>
                <a:gd name="T28" fmla="*/ 4 w 37"/>
                <a:gd name="T29" fmla="*/ 5 h 38"/>
                <a:gd name="T30" fmla="*/ 18 w 37"/>
                <a:gd name="T31" fmla="*/ 0 h 38"/>
                <a:gd name="T32" fmla="*/ 18 w 37"/>
                <a:gd name="T33" fmla="*/ 0 h 38"/>
                <a:gd name="T34" fmla="*/ 18 w 37"/>
                <a:gd name="T35" fmla="*/ 0 h 38"/>
                <a:gd name="T36" fmla="*/ 18 w 37"/>
                <a:gd name="T37" fmla="*/ 0 h 38"/>
                <a:gd name="T38" fmla="*/ 33 w 37"/>
                <a:gd name="T39" fmla="*/ 5 h 38"/>
                <a:gd name="T40" fmla="*/ 33 w 37"/>
                <a:gd name="T41" fmla="*/ 5 h 38"/>
                <a:gd name="T42" fmla="*/ 37 w 37"/>
                <a:gd name="T43" fmla="*/ 19 h 38"/>
                <a:gd name="T44" fmla="*/ 37 w 37"/>
                <a:gd name="T45" fmla="*/ 19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7" h="38">
                  <a:moveTo>
                    <a:pt x="37" y="19"/>
                  </a:moveTo>
                  <a:lnTo>
                    <a:pt x="33" y="33"/>
                  </a:lnTo>
                  <a:lnTo>
                    <a:pt x="33" y="33"/>
                  </a:lnTo>
                  <a:lnTo>
                    <a:pt x="18" y="38"/>
                  </a:lnTo>
                  <a:lnTo>
                    <a:pt x="18" y="38"/>
                  </a:lnTo>
                  <a:lnTo>
                    <a:pt x="18" y="38"/>
                  </a:lnTo>
                  <a:lnTo>
                    <a:pt x="18" y="38"/>
                  </a:lnTo>
                  <a:lnTo>
                    <a:pt x="4" y="33"/>
                  </a:lnTo>
                  <a:lnTo>
                    <a:pt x="4" y="33"/>
                  </a:lnTo>
                  <a:lnTo>
                    <a:pt x="0" y="19"/>
                  </a:lnTo>
                  <a:lnTo>
                    <a:pt x="0" y="19"/>
                  </a:lnTo>
                  <a:lnTo>
                    <a:pt x="0" y="19"/>
                  </a:lnTo>
                  <a:lnTo>
                    <a:pt x="0" y="19"/>
                  </a:lnTo>
                  <a:lnTo>
                    <a:pt x="4" y="5"/>
                  </a:lnTo>
                  <a:lnTo>
                    <a:pt x="4" y="5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33" y="5"/>
                  </a:lnTo>
                  <a:lnTo>
                    <a:pt x="33" y="5"/>
                  </a:lnTo>
                  <a:lnTo>
                    <a:pt x="37" y="19"/>
                  </a:lnTo>
                  <a:lnTo>
                    <a:pt x="37" y="19"/>
                  </a:lnTo>
                  <a:close/>
                </a:path>
              </a:pathLst>
            </a:custGeom>
            <a:noFill/>
            <a:ln w="7938">
              <a:solidFill>
                <a:srgbClr val="EE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600"/>
            </a:p>
          </p:txBody>
        </p:sp>
        <p:sp>
          <p:nvSpPr>
            <p:cNvPr id="28" name="Line 32"/>
            <p:cNvSpPr>
              <a:spLocks noChangeShapeType="1"/>
            </p:cNvSpPr>
            <p:nvPr/>
          </p:nvSpPr>
          <p:spPr bwMode="auto">
            <a:xfrm>
              <a:off x="947" y="789"/>
              <a:ext cx="1" cy="183"/>
            </a:xfrm>
            <a:prstGeom prst="line">
              <a:avLst/>
            </a:prstGeom>
            <a:noFill/>
            <a:ln w="7938">
              <a:solidFill>
                <a:srgbClr val="0088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600"/>
            </a:p>
          </p:txBody>
        </p:sp>
        <p:sp>
          <p:nvSpPr>
            <p:cNvPr id="29" name="Freeform 33"/>
            <p:cNvSpPr>
              <a:spLocks/>
            </p:cNvSpPr>
            <p:nvPr/>
          </p:nvSpPr>
          <p:spPr bwMode="auto">
            <a:xfrm>
              <a:off x="939" y="761"/>
              <a:ext cx="17" cy="28"/>
            </a:xfrm>
            <a:custGeom>
              <a:avLst/>
              <a:gdLst>
                <a:gd name="T0" fmla="*/ 19 w 19"/>
                <a:gd name="T1" fmla="*/ 28 h 28"/>
                <a:gd name="T2" fmla="*/ 9 w 19"/>
                <a:gd name="T3" fmla="*/ 28 h 28"/>
                <a:gd name="T4" fmla="*/ 0 w 19"/>
                <a:gd name="T5" fmla="*/ 28 h 28"/>
                <a:gd name="T6" fmla="*/ 0 w 19"/>
                <a:gd name="T7" fmla="*/ 28 h 28"/>
                <a:gd name="T8" fmla="*/ 9 w 19"/>
                <a:gd name="T9" fmla="*/ 0 h 28"/>
                <a:gd name="T10" fmla="*/ 9 w 19"/>
                <a:gd name="T11" fmla="*/ 0 h 28"/>
                <a:gd name="T12" fmla="*/ 19 w 19"/>
                <a:gd name="T13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28">
                  <a:moveTo>
                    <a:pt x="19" y="28"/>
                  </a:moveTo>
                  <a:lnTo>
                    <a:pt x="9" y="28"/>
                  </a:lnTo>
                  <a:lnTo>
                    <a:pt x="0" y="28"/>
                  </a:lnTo>
                  <a:lnTo>
                    <a:pt x="0" y="28"/>
                  </a:lnTo>
                  <a:lnTo>
                    <a:pt x="9" y="0"/>
                  </a:lnTo>
                  <a:lnTo>
                    <a:pt x="9" y="0"/>
                  </a:lnTo>
                  <a:lnTo>
                    <a:pt x="19" y="28"/>
                  </a:lnTo>
                  <a:close/>
                </a:path>
              </a:pathLst>
            </a:custGeom>
            <a:solidFill>
              <a:srgbClr val="0088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600"/>
            </a:p>
          </p:txBody>
        </p:sp>
        <p:sp>
          <p:nvSpPr>
            <p:cNvPr id="30" name="Freeform 34"/>
            <p:cNvSpPr>
              <a:spLocks/>
            </p:cNvSpPr>
            <p:nvPr/>
          </p:nvSpPr>
          <p:spPr bwMode="auto">
            <a:xfrm>
              <a:off x="939" y="972"/>
              <a:ext cx="17" cy="28"/>
            </a:xfrm>
            <a:custGeom>
              <a:avLst/>
              <a:gdLst>
                <a:gd name="T0" fmla="*/ 0 w 19"/>
                <a:gd name="T1" fmla="*/ 5 h 28"/>
                <a:gd name="T2" fmla="*/ 9 w 19"/>
                <a:gd name="T3" fmla="*/ 0 h 28"/>
                <a:gd name="T4" fmla="*/ 19 w 19"/>
                <a:gd name="T5" fmla="*/ 5 h 28"/>
                <a:gd name="T6" fmla="*/ 19 w 19"/>
                <a:gd name="T7" fmla="*/ 5 h 28"/>
                <a:gd name="T8" fmla="*/ 9 w 19"/>
                <a:gd name="T9" fmla="*/ 28 h 28"/>
                <a:gd name="T10" fmla="*/ 9 w 19"/>
                <a:gd name="T11" fmla="*/ 28 h 28"/>
                <a:gd name="T12" fmla="*/ 0 w 19"/>
                <a:gd name="T13" fmla="*/ 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28">
                  <a:moveTo>
                    <a:pt x="0" y="5"/>
                  </a:moveTo>
                  <a:lnTo>
                    <a:pt x="9" y="0"/>
                  </a:lnTo>
                  <a:lnTo>
                    <a:pt x="19" y="5"/>
                  </a:lnTo>
                  <a:lnTo>
                    <a:pt x="19" y="5"/>
                  </a:lnTo>
                  <a:lnTo>
                    <a:pt x="9" y="28"/>
                  </a:lnTo>
                  <a:lnTo>
                    <a:pt x="9" y="28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0088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600"/>
            </a:p>
          </p:txBody>
        </p:sp>
        <p:sp>
          <p:nvSpPr>
            <p:cNvPr id="31" name="Rectangle 35"/>
            <p:cNvSpPr>
              <a:spLocks noChangeArrowheads="1"/>
            </p:cNvSpPr>
            <p:nvPr/>
          </p:nvSpPr>
          <p:spPr bwMode="auto">
            <a:xfrm>
              <a:off x="864" y="829"/>
              <a:ext cx="51" cy="2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600">
                  <a:solidFill>
                    <a:srgbClr val="111111"/>
                  </a:solidFill>
                </a:rPr>
                <a:t>l</a:t>
              </a:r>
              <a:endParaRPr lang="en-US" sz="1600"/>
            </a:p>
          </p:txBody>
        </p:sp>
        <p:sp>
          <p:nvSpPr>
            <p:cNvPr id="32" name="Freeform 36"/>
            <p:cNvSpPr>
              <a:spLocks/>
            </p:cNvSpPr>
            <p:nvPr/>
          </p:nvSpPr>
          <p:spPr bwMode="auto">
            <a:xfrm>
              <a:off x="1297" y="982"/>
              <a:ext cx="32" cy="37"/>
            </a:xfrm>
            <a:custGeom>
              <a:avLst/>
              <a:gdLst>
                <a:gd name="T0" fmla="*/ 37 w 37"/>
                <a:gd name="T1" fmla="*/ 18 h 37"/>
                <a:gd name="T2" fmla="*/ 33 w 37"/>
                <a:gd name="T3" fmla="*/ 33 h 37"/>
                <a:gd name="T4" fmla="*/ 33 w 37"/>
                <a:gd name="T5" fmla="*/ 33 h 37"/>
                <a:gd name="T6" fmla="*/ 18 w 37"/>
                <a:gd name="T7" fmla="*/ 37 h 37"/>
                <a:gd name="T8" fmla="*/ 18 w 37"/>
                <a:gd name="T9" fmla="*/ 37 h 37"/>
                <a:gd name="T10" fmla="*/ 18 w 37"/>
                <a:gd name="T11" fmla="*/ 37 h 37"/>
                <a:gd name="T12" fmla="*/ 18 w 37"/>
                <a:gd name="T13" fmla="*/ 37 h 37"/>
                <a:gd name="T14" fmla="*/ 4 w 37"/>
                <a:gd name="T15" fmla="*/ 33 h 37"/>
                <a:gd name="T16" fmla="*/ 4 w 37"/>
                <a:gd name="T17" fmla="*/ 33 h 37"/>
                <a:gd name="T18" fmla="*/ 0 w 37"/>
                <a:gd name="T19" fmla="*/ 18 h 37"/>
                <a:gd name="T20" fmla="*/ 0 w 37"/>
                <a:gd name="T21" fmla="*/ 18 h 37"/>
                <a:gd name="T22" fmla="*/ 0 w 37"/>
                <a:gd name="T23" fmla="*/ 18 h 37"/>
                <a:gd name="T24" fmla="*/ 0 w 37"/>
                <a:gd name="T25" fmla="*/ 18 h 37"/>
                <a:gd name="T26" fmla="*/ 4 w 37"/>
                <a:gd name="T27" fmla="*/ 4 h 37"/>
                <a:gd name="T28" fmla="*/ 4 w 37"/>
                <a:gd name="T29" fmla="*/ 4 h 37"/>
                <a:gd name="T30" fmla="*/ 18 w 37"/>
                <a:gd name="T31" fmla="*/ 0 h 37"/>
                <a:gd name="T32" fmla="*/ 18 w 37"/>
                <a:gd name="T33" fmla="*/ 0 h 37"/>
                <a:gd name="T34" fmla="*/ 18 w 37"/>
                <a:gd name="T35" fmla="*/ 0 h 37"/>
                <a:gd name="T36" fmla="*/ 18 w 37"/>
                <a:gd name="T37" fmla="*/ 0 h 37"/>
                <a:gd name="T38" fmla="*/ 33 w 37"/>
                <a:gd name="T39" fmla="*/ 4 h 37"/>
                <a:gd name="T40" fmla="*/ 33 w 37"/>
                <a:gd name="T41" fmla="*/ 4 h 37"/>
                <a:gd name="T42" fmla="*/ 37 w 37"/>
                <a:gd name="T43" fmla="*/ 18 h 37"/>
                <a:gd name="T44" fmla="*/ 37 w 37"/>
                <a:gd name="T45" fmla="*/ 18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7" h="37">
                  <a:moveTo>
                    <a:pt x="37" y="18"/>
                  </a:moveTo>
                  <a:lnTo>
                    <a:pt x="33" y="33"/>
                  </a:lnTo>
                  <a:lnTo>
                    <a:pt x="33" y="33"/>
                  </a:lnTo>
                  <a:lnTo>
                    <a:pt x="18" y="37"/>
                  </a:lnTo>
                  <a:lnTo>
                    <a:pt x="18" y="37"/>
                  </a:lnTo>
                  <a:lnTo>
                    <a:pt x="18" y="37"/>
                  </a:lnTo>
                  <a:lnTo>
                    <a:pt x="18" y="37"/>
                  </a:lnTo>
                  <a:lnTo>
                    <a:pt x="4" y="33"/>
                  </a:lnTo>
                  <a:lnTo>
                    <a:pt x="4" y="33"/>
                  </a:lnTo>
                  <a:lnTo>
                    <a:pt x="0" y="18"/>
                  </a:lnTo>
                  <a:lnTo>
                    <a:pt x="0" y="18"/>
                  </a:lnTo>
                  <a:lnTo>
                    <a:pt x="0" y="18"/>
                  </a:lnTo>
                  <a:lnTo>
                    <a:pt x="0" y="18"/>
                  </a:lnTo>
                  <a:lnTo>
                    <a:pt x="4" y="4"/>
                  </a:lnTo>
                  <a:lnTo>
                    <a:pt x="4" y="4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33" y="4"/>
                  </a:lnTo>
                  <a:lnTo>
                    <a:pt x="33" y="4"/>
                  </a:lnTo>
                  <a:lnTo>
                    <a:pt x="37" y="18"/>
                  </a:lnTo>
                  <a:lnTo>
                    <a:pt x="37" y="18"/>
                  </a:lnTo>
                  <a:close/>
                </a:path>
              </a:pathLst>
            </a:custGeom>
            <a:noFill/>
            <a:ln w="7938">
              <a:solidFill>
                <a:srgbClr val="EE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600"/>
            </a:p>
          </p:txBody>
        </p:sp>
        <p:sp>
          <p:nvSpPr>
            <p:cNvPr id="33" name="Freeform 37"/>
            <p:cNvSpPr>
              <a:spLocks/>
            </p:cNvSpPr>
            <p:nvPr/>
          </p:nvSpPr>
          <p:spPr bwMode="auto">
            <a:xfrm>
              <a:off x="1679" y="982"/>
              <a:ext cx="33" cy="37"/>
            </a:xfrm>
            <a:custGeom>
              <a:avLst/>
              <a:gdLst>
                <a:gd name="T0" fmla="*/ 37 w 37"/>
                <a:gd name="T1" fmla="*/ 18 h 37"/>
                <a:gd name="T2" fmla="*/ 33 w 37"/>
                <a:gd name="T3" fmla="*/ 33 h 37"/>
                <a:gd name="T4" fmla="*/ 33 w 37"/>
                <a:gd name="T5" fmla="*/ 33 h 37"/>
                <a:gd name="T6" fmla="*/ 19 w 37"/>
                <a:gd name="T7" fmla="*/ 37 h 37"/>
                <a:gd name="T8" fmla="*/ 19 w 37"/>
                <a:gd name="T9" fmla="*/ 37 h 37"/>
                <a:gd name="T10" fmla="*/ 19 w 37"/>
                <a:gd name="T11" fmla="*/ 37 h 37"/>
                <a:gd name="T12" fmla="*/ 19 w 37"/>
                <a:gd name="T13" fmla="*/ 37 h 37"/>
                <a:gd name="T14" fmla="*/ 4 w 37"/>
                <a:gd name="T15" fmla="*/ 33 h 37"/>
                <a:gd name="T16" fmla="*/ 4 w 37"/>
                <a:gd name="T17" fmla="*/ 33 h 37"/>
                <a:gd name="T18" fmla="*/ 0 w 37"/>
                <a:gd name="T19" fmla="*/ 18 h 37"/>
                <a:gd name="T20" fmla="*/ 0 w 37"/>
                <a:gd name="T21" fmla="*/ 18 h 37"/>
                <a:gd name="T22" fmla="*/ 0 w 37"/>
                <a:gd name="T23" fmla="*/ 18 h 37"/>
                <a:gd name="T24" fmla="*/ 0 w 37"/>
                <a:gd name="T25" fmla="*/ 18 h 37"/>
                <a:gd name="T26" fmla="*/ 4 w 37"/>
                <a:gd name="T27" fmla="*/ 4 h 37"/>
                <a:gd name="T28" fmla="*/ 4 w 37"/>
                <a:gd name="T29" fmla="*/ 4 h 37"/>
                <a:gd name="T30" fmla="*/ 19 w 37"/>
                <a:gd name="T31" fmla="*/ 0 h 37"/>
                <a:gd name="T32" fmla="*/ 19 w 37"/>
                <a:gd name="T33" fmla="*/ 0 h 37"/>
                <a:gd name="T34" fmla="*/ 19 w 37"/>
                <a:gd name="T35" fmla="*/ 0 h 37"/>
                <a:gd name="T36" fmla="*/ 19 w 37"/>
                <a:gd name="T37" fmla="*/ 0 h 37"/>
                <a:gd name="T38" fmla="*/ 33 w 37"/>
                <a:gd name="T39" fmla="*/ 4 h 37"/>
                <a:gd name="T40" fmla="*/ 33 w 37"/>
                <a:gd name="T41" fmla="*/ 4 h 37"/>
                <a:gd name="T42" fmla="*/ 37 w 37"/>
                <a:gd name="T43" fmla="*/ 18 h 37"/>
                <a:gd name="T44" fmla="*/ 37 w 37"/>
                <a:gd name="T45" fmla="*/ 18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7" h="37">
                  <a:moveTo>
                    <a:pt x="37" y="18"/>
                  </a:moveTo>
                  <a:lnTo>
                    <a:pt x="33" y="33"/>
                  </a:lnTo>
                  <a:lnTo>
                    <a:pt x="33" y="33"/>
                  </a:lnTo>
                  <a:lnTo>
                    <a:pt x="19" y="37"/>
                  </a:lnTo>
                  <a:lnTo>
                    <a:pt x="19" y="37"/>
                  </a:lnTo>
                  <a:lnTo>
                    <a:pt x="19" y="37"/>
                  </a:lnTo>
                  <a:lnTo>
                    <a:pt x="19" y="37"/>
                  </a:lnTo>
                  <a:lnTo>
                    <a:pt x="4" y="33"/>
                  </a:lnTo>
                  <a:lnTo>
                    <a:pt x="4" y="33"/>
                  </a:lnTo>
                  <a:lnTo>
                    <a:pt x="0" y="18"/>
                  </a:lnTo>
                  <a:lnTo>
                    <a:pt x="0" y="18"/>
                  </a:lnTo>
                  <a:lnTo>
                    <a:pt x="0" y="18"/>
                  </a:lnTo>
                  <a:lnTo>
                    <a:pt x="0" y="18"/>
                  </a:lnTo>
                  <a:lnTo>
                    <a:pt x="4" y="4"/>
                  </a:lnTo>
                  <a:lnTo>
                    <a:pt x="4" y="4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33" y="4"/>
                  </a:lnTo>
                  <a:lnTo>
                    <a:pt x="33" y="4"/>
                  </a:lnTo>
                  <a:lnTo>
                    <a:pt x="37" y="18"/>
                  </a:lnTo>
                  <a:lnTo>
                    <a:pt x="37" y="18"/>
                  </a:lnTo>
                  <a:close/>
                </a:path>
              </a:pathLst>
            </a:custGeom>
            <a:noFill/>
            <a:ln w="7938">
              <a:solidFill>
                <a:srgbClr val="EE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600"/>
            </a:p>
          </p:txBody>
        </p:sp>
        <p:sp>
          <p:nvSpPr>
            <p:cNvPr id="34" name="Freeform 38"/>
            <p:cNvSpPr>
              <a:spLocks/>
            </p:cNvSpPr>
            <p:nvPr/>
          </p:nvSpPr>
          <p:spPr bwMode="auto">
            <a:xfrm>
              <a:off x="1646" y="1179"/>
              <a:ext cx="33" cy="37"/>
            </a:xfrm>
            <a:custGeom>
              <a:avLst/>
              <a:gdLst>
                <a:gd name="T0" fmla="*/ 38 w 38"/>
                <a:gd name="T1" fmla="*/ 19 h 37"/>
                <a:gd name="T2" fmla="*/ 33 w 38"/>
                <a:gd name="T3" fmla="*/ 33 h 37"/>
                <a:gd name="T4" fmla="*/ 33 w 38"/>
                <a:gd name="T5" fmla="*/ 33 h 37"/>
                <a:gd name="T6" fmla="*/ 19 w 38"/>
                <a:gd name="T7" fmla="*/ 37 h 37"/>
                <a:gd name="T8" fmla="*/ 19 w 38"/>
                <a:gd name="T9" fmla="*/ 37 h 37"/>
                <a:gd name="T10" fmla="*/ 19 w 38"/>
                <a:gd name="T11" fmla="*/ 37 h 37"/>
                <a:gd name="T12" fmla="*/ 19 w 38"/>
                <a:gd name="T13" fmla="*/ 37 h 37"/>
                <a:gd name="T14" fmla="*/ 5 w 38"/>
                <a:gd name="T15" fmla="*/ 33 h 37"/>
                <a:gd name="T16" fmla="*/ 5 w 38"/>
                <a:gd name="T17" fmla="*/ 33 h 37"/>
                <a:gd name="T18" fmla="*/ 0 w 38"/>
                <a:gd name="T19" fmla="*/ 19 h 37"/>
                <a:gd name="T20" fmla="*/ 0 w 38"/>
                <a:gd name="T21" fmla="*/ 19 h 37"/>
                <a:gd name="T22" fmla="*/ 0 w 38"/>
                <a:gd name="T23" fmla="*/ 19 h 37"/>
                <a:gd name="T24" fmla="*/ 0 w 38"/>
                <a:gd name="T25" fmla="*/ 19 h 37"/>
                <a:gd name="T26" fmla="*/ 5 w 38"/>
                <a:gd name="T27" fmla="*/ 4 h 37"/>
                <a:gd name="T28" fmla="*/ 5 w 38"/>
                <a:gd name="T29" fmla="*/ 4 h 37"/>
                <a:gd name="T30" fmla="*/ 19 w 38"/>
                <a:gd name="T31" fmla="*/ 0 h 37"/>
                <a:gd name="T32" fmla="*/ 19 w 38"/>
                <a:gd name="T33" fmla="*/ 0 h 37"/>
                <a:gd name="T34" fmla="*/ 19 w 38"/>
                <a:gd name="T35" fmla="*/ 0 h 37"/>
                <a:gd name="T36" fmla="*/ 19 w 38"/>
                <a:gd name="T37" fmla="*/ 0 h 37"/>
                <a:gd name="T38" fmla="*/ 33 w 38"/>
                <a:gd name="T39" fmla="*/ 4 h 37"/>
                <a:gd name="T40" fmla="*/ 33 w 38"/>
                <a:gd name="T41" fmla="*/ 4 h 37"/>
                <a:gd name="T42" fmla="*/ 38 w 38"/>
                <a:gd name="T43" fmla="*/ 19 h 37"/>
                <a:gd name="T44" fmla="*/ 38 w 38"/>
                <a:gd name="T45" fmla="*/ 19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8" h="37">
                  <a:moveTo>
                    <a:pt x="38" y="19"/>
                  </a:moveTo>
                  <a:lnTo>
                    <a:pt x="33" y="33"/>
                  </a:lnTo>
                  <a:lnTo>
                    <a:pt x="33" y="33"/>
                  </a:lnTo>
                  <a:lnTo>
                    <a:pt x="19" y="37"/>
                  </a:lnTo>
                  <a:lnTo>
                    <a:pt x="19" y="37"/>
                  </a:lnTo>
                  <a:lnTo>
                    <a:pt x="19" y="37"/>
                  </a:lnTo>
                  <a:lnTo>
                    <a:pt x="19" y="37"/>
                  </a:lnTo>
                  <a:lnTo>
                    <a:pt x="5" y="33"/>
                  </a:lnTo>
                  <a:lnTo>
                    <a:pt x="5" y="33"/>
                  </a:lnTo>
                  <a:lnTo>
                    <a:pt x="0" y="19"/>
                  </a:lnTo>
                  <a:lnTo>
                    <a:pt x="0" y="19"/>
                  </a:lnTo>
                  <a:lnTo>
                    <a:pt x="0" y="19"/>
                  </a:lnTo>
                  <a:lnTo>
                    <a:pt x="0" y="19"/>
                  </a:lnTo>
                  <a:lnTo>
                    <a:pt x="5" y="4"/>
                  </a:lnTo>
                  <a:lnTo>
                    <a:pt x="5" y="4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33" y="4"/>
                  </a:lnTo>
                  <a:lnTo>
                    <a:pt x="33" y="4"/>
                  </a:lnTo>
                  <a:lnTo>
                    <a:pt x="38" y="19"/>
                  </a:lnTo>
                  <a:lnTo>
                    <a:pt x="38" y="19"/>
                  </a:lnTo>
                  <a:close/>
                </a:path>
              </a:pathLst>
            </a:custGeom>
            <a:noFill/>
            <a:ln w="7938">
              <a:solidFill>
                <a:srgbClr val="EE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600"/>
            </a:p>
          </p:txBody>
        </p:sp>
        <p:sp>
          <p:nvSpPr>
            <p:cNvPr id="35" name="Freeform 39"/>
            <p:cNvSpPr>
              <a:spLocks/>
            </p:cNvSpPr>
            <p:nvPr/>
          </p:nvSpPr>
          <p:spPr bwMode="auto">
            <a:xfrm>
              <a:off x="1683" y="1151"/>
              <a:ext cx="33" cy="37"/>
            </a:xfrm>
            <a:custGeom>
              <a:avLst/>
              <a:gdLst>
                <a:gd name="T0" fmla="*/ 38 w 38"/>
                <a:gd name="T1" fmla="*/ 18 h 37"/>
                <a:gd name="T2" fmla="*/ 33 w 38"/>
                <a:gd name="T3" fmla="*/ 32 h 37"/>
                <a:gd name="T4" fmla="*/ 33 w 38"/>
                <a:gd name="T5" fmla="*/ 32 h 37"/>
                <a:gd name="T6" fmla="*/ 19 w 38"/>
                <a:gd name="T7" fmla="*/ 37 h 37"/>
                <a:gd name="T8" fmla="*/ 19 w 38"/>
                <a:gd name="T9" fmla="*/ 37 h 37"/>
                <a:gd name="T10" fmla="*/ 19 w 38"/>
                <a:gd name="T11" fmla="*/ 37 h 37"/>
                <a:gd name="T12" fmla="*/ 19 w 38"/>
                <a:gd name="T13" fmla="*/ 37 h 37"/>
                <a:gd name="T14" fmla="*/ 5 w 38"/>
                <a:gd name="T15" fmla="*/ 32 h 37"/>
                <a:gd name="T16" fmla="*/ 5 w 38"/>
                <a:gd name="T17" fmla="*/ 32 h 37"/>
                <a:gd name="T18" fmla="*/ 0 w 38"/>
                <a:gd name="T19" fmla="*/ 18 h 37"/>
                <a:gd name="T20" fmla="*/ 0 w 38"/>
                <a:gd name="T21" fmla="*/ 18 h 37"/>
                <a:gd name="T22" fmla="*/ 0 w 38"/>
                <a:gd name="T23" fmla="*/ 18 h 37"/>
                <a:gd name="T24" fmla="*/ 0 w 38"/>
                <a:gd name="T25" fmla="*/ 18 h 37"/>
                <a:gd name="T26" fmla="*/ 5 w 38"/>
                <a:gd name="T27" fmla="*/ 4 h 37"/>
                <a:gd name="T28" fmla="*/ 5 w 38"/>
                <a:gd name="T29" fmla="*/ 4 h 37"/>
                <a:gd name="T30" fmla="*/ 19 w 38"/>
                <a:gd name="T31" fmla="*/ 0 h 37"/>
                <a:gd name="T32" fmla="*/ 19 w 38"/>
                <a:gd name="T33" fmla="*/ 0 h 37"/>
                <a:gd name="T34" fmla="*/ 19 w 38"/>
                <a:gd name="T35" fmla="*/ 0 h 37"/>
                <a:gd name="T36" fmla="*/ 19 w 38"/>
                <a:gd name="T37" fmla="*/ 0 h 37"/>
                <a:gd name="T38" fmla="*/ 33 w 38"/>
                <a:gd name="T39" fmla="*/ 4 h 37"/>
                <a:gd name="T40" fmla="*/ 33 w 38"/>
                <a:gd name="T41" fmla="*/ 4 h 37"/>
                <a:gd name="T42" fmla="*/ 38 w 38"/>
                <a:gd name="T43" fmla="*/ 18 h 37"/>
                <a:gd name="T44" fmla="*/ 38 w 38"/>
                <a:gd name="T45" fmla="*/ 18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8" h="37">
                  <a:moveTo>
                    <a:pt x="38" y="18"/>
                  </a:moveTo>
                  <a:lnTo>
                    <a:pt x="33" y="32"/>
                  </a:lnTo>
                  <a:lnTo>
                    <a:pt x="33" y="32"/>
                  </a:lnTo>
                  <a:lnTo>
                    <a:pt x="19" y="37"/>
                  </a:lnTo>
                  <a:lnTo>
                    <a:pt x="19" y="37"/>
                  </a:lnTo>
                  <a:lnTo>
                    <a:pt x="19" y="37"/>
                  </a:lnTo>
                  <a:lnTo>
                    <a:pt x="19" y="37"/>
                  </a:lnTo>
                  <a:lnTo>
                    <a:pt x="5" y="32"/>
                  </a:lnTo>
                  <a:lnTo>
                    <a:pt x="5" y="32"/>
                  </a:lnTo>
                  <a:lnTo>
                    <a:pt x="0" y="18"/>
                  </a:lnTo>
                  <a:lnTo>
                    <a:pt x="0" y="18"/>
                  </a:lnTo>
                  <a:lnTo>
                    <a:pt x="0" y="18"/>
                  </a:lnTo>
                  <a:lnTo>
                    <a:pt x="0" y="18"/>
                  </a:lnTo>
                  <a:lnTo>
                    <a:pt x="5" y="4"/>
                  </a:lnTo>
                  <a:lnTo>
                    <a:pt x="5" y="4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33" y="4"/>
                  </a:lnTo>
                  <a:lnTo>
                    <a:pt x="33" y="4"/>
                  </a:lnTo>
                  <a:lnTo>
                    <a:pt x="38" y="18"/>
                  </a:lnTo>
                  <a:lnTo>
                    <a:pt x="38" y="18"/>
                  </a:lnTo>
                  <a:close/>
                </a:path>
              </a:pathLst>
            </a:custGeom>
            <a:noFill/>
            <a:ln w="7938">
              <a:solidFill>
                <a:srgbClr val="EE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600"/>
            </a:p>
          </p:txBody>
        </p:sp>
        <p:sp>
          <p:nvSpPr>
            <p:cNvPr id="36" name="Freeform 40"/>
            <p:cNvSpPr>
              <a:spLocks/>
            </p:cNvSpPr>
            <p:nvPr/>
          </p:nvSpPr>
          <p:spPr bwMode="auto">
            <a:xfrm>
              <a:off x="1650" y="1399"/>
              <a:ext cx="33" cy="38"/>
            </a:xfrm>
            <a:custGeom>
              <a:avLst/>
              <a:gdLst>
                <a:gd name="T0" fmla="*/ 37 w 37"/>
                <a:gd name="T1" fmla="*/ 19 h 38"/>
                <a:gd name="T2" fmla="*/ 33 w 37"/>
                <a:gd name="T3" fmla="*/ 33 h 38"/>
                <a:gd name="T4" fmla="*/ 33 w 37"/>
                <a:gd name="T5" fmla="*/ 33 h 38"/>
                <a:gd name="T6" fmla="*/ 19 w 37"/>
                <a:gd name="T7" fmla="*/ 38 h 38"/>
                <a:gd name="T8" fmla="*/ 19 w 37"/>
                <a:gd name="T9" fmla="*/ 38 h 38"/>
                <a:gd name="T10" fmla="*/ 19 w 37"/>
                <a:gd name="T11" fmla="*/ 38 h 38"/>
                <a:gd name="T12" fmla="*/ 19 w 37"/>
                <a:gd name="T13" fmla="*/ 38 h 38"/>
                <a:gd name="T14" fmla="*/ 5 w 37"/>
                <a:gd name="T15" fmla="*/ 33 h 38"/>
                <a:gd name="T16" fmla="*/ 5 w 37"/>
                <a:gd name="T17" fmla="*/ 33 h 38"/>
                <a:gd name="T18" fmla="*/ 0 w 37"/>
                <a:gd name="T19" fmla="*/ 19 h 38"/>
                <a:gd name="T20" fmla="*/ 0 w 37"/>
                <a:gd name="T21" fmla="*/ 19 h 38"/>
                <a:gd name="T22" fmla="*/ 0 w 37"/>
                <a:gd name="T23" fmla="*/ 19 h 38"/>
                <a:gd name="T24" fmla="*/ 0 w 37"/>
                <a:gd name="T25" fmla="*/ 19 h 38"/>
                <a:gd name="T26" fmla="*/ 5 w 37"/>
                <a:gd name="T27" fmla="*/ 5 h 38"/>
                <a:gd name="T28" fmla="*/ 5 w 37"/>
                <a:gd name="T29" fmla="*/ 5 h 38"/>
                <a:gd name="T30" fmla="*/ 19 w 37"/>
                <a:gd name="T31" fmla="*/ 0 h 38"/>
                <a:gd name="T32" fmla="*/ 19 w 37"/>
                <a:gd name="T33" fmla="*/ 0 h 38"/>
                <a:gd name="T34" fmla="*/ 19 w 37"/>
                <a:gd name="T35" fmla="*/ 0 h 38"/>
                <a:gd name="T36" fmla="*/ 19 w 37"/>
                <a:gd name="T37" fmla="*/ 0 h 38"/>
                <a:gd name="T38" fmla="*/ 33 w 37"/>
                <a:gd name="T39" fmla="*/ 5 h 38"/>
                <a:gd name="T40" fmla="*/ 33 w 37"/>
                <a:gd name="T41" fmla="*/ 5 h 38"/>
                <a:gd name="T42" fmla="*/ 37 w 37"/>
                <a:gd name="T43" fmla="*/ 19 h 38"/>
                <a:gd name="T44" fmla="*/ 37 w 37"/>
                <a:gd name="T45" fmla="*/ 19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7" h="38">
                  <a:moveTo>
                    <a:pt x="37" y="19"/>
                  </a:moveTo>
                  <a:lnTo>
                    <a:pt x="33" y="33"/>
                  </a:lnTo>
                  <a:lnTo>
                    <a:pt x="33" y="33"/>
                  </a:lnTo>
                  <a:lnTo>
                    <a:pt x="19" y="38"/>
                  </a:lnTo>
                  <a:lnTo>
                    <a:pt x="19" y="38"/>
                  </a:lnTo>
                  <a:lnTo>
                    <a:pt x="19" y="38"/>
                  </a:lnTo>
                  <a:lnTo>
                    <a:pt x="19" y="38"/>
                  </a:lnTo>
                  <a:lnTo>
                    <a:pt x="5" y="33"/>
                  </a:lnTo>
                  <a:lnTo>
                    <a:pt x="5" y="33"/>
                  </a:lnTo>
                  <a:lnTo>
                    <a:pt x="0" y="19"/>
                  </a:lnTo>
                  <a:lnTo>
                    <a:pt x="0" y="19"/>
                  </a:lnTo>
                  <a:lnTo>
                    <a:pt x="0" y="19"/>
                  </a:lnTo>
                  <a:lnTo>
                    <a:pt x="0" y="19"/>
                  </a:lnTo>
                  <a:lnTo>
                    <a:pt x="5" y="5"/>
                  </a:lnTo>
                  <a:lnTo>
                    <a:pt x="5" y="5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33" y="5"/>
                  </a:lnTo>
                  <a:lnTo>
                    <a:pt x="33" y="5"/>
                  </a:lnTo>
                  <a:lnTo>
                    <a:pt x="37" y="19"/>
                  </a:lnTo>
                  <a:lnTo>
                    <a:pt x="37" y="19"/>
                  </a:lnTo>
                  <a:close/>
                </a:path>
              </a:pathLst>
            </a:custGeom>
            <a:noFill/>
            <a:ln w="7938">
              <a:solidFill>
                <a:srgbClr val="EE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600"/>
            </a:p>
          </p:txBody>
        </p:sp>
        <p:sp>
          <p:nvSpPr>
            <p:cNvPr id="37" name="Freeform 41"/>
            <p:cNvSpPr>
              <a:spLocks/>
            </p:cNvSpPr>
            <p:nvPr/>
          </p:nvSpPr>
          <p:spPr bwMode="auto">
            <a:xfrm>
              <a:off x="1691" y="1432"/>
              <a:ext cx="33" cy="38"/>
            </a:xfrm>
            <a:custGeom>
              <a:avLst/>
              <a:gdLst>
                <a:gd name="T0" fmla="*/ 37 w 37"/>
                <a:gd name="T1" fmla="*/ 19 h 38"/>
                <a:gd name="T2" fmla="*/ 33 w 37"/>
                <a:gd name="T3" fmla="*/ 33 h 38"/>
                <a:gd name="T4" fmla="*/ 33 w 37"/>
                <a:gd name="T5" fmla="*/ 33 h 38"/>
                <a:gd name="T6" fmla="*/ 19 w 37"/>
                <a:gd name="T7" fmla="*/ 38 h 38"/>
                <a:gd name="T8" fmla="*/ 19 w 37"/>
                <a:gd name="T9" fmla="*/ 38 h 38"/>
                <a:gd name="T10" fmla="*/ 19 w 37"/>
                <a:gd name="T11" fmla="*/ 38 h 38"/>
                <a:gd name="T12" fmla="*/ 19 w 37"/>
                <a:gd name="T13" fmla="*/ 38 h 38"/>
                <a:gd name="T14" fmla="*/ 5 w 37"/>
                <a:gd name="T15" fmla="*/ 33 h 38"/>
                <a:gd name="T16" fmla="*/ 5 w 37"/>
                <a:gd name="T17" fmla="*/ 33 h 38"/>
                <a:gd name="T18" fmla="*/ 0 w 37"/>
                <a:gd name="T19" fmla="*/ 19 h 38"/>
                <a:gd name="T20" fmla="*/ 0 w 37"/>
                <a:gd name="T21" fmla="*/ 19 h 38"/>
                <a:gd name="T22" fmla="*/ 0 w 37"/>
                <a:gd name="T23" fmla="*/ 19 h 38"/>
                <a:gd name="T24" fmla="*/ 0 w 37"/>
                <a:gd name="T25" fmla="*/ 19 h 38"/>
                <a:gd name="T26" fmla="*/ 5 w 37"/>
                <a:gd name="T27" fmla="*/ 5 h 38"/>
                <a:gd name="T28" fmla="*/ 5 w 37"/>
                <a:gd name="T29" fmla="*/ 5 h 38"/>
                <a:gd name="T30" fmla="*/ 19 w 37"/>
                <a:gd name="T31" fmla="*/ 0 h 38"/>
                <a:gd name="T32" fmla="*/ 19 w 37"/>
                <a:gd name="T33" fmla="*/ 0 h 38"/>
                <a:gd name="T34" fmla="*/ 19 w 37"/>
                <a:gd name="T35" fmla="*/ 0 h 38"/>
                <a:gd name="T36" fmla="*/ 19 w 37"/>
                <a:gd name="T37" fmla="*/ 0 h 38"/>
                <a:gd name="T38" fmla="*/ 33 w 37"/>
                <a:gd name="T39" fmla="*/ 5 h 38"/>
                <a:gd name="T40" fmla="*/ 33 w 37"/>
                <a:gd name="T41" fmla="*/ 5 h 38"/>
                <a:gd name="T42" fmla="*/ 37 w 37"/>
                <a:gd name="T43" fmla="*/ 19 h 38"/>
                <a:gd name="T44" fmla="*/ 37 w 37"/>
                <a:gd name="T45" fmla="*/ 19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7" h="38">
                  <a:moveTo>
                    <a:pt x="37" y="19"/>
                  </a:moveTo>
                  <a:lnTo>
                    <a:pt x="33" y="33"/>
                  </a:lnTo>
                  <a:lnTo>
                    <a:pt x="33" y="33"/>
                  </a:lnTo>
                  <a:lnTo>
                    <a:pt x="19" y="38"/>
                  </a:lnTo>
                  <a:lnTo>
                    <a:pt x="19" y="38"/>
                  </a:lnTo>
                  <a:lnTo>
                    <a:pt x="19" y="38"/>
                  </a:lnTo>
                  <a:lnTo>
                    <a:pt x="19" y="38"/>
                  </a:lnTo>
                  <a:lnTo>
                    <a:pt x="5" y="33"/>
                  </a:lnTo>
                  <a:lnTo>
                    <a:pt x="5" y="33"/>
                  </a:lnTo>
                  <a:lnTo>
                    <a:pt x="0" y="19"/>
                  </a:lnTo>
                  <a:lnTo>
                    <a:pt x="0" y="19"/>
                  </a:lnTo>
                  <a:lnTo>
                    <a:pt x="0" y="19"/>
                  </a:lnTo>
                  <a:lnTo>
                    <a:pt x="0" y="19"/>
                  </a:lnTo>
                  <a:lnTo>
                    <a:pt x="5" y="5"/>
                  </a:lnTo>
                  <a:lnTo>
                    <a:pt x="5" y="5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33" y="5"/>
                  </a:lnTo>
                  <a:lnTo>
                    <a:pt x="33" y="5"/>
                  </a:lnTo>
                  <a:lnTo>
                    <a:pt x="37" y="19"/>
                  </a:lnTo>
                  <a:lnTo>
                    <a:pt x="37" y="19"/>
                  </a:lnTo>
                  <a:close/>
                </a:path>
              </a:pathLst>
            </a:custGeom>
            <a:noFill/>
            <a:ln w="7938">
              <a:solidFill>
                <a:srgbClr val="EE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600"/>
            </a:p>
          </p:txBody>
        </p:sp>
        <p:sp>
          <p:nvSpPr>
            <p:cNvPr id="38" name="Freeform 42"/>
            <p:cNvSpPr>
              <a:spLocks/>
            </p:cNvSpPr>
            <p:nvPr/>
          </p:nvSpPr>
          <p:spPr bwMode="auto">
            <a:xfrm>
              <a:off x="1699" y="1390"/>
              <a:ext cx="34" cy="37"/>
            </a:xfrm>
            <a:custGeom>
              <a:avLst/>
              <a:gdLst>
                <a:gd name="T0" fmla="*/ 38 w 38"/>
                <a:gd name="T1" fmla="*/ 19 h 37"/>
                <a:gd name="T2" fmla="*/ 33 w 38"/>
                <a:gd name="T3" fmla="*/ 33 h 37"/>
                <a:gd name="T4" fmla="*/ 33 w 38"/>
                <a:gd name="T5" fmla="*/ 33 h 37"/>
                <a:gd name="T6" fmla="*/ 19 w 38"/>
                <a:gd name="T7" fmla="*/ 37 h 37"/>
                <a:gd name="T8" fmla="*/ 19 w 38"/>
                <a:gd name="T9" fmla="*/ 37 h 37"/>
                <a:gd name="T10" fmla="*/ 19 w 38"/>
                <a:gd name="T11" fmla="*/ 37 h 37"/>
                <a:gd name="T12" fmla="*/ 19 w 38"/>
                <a:gd name="T13" fmla="*/ 37 h 37"/>
                <a:gd name="T14" fmla="*/ 5 w 38"/>
                <a:gd name="T15" fmla="*/ 33 h 37"/>
                <a:gd name="T16" fmla="*/ 5 w 38"/>
                <a:gd name="T17" fmla="*/ 33 h 37"/>
                <a:gd name="T18" fmla="*/ 0 w 38"/>
                <a:gd name="T19" fmla="*/ 19 h 37"/>
                <a:gd name="T20" fmla="*/ 0 w 38"/>
                <a:gd name="T21" fmla="*/ 19 h 37"/>
                <a:gd name="T22" fmla="*/ 0 w 38"/>
                <a:gd name="T23" fmla="*/ 19 h 37"/>
                <a:gd name="T24" fmla="*/ 0 w 38"/>
                <a:gd name="T25" fmla="*/ 19 h 37"/>
                <a:gd name="T26" fmla="*/ 5 w 38"/>
                <a:gd name="T27" fmla="*/ 5 h 37"/>
                <a:gd name="T28" fmla="*/ 5 w 38"/>
                <a:gd name="T29" fmla="*/ 5 h 37"/>
                <a:gd name="T30" fmla="*/ 19 w 38"/>
                <a:gd name="T31" fmla="*/ 0 h 37"/>
                <a:gd name="T32" fmla="*/ 19 w 38"/>
                <a:gd name="T33" fmla="*/ 0 h 37"/>
                <a:gd name="T34" fmla="*/ 19 w 38"/>
                <a:gd name="T35" fmla="*/ 0 h 37"/>
                <a:gd name="T36" fmla="*/ 19 w 38"/>
                <a:gd name="T37" fmla="*/ 0 h 37"/>
                <a:gd name="T38" fmla="*/ 33 w 38"/>
                <a:gd name="T39" fmla="*/ 5 h 37"/>
                <a:gd name="T40" fmla="*/ 33 w 38"/>
                <a:gd name="T41" fmla="*/ 5 h 37"/>
                <a:gd name="T42" fmla="*/ 38 w 38"/>
                <a:gd name="T43" fmla="*/ 19 h 37"/>
                <a:gd name="T44" fmla="*/ 38 w 38"/>
                <a:gd name="T45" fmla="*/ 19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8" h="37">
                  <a:moveTo>
                    <a:pt x="38" y="19"/>
                  </a:moveTo>
                  <a:lnTo>
                    <a:pt x="33" y="33"/>
                  </a:lnTo>
                  <a:lnTo>
                    <a:pt x="33" y="33"/>
                  </a:lnTo>
                  <a:lnTo>
                    <a:pt x="19" y="37"/>
                  </a:lnTo>
                  <a:lnTo>
                    <a:pt x="19" y="37"/>
                  </a:lnTo>
                  <a:lnTo>
                    <a:pt x="19" y="37"/>
                  </a:lnTo>
                  <a:lnTo>
                    <a:pt x="19" y="37"/>
                  </a:lnTo>
                  <a:lnTo>
                    <a:pt x="5" y="33"/>
                  </a:lnTo>
                  <a:lnTo>
                    <a:pt x="5" y="33"/>
                  </a:lnTo>
                  <a:lnTo>
                    <a:pt x="0" y="19"/>
                  </a:lnTo>
                  <a:lnTo>
                    <a:pt x="0" y="19"/>
                  </a:lnTo>
                  <a:lnTo>
                    <a:pt x="0" y="19"/>
                  </a:lnTo>
                  <a:lnTo>
                    <a:pt x="0" y="19"/>
                  </a:lnTo>
                  <a:lnTo>
                    <a:pt x="5" y="5"/>
                  </a:lnTo>
                  <a:lnTo>
                    <a:pt x="5" y="5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33" y="5"/>
                  </a:lnTo>
                  <a:lnTo>
                    <a:pt x="33" y="5"/>
                  </a:lnTo>
                  <a:lnTo>
                    <a:pt x="38" y="19"/>
                  </a:lnTo>
                  <a:lnTo>
                    <a:pt x="38" y="19"/>
                  </a:lnTo>
                  <a:close/>
                </a:path>
              </a:pathLst>
            </a:custGeom>
            <a:noFill/>
            <a:ln w="7938">
              <a:solidFill>
                <a:srgbClr val="EE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600"/>
            </a:p>
          </p:txBody>
        </p:sp>
        <p:sp>
          <p:nvSpPr>
            <p:cNvPr id="39" name="Freeform 43"/>
            <p:cNvSpPr>
              <a:spLocks/>
            </p:cNvSpPr>
            <p:nvPr/>
          </p:nvSpPr>
          <p:spPr bwMode="auto">
            <a:xfrm>
              <a:off x="1650" y="1460"/>
              <a:ext cx="33" cy="38"/>
            </a:xfrm>
            <a:custGeom>
              <a:avLst/>
              <a:gdLst>
                <a:gd name="T0" fmla="*/ 37 w 37"/>
                <a:gd name="T1" fmla="*/ 19 h 38"/>
                <a:gd name="T2" fmla="*/ 33 w 37"/>
                <a:gd name="T3" fmla="*/ 33 h 38"/>
                <a:gd name="T4" fmla="*/ 33 w 37"/>
                <a:gd name="T5" fmla="*/ 33 h 38"/>
                <a:gd name="T6" fmla="*/ 19 w 37"/>
                <a:gd name="T7" fmla="*/ 38 h 38"/>
                <a:gd name="T8" fmla="*/ 19 w 37"/>
                <a:gd name="T9" fmla="*/ 38 h 38"/>
                <a:gd name="T10" fmla="*/ 19 w 37"/>
                <a:gd name="T11" fmla="*/ 38 h 38"/>
                <a:gd name="T12" fmla="*/ 19 w 37"/>
                <a:gd name="T13" fmla="*/ 38 h 38"/>
                <a:gd name="T14" fmla="*/ 5 w 37"/>
                <a:gd name="T15" fmla="*/ 33 h 38"/>
                <a:gd name="T16" fmla="*/ 5 w 37"/>
                <a:gd name="T17" fmla="*/ 33 h 38"/>
                <a:gd name="T18" fmla="*/ 0 w 37"/>
                <a:gd name="T19" fmla="*/ 19 h 38"/>
                <a:gd name="T20" fmla="*/ 0 w 37"/>
                <a:gd name="T21" fmla="*/ 19 h 38"/>
                <a:gd name="T22" fmla="*/ 0 w 37"/>
                <a:gd name="T23" fmla="*/ 19 h 38"/>
                <a:gd name="T24" fmla="*/ 0 w 37"/>
                <a:gd name="T25" fmla="*/ 19 h 38"/>
                <a:gd name="T26" fmla="*/ 5 w 37"/>
                <a:gd name="T27" fmla="*/ 5 h 38"/>
                <a:gd name="T28" fmla="*/ 5 w 37"/>
                <a:gd name="T29" fmla="*/ 5 h 38"/>
                <a:gd name="T30" fmla="*/ 19 w 37"/>
                <a:gd name="T31" fmla="*/ 0 h 38"/>
                <a:gd name="T32" fmla="*/ 19 w 37"/>
                <a:gd name="T33" fmla="*/ 0 h 38"/>
                <a:gd name="T34" fmla="*/ 19 w 37"/>
                <a:gd name="T35" fmla="*/ 0 h 38"/>
                <a:gd name="T36" fmla="*/ 19 w 37"/>
                <a:gd name="T37" fmla="*/ 0 h 38"/>
                <a:gd name="T38" fmla="*/ 33 w 37"/>
                <a:gd name="T39" fmla="*/ 5 h 38"/>
                <a:gd name="T40" fmla="*/ 33 w 37"/>
                <a:gd name="T41" fmla="*/ 5 h 38"/>
                <a:gd name="T42" fmla="*/ 37 w 37"/>
                <a:gd name="T43" fmla="*/ 19 h 38"/>
                <a:gd name="T44" fmla="*/ 37 w 37"/>
                <a:gd name="T45" fmla="*/ 19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7" h="38">
                  <a:moveTo>
                    <a:pt x="37" y="19"/>
                  </a:moveTo>
                  <a:lnTo>
                    <a:pt x="33" y="33"/>
                  </a:lnTo>
                  <a:lnTo>
                    <a:pt x="33" y="33"/>
                  </a:lnTo>
                  <a:lnTo>
                    <a:pt x="19" y="38"/>
                  </a:lnTo>
                  <a:lnTo>
                    <a:pt x="19" y="38"/>
                  </a:lnTo>
                  <a:lnTo>
                    <a:pt x="19" y="38"/>
                  </a:lnTo>
                  <a:lnTo>
                    <a:pt x="19" y="38"/>
                  </a:lnTo>
                  <a:lnTo>
                    <a:pt x="5" y="33"/>
                  </a:lnTo>
                  <a:lnTo>
                    <a:pt x="5" y="33"/>
                  </a:lnTo>
                  <a:lnTo>
                    <a:pt x="0" y="19"/>
                  </a:lnTo>
                  <a:lnTo>
                    <a:pt x="0" y="19"/>
                  </a:lnTo>
                  <a:lnTo>
                    <a:pt x="0" y="19"/>
                  </a:lnTo>
                  <a:lnTo>
                    <a:pt x="0" y="19"/>
                  </a:lnTo>
                  <a:lnTo>
                    <a:pt x="5" y="5"/>
                  </a:lnTo>
                  <a:lnTo>
                    <a:pt x="5" y="5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33" y="5"/>
                  </a:lnTo>
                  <a:lnTo>
                    <a:pt x="33" y="5"/>
                  </a:lnTo>
                  <a:lnTo>
                    <a:pt x="37" y="19"/>
                  </a:lnTo>
                  <a:lnTo>
                    <a:pt x="37" y="19"/>
                  </a:lnTo>
                  <a:close/>
                </a:path>
              </a:pathLst>
            </a:custGeom>
            <a:noFill/>
            <a:ln w="7938">
              <a:solidFill>
                <a:srgbClr val="EE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600"/>
            </a:p>
          </p:txBody>
        </p:sp>
        <p:sp>
          <p:nvSpPr>
            <p:cNvPr id="40" name="Freeform 44"/>
            <p:cNvSpPr>
              <a:spLocks/>
            </p:cNvSpPr>
            <p:nvPr/>
          </p:nvSpPr>
          <p:spPr bwMode="auto">
            <a:xfrm>
              <a:off x="1733" y="1446"/>
              <a:ext cx="32" cy="38"/>
            </a:xfrm>
            <a:custGeom>
              <a:avLst/>
              <a:gdLst>
                <a:gd name="T0" fmla="*/ 37 w 37"/>
                <a:gd name="T1" fmla="*/ 19 h 38"/>
                <a:gd name="T2" fmla="*/ 33 w 37"/>
                <a:gd name="T3" fmla="*/ 33 h 38"/>
                <a:gd name="T4" fmla="*/ 18 w 37"/>
                <a:gd name="T5" fmla="*/ 38 h 38"/>
                <a:gd name="T6" fmla="*/ 18 w 37"/>
                <a:gd name="T7" fmla="*/ 38 h 38"/>
                <a:gd name="T8" fmla="*/ 4 w 37"/>
                <a:gd name="T9" fmla="*/ 33 h 38"/>
                <a:gd name="T10" fmla="*/ 0 w 37"/>
                <a:gd name="T11" fmla="*/ 19 h 38"/>
                <a:gd name="T12" fmla="*/ 0 w 37"/>
                <a:gd name="T13" fmla="*/ 19 h 38"/>
                <a:gd name="T14" fmla="*/ 4 w 37"/>
                <a:gd name="T15" fmla="*/ 5 h 38"/>
                <a:gd name="T16" fmla="*/ 18 w 37"/>
                <a:gd name="T17" fmla="*/ 0 h 38"/>
                <a:gd name="T18" fmla="*/ 18 w 37"/>
                <a:gd name="T19" fmla="*/ 0 h 38"/>
                <a:gd name="T20" fmla="*/ 33 w 37"/>
                <a:gd name="T21" fmla="*/ 5 h 38"/>
                <a:gd name="T22" fmla="*/ 37 w 37"/>
                <a:gd name="T23" fmla="*/ 19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7" h="38">
                  <a:moveTo>
                    <a:pt x="37" y="19"/>
                  </a:moveTo>
                  <a:lnTo>
                    <a:pt x="33" y="33"/>
                  </a:lnTo>
                  <a:lnTo>
                    <a:pt x="18" y="38"/>
                  </a:lnTo>
                  <a:lnTo>
                    <a:pt x="18" y="38"/>
                  </a:lnTo>
                  <a:lnTo>
                    <a:pt x="4" y="33"/>
                  </a:lnTo>
                  <a:lnTo>
                    <a:pt x="0" y="19"/>
                  </a:lnTo>
                  <a:lnTo>
                    <a:pt x="0" y="19"/>
                  </a:lnTo>
                  <a:lnTo>
                    <a:pt x="4" y="5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33" y="5"/>
                  </a:lnTo>
                  <a:lnTo>
                    <a:pt x="37" y="19"/>
                  </a:lnTo>
                  <a:close/>
                </a:path>
              </a:pathLst>
            </a:custGeom>
            <a:solidFill>
              <a:srgbClr val="0000E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600"/>
            </a:p>
          </p:txBody>
        </p:sp>
        <p:sp>
          <p:nvSpPr>
            <p:cNvPr id="41" name="Freeform 45"/>
            <p:cNvSpPr>
              <a:spLocks/>
            </p:cNvSpPr>
            <p:nvPr/>
          </p:nvSpPr>
          <p:spPr bwMode="auto">
            <a:xfrm>
              <a:off x="1708" y="1488"/>
              <a:ext cx="33" cy="38"/>
            </a:xfrm>
            <a:custGeom>
              <a:avLst/>
              <a:gdLst>
                <a:gd name="T0" fmla="*/ 37 w 37"/>
                <a:gd name="T1" fmla="*/ 19 h 38"/>
                <a:gd name="T2" fmla="*/ 32 w 37"/>
                <a:gd name="T3" fmla="*/ 33 h 38"/>
                <a:gd name="T4" fmla="*/ 18 w 37"/>
                <a:gd name="T5" fmla="*/ 38 h 38"/>
                <a:gd name="T6" fmla="*/ 18 w 37"/>
                <a:gd name="T7" fmla="*/ 38 h 38"/>
                <a:gd name="T8" fmla="*/ 4 w 37"/>
                <a:gd name="T9" fmla="*/ 33 h 38"/>
                <a:gd name="T10" fmla="*/ 0 w 37"/>
                <a:gd name="T11" fmla="*/ 19 h 38"/>
                <a:gd name="T12" fmla="*/ 0 w 37"/>
                <a:gd name="T13" fmla="*/ 19 h 38"/>
                <a:gd name="T14" fmla="*/ 4 w 37"/>
                <a:gd name="T15" fmla="*/ 5 h 38"/>
                <a:gd name="T16" fmla="*/ 18 w 37"/>
                <a:gd name="T17" fmla="*/ 0 h 38"/>
                <a:gd name="T18" fmla="*/ 18 w 37"/>
                <a:gd name="T19" fmla="*/ 0 h 38"/>
                <a:gd name="T20" fmla="*/ 32 w 37"/>
                <a:gd name="T21" fmla="*/ 5 h 38"/>
                <a:gd name="T22" fmla="*/ 37 w 37"/>
                <a:gd name="T23" fmla="*/ 19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7" h="38">
                  <a:moveTo>
                    <a:pt x="37" y="19"/>
                  </a:moveTo>
                  <a:lnTo>
                    <a:pt x="32" y="33"/>
                  </a:lnTo>
                  <a:lnTo>
                    <a:pt x="18" y="38"/>
                  </a:lnTo>
                  <a:lnTo>
                    <a:pt x="18" y="38"/>
                  </a:lnTo>
                  <a:lnTo>
                    <a:pt x="4" y="33"/>
                  </a:lnTo>
                  <a:lnTo>
                    <a:pt x="0" y="19"/>
                  </a:lnTo>
                  <a:lnTo>
                    <a:pt x="0" y="19"/>
                  </a:lnTo>
                  <a:lnTo>
                    <a:pt x="4" y="5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32" y="5"/>
                  </a:lnTo>
                  <a:lnTo>
                    <a:pt x="37" y="19"/>
                  </a:lnTo>
                  <a:close/>
                </a:path>
              </a:pathLst>
            </a:custGeom>
            <a:solidFill>
              <a:srgbClr val="0000E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600"/>
            </a:p>
          </p:txBody>
        </p:sp>
        <p:sp>
          <p:nvSpPr>
            <p:cNvPr id="42" name="Freeform 46"/>
            <p:cNvSpPr>
              <a:spLocks/>
            </p:cNvSpPr>
            <p:nvPr/>
          </p:nvSpPr>
          <p:spPr bwMode="auto">
            <a:xfrm>
              <a:off x="1733" y="1446"/>
              <a:ext cx="32" cy="38"/>
            </a:xfrm>
            <a:custGeom>
              <a:avLst/>
              <a:gdLst>
                <a:gd name="T0" fmla="*/ 37 w 37"/>
                <a:gd name="T1" fmla="*/ 19 h 38"/>
                <a:gd name="T2" fmla="*/ 33 w 37"/>
                <a:gd name="T3" fmla="*/ 33 h 38"/>
                <a:gd name="T4" fmla="*/ 33 w 37"/>
                <a:gd name="T5" fmla="*/ 33 h 38"/>
                <a:gd name="T6" fmla="*/ 18 w 37"/>
                <a:gd name="T7" fmla="*/ 38 h 38"/>
                <a:gd name="T8" fmla="*/ 18 w 37"/>
                <a:gd name="T9" fmla="*/ 38 h 38"/>
                <a:gd name="T10" fmla="*/ 18 w 37"/>
                <a:gd name="T11" fmla="*/ 38 h 38"/>
                <a:gd name="T12" fmla="*/ 18 w 37"/>
                <a:gd name="T13" fmla="*/ 38 h 38"/>
                <a:gd name="T14" fmla="*/ 4 w 37"/>
                <a:gd name="T15" fmla="*/ 33 h 38"/>
                <a:gd name="T16" fmla="*/ 4 w 37"/>
                <a:gd name="T17" fmla="*/ 33 h 38"/>
                <a:gd name="T18" fmla="*/ 0 w 37"/>
                <a:gd name="T19" fmla="*/ 19 h 38"/>
                <a:gd name="T20" fmla="*/ 0 w 37"/>
                <a:gd name="T21" fmla="*/ 19 h 38"/>
                <a:gd name="T22" fmla="*/ 0 w 37"/>
                <a:gd name="T23" fmla="*/ 19 h 38"/>
                <a:gd name="T24" fmla="*/ 0 w 37"/>
                <a:gd name="T25" fmla="*/ 19 h 38"/>
                <a:gd name="T26" fmla="*/ 4 w 37"/>
                <a:gd name="T27" fmla="*/ 5 h 38"/>
                <a:gd name="T28" fmla="*/ 4 w 37"/>
                <a:gd name="T29" fmla="*/ 5 h 38"/>
                <a:gd name="T30" fmla="*/ 18 w 37"/>
                <a:gd name="T31" fmla="*/ 0 h 38"/>
                <a:gd name="T32" fmla="*/ 18 w 37"/>
                <a:gd name="T33" fmla="*/ 0 h 38"/>
                <a:gd name="T34" fmla="*/ 18 w 37"/>
                <a:gd name="T35" fmla="*/ 0 h 38"/>
                <a:gd name="T36" fmla="*/ 18 w 37"/>
                <a:gd name="T37" fmla="*/ 0 h 38"/>
                <a:gd name="T38" fmla="*/ 33 w 37"/>
                <a:gd name="T39" fmla="*/ 5 h 38"/>
                <a:gd name="T40" fmla="*/ 33 w 37"/>
                <a:gd name="T41" fmla="*/ 5 h 38"/>
                <a:gd name="T42" fmla="*/ 37 w 37"/>
                <a:gd name="T43" fmla="*/ 19 h 38"/>
                <a:gd name="T44" fmla="*/ 37 w 37"/>
                <a:gd name="T45" fmla="*/ 19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7" h="38">
                  <a:moveTo>
                    <a:pt x="37" y="19"/>
                  </a:moveTo>
                  <a:lnTo>
                    <a:pt x="33" y="33"/>
                  </a:lnTo>
                  <a:lnTo>
                    <a:pt x="33" y="33"/>
                  </a:lnTo>
                  <a:lnTo>
                    <a:pt x="18" y="38"/>
                  </a:lnTo>
                  <a:lnTo>
                    <a:pt x="18" y="38"/>
                  </a:lnTo>
                  <a:lnTo>
                    <a:pt x="18" y="38"/>
                  </a:lnTo>
                  <a:lnTo>
                    <a:pt x="18" y="38"/>
                  </a:lnTo>
                  <a:lnTo>
                    <a:pt x="4" y="33"/>
                  </a:lnTo>
                  <a:lnTo>
                    <a:pt x="4" y="33"/>
                  </a:lnTo>
                  <a:lnTo>
                    <a:pt x="0" y="19"/>
                  </a:lnTo>
                  <a:lnTo>
                    <a:pt x="0" y="19"/>
                  </a:lnTo>
                  <a:lnTo>
                    <a:pt x="0" y="19"/>
                  </a:lnTo>
                  <a:lnTo>
                    <a:pt x="0" y="19"/>
                  </a:lnTo>
                  <a:lnTo>
                    <a:pt x="4" y="5"/>
                  </a:lnTo>
                  <a:lnTo>
                    <a:pt x="4" y="5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33" y="5"/>
                  </a:lnTo>
                  <a:lnTo>
                    <a:pt x="33" y="5"/>
                  </a:lnTo>
                  <a:lnTo>
                    <a:pt x="37" y="19"/>
                  </a:lnTo>
                  <a:lnTo>
                    <a:pt x="37" y="19"/>
                  </a:lnTo>
                  <a:close/>
                </a:path>
              </a:pathLst>
            </a:custGeom>
            <a:noFill/>
            <a:ln w="7938">
              <a:solidFill>
                <a:srgbClr val="0000EE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600"/>
            </a:p>
          </p:txBody>
        </p:sp>
        <p:sp>
          <p:nvSpPr>
            <p:cNvPr id="43" name="Freeform 47"/>
            <p:cNvSpPr>
              <a:spLocks/>
            </p:cNvSpPr>
            <p:nvPr/>
          </p:nvSpPr>
          <p:spPr bwMode="auto">
            <a:xfrm>
              <a:off x="1708" y="1488"/>
              <a:ext cx="33" cy="38"/>
            </a:xfrm>
            <a:custGeom>
              <a:avLst/>
              <a:gdLst>
                <a:gd name="T0" fmla="*/ 37 w 37"/>
                <a:gd name="T1" fmla="*/ 19 h 38"/>
                <a:gd name="T2" fmla="*/ 32 w 37"/>
                <a:gd name="T3" fmla="*/ 33 h 38"/>
                <a:gd name="T4" fmla="*/ 32 w 37"/>
                <a:gd name="T5" fmla="*/ 33 h 38"/>
                <a:gd name="T6" fmla="*/ 18 w 37"/>
                <a:gd name="T7" fmla="*/ 38 h 38"/>
                <a:gd name="T8" fmla="*/ 18 w 37"/>
                <a:gd name="T9" fmla="*/ 38 h 38"/>
                <a:gd name="T10" fmla="*/ 18 w 37"/>
                <a:gd name="T11" fmla="*/ 38 h 38"/>
                <a:gd name="T12" fmla="*/ 18 w 37"/>
                <a:gd name="T13" fmla="*/ 38 h 38"/>
                <a:gd name="T14" fmla="*/ 4 w 37"/>
                <a:gd name="T15" fmla="*/ 33 h 38"/>
                <a:gd name="T16" fmla="*/ 4 w 37"/>
                <a:gd name="T17" fmla="*/ 33 h 38"/>
                <a:gd name="T18" fmla="*/ 0 w 37"/>
                <a:gd name="T19" fmla="*/ 19 h 38"/>
                <a:gd name="T20" fmla="*/ 0 w 37"/>
                <a:gd name="T21" fmla="*/ 19 h 38"/>
                <a:gd name="T22" fmla="*/ 0 w 37"/>
                <a:gd name="T23" fmla="*/ 19 h 38"/>
                <a:gd name="T24" fmla="*/ 0 w 37"/>
                <a:gd name="T25" fmla="*/ 19 h 38"/>
                <a:gd name="T26" fmla="*/ 4 w 37"/>
                <a:gd name="T27" fmla="*/ 5 h 38"/>
                <a:gd name="T28" fmla="*/ 4 w 37"/>
                <a:gd name="T29" fmla="*/ 5 h 38"/>
                <a:gd name="T30" fmla="*/ 18 w 37"/>
                <a:gd name="T31" fmla="*/ 0 h 38"/>
                <a:gd name="T32" fmla="*/ 18 w 37"/>
                <a:gd name="T33" fmla="*/ 0 h 38"/>
                <a:gd name="T34" fmla="*/ 18 w 37"/>
                <a:gd name="T35" fmla="*/ 0 h 38"/>
                <a:gd name="T36" fmla="*/ 18 w 37"/>
                <a:gd name="T37" fmla="*/ 0 h 38"/>
                <a:gd name="T38" fmla="*/ 32 w 37"/>
                <a:gd name="T39" fmla="*/ 5 h 38"/>
                <a:gd name="T40" fmla="*/ 32 w 37"/>
                <a:gd name="T41" fmla="*/ 5 h 38"/>
                <a:gd name="T42" fmla="*/ 37 w 37"/>
                <a:gd name="T43" fmla="*/ 19 h 38"/>
                <a:gd name="T44" fmla="*/ 37 w 37"/>
                <a:gd name="T45" fmla="*/ 19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7" h="38">
                  <a:moveTo>
                    <a:pt x="37" y="19"/>
                  </a:moveTo>
                  <a:lnTo>
                    <a:pt x="32" y="33"/>
                  </a:lnTo>
                  <a:lnTo>
                    <a:pt x="32" y="33"/>
                  </a:lnTo>
                  <a:lnTo>
                    <a:pt x="18" y="38"/>
                  </a:lnTo>
                  <a:lnTo>
                    <a:pt x="18" y="38"/>
                  </a:lnTo>
                  <a:lnTo>
                    <a:pt x="18" y="38"/>
                  </a:lnTo>
                  <a:lnTo>
                    <a:pt x="18" y="38"/>
                  </a:lnTo>
                  <a:lnTo>
                    <a:pt x="4" y="33"/>
                  </a:lnTo>
                  <a:lnTo>
                    <a:pt x="4" y="33"/>
                  </a:lnTo>
                  <a:lnTo>
                    <a:pt x="0" y="19"/>
                  </a:lnTo>
                  <a:lnTo>
                    <a:pt x="0" y="19"/>
                  </a:lnTo>
                  <a:lnTo>
                    <a:pt x="0" y="19"/>
                  </a:lnTo>
                  <a:lnTo>
                    <a:pt x="0" y="19"/>
                  </a:lnTo>
                  <a:lnTo>
                    <a:pt x="4" y="5"/>
                  </a:lnTo>
                  <a:lnTo>
                    <a:pt x="4" y="5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32" y="5"/>
                  </a:lnTo>
                  <a:lnTo>
                    <a:pt x="32" y="5"/>
                  </a:lnTo>
                  <a:lnTo>
                    <a:pt x="37" y="19"/>
                  </a:lnTo>
                  <a:lnTo>
                    <a:pt x="37" y="19"/>
                  </a:lnTo>
                  <a:close/>
                </a:path>
              </a:pathLst>
            </a:custGeom>
            <a:noFill/>
            <a:ln w="7938">
              <a:solidFill>
                <a:srgbClr val="0000EE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600"/>
            </a:p>
          </p:txBody>
        </p:sp>
        <p:sp>
          <p:nvSpPr>
            <p:cNvPr id="44" name="Freeform 48"/>
            <p:cNvSpPr>
              <a:spLocks/>
            </p:cNvSpPr>
            <p:nvPr/>
          </p:nvSpPr>
          <p:spPr bwMode="auto">
            <a:xfrm>
              <a:off x="1667" y="1502"/>
              <a:ext cx="32" cy="38"/>
            </a:xfrm>
            <a:custGeom>
              <a:avLst/>
              <a:gdLst>
                <a:gd name="T0" fmla="*/ 37 w 37"/>
                <a:gd name="T1" fmla="*/ 19 h 38"/>
                <a:gd name="T2" fmla="*/ 33 w 37"/>
                <a:gd name="T3" fmla="*/ 33 h 38"/>
                <a:gd name="T4" fmla="*/ 18 w 37"/>
                <a:gd name="T5" fmla="*/ 38 h 38"/>
                <a:gd name="T6" fmla="*/ 18 w 37"/>
                <a:gd name="T7" fmla="*/ 38 h 38"/>
                <a:gd name="T8" fmla="*/ 4 w 37"/>
                <a:gd name="T9" fmla="*/ 33 h 38"/>
                <a:gd name="T10" fmla="*/ 0 w 37"/>
                <a:gd name="T11" fmla="*/ 19 h 38"/>
                <a:gd name="T12" fmla="*/ 0 w 37"/>
                <a:gd name="T13" fmla="*/ 19 h 38"/>
                <a:gd name="T14" fmla="*/ 4 w 37"/>
                <a:gd name="T15" fmla="*/ 5 h 38"/>
                <a:gd name="T16" fmla="*/ 18 w 37"/>
                <a:gd name="T17" fmla="*/ 0 h 38"/>
                <a:gd name="T18" fmla="*/ 18 w 37"/>
                <a:gd name="T19" fmla="*/ 0 h 38"/>
                <a:gd name="T20" fmla="*/ 33 w 37"/>
                <a:gd name="T21" fmla="*/ 5 h 38"/>
                <a:gd name="T22" fmla="*/ 37 w 37"/>
                <a:gd name="T23" fmla="*/ 19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7" h="38">
                  <a:moveTo>
                    <a:pt x="37" y="19"/>
                  </a:moveTo>
                  <a:lnTo>
                    <a:pt x="33" y="33"/>
                  </a:lnTo>
                  <a:lnTo>
                    <a:pt x="18" y="38"/>
                  </a:lnTo>
                  <a:lnTo>
                    <a:pt x="18" y="38"/>
                  </a:lnTo>
                  <a:lnTo>
                    <a:pt x="4" y="33"/>
                  </a:lnTo>
                  <a:lnTo>
                    <a:pt x="0" y="19"/>
                  </a:lnTo>
                  <a:lnTo>
                    <a:pt x="0" y="19"/>
                  </a:lnTo>
                  <a:lnTo>
                    <a:pt x="4" y="5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33" y="5"/>
                  </a:lnTo>
                  <a:lnTo>
                    <a:pt x="37" y="19"/>
                  </a:lnTo>
                  <a:close/>
                </a:path>
              </a:pathLst>
            </a:custGeom>
            <a:solidFill>
              <a:srgbClr val="0000E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600"/>
            </a:p>
          </p:txBody>
        </p:sp>
        <p:sp>
          <p:nvSpPr>
            <p:cNvPr id="45" name="Freeform 49"/>
            <p:cNvSpPr>
              <a:spLocks/>
            </p:cNvSpPr>
            <p:nvPr/>
          </p:nvSpPr>
          <p:spPr bwMode="auto">
            <a:xfrm>
              <a:off x="1613" y="1432"/>
              <a:ext cx="33" cy="38"/>
            </a:xfrm>
            <a:custGeom>
              <a:avLst/>
              <a:gdLst>
                <a:gd name="T0" fmla="*/ 37 w 37"/>
                <a:gd name="T1" fmla="*/ 19 h 38"/>
                <a:gd name="T2" fmla="*/ 33 w 37"/>
                <a:gd name="T3" fmla="*/ 33 h 38"/>
                <a:gd name="T4" fmla="*/ 19 w 37"/>
                <a:gd name="T5" fmla="*/ 38 h 38"/>
                <a:gd name="T6" fmla="*/ 19 w 37"/>
                <a:gd name="T7" fmla="*/ 38 h 38"/>
                <a:gd name="T8" fmla="*/ 4 w 37"/>
                <a:gd name="T9" fmla="*/ 33 h 38"/>
                <a:gd name="T10" fmla="*/ 0 w 37"/>
                <a:gd name="T11" fmla="*/ 19 h 38"/>
                <a:gd name="T12" fmla="*/ 0 w 37"/>
                <a:gd name="T13" fmla="*/ 19 h 38"/>
                <a:gd name="T14" fmla="*/ 4 w 37"/>
                <a:gd name="T15" fmla="*/ 5 h 38"/>
                <a:gd name="T16" fmla="*/ 19 w 37"/>
                <a:gd name="T17" fmla="*/ 0 h 38"/>
                <a:gd name="T18" fmla="*/ 19 w 37"/>
                <a:gd name="T19" fmla="*/ 0 h 38"/>
                <a:gd name="T20" fmla="*/ 33 w 37"/>
                <a:gd name="T21" fmla="*/ 5 h 38"/>
                <a:gd name="T22" fmla="*/ 37 w 37"/>
                <a:gd name="T23" fmla="*/ 19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7" h="38">
                  <a:moveTo>
                    <a:pt x="37" y="19"/>
                  </a:moveTo>
                  <a:lnTo>
                    <a:pt x="33" y="33"/>
                  </a:lnTo>
                  <a:lnTo>
                    <a:pt x="19" y="38"/>
                  </a:lnTo>
                  <a:lnTo>
                    <a:pt x="19" y="38"/>
                  </a:lnTo>
                  <a:lnTo>
                    <a:pt x="4" y="33"/>
                  </a:lnTo>
                  <a:lnTo>
                    <a:pt x="0" y="19"/>
                  </a:lnTo>
                  <a:lnTo>
                    <a:pt x="0" y="19"/>
                  </a:lnTo>
                  <a:lnTo>
                    <a:pt x="4" y="5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33" y="5"/>
                  </a:lnTo>
                  <a:lnTo>
                    <a:pt x="37" y="19"/>
                  </a:lnTo>
                  <a:close/>
                </a:path>
              </a:pathLst>
            </a:custGeom>
            <a:solidFill>
              <a:srgbClr val="0000E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600"/>
            </a:p>
          </p:txBody>
        </p:sp>
        <p:sp>
          <p:nvSpPr>
            <p:cNvPr id="46" name="Freeform 50"/>
            <p:cNvSpPr>
              <a:spLocks/>
            </p:cNvSpPr>
            <p:nvPr/>
          </p:nvSpPr>
          <p:spPr bwMode="auto">
            <a:xfrm>
              <a:off x="1667" y="1502"/>
              <a:ext cx="32" cy="38"/>
            </a:xfrm>
            <a:custGeom>
              <a:avLst/>
              <a:gdLst>
                <a:gd name="T0" fmla="*/ 37 w 37"/>
                <a:gd name="T1" fmla="*/ 19 h 38"/>
                <a:gd name="T2" fmla="*/ 33 w 37"/>
                <a:gd name="T3" fmla="*/ 33 h 38"/>
                <a:gd name="T4" fmla="*/ 33 w 37"/>
                <a:gd name="T5" fmla="*/ 33 h 38"/>
                <a:gd name="T6" fmla="*/ 18 w 37"/>
                <a:gd name="T7" fmla="*/ 38 h 38"/>
                <a:gd name="T8" fmla="*/ 18 w 37"/>
                <a:gd name="T9" fmla="*/ 38 h 38"/>
                <a:gd name="T10" fmla="*/ 18 w 37"/>
                <a:gd name="T11" fmla="*/ 38 h 38"/>
                <a:gd name="T12" fmla="*/ 18 w 37"/>
                <a:gd name="T13" fmla="*/ 38 h 38"/>
                <a:gd name="T14" fmla="*/ 4 w 37"/>
                <a:gd name="T15" fmla="*/ 33 h 38"/>
                <a:gd name="T16" fmla="*/ 4 w 37"/>
                <a:gd name="T17" fmla="*/ 33 h 38"/>
                <a:gd name="T18" fmla="*/ 0 w 37"/>
                <a:gd name="T19" fmla="*/ 19 h 38"/>
                <a:gd name="T20" fmla="*/ 0 w 37"/>
                <a:gd name="T21" fmla="*/ 19 h 38"/>
                <a:gd name="T22" fmla="*/ 0 w 37"/>
                <a:gd name="T23" fmla="*/ 19 h 38"/>
                <a:gd name="T24" fmla="*/ 0 w 37"/>
                <a:gd name="T25" fmla="*/ 19 h 38"/>
                <a:gd name="T26" fmla="*/ 4 w 37"/>
                <a:gd name="T27" fmla="*/ 5 h 38"/>
                <a:gd name="T28" fmla="*/ 4 w 37"/>
                <a:gd name="T29" fmla="*/ 5 h 38"/>
                <a:gd name="T30" fmla="*/ 18 w 37"/>
                <a:gd name="T31" fmla="*/ 0 h 38"/>
                <a:gd name="T32" fmla="*/ 18 w 37"/>
                <a:gd name="T33" fmla="*/ 0 h 38"/>
                <a:gd name="T34" fmla="*/ 18 w 37"/>
                <a:gd name="T35" fmla="*/ 0 h 38"/>
                <a:gd name="T36" fmla="*/ 18 w 37"/>
                <a:gd name="T37" fmla="*/ 0 h 38"/>
                <a:gd name="T38" fmla="*/ 33 w 37"/>
                <a:gd name="T39" fmla="*/ 5 h 38"/>
                <a:gd name="T40" fmla="*/ 33 w 37"/>
                <a:gd name="T41" fmla="*/ 5 h 38"/>
                <a:gd name="T42" fmla="*/ 37 w 37"/>
                <a:gd name="T43" fmla="*/ 19 h 38"/>
                <a:gd name="T44" fmla="*/ 37 w 37"/>
                <a:gd name="T45" fmla="*/ 19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7" h="38">
                  <a:moveTo>
                    <a:pt x="37" y="19"/>
                  </a:moveTo>
                  <a:lnTo>
                    <a:pt x="33" y="33"/>
                  </a:lnTo>
                  <a:lnTo>
                    <a:pt x="33" y="33"/>
                  </a:lnTo>
                  <a:lnTo>
                    <a:pt x="18" y="38"/>
                  </a:lnTo>
                  <a:lnTo>
                    <a:pt x="18" y="38"/>
                  </a:lnTo>
                  <a:lnTo>
                    <a:pt x="18" y="38"/>
                  </a:lnTo>
                  <a:lnTo>
                    <a:pt x="18" y="38"/>
                  </a:lnTo>
                  <a:lnTo>
                    <a:pt x="4" y="33"/>
                  </a:lnTo>
                  <a:lnTo>
                    <a:pt x="4" y="33"/>
                  </a:lnTo>
                  <a:lnTo>
                    <a:pt x="0" y="19"/>
                  </a:lnTo>
                  <a:lnTo>
                    <a:pt x="0" y="19"/>
                  </a:lnTo>
                  <a:lnTo>
                    <a:pt x="0" y="19"/>
                  </a:lnTo>
                  <a:lnTo>
                    <a:pt x="0" y="19"/>
                  </a:lnTo>
                  <a:lnTo>
                    <a:pt x="4" y="5"/>
                  </a:lnTo>
                  <a:lnTo>
                    <a:pt x="4" y="5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33" y="5"/>
                  </a:lnTo>
                  <a:lnTo>
                    <a:pt x="33" y="5"/>
                  </a:lnTo>
                  <a:lnTo>
                    <a:pt x="37" y="19"/>
                  </a:lnTo>
                  <a:lnTo>
                    <a:pt x="37" y="19"/>
                  </a:lnTo>
                  <a:close/>
                </a:path>
              </a:pathLst>
            </a:custGeom>
            <a:noFill/>
            <a:ln w="7938">
              <a:solidFill>
                <a:srgbClr val="0000EE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600"/>
            </a:p>
          </p:txBody>
        </p:sp>
        <p:sp>
          <p:nvSpPr>
            <p:cNvPr id="47" name="Freeform 51"/>
            <p:cNvSpPr>
              <a:spLocks/>
            </p:cNvSpPr>
            <p:nvPr/>
          </p:nvSpPr>
          <p:spPr bwMode="auto">
            <a:xfrm>
              <a:off x="1613" y="1432"/>
              <a:ext cx="33" cy="38"/>
            </a:xfrm>
            <a:custGeom>
              <a:avLst/>
              <a:gdLst>
                <a:gd name="T0" fmla="*/ 37 w 37"/>
                <a:gd name="T1" fmla="*/ 19 h 38"/>
                <a:gd name="T2" fmla="*/ 33 w 37"/>
                <a:gd name="T3" fmla="*/ 33 h 38"/>
                <a:gd name="T4" fmla="*/ 33 w 37"/>
                <a:gd name="T5" fmla="*/ 33 h 38"/>
                <a:gd name="T6" fmla="*/ 19 w 37"/>
                <a:gd name="T7" fmla="*/ 38 h 38"/>
                <a:gd name="T8" fmla="*/ 19 w 37"/>
                <a:gd name="T9" fmla="*/ 38 h 38"/>
                <a:gd name="T10" fmla="*/ 19 w 37"/>
                <a:gd name="T11" fmla="*/ 38 h 38"/>
                <a:gd name="T12" fmla="*/ 19 w 37"/>
                <a:gd name="T13" fmla="*/ 38 h 38"/>
                <a:gd name="T14" fmla="*/ 4 w 37"/>
                <a:gd name="T15" fmla="*/ 33 h 38"/>
                <a:gd name="T16" fmla="*/ 4 w 37"/>
                <a:gd name="T17" fmla="*/ 33 h 38"/>
                <a:gd name="T18" fmla="*/ 0 w 37"/>
                <a:gd name="T19" fmla="*/ 19 h 38"/>
                <a:gd name="T20" fmla="*/ 0 w 37"/>
                <a:gd name="T21" fmla="*/ 19 h 38"/>
                <a:gd name="T22" fmla="*/ 0 w 37"/>
                <a:gd name="T23" fmla="*/ 19 h 38"/>
                <a:gd name="T24" fmla="*/ 0 w 37"/>
                <a:gd name="T25" fmla="*/ 19 h 38"/>
                <a:gd name="T26" fmla="*/ 4 w 37"/>
                <a:gd name="T27" fmla="*/ 5 h 38"/>
                <a:gd name="T28" fmla="*/ 4 w 37"/>
                <a:gd name="T29" fmla="*/ 5 h 38"/>
                <a:gd name="T30" fmla="*/ 19 w 37"/>
                <a:gd name="T31" fmla="*/ 0 h 38"/>
                <a:gd name="T32" fmla="*/ 19 w 37"/>
                <a:gd name="T33" fmla="*/ 0 h 38"/>
                <a:gd name="T34" fmla="*/ 19 w 37"/>
                <a:gd name="T35" fmla="*/ 0 h 38"/>
                <a:gd name="T36" fmla="*/ 19 w 37"/>
                <a:gd name="T37" fmla="*/ 0 h 38"/>
                <a:gd name="T38" fmla="*/ 33 w 37"/>
                <a:gd name="T39" fmla="*/ 5 h 38"/>
                <a:gd name="T40" fmla="*/ 33 w 37"/>
                <a:gd name="T41" fmla="*/ 5 h 38"/>
                <a:gd name="T42" fmla="*/ 37 w 37"/>
                <a:gd name="T43" fmla="*/ 19 h 38"/>
                <a:gd name="T44" fmla="*/ 37 w 37"/>
                <a:gd name="T45" fmla="*/ 19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7" h="38">
                  <a:moveTo>
                    <a:pt x="37" y="19"/>
                  </a:moveTo>
                  <a:lnTo>
                    <a:pt x="33" y="33"/>
                  </a:lnTo>
                  <a:lnTo>
                    <a:pt x="33" y="33"/>
                  </a:lnTo>
                  <a:lnTo>
                    <a:pt x="19" y="38"/>
                  </a:lnTo>
                  <a:lnTo>
                    <a:pt x="19" y="38"/>
                  </a:lnTo>
                  <a:lnTo>
                    <a:pt x="19" y="38"/>
                  </a:lnTo>
                  <a:lnTo>
                    <a:pt x="19" y="38"/>
                  </a:lnTo>
                  <a:lnTo>
                    <a:pt x="4" y="33"/>
                  </a:lnTo>
                  <a:lnTo>
                    <a:pt x="4" y="33"/>
                  </a:lnTo>
                  <a:lnTo>
                    <a:pt x="0" y="19"/>
                  </a:lnTo>
                  <a:lnTo>
                    <a:pt x="0" y="19"/>
                  </a:lnTo>
                  <a:lnTo>
                    <a:pt x="0" y="19"/>
                  </a:lnTo>
                  <a:lnTo>
                    <a:pt x="0" y="19"/>
                  </a:lnTo>
                  <a:lnTo>
                    <a:pt x="4" y="5"/>
                  </a:lnTo>
                  <a:lnTo>
                    <a:pt x="4" y="5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33" y="5"/>
                  </a:lnTo>
                  <a:lnTo>
                    <a:pt x="33" y="5"/>
                  </a:lnTo>
                  <a:lnTo>
                    <a:pt x="37" y="19"/>
                  </a:lnTo>
                  <a:lnTo>
                    <a:pt x="37" y="19"/>
                  </a:lnTo>
                  <a:close/>
                </a:path>
              </a:pathLst>
            </a:custGeom>
            <a:noFill/>
            <a:ln w="7938">
              <a:solidFill>
                <a:srgbClr val="0000EE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600"/>
            </a:p>
          </p:txBody>
        </p:sp>
        <p:sp>
          <p:nvSpPr>
            <p:cNvPr id="48" name="Freeform 52"/>
            <p:cNvSpPr>
              <a:spLocks/>
            </p:cNvSpPr>
            <p:nvPr/>
          </p:nvSpPr>
          <p:spPr bwMode="auto">
            <a:xfrm>
              <a:off x="1609" y="1488"/>
              <a:ext cx="33" cy="38"/>
            </a:xfrm>
            <a:custGeom>
              <a:avLst/>
              <a:gdLst>
                <a:gd name="T0" fmla="*/ 38 w 38"/>
                <a:gd name="T1" fmla="*/ 19 h 38"/>
                <a:gd name="T2" fmla="*/ 33 w 38"/>
                <a:gd name="T3" fmla="*/ 33 h 38"/>
                <a:gd name="T4" fmla="*/ 19 w 38"/>
                <a:gd name="T5" fmla="*/ 38 h 38"/>
                <a:gd name="T6" fmla="*/ 19 w 38"/>
                <a:gd name="T7" fmla="*/ 38 h 38"/>
                <a:gd name="T8" fmla="*/ 5 w 38"/>
                <a:gd name="T9" fmla="*/ 33 h 38"/>
                <a:gd name="T10" fmla="*/ 0 w 38"/>
                <a:gd name="T11" fmla="*/ 19 h 38"/>
                <a:gd name="T12" fmla="*/ 0 w 38"/>
                <a:gd name="T13" fmla="*/ 19 h 38"/>
                <a:gd name="T14" fmla="*/ 5 w 38"/>
                <a:gd name="T15" fmla="*/ 5 h 38"/>
                <a:gd name="T16" fmla="*/ 19 w 38"/>
                <a:gd name="T17" fmla="*/ 0 h 38"/>
                <a:gd name="T18" fmla="*/ 19 w 38"/>
                <a:gd name="T19" fmla="*/ 0 h 38"/>
                <a:gd name="T20" fmla="*/ 33 w 38"/>
                <a:gd name="T21" fmla="*/ 5 h 38"/>
                <a:gd name="T22" fmla="*/ 38 w 38"/>
                <a:gd name="T23" fmla="*/ 19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8" h="38">
                  <a:moveTo>
                    <a:pt x="38" y="19"/>
                  </a:moveTo>
                  <a:lnTo>
                    <a:pt x="33" y="33"/>
                  </a:lnTo>
                  <a:lnTo>
                    <a:pt x="19" y="38"/>
                  </a:lnTo>
                  <a:lnTo>
                    <a:pt x="19" y="38"/>
                  </a:lnTo>
                  <a:lnTo>
                    <a:pt x="5" y="33"/>
                  </a:lnTo>
                  <a:lnTo>
                    <a:pt x="0" y="19"/>
                  </a:lnTo>
                  <a:lnTo>
                    <a:pt x="0" y="19"/>
                  </a:lnTo>
                  <a:lnTo>
                    <a:pt x="5" y="5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33" y="5"/>
                  </a:lnTo>
                  <a:lnTo>
                    <a:pt x="38" y="19"/>
                  </a:lnTo>
                  <a:close/>
                </a:path>
              </a:pathLst>
            </a:custGeom>
            <a:solidFill>
              <a:srgbClr val="0000E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600"/>
            </a:p>
          </p:txBody>
        </p:sp>
        <p:sp>
          <p:nvSpPr>
            <p:cNvPr id="49" name="Freeform 53"/>
            <p:cNvSpPr>
              <a:spLocks/>
            </p:cNvSpPr>
            <p:nvPr/>
          </p:nvSpPr>
          <p:spPr bwMode="auto">
            <a:xfrm>
              <a:off x="1662" y="1432"/>
              <a:ext cx="34" cy="38"/>
            </a:xfrm>
            <a:custGeom>
              <a:avLst/>
              <a:gdLst>
                <a:gd name="T0" fmla="*/ 38 w 38"/>
                <a:gd name="T1" fmla="*/ 19 h 38"/>
                <a:gd name="T2" fmla="*/ 33 w 38"/>
                <a:gd name="T3" fmla="*/ 33 h 38"/>
                <a:gd name="T4" fmla="*/ 19 w 38"/>
                <a:gd name="T5" fmla="*/ 38 h 38"/>
                <a:gd name="T6" fmla="*/ 19 w 38"/>
                <a:gd name="T7" fmla="*/ 38 h 38"/>
                <a:gd name="T8" fmla="*/ 5 w 38"/>
                <a:gd name="T9" fmla="*/ 33 h 38"/>
                <a:gd name="T10" fmla="*/ 0 w 38"/>
                <a:gd name="T11" fmla="*/ 19 h 38"/>
                <a:gd name="T12" fmla="*/ 0 w 38"/>
                <a:gd name="T13" fmla="*/ 19 h 38"/>
                <a:gd name="T14" fmla="*/ 5 w 38"/>
                <a:gd name="T15" fmla="*/ 5 h 38"/>
                <a:gd name="T16" fmla="*/ 19 w 38"/>
                <a:gd name="T17" fmla="*/ 0 h 38"/>
                <a:gd name="T18" fmla="*/ 19 w 38"/>
                <a:gd name="T19" fmla="*/ 0 h 38"/>
                <a:gd name="T20" fmla="*/ 33 w 38"/>
                <a:gd name="T21" fmla="*/ 5 h 38"/>
                <a:gd name="T22" fmla="*/ 38 w 38"/>
                <a:gd name="T23" fmla="*/ 19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8" h="38">
                  <a:moveTo>
                    <a:pt x="38" y="19"/>
                  </a:moveTo>
                  <a:lnTo>
                    <a:pt x="33" y="33"/>
                  </a:lnTo>
                  <a:lnTo>
                    <a:pt x="19" y="38"/>
                  </a:lnTo>
                  <a:lnTo>
                    <a:pt x="19" y="38"/>
                  </a:lnTo>
                  <a:lnTo>
                    <a:pt x="5" y="33"/>
                  </a:lnTo>
                  <a:lnTo>
                    <a:pt x="0" y="19"/>
                  </a:lnTo>
                  <a:lnTo>
                    <a:pt x="0" y="19"/>
                  </a:lnTo>
                  <a:lnTo>
                    <a:pt x="5" y="5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33" y="5"/>
                  </a:lnTo>
                  <a:lnTo>
                    <a:pt x="38" y="19"/>
                  </a:lnTo>
                  <a:close/>
                </a:path>
              </a:pathLst>
            </a:custGeom>
            <a:solidFill>
              <a:srgbClr val="0000E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600"/>
            </a:p>
          </p:txBody>
        </p:sp>
        <p:sp>
          <p:nvSpPr>
            <p:cNvPr id="50" name="Freeform 54"/>
            <p:cNvSpPr>
              <a:spLocks/>
            </p:cNvSpPr>
            <p:nvPr/>
          </p:nvSpPr>
          <p:spPr bwMode="auto">
            <a:xfrm>
              <a:off x="1609" y="1488"/>
              <a:ext cx="33" cy="38"/>
            </a:xfrm>
            <a:custGeom>
              <a:avLst/>
              <a:gdLst>
                <a:gd name="T0" fmla="*/ 38 w 38"/>
                <a:gd name="T1" fmla="*/ 19 h 38"/>
                <a:gd name="T2" fmla="*/ 33 w 38"/>
                <a:gd name="T3" fmla="*/ 33 h 38"/>
                <a:gd name="T4" fmla="*/ 33 w 38"/>
                <a:gd name="T5" fmla="*/ 33 h 38"/>
                <a:gd name="T6" fmla="*/ 19 w 38"/>
                <a:gd name="T7" fmla="*/ 38 h 38"/>
                <a:gd name="T8" fmla="*/ 19 w 38"/>
                <a:gd name="T9" fmla="*/ 38 h 38"/>
                <a:gd name="T10" fmla="*/ 19 w 38"/>
                <a:gd name="T11" fmla="*/ 38 h 38"/>
                <a:gd name="T12" fmla="*/ 19 w 38"/>
                <a:gd name="T13" fmla="*/ 38 h 38"/>
                <a:gd name="T14" fmla="*/ 5 w 38"/>
                <a:gd name="T15" fmla="*/ 33 h 38"/>
                <a:gd name="T16" fmla="*/ 5 w 38"/>
                <a:gd name="T17" fmla="*/ 33 h 38"/>
                <a:gd name="T18" fmla="*/ 0 w 38"/>
                <a:gd name="T19" fmla="*/ 19 h 38"/>
                <a:gd name="T20" fmla="*/ 0 w 38"/>
                <a:gd name="T21" fmla="*/ 19 h 38"/>
                <a:gd name="T22" fmla="*/ 0 w 38"/>
                <a:gd name="T23" fmla="*/ 19 h 38"/>
                <a:gd name="T24" fmla="*/ 0 w 38"/>
                <a:gd name="T25" fmla="*/ 19 h 38"/>
                <a:gd name="T26" fmla="*/ 5 w 38"/>
                <a:gd name="T27" fmla="*/ 5 h 38"/>
                <a:gd name="T28" fmla="*/ 5 w 38"/>
                <a:gd name="T29" fmla="*/ 5 h 38"/>
                <a:gd name="T30" fmla="*/ 19 w 38"/>
                <a:gd name="T31" fmla="*/ 0 h 38"/>
                <a:gd name="T32" fmla="*/ 19 w 38"/>
                <a:gd name="T33" fmla="*/ 0 h 38"/>
                <a:gd name="T34" fmla="*/ 19 w 38"/>
                <a:gd name="T35" fmla="*/ 0 h 38"/>
                <a:gd name="T36" fmla="*/ 19 w 38"/>
                <a:gd name="T37" fmla="*/ 0 h 38"/>
                <a:gd name="T38" fmla="*/ 33 w 38"/>
                <a:gd name="T39" fmla="*/ 5 h 38"/>
                <a:gd name="T40" fmla="*/ 33 w 38"/>
                <a:gd name="T41" fmla="*/ 5 h 38"/>
                <a:gd name="T42" fmla="*/ 38 w 38"/>
                <a:gd name="T43" fmla="*/ 19 h 38"/>
                <a:gd name="T44" fmla="*/ 38 w 38"/>
                <a:gd name="T45" fmla="*/ 19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8" h="38">
                  <a:moveTo>
                    <a:pt x="38" y="19"/>
                  </a:moveTo>
                  <a:lnTo>
                    <a:pt x="33" y="33"/>
                  </a:lnTo>
                  <a:lnTo>
                    <a:pt x="33" y="33"/>
                  </a:lnTo>
                  <a:lnTo>
                    <a:pt x="19" y="38"/>
                  </a:lnTo>
                  <a:lnTo>
                    <a:pt x="19" y="38"/>
                  </a:lnTo>
                  <a:lnTo>
                    <a:pt x="19" y="38"/>
                  </a:lnTo>
                  <a:lnTo>
                    <a:pt x="19" y="38"/>
                  </a:lnTo>
                  <a:lnTo>
                    <a:pt x="5" y="33"/>
                  </a:lnTo>
                  <a:lnTo>
                    <a:pt x="5" y="33"/>
                  </a:lnTo>
                  <a:lnTo>
                    <a:pt x="0" y="19"/>
                  </a:lnTo>
                  <a:lnTo>
                    <a:pt x="0" y="19"/>
                  </a:lnTo>
                  <a:lnTo>
                    <a:pt x="0" y="19"/>
                  </a:lnTo>
                  <a:lnTo>
                    <a:pt x="0" y="19"/>
                  </a:lnTo>
                  <a:lnTo>
                    <a:pt x="5" y="5"/>
                  </a:lnTo>
                  <a:lnTo>
                    <a:pt x="5" y="5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33" y="5"/>
                  </a:lnTo>
                  <a:lnTo>
                    <a:pt x="33" y="5"/>
                  </a:lnTo>
                  <a:lnTo>
                    <a:pt x="38" y="19"/>
                  </a:lnTo>
                  <a:lnTo>
                    <a:pt x="38" y="19"/>
                  </a:lnTo>
                  <a:close/>
                </a:path>
              </a:pathLst>
            </a:custGeom>
            <a:noFill/>
            <a:ln w="7938">
              <a:solidFill>
                <a:srgbClr val="0000EE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600"/>
            </a:p>
          </p:txBody>
        </p:sp>
        <p:sp>
          <p:nvSpPr>
            <p:cNvPr id="51" name="Freeform 55"/>
            <p:cNvSpPr>
              <a:spLocks/>
            </p:cNvSpPr>
            <p:nvPr/>
          </p:nvSpPr>
          <p:spPr bwMode="auto">
            <a:xfrm>
              <a:off x="1662" y="1432"/>
              <a:ext cx="34" cy="38"/>
            </a:xfrm>
            <a:custGeom>
              <a:avLst/>
              <a:gdLst>
                <a:gd name="T0" fmla="*/ 38 w 38"/>
                <a:gd name="T1" fmla="*/ 19 h 38"/>
                <a:gd name="T2" fmla="*/ 33 w 38"/>
                <a:gd name="T3" fmla="*/ 33 h 38"/>
                <a:gd name="T4" fmla="*/ 33 w 38"/>
                <a:gd name="T5" fmla="*/ 33 h 38"/>
                <a:gd name="T6" fmla="*/ 19 w 38"/>
                <a:gd name="T7" fmla="*/ 38 h 38"/>
                <a:gd name="T8" fmla="*/ 19 w 38"/>
                <a:gd name="T9" fmla="*/ 38 h 38"/>
                <a:gd name="T10" fmla="*/ 19 w 38"/>
                <a:gd name="T11" fmla="*/ 38 h 38"/>
                <a:gd name="T12" fmla="*/ 19 w 38"/>
                <a:gd name="T13" fmla="*/ 38 h 38"/>
                <a:gd name="T14" fmla="*/ 5 w 38"/>
                <a:gd name="T15" fmla="*/ 33 h 38"/>
                <a:gd name="T16" fmla="*/ 5 w 38"/>
                <a:gd name="T17" fmla="*/ 33 h 38"/>
                <a:gd name="T18" fmla="*/ 0 w 38"/>
                <a:gd name="T19" fmla="*/ 19 h 38"/>
                <a:gd name="T20" fmla="*/ 0 w 38"/>
                <a:gd name="T21" fmla="*/ 19 h 38"/>
                <a:gd name="T22" fmla="*/ 0 w 38"/>
                <a:gd name="T23" fmla="*/ 19 h 38"/>
                <a:gd name="T24" fmla="*/ 0 w 38"/>
                <a:gd name="T25" fmla="*/ 19 h 38"/>
                <a:gd name="T26" fmla="*/ 5 w 38"/>
                <a:gd name="T27" fmla="*/ 5 h 38"/>
                <a:gd name="T28" fmla="*/ 5 w 38"/>
                <a:gd name="T29" fmla="*/ 5 h 38"/>
                <a:gd name="T30" fmla="*/ 19 w 38"/>
                <a:gd name="T31" fmla="*/ 0 h 38"/>
                <a:gd name="T32" fmla="*/ 19 w 38"/>
                <a:gd name="T33" fmla="*/ 0 h 38"/>
                <a:gd name="T34" fmla="*/ 19 w 38"/>
                <a:gd name="T35" fmla="*/ 0 h 38"/>
                <a:gd name="T36" fmla="*/ 19 w 38"/>
                <a:gd name="T37" fmla="*/ 0 h 38"/>
                <a:gd name="T38" fmla="*/ 33 w 38"/>
                <a:gd name="T39" fmla="*/ 5 h 38"/>
                <a:gd name="T40" fmla="*/ 33 w 38"/>
                <a:gd name="T41" fmla="*/ 5 h 38"/>
                <a:gd name="T42" fmla="*/ 38 w 38"/>
                <a:gd name="T43" fmla="*/ 19 h 38"/>
                <a:gd name="T44" fmla="*/ 38 w 38"/>
                <a:gd name="T45" fmla="*/ 19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8" h="38">
                  <a:moveTo>
                    <a:pt x="38" y="19"/>
                  </a:moveTo>
                  <a:lnTo>
                    <a:pt x="33" y="33"/>
                  </a:lnTo>
                  <a:lnTo>
                    <a:pt x="33" y="33"/>
                  </a:lnTo>
                  <a:lnTo>
                    <a:pt x="19" y="38"/>
                  </a:lnTo>
                  <a:lnTo>
                    <a:pt x="19" y="38"/>
                  </a:lnTo>
                  <a:lnTo>
                    <a:pt x="19" y="38"/>
                  </a:lnTo>
                  <a:lnTo>
                    <a:pt x="19" y="38"/>
                  </a:lnTo>
                  <a:lnTo>
                    <a:pt x="5" y="33"/>
                  </a:lnTo>
                  <a:lnTo>
                    <a:pt x="5" y="33"/>
                  </a:lnTo>
                  <a:lnTo>
                    <a:pt x="0" y="19"/>
                  </a:lnTo>
                  <a:lnTo>
                    <a:pt x="0" y="19"/>
                  </a:lnTo>
                  <a:lnTo>
                    <a:pt x="0" y="19"/>
                  </a:lnTo>
                  <a:lnTo>
                    <a:pt x="0" y="19"/>
                  </a:lnTo>
                  <a:lnTo>
                    <a:pt x="5" y="5"/>
                  </a:lnTo>
                  <a:lnTo>
                    <a:pt x="5" y="5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33" y="5"/>
                  </a:lnTo>
                  <a:lnTo>
                    <a:pt x="33" y="5"/>
                  </a:lnTo>
                  <a:lnTo>
                    <a:pt x="38" y="19"/>
                  </a:lnTo>
                  <a:lnTo>
                    <a:pt x="38" y="19"/>
                  </a:lnTo>
                  <a:close/>
                </a:path>
              </a:pathLst>
            </a:custGeom>
            <a:noFill/>
            <a:ln w="7938">
              <a:solidFill>
                <a:srgbClr val="0000EE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600"/>
            </a:p>
          </p:txBody>
        </p:sp>
        <p:sp>
          <p:nvSpPr>
            <p:cNvPr id="52" name="Freeform 56"/>
            <p:cNvSpPr>
              <a:spLocks/>
            </p:cNvSpPr>
            <p:nvPr/>
          </p:nvSpPr>
          <p:spPr bwMode="auto">
            <a:xfrm>
              <a:off x="1741" y="1493"/>
              <a:ext cx="33" cy="38"/>
            </a:xfrm>
            <a:custGeom>
              <a:avLst/>
              <a:gdLst>
                <a:gd name="T0" fmla="*/ 38 w 38"/>
                <a:gd name="T1" fmla="*/ 19 h 38"/>
                <a:gd name="T2" fmla="*/ 33 w 38"/>
                <a:gd name="T3" fmla="*/ 33 h 38"/>
                <a:gd name="T4" fmla="*/ 19 w 38"/>
                <a:gd name="T5" fmla="*/ 38 h 38"/>
                <a:gd name="T6" fmla="*/ 19 w 38"/>
                <a:gd name="T7" fmla="*/ 38 h 38"/>
                <a:gd name="T8" fmla="*/ 5 w 38"/>
                <a:gd name="T9" fmla="*/ 33 h 38"/>
                <a:gd name="T10" fmla="*/ 0 w 38"/>
                <a:gd name="T11" fmla="*/ 19 h 38"/>
                <a:gd name="T12" fmla="*/ 0 w 38"/>
                <a:gd name="T13" fmla="*/ 19 h 38"/>
                <a:gd name="T14" fmla="*/ 5 w 38"/>
                <a:gd name="T15" fmla="*/ 5 h 38"/>
                <a:gd name="T16" fmla="*/ 19 w 38"/>
                <a:gd name="T17" fmla="*/ 0 h 38"/>
                <a:gd name="T18" fmla="*/ 19 w 38"/>
                <a:gd name="T19" fmla="*/ 0 h 38"/>
                <a:gd name="T20" fmla="*/ 33 w 38"/>
                <a:gd name="T21" fmla="*/ 5 h 38"/>
                <a:gd name="T22" fmla="*/ 38 w 38"/>
                <a:gd name="T23" fmla="*/ 19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8" h="38">
                  <a:moveTo>
                    <a:pt x="38" y="19"/>
                  </a:moveTo>
                  <a:lnTo>
                    <a:pt x="33" y="33"/>
                  </a:lnTo>
                  <a:lnTo>
                    <a:pt x="19" y="38"/>
                  </a:lnTo>
                  <a:lnTo>
                    <a:pt x="19" y="38"/>
                  </a:lnTo>
                  <a:lnTo>
                    <a:pt x="5" y="33"/>
                  </a:lnTo>
                  <a:lnTo>
                    <a:pt x="0" y="19"/>
                  </a:lnTo>
                  <a:lnTo>
                    <a:pt x="0" y="19"/>
                  </a:lnTo>
                  <a:lnTo>
                    <a:pt x="5" y="5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33" y="5"/>
                  </a:lnTo>
                  <a:lnTo>
                    <a:pt x="38" y="19"/>
                  </a:lnTo>
                  <a:close/>
                </a:path>
              </a:pathLst>
            </a:custGeom>
            <a:solidFill>
              <a:srgbClr val="0000E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600"/>
            </a:p>
          </p:txBody>
        </p:sp>
        <p:sp>
          <p:nvSpPr>
            <p:cNvPr id="53" name="Freeform 57"/>
            <p:cNvSpPr>
              <a:spLocks/>
            </p:cNvSpPr>
            <p:nvPr/>
          </p:nvSpPr>
          <p:spPr bwMode="auto">
            <a:xfrm>
              <a:off x="1704" y="1545"/>
              <a:ext cx="32" cy="37"/>
            </a:xfrm>
            <a:custGeom>
              <a:avLst/>
              <a:gdLst>
                <a:gd name="T0" fmla="*/ 37 w 37"/>
                <a:gd name="T1" fmla="*/ 18 h 37"/>
                <a:gd name="T2" fmla="*/ 33 w 37"/>
                <a:gd name="T3" fmla="*/ 33 h 37"/>
                <a:gd name="T4" fmla="*/ 19 w 37"/>
                <a:gd name="T5" fmla="*/ 37 h 37"/>
                <a:gd name="T6" fmla="*/ 19 w 37"/>
                <a:gd name="T7" fmla="*/ 37 h 37"/>
                <a:gd name="T8" fmla="*/ 5 w 37"/>
                <a:gd name="T9" fmla="*/ 33 h 37"/>
                <a:gd name="T10" fmla="*/ 0 w 37"/>
                <a:gd name="T11" fmla="*/ 18 h 37"/>
                <a:gd name="T12" fmla="*/ 0 w 37"/>
                <a:gd name="T13" fmla="*/ 18 h 37"/>
                <a:gd name="T14" fmla="*/ 5 w 37"/>
                <a:gd name="T15" fmla="*/ 4 h 37"/>
                <a:gd name="T16" fmla="*/ 19 w 37"/>
                <a:gd name="T17" fmla="*/ 0 h 37"/>
                <a:gd name="T18" fmla="*/ 19 w 37"/>
                <a:gd name="T19" fmla="*/ 0 h 37"/>
                <a:gd name="T20" fmla="*/ 33 w 37"/>
                <a:gd name="T21" fmla="*/ 4 h 37"/>
                <a:gd name="T22" fmla="*/ 37 w 37"/>
                <a:gd name="T23" fmla="*/ 18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7" h="37">
                  <a:moveTo>
                    <a:pt x="37" y="18"/>
                  </a:moveTo>
                  <a:lnTo>
                    <a:pt x="33" y="33"/>
                  </a:lnTo>
                  <a:lnTo>
                    <a:pt x="19" y="37"/>
                  </a:lnTo>
                  <a:lnTo>
                    <a:pt x="19" y="37"/>
                  </a:lnTo>
                  <a:lnTo>
                    <a:pt x="5" y="33"/>
                  </a:lnTo>
                  <a:lnTo>
                    <a:pt x="0" y="18"/>
                  </a:lnTo>
                  <a:lnTo>
                    <a:pt x="0" y="18"/>
                  </a:lnTo>
                  <a:lnTo>
                    <a:pt x="5" y="4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33" y="4"/>
                  </a:lnTo>
                  <a:lnTo>
                    <a:pt x="37" y="18"/>
                  </a:lnTo>
                  <a:close/>
                </a:path>
              </a:pathLst>
            </a:custGeom>
            <a:solidFill>
              <a:srgbClr val="0000E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600"/>
            </a:p>
          </p:txBody>
        </p:sp>
        <p:sp>
          <p:nvSpPr>
            <p:cNvPr id="54" name="Freeform 58"/>
            <p:cNvSpPr>
              <a:spLocks/>
            </p:cNvSpPr>
            <p:nvPr/>
          </p:nvSpPr>
          <p:spPr bwMode="auto">
            <a:xfrm>
              <a:off x="1741" y="1493"/>
              <a:ext cx="33" cy="38"/>
            </a:xfrm>
            <a:custGeom>
              <a:avLst/>
              <a:gdLst>
                <a:gd name="T0" fmla="*/ 38 w 38"/>
                <a:gd name="T1" fmla="*/ 19 h 38"/>
                <a:gd name="T2" fmla="*/ 33 w 38"/>
                <a:gd name="T3" fmla="*/ 33 h 38"/>
                <a:gd name="T4" fmla="*/ 33 w 38"/>
                <a:gd name="T5" fmla="*/ 33 h 38"/>
                <a:gd name="T6" fmla="*/ 19 w 38"/>
                <a:gd name="T7" fmla="*/ 38 h 38"/>
                <a:gd name="T8" fmla="*/ 19 w 38"/>
                <a:gd name="T9" fmla="*/ 38 h 38"/>
                <a:gd name="T10" fmla="*/ 19 w 38"/>
                <a:gd name="T11" fmla="*/ 38 h 38"/>
                <a:gd name="T12" fmla="*/ 19 w 38"/>
                <a:gd name="T13" fmla="*/ 38 h 38"/>
                <a:gd name="T14" fmla="*/ 5 w 38"/>
                <a:gd name="T15" fmla="*/ 33 h 38"/>
                <a:gd name="T16" fmla="*/ 5 w 38"/>
                <a:gd name="T17" fmla="*/ 33 h 38"/>
                <a:gd name="T18" fmla="*/ 0 w 38"/>
                <a:gd name="T19" fmla="*/ 19 h 38"/>
                <a:gd name="T20" fmla="*/ 0 w 38"/>
                <a:gd name="T21" fmla="*/ 19 h 38"/>
                <a:gd name="T22" fmla="*/ 0 w 38"/>
                <a:gd name="T23" fmla="*/ 19 h 38"/>
                <a:gd name="T24" fmla="*/ 0 w 38"/>
                <a:gd name="T25" fmla="*/ 19 h 38"/>
                <a:gd name="T26" fmla="*/ 5 w 38"/>
                <a:gd name="T27" fmla="*/ 5 h 38"/>
                <a:gd name="T28" fmla="*/ 5 w 38"/>
                <a:gd name="T29" fmla="*/ 5 h 38"/>
                <a:gd name="T30" fmla="*/ 19 w 38"/>
                <a:gd name="T31" fmla="*/ 0 h 38"/>
                <a:gd name="T32" fmla="*/ 19 w 38"/>
                <a:gd name="T33" fmla="*/ 0 h 38"/>
                <a:gd name="T34" fmla="*/ 19 w 38"/>
                <a:gd name="T35" fmla="*/ 0 h 38"/>
                <a:gd name="T36" fmla="*/ 19 w 38"/>
                <a:gd name="T37" fmla="*/ 0 h 38"/>
                <a:gd name="T38" fmla="*/ 33 w 38"/>
                <a:gd name="T39" fmla="*/ 5 h 38"/>
                <a:gd name="T40" fmla="*/ 33 w 38"/>
                <a:gd name="T41" fmla="*/ 5 h 38"/>
                <a:gd name="T42" fmla="*/ 38 w 38"/>
                <a:gd name="T43" fmla="*/ 19 h 38"/>
                <a:gd name="T44" fmla="*/ 38 w 38"/>
                <a:gd name="T45" fmla="*/ 19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8" h="38">
                  <a:moveTo>
                    <a:pt x="38" y="19"/>
                  </a:moveTo>
                  <a:lnTo>
                    <a:pt x="33" y="33"/>
                  </a:lnTo>
                  <a:lnTo>
                    <a:pt x="33" y="33"/>
                  </a:lnTo>
                  <a:lnTo>
                    <a:pt x="19" y="38"/>
                  </a:lnTo>
                  <a:lnTo>
                    <a:pt x="19" y="38"/>
                  </a:lnTo>
                  <a:lnTo>
                    <a:pt x="19" y="38"/>
                  </a:lnTo>
                  <a:lnTo>
                    <a:pt x="19" y="38"/>
                  </a:lnTo>
                  <a:lnTo>
                    <a:pt x="5" y="33"/>
                  </a:lnTo>
                  <a:lnTo>
                    <a:pt x="5" y="33"/>
                  </a:lnTo>
                  <a:lnTo>
                    <a:pt x="0" y="19"/>
                  </a:lnTo>
                  <a:lnTo>
                    <a:pt x="0" y="19"/>
                  </a:lnTo>
                  <a:lnTo>
                    <a:pt x="0" y="19"/>
                  </a:lnTo>
                  <a:lnTo>
                    <a:pt x="0" y="19"/>
                  </a:lnTo>
                  <a:lnTo>
                    <a:pt x="5" y="5"/>
                  </a:lnTo>
                  <a:lnTo>
                    <a:pt x="5" y="5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33" y="5"/>
                  </a:lnTo>
                  <a:lnTo>
                    <a:pt x="33" y="5"/>
                  </a:lnTo>
                  <a:lnTo>
                    <a:pt x="38" y="19"/>
                  </a:lnTo>
                  <a:lnTo>
                    <a:pt x="38" y="19"/>
                  </a:lnTo>
                  <a:close/>
                </a:path>
              </a:pathLst>
            </a:custGeom>
            <a:noFill/>
            <a:ln w="7938">
              <a:solidFill>
                <a:srgbClr val="0000EE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600"/>
            </a:p>
          </p:txBody>
        </p:sp>
        <p:sp>
          <p:nvSpPr>
            <p:cNvPr id="55" name="Freeform 59"/>
            <p:cNvSpPr>
              <a:spLocks/>
            </p:cNvSpPr>
            <p:nvPr/>
          </p:nvSpPr>
          <p:spPr bwMode="auto">
            <a:xfrm>
              <a:off x="1704" y="1545"/>
              <a:ext cx="32" cy="37"/>
            </a:xfrm>
            <a:custGeom>
              <a:avLst/>
              <a:gdLst>
                <a:gd name="T0" fmla="*/ 37 w 37"/>
                <a:gd name="T1" fmla="*/ 18 h 37"/>
                <a:gd name="T2" fmla="*/ 33 w 37"/>
                <a:gd name="T3" fmla="*/ 33 h 37"/>
                <a:gd name="T4" fmla="*/ 33 w 37"/>
                <a:gd name="T5" fmla="*/ 33 h 37"/>
                <a:gd name="T6" fmla="*/ 19 w 37"/>
                <a:gd name="T7" fmla="*/ 37 h 37"/>
                <a:gd name="T8" fmla="*/ 19 w 37"/>
                <a:gd name="T9" fmla="*/ 37 h 37"/>
                <a:gd name="T10" fmla="*/ 19 w 37"/>
                <a:gd name="T11" fmla="*/ 37 h 37"/>
                <a:gd name="T12" fmla="*/ 19 w 37"/>
                <a:gd name="T13" fmla="*/ 37 h 37"/>
                <a:gd name="T14" fmla="*/ 5 w 37"/>
                <a:gd name="T15" fmla="*/ 33 h 37"/>
                <a:gd name="T16" fmla="*/ 5 w 37"/>
                <a:gd name="T17" fmla="*/ 33 h 37"/>
                <a:gd name="T18" fmla="*/ 0 w 37"/>
                <a:gd name="T19" fmla="*/ 18 h 37"/>
                <a:gd name="T20" fmla="*/ 0 w 37"/>
                <a:gd name="T21" fmla="*/ 18 h 37"/>
                <a:gd name="T22" fmla="*/ 0 w 37"/>
                <a:gd name="T23" fmla="*/ 18 h 37"/>
                <a:gd name="T24" fmla="*/ 0 w 37"/>
                <a:gd name="T25" fmla="*/ 18 h 37"/>
                <a:gd name="T26" fmla="*/ 5 w 37"/>
                <a:gd name="T27" fmla="*/ 4 h 37"/>
                <a:gd name="T28" fmla="*/ 5 w 37"/>
                <a:gd name="T29" fmla="*/ 4 h 37"/>
                <a:gd name="T30" fmla="*/ 19 w 37"/>
                <a:gd name="T31" fmla="*/ 0 h 37"/>
                <a:gd name="T32" fmla="*/ 19 w 37"/>
                <a:gd name="T33" fmla="*/ 0 h 37"/>
                <a:gd name="T34" fmla="*/ 19 w 37"/>
                <a:gd name="T35" fmla="*/ 0 h 37"/>
                <a:gd name="T36" fmla="*/ 19 w 37"/>
                <a:gd name="T37" fmla="*/ 0 h 37"/>
                <a:gd name="T38" fmla="*/ 33 w 37"/>
                <a:gd name="T39" fmla="*/ 4 h 37"/>
                <a:gd name="T40" fmla="*/ 33 w 37"/>
                <a:gd name="T41" fmla="*/ 4 h 37"/>
                <a:gd name="T42" fmla="*/ 37 w 37"/>
                <a:gd name="T43" fmla="*/ 18 h 37"/>
                <a:gd name="T44" fmla="*/ 37 w 37"/>
                <a:gd name="T45" fmla="*/ 18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7" h="37">
                  <a:moveTo>
                    <a:pt x="37" y="18"/>
                  </a:moveTo>
                  <a:lnTo>
                    <a:pt x="33" y="33"/>
                  </a:lnTo>
                  <a:lnTo>
                    <a:pt x="33" y="33"/>
                  </a:lnTo>
                  <a:lnTo>
                    <a:pt x="19" y="37"/>
                  </a:lnTo>
                  <a:lnTo>
                    <a:pt x="19" y="37"/>
                  </a:lnTo>
                  <a:lnTo>
                    <a:pt x="19" y="37"/>
                  </a:lnTo>
                  <a:lnTo>
                    <a:pt x="19" y="37"/>
                  </a:lnTo>
                  <a:lnTo>
                    <a:pt x="5" y="33"/>
                  </a:lnTo>
                  <a:lnTo>
                    <a:pt x="5" y="33"/>
                  </a:lnTo>
                  <a:lnTo>
                    <a:pt x="0" y="18"/>
                  </a:lnTo>
                  <a:lnTo>
                    <a:pt x="0" y="18"/>
                  </a:lnTo>
                  <a:lnTo>
                    <a:pt x="0" y="18"/>
                  </a:lnTo>
                  <a:lnTo>
                    <a:pt x="0" y="18"/>
                  </a:lnTo>
                  <a:lnTo>
                    <a:pt x="5" y="4"/>
                  </a:lnTo>
                  <a:lnTo>
                    <a:pt x="5" y="4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33" y="4"/>
                  </a:lnTo>
                  <a:lnTo>
                    <a:pt x="33" y="4"/>
                  </a:lnTo>
                  <a:lnTo>
                    <a:pt x="37" y="18"/>
                  </a:lnTo>
                  <a:lnTo>
                    <a:pt x="37" y="18"/>
                  </a:lnTo>
                  <a:close/>
                </a:path>
              </a:pathLst>
            </a:custGeom>
            <a:noFill/>
            <a:ln w="7938">
              <a:solidFill>
                <a:srgbClr val="0000EE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600"/>
            </a:p>
          </p:txBody>
        </p:sp>
        <p:sp>
          <p:nvSpPr>
            <p:cNvPr id="56" name="Rectangle 60"/>
            <p:cNvSpPr>
              <a:spLocks noChangeArrowheads="1"/>
            </p:cNvSpPr>
            <p:nvPr/>
          </p:nvSpPr>
          <p:spPr bwMode="auto">
            <a:xfrm>
              <a:off x="647" y="864"/>
              <a:ext cx="8" cy="784"/>
            </a:xfrm>
            <a:prstGeom prst="rect">
              <a:avLst/>
            </a:prstGeom>
            <a:solidFill>
              <a:srgbClr val="EE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600"/>
            </a:p>
          </p:txBody>
        </p:sp>
        <p:sp>
          <p:nvSpPr>
            <p:cNvPr id="57" name="Freeform 61"/>
            <p:cNvSpPr>
              <a:spLocks/>
            </p:cNvSpPr>
            <p:nvPr/>
          </p:nvSpPr>
          <p:spPr bwMode="auto">
            <a:xfrm>
              <a:off x="635" y="808"/>
              <a:ext cx="32" cy="56"/>
            </a:xfrm>
            <a:custGeom>
              <a:avLst/>
              <a:gdLst>
                <a:gd name="T0" fmla="*/ 37 w 37"/>
                <a:gd name="T1" fmla="*/ 52 h 56"/>
                <a:gd name="T2" fmla="*/ 19 w 37"/>
                <a:gd name="T3" fmla="*/ 56 h 56"/>
                <a:gd name="T4" fmla="*/ 0 w 37"/>
                <a:gd name="T5" fmla="*/ 52 h 56"/>
                <a:gd name="T6" fmla="*/ 0 w 37"/>
                <a:gd name="T7" fmla="*/ 52 h 56"/>
                <a:gd name="T8" fmla="*/ 19 w 37"/>
                <a:gd name="T9" fmla="*/ 0 h 56"/>
                <a:gd name="T10" fmla="*/ 19 w 37"/>
                <a:gd name="T11" fmla="*/ 0 h 56"/>
                <a:gd name="T12" fmla="*/ 37 w 37"/>
                <a:gd name="T13" fmla="*/ 52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7" h="56">
                  <a:moveTo>
                    <a:pt x="37" y="52"/>
                  </a:moveTo>
                  <a:lnTo>
                    <a:pt x="19" y="56"/>
                  </a:lnTo>
                  <a:lnTo>
                    <a:pt x="0" y="52"/>
                  </a:lnTo>
                  <a:lnTo>
                    <a:pt x="0" y="52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37" y="52"/>
                  </a:lnTo>
                  <a:close/>
                </a:path>
              </a:pathLst>
            </a:custGeom>
            <a:solidFill>
              <a:srgbClr val="EE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600"/>
            </a:p>
          </p:txBody>
        </p:sp>
        <p:sp>
          <p:nvSpPr>
            <p:cNvPr id="58" name="Rectangle 62"/>
            <p:cNvSpPr>
              <a:spLocks noChangeArrowheads="1"/>
            </p:cNvSpPr>
            <p:nvPr/>
          </p:nvSpPr>
          <p:spPr bwMode="auto">
            <a:xfrm>
              <a:off x="521" y="953"/>
              <a:ext cx="112" cy="2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600">
                  <a:solidFill>
                    <a:srgbClr val="DD0000"/>
                  </a:solidFill>
                </a:rPr>
                <a:t>E</a:t>
              </a:r>
              <a:endParaRPr lang="en-US" sz="1600"/>
            </a:p>
          </p:txBody>
        </p:sp>
        <p:sp>
          <p:nvSpPr>
            <p:cNvPr id="59" name="Line 63"/>
            <p:cNvSpPr>
              <a:spLocks noChangeShapeType="1"/>
            </p:cNvSpPr>
            <p:nvPr/>
          </p:nvSpPr>
          <p:spPr bwMode="auto">
            <a:xfrm>
              <a:off x="1883" y="768"/>
              <a:ext cx="0" cy="72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60" name="Text Box 64"/>
            <p:cNvSpPr txBox="1">
              <a:spLocks noChangeArrowheads="1"/>
            </p:cNvSpPr>
            <p:nvPr/>
          </p:nvSpPr>
          <p:spPr bwMode="auto">
            <a:xfrm>
              <a:off x="1940" y="998"/>
              <a:ext cx="164" cy="3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sz="1600" i="1"/>
                <a:t>x</a:t>
              </a:r>
            </a:p>
          </p:txBody>
        </p:sp>
        <p:pic>
          <p:nvPicPr>
            <p:cNvPr id="61" name="Picture 6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08" y="672"/>
              <a:ext cx="316" cy="12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2" name="Text Box 66"/>
            <p:cNvSpPr txBox="1">
              <a:spLocks noChangeArrowheads="1"/>
            </p:cNvSpPr>
            <p:nvPr/>
          </p:nvSpPr>
          <p:spPr bwMode="auto">
            <a:xfrm>
              <a:off x="2544" y="1133"/>
              <a:ext cx="475" cy="2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600">
                  <a:solidFill>
                    <a:srgbClr val="FF111D"/>
                  </a:solidFill>
                </a:rPr>
                <a:t>Ions</a:t>
              </a:r>
            </a:p>
          </p:txBody>
        </p:sp>
        <p:sp>
          <p:nvSpPr>
            <p:cNvPr id="63" name="Text Box 67"/>
            <p:cNvSpPr txBox="1">
              <a:spLocks noChangeArrowheads="1"/>
            </p:cNvSpPr>
            <p:nvPr/>
          </p:nvSpPr>
          <p:spPr bwMode="auto">
            <a:xfrm>
              <a:off x="2544" y="1757"/>
              <a:ext cx="847" cy="3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600">
                  <a:solidFill>
                    <a:srgbClr val="2119FF"/>
                  </a:solidFill>
                </a:rPr>
                <a:t>Electrons</a:t>
              </a:r>
            </a:p>
          </p:txBody>
        </p:sp>
      </p:grpSp>
      <p:sp>
        <p:nvSpPr>
          <p:cNvPr id="64" name="Text Box 68"/>
          <p:cNvSpPr txBox="1">
            <a:spLocks noChangeArrowheads="1"/>
          </p:cNvSpPr>
          <p:nvPr/>
        </p:nvSpPr>
        <p:spPr bwMode="auto">
          <a:xfrm>
            <a:off x="4724400" y="3812085"/>
            <a:ext cx="26670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1600" dirty="0"/>
              <a:t>Multiplication factor or Gain:</a:t>
            </a:r>
          </a:p>
        </p:txBody>
      </p:sp>
      <p:graphicFrame>
        <p:nvGraphicFramePr>
          <p:cNvPr id="65" name="Object 6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54836252"/>
              </p:ext>
            </p:extLst>
          </p:nvPr>
        </p:nvGraphicFramePr>
        <p:xfrm>
          <a:off x="6298232" y="3486084"/>
          <a:ext cx="9271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95" name="Equation" r:id="rId5" imgW="927100" imgH="215900" progId="Equation.3">
                  <p:embed/>
                </p:oleObj>
              </mc:Choice>
              <mc:Fallback>
                <p:oleObj name="Equation" r:id="rId5" imgW="927100" imgH="215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98232" y="3486084"/>
                        <a:ext cx="9271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6" name="Text Box 70"/>
          <p:cNvSpPr txBox="1">
            <a:spLocks noChangeArrowheads="1"/>
          </p:cNvSpPr>
          <p:nvPr/>
        </p:nvSpPr>
        <p:spPr bwMode="auto">
          <a:xfrm>
            <a:off x="4655871" y="3013009"/>
            <a:ext cx="4504543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1600" dirty="0"/>
              <a:t>Incremental increase of the number of electrons in the avalanche:</a:t>
            </a:r>
          </a:p>
        </p:txBody>
      </p:sp>
      <p:graphicFrame>
        <p:nvGraphicFramePr>
          <p:cNvPr id="67" name="Object 7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07492436"/>
              </p:ext>
            </p:extLst>
          </p:nvPr>
        </p:nvGraphicFramePr>
        <p:xfrm>
          <a:off x="7504448" y="3778250"/>
          <a:ext cx="1346200" cy="520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96" name="Equation" r:id="rId7" imgW="1346200" imgH="520700" progId="Equation.3">
                  <p:embed/>
                </p:oleObj>
              </mc:Choice>
              <mc:Fallback>
                <p:oleObj name="Equation" r:id="rId7" imgW="1346200" imgH="5207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04448" y="3778250"/>
                        <a:ext cx="1346200" cy="520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8" name="Text Box 72"/>
          <p:cNvSpPr txBox="1">
            <a:spLocks noChangeArrowheads="1"/>
          </p:cNvSpPr>
          <p:nvPr/>
        </p:nvSpPr>
        <p:spPr bwMode="auto">
          <a:xfrm>
            <a:off x="4800600" y="4524086"/>
            <a:ext cx="373380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1600" dirty="0"/>
              <a:t>Maximum </a:t>
            </a:r>
            <a:r>
              <a:rPr lang="en-US" sz="1600" dirty="0" smtClean="0"/>
              <a:t>avalanche </a:t>
            </a:r>
            <a:r>
              <a:rPr lang="en-US" sz="1600" dirty="0"/>
              <a:t>size before discharge (Raether limit):</a:t>
            </a:r>
          </a:p>
        </p:txBody>
      </p:sp>
      <p:sp>
        <p:nvSpPr>
          <p:cNvPr id="69" name="Text Box 73"/>
          <p:cNvSpPr txBox="1">
            <a:spLocks noChangeArrowheads="1"/>
          </p:cNvSpPr>
          <p:nvPr/>
        </p:nvSpPr>
        <p:spPr bwMode="auto">
          <a:xfrm>
            <a:off x="6382331" y="4935834"/>
            <a:ext cx="1302092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600" b="1" dirty="0">
                <a:solidFill>
                  <a:srgbClr val="FF0F0F"/>
                </a:solidFill>
              </a:rPr>
              <a:t>Q</a:t>
            </a:r>
            <a:r>
              <a:rPr lang="en-US" sz="1600" b="1" baseline="-25000" dirty="0">
                <a:solidFill>
                  <a:srgbClr val="FF0F0F"/>
                </a:solidFill>
              </a:rPr>
              <a:t>MAX</a:t>
            </a:r>
            <a:r>
              <a:rPr lang="en-US" sz="1600" b="1" dirty="0">
                <a:solidFill>
                  <a:srgbClr val="FF0F0F"/>
                </a:solidFill>
              </a:rPr>
              <a:t> ≈ 10</a:t>
            </a:r>
            <a:r>
              <a:rPr lang="en-US" sz="1600" b="1" baseline="30000" dirty="0">
                <a:solidFill>
                  <a:srgbClr val="FF0F0F"/>
                </a:solidFill>
              </a:rPr>
              <a:t>7</a:t>
            </a:r>
            <a:r>
              <a:rPr lang="en-US" sz="1600" b="1" dirty="0">
                <a:solidFill>
                  <a:srgbClr val="FF0F0F"/>
                </a:solidFill>
              </a:rPr>
              <a:t> e </a:t>
            </a:r>
          </a:p>
        </p:txBody>
      </p:sp>
      <p:sp>
        <p:nvSpPr>
          <p:cNvPr id="70" name="Text Box 74"/>
          <p:cNvSpPr txBox="1">
            <a:spLocks noChangeArrowheads="1"/>
          </p:cNvSpPr>
          <p:nvPr/>
        </p:nvSpPr>
        <p:spPr bwMode="auto">
          <a:xfrm>
            <a:off x="5702391" y="5416417"/>
            <a:ext cx="3604114" cy="523220"/>
          </a:xfrm>
          <a:prstGeom prst="rect">
            <a:avLst/>
          </a:prstGeom>
          <a:solidFill>
            <a:srgbClr val="D9D9D9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r>
              <a:rPr lang="en-US" sz="1400" b="1" i="1" dirty="0"/>
              <a:t>H. Raether, Electron Avalanches and Breakdown in Gases (Butterworth 1964)</a:t>
            </a:r>
          </a:p>
        </p:txBody>
      </p:sp>
      <p:graphicFrame>
        <p:nvGraphicFramePr>
          <p:cNvPr id="71" name="Object 7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19626462"/>
              </p:ext>
            </p:extLst>
          </p:nvPr>
        </p:nvGraphicFramePr>
        <p:xfrm>
          <a:off x="3568214" y="1607624"/>
          <a:ext cx="762000" cy="487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97" name="Equation" r:id="rId9" imgW="635000" imgH="406400" progId="Equation.3">
                  <p:embed/>
                </p:oleObj>
              </mc:Choice>
              <mc:Fallback>
                <p:oleObj name="Equation" r:id="rId9" imgW="635000" imgH="406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68214" y="1607624"/>
                        <a:ext cx="762000" cy="4873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2" name="Text Box 77"/>
          <p:cNvSpPr txBox="1">
            <a:spLocks noChangeArrowheads="1"/>
          </p:cNvSpPr>
          <p:nvPr/>
        </p:nvSpPr>
        <p:spPr bwMode="auto">
          <a:xfrm>
            <a:off x="442118" y="546617"/>
            <a:ext cx="262096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600" dirty="0"/>
              <a:t>Mean free path for ionization:</a:t>
            </a:r>
          </a:p>
        </p:txBody>
      </p:sp>
      <p:graphicFrame>
        <p:nvGraphicFramePr>
          <p:cNvPr id="73" name="Object 7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20885802"/>
              </p:ext>
            </p:extLst>
          </p:nvPr>
        </p:nvGraphicFramePr>
        <p:xfrm>
          <a:off x="914400" y="851934"/>
          <a:ext cx="577850" cy="439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98" name="Equation" r:id="rId11" imgW="533400" imgH="406400" progId="Equation.3">
                  <p:embed/>
                </p:oleObj>
              </mc:Choice>
              <mc:Fallback>
                <p:oleObj name="Equation" r:id="rId11" imgW="533400" imgH="406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4400" y="851934"/>
                        <a:ext cx="577850" cy="4397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4" name="Text Box 79"/>
          <p:cNvSpPr txBox="1">
            <a:spLocks noChangeArrowheads="1"/>
          </p:cNvSpPr>
          <p:nvPr/>
        </p:nvSpPr>
        <p:spPr bwMode="auto">
          <a:xfrm>
            <a:off x="1752600" y="851934"/>
            <a:ext cx="1678099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600" i="1" dirty="0"/>
              <a:t>N: </a:t>
            </a:r>
            <a:r>
              <a:rPr lang="en-US" sz="1600" i="1" dirty="0" smtClean="0"/>
              <a:t>molecules/cm</a:t>
            </a:r>
            <a:r>
              <a:rPr lang="en-US" sz="1600" i="1" baseline="30000" dirty="0" smtClean="0"/>
              <a:t>3</a:t>
            </a:r>
            <a:endParaRPr lang="en-US" sz="1600" i="1" dirty="0"/>
          </a:p>
        </p:txBody>
      </p:sp>
      <p:sp>
        <p:nvSpPr>
          <p:cNvPr id="75" name="Text Box 80"/>
          <p:cNvSpPr txBox="1">
            <a:spLocks noChangeArrowheads="1"/>
          </p:cNvSpPr>
          <p:nvPr/>
        </p:nvSpPr>
        <p:spPr bwMode="auto">
          <a:xfrm>
            <a:off x="442118" y="1330305"/>
            <a:ext cx="20066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600" dirty="0"/>
              <a:t>Townsend coefficient:</a:t>
            </a:r>
          </a:p>
        </p:txBody>
      </p:sp>
      <p:sp>
        <p:nvSpPr>
          <p:cNvPr id="76" name="Text Box 81"/>
          <p:cNvSpPr txBox="1">
            <a:spLocks noChangeArrowheads="1"/>
          </p:cNvSpPr>
          <p:nvPr/>
        </p:nvSpPr>
        <p:spPr bwMode="auto">
          <a:xfrm>
            <a:off x="1447800" y="1650793"/>
            <a:ext cx="2058677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600" i="1" dirty="0"/>
              <a:t>Ionizing collisions/cm</a:t>
            </a:r>
          </a:p>
        </p:txBody>
      </p:sp>
      <p:graphicFrame>
        <p:nvGraphicFramePr>
          <p:cNvPr id="77" name="Object 8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01348536"/>
              </p:ext>
            </p:extLst>
          </p:nvPr>
        </p:nvGraphicFramePr>
        <p:xfrm>
          <a:off x="896450" y="1647394"/>
          <a:ext cx="458788" cy="428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99" name="Equation" r:id="rId13" imgW="393700" imgH="368300" progId="Equation.3">
                  <p:embed/>
                </p:oleObj>
              </mc:Choice>
              <mc:Fallback>
                <p:oleObj name="Equation" r:id="rId13" imgW="393700" imgH="368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96450" y="1647394"/>
                        <a:ext cx="458788" cy="428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8" name="Text Box 83"/>
          <p:cNvSpPr txBox="1">
            <a:spLocks noChangeArrowheads="1"/>
          </p:cNvSpPr>
          <p:nvPr/>
        </p:nvSpPr>
        <p:spPr bwMode="auto">
          <a:xfrm>
            <a:off x="467518" y="5945421"/>
            <a:ext cx="4788060" cy="307777"/>
          </a:xfrm>
          <a:prstGeom prst="rect">
            <a:avLst/>
          </a:prstGeom>
          <a:solidFill>
            <a:srgbClr val="D9D9D9"/>
          </a:solidFill>
          <a:ln>
            <a:noFill/>
          </a:ln>
          <a:effectLst/>
        </p:spPr>
        <p:txBody>
          <a:bodyPr wrap="none">
            <a:spAutoFit/>
          </a:bodyPr>
          <a:lstStyle/>
          <a:p>
            <a:r>
              <a:rPr lang="en-US" sz="1400" b="1" i="1" dirty="0"/>
              <a:t>S.C. Brown, Basic Data of Plasma Physics (MIT Press, 1959)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098066" y="4942802"/>
            <a:ext cx="10076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</a:rPr>
              <a:t>(PART 2)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5" name="Right Arrow 4"/>
          <p:cNvSpPr/>
          <p:nvPr/>
        </p:nvSpPr>
        <p:spPr>
          <a:xfrm>
            <a:off x="7783286" y="5052784"/>
            <a:ext cx="314780" cy="190500"/>
          </a:xfrm>
          <a:prstGeom prst="rightArrow">
            <a:avLst/>
          </a:prstGeom>
          <a:solidFill>
            <a:srgbClr val="FF66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5324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0349" y="132194"/>
            <a:ext cx="9130300" cy="416486"/>
          </a:xfrm>
        </p:spPr>
        <p:txBody>
          <a:bodyPr/>
          <a:lstStyle/>
          <a:p>
            <a:r>
              <a:rPr lang="en-US" sz="1800" i="1" dirty="0" smtClean="0"/>
              <a:t>SINGLE electron avalanche: FURRY statistics</a:t>
            </a:r>
            <a:endParaRPr lang="en-US" sz="1800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E1E03-659C-5C49-9F8B-AEB4A7A525E6}" type="slidenum">
              <a:rPr lang="en-US" smtClean="0"/>
              <a:t>25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547518" y="562689"/>
            <a:ext cx="339067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SINGLE ELECTRON</a:t>
            </a:r>
          </a:p>
          <a:p>
            <a:r>
              <a:rPr lang="en-US" sz="1600" dirty="0" smtClean="0"/>
              <a:t>AVALANCHE SIZE DISTRIBUTION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304959" y="1067220"/>
            <a:ext cx="16779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N  ELECTRONS:</a:t>
            </a:r>
            <a:endParaRPr lang="en-US" sz="1600" dirty="0"/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36962212"/>
              </p:ext>
            </p:extLst>
          </p:nvPr>
        </p:nvGraphicFramePr>
        <p:xfrm>
          <a:off x="5440691" y="1405774"/>
          <a:ext cx="1996012" cy="6399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93" name="Equation" r:id="rId3" imgW="1663700" imgH="533400" progId="Equation.3">
                  <p:embed/>
                </p:oleObj>
              </mc:Choice>
              <mc:Fallback>
                <p:oleObj name="Equation" r:id="rId3" imgW="1663700" imgH="533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440691" y="1405774"/>
                        <a:ext cx="1996012" cy="63994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35950253"/>
              </p:ext>
            </p:extLst>
          </p:nvPr>
        </p:nvGraphicFramePr>
        <p:xfrm>
          <a:off x="782516" y="1186450"/>
          <a:ext cx="1091109" cy="581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94" name="Equation" r:id="rId5" imgW="762000" imgH="406400" progId="Equation.3">
                  <p:embed/>
                </p:oleObj>
              </mc:Choice>
              <mc:Fallback>
                <p:oleObj name="Equation" r:id="rId5" imgW="762000" imgH="406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782516" y="1186450"/>
                        <a:ext cx="1091109" cy="581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16208868"/>
              </p:ext>
            </p:extLst>
          </p:nvPr>
        </p:nvGraphicFramePr>
        <p:xfrm>
          <a:off x="4895850" y="3344863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95" name="Equation" r:id="rId7" imgW="114300" imgH="165100" progId="Equation.3">
                  <p:embed/>
                </p:oleObj>
              </mc:Choice>
              <mc:Fallback>
                <p:oleObj name="Equation" r:id="rId7" imgW="114300" imgH="165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895850" y="3344863"/>
                        <a:ext cx="1143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04314441"/>
              </p:ext>
            </p:extLst>
          </p:nvPr>
        </p:nvGraphicFramePr>
        <p:xfrm>
          <a:off x="2183006" y="1310576"/>
          <a:ext cx="1108075" cy="300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96" name="Equation" r:id="rId9" imgW="749300" imgH="203200" progId="Equation.3">
                  <p:embed/>
                </p:oleObj>
              </mc:Choice>
              <mc:Fallback>
                <p:oleObj name="Equation" r:id="rId9" imgW="749300" imgH="203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2183006" y="1310576"/>
                        <a:ext cx="1108075" cy="3000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11589982"/>
              </p:ext>
            </p:extLst>
          </p:nvPr>
        </p:nvGraphicFramePr>
        <p:xfrm>
          <a:off x="3589678" y="1310576"/>
          <a:ext cx="697023" cy="3385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97" name="Equation" r:id="rId11" imgW="444500" imgH="215900" progId="Equation.3">
                  <p:embed/>
                </p:oleObj>
              </mc:Choice>
              <mc:Fallback>
                <p:oleObj name="Equation" r:id="rId11" imgW="444500" imgH="215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3589678" y="1310576"/>
                        <a:ext cx="697023" cy="33855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9" name="Picture 18" descr="Furry avalanche size"/>
          <p:cNvPicPr/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30010" y="2380162"/>
            <a:ext cx="4451431" cy="3525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avalanche size exo.jp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516" y="2145756"/>
            <a:ext cx="3874607" cy="3874607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631379" y="1807202"/>
            <a:ext cx="35360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MAXIMUM PROBABILITY FOR n=1!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3696134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Polya distribution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5837" y="1842048"/>
            <a:ext cx="4293940" cy="3750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E1E03-659C-5C49-9F8B-AEB4A7A525E6}" type="slidenum">
              <a:rPr lang="en-US" smtClean="0"/>
              <a:t>26</a:t>
            </a:fld>
            <a:endParaRPr lang="en-US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97008082"/>
              </p:ext>
            </p:extLst>
          </p:nvPr>
        </p:nvGraphicFramePr>
        <p:xfrm>
          <a:off x="779498" y="1276212"/>
          <a:ext cx="2106171" cy="565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75" name="Equation" r:id="rId4" imgW="1701800" imgH="457200" progId="Equation.3">
                  <p:embed/>
                </p:oleObj>
              </mc:Choice>
              <mc:Fallback>
                <p:oleObj name="Equation" r:id="rId4" imgW="1701800" imgH="457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79498" y="1276212"/>
                        <a:ext cx="2106171" cy="5658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8399191"/>
              </p:ext>
            </p:extLst>
          </p:nvPr>
        </p:nvGraphicFramePr>
        <p:xfrm>
          <a:off x="3207868" y="1266517"/>
          <a:ext cx="2098995" cy="5755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76" name="Equation" r:id="rId6" imgW="1574800" imgH="431800" progId="Equation.3">
                  <p:embed/>
                </p:oleObj>
              </mc:Choice>
              <mc:Fallback>
                <p:oleObj name="Equation" r:id="rId6" imgW="1574800" imgH="431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207868" y="1266517"/>
                        <a:ext cx="2098995" cy="57553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7" descr="schlumbohm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84425" y="1046523"/>
            <a:ext cx="2795952" cy="4458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5867603" y="5713892"/>
            <a:ext cx="3436278" cy="30777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r>
              <a:rPr lang="en-US" sz="1400" b="1" i="1" kern="1200" dirty="0"/>
              <a:t>H. </a:t>
            </a:r>
            <a:r>
              <a:rPr lang="en-US" sz="1400" b="1" i="1" kern="1200" dirty="0" err="1"/>
              <a:t>Sclumbohm</a:t>
            </a:r>
            <a:r>
              <a:rPr lang="en-US" sz="1400" b="1" i="1" kern="1200" dirty="0"/>
              <a:t>, </a:t>
            </a:r>
            <a:r>
              <a:rPr lang="en-US" sz="1400" b="1" i="1" kern="1200" dirty="0" smtClean="0"/>
              <a:t> </a:t>
            </a:r>
            <a:r>
              <a:rPr lang="en-US" sz="1400" b="1" i="1" kern="1200" dirty="0" err="1" smtClean="0"/>
              <a:t>Zeit</a:t>
            </a:r>
            <a:r>
              <a:rPr lang="en-US" sz="1400" b="1" i="1" kern="1200" dirty="0"/>
              <a:t>. </a:t>
            </a:r>
            <a:r>
              <a:rPr lang="en-US" sz="1400" b="1" i="1" kern="1200" dirty="0" err="1"/>
              <a:t>Physik</a:t>
            </a:r>
            <a:r>
              <a:rPr lang="en-US" sz="1400" b="1" i="1" kern="1200" dirty="0"/>
              <a:t> 151(1958)563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800" i="1" dirty="0" smtClean="0"/>
              <a:t>SINGLE </a:t>
            </a:r>
            <a:r>
              <a:rPr lang="en-US" sz="1800" i="1" dirty="0"/>
              <a:t>electron </a:t>
            </a:r>
            <a:r>
              <a:rPr lang="en-US" sz="1800" i="1" dirty="0" smtClean="0"/>
              <a:t>avalanche: POLYA statistics</a:t>
            </a:r>
            <a:endParaRPr lang="en-US" sz="1800" dirty="0"/>
          </a:p>
        </p:txBody>
      </p:sp>
      <p:sp>
        <p:nvSpPr>
          <p:cNvPr id="12" name="TextBox 11"/>
          <p:cNvSpPr txBox="1"/>
          <p:nvPr/>
        </p:nvSpPr>
        <p:spPr>
          <a:xfrm>
            <a:off x="779499" y="5504674"/>
            <a:ext cx="2976216" cy="523220"/>
          </a:xfrm>
          <a:prstGeom prst="rect">
            <a:avLst/>
          </a:prstGeom>
          <a:solidFill>
            <a:srgbClr val="D9D9D9"/>
          </a:solidFill>
        </p:spPr>
        <p:txBody>
          <a:bodyPr wrap="none" rtlCol="0">
            <a:spAutoFit/>
          </a:bodyPr>
          <a:lstStyle/>
          <a:p>
            <a:r>
              <a:rPr lang="en-US" sz="1400" b="1" i="1" dirty="0" smtClean="0"/>
              <a:t>H. Schindler, S.F. </a:t>
            </a:r>
            <a:r>
              <a:rPr lang="en-US" sz="1400" b="1" i="1" dirty="0" err="1" smtClean="0"/>
              <a:t>Biagi</a:t>
            </a:r>
            <a:r>
              <a:rPr lang="en-US" sz="1400" b="1" i="1" dirty="0" smtClean="0"/>
              <a:t>, R. </a:t>
            </a:r>
            <a:r>
              <a:rPr lang="en-US" sz="1400" b="1" i="1" dirty="0" err="1" smtClean="0"/>
              <a:t>Veenhof</a:t>
            </a:r>
            <a:endParaRPr lang="en-US" sz="1400" b="1" i="1" dirty="0" smtClean="0"/>
          </a:p>
          <a:p>
            <a:r>
              <a:rPr lang="en-US" sz="1400" b="1" i="1" dirty="0" err="1" smtClean="0"/>
              <a:t>Nucl</a:t>
            </a:r>
            <a:r>
              <a:rPr lang="en-US" sz="1400" b="1" i="1" dirty="0" smtClean="0"/>
              <a:t>. Instr. and Meth. A624(2010)78</a:t>
            </a:r>
            <a:endParaRPr lang="en-US" sz="1400" b="1" i="1" dirty="0"/>
          </a:p>
        </p:txBody>
      </p:sp>
      <p:sp>
        <p:nvSpPr>
          <p:cNvPr id="2" name="TextBox 1"/>
          <p:cNvSpPr txBox="1"/>
          <p:nvPr/>
        </p:nvSpPr>
        <p:spPr>
          <a:xfrm>
            <a:off x="585837" y="656347"/>
            <a:ext cx="603833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AVALANCHE DISTRIBUTION </a:t>
            </a:r>
            <a:r>
              <a:rPr lang="en-US" sz="1600" dirty="0"/>
              <a:t>AT INCREASING GAINS (FIELDS</a:t>
            </a:r>
            <a:r>
              <a:rPr lang="en-US" sz="1600" dirty="0" smtClean="0"/>
              <a:t>)</a:t>
            </a:r>
          </a:p>
          <a:p>
            <a:r>
              <a:rPr lang="en-US" sz="1600" dirty="0" smtClean="0"/>
              <a:t>POLYA DISTRIBUTION </a:t>
            </a:r>
            <a:endParaRPr lang="en-US" sz="1600" dirty="0"/>
          </a:p>
        </p:txBody>
      </p:sp>
      <p:sp>
        <p:nvSpPr>
          <p:cNvPr id="3" name="TextBox 2"/>
          <p:cNvSpPr txBox="1"/>
          <p:nvPr/>
        </p:nvSpPr>
        <p:spPr>
          <a:xfrm>
            <a:off x="7182188" y="768381"/>
            <a:ext cx="17981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EXPERIMENTAL: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2302557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0349" y="132195"/>
            <a:ext cx="9130300" cy="348516"/>
          </a:xfrm>
        </p:spPr>
        <p:txBody>
          <a:bodyPr/>
          <a:lstStyle/>
          <a:p>
            <a:r>
              <a:rPr lang="en-US" sz="1800" i="1" dirty="0" smtClean="0"/>
              <a:t>THE MULTISTEP CHAMBER</a:t>
            </a:r>
            <a:endParaRPr lang="en-US" sz="1800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E1E03-659C-5C49-9F8B-AEB4A7A525E6}" type="slidenum">
              <a:rPr lang="en-US" smtClean="0"/>
              <a:t>27</a:t>
            </a:fld>
            <a:endParaRPr lang="en-US"/>
          </a:p>
        </p:txBody>
      </p:sp>
      <p:grpSp>
        <p:nvGrpSpPr>
          <p:cNvPr id="36" name="Group 35"/>
          <p:cNvGrpSpPr/>
          <p:nvPr/>
        </p:nvGrpSpPr>
        <p:grpSpPr>
          <a:xfrm>
            <a:off x="1098498" y="862797"/>
            <a:ext cx="2620701" cy="4725813"/>
            <a:chOff x="3502026" y="1112538"/>
            <a:chExt cx="2620701" cy="4861219"/>
          </a:xfrm>
        </p:grpSpPr>
        <p:pic>
          <p:nvPicPr>
            <p:cNvPr id="37" name="Picture 36" descr="Figure 8-38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1875112" y="2739452"/>
              <a:ext cx="4861219" cy="1607391"/>
            </a:xfrm>
            <a:prstGeom prst="rect">
              <a:avLst/>
            </a:prstGeom>
          </p:spPr>
        </p:pic>
        <p:sp>
          <p:nvSpPr>
            <p:cNvPr id="38" name="TextBox 37"/>
            <p:cNvSpPr txBox="1"/>
            <p:nvPr/>
          </p:nvSpPr>
          <p:spPr>
            <a:xfrm>
              <a:off x="4157770" y="2248561"/>
              <a:ext cx="1903294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r"/>
              <a:r>
                <a:rPr lang="en-US" sz="1400" i="1" dirty="0" smtClean="0">
                  <a:solidFill>
                    <a:srgbClr val="FF0000"/>
                  </a:solidFill>
                </a:rPr>
                <a:t>PREAMPLIFICATION</a:t>
              </a:r>
            </a:p>
            <a:p>
              <a:pPr algn="r"/>
              <a:r>
                <a:rPr lang="en-US" sz="1400" i="1" dirty="0" smtClean="0">
                  <a:solidFill>
                    <a:srgbClr val="FF0000"/>
                  </a:solidFill>
                </a:rPr>
                <a:t>GAIN 10</a:t>
              </a:r>
              <a:r>
                <a:rPr lang="en-US" sz="1400" i="1" baseline="30000" dirty="0" smtClean="0">
                  <a:solidFill>
                    <a:srgbClr val="FF0000"/>
                  </a:solidFill>
                </a:rPr>
                <a:t>3</a:t>
              </a:r>
              <a:endParaRPr lang="en-US" sz="1400" i="1" dirty="0">
                <a:solidFill>
                  <a:srgbClr val="FF0000"/>
                </a:solidFill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4727352" y="4165078"/>
              <a:ext cx="933174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r"/>
              <a:r>
                <a:rPr lang="en-US" sz="1400" i="1" dirty="0" smtClean="0">
                  <a:solidFill>
                    <a:srgbClr val="FF0000"/>
                  </a:solidFill>
                </a:rPr>
                <a:t>MWPC</a:t>
              </a:r>
            </a:p>
            <a:p>
              <a:pPr algn="r"/>
              <a:r>
                <a:rPr lang="en-US" sz="1400" i="1" dirty="0" smtClean="0">
                  <a:solidFill>
                    <a:srgbClr val="FF0000"/>
                  </a:solidFill>
                </a:rPr>
                <a:t>GAIN 10</a:t>
              </a:r>
              <a:r>
                <a:rPr lang="en-US" sz="1400" i="1" baseline="30000" dirty="0" smtClean="0">
                  <a:solidFill>
                    <a:srgbClr val="FF0000"/>
                  </a:solidFill>
                </a:rPr>
                <a:t>5</a:t>
              </a:r>
              <a:endParaRPr lang="en-US" sz="1400" i="1" dirty="0">
                <a:solidFill>
                  <a:srgbClr val="FF0000"/>
                </a:solidFill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4558308" y="3305264"/>
              <a:ext cx="1102218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r"/>
              <a:r>
                <a:rPr lang="en-US" sz="1400" i="1" dirty="0" smtClean="0">
                  <a:solidFill>
                    <a:srgbClr val="FF0000"/>
                  </a:solidFill>
                </a:rPr>
                <a:t>TRANSFER</a:t>
              </a:r>
            </a:p>
            <a:p>
              <a:pPr algn="r"/>
              <a:r>
                <a:rPr lang="en-US" sz="1400" i="1" dirty="0" smtClean="0">
                  <a:solidFill>
                    <a:srgbClr val="FF0000"/>
                  </a:solidFill>
                </a:rPr>
                <a:t>10%</a:t>
              </a:r>
              <a:endParaRPr lang="en-US" sz="1400" i="1" dirty="0">
                <a:solidFill>
                  <a:srgbClr val="FF0000"/>
                </a:solidFill>
              </a:endParaRPr>
            </a:p>
          </p:txBody>
        </p:sp>
        <p:grpSp>
          <p:nvGrpSpPr>
            <p:cNvPr id="41" name="Group 40"/>
            <p:cNvGrpSpPr/>
            <p:nvPr/>
          </p:nvGrpSpPr>
          <p:grpSpPr>
            <a:xfrm rot="982340">
              <a:off x="4169655" y="4087599"/>
              <a:ext cx="291137" cy="733780"/>
              <a:chOff x="2865724" y="3197922"/>
              <a:chExt cx="291137" cy="733780"/>
            </a:xfrm>
          </p:grpSpPr>
          <p:sp>
            <p:nvSpPr>
              <p:cNvPr id="43" name="Freeform 42"/>
              <p:cNvSpPr>
                <a:spLocks/>
              </p:cNvSpPr>
              <p:nvPr/>
            </p:nvSpPr>
            <p:spPr bwMode="auto">
              <a:xfrm rot="3522312">
                <a:off x="2914731" y="3689571"/>
                <a:ext cx="418720" cy="65541"/>
              </a:xfrm>
              <a:custGeom>
                <a:avLst/>
                <a:gdLst>
                  <a:gd name="T0" fmla="*/ 0 w 1296"/>
                  <a:gd name="T1" fmla="*/ 216 h 360"/>
                  <a:gd name="T2" fmla="*/ 96 w 1296"/>
                  <a:gd name="T3" fmla="*/ 24 h 360"/>
                  <a:gd name="T4" fmla="*/ 192 w 1296"/>
                  <a:gd name="T5" fmla="*/ 360 h 360"/>
                  <a:gd name="T6" fmla="*/ 288 w 1296"/>
                  <a:gd name="T7" fmla="*/ 24 h 360"/>
                  <a:gd name="T8" fmla="*/ 384 w 1296"/>
                  <a:gd name="T9" fmla="*/ 360 h 360"/>
                  <a:gd name="T10" fmla="*/ 480 w 1296"/>
                  <a:gd name="T11" fmla="*/ 24 h 360"/>
                  <a:gd name="T12" fmla="*/ 576 w 1296"/>
                  <a:gd name="T13" fmla="*/ 360 h 360"/>
                  <a:gd name="T14" fmla="*/ 672 w 1296"/>
                  <a:gd name="T15" fmla="*/ 24 h 360"/>
                  <a:gd name="T16" fmla="*/ 768 w 1296"/>
                  <a:gd name="T17" fmla="*/ 360 h 360"/>
                  <a:gd name="T18" fmla="*/ 864 w 1296"/>
                  <a:gd name="T19" fmla="*/ 24 h 360"/>
                  <a:gd name="T20" fmla="*/ 960 w 1296"/>
                  <a:gd name="T21" fmla="*/ 360 h 360"/>
                  <a:gd name="T22" fmla="*/ 1056 w 1296"/>
                  <a:gd name="T23" fmla="*/ 24 h 360"/>
                  <a:gd name="T24" fmla="*/ 1152 w 1296"/>
                  <a:gd name="T25" fmla="*/ 360 h 360"/>
                  <a:gd name="T26" fmla="*/ 1248 w 1296"/>
                  <a:gd name="T27" fmla="*/ 24 h 360"/>
                  <a:gd name="T28" fmla="*/ 1296 w 1296"/>
                  <a:gd name="T29" fmla="*/ 216 h 3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296" h="360">
                    <a:moveTo>
                      <a:pt x="0" y="216"/>
                    </a:moveTo>
                    <a:cubicBezTo>
                      <a:pt x="32" y="108"/>
                      <a:pt x="64" y="0"/>
                      <a:pt x="96" y="24"/>
                    </a:cubicBezTo>
                    <a:cubicBezTo>
                      <a:pt x="128" y="48"/>
                      <a:pt x="160" y="360"/>
                      <a:pt x="192" y="360"/>
                    </a:cubicBezTo>
                    <a:cubicBezTo>
                      <a:pt x="224" y="360"/>
                      <a:pt x="256" y="24"/>
                      <a:pt x="288" y="24"/>
                    </a:cubicBezTo>
                    <a:cubicBezTo>
                      <a:pt x="320" y="24"/>
                      <a:pt x="352" y="360"/>
                      <a:pt x="384" y="360"/>
                    </a:cubicBezTo>
                    <a:cubicBezTo>
                      <a:pt x="416" y="360"/>
                      <a:pt x="448" y="24"/>
                      <a:pt x="480" y="24"/>
                    </a:cubicBezTo>
                    <a:cubicBezTo>
                      <a:pt x="512" y="24"/>
                      <a:pt x="544" y="360"/>
                      <a:pt x="576" y="360"/>
                    </a:cubicBezTo>
                    <a:cubicBezTo>
                      <a:pt x="608" y="360"/>
                      <a:pt x="640" y="24"/>
                      <a:pt x="672" y="24"/>
                    </a:cubicBezTo>
                    <a:cubicBezTo>
                      <a:pt x="704" y="24"/>
                      <a:pt x="736" y="360"/>
                      <a:pt x="768" y="360"/>
                    </a:cubicBezTo>
                    <a:cubicBezTo>
                      <a:pt x="800" y="360"/>
                      <a:pt x="832" y="24"/>
                      <a:pt x="864" y="24"/>
                    </a:cubicBezTo>
                    <a:cubicBezTo>
                      <a:pt x="896" y="24"/>
                      <a:pt x="928" y="360"/>
                      <a:pt x="960" y="360"/>
                    </a:cubicBezTo>
                    <a:cubicBezTo>
                      <a:pt x="992" y="360"/>
                      <a:pt x="1024" y="24"/>
                      <a:pt x="1056" y="24"/>
                    </a:cubicBezTo>
                    <a:cubicBezTo>
                      <a:pt x="1088" y="24"/>
                      <a:pt x="1120" y="360"/>
                      <a:pt x="1152" y="360"/>
                    </a:cubicBezTo>
                    <a:cubicBezTo>
                      <a:pt x="1184" y="360"/>
                      <a:pt x="1224" y="48"/>
                      <a:pt x="1248" y="24"/>
                    </a:cubicBezTo>
                    <a:cubicBezTo>
                      <a:pt x="1272" y="0"/>
                      <a:pt x="1284" y="108"/>
                      <a:pt x="1296" y="216"/>
                    </a:cubicBezTo>
                  </a:path>
                </a:pathLst>
              </a:custGeom>
              <a:noFill/>
              <a:ln w="19050" cmpd="sng">
                <a:solidFill>
                  <a:srgbClr val="0E1B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1600" kern="1200"/>
              </a:p>
            </p:txBody>
          </p:sp>
          <p:sp>
            <p:nvSpPr>
              <p:cNvPr id="44" name="Freeform 43"/>
              <p:cNvSpPr>
                <a:spLocks/>
              </p:cNvSpPr>
              <p:nvPr/>
            </p:nvSpPr>
            <p:spPr bwMode="auto">
              <a:xfrm rot="3522312" flipV="1">
                <a:off x="2695760" y="3367886"/>
                <a:ext cx="418720" cy="78791"/>
              </a:xfrm>
              <a:custGeom>
                <a:avLst/>
                <a:gdLst>
                  <a:gd name="T0" fmla="*/ 0 w 1296"/>
                  <a:gd name="T1" fmla="*/ 216 h 360"/>
                  <a:gd name="T2" fmla="*/ 96 w 1296"/>
                  <a:gd name="T3" fmla="*/ 24 h 360"/>
                  <a:gd name="T4" fmla="*/ 192 w 1296"/>
                  <a:gd name="T5" fmla="*/ 360 h 360"/>
                  <a:gd name="T6" fmla="*/ 288 w 1296"/>
                  <a:gd name="T7" fmla="*/ 24 h 360"/>
                  <a:gd name="T8" fmla="*/ 384 w 1296"/>
                  <a:gd name="T9" fmla="*/ 360 h 360"/>
                  <a:gd name="T10" fmla="*/ 480 w 1296"/>
                  <a:gd name="T11" fmla="*/ 24 h 360"/>
                  <a:gd name="T12" fmla="*/ 576 w 1296"/>
                  <a:gd name="T13" fmla="*/ 360 h 360"/>
                  <a:gd name="T14" fmla="*/ 672 w 1296"/>
                  <a:gd name="T15" fmla="*/ 24 h 360"/>
                  <a:gd name="T16" fmla="*/ 768 w 1296"/>
                  <a:gd name="T17" fmla="*/ 360 h 360"/>
                  <a:gd name="T18" fmla="*/ 864 w 1296"/>
                  <a:gd name="T19" fmla="*/ 24 h 360"/>
                  <a:gd name="T20" fmla="*/ 960 w 1296"/>
                  <a:gd name="T21" fmla="*/ 360 h 360"/>
                  <a:gd name="T22" fmla="*/ 1056 w 1296"/>
                  <a:gd name="T23" fmla="*/ 24 h 360"/>
                  <a:gd name="T24" fmla="*/ 1152 w 1296"/>
                  <a:gd name="T25" fmla="*/ 360 h 360"/>
                  <a:gd name="T26" fmla="*/ 1248 w 1296"/>
                  <a:gd name="T27" fmla="*/ 24 h 360"/>
                  <a:gd name="T28" fmla="*/ 1296 w 1296"/>
                  <a:gd name="T29" fmla="*/ 216 h 3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296" h="360">
                    <a:moveTo>
                      <a:pt x="0" y="216"/>
                    </a:moveTo>
                    <a:cubicBezTo>
                      <a:pt x="32" y="108"/>
                      <a:pt x="64" y="0"/>
                      <a:pt x="96" y="24"/>
                    </a:cubicBezTo>
                    <a:cubicBezTo>
                      <a:pt x="128" y="48"/>
                      <a:pt x="160" y="360"/>
                      <a:pt x="192" y="360"/>
                    </a:cubicBezTo>
                    <a:cubicBezTo>
                      <a:pt x="224" y="360"/>
                      <a:pt x="256" y="24"/>
                      <a:pt x="288" y="24"/>
                    </a:cubicBezTo>
                    <a:cubicBezTo>
                      <a:pt x="320" y="24"/>
                      <a:pt x="352" y="360"/>
                      <a:pt x="384" y="360"/>
                    </a:cubicBezTo>
                    <a:cubicBezTo>
                      <a:pt x="416" y="360"/>
                      <a:pt x="448" y="24"/>
                      <a:pt x="480" y="24"/>
                    </a:cubicBezTo>
                    <a:cubicBezTo>
                      <a:pt x="512" y="24"/>
                      <a:pt x="544" y="360"/>
                      <a:pt x="576" y="360"/>
                    </a:cubicBezTo>
                    <a:cubicBezTo>
                      <a:pt x="608" y="360"/>
                      <a:pt x="640" y="24"/>
                      <a:pt x="672" y="24"/>
                    </a:cubicBezTo>
                    <a:cubicBezTo>
                      <a:pt x="704" y="24"/>
                      <a:pt x="736" y="360"/>
                      <a:pt x="768" y="360"/>
                    </a:cubicBezTo>
                    <a:cubicBezTo>
                      <a:pt x="800" y="360"/>
                      <a:pt x="832" y="24"/>
                      <a:pt x="864" y="24"/>
                    </a:cubicBezTo>
                    <a:cubicBezTo>
                      <a:pt x="896" y="24"/>
                      <a:pt x="928" y="360"/>
                      <a:pt x="960" y="360"/>
                    </a:cubicBezTo>
                    <a:cubicBezTo>
                      <a:pt x="992" y="360"/>
                      <a:pt x="1024" y="24"/>
                      <a:pt x="1056" y="24"/>
                    </a:cubicBezTo>
                    <a:cubicBezTo>
                      <a:pt x="1088" y="24"/>
                      <a:pt x="1120" y="360"/>
                      <a:pt x="1152" y="360"/>
                    </a:cubicBezTo>
                    <a:cubicBezTo>
                      <a:pt x="1184" y="360"/>
                      <a:pt x="1224" y="48"/>
                      <a:pt x="1248" y="24"/>
                    </a:cubicBezTo>
                    <a:cubicBezTo>
                      <a:pt x="1272" y="0"/>
                      <a:pt x="1284" y="108"/>
                      <a:pt x="1296" y="216"/>
                    </a:cubicBezTo>
                  </a:path>
                </a:pathLst>
              </a:custGeom>
              <a:noFill/>
              <a:ln w="19050" cmpd="sng">
                <a:solidFill>
                  <a:srgbClr val="0E1B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1600" kern="1200"/>
              </a:p>
            </p:txBody>
          </p:sp>
        </p:grpSp>
        <p:sp>
          <p:nvSpPr>
            <p:cNvPr id="42" name="TextBox 41"/>
            <p:cNvSpPr txBox="1"/>
            <p:nvPr/>
          </p:nvSpPr>
          <p:spPr>
            <a:xfrm>
              <a:off x="4625609" y="5245698"/>
              <a:ext cx="1497118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r"/>
              <a:r>
                <a:rPr lang="en-US" sz="1400" i="1" dirty="0" smtClean="0">
                  <a:solidFill>
                    <a:srgbClr val="FF0000"/>
                  </a:solidFill>
                </a:rPr>
                <a:t>TOTAL GAIN 10</a:t>
              </a:r>
              <a:r>
                <a:rPr lang="en-US" sz="1400" i="1" baseline="30000" dirty="0" smtClean="0">
                  <a:solidFill>
                    <a:srgbClr val="FF0000"/>
                  </a:solidFill>
                </a:rPr>
                <a:t>7</a:t>
              </a:r>
              <a:endParaRPr lang="en-US" sz="1400" i="1" dirty="0">
                <a:solidFill>
                  <a:srgbClr val="FF0000"/>
                </a:solidFill>
              </a:endParaRPr>
            </a:p>
          </p:txBody>
        </p:sp>
      </p:grpSp>
      <p:pic>
        <p:nvPicPr>
          <p:cNvPr id="45" name="Picture 44" descr="Figure 8-4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889" y="1448908"/>
            <a:ext cx="4810458" cy="3759546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4827400" y="864132"/>
            <a:ext cx="255005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SINGLE ELECTRON PH DISTRIBUTIONS:</a:t>
            </a:r>
          </a:p>
        </p:txBody>
      </p:sp>
      <p:sp>
        <p:nvSpPr>
          <p:cNvPr id="47" name="Rectangle 46"/>
          <p:cNvSpPr/>
          <p:nvPr/>
        </p:nvSpPr>
        <p:spPr>
          <a:xfrm>
            <a:off x="5537687" y="5404369"/>
            <a:ext cx="2993952" cy="52322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r>
              <a:rPr lang="en-US" sz="1400" b="1" i="1" dirty="0"/>
              <a:t>R. Bouclier, et al</a:t>
            </a:r>
            <a:r>
              <a:rPr lang="en-US" sz="1400" b="1" i="1" dirty="0" smtClean="0"/>
              <a:t>., </a:t>
            </a:r>
          </a:p>
          <a:p>
            <a:r>
              <a:rPr lang="en-US" sz="1400" b="1" i="1" dirty="0" err="1" smtClean="0"/>
              <a:t>Nucl</a:t>
            </a:r>
            <a:r>
              <a:rPr lang="en-US" sz="1400" b="1" i="1" dirty="0"/>
              <a:t>. Instr. and Meth. 205 (1983) </a:t>
            </a:r>
            <a:r>
              <a:rPr lang="en-US" sz="1400" b="1" i="1" dirty="0" smtClean="0"/>
              <a:t>403</a:t>
            </a:r>
            <a:endParaRPr lang="en-US" sz="1400" b="1" i="1" dirty="0"/>
          </a:p>
        </p:txBody>
      </p:sp>
      <p:sp>
        <p:nvSpPr>
          <p:cNvPr id="48" name="Rectangle 47"/>
          <p:cNvSpPr/>
          <p:nvPr/>
        </p:nvSpPr>
        <p:spPr>
          <a:xfrm>
            <a:off x="646039" y="5665979"/>
            <a:ext cx="4376442" cy="30777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r>
              <a:rPr lang="en-US" sz="1400" b="1" i="1" dirty="0"/>
              <a:t>]   G. Charpak and F. </a:t>
            </a:r>
            <a:r>
              <a:rPr lang="en-US" sz="1400" b="1" i="1" dirty="0" smtClean="0"/>
              <a:t>Sauli, Phys</a:t>
            </a:r>
            <a:r>
              <a:rPr lang="en-US" sz="1400" b="1" i="1" dirty="0"/>
              <a:t>. Letters </a:t>
            </a:r>
            <a:r>
              <a:rPr lang="en-US" sz="1400" b="1" i="1" dirty="0" smtClean="0"/>
              <a:t>78B(</a:t>
            </a:r>
            <a:r>
              <a:rPr lang="en-US" sz="1400" b="1" i="1" dirty="0"/>
              <a:t>1978</a:t>
            </a:r>
            <a:r>
              <a:rPr lang="en-US" sz="1400" b="1" i="1" dirty="0" smtClean="0"/>
              <a:t>)523</a:t>
            </a:r>
            <a:endParaRPr lang="en-US" sz="1400" b="1" i="1" dirty="0"/>
          </a:p>
        </p:txBody>
      </p:sp>
    </p:spTree>
    <p:extLst>
      <p:ext uri="{BB962C8B-B14F-4D97-AF65-F5344CB8AC3E}">
        <p14:creationId xmlns:p14="http://schemas.microsoft.com/office/powerpoint/2010/main" val="21757877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0349" y="132195"/>
            <a:ext cx="9130300" cy="348516"/>
          </a:xfrm>
        </p:spPr>
        <p:txBody>
          <a:bodyPr/>
          <a:lstStyle/>
          <a:p>
            <a:r>
              <a:rPr lang="en-US" sz="1800" i="1" dirty="0" smtClean="0"/>
              <a:t>CHERENKOV RING IMAGING </a:t>
            </a:r>
            <a:endParaRPr lang="en-US" sz="1800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E1E03-659C-5C49-9F8B-AEB4A7A525E6}" type="slidenum">
              <a:rPr lang="en-US" smtClean="0"/>
              <a:t>28</a:t>
            </a:fld>
            <a:endParaRPr lang="en-US"/>
          </a:p>
        </p:txBody>
      </p:sp>
      <p:pic>
        <p:nvPicPr>
          <p:cNvPr id="17" name="Picture 16" descr="Figure 14-1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736" y="1896407"/>
            <a:ext cx="2282952" cy="2167128"/>
          </a:xfrm>
          <a:prstGeom prst="rect">
            <a:avLst/>
          </a:prstGeom>
        </p:spPr>
      </p:pic>
      <p:pic>
        <p:nvPicPr>
          <p:cNvPr id="18" name="Picture 17" descr="Figure 14-1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8488" y="1916089"/>
            <a:ext cx="2572493" cy="3900477"/>
          </a:xfrm>
          <a:prstGeom prst="rect">
            <a:avLst/>
          </a:prstGeom>
        </p:spPr>
      </p:pic>
      <p:pic>
        <p:nvPicPr>
          <p:cNvPr id="19" name="Picture 18" descr="Figure 14-14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3259" y="2292719"/>
            <a:ext cx="2892900" cy="3595848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562227" y="4335989"/>
            <a:ext cx="3020712" cy="523220"/>
          </a:xfrm>
          <a:prstGeom prst="rect">
            <a:avLst/>
          </a:prstGeom>
          <a:solidFill>
            <a:srgbClr val="D9D9D9"/>
          </a:solidFill>
        </p:spPr>
        <p:txBody>
          <a:bodyPr wrap="square">
            <a:spAutoFit/>
          </a:bodyPr>
          <a:lstStyle/>
          <a:p>
            <a:r>
              <a:rPr lang="en-US" sz="1400" b="1" i="1" dirty="0"/>
              <a:t>R. McCarty, et al, </a:t>
            </a:r>
            <a:endParaRPr lang="en-US" sz="1400" b="1" i="1" dirty="0" smtClean="0"/>
          </a:p>
          <a:p>
            <a:r>
              <a:rPr lang="en-US" sz="1400" b="1" i="1" dirty="0" err="1" smtClean="0"/>
              <a:t>Nucl</a:t>
            </a:r>
            <a:r>
              <a:rPr lang="en-US" sz="1400" b="1" i="1" dirty="0"/>
              <a:t>. Instr. and Meth. </a:t>
            </a:r>
            <a:r>
              <a:rPr lang="en-US" sz="1400" b="1" i="1" dirty="0" smtClean="0"/>
              <a:t>A248(</a:t>
            </a:r>
            <a:r>
              <a:rPr lang="en-US" sz="1400" b="1" i="1" dirty="0"/>
              <a:t>1986</a:t>
            </a:r>
            <a:r>
              <a:rPr lang="en-US" sz="1400" b="1" i="1" dirty="0" smtClean="0"/>
              <a:t>)69</a:t>
            </a:r>
            <a:endParaRPr lang="en-US" sz="1400" b="1" i="1" dirty="0"/>
          </a:p>
        </p:txBody>
      </p:sp>
      <p:sp>
        <p:nvSpPr>
          <p:cNvPr id="21" name="TextBox 20"/>
          <p:cNvSpPr txBox="1"/>
          <p:nvPr/>
        </p:nvSpPr>
        <p:spPr>
          <a:xfrm>
            <a:off x="619528" y="919374"/>
            <a:ext cx="358944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OVERLAPPING CHERENKOV RINGS</a:t>
            </a:r>
          </a:p>
          <a:p>
            <a:r>
              <a:rPr lang="en-US" sz="1600" dirty="0" smtClean="0"/>
              <a:t>He-CH</a:t>
            </a:r>
            <a:r>
              <a:rPr lang="en-US" sz="1600" baseline="-25000" dirty="0" smtClean="0"/>
              <a:t>4</a:t>
            </a:r>
            <a:r>
              <a:rPr lang="en-US" sz="1600" dirty="0" smtClean="0"/>
              <a:t>-TEA (92-5-3)</a:t>
            </a:r>
            <a:endParaRPr lang="en-US" sz="1600" dirty="0"/>
          </a:p>
        </p:txBody>
      </p:sp>
      <p:sp>
        <p:nvSpPr>
          <p:cNvPr id="22" name="TextBox 21"/>
          <p:cNvSpPr txBox="1"/>
          <p:nvPr/>
        </p:nvSpPr>
        <p:spPr>
          <a:xfrm>
            <a:off x="4336698" y="1311631"/>
            <a:ext cx="185178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E-605 RICH</a:t>
            </a:r>
          </a:p>
          <a:p>
            <a:r>
              <a:rPr lang="en-US" sz="1600" dirty="0" smtClean="0"/>
              <a:t>5-PHOTONS RING</a:t>
            </a:r>
            <a:endParaRPr lang="en-US" sz="1600" dirty="0"/>
          </a:p>
        </p:txBody>
      </p:sp>
      <p:sp>
        <p:nvSpPr>
          <p:cNvPr id="23" name="TextBox 22"/>
          <p:cNvSpPr txBox="1"/>
          <p:nvPr/>
        </p:nvSpPr>
        <p:spPr>
          <a:xfrm>
            <a:off x="6562568" y="1934128"/>
            <a:ext cx="28135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PARTICLE IDENTIFICATION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1856813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0349" y="106007"/>
            <a:ext cx="9130300" cy="395996"/>
          </a:xfrm>
          <a:ln>
            <a:noFill/>
          </a:ln>
        </p:spPr>
        <p:txBody>
          <a:bodyPr/>
          <a:lstStyle/>
          <a:p>
            <a:r>
              <a:rPr lang="en-US" sz="1800" i="1" dirty="0" smtClean="0"/>
              <a:t>XENON PHOTON ABSORPTION CROSS SECTION AND LENGTH</a:t>
            </a:r>
            <a:endParaRPr lang="en-US" sz="1800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E1E03-659C-5C49-9F8B-AEB4A7A525E6}" type="slidenum">
              <a:rPr lang="en-US" smtClean="0"/>
              <a:t>2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6501971" y="824427"/>
            <a:ext cx="18167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/>
              <a:t>1 </a:t>
            </a:r>
            <a:r>
              <a:rPr lang="en-US" sz="1600" i="1" dirty="0" err="1" smtClean="0"/>
              <a:t>Mbarn</a:t>
            </a:r>
            <a:r>
              <a:rPr lang="en-US" sz="1600" i="1" dirty="0" smtClean="0"/>
              <a:t>=10</a:t>
            </a:r>
            <a:r>
              <a:rPr lang="en-US" sz="1600" i="1" baseline="30000" dirty="0" smtClean="0"/>
              <a:t>-18 </a:t>
            </a:r>
            <a:r>
              <a:rPr lang="en-US" sz="1600" i="1" dirty="0" smtClean="0"/>
              <a:t>cm</a:t>
            </a:r>
            <a:r>
              <a:rPr lang="en-US" sz="1600" i="1" baseline="30000" dirty="0" smtClean="0"/>
              <a:t>2</a:t>
            </a:r>
            <a:endParaRPr lang="en-US" sz="1600" i="1" dirty="0"/>
          </a:p>
        </p:txBody>
      </p:sp>
      <p:sp>
        <p:nvSpPr>
          <p:cNvPr id="8" name="Text Box 5">
            <a:hlinkClick r:id="rId3"/>
          </p:cNvPr>
          <p:cNvSpPr txBox="1">
            <a:spLocks noChangeArrowheads="1"/>
          </p:cNvSpPr>
          <p:nvPr/>
        </p:nvSpPr>
        <p:spPr bwMode="auto">
          <a:xfrm>
            <a:off x="589925" y="5500105"/>
            <a:ext cx="3100524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400" b="1" i="1" dirty="0">
                <a:solidFill>
                  <a:srgbClr val="0E1BFF"/>
                </a:solidFill>
                <a:hlinkClick r:id="rId3"/>
              </a:rPr>
              <a:t>http://xdb.lbl.gov</a:t>
            </a:r>
            <a:r>
              <a:rPr lang="en-US" sz="1400" b="1" i="1" dirty="0" smtClean="0">
                <a:solidFill>
                  <a:srgbClr val="0E1BFF"/>
                </a:solidFill>
                <a:hlinkClick r:id="rId3"/>
              </a:rPr>
              <a:t>/</a:t>
            </a:r>
            <a:endParaRPr lang="en-US" sz="1400" b="1" i="1" dirty="0" smtClean="0">
              <a:solidFill>
                <a:srgbClr val="0E1BFF"/>
              </a:solidFill>
            </a:endParaRPr>
          </a:p>
          <a:p>
            <a:r>
              <a:rPr lang="en-US" sz="1400" b="1" i="1" dirty="0">
                <a:solidFill>
                  <a:srgbClr val="0E1BFF"/>
                </a:solidFill>
                <a:hlinkClick r:id="rId4"/>
              </a:rPr>
              <a:t>http://henke.lbl.gov/optical_constants</a:t>
            </a:r>
            <a:r>
              <a:rPr lang="en-US" sz="1400" b="1" i="1" dirty="0" smtClean="0">
                <a:solidFill>
                  <a:srgbClr val="0E1BFF"/>
                </a:solidFill>
                <a:hlinkClick r:id="rId4"/>
              </a:rPr>
              <a:t>/</a:t>
            </a:r>
            <a:endParaRPr lang="en-US" sz="1400" b="1" i="1" dirty="0" smtClean="0">
              <a:solidFill>
                <a:srgbClr val="0E1BFF"/>
              </a:solidFill>
            </a:endParaRPr>
          </a:p>
          <a:p>
            <a:r>
              <a:rPr lang="en-US" sz="1400" b="1" i="1" dirty="0">
                <a:solidFill>
                  <a:srgbClr val="0E1BFF"/>
                </a:solidFill>
              </a:rPr>
              <a:t>http://</a:t>
            </a:r>
            <a:r>
              <a:rPr lang="en-US" sz="1400" b="1" i="1" dirty="0" err="1">
                <a:solidFill>
                  <a:srgbClr val="0E1BFF"/>
                </a:solidFill>
              </a:rPr>
              <a:t>www.nist.gov</a:t>
            </a:r>
            <a:r>
              <a:rPr lang="en-US" sz="1400" b="1" i="1" dirty="0">
                <a:solidFill>
                  <a:srgbClr val="0E1BFF"/>
                </a:solidFill>
              </a:rPr>
              <a:t>/</a:t>
            </a:r>
            <a:r>
              <a:rPr lang="en-US" sz="1400" b="1" i="1" dirty="0" err="1">
                <a:solidFill>
                  <a:srgbClr val="0E1BFF"/>
                </a:solidFill>
              </a:rPr>
              <a:t>pml</a:t>
            </a:r>
            <a:r>
              <a:rPr lang="en-US" sz="1400" b="1" i="1" dirty="0">
                <a:solidFill>
                  <a:srgbClr val="0E1BFF"/>
                </a:solidFill>
              </a:rPr>
              <a:t>/data/</a:t>
            </a:r>
            <a:r>
              <a:rPr lang="en-US" sz="1400" b="1" i="1" dirty="0" err="1">
                <a:solidFill>
                  <a:srgbClr val="0E1BFF"/>
                </a:solidFill>
              </a:rPr>
              <a:t>xraycoef</a:t>
            </a:r>
            <a:r>
              <a:rPr lang="en-US" sz="1400" b="1" i="1" dirty="0">
                <a:solidFill>
                  <a:srgbClr val="0E1BFF"/>
                </a:solidFill>
              </a:rPr>
              <a:t>/</a:t>
            </a:r>
            <a:endParaRPr lang="en-US" sz="1400" b="1" i="1" dirty="0" smtClean="0">
              <a:solidFill>
                <a:srgbClr val="0E1BFF"/>
              </a:solidFill>
            </a:endParaRPr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16476816"/>
              </p:ext>
            </p:extLst>
          </p:nvPr>
        </p:nvGraphicFramePr>
        <p:xfrm>
          <a:off x="6638045" y="2226949"/>
          <a:ext cx="2419412" cy="2882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35" name="Equation" r:id="rId5" imgW="2984500" imgH="355600" progId="Equation.3">
                  <p:embed/>
                </p:oleObj>
              </mc:Choice>
              <mc:Fallback>
                <p:oleObj name="Equation" r:id="rId5" imgW="2984500" imgH="355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638045" y="2226949"/>
                        <a:ext cx="2419412" cy="28827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6501971" y="1770870"/>
            <a:ext cx="17395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/>
              <a:t>For gases at STP:</a:t>
            </a:r>
            <a:endParaRPr lang="en-US" sz="1600" i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1678" y="544553"/>
            <a:ext cx="6215415" cy="506441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806209" y="4020913"/>
            <a:ext cx="151255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/>
              <a:t>@ </a:t>
            </a:r>
            <a:r>
              <a:rPr lang="en-US" sz="1600" i="1" dirty="0" err="1" smtClean="0"/>
              <a:t>E</a:t>
            </a:r>
            <a:r>
              <a:rPr lang="en-US" sz="1600" i="1" baseline="-25000" dirty="0" err="1" smtClean="0">
                <a:latin typeface="Symbol" charset="2"/>
                <a:cs typeface="Symbol" charset="2"/>
              </a:rPr>
              <a:t>g</a:t>
            </a:r>
            <a:r>
              <a:rPr lang="en-US" sz="1600" i="1" dirty="0" smtClean="0"/>
              <a:t>=10 keV</a:t>
            </a:r>
          </a:p>
          <a:p>
            <a:r>
              <a:rPr lang="en-US" sz="1600" i="1" dirty="0" smtClean="0">
                <a:latin typeface="Symbol" charset="2"/>
                <a:cs typeface="Symbol" charset="2"/>
              </a:rPr>
              <a:t>l </a:t>
            </a:r>
            <a:r>
              <a:rPr lang="en-US" sz="1600" i="1" dirty="0" smtClean="0">
                <a:cs typeface="Symbol" charset="2"/>
              </a:rPr>
              <a:t>~ 1 cm (STP)</a:t>
            </a:r>
            <a:endParaRPr lang="en-US" sz="1600" i="1" dirty="0">
              <a:cs typeface="Symbol" charset="2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1219003" y="1162981"/>
            <a:ext cx="0" cy="3950232"/>
          </a:xfrm>
          <a:prstGeom prst="line">
            <a:avLst/>
          </a:prstGeom>
          <a:ln w="19050" cmpd="sng">
            <a:solidFill>
              <a:srgbClr val="FF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999372" y="4605689"/>
            <a:ext cx="435848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b="1" i="1" dirty="0" smtClean="0">
                <a:solidFill>
                  <a:srgbClr val="FF0000"/>
                </a:solidFill>
              </a:rPr>
              <a:t>E</a:t>
            </a:r>
            <a:r>
              <a:rPr lang="en-US" sz="1600" b="1" i="1" baseline="-25000" dirty="0" smtClean="0">
                <a:solidFill>
                  <a:srgbClr val="FF0000"/>
                </a:solidFill>
              </a:rPr>
              <a:t>I</a:t>
            </a:r>
            <a:endParaRPr lang="en-US" sz="1600" b="1" i="1" dirty="0">
              <a:solidFill>
                <a:srgbClr val="FF0000"/>
              </a:solidFill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 flipV="1">
            <a:off x="4650413" y="3370517"/>
            <a:ext cx="0" cy="1742696"/>
          </a:xfrm>
          <a:prstGeom prst="line">
            <a:avLst/>
          </a:prstGeom>
          <a:ln w="127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4468594" y="3566033"/>
            <a:ext cx="1423202" cy="0"/>
          </a:xfrm>
          <a:prstGeom prst="line">
            <a:avLst/>
          </a:prstGeom>
          <a:ln w="127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1104826" y="824427"/>
            <a:ext cx="247811" cy="4288786"/>
          </a:xfrm>
          <a:prstGeom prst="rect">
            <a:avLst/>
          </a:prstGeom>
          <a:solidFill>
            <a:srgbClr val="D51AFF">
              <a:alpha val="24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373267" y="824427"/>
            <a:ext cx="3428078" cy="4288786"/>
          </a:xfrm>
          <a:prstGeom prst="rect">
            <a:avLst/>
          </a:prstGeom>
          <a:solidFill>
            <a:schemeClr val="accent2">
              <a:lumMod val="40000"/>
              <a:lumOff val="60000"/>
              <a:alpha val="24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4830074" y="837993"/>
            <a:ext cx="962516" cy="4288786"/>
          </a:xfrm>
          <a:prstGeom prst="rect">
            <a:avLst/>
          </a:prstGeom>
          <a:solidFill>
            <a:schemeClr val="tx2">
              <a:lumMod val="60000"/>
              <a:lumOff val="40000"/>
              <a:alpha val="24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072339" y="834945"/>
            <a:ext cx="579706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b="1" i="1" dirty="0" smtClean="0">
                <a:solidFill>
                  <a:srgbClr val="D51AFF"/>
                </a:solidFill>
              </a:rPr>
              <a:t>UV</a:t>
            </a:r>
            <a:endParaRPr lang="en-US" b="1" i="1" dirty="0">
              <a:solidFill>
                <a:srgbClr val="D51AFF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771988" y="1210922"/>
            <a:ext cx="1706367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b="1" i="1" dirty="0" smtClean="0">
                <a:solidFill>
                  <a:schemeClr val="accent2">
                    <a:lumMod val="75000"/>
                  </a:schemeClr>
                </a:solidFill>
              </a:rPr>
              <a:t>SOFT X-RAYS</a:t>
            </a:r>
            <a:endParaRPr lang="en-US" b="1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944824" y="1770870"/>
            <a:ext cx="1770499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b="1" i="1" dirty="0" smtClean="0">
                <a:solidFill>
                  <a:srgbClr val="3366FF"/>
                </a:solidFill>
              </a:rPr>
              <a:t>HARD X-RAYS</a:t>
            </a:r>
            <a:endParaRPr lang="en-US" b="1" i="1" dirty="0">
              <a:solidFill>
                <a:srgbClr val="3366FF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6712857" y="3918857"/>
            <a:ext cx="1605906" cy="1025386"/>
          </a:xfrm>
          <a:prstGeom prst="ellipse">
            <a:avLst/>
          </a:prstGeom>
          <a:noFill/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Arrow Connector 21"/>
          <p:cNvCxnSpPr/>
          <p:nvPr/>
        </p:nvCxnSpPr>
        <p:spPr>
          <a:xfrm flipH="1" flipV="1">
            <a:off x="4801345" y="4020913"/>
            <a:ext cx="1911512" cy="269873"/>
          </a:xfrm>
          <a:prstGeom prst="straightConnector1">
            <a:avLst/>
          </a:prstGeom>
          <a:ln w="12700" cmpd="sng"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725270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0349" y="132195"/>
            <a:ext cx="9130300" cy="348516"/>
          </a:xfrm>
        </p:spPr>
        <p:txBody>
          <a:bodyPr/>
          <a:lstStyle/>
          <a:p>
            <a:r>
              <a:rPr lang="en-US" sz="1800" i="1" dirty="0" smtClean="0"/>
              <a:t>UV PHOTONS DETECTION: MWPC</a:t>
            </a:r>
            <a:endParaRPr lang="en-US" sz="1800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E1E03-659C-5C49-9F8B-AEB4A7A525E6}" type="slidenum">
              <a:rPr lang="en-US" smtClean="0"/>
              <a:t>29</a:t>
            </a:fld>
            <a:endParaRPr lang="en-US"/>
          </a:p>
        </p:txBody>
      </p:sp>
      <p:pic>
        <p:nvPicPr>
          <p:cNvPr id="6" name="Picture 5" descr="COMPASS RICH RINGS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98800" y="996860"/>
            <a:ext cx="4197331" cy="4597016"/>
          </a:xfrm>
          <a:prstGeom prst="rect">
            <a:avLst/>
          </a:prstGeom>
        </p:spPr>
      </p:pic>
      <p:grpSp>
        <p:nvGrpSpPr>
          <p:cNvPr id="20" name="Group 21"/>
          <p:cNvGrpSpPr>
            <a:grpSpLocks/>
          </p:cNvGrpSpPr>
          <p:nvPr/>
        </p:nvGrpSpPr>
        <p:grpSpPr bwMode="auto">
          <a:xfrm>
            <a:off x="631009" y="1043069"/>
            <a:ext cx="4302125" cy="1555750"/>
            <a:chOff x="240" y="604"/>
            <a:chExt cx="2710" cy="980"/>
          </a:xfrm>
        </p:grpSpPr>
        <p:grpSp>
          <p:nvGrpSpPr>
            <p:cNvPr id="21" name="Group 16"/>
            <p:cNvGrpSpPr>
              <a:grpSpLocks/>
            </p:cNvGrpSpPr>
            <p:nvPr/>
          </p:nvGrpSpPr>
          <p:grpSpPr bwMode="auto">
            <a:xfrm>
              <a:off x="240" y="624"/>
              <a:ext cx="1968" cy="684"/>
              <a:chOff x="480" y="672"/>
              <a:chExt cx="2208" cy="768"/>
            </a:xfrm>
          </p:grpSpPr>
          <p:sp>
            <p:nvSpPr>
              <p:cNvPr id="26" name="Rectangle 9"/>
              <p:cNvSpPr>
                <a:spLocks noChangeArrowheads="1"/>
              </p:cNvSpPr>
              <p:nvPr/>
            </p:nvSpPr>
            <p:spPr bwMode="auto">
              <a:xfrm>
                <a:off x="480" y="720"/>
                <a:ext cx="2208" cy="720"/>
              </a:xfrm>
              <a:prstGeom prst="rect">
                <a:avLst/>
              </a:prstGeom>
              <a:solidFill>
                <a:srgbClr val="CECECE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" name="Rectangle 10"/>
              <p:cNvSpPr>
                <a:spLocks noChangeArrowheads="1"/>
              </p:cNvSpPr>
              <p:nvPr/>
            </p:nvSpPr>
            <p:spPr bwMode="auto">
              <a:xfrm>
                <a:off x="480" y="672"/>
                <a:ext cx="2208" cy="192"/>
              </a:xfrm>
              <a:prstGeom prst="rect">
                <a:avLst/>
              </a:prstGeom>
              <a:solidFill>
                <a:srgbClr val="5888FF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" name="Line 11"/>
              <p:cNvSpPr>
                <a:spLocks noChangeShapeType="1"/>
              </p:cNvSpPr>
              <p:nvPr/>
            </p:nvSpPr>
            <p:spPr bwMode="auto">
              <a:xfrm>
                <a:off x="576" y="1344"/>
                <a:ext cx="206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prstDash val="lg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9" name="Line 12"/>
              <p:cNvSpPr>
                <a:spLocks noChangeShapeType="1"/>
              </p:cNvSpPr>
              <p:nvPr/>
            </p:nvSpPr>
            <p:spPr bwMode="auto">
              <a:xfrm>
                <a:off x="576" y="1152"/>
                <a:ext cx="2064" cy="0"/>
              </a:xfrm>
              <a:prstGeom prst="line">
                <a:avLst/>
              </a:prstGeom>
              <a:noFill/>
              <a:ln w="28575" cap="rnd">
                <a:solidFill>
                  <a:schemeClr val="tx1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" name="Line 13"/>
              <p:cNvSpPr>
                <a:spLocks noChangeShapeType="1"/>
              </p:cNvSpPr>
              <p:nvPr/>
            </p:nvSpPr>
            <p:spPr bwMode="auto">
              <a:xfrm>
                <a:off x="576" y="912"/>
                <a:ext cx="2064" cy="0"/>
              </a:xfrm>
              <a:prstGeom prst="line">
                <a:avLst/>
              </a:prstGeom>
              <a:noFill/>
              <a:ln w="28575" cap="rnd">
                <a:solidFill>
                  <a:schemeClr val="tx1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" name="Line 14"/>
              <p:cNvSpPr>
                <a:spLocks noChangeShapeType="1"/>
              </p:cNvSpPr>
              <p:nvPr/>
            </p:nvSpPr>
            <p:spPr bwMode="auto">
              <a:xfrm>
                <a:off x="574" y="1321"/>
                <a:ext cx="2064" cy="0"/>
              </a:xfrm>
              <a:prstGeom prst="line">
                <a:avLst/>
              </a:prstGeom>
              <a:noFill/>
              <a:ln w="28575">
                <a:solidFill>
                  <a:srgbClr val="D122FF"/>
                </a:solidFill>
                <a:prstDash val="lg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2" name="Rectangle 15"/>
              <p:cNvSpPr>
                <a:spLocks noChangeArrowheads="1"/>
              </p:cNvSpPr>
              <p:nvPr/>
            </p:nvSpPr>
            <p:spPr bwMode="auto">
              <a:xfrm>
                <a:off x="480" y="1344"/>
                <a:ext cx="2208" cy="96"/>
              </a:xfrm>
              <a:prstGeom prst="rect">
                <a:avLst/>
              </a:prstGeom>
              <a:solidFill>
                <a:srgbClr val="E3581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22" name="Text Box 17"/>
            <p:cNvSpPr txBox="1">
              <a:spLocks noChangeArrowheads="1"/>
            </p:cNvSpPr>
            <p:nvPr/>
          </p:nvSpPr>
          <p:spPr bwMode="auto">
            <a:xfrm>
              <a:off x="1680" y="1392"/>
              <a:ext cx="127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GB" sz="1400" b="1" i="1"/>
                <a:t>CsI-coated cathode pads </a:t>
              </a:r>
            </a:p>
          </p:txBody>
        </p:sp>
        <p:sp>
          <p:nvSpPr>
            <p:cNvPr id="23" name="Text Box 18"/>
            <p:cNvSpPr txBox="1">
              <a:spLocks noChangeArrowheads="1"/>
            </p:cNvSpPr>
            <p:nvPr/>
          </p:nvSpPr>
          <p:spPr bwMode="auto">
            <a:xfrm>
              <a:off x="2256" y="960"/>
              <a:ext cx="61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sz="1400" b="1" i="1"/>
                <a:t>MWPC</a:t>
              </a:r>
            </a:p>
          </p:txBody>
        </p:sp>
        <p:sp>
          <p:nvSpPr>
            <p:cNvPr id="24" name="Text Box 19"/>
            <p:cNvSpPr txBox="1">
              <a:spLocks noChangeArrowheads="1"/>
            </p:cNvSpPr>
            <p:nvPr/>
          </p:nvSpPr>
          <p:spPr bwMode="auto">
            <a:xfrm>
              <a:off x="2256" y="604"/>
              <a:ext cx="49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GB" sz="1400" b="1" i="1"/>
                <a:t>Window</a:t>
              </a:r>
            </a:p>
          </p:txBody>
        </p:sp>
        <p:sp>
          <p:nvSpPr>
            <p:cNvPr id="25" name="Line 20"/>
            <p:cNvSpPr>
              <a:spLocks noChangeShapeType="1"/>
            </p:cNvSpPr>
            <p:nvPr/>
          </p:nvSpPr>
          <p:spPr bwMode="auto">
            <a:xfrm flipH="1" flipV="1">
              <a:off x="1475" y="1200"/>
              <a:ext cx="240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33" name="Picture 32" descr="compass ric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3031" y="2747958"/>
            <a:ext cx="2671330" cy="3340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 Box 8"/>
          <p:cNvSpPr txBox="1">
            <a:spLocks noChangeArrowheads="1"/>
          </p:cNvSpPr>
          <p:nvPr/>
        </p:nvSpPr>
        <p:spPr bwMode="auto">
          <a:xfrm>
            <a:off x="4933134" y="5783659"/>
            <a:ext cx="4419600" cy="304800"/>
          </a:xfrm>
          <a:prstGeom prst="rect">
            <a:avLst/>
          </a:prstGeom>
          <a:solidFill>
            <a:srgbClr val="D9D9D9"/>
          </a:solidFill>
          <a:ln>
            <a:noFill/>
          </a:ln>
          <a:ex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 i="1" kern="1200" dirty="0"/>
              <a:t>E. Albrecht et al, </a:t>
            </a:r>
            <a:r>
              <a:rPr lang="en-US" sz="1400" b="1" i="1" kern="1200" dirty="0" err="1"/>
              <a:t>Nucl</a:t>
            </a:r>
            <a:r>
              <a:rPr lang="en-US" sz="1400" b="1" i="1" kern="1200" dirty="0"/>
              <a:t>. Instr. and Meth. A502(2003)112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17312" y="656613"/>
            <a:ext cx="56510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COMPASS RING IMAGING CHERENKOV COUNTER (RICH)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3771925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0349" y="132194"/>
            <a:ext cx="9130300" cy="416486"/>
          </a:xfrm>
        </p:spPr>
        <p:txBody>
          <a:bodyPr/>
          <a:lstStyle/>
          <a:p>
            <a:r>
              <a:rPr lang="en-US" sz="1800" i="1" dirty="0" smtClean="0"/>
              <a:t>single electron avalanche in MPGD</a:t>
            </a:r>
            <a:r>
              <a:rPr lang="en-US" sz="1800" i="1" cap="none" dirty="0" smtClean="0"/>
              <a:t>s</a:t>
            </a:r>
            <a:endParaRPr lang="en-US" sz="1800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E1E03-659C-5C49-9F8B-AEB4A7A525E6}" type="slidenum">
              <a:rPr lang="en-US" smtClean="0"/>
              <a:t>30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03755" y="687101"/>
            <a:ext cx="36137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GAS ELECTRON MULTIPLIER (GEM)</a:t>
            </a:r>
            <a:endParaRPr lang="en-US" sz="1600" dirty="0"/>
          </a:p>
        </p:txBody>
      </p:sp>
      <p:sp>
        <p:nvSpPr>
          <p:cNvPr id="9" name="TextBox 8"/>
          <p:cNvSpPr txBox="1"/>
          <p:nvPr/>
        </p:nvSpPr>
        <p:spPr>
          <a:xfrm>
            <a:off x="5017409" y="5871973"/>
            <a:ext cx="3627941" cy="307777"/>
          </a:xfrm>
          <a:prstGeom prst="rect">
            <a:avLst/>
          </a:prstGeom>
          <a:solidFill>
            <a:srgbClr val="D9D9D9"/>
          </a:solidFill>
        </p:spPr>
        <p:txBody>
          <a:bodyPr wrap="none" rtlCol="0">
            <a:spAutoFit/>
          </a:bodyPr>
          <a:lstStyle/>
          <a:p>
            <a:r>
              <a:rPr lang="en-US" sz="1400" b="1" i="1" dirty="0" smtClean="0"/>
              <a:t>F. Sauli, </a:t>
            </a:r>
            <a:r>
              <a:rPr lang="en-US" sz="1400" b="1" i="1" dirty="0" err="1" smtClean="0"/>
              <a:t>Nucl</a:t>
            </a:r>
            <a:r>
              <a:rPr lang="en-US" sz="1400" b="1" i="1" dirty="0" smtClean="0"/>
              <a:t>. Instr. and Meth. A553(2005)18</a:t>
            </a:r>
            <a:endParaRPr lang="en-US" sz="1400" b="1" i="1" dirty="0"/>
          </a:p>
        </p:txBody>
      </p:sp>
      <p:pic>
        <p:nvPicPr>
          <p:cNvPr id="10" name="Picture 9" descr="uv lamp spectrum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17124" y="1025655"/>
            <a:ext cx="5413525" cy="468478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610073" y="2134178"/>
            <a:ext cx="1637888" cy="58477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/>
              <a:t>TRIPLE-GEM</a:t>
            </a:r>
          </a:p>
          <a:p>
            <a:r>
              <a:rPr lang="en-US" sz="1600" dirty="0" smtClean="0"/>
              <a:t>CsI Photocathode</a:t>
            </a:r>
            <a:endParaRPr lang="en-US" sz="1600" dirty="0"/>
          </a:p>
        </p:txBody>
      </p:sp>
      <p:grpSp>
        <p:nvGrpSpPr>
          <p:cNvPr id="12" name="Group 11"/>
          <p:cNvGrpSpPr/>
          <p:nvPr/>
        </p:nvGrpSpPr>
        <p:grpSpPr>
          <a:xfrm>
            <a:off x="885753" y="1385556"/>
            <a:ext cx="3444875" cy="3230563"/>
            <a:chOff x="881973" y="1820640"/>
            <a:chExt cx="3444875" cy="3230563"/>
          </a:xfrm>
        </p:grpSpPr>
        <p:grpSp>
          <p:nvGrpSpPr>
            <p:cNvPr id="13" name="Group 12"/>
            <p:cNvGrpSpPr>
              <a:grpSpLocks/>
            </p:cNvGrpSpPr>
            <p:nvPr/>
          </p:nvGrpSpPr>
          <p:grpSpPr bwMode="auto">
            <a:xfrm>
              <a:off x="881973" y="1966671"/>
              <a:ext cx="2410412" cy="2719455"/>
              <a:chOff x="288" y="768"/>
              <a:chExt cx="1776" cy="1918"/>
            </a:xfrm>
          </p:grpSpPr>
          <p:grpSp>
            <p:nvGrpSpPr>
              <p:cNvPr id="22" name="Group 21"/>
              <p:cNvGrpSpPr>
                <a:grpSpLocks/>
              </p:cNvGrpSpPr>
              <p:nvPr/>
            </p:nvGrpSpPr>
            <p:grpSpPr bwMode="auto">
              <a:xfrm>
                <a:off x="288" y="768"/>
                <a:ext cx="1774" cy="1918"/>
                <a:chOff x="2636" y="864"/>
                <a:chExt cx="2548" cy="2757"/>
              </a:xfrm>
            </p:grpSpPr>
            <p:sp>
              <p:nvSpPr>
                <p:cNvPr id="24" name="Rectangle 23"/>
                <p:cNvSpPr>
                  <a:spLocks noChangeArrowheads="1"/>
                </p:cNvSpPr>
                <p:nvPr/>
              </p:nvSpPr>
              <p:spPr bwMode="auto">
                <a:xfrm>
                  <a:off x="2640" y="864"/>
                  <a:ext cx="2536" cy="240"/>
                </a:xfrm>
                <a:prstGeom prst="rect">
                  <a:avLst/>
                </a:prstGeom>
                <a:solidFill>
                  <a:srgbClr val="7CE396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kern="1200">
                    <a:cs typeface="Times"/>
                  </a:endParaRPr>
                </a:p>
              </p:txBody>
            </p:sp>
            <p:sp>
              <p:nvSpPr>
                <p:cNvPr id="25" name="Rectangle 24"/>
                <p:cNvSpPr>
                  <a:spLocks noChangeArrowheads="1"/>
                </p:cNvSpPr>
                <p:nvPr/>
              </p:nvSpPr>
              <p:spPr bwMode="auto">
                <a:xfrm>
                  <a:off x="2640" y="1056"/>
                  <a:ext cx="2544" cy="672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kern="1200">
                    <a:cs typeface="Times"/>
                  </a:endParaRPr>
                </a:p>
              </p:txBody>
            </p:sp>
            <p:pic>
              <p:nvPicPr>
                <p:cNvPr id="26" name="Picture 25"/>
                <p:cNvPicPr>
                  <a:picLocks noChangeAspect="1" noChangeArrowheads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640" y="1592"/>
                  <a:ext cx="2544" cy="202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27" name="Line 12"/>
                <p:cNvSpPr>
                  <a:spLocks noChangeShapeType="1"/>
                </p:cNvSpPr>
                <p:nvPr/>
              </p:nvSpPr>
              <p:spPr bwMode="auto">
                <a:xfrm>
                  <a:off x="2636" y="2044"/>
                  <a:ext cx="320" cy="0"/>
                </a:xfrm>
                <a:prstGeom prst="line">
                  <a:avLst/>
                </a:prstGeom>
                <a:noFill/>
                <a:ln w="57150">
                  <a:solidFill>
                    <a:srgbClr val="F23EFF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kern="1200">
                    <a:cs typeface="Times"/>
                  </a:endParaRPr>
                </a:p>
              </p:txBody>
            </p:sp>
            <p:sp>
              <p:nvSpPr>
                <p:cNvPr id="28" name="Line 13"/>
                <p:cNvSpPr>
                  <a:spLocks noChangeShapeType="1"/>
                </p:cNvSpPr>
                <p:nvPr/>
              </p:nvSpPr>
              <p:spPr bwMode="auto">
                <a:xfrm>
                  <a:off x="3592" y="2032"/>
                  <a:ext cx="604" cy="0"/>
                </a:xfrm>
                <a:prstGeom prst="line">
                  <a:avLst/>
                </a:prstGeom>
                <a:noFill/>
                <a:ln w="57150">
                  <a:solidFill>
                    <a:srgbClr val="F23EFF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kern="1200">
                    <a:cs typeface="Times"/>
                  </a:endParaRPr>
                </a:p>
              </p:txBody>
            </p:sp>
            <p:sp>
              <p:nvSpPr>
                <p:cNvPr id="29" name="Line 14"/>
                <p:cNvSpPr>
                  <a:spLocks noChangeShapeType="1"/>
                </p:cNvSpPr>
                <p:nvPr/>
              </p:nvSpPr>
              <p:spPr bwMode="auto">
                <a:xfrm>
                  <a:off x="4816" y="2036"/>
                  <a:ext cx="368" cy="0"/>
                </a:xfrm>
                <a:prstGeom prst="line">
                  <a:avLst/>
                </a:prstGeom>
                <a:noFill/>
                <a:ln w="57150">
                  <a:solidFill>
                    <a:srgbClr val="F23EFF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kern="1200">
                    <a:cs typeface="Times"/>
                  </a:endParaRPr>
                </a:p>
              </p:txBody>
            </p:sp>
          </p:grpSp>
          <p:sp>
            <p:nvSpPr>
              <p:cNvPr id="23" name="Line 15"/>
              <p:cNvSpPr>
                <a:spLocks noChangeShapeType="1"/>
              </p:cNvSpPr>
              <p:nvPr/>
            </p:nvSpPr>
            <p:spPr bwMode="auto">
              <a:xfrm>
                <a:off x="290" y="907"/>
                <a:ext cx="1774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kern="1200">
                  <a:cs typeface="Times"/>
                </a:endParaRPr>
              </a:p>
            </p:txBody>
          </p:sp>
        </p:grpSp>
        <p:sp>
          <p:nvSpPr>
            <p:cNvPr id="14" name="Text Box 16"/>
            <p:cNvSpPr txBox="1">
              <a:spLocks noChangeArrowheads="1"/>
            </p:cNvSpPr>
            <p:nvPr/>
          </p:nvSpPr>
          <p:spPr bwMode="auto">
            <a:xfrm>
              <a:off x="2185053" y="2249792"/>
              <a:ext cx="1098759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it-IT" sz="1400" b="1" kern="1200">
                  <a:cs typeface="Times"/>
                </a:rPr>
                <a:t>E</a:t>
              </a:r>
              <a:r>
                <a:rPr lang="it-IT" sz="1400" b="1" kern="1200" baseline="-25000">
                  <a:cs typeface="Times"/>
                </a:rPr>
                <a:t>DRIFT </a:t>
              </a:r>
              <a:r>
                <a:rPr lang="it-IT" sz="1400" b="1" kern="1200">
                  <a:cs typeface="Times"/>
                </a:rPr>
                <a:t>~ 0</a:t>
              </a:r>
            </a:p>
          </p:txBody>
        </p:sp>
        <p:sp>
          <p:nvSpPr>
            <p:cNvPr id="15" name="Freeform 14"/>
            <p:cNvSpPr>
              <a:spLocks/>
            </p:cNvSpPr>
            <p:nvPr/>
          </p:nvSpPr>
          <p:spPr bwMode="auto">
            <a:xfrm rot="16636619" flipH="1">
              <a:off x="1369867" y="2430077"/>
              <a:ext cx="1287457" cy="68583"/>
            </a:xfrm>
            <a:custGeom>
              <a:avLst/>
              <a:gdLst>
                <a:gd name="T0" fmla="*/ 0 w 1406"/>
                <a:gd name="T1" fmla="*/ 81 h 147"/>
                <a:gd name="T2" fmla="*/ 75 w 1406"/>
                <a:gd name="T3" fmla="*/ 11 h 147"/>
                <a:gd name="T4" fmla="*/ 203 w 1406"/>
                <a:gd name="T5" fmla="*/ 145 h 147"/>
                <a:gd name="T6" fmla="*/ 350 w 1406"/>
                <a:gd name="T7" fmla="*/ 23 h 147"/>
                <a:gd name="T8" fmla="*/ 472 w 1406"/>
                <a:gd name="T9" fmla="*/ 127 h 147"/>
                <a:gd name="T10" fmla="*/ 606 w 1406"/>
                <a:gd name="T11" fmla="*/ 23 h 147"/>
                <a:gd name="T12" fmla="*/ 716 w 1406"/>
                <a:gd name="T13" fmla="*/ 103 h 147"/>
                <a:gd name="T14" fmla="*/ 850 w 1406"/>
                <a:gd name="T15" fmla="*/ 35 h 147"/>
                <a:gd name="T16" fmla="*/ 991 w 1406"/>
                <a:gd name="T17" fmla="*/ 139 h 147"/>
                <a:gd name="T18" fmla="*/ 1125 w 1406"/>
                <a:gd name="T19" fmla="*/ 23 h 147"/>
                <a:gd name="T20" fmla="*/ 1266 w 1406"/>
                <a:gd name="T21" fmla="*/ 139 h 147"/>
                <a:gd name="T22" fmla="*/ 1406 w 1406"/>
                <a:gd name="T23" fmla="*/ 35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406" h="147">
                  <a:moveTo>
                    <a:pt x="0" y="81"/>
                  </a:moveTo>
                  <a:cubicBezTo>
                    <a:pt x="20" y="40"/>
                    <a:pt x="41" y="0"/>
                    <a:pt x="75" y="11"/>
                  </a:cubicBezTo>
                  <a:cubicBezTo>
                    <a:pt x="109" y="22"/>
                    <a:pt x="157" y="143"/>
                    <a:pt x="203" y="145"/>
                  </a:cubicBezTo>
                  <a:cubicBezTo>
                    <a:pt x="249" y="147"/>
                    <a:pt x="305" y="26"/>
                    <a:pt x="350" y="23"/>
                  </a:cubicBezTo>
                  <a:cubicBezTo>
                    <a:pt x="395" y="20"/>
                    <a:pt x="429" y="127"/>
                    <a:pt x="472" y="127"/>
                  </a:cubicBezTo>
                  <a:cubicBezTo>
                    <a:pt x="515" y="127"/>
                    <a:pt x="565" y="27"/>
                    <a:pt x="606" y="23"/>
                  </a:cubicBezTo>
                  <a:cubicBezTo>
                    <a:pt x="647" y="19"/>
                    <a:pt x="675" y="101"/>
                    <a:pt x="716" y="103"/>
                  </a:cubicBezTo>
                  <a:cubicBezTo>
                    <a:pt x="757" y="105"/>
                    <a:pt x="804" y="29"/>
                    <a:pt x="850" y="35"/>
                  </a:cubicBezTo>
                  <a:cubicBezTo>
                    <a:pt x="896" y="41"/>
                    <a:pt x="945" y="141"/>
                    <a:pt x="991" y="139"/>
                  </a:cubicBezTo>
                  <a:cubicBezTo>
                    <a:pt x="1037" y="137"/>
                    <a:pt x="1079" y="23"/>
                    <a:pt x="1125" y="23"/>
                  </a:cubicBezTo>
                  <a:cubicBezTo>
                    <a:pt x="1171" y="23"/>
                    <a:pt x="1219" y="137"/>
                    <a:pt x="1266" y="139"/>
                  </a:cubicBezTo>
                  <a:cubicBezTo>
                    <a:pt x="1313" y="141"/>
                    <a:pt x="1359" y="88"/>
                    <a:pt x="1406" y="35"/>
                  </a:cubicBezTo>
                </a:path>
              </a:pathLst>
            </a:custGeom>
            <a:noFill/>
            <a:ln w="28575" cmpd="sng">
              <a:solidFill>
                <a:srgbClr val="CA19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kern="1200">
                <a:cs typeface="Times"/>
              </a:endParaRPr>
            </a:p>
          </p:txBody>
        </p:sp>
        <p:sp>
          <p:nvSpPr>
            <p:cNvPr id="16" name="Freeform 15"/>
            <p:cNvSpPr>
              <a:spLocks/>
            </p:cNvSpPr>
            <p:nvPr/>
          </p:nvSpPr>
          <p:spPr bwMode="auto">
            <a:xfrm>
              <a:off x="1430638" y="2965046"/>
              <a:ext cx="480082" cy="526010"/>
            </a:xfrm>
            <a:custGeom>
              <a:avLst/>
              <a:gdLst>
                <a:gd name="T0" fmla="*/ 295 w 295"/>
                <a:gd name="T1" fmla="*/ 92 h 593"/>
                <a:gd name="T2" fmla="*/ 290 w 295"/>
                <a:gd name="T3" fmla="*/ 111 h 593"/>
                <a:gd name="T4" fmla="*/ 268 w 295"/>
                <a:gd name="T5" fmla="*/ 41 h 593"/>
                <a:gd name="T6" fmla="*/ 226 w 295"/>
                <a:gd name="T7" fmla="*/ 9 h 593"/>
                <a:gd name="T8" fmla="*/ 167 w 295"/>
                <a:gd name="T9" fmla="*/ 4 h 593"/>
                <a:gd name="T10" fmla="*/ 95 w 295"/>
                <a:gd name="T11" fmla="*/ 36 h 593"/>
                <a:gd name="T12" fmla="*/ 26 w 295"/>
                <a:gd name="T13" fmla="*/ 151 h 593"/>
                <a:gd name="T14" fmla="*/ 4 w 295"/>
                <a:gd name="T15" fmla="*/ 308 h 593"/>
                <a:gd name="T16" fmla="*/ 2 w 295"/>
                <a:gd name="T17" fmla="*/ 476 h 593"/>
                <a:gd name="T18" fmla="*/ 15 w 295"/>
                <a:gd name="T19" fmla="*/ 593 h 5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95" h="593">
                  <a:moveTo>
                    <a:pt x="295" y="92"/>
                  </a:moveTo>
                  <a:lnTo>
                    <a:pt x="290" y="111"/>
                  </a:lnTo>
                  <a:cubicBezTo>
                    <a:pt x="286" y="103"/>
                    <a:pt x="279" y="58"/>
                    <a:pt x="268" y="41"/>
                  </a:cubicBezTo>
                  <a:cubicBezTo>
                    <a:pt x="257" y="24"/>
                    <a:pt x="243" y="15"/>
                    <a:pt x="226" y="9"/>
                  </a:cubicBezTo>
                  <a:cubicBezTo>
                    <a:pt x="209" y="3"/>
                    <a:pt x="189" y="0"/>
                    <a:pt x="167" y="4"/>
                  </a:cubicBezTo>
                  <a:cubicBezTo>
                    <a:pt x="145" y="8"/>
                    <a:pt x="118" y="12"/>
                    <a:pt x="95" y="36"/>
                  </a:cubicBezTo>
                  <a:cubicBezTo>
                    <a:pt x="72" y="60"/>
                    <a:pt x="41" y="106"/>
                    <a:pt x="26" y="151"/>
                  </a:cubicBezTo>
                  <a:cubicBezTo>
                    <a:pt x="11" y="196"/>
                    <a:pt x="8" y="254"/>
                    <a:pt x="4" y="308"/>
                  </a:cubicBezTo>
                  <a:cubicBezTo>
                    <a:pt x="0" y="362"/>
                    <a:pt x="0" y="429"/>
                    <a:pt x="2" y="476"/>
                  </a:cubicBezTo>
                  <a:cubicBezTo>
                    <a:pt x="4" y="523"/>
                    <a:pt x="9" y="558"/>
                    <a:pt x="15" y="593"/>
                  </a:cubicBezTo>
                </a:path>
              </a:pathLst>
            </a:custGeom>
            <a:noFill/>
            <a:ln w="19050" cmpd="sng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kern="1200">
                <a:cs typeface="Times"/>
              </a:endParaRPr>
            </a:p>
          </p:txBody>
        </p:sp>
        <p:sp>
          <p:nvSpPr>
            <p:cNvPr id="17" name="Freeform 16"/>
            <p:cNvSpPr>
              <a:spLocks/>
            </p:cNvSpPr>
            <p:nvPr/>
          </p:nvSpPr>
          <p:spPr bwMode="auto">
            <a:xfrm>
              <a:off x="1362055" y="2893521"/>
              <a:ext cx="204321" cy="944731"/>
            </a:xfrm>
            <a:custGeom>
              <a:avLst/>
              <a:gdLst>
                <a:gd name="T0" fmla="*/ 45 w 143"/>
                <a:gd name="T1" fmla="*/ 91 h 634"/>
                <a:gd name="T2" fmla="*/ 16 w 143"/>
                <a:gd name="T3" fmla="*/ 288 h 634"/>
                <a:gd name="T4" fmla="*/ 0 w 143"/>
                <a:gd name="T5" fmla="*/ 504 h 634"/>
                <a:gd name="T6" fmla="*/ 16 w 143"/>
                <a:gd name="T7" fmla="*/ 608 h 634"/>
                <a:gd name="T8" fmla="*/ 98 w 143"/>
                <a:gd name="T9" fmla="*/ 619 h 634"/>
                <a:gd name="T10" fmla="*/ 141 w 143"/>
                <a:gd name="T11" fmla="*/ 520 h 634"/>
                <a:gd name="T12" fmla="*/ 88 w 143"/>
                <a:gd name="T13" fmla="*/ 398 h 634"/>
                <a:gd name="T14" fmla="*/ 56 w 143"/>
                <a:gd name="T15" fmla="*/ 224 h 634"/>
                <a:gd name="T16" fmla="*/ 72 w 143"/>
                <a:gd name="T17" fmla="*/ 67 h 634"/>
                <a:gd name="T18" fmla="*/ 101 w 143"/>
                <a:gd name="T19" fmla="*/ 0 h 6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3" h="634">
                  <a:moveTo>
                    <a:pt x="45" y="91"/>
                  </a:moveTo>
                  <a:cubicBezTo>
                    <a:pt x="34" y="155"/>
                    <a:pt x="23" y="219"/>
                    <a:pt x="16" y="288"/>
                  </a:cubicBezTo>
                  <a:cubicBezTo>
                    <a:pt x="9" y="357"/>
                    <a:pt x="0" y="451"/>
                    <a:pt x="0" y="504"/>
                  </a:cubicBezTo>
                  <a:cubicBezTo>
                    <a:pt x="0" y="557"/>
                    <a:pt x="0" y="589"/>
                    <a:pt x="16" y="608"/>
                  </a:cubicBezTo>
                  <a:cubicBezTo>
                    <a:pt x="32" y="627"/>
                    <a:pt x="77" y="634"/>
                    <a:pt x="98" y="619"/>
                  </a:cubicBezTo>
                  <a:cubicBezTo>
                    <a:pt x="119" y="604"/>
                    <a:pt x="143" y="557"/>
                    <a:pt x="141" y="520"/>
                  </a:cubicBezTo>
                  <a:cubicBezTo>
                    <a:pt x="139" y="483"/>
                    <a:pt x="102" y="447"/>
                    <a:pt x="88" y="398"/>
                  </a:cubicBezTo>
                  <a:cubicBezTo>
                    <a:pt x="74" y="349"/>
                    <a:pt x="59" y="279"/>
                    <a:pt x="56" y="224"/>
                  </a:cubicBezTo>
                  <a:cubicBezTo>
                    <a:pt x="53" y="169"/>
                    <a:pt x="65" y="104"/>
                    <a:pt x="72" y="67"/>
                  </a:cubicBezTo>
                  <a:cubicBezTo>
                    <a:pt x="79" y="30"/>
                    <a:pt x="90" y="15"/>
                    <a:pt x="101" y="0"/>
                  </a:cubicBezTo>
                </a:path>
              </a:pathLst>
            </a:custGeom>
            <a:gradFill rotWithShape="0">
              <a:gsLst>
                <a:gs pos="0">
                  <a:schemeClr val="accent1">
                    <a:alpha val="56000"/>
                  </a:schemeClr>
                </a:gs>
                <a:gs pos="100000">
                  <a:srgbClr val="4022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kern="1200">
                <a:cs typeface="Times"/>
              </a:endParaRPr>
            </a:p>
          </p:txBody>
        </p:sp>
        <p:sp>
          <p:nvSpPr>
            <p:cNvPr id="18" name="Text Box 20"/>
            <p:cNvSpPr txBox="1">
              <a:spLocks noChangeArrowheads="1"/>
            </p:cNvSpPr>
            <p:nvPr/>
          </p:nvSpPr>
          <p:spPr bwMode="auto">
            <a:xfrm>
              <a:off x="1567805" y="2750470"/>
              <a:ext cx="274434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it-IT" sz="1400" b="1" kern="1200">
                  <a:cs typeface="Times"/>
                </a:rPr>
                <a:t>e</a:t>
              </a:r>
            </a:p>
          </p:txBody>
        </p:sp>
        <p:sp>
          <p:nvSpPr>
            <p:cNvPr id="19" name="AutoShape 21"/>
            <p:cNvSpPr>
              <a:spLocks noChangeArrowheads="1"/>
            </p:cNvSpPr>
            <p:nvPr/>
          </p:nvSpPr>
          <p:spPr bwMode="auto">
            <a:xfrm>
              <a:off x="1190597" y="3835272"/>
              <a:ext cx="548665" cy="1215931"/>
            </a:xfrm>
            <a:prstGeom prst="downArrow">
              <a:avLst>
                <a:gd name="adj1" fmla="val 50000"/>
                <a:gd name="adj2" fmla="val 53125"/>
              </a:avLst>
            </a:prstGeom>
            <a:solidFill>
              <a:srgbClr val="1E19FF">
                <a:alpha val="59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kern="1200">
                <a:cs typeface="Times"/>
              </a:endParaRPr>
            </a:p>
          </p:txBody>
        </p:sp>
        <p:sp>
          <p:nvSpPr>
            <p:cNvPr id="20" name="Text Box 22"/>
            <p:cNvSpPr txBox="1">
              <a:spLocks noChangeArrowheads="1"/>
            </p:cNvSpPr>
            <p:nvPr/>
          </p:nvSpPr>
          <p:spPr bwMode="auto">
            <a:xfrm>
              <a:off x="3213800" y="2404764"/>
              <a:ext cx="1113048" cy="3054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it-IT" sz="1400" b="1" kern="1200">
                  <a:cs typeface="Times"/>
                </a:rPr>
                <a:t>CsI LAYER</a:t>
              </a:r>
            </a:p>
          </p:txBody>
        </p:sp>
        <p:sp>
          <p:nvSpPr>
            <p:cNvPr id="21" name="Line 23"/>
            <p:cNvSpPr>
              <a:spLocks noChangeShapeType="1"/>
            </p:cNvSpPr>
            <p:nvPr/>
          </p:nvSpPr>
          <p:spPr bwMode="auto">
            <a:xfrm flipH="1">
              <a:off x="2185053" y="2690865"/>
              <a:ext cx="1303080" cy="35762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kern="1200">
                <a:cs typeface="Times"/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864504" y="4666464"/>
            <a:ext cx="16402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>
                <a:solidFill>
                  <a:srgbClr val="0000FF"/>
                </a:solidFill>
              </a:rPr>
              <a:t>MORE GEMS</a:t>
            </a:r>
            <a:endParaRPr lang="en-US" b="1" i="1" dirty="0">
              <a:solidFill>
                <a:srgbClr val="0000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03755" y="5225642"/>
            <a:ext cx="36657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- No photon feedback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- Strong suppression of ions feedback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20143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0349" y="132195"/>
            <a:ext cx="9130300" cy="348516"/>
          </a:xfrm>
        </p:spPr>
        <p:txBody>
          <a:bodyPr/>
          <a:lstStyle/>
          <a:p>
            <a:r>
              <a:rPr lang="en-US" sz="1800" i="1" dirty="0" smtClean="0"/>
              <a:t>UV PHOTON DETECTION AND LOCALIZATION</a:t>
            </a:r>
            <a:endParaRPr lang="en-US" sz="1800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E1E03-659C-5C49-9F8B-AEB4A7A525E6}" type="slidenum">
              <a:rPr lang="en-US" smtClean="0"/>
              <a:t>31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3793" y="1441626"/>
            <a:ext cx="4893364" cy="40417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837870" y="5758829"/>
            <a:ext cx="4071961" cy="307777"/>
          </a:xfrm>
          <a:prstGeom prst="rect">
            <a:avLst/>
          </a:prstGeom>
          <a:solidFill>
            <a:srgbClr val="D9D9D9"/>
          </a:solidFill>
        </p:spPr>
        <p:txBody>
          <a:bodyPr wrap="none" rtlCol="0">
            <a:spAutoFit/>
          </a:bodyPr>
          <a:lstStyle/>
          <a:p>
            <a:r>
              <a:rPr lang="en-US" sz="1400" b="1" i="1" dirty="0" smtClean="0"/>
              <a:t>F. Sauli et al, IEEE NSSS 2004 Conf. </a:t>
            </a:r>
            <a:r>
              <a:rPr lang="en-US" sz="1400" b="1" i="1" dirty="0" err="1" smtClean="0"/>
              <a:t>Rec.Vol</a:t>
            </a:r>
            <a:r>
              <a:rPr lang="en-US" sz="1400" b="1" i="1" dirty="0" smtClean="0"/>
              <a:t>. 1, 12</a:t>
            </a:r>
            <a:endParaRPr lang="en-US" sz="1400" b="1" i="1" dirty="0"/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9936" y="2617388"/>
            <a:ext cx="3453719" cy="2507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625616" y="747592"/>
            <a:ext cx="4922681" cy="348516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2400" b="1" i="0" kern="1200" cap="all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sz="1600" b="0" dirty="0" smtClean="0">
                <a:solidFill>
                  <a:schemeClr val="tx1"/>
                </a:solidFill>
              </a:rPr>
              <a:t>TRIPLE GEM WITH HEXABOARD READOUT</a:t>
            </a:r>
            <a:endParaRPr lang="en-US" sz="1600" b="0" dirty="0">
              <a:solidFill>
                <a:schemeClr val="tx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59493" y="1309286"/>
            <a:ext cx="4895117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MATRIX OF HEXAGONAL PADS INTERCONNECTED ALONG THREE DIRECTIONS</a:t>
            </a:r>
            <a:endParaRPr lang="en-US" sz="1600" dirty="0"/>
          </a:p>
        </p:txBody>
      </p:sp>
      <p:sp>
        <p:nvSpPr>
          <p:cNvPr id="10" name="TextBox 9"/>
          <p:cNvSpPr txBox="1"/>
          <p:nvPr/>
        </p:nvSpPr>
        <p:spPr>
          <a:xfrm>
            <a:off x="5902223" y="1072294"/>
            <a:ext cx="24331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TWO-PHOTONS EVENT:</a:t>
            </a:r>
            <a:endParaRPr lang="en-US" sz="1600" dirty="0"/>
          </a:p>
        </p:txBody>
      </p:sp>
      <p:cxnSp>
        <p:nvCxnSpPr>
          <p:cNvPr id="14" name="Straight Connector 13"/>
          <p:cNvCxnSpPr/>
          <p:nvPr/>
        </p:nvCxnSpPr>
        <p:spPr>
          <a:xfrm flipH="1">
            <a:off x="2238054" y="2477729"/>
            <a:ext cx="1540617" cy="2894154"/>
          </a:xfrm>
          <a:prstGeom prst="line">
            <a:avLst/>
          </a:prstGeom>
          <a:ln w="76200" cmpd="sng">
            <a:solidFill>
              <a:schemeClr val="accent2">
                <a:lumMod val="40000"/>
                <a:lumOff val="6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2290104" y="2404855"/>
            <a:ext cx="1821672" cy="2967028"/>
          </a:xfrm>
          <a:prstGeom prst="line">
            <a:avLst/>
          </a:prstGeom>
          <a:ln w="76200" cmpd="sng">
            <a:solidFill>
              <a:schemeClr val="accent2">
                <a:lumMod val="40000"/>
                <a:lumOff val="6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H="1">
            <a:off x="874403" y="4372462"/>
            <a:ext cx="3619390" cy="156159"/>
          </a:xfrm>
          <a:prstGeom prst="line">
            <a:avLst/>
          </a:prstGeom>
          <a:ln w="76200" cmpd="sng">
            <a:solidFill>
              <a:schemeClr val="accent2">
                <a:lumMod val="40000"/>
                <a:lumOff val="6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645218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0349" y="132194"/>
            <a:ext cx="9130300" cy="416486"/>
          </a:xfrm>
        </p:spPr>
        <p:txBody>
          <a:bodyPr/>
          <a:lstStyle/>
          <a:p>
            <a:r>
              <a:rPr lang="en-US" sz="1800" i="1" dirty="0" smtClean="0"/>
              <a:t>single electron avalanche in MPGD</a:t>
            </a:r>
            <a:endParaRPr lang="en-US" sz="1800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E1E03-659C-5C49-9F8B-AEB4A7A525E6}" type="slidenum">
              <a:rPr lang="en-US" smtClean="0"/>
              <a:t>32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0207" y="1208506"/>
            <a:ext cx="4739489" cy="435164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464338" y="1644880"/>
            <a:ext cx="157557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MICROMEGAS</a:t>
            </a:r>
          </a:p>
          <a:p>
            <a:r>
              <a:rPr lang="en-US" sz="1600" dirty="0" smtClean="0"/>
              <a:t>Ne-iC</a:t>
            </a:r>
            <a:r>
              <a:rPr lang="en-US" sz="1600" baseline="-25000" dirty="0" smtClean="0"/>
              <a:t>4</a:t>
            </a:r>
            <a:r>
              <a:rPr lang="en-US" sz="1600" dirty="0" smtClean="0"/>
              <a:t>H</a:t>
            </a:r>
            <a:r>
              <a:rPr lang="en-US" sz="1600" baseline="-25000" dirty="0" smtClean="0"/>
              <a:t>10</a:t>
            </a:r>
            <a:r>
              <a:rPr lang="en-US" sz="1600" dirty="0" smtClean="0"/>
              <a:t> 95-5</a:t>
            </a:r>
            <a:endParaRPr lang="en-US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6464338" y="2436960"/>
            <a:ext cx="13712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M=6.10</a:t>
            </a:r>
            <a:r>
              <a:rPr lang="en-US" baseline="30000" dirty="0" smtClean="0"/>
              <a:t>4</a:t>
            </a:r>
          </a:p>
          <a:p>
            <a:r>
              <a:rPr lang="en-US" dirty="0"/>
              <a:t>Polya: </a:t>
            </a:r>
            <a:r>
              <a:rPr lang="en-US" dirty="0" smtClean="0">
                <a:latin typeface="Symbol" charset="2"/>
                <a:cs typeface="Symbol" charset="2"/>
              </a:rPr>
              <a:t>q</a:t>
            </a:r>
            <a:r>
              <a:rPr lang="en-US" dirty="0" smtClean="0">
                <a:cs typeface="Symbol" charset="2"/>
              </a:rPr>
              <a:t>=2.3</a:t>
            </a:r>
            <a:endParaRPr lang="en-US" dirty="0">
              <a:latin typeface="Symbol" charset="2"/>
              <a:cs typeface="Symbol" charset="2"/>
            </a:endParaRPr>
          </a:p>
        </p:txBody>
      </p:sp>
      <p:sp>
        <p:nvSpPr>
          <p:cNvPr id="9" name="TextBox 8"/>
          <p:cNvSpPr txBox="1"/>
          <p:nvPr/>
        </p:nvSpPr>
        <p:spPr>
          <a:xfrm flipH="1">
            <a:off x="4580207" y="5736256"/>
            <a:ext cx="4559389" cy="307777"/>
          </a:xfrm>
          <a:prstGeom prst="rect">
            <a:avLst/>
          </a:prstGeom>
          <a:solidFill>
            <a:srgbClr val="D9D9D9"/>
          </a:solidFill>
        </p:spPr>
        <p:txBody>
          <a:bodyPr wrap="square" rtlCol="0">
            <a:spAutoFit/>
          </a:bodyPr>
          <a:lstStyle/>
          <a:p>
            <a:r>
              <a:rPr lang="en-US" sz="1400" b="1" i="1" dirty="0" smtClean="0"/>
              <a:t>T. </a:t>
            </a:r>
            <a:r>
              <a:rPr lang="en-US" sz="1400" b="1" i="1" dirty="0" err="1" smtClean="0"/>
              <a:t>Zerguerras</a:t>
            </a:r>
            <a:r>
              <a:rPr lang="en-US" sz="1400" b="1" i="1" dirty="0" smtClean="0"/>
              <a:t> et al, </a:t>
            </a:r>
            <a:r>
              <a:rPr lang="en-US" sz="1400" b="1" i="1" dirty="0" err="1" smtClean="0"/>
              <a:t>Nucl</a:t>
            </a:r>
            <a:r>
              <a:rPr lang="en-US" sz="1400" b="1" i="1" dirty="0" smtClean="0"/>
              <a:t>. Instr. and Meth. A608(2009)397</a:t>
            </a:r>
            <a:endParaRPr lang="en-US" sz="1400" b="1" i="1" dirty="0"/>
          </a:p>
        </p:txBody>
      </p:sp>
      <p:sp>
        <p:nvSpPr>
          <p:cNvPr id="11" name="TextBox 10"/>
          <p:cNvSpPr txBox="1"/>
          <p:nvPr/>
        </p:nvSpPr>
        <p:spPr>
          <a:xfrm>
            <a:off x="582935" y="687101"/>
            <a:ext cx="17494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MICROMEGAS</a:t>
            </a:r>
            <a:endParaRPr lang="en-US" dirty="0"/>
          </a:p>
        </p:txBody>
      </p:sp>
      <p:grpSp>
        <p:nvGrpSpPr>
          <p:cNvPr id="22" name="Group 21"/>
          <p:cNvGrpSpPr/>
          <p:nvPr/>
        </p:nvGrpSpPr>
        <p:grpSpPr>
          <a:xfrm>
            <a:off x="582935" y="1333487"/>
            <a:ext cx="4069542" cy="4084180"/>
            <a:chOff x="788682" y="923331"/>
            <a:chExt cx="4069542" cy="4084180"/>
          </a:xfrm>
        </p:grpSpPr>
        <p:grpSp>
          <p:nvGrpSpPr>
            <p:cNvPr id="15" name="Group 14"/>
            <p:cNvGrpSpPr/>
            <p:nvPr/>
          </p:nvGrpSpPr>
          <p:grpSpPr>
            <a:xfrm>
              <a:off x="788682" y="1748986"/>
              <a:ext cx="2656550" cy="3258525"/>
              <a:chOff x="827301" y="1748986"/>
              <a:chExt cx="2973784" cy="3647644"/>
            </a:xfrm>
          </p:grpSpPr>
          <p:pic>
            <p:nvPicPr>
              <p:cNvPr id="10" name="Picture 9" descr="mimeg field ext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27301" y="1966145"/>
                <a:ext cx="2973784" cy="3430485"/>
              </a:xfrm>
              <a:prstGeom prst="rect">
                <a:avLst/>
              </a:prstGeom>
              <a:noFill/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56059" dir="2700000" algn="ctr" rotWithShape="0">
                        <a:schemeClr val="tx1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pic>
          <p:sp>
            <p:nvSpPr>
              <p:cNvPr id="12" name="Rectangle 11"/>
              <p:cNvSpPr/>
              <p:nvPr/>
            </p:nvSpPr>
            <p:spPr>
              <a:xfrm>
                <a:off x="868941" y="1748986"/>
                <a:ext cx="2888913" cy="237981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4" name="Straight Connector 13"/>
              <p:cNvCxnSpPr/>
              <p:nvPr/>
            </p:nvCxnSpPr>
            <p:spPr>
              <a:xfrm>
                <a:off x="868941" y="2019659"/>
                <a:ext cx="2888913" cy="0"/>
              </a:xfrm>
              <a:prstGeom prst="line">
                <a:avLst/>
              </a:prstGeom>
              <a:ln w="38100" cmpd="sng">
                <a:solidFill>
                  <a:srgbClr val="D51AFF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6" name="TextBox 15"/>
            <p:cNvSpPr txBox="1"/>
            <p:nvPr/>
          </p:nvSpPr>
          <p:spPr>
            <a:xfrm>
              <a:off x="3448251" y="1610486"/>
              <a:ext cx="87716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WINDOW</a:t>
              </a:r>
              <a:endParaRPr lang="en-US" sz="1200" dirty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3445232" y="1870102"/>
              <a:ext cx="141299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PHOTOCATHODE</a:t>
              </a:r>
              <a:endParaRPr lang="en-US" sz="1200" dirty="0"/>
            </a:p>
          </p:txBody>
        </p:sp>
        <p:cxnSp>
          <p:nvCxnSpPr>
            <p:cNvPr id="19" name="Straight Connector 18"/>
            <p:cNvCxnSpPr/>
            <p:nvPr/>
          </p:nvCxnSpPr>
          <p:spPr>
            <a:xfrm flipH="1">
              <a:off x="1593291" y="923331"/>
              <a:ext cx="446983" cy="1053828"/>
            </a:xfrm>
            <a:prstGeom prst="line">
              <a:avLst/>
            </a:prstGeom>
            <a:ln>
              <a:solidFill>
                <a:srgbClr val="3366FF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/>
            <p:cNvSpPr txBox="1"/>
            <p:nvPr/>
          </p:nvSpPr>
          <p:spPr>
            <a:xfrm>
              <a:off x="1348611" y="2067628"/>
              <a:ext cx="33836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e</a:t>
              </a:r>
              <a:r>
                <a:rPr lang="en-US" baseline="30000" dirty="0" smtClean="0"/>
                <a:t>-</a:t>
              </a:r>
              <a:endParaRPr lang="en-US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1932564" y="1333487"/>
              <a:ext cx="106396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UV PHOTON</a:t>
              </a:r>
              <a:endParaRPr lang="en-US" sz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25805372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0349" y="132195"/>
            <a:ext cx="9130300" cy="434267"/>
          </a:xfrm>
        </p:spPr>
        <p:txBody>
          <a:bodyPr/>
          <a:lstStyle/>
          <a:p>
            <a:r>
              <a:rPr lang="en-US" sz="1800" i="1" dirty="0" smtClean="0"/>
              <a:t>SINGLE ELECTRON AVALANCHE</a:t>
            </a:r>
            <a:endParaRPr lang="en-US" sz="1800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E1E03-659C-5C49-9F8B-AEB4A7A525E6}" type="slidenum">
              <a:rPr lang="en-US" smtClean="0"/>
              <a:t>33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5868" y="3432905"/>
            <a:ext cx="3659230" cy="225129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5868" y="1006804"/>
            <a:ext cx="3049349" cy="229336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55073" y="566462"/>
            <a:ext cx="3140551" cy="273370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44667" y="3289758"/>
            <a:ext cx="3024291" cy="304785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77274" y="5948638"/>
            <a:ext cx="4122718" cy="307777"/>
          </a:xfrm>
          <a:prstGeom prst="rect">
            <a:avLst/>
          </a:prstGeom>
          <a:solidFill>
            <a:srgbClr val="D9D9D9"/>
          </a:solidFill>
        </p:spPr>
        <p:txBody>
          <a:bodyPr wrap="none" rtlCol="0">
            <a:spAutoFit/>
          </a:bodyPr>
          <a:lstStyle/>
          <a:p>
            <a:r>
              <a:rPr lang="en-US" sz="1400" b="1" i="1" dirty="0" smtClean="0"/>
              <a:t>J. </a:t>
            </a:r>
            <a:r>
              <a:rPr lang="en-US" sz="1400" b="1" i="1" dirty="0" err="1" smtClean="0"/>
              <a:t>Melai</a:t>
            </a:r>
            <a:r>
              <a:rPr lang="en-US" sz="1400" b="1" i="1" dirty="0" smtClean="0"/>
              <a:t> et al, </a:t>
            </a:r>
            <a:r>
              <a:rPr lang="en-US" sz="1400" b="1" i="1" dirty="0" err="1" smtClean="0"/>
              <a:t>Nucl</a:t>
            </a:r>
            <a:r>
              <a:rPr lang="en-US" sz="1400" b="1" i="1" dirty="0" smtClean="0"/>
              <a:t>. Instr. and Meth, A628(2011)133</a:t>
            </a:r>
            <a:endParaRPr lang="en-US" sz="1400" b="1" i="1" dirty="0"/>
          </a:p>
        </p:txBody>
      </p:sp>
      <p:sp>
        <p:nvSpPr>
          <p:cNvPr id="10" name="TextBox 9"/>
          <p:cNvSpPr txBox="1"/>
          <p:nvPr/>
        </p:nvSpPr>
        <p:spPr>
          <a:xfrm>
            <a:off x="489249" y="587284"/>
            <a:ext cx="52801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CsI-COATED MICROMEGAS WITH TIMEPIX READOUT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5614191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0349" y="132195"/>
            <a:ext cx="9130300" cy="348516"/>
          </a:xfrm>
        </p:spPr>
        <p:txBody>
          <a:bodyPr/>
          <a:lstStyle/>
          <a:p>
            <a:r>
              <a:rPr lang="en-US" sz="1800" i="1" dirty="0" smtClean="0"/>
              <a:t>THICK GEM</a:t>
            </a:r>
            <a:endParaRPr lang="en-US" sz="1800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E1E03-659C-5C49-9F8B-AEB4A7A525E6}" type="slidenum">
              <a:rPr lang="en-US" smtClean="0"/>
              <a:t>34</a:t>
            </a:fld>
            <a:endParaRPr lang="en-US"/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529167" y="680934"/>
            <a:ext cx="585258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GB" sz="1600" i="0" kern="1200" dirty="0"/>
              <a:t>MECHANICAL DRILLING OF METAL-CLAD PC BOARD: </a:t>
            </a:r>
          </a:p>
          <a:p>
            <a:pPr>
              <a:buFontTx/>
              <a:buChar char="•"/>
            </a:pPr>
            <a:r>
              <a:rPr lang="en-GB" sz="1600" i="0" kern="1200" dirty="0"/>
              <a:t> </a:t>
            </a:r>
            <a:r>
              <a:rPr lang="en-GB" sz="1600" i="0" kern="1200" dirty="0" smtClean="0"/>
              <a:t>  SELF</a:t>
            </a:r>
            <a:r>
              <a:rPr lang="en-GB" sz="1600" i="0" kern="1200" dirty="0"/>
              <a:t>-SUPPORTING </a:t>
            </a:r>
          </a:p>
          <a:p>
            <a:pPr>
              <a:buFontTx/>
              <a:buChar char="•"/>
            </a:pPr>
            <a:r>
              <a:rPr lang="en-GB" sz="1600" i="0" kern="1200" dirty="0"/>
              <a:t> </a:t>
            </a:r>
            <a:r>
              <a:rPr lang="en-GB" sz="1600" i="0" kern="1200" dirty="0" smtClean="0"/>
              <a:t>  HIGH </a:t>
            </a:r>
            <a:r>
              <a:rPr lang="en-GB" sz="1600" i="0" kern="1200" dirty="0"/>
              <a:t>GAIN</a:t>
            </a:r>
          </a:p>
        </p:txBody>
      </p:sp>
      <p:sp>
        <p:nvSpPr>
          <p:cNvPr id="8" name="Text Box 11"/>
          <p:cNvSpPr txBox="1">
            <a:spLocks noChangeArrowheads="1"/>
          </p:cNvSpPr>
          <p:nvPr/>
        </p:nvSpPr>
        <p:spPr bwMode="auto">
          <a:xfrm>
            <a:off x="539755" y="5648073"/>
            <a:ext cx="4888398" cy="307777"/>
          </a:xfrm>
          <a:prstGeom prst="rect">
            <a:avLst/>
          </a:prstGeom>
          <a:solidFill>
            <a:srgbClr val="D9D9D9"/>
          </a:solidFill>
          <a:ln>
            <a:noFill/>
          </a:ln>
          <a:extLst/>
        </p:spPr>
        <p:txBody>
          <a:bodyPr wrap="square">
            <a:spAutoFit/>
          </a:bodyPr>
          <a:lstStyle/>
          <a:p>
            <a:r>
              <a:rPr lang="en-US" sz="1400" b="1" i="1" kern="1200" dirty="0"/>
              <a:t>P. </a:t>
            </a:r>
            <a:r>
              <a:rPr lang="en-US" sz="1400" b="1" i="1" kern="1200" dirty="0" err="1"/>
              <a:t>Janneret</a:t>
            </a:r>
            <a:r>
              <a:rPr lang="en-US" sz="1400" b="1" i="1" kern="1200" dirty="0"/>
              <a:t>, Thesis at Neuchatel University (2001) </a:t>
            </a:r>
          </a:p>
        </p:txBody>
      </p:sp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455086" y="5155058"/>
            <a:ext cx="556384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600" i="0" kern="1200" dirty="0" smtClean="0"/>
              <a:t>ALSO NAMED LARGE </a:t>
            </a:r>
            <a:r>
              <a:rPr lang="en-US" sz="1600" i="0" kern="1200" dirty="0"/>
              <a:t>ELECTRON </a:t>
            </a:r>
            <a:r>
              <a:rPr lang="en-US" sz="1600" i="0" kern="1200" dirty="0" smtClean="0"/>
              <a:t>MULTIPLIER (LEM</a:t>
            </a:r>
            <a:r>
              <a:rPr lang="en-US" sz="1600" dirty="0"/>
              <a:t>)</a:t>
            </a:r>
            <a:endParaRPr lang="en-US" sz="1600" i="0" kern="1200" dirty="0"/>
          </a:p>
        </p:txBody>
      </p:sp>
      <p:pic>
        <p:nvPicPr>
          <p:cNvPr id="10" name="Picture 9" descr="TGEM pictu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3384" y="1596043"/>
            <a:ext cx="2867377" cy="2150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556732" y="3952335"/>
            <a:ext cx="3421895" cy="523220"/>
          </a:xfrm>
          <a:prstGeom prst="rect">
            <a:avLst/>
          </a:prstGeom>
          <a:solidFill>
            <a:srgbClr val="D9D9D9"/>
          </a:solidFill>
          <a:ln>
            <a:noFill/>
          </a:ln>
          <a:extLst/>
        </p:spPr>
        <p:txBody>
          <a:bodyPr wrap="square">
            <a:spAutoFit/>
          </a:bodyPr>
          <a:lstStyle/>
          <a:p>
            <a:r>
              <a:rPr lang="en-GB" sz="1400" b="1" i="1" kern="1200" dirty="0" err="1"/>
              <a:t>R.Chechik</a:t>
            </a:r>
            <a:r>
              <a:rPr lang="en-GB" sz="1400" b="1" i="1" kern="1200" dirty="0"/>
              <a:t> et al, </a:t>
            </a:r>
            <a:endParaRPr lang="en-GB" sz="1400" b="1" i="1" kern="1200" dirty="0" smtClean="0"/>
          </a:p>
          <a:p>
            <a:r>
              <a:rPr lang="en-GB" sz="1400" b="1" i="1" kern="1200" dirty="0" err="1" smtClean="0"/>
              <a:t>Nucl</a:t>
            </a:r>
            <a:r>
              <a:rPr lang="en-GB" sz="1400" b="1" i="1" kern="1200" dirty="0"/>
              <a:t>. Instr. and Meth. A535(2004)303</a:t>
            </a:r>
          </a:p>
        </p:txBody>
      </p:sp>
      <p:pic>
        <p:nvPicPr>
          <p:cNvPr id="12" name="Picture 11" descr="P101000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687"/>
          <a:stretch>
            <a:fillRect/>
          </a:stretch>
        </p:blipFill>
        <p:spPr bwMode="auto">
          <a:xfrm>
            <a:off x="4513866" y="1321081"/>
            <a:ext cx="3697910" cy="349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539755" y="4631838"/>
            <a:ext cx="3089303" cy="523220"/>
          </a:xfrm>
          <a:prstGeom prst="rect">
            <a:avLst/>
          </a:prstGeom>
          <a:solidFill>
            <a:srgbClr val="D9D9D9"/>
          </a:solidFill>
        </p:spPr>
        <p:txBody>
          <a:bodyPr wrap="none" rtlCol="0">
            <a:spAutoFit/>
          </a:bodyPr>
          <a:lstStyle/>
          <a:p>
            <a:pPr marL="342900" indent="-342900">
              <a:buAutoNum type="alphaUcPeriod"/>
            </a:pPr>
            <a:r>
              <a:rPr lang="en-US" sz="1400" b="1" i="1" dirty="0" smtClean="0"/>
              <a:t>Breskin et al, </a:t>
            </a:r>
          </a:p>
          <a:p>
            <a:r>
              <a:rPr lang="en-US" sz="1400" b="1" i="1" dirty="0" err="1" smtClean="0"/>
              <a:t>Nucl</a:t>
            </a:r>
            <a:r>
              <a:rPr lang="en-US" sz="1400" b="1" i="1" dirty="0" smtClean="0"/>
              <a:t>. Instr. And Meth. A623(2010)132</a:t>
            </a:r>
            <a:endParaRPr lang="en-US" sz="1400" b="1" i="1" dirty="0"/>
          </a:p>
        </p:txBody>
      </p:sp>
      <p:sp>
        <p:nvSpPr>
          <p:cNvPr id="14" name="TextBox 13"/>
          <p:cNvSpPr txBox="1"/>
          <p:nvPr/>
        </p:nvSpPr>
        <p:spPr>
          <a:xfrm>
            <a:off x="556732" y="5984444"/>
            <a:ext cx="4871421" cy="307777"/>
          </a:xfrm>
          <a:prstGeom prst="rect">
            <a:avLst/>
          </a:prstGeom>
          <a:solidFill>
            <a:srgbClr val="D9D9D9"/>
          </a:solidFill>
        </p:spPr>
        <p:txBody>
          <a:bodyPr wrap="none" rtlCol="0">
            <a:spAutoFit/>
          </a:bodyPr>
          <a:lstStyle/>
          <a:p>
            <a:r>
              <a:rPr lang="en-US" sz="1400" b="1" i="1" dirty="0" smtClean="0"/>
              <a:t>A. </a:t>
            </a:r>
            <a:r>
              <a:rPr lang="en-US" sz="1400" b="1" i="1" dirty="0" err="1" smtClean="0"/>
              <a:t>Badertscher</a:t>
            </a:r>
            <a:r>
              <a:rPr lang="en-US" sz="1400" b="1" i="1" dirty="0" smtClean="0"/>
              <a:t> et al, </a:t>
            </a:r>
            <a:r>
              <a:rPr lang="en-US" sz="1400" b="1" i="1" dirty="0" err="1" smtClean="0"/>
              <a:t>Nucl</a:t>
            </a:r>
            <a:r>
              <a:rPr lang="en-US" sz="1400" b="1" i="1" dirty="0" smtClean="0"/>
              <a:t>. Instr. And Meth. A617(2010)188</a:t>
            </a:r>
            <a:endParaRPr lang="en-US" sz="1400" b="1" i="1" dirty="0"/>
          </a:p>
        </p:txBody>
      </p:sp>
    </p:spTree>
    <p:extLst>
      <p:ext uri="{BB962C8B-B14F-4D97-AF65-F5344CB8AC3E}">
        <p14:creationId xmlns:p14="http://schemas.microsoft.com/office/powerpoint/2010/main" val="9156325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0349" y="132195"/>
            <a:ext cx="9130300" cy="348516"/>
          </a:xfrm>
        </p:spPr>
        <p:txBody>
          <a:bodyPr/>
          <a:lstStyle/>
          <a:p>
            <a:r>
              <a:rPr lang="en-US" sz="1800" i="1" dirty="0" smtClean="0"/>
              <a:t>UV PHOTONS DETECTION: THICK GEM</a:t>
            </a:r>
            <a:endParaRPr lang="en-US" sz="1800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E1E03-659C-5C49-9F8B-AEB4A7A525E6}" type="slidenum">
              <a:rPr lang="en-US" smtClean="0"/>
              <a:t>35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75061" y="571544"/>
            <a:ext cx="51460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DEVELOPMENT FOR THE COMPASS RICH UPGRADE</a:t>
            </a:r>
            <a:endParaRPr lang="en-US" sz="1600" dirty="0"/>
          </a:p>
        </p:txBody>
      </p:sp>
      <p:sp>
        <p:nvSpPr>
          <p:cNvPr id="5" name="Text Box 22"/>
          <p:cNvSpPr txBox="1">
            <a:spLocks noChangeArrowheads="1"/>
          </p:cNvSpPr>
          <p:nvPr/>
        </p:nvSpPr>
        <p:spPr bwMode="auto">
          <a:xfrm>
            <a:off x="3572189" y="1888597"/>
            <a:ext cx="179545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GB" sz="1600" i="0" kern="1200" dirty="0"/>
              <a:t>LARGE RIM:</a:t>
            </a:r>
          </a:p>
          <a:p>
            <a:pPr>
              <a:buFontTx/>
              <a:buChar char="•"/>
            </a:pPr>
            <a:r>
              <a:rPr lang="en-GB" sz="1600" i="0" kern="1200" dirty="0"/>
              <a:t> HIGH GAIN</a:t>
            </a:r>
          </a:p>
          <a:p>
            <a:pPr>
              <a:buFontTx/>
              <a:buChar char="•"/>
            </a:pPr>
            <a:r>
              <a:rPr lang="en-GB" sz="1600" i="0" kern="1200" dirty="0"/>
              <a:t> </a:t>
            </a:r>
            <a:r>
              <a:rPr lang="en-GB" sz="1600" i="0" kern="1200" dirty="0" smtClean="0"/>
              <a:t>CHARGING </a:t>
            </a:r>
            <a:r>
              <a:rPr lang="en-GB" sz="1600" i="0" kern="1200" dirty="0"/>
              <a:t>UP</a:t>
            </a:r>
          </a:p>
        </p:txBody>
      </p:sp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657378" y="1593362"/>
            <a:ext cx="2671748" cy="2450312"/>
            <a:chOff x="432" y="912"/>
            <a:chExt cx="1968" cy="1806"/>
          </a:xfrm>
        </p:grpSpPr>
        <p:pic>
          <p:nvPicPr>
            <p:cNvPr id="8" name="Immagine 20" descr="IFT-16.JPG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" y="912"/>
              <a:ext cx="1968" cy="18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Oval 8"/>
            <p:cNvSpPr>
              <a:spLocks noChangeArrowheads="1"/>
            </p:cNvSpPr>
            <p:nvPr/>
          </p:nvSpPr>
          <p:spPr bwMode="auto">
            <a:xfrm>
              <a:off x="1074" y="1104"/>
              <a:ext cx="288" cy="288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kern="1200"/>
            </a:p>
          </p:txBody>
        </p:sp>
      </p:grpSp>
      <p:grpSp>
        <p:nvGrpSpPr>
          <p:cNvPr id="10" name="Group 9"/>
          <p:cNvGrpSpPr>
            <a:grpSpLocks/>
          </p:cNvGrpSpPr>
          <p:nvPr/>
        </p:nvGrpSpPr>
        <p:grpSpPr bwMode="auto">
          <a:xfrm>
            <a:off x="5028524" y="1270382"/>
            <a:ext cx="4323832" cy="3200643"/>
            <a:chOff x="2592" y="781"/>
            <a:chExt cx="2688" cy="2002"/>
          </a:xfrm>
        </p:grpSpPr>
        <p:grpSp>
          <p:nvGrpSpPr>
            <p:cNvPr id="11" name="Group 10"/>
            <p:cNvGrpSpPr>
              <a:grpSpLocks/>
            </p:cNvGrpSpPr>
            <p:nvPr/>
          </p:nvGrpSpPr>
          <p:grpSpPr bwMode="auto">
            <a:xfrm>
              <a:off x="2592" y="781"/>
              <a:ext cx="2688" cy="2002"/>
              <a:chOff x="2592" y="961"/>
              <a:chExt cx="2448" cy="1823"/>
            </a:xfrm>
          </p:grpSpPr>
          <p:grpSp>
            <p:nvGrpSpPr>
              <p:cNvPr id="16" name="Group 15"/>
              <p:cNvGrpSpPr>
                <a:grpSpLocks/>
              </p:cNvGrpSpPr>
              <p:nvPr/>
            </p:nvGrpSpPr>
            <p:grpSpPr bwMode="auto">
              <a:xfrm>
                <a:off x="2784" y="961"/>
                <a:ext cx="2256" cy="1823"/>
                <a:chOff x="2640" y="960"/>
                <a:chExt cx="2064" cy="1668"/>
              </a:xfrm>
            </p:grpSpPr>
            <p:pic>
              <p:nvPicPr>
                <p:cNvPr id="19" name="Picture 18" descr="tgem rim"/>
                <p:cNvPicPr>
                  <a:picLocks noChangeAspect="1" noChangeArrowheads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640" y="960"/>
                  <a:ext cx="2064" cy="166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20" name="Rectangle 19"/>
                <p:cNvSpPr>
                  <a:spLocks noChangeArrowheads="1"/>
                </p:cNvSpPr>
                <p:nvPr/>
              </p:nvSpPr>
              <p:spPr bwMode="auto">
                <a:xfrm>
                  <a:off x="2842" y="1008"/>
                  <a:ext cx="1811" cy="1360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kern="1200"/>
                </a:p>
              </p:txBody>
            </p:sp>
          </p:grpSp>
          <p:sp>
            <p:nvSpPr>
              <p:cNvPr id="17" name="Text Box 15"/>
              <p:cNvSpPr txBox="1">
                <a:spLocks noChangeArrowheads="1"/>
              </p:cNvSpPr>
              <p:nvPr/>
            </p:nvSpPr>
            <p:spPr bwMode="auto">
              <a:xfrm>
                <a:off x="2592" y="1104"/>
                <a:ext cx="343" cy="1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GB" sz="1400" b="1" kern="1200"/>
                  <a:t>GAIN</a:t>
                </a:r>
              </a:p>
            </p:txBody>
          </p:sp>
          <p:sp>
            <p:nvSpPr>
              <p:cNvPr id="18" name="Text Box 16"/>
              <p:cNvSpPr txBox="1">
                <a:spLocks noChangeArrowheads="1"/>
              </p:cNvSpPr>
              <p:nvPr/>
            </p:nvSpPr>
            <p:spPr bwMode="auto">
              <a:xfrm>
                <a:off x="3792" y="2595"/>
                <a:ext cx="428" cy="16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GB" sz="1400" b="1" kern="1200">
                    <a:sym typeface="Symbol" charset="0"/>
                  </a:rPr>
                  <a:t></a:t>
                </a:r>
                <a:r>
                  <a:rPr lang="en-GB" sz="1400" b="1" kern="1200"/>
                  <a:t>V (kV)</a:t>
                </a:r>
              </a:p>
            </p:txBody>
          </p:sp>
        </p:grpSp>
        <p:sp>
          <p:nvSpPr>
            <p:cNvPr id="12" name="Text Box 17"/>
            <p:cNvSpPr txBox="1">
              <a:spLocks noChangeArrowheads="1"/>
            </p:cNvSpPr>
            <p:nvPr/>
          </p:nvSpPr>
          <p:spPr bwMode="auto">
            <a:xfrm>
              <a:off x="3254" y="1835"/>
              <a:ext cx="158" cy="1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GB" sz="1400" i="0" kern="1200"/>
                <a:t>0 </a:t>
              </a:r>
            </a:p>
          </p:txBody>
        </p:sp>
        <p:sp>
          <p:nvSpPr>
            <p:cNvPr id="13" name="Text Box 18"/>
            <p:cNvSpPr txBox="1">
              <a:spLocks noChangeArrowheads="1"/>
            </p:cNvSpPr>
            <p:nvPr/>
          </p:nvSpPr>
          <p:spPr bwMode="auto">
            <a:xfrm>
              <a:off x="3686" y="1163"/>
              <a:ext cx="380" cy="1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GB" sz="1400" i="0" kern="1200"/>
                <a:t>10 µm</a:t>
              </a:r>
            </a:p>
          </p:txBody>
        </p:sp>
        <p:sp>
          <p:nvSpPr>
            <p:cNvPr id="14" name="Text Box 19"/>
            <p:cNvSpPr txBox="1">
              <a:spLocks noChangeArrowheads="1"/>
            </p:cNvSpPr>
            <p:nvPr/>
          </p:nvSpPr>
          <p:spPr bwMode="auto">
            <a:xfrm>
              <a:off x="4416" y="879"/>
              <a:ext cx="432" cy="1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GB" sz="1400" i="0" kern="1200"/>
                <a:t>100 µm</a:t>
              </a:r>
            </a:p>
          </p:txBody>
        </p:sp>
        <p:sp>
          <p:nvSpPr>
            <p:cNvPr id="15" name="Line 20"/>
            <p:cNvSpPr>
              <a:spLocks noChangeShapeType="1"/>
            </p:cNvSpPr>
            <p:nvPr/>
          </p:nvSpPr>
          <p:spPr bwMode="auto">
            <a:xfrm flipV="1">
              <a:off x="4560" y="867"/>
              <a:ext cx="469" cy="765"/>
            </a:xfrm>
            <a:prstGeom prst="line">
              <a:avLst/>
            </a:prstGeom>
            <a:noFill/>
            <a:ln w="9525">
              <a:solidFill>
                <a:srgbClr val="11D53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kern="1200"/>
            </a:p>
          </p:txBody>
        </p:sp>
      </p:grpSp>
      <p:pic>
        <p:nvPicPr>
          <p:cNvPr id="21" name="Picture 20" descr="TGEM RIM-RIMLESS GAI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82501" y="4431406"/>
            <a:ext cx="6287176" cy="1555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 Box 4"/>
          <p:cNvSpPr txBox="1">
            <a:spLocks noChangeArrowheads="1"/>
          </p:cNvSpPr>
          <p:nvPr/>
        </p:nvSpPr>
        <p:spPr bwMode="auto">
          <a:xfrm>
            <a:off x="4642296" y="4747055"/>
            <a:ext cx="108234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 sz="1400" b="1" kern="1200" dirty="0">
                <a:solidFill>
                  <a:srgbClr val="0905BF"/>
                </a:solidFill>
              </a:rPr>
              <a:t>0.1 mm rim</a:t>
            </a:r>
          </a:p>
        </p:txBody>
      </p:sp>
      <p:sp>
        <p:nvSpPr>
          <p:cNvPr id="23" name="Text Box 5"/>
          <p:cNvSpPr txBox="1">
            <a:spLocks noChangeArrowheads="1"/>
          </p:cNvSpPr>
          <p:nvPr/>
        </p:nvSpPr>
        <p:spPr bwMode="auto">
          <a:xfrm>
            <a:off x="7264368" y="5056717"/>
            <a:ext cx="74771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 sz="1400" b="1" kern="1200" dirty="0">
                <a:solidFill>
                  <a:srgbClr val="FF1927"/>
                </a:solidFill>
              </a:rPr>
              <a:t>No rim </a:t>
            </a:r>
          </a:p>
        </p:txBody>
      </p:sp>
      <p:sp>
        <p:nvSpPr>
          <p:cNvPr id="24" name="Text Box 23"/>
          <p:cNvSpPr txBox="1">
            <a:spLocks noChangeArrowheads="1"/>
          </p:cNvSpPr>
          <p:nvPr/>
        </p:nvSpPr>
        <p:spPr bwMode="auto">
          <a:xfrm>
            <a:off x="3661365" y="2955436"/>
            <a:ext cx="170628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GB" sz="1600" i="0" kern="1200" dirty="0"/>
              <a:t>RIMLESS:</a:t>
            </a:r>
          </a:p>
          <a:p>
            <a:pPr>
              <a:buFontTx/>
              <a:buChar char="•"/>
            </a:pPr>
            <a:r>
              <a:rPr lang="en-GB" sz="1600" i="0" kern="1200" dirty="0"/>
              <a:t> LOW GAIN</a:t>
            </a:r>
          </a:p>
          <a:p>
            <a:pPr>
              <a:buFontTx/>
              <a:buChar char="•"/>
            </a:pPr>
            <a:r>
              <a:rPr lang="en-GB" sz="1600" i="0" kern="1200" dirty="0"/>
              <a:t> STABLE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006044" y="5986827"/>
            <a:ext cx="4346312" cy="307777"/>
          </a:xfrm>
          <a:prstGeom prst="rect">
            <a:avLst/>
          </a:prstGeom>
          <a:solidFill>
            <a:srgbClr val="D9D9D9"/>
          </a:solidFill>
        </p:spPr>
        <p:txBody>
          <a:bodyPr wrap="none" rtlCol="0">
            <a:spAutoFit/>
          </a:bodyPr>
          <a:lstStyle/>
          <a:p>
            <a:r>
              <a:rPr lang="en-US" sz="1400" b="1" i="1" dirty="0" smtClean="0"/>
              <a:t>M. </a:t>
            </a:r>
            <a:r>
              <a:rPr lang="en-US" sz="1400" b="1" i="1" dirty="0" err="1" smtClean="0"/>
              <a:t>Alexeev</a:t>
            </a:r>
            <a:r>
              <a:rPr lang="en-US" sz="1400" b="1" i="1" dirty="0" smtClean="0"/>
              <a:t> et al, </a:t>
            </a:r>
            <a:r>
              <a:rPr lang="en-US" sz="1400" b="1" i="1" dirty="0" err="1" smtClean="0"/>
              <a:t>Nucl</a:t>
            </a:r>
            <a:r>
              <a:rPr lang="en-US" sz="1400" b="1" i="1" dirty="0" smtClean="0"/>
              <a:t>. Instr. and Meth. A695(2012)159</a:t>
            </a:r>
            <a:endParaRPr lang="en-US" sz="1400" b="1" i="1" dirty="0"/>
          </a:p>
        </p:txBody>
      </p:sp>
    </p:spTree>
    <p:extLst>
      <p:ext uri="{BB962C8B-B14F-4D97-AF65-F5344CB8AC3E}">
        <p14:creationId xmlns:p14="http://schemas.microsoft.com/office/powerpoint/2010/main" val="31921725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0349" y="132195"/>
            <a:ext cx="9130300" cy="420420"/>
          </a:xfrm>
        </p:spPr>
        <p:txBody>
          <a:bodyPr/>
          <a:lstStyle/>
          <a:p>
            <a:r>
              <a:rPr lang="en-US" sz="1800" i="1" dirty="0" smtClean="0"/>
              <a:t>COMPASS RICH UPGRADE</a:t>
            </a:r>
            <a:endParaRPr lang="en-US" sz="1800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E1E03-659C-5C49-9F8B-AEB4A7A525E6}" type="slidenum">
              <a:rPr lang="en-US" smtClean="0"/>
              <a:t>36</a:t>
            </a:fld>
            <a:endParaRPr lang="en-US"/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2688" y="2305266"/>
            <a:ext cx="3650841" cy="3500806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4443189" y="5814192"/>
            <a:ext cx="4326681" cy="307777"/>
          </a:xfrm>
          <a:prstGeom prst="rect">
            <a:avLst/>
          </a:prstGeom>
          <a:solidFill>
            <a:srgbClr val="D9D9D9"/>
          </a:solidFill>
        </p:spPr>
        <p:txBody>
          <a:bodyPr wrap="none" rtlCol="0">
            <a:spAutoFit/>
          </a:bodyPr>
          <a:lstStyle/>
          <a:p>
            <a:r>
              <a:rPr lang="en-US" sz="1400" b="1" i="1" dirty="0" smtClean="0">
                <a:latin typeface="Times"/>
                <a:cs typeface="Times"/>
              </a:rPr>
              <a:t>M. </a:t>
            </a:r>
            <a:r>
              <a:rPr lang="en-US" sz="1400" b="1" i="1" dirty="0" err="1" smtClean="0">
                <a:latin typeface="Times"/>
                <a:cs typeface="Times"/>
              </a:rPr>
              <a:t>Alexeev</a:t>
            </a:r>
            <a:r>
              <a:rPr lang="en-US" sz="1400" b="1" i="1" dirty="0" smtClean="0">
                <a:latin typeface="Times"/>
                <a:cs typeface="Times"/>
              </a:rPr>
              <a:t> et al, </a:t>
            </a:r>
            <a:r>
              <a:rPr lang="en-US" sz="1400" b="1" i="1" dirty="0" err="1" smtClean="0">
                <a:latin typeface="Times"/>
                <a:cs typeface="Times"/>
              </a:rPr>
              <a:t>Nucl</a:t>
            </a:r>
            <a:r>
              <a:rPr lang="en-US" sz="1400" b="1" i="1" dirty="0" smtClean="0">
                <a:latin typeface="Times"/>
                <a:cs typeface="Times"/>
              </a:rPr>
              <a:t>. Instr. and Meth. A732(2013)264</a:t>
            </a:r>
            <a:endParaRPr lang="en-US" sz="1400" b="1" i="1" dirty="0">
              <a:latin typeface="Times"/>
              <a:cs typeface="Times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55665" y="577120"/>
            <a:ext cx="754236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Times"/>
                <a:cs typeface="Times"/>
              </a:rPr>
              <a:t>COMPASS RICH UPGRADE PROTOTYPE</a:t>
            </a:r>
          </a:p>
          <a:p>
            <a:r>
              <a:rPr lang="en-US" sz="1600" dirty="0">
                <a:latin typeface="Times"/>
                <a:cs typeface="Times"/>
              </a:rPr>
              <a:t>TRIPLE-THICK GEM </a:t>
            </a:r>
            <a:r>
              <a:rPr lang="en-US" sz="1600" dirty="0" err="1">
                <a:latin typeface="Times"/>
                <a:cs typeface="Times"/>
              </a:rPr>
              <a:t>CsI</a:t>
            </a:r>
            <a:r>
              <a:rPr lang="en-US" sz="1600" dirty="0">
                <a:latin typeface="Times"/>
                <a:cs typeface="Times"/>
              </a:rPr>
              <a:t>-COATED 30x30 </a:t>
            </a:r>
            <a:r>
              <a:rPr lang="en-US" sz="1600" dirty="0" smtClean="0">
                <a:latin typeface="Times"/>
                <a:cs typeface="Times"/>
              </a:rPr>
              <a:t>cm</a:t>
            </a:r>
            <a:r>
              <a:rPr lang="en-US" sz="1600" baseline="30000" dirty="0" smtClean="0">
                <a:latin typeface="Times"/>
                <a:cs typeface="Times"/>
              </a:rPr>
              <a:t>2</a:t>
            </a:r>
            <a:endParaRPr lang="en-US" sz="1600" dirty="0">
              <a:latin typeface="Times"/>
              <a:cs typeface="Times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1380" y="1520662"/>
            <a:ext cx="3345468" cy="2498581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5186895" y="1774956"/>
            <a:ext cx="18517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9-PHOTONS RING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1530700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0349" y="132195"/>
            <a:ext cx="9130300" cy="434267"/>
          </a:xfrm>
        </p:spPr>
        <p:txBody>
          <a:bodyPr/>
          <a:lstStyle/>
          <a:p>
            <a:r>
              <a:rPr lang="en-US" sz="1800" i="1" dirty="0" smtClean="0"/>
              <a:t>SINGLE ELECTRON AVALANCHE</a:t>
            </a:r>
            <a:endParaRPr lang="en-US" sz="1800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E1E03-659C-5C49-9F8B-AEB4A7A525E6}" type="slidenum">
              <a:rPr lang="en-US" smtClean="0"/>
              <a:t>37</a:t>
            </a:fld>
            <a:endParaRPr lang="en-US"/>
          </a:p>
        </p:txBody>
      </p:sp>
      <p:pic>
        <p:nvPicPr>
          <p:cNvPr id="11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0493" y="772190"/>
            <a:ext cx="4933388" cy="33262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3" name="Text Box 3"/>
          <p:cNvSpPr txBox="1">
            <a:spLocks noChangeArrowheads="1"/>
          </p:cNvSpPr>
          <p:nvPr/>
        </p:nvSpPr>
        <p:spPr bwMode="auto">
          <a:xfrm>
            <a:off x="4632327" y="4107901"/>
            <a:ext cx="4356100" cy="1851066"/>
          </a:xfrm>
          <a:prstGeom prst="rect">
            <a:avLst/>
          </a:prstGeom>
          <a:noFill/>
          <a:ln w="9360" cap="flat">
            <a:noFill/>
            <a:round/>
            <a:headEnd/>
            <a:tailEnd/>
          </a:ln>
          <a:effectLst/>
          <a:extLst/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Arial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Arial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Arial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Arial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Arial" charset="0"/>
              </a:defRPr>
            </a:lvl9pPr>
          </a:lstStyle>
          <a:p>
            <a:pPr>
              <a:buClrTx/>
              <a:buFontTx/>
              <a:buNone/>
            </a:pPr>
            <a:r>
              <a:rPr lang="pt-PT" dirty="0">
                <a:solidFill>
                  <a:schemeClr val="tx1"/>
                </a:solidFill>
                <a:latin typeface="+mn-lt"/>
              </a:rPr>
              <a:t>- </a:t>
            </a:r>
            <a:r>
              <a:rPr lang="pt-PT" i="1" dirty="0">
                <a:solidFill>
                  <a:schemeClr val="tx1"/>
                </a:solidFill>
                <a:latin typeface="+mn-lt"/>
              </a:rPr>
              <a:t>G</a:t>
            </a:r>
            <a:r>
              <a:rPr lang="pt-PT" dirty="0">
                <a:solidFill>
                  <a:schemeClr val="tx1"/>
                </a:solidFill>
                <a:latin typeface="+mn-lt"/>
              </a:rPr>
              <a:t> &gt; 10⁶</a:t>
            </a:r>
          </a:p>
          <a:p>
            <a:pPr>
              <a:buClrTx/>
              <a:buFontTx/>
              <a:buNone/>
            </a:pPr>
            <a:r>
              <a:rPr lang="pt-PT" dirty="0">
                <a:solidFill>
                  <a:schemeClr val="tx1"/>
                </a:solidFill>
                <a:latin typeface="+mn-lt"/>
              </a:rPr>
              <a:t>- collection efficiency ~100%</a:t>
            </a:r>
          </a:p>
          <a:p>
            <a:pPr>
              <a:buClrTx/>
              <a:buFontTx/>
              <a:buNone/>
            </a:pPr>
            <a:r>
              <a:rPr lang="pt-PT" i="1" dirty="0">
                <a:solidFill>
                  <a:schemeClr val="tx1"/>
                </a:solidFill>
                <a:latin typeface="+mn-lt"/>
              </a:rPr>
              <a:t>- R</a:t>
            </a:r>
            <a:r>
              <a:rPr lang="pt-PT" i="1" baseline="-33000" dirty="0">
                <a:solidFill>
                  <a:schemeClr val="tx1"/>
                </a:solidFill>
                <a:latin typeface="+mn-lt"/>
              </a:rPr>
              <a:t>p(</a:t>
            </a:r>
            <a:r>
              <a:rPr lang="pt-PT" baseline="-33000" dirty="0">
                <a:solidFill>
                  <a:schemeClr val="tx1"/>
                </a:solidFill>
                <a:latin typeface="+mn-lt"/>
              </a:rPr>
              <a:t>anode)</a:t>
            </a:r>
            <a:r>
              <a:rPr lang="pt-PT" dirty="0">
                <a:solidFill>
                  <a:schemeClr val="tx1"/>
                </a:solidFill>
                <a:latin typeface="+mn-lt"/>
              </a:rPr>
              <a:t>= 60 </a:t>
            </a:r>
            <a:r>
              <a:rPr lang="pt-PT" dirty="0">
                <a:solidFill>
                  <a:schemeClr val="tx1"/>
                </a:solidFill>
                <a:latin typeface="+mn-lt"/>
                <a:cs typeface="Ubuntu" charset="0"/>
              </a:rPr>
              <a:t>μ</a:t>
            </a:r>
            <a:r>
              <a:rPr lang="pt-PT" dirty="0">
                <a:solidFill>
                  <a:schemeClr val="tx1"/>
                </a:solidFill>
                <a:latin typeface="+mn-lt"/>
              </a:rPr>
              <a:t>m</a:t>
            </a:r>
          </a:p>
          <a:p>
            <a:pPr>
              <a:buClrTx/>
              <a:buFontTx/>
              <a:buNone/>
            </a:pPr>
            <a:r>
              <a:rPr lang="pt-PT" i="1" dirty="0">
                <a:solidFill>
                  <a:schemeClr val="tx1"/>
                </a:solidFill>
                <a:latin typeface="+mn-lt"/>
              </a:rPr>
              <a:t>- R</a:t>
            </a:r>
            <a:r>
              <a:rPr lang="pt-PT" i="1" baseline="-33000" dirty="0">
                <a:solidFill>
                  <a:schemeClr val="tx1"/>
                </a:solidFill>
                <a:latin typeface="+mn-lt"/>
              </a:rPr>
              <a:t>p</a:t>
            </a:r>
            <a:r>
              <a:rPr lang="pt-PT" baseline="-33000" dirty="0">
                <a:solidFill>
                  <a:schemeClr val="tx1"/>
                </a:solidFill>
                <a:latin typeface="+mn-lt"/>
              </a:rPr>
              <a:t>(top)	</a:t>
            </a:r>
            <a:r>
              <a:rPr lang="pt-PT" dirty="0">
                <a:solidFill>
                  <a:schemeClr val="tx1"/>
                </a:solidFill>
                <a:latin typeface="+mn-lt"/>
              </a:rPr>
              <a:t>= 90 </a:t>
            </a:r>
            <a:r>
              <a:rPr lang="pt-PT" dirty="0">
                <a:solidFill>
                  <a:schemeClr val="tx1"/>
                </a:solidFill>
                <a:latin typeface="+mn-lt"/>
                <a:cs typeface="Ubuntu" charset="0"/>
              </a:rPr>
              <a:t>μ</a:t>
            </a:r>
            <a:r>
              <a:rPr lang="pt-PT" dirty="0">
                <a:solidFill>
                  <a:schemeClr val="tx1"/>
                </a:solidFill>
                <a:latin typeface="+mn-lt"/>
              </a:rPr>
              <a:t>m</a:t>
            </a:r>
          </a:p>
          <a:p>
            <a:pPr>
              <a:buClrTx/>
              <a:buFontTx/>
              <a:buNone/>
            </a:pPr>
            <a:r>
              <a:rPr lang="pt-PT" dirty="0">
                <a:solidFill>
                  <a:schemeClr val="tx1"/>
                </a:solidFill>
                <a:latin typeface="+mn-lt"/>
              </a:rPr>
              <a:t>- only a few discharges for several months even for high photon </a:t>
            </a:r>
            <a:r>
              <a:rPr lang="pt-PT" dirty="0" smtClean="0">
                <a:solidFill>
                  <a:schemeClr val="tx1"/>
                </a:solidFill>
                <a:latin typeface="+mn-lt"/>
              </a:rPr>
              <a:t>flux</a:t>
            </a:r>
            <a:endParaRPr lang="pt-PT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71481" y="5316549"/>
            <a:ext cx="2776546" cy="523220"/>
          </a:xfrm>
          <a:prstGeom prst="rect">
            <a:avLst/>
          </a:prstGeom>
          <a:solidFill>
            <a:srgbClr val="D9D9D9"/>
          </a:solidFill>
        </p:spPr>
        <p:txBody>
          <a:bodyPr wrap="none" rtlCol="0">
            <a:spAutoFit/>
          </a:bodyPr>
          <a:lstStyle/>
          <a:p>
            <a:r>
              <a:rPr lang="en-US" sz="1400" b="1" i="1" dirty="0" err="1" smtClean="0"/>
              <a:t>J.F.C.A.Veloso</a:t>
            </a:r>
            <a:r>
              <a:rPr lang="en-US" sz="1400" b="1" i="1" dirty="0" smtClean="0"/>
              <a:t> et al </a:t>
            </a:r>
          </a:p>
          <a:p>
            <a:r>
              <a:rPr lang="en-US" sz="1400" b="1" i="1" dirty="0" err="1" smtClean="0"/>
              <a:t>Nucl</a:t>
            </a:r>
            <a:r>
              <a:rPr lang="en-US" sz="1400" b="1" i="1" dirty="0" smtClean="0"/>
              <a:t>. Instr. and Meth. A639(2011)</a:t>
            </a:r>
            <a:endParaRPr lang="en-US" sz="1400" b="1" i="1" dirty="0"/>
          </a:p>
        </p:txBody>
      </p:sp>
      <p:sp>
        <p:nvSpPr>
          <p:cNvPr id="14" name="TextBox 13"/>
          <p:cNvSpPr txBox="1"/>
          <p:nvPr/>
        </p:nvSpPr>
        <p:spPr>
          <a:xfrm>
            <a:off x="664765" y="593423"/>
            <a:ext cx="1736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THICK COBRA</a:t>
            </a:r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346" y="1053931"/>
            <a:ext cx="3010681" cy="3624271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771481" y="4861367"/>
            <a:ext cx="2478839" cy="30777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b="1" i="1" dirty="0" smtClean="0"/>
              <a:t>F. </a:t>
            </a:r>
            <a:r>
              <a:rPr lang="en-US" sz="1400" b="1" i="1" dirty="0" err="1" smtClean="0"/>
              <a:t>Amaro</a:t>
            </a:r>
            <a:r>
              <a:rPr lang="en-US" sz="1400" b="1" i="1" dirty="0" smtClean="0"/>
              <a:t> et an JINST5 (2010)</a:t>
            </a:r>
            <a:endParaRPr lang="en-US" sz="1400" b="1" i="1" dirty="0"/>
          </a:p>
        </p:txBody>
      </p:sp>
    </p:spTree>
    <p:extLst>
      <p:ext uri="{BB962C8B-B14F-4D97-AF65-F5344CB8AC3E}">
        <p14:creationId xmlns:p14="http://schemas.microsoft.com/office/powerpoint/2010/main" val="22089769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0349" y="132195"/>
            <a:ext cx="9130300" cy="416253"/>
          </a:xfrm>
        </p:spPr>
        <p:txBody>
          <a:bodyPr/>
          <a:lstStyle/>
          <a:p>
            <a:r>
              <a:rPr lang="en-US" sz="1800" i="1" dirty="0" smtClean="0"/>
              <a:t>VISIBLE PHOTOCATHODES WITH GASEOUS COUNTERS</a:t>
            </a:r>
            <a:endParaRPr lang="en-US" sz="1800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E1E03-659C-5C49-9F8B-AEB4A7A525E6}" type="slidenum">
              <a:rPr lang="en-US" smtClean="0"/>
              <a:t>38</a:t>
            </a:fld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4188700" y="1341165"/>
            <a:ext cx="5115181" cy="3885196"/>
            <a:chOff x="4188700" y="1341165"/>
            <a:chExt cx="5115181" cy="3885196"/>
          </a:xfrm>
        </p:grpSpPr>
        <p:pic>
          <p:nvPicPr>
            <p:cNvPr id="12" name="Picture 11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188700" y="1341165"/>
              <a:ext cx="5115181" cy="38851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" name="TextBox 12"/>
            <p:cNvSpPr txBox="1"/>
            <p:nvPr/>
          </p:nvSpPr>
          <p:spPr>
            <a:xfrm>
              <a:off x="5525674" y="2245525"/>
              <a:ext cx="1378696" cy="338554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FFFF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600" b="1" i="1" dirty="0">
                  <a:solidFill>
                    <a:srgbClr val="FF0000"/>
                  </a:solidFill>
                  <a:cs typeface="Arial" pitchFamily="34" charset="0"/>
                </a:rPr>
                <a:t>I</a:t>
              </a:r>
              <a:r>
                <a:rPr lang="en-US" sz="1600" b="1" i="1" kern="1200" dirty="0" smtClean="0">
                  <a:solidFill>
                    <a:srgbClr val="FF0000"/>
                  </a:solidFill>
                  <a:effectLst/>
                  <a:cs typeface="Arial" pitchFamily="34" charset="0"/>
                </a:rPr>
                <a:t>BF: 3 x 10 </a:t>
              </a:r>
              <a:r>
                <a:rPr lang="en-US" sz="1600" b="1" i="1" kern="1200" baseline="30000" dirty="0" smtClean="0">
                  <a:solidFill>
                    <a:srgbClr val="FF0000"/>
                  </a:solidFill>
                  <a:effectLst/>
                  <a:cs typeface="Arial" pitchFamily="34" charset="0"/>
                </a:rPr>
                <a:t>-4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6081348" y="3296974"/>
              <a:ext cx="1239134" cy="338554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FFFF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600" b="1" i="1" kern="1200" dirty="0" smtClean="0">
                  <a:solidFill>
                    <a:srgbClr val="0000CC"/>
                  </a:solidFill>
                  <a:effectLst/>
                  <a:cs typeface="Arial" pitchFamily="34" charset="0"/>
                </a:rPr>
                <a:t>IBF: ~ 10 </a:t>
              </a:r>
              <a:r>
                <a:rPr lang="en-US" sz="1600" b="1" i="1" kern="1200" baseline="30000" dirty="0" smtClean="0">
                  <a:solidFill>
                    <a:srgbClr val="0000CC"/>
                  </a:solidFill>
                  <a:effectLst/>
                  <a:cs typeface="Arial" pitchFamily="34" charset="0"/>
                </a:rPr>
                <a:t>-2</a:t>
              </a: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5271380" y="5605652"/>
            <a:ext cx="3490045" cy="307777"/>
          </a:xfrm>
          <a:prstGeom prst="rect">
            <a:avLst/>
          </a:prstGeom>
          <a:solidFill>
            <a:srgbClr val="D9D9D9"/>
          </a:solidFill>
          <a:ln>
            <a:solidFill>
              <a:srgbClr val="FFFFFF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b="1" i="1" kern="1200" dirty="0" err="1" smtClean="0">
                <a:solidFill>
                  <a:schemeClr val="tx1"/>
                </a:solidFill>
                <a:effectLst/>
                <a:cs typeface="Arial" pitchFamily="34" charset="0"/>
              </a:rPr>
              <a:t>A.V.Lyashenko</a:t>
            </a:r>
            <a:r>
              <a:rPr lang="en-US" sz="1400" b="1" i="1" kern="1200" dirty="0" smtClean="0">
                <a:solidFill>
                  <a:schemeClr val="tx1"/>
                </a:solidFill>
                <a:effectLst/>
                <a:cs typeface="Arial" pitchFamily="34" charset="0"/>
              </a:rPr>
              <a:t> et al., 2009 JINST 4 P07005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291" y="2068716"/>
            <a:ext cx="3858551" cy="275478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27813" y="1355000"/>
            <a:ext cx="366368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/>
              <a:t>GEM+MICRO-HOLE AND SRIP PLATE</a:t>
            </a:r>
          </a:p>
          <a:p>
            <a:r>
              <a:rPr lang="en-US" sz="1600" i="1" dirty="0" smtClean="0"/>
              <a:t>GEM-MHSP:</a:t>
            </a:r>
            <a:endParaRPr lang="en-US" sz="1600" i="1" dirty="0"/>
          </a:p>
        </p:txBody>
      </p:sp>
      <p:sp>
        <p:nvSpPr>
          <p:cNvPr id="17" name="TextBox 16"/>
          <p:cNvSpPr txBox="1"/>
          <p:nvPr/>
        </p:nvSpPr>
        <p:spPr>
          <a:xfrm>
            <a:off x="519350" y="580820"/>
            <a:ext cx="465213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/>
              <a:t>NEW STRUCTURES: </a:t>
            </a:r>
          </a:p>
          <a:p>
            <a:r>
              <a:rPr lang="en-US" sz="1600" i="1" dirty="0" smtClean="0"/>
              <a:t>COBRA, MICRO-HOLES AND STRIPS, PACEM….</a:t>
            </a:r>
            <a:endParaRPr lang="en-US" sz="1600" i="1" dirty="0"/>
          </a:p>
        </p:txBody>
      </p:sp>
      <p:sp>
        <p:nvSpPr>
          <p:cNvPr id="18" name="TextBox 17"/>
          <p:cNvSpPr txBox="1"/>
          <p:nvPr/>
        </p:nvSpPr>
        <p:spPr>
          <a:xfrm>
            <a:off x="627813" y="4823499"/>
            <a:ext cx="3100962" cy="52322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b="1" i="1" dirty="0" smtClean="0"/>
              <a:t>R. </a:t>
            </a:r>
            <a:r>
              <a:rPr lang="en-US" sz="1400" b="1" i="1" dirty="0" err="1" smtClean="0"/>
              <a:t>Chechik</a:t>
            </a:r>
            <a:r>
              <a:rPr lang="en-US" sz="1400" b="1" i="1" dirty="0" smtClean="0"/>
              <a:t>, A. Breskin,</a:t>
            </a:r>
          </a:p>
          <a:p>
            <a:r>
              <a:rPr lang="en-US" sz="1400" b="1" i="1" dirty="0" smtClean="0"/>
              <a:t> </a:t>
            </a:r>
            <a:r>
              <a:rPr lang="en-US" sz="1400" b="1" i="1" dirty="0" err="1" smtClean="0"/>
              <a:t>Nucl</a:t>
            </a:r>
            <a:r>
              <a:rPr lang="en-US" sz="1400" b="1" i="1" dirty="0" smtClean="0"/>
              <a:t>. Instr. and Meth. A595(2008)116</a:t>
            </a:r>
            <a:endParaRPr lang="en-US" sz="1400" b="1" i="1" dirty="0"/>
          </a:p>
        </p:txBody>
      </p:sp>
    </p:spTree>
    <p:extLst>
      <p:ext uri="{BB962C8B-B14F-4D97-AF65-F5344CB8AC3E}">
        <p14:creationId xmlns:p14="http://schemas.microsoft.com/office/powerpoint/2010/main" val="32918062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0349" y="132195"/>
            <a:ext cx="9130300" cy="348516"/>
          </a:xfrm>
        </p:spPr>
        <p:txBody>
          <a:bodyPr/>
          <a:lstStyle/>
          <a:p>
            <a:r>
              <a:rPr lang="en-US" sz="1800" i="1" dirty="0" smtClean="0"/>
              <a:t>WINDOWS TRANSPARENCY – visible to ultraviolet</a:t>
            </a:r>
            <a:endParaRPr lang="en-US" sz="1800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E1E03-659C-5C49-9F8B-AEB4A7A525E6}" type="slidenum">
              <a:rPr lang="en-US" smtClean="0"/>
              <a:t>3</a:t>
            </a:fld>
            <a:endParaRPr lang="en-US"/>
          </a:p>
        </p:txBody>
      </p:sp>
      <p:pic>
        <p:nvPicPr>
          <p:cNvPr id="3" name="Picture 2" descr="Figure 3-26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0793" y="1087056"/>
            <a:ext cx="4651179" cy="3693583"/>
          </a:xfrm>
          <a:prstGeom prst="rect">
            <a:avLst/>
          </a:prstGeom>
        </p:spPr>
      </p:pic>
      <p:pic>
        <p:nvPicPr>
          <p:cNvPr id="5" name="Picture 4" descr="Figure 3-27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3500" y="2800265"/>
            <a:ext cx="4238036" cy="336549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04332" y="748502"/>
            <a:ext cx="38583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UV GLASS AND FLUORIDE CRYSTALS:</a:t>
            </a:r>
            <a:endParaRPr lang="en-US" sz="1600" dirty="0"/>
          </a:p>
        </p:txBody>
      </p:sp>
      <p:sp>
        <p:nvSpPr>
          <p:cNvPr id="7" name="TextBox 6"/>
          <p:cNvSpPr txBox="1"/>
          <p:nvPr/>
        </p:nvSpPr>
        <p:spPr>
          <a:xfrm>
            <a:off x="5527938" y="2422511"/>
            <a:ext cx="236424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THIN POLYMER FOILS: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8232951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0349" y="132195"/>
            <a:ext cx="9130300" cy="348516"/>
          </a:xfrm>
        </p:spPr>
        <p:txBody>
          <a:bodyPr/>
          <a:lstStyle/>
          <a:p>
            <a:r>
              <a:rPr lang="en-US" sz="1800" i="1" dirty="0" smtClean="0"/>
              <a:t>cryogenic C</a:t>
            </a:r>
            <a:r>
              <a:rPr lang="en-US" sz="1800" i="1" cap="none" dirty="0" smtClean="0"/>
              <a:t>s</a:t>
            </a:r>
            <a:r>
              <a:rPr lang="en-US" sz="1800" i="1" dirty="0" smtClean="0"/>
              <a:t>I PHOTOCATHODES</a:t>
            </a:r>
            <a:endParaRPr lang="en-US" sz="1800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E1E03-659C-5C49-9F8B-AEB4A7A525E6}" type="slidenum">
              <a:rPr lang="en-US" smtClean="0"/>
              <a:t>39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511" y="1359271"/>
            <a:ext cx="4144526" cy="240272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49870" y="4124825"/>
            <a:ext cx="3037318" cy="307777"/>
          </a:xfrm>
          <a:prstGeom prst="rect">
            <a:avLst/>
          </a:prstGeom>
          <a:solidFill>
            <a:srgbClr val="D9D9D9"/>
          </a:solidFill>
        </p:spPr>
        <p:txBody>
          <a:bodyPr wrap="none" rtlCol="0">
            <a:spAutoFit/>
          </a:bodyPr>
          <a:lstStyle/>
          <a:p>
            <a:r>
              <a:rPr lang="en-US" sz="1400" b="1" i="1" dirty="0" smtClean="0"/>
              <a:t>S. Duval et al,. JINST 6(2011)P04007</a:t>
            </a:r>
            <a:endParaRPr lang="en-US" sz="1400" b="1" i="1" dirty="0"/>
          </a:p>
        </p:txBody>
      </p:sp>
      <p:sp>
        <p:nvSpPr>
          <p:cNvPr id="10" name="TextBox 9"/>
          <p:cNvSpPr txBox="1"/>
          <p:nvPr/>
        </p:nvSpPr>
        <p:spPr>
          <a:xfrm>
            <a:off x="593700" y="774495"/>
            <a:ext cx="486413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US" sz="1600" dirty="0" smtClean="0"/>
              <a:t>LIQUID XENON</a:t>
            </a:r>
          </a:p>
          <a:p>
            <a:pPr algn="just"/>
            <a:r>
              <a:rPr lang="en-US" sz="1600" dirty="0" smtClean="0"/>
              <a:t>THICK-GEM with CsI Photocathode + MICROMEGAS</a:t>
            </a:r>
            <a:endParaRPr lang="en-US" sz="16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1246" y="1644524"/>
            <a:ext cx="5222635" cy="3761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0612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0349" y="132195"/>
            <a:ext cx="9130300" cy="416253"/>
          </a:xfrm>
        </p:spPr>
        <p:txBody>
          <a:bodyPr/>
          <a:lstStyle/>
          <a:p>
            <a:r>
              <a:rPr lang="en-US" sz="1800" i="1" dirty="0" smtClean="0"/>
              <a:t>VISIBLE PHOTOCATHODES WITH GASEOUS COUNTERS</a:t>
            </a:r>
            <a:endParaRPr lang="en-US" sz="1800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E1E03-659C-5C49-9F8B-AEB4A7A525E6}" type="slidenum">
              <a:rPr lang="en-US" smtClean="0"/>
              <a:t>40</a:t>
            </a:fld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600488" y="946595"/>
            <a:ext cx="37029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/>
              <a:t>Bi-alkali Photocathode in Ar-CH</a:t>
            </a:r>
            <a:r>
              <a:rPr lang="en-US" sz="1600" i="1" baseline="-25000" dirty="0" smtClean="0"/>
              <a:t>4 </a:t>
            </a:r>
            <a:r>
              <a:rPr lang="en-US" sz="1600" i="1" dirty="0" smtClean="0"/>
              <a:t>(90-10)</a:t>
            </a:r>
            <a:endParaRPr lang="en-US" sz="1600" i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348" y="1446116"/>
            <a:ext cx="4456387" cy="376670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404913" y="5562281"/>
            <a:ext cx="4454089" cy="307777"/>
          </a:xfrm>
          <a:prstGeom prst="rect">
            <a:avLst/>
          </a:prstGeom>
          <a:solidFill>
            <a:srgbClr val="D9D9D9"/>
          </a:solidFill>
        </p:spPr>
        <p:txBody>
          <a:bodyPr wrap="none" rtlCol="0">
            <a:spAutoFit/>
          </a:bodyPr>
          <a:lstStyle/>
          <a:p>
            <a:r>
              <a:rPr lang="en-US" sz="1400" b="1" i="1" dirty="0" smtClean="0"/>
              <a:t>T. Sumiyoshi et al </a:t>
            </a:r>
            <a:r>
              <a:rPr lang="en-US" sz="1400" b="1" i="1" dirty="0" err="1" smtClean="0"/>
              <a:t>Nucl</a:t>
            </a:r>
            <a:r>
              <a:rPr lang="en-US" sz="1400" b="1" i="1" dirty="0" smtClean="0"/>
              <a:t>. Instr. and Meth. A639(2011)121</a:t>
            </a:r>
            <a:endParaRPr lang="en-US" sz="1400" b="1" i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6736" y="2119439"/>
            <a:ext cx="4319951" cy="300313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254752" y="1446116"/>
            <a:ext cx="269907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/>
              <a:t>GAIN VS VOLTAGE</a:t>
            </a:r>
          </a:p>
          <a:p>
            <a:r>
              <a:rPr lang="en-US" sz="1600" i="1" dirty="0" err="1" smtClean="0"/>
              <a:t>GasPMT</a:t>
            </a:r>
            <a:r>
              <a:rPr lang="en-US" sz="1600" i="1" dirty="0" smtClean="0"/>
              <a:t> with Pyrex glass CP</a:t>
            </a:r>
            <a:endParaRPr lang="en-US" sz="1600" i="1" dirty="0"/>
          </a:p>
        </p:txBody>
      </p:sp>
      <p:sp>
        <p:nvSpPr>
          <p:cNvPr id="8" name="TextBox 7"/>
          <p:cNvSpPr txBox="1"/>
          <p:nvPr/>
        </p:nvSpPr>
        <p:spPr>
          <a:xfrm>
            <a:off x="600488" y="594056"/>
            <a:ext cx="38430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/>
              <a:t>KAPTON AND PYREX GEM DETECTORS </a:t>
            </a:r>
            <a:endParaRPr lang="en-US" sz="1600" i="1" dirty="0"/>
          </a:p>
        </p:txBody>
      </p:sp>
    </p:spTree>
    <p:extLst>
      <p:ext uri="{BB962C8B-B14F-4D97-AF65-F5344CB8AC3E}">
        <p14:creationId xmlns:p14="http://schemas.microsoft.com/office/powerpoint/2010/main" val="15585791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0349" y="132194"/>
            <a:ext cx="9130300" cy="416486"/>
          </a:xfrm>
        </p:spPr>
        <p:txBody>
          <a:bodyPr/>
          <a:lstStyle/>
          <a:p>
            <a:r>
              <a:rPr lang="en-US" sz="1800" i="1" dirty="0" smtClean="0"/>
              <a:t>SOFT X-RAYS: ENERGY RESOLUTION</a:t>
            </a:r>
            <a:endParaRPr lang="en-US" sz="1800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E1E03-659C-5C49-9F8B-AEB4A7A525E6}" type="slidenum">
              <a:rPr lang="en-US" smtClean="0"/>
              <a:t>41</a:t>
            </a:fld>
            <a:endParaRPr lang="en-US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98095791"/>
              </p:ext>
            </p:extLst>
          </p:nvPr>
        </p:nvGraphicFramePr>
        <p:xfrm>
          <a:off x="2572072" y="649527"/>
          <a:ext cx="1742261" cy="5099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84" name="Equation" r:id="rId3" imgW="1562100" imgH="457200" progId="Equation.3">
                  <p:embed/>
                </p:oleObj>
              </mc:Choice>
              <mc:Fallback>
                <p:oleObj name="Equation" r:id="rId3" imgW="1562100" imgH="457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572072" y="649527"/>
                        <a:ext cx="1742261" cy="50993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46001842"/>
              </p:ext>
            </p:extLst>
          </p:nvPr>
        </p:nvGraphicFramePr>
        <p:xfrm>
          <a:off x="2440071" y="1739064"/>
          <a:ext cx="1270035" cy="5202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85" name="Equation" r:id="rId5" imgW="1066800" imgH="431800" progId="Equation.3">
                  <p:embed/>
                </p:oleObj>
              </mc:Choice>
              <mc:Fallback>
                <p:oleObj name="Equation" r:id="rId5" imgW="1066800" imgH="431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440071" y="1739064"/>
                        <a:ext cx="1270035" cy="52027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4036655" y="1852919"/>
            <a:ext cx="297766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600" i="1" kern="1200" dirty="0" smtClean="0"/>
              <a:t>A</a:t>
            </a:r>
            <a:r>
              <a:rPr lang="en-US" sz="1600" i="1" kern="1200" baseline="-25000" dirty="0" smtClean="0"/>
              <a:t>i</a:t>
            </a:r>
            <a:r>
              <a:rPr lang="en-US" sz="1600" kern="1200" dirty="0" smtClean="0"/>
              <a:t> : single electron avalanche size</a:t>
            </a:r>
            <a:endParaRPr lang="en-US" sz="1600" kern="1200" dirty="0"/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605286" y="1751507"/>
            <a:ext cx="132590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600" kern="1200" dirty="0" smtClean="0"/>
              <a:t>Average gain:</a:t>
            </a:r>
            <a:endParaRPr lang="en-US" sz="1600" kern="1200" dirty="0"/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571451"/>
              </p:ext>
            </p:extLst>
          </p:nvPr>
        </p:nvGraphicFramePr>
        <p:xfrm>
          <a:off x="2404209" y="2534143"/>
          <a:ext cx="1195867" cy="5042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86" name="Equation" r:id="rId7" imgW="1054100" imgH="444500" progId="Equation.3">
                  <p:embed/>
                </p:oleObj>
              </mc:Choice>
              <mc:Fallback>
                <p:oleObj name="Equation" r:id="rId7" imgW="1054100" imgH="4445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404209" y="2534143"/>
                        <a:ext cx="1195867" cy="50428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605286" y="2575184"/>
            <a:ext cx="138661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600" kern="1200" dirty="0" smtClean="0"/>
              <a:t>Gain variance:</a:t>
            </a:r>
            <a:endParaRPr lang="en-US" sz="1600" kern="1200" dirty="0"/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75443678"/>
              </p:ext>
            </p:extLst>
          </p:nvPr>
        </p:nvGraphicFramePr>
        <p:xfrm>
          <a:off x="4036655" y="2534143"/>
          <a:ext cx="1464768" cy="5659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87" name="Equation" r:id="rId9" imgW="1117600" imgH="431800" progId="Equation.3">
                  <p:embed/>
                </p:oleObj>
              </mc:Choice>
              <mc:Fallback>
                <p:oleObj name="Equation" r:id="rId9" imgW="1117600" imgH="431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4036655" y="2534143"/>
                        <a:ext cx="1464768" cy="56593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 Box 13"/>
          <p:cNvSpPr txBox="1">
            <a:spLocks noChangeArrowheads="1"/>
          </p:cNvSpPr>
          <p:nvPr/>
        </p:nvSpPr>
        <p:spPr bwMode="auto">
          <a:xfrm>
            <a:off x="944611" y="3228372"/>
            <a:ext cx="145564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600" kern="1200" dirty="0" smtClean="0"/>
              <a:t>Furry statistics:</a:t>
            </a:r>
            <a:endParaRPr lang="en-US" sz="1600" kern="1200" dirty="0"/>
          </a:p>
        </p:txBody>
      </p:sp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60376160"/>
              </p:ext>
            </p:extLst>
          </p:nvPr>
        </p:nvGraphicFramePr>
        <p:xfrm>
          <a:off x="2722375" y="3267452"/>
          <a:ext cx="682708" cy="2767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88" name="Equation" r:id="rId11" imgW="469900" imgH="190500" progId="Equation.3">
                  <p:embed/>
                </p:oleObj>
              </mc:Choice>
              <mc:Fallback>
                <p:oleObj name="Equation" r:id="rId11" imgW="469900" imgH="1905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2722375" y="3267452"/>
                        <a:ext cx="682708" cy="27677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86702786"/>
              </p:ext>
            </p:extLst>
          </p:nvPr>
        </p:nvGraphicFramePr>
        <p:xfrm>
          <a:off x="3680031" y="3100076"/>
          <a:ext cx="725503" cy="6421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89" name="Equation" r:id="rId13" imgW="609600" imgH="431800" progId="Equation.3">
                  <p:embed/>
                </p:oleObj>
              </mc:Choice>
              <mc:Fallback>
                <p:oleObj name="Equation" r:id="rId13" imgW="609600" imgH="431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3680031" y="3100076"/>
                        <a:ext cx="725503" cy="64219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" name="Picture 13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79396" y="3660172"/>
            <a:ext cx="2102573" cy="576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5" name="Text Box 17"/>
          <p:cNvSpPr txBox="1">
            <a:spLocks noChangeArrowheads="1"/>
          </p:cNvSpPr>
          <p:nvPr/>
        </p:nvSpPr>
        <p:spPr bwMode="auto">
          <a:xfrm>
            <a:off x="973003" y="3830365"/>
            <a:ext cx="146706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600" kern="1200" dirty="0" smtClean="0"/>
              <a:t>Polya statistics:</a:t>
            </a:r>
            <a:endParaRPr lang="en-US" sz="1600" kern="1200" dirty="0"/>
          </a:p>
        </p:txBody>
      </p:sp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58041112"/>
              </p:ext>
            </p:extLst>
          </p:nvPr>
        </p:nvGraphicFramePr>
        <p:xfrm>
          <a:off x="2880732" y="4560682"/>
          <a:ext cx="799299" cy="2664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90" name="Equation" r:id="rId16" imgW="609600" imgH="203200" progId="Equation.3">
                  <p:embed/>
                </p:oleObj>
              </mc:Choice>
              <mc:Fallback>
                <p:oleObj name="Equation" r:id="rId16" imgW="609600" imgH="203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2880732" y="4560682"/>
                        <a:ext cx="799299" cy="26643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7" name="Picture 16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48314" y="4943892"/>
            <a:ext cx="1372555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8" name="Picture 17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63505" y="5728116"/>
            <a:ext cx="1073150" cy="25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9" name="Text Box 24"/>
          <p:cNvSpPr txBox="1">
            <a:spLocks noChangeArrowheads="1"/>
          </p:cNvSpPr>
          <p:nvPr/>
        </p:nvSpPr>
        <p:spPr bwMode="auto">
          <a:xfrm>
            <a:off x="1173858" y="5654046"/>
            <a:ext cx="182213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600" kern="1200" dirty="0" smtClean="0"/>
              <a:t>Furry: </a:t>
            </a:r>
            <a:r>
              <a:rPr lang="en-US" sz="1600" i="1" kern="1200" dirty="0" smtClean="0"/>
              <a:t>b=1</a:t>
            </a:r>
            <a:r>
              <a:rPr lang="en-US" sz="1600" kern="1200" dirty="0" smtClean="0"/>
              <a:t>    Polya: </a:t>
            </a:r>
            <a:endParaRPr lang="en-US" sz="1600" kern="1200" dirty="0"/>
          </a:p>
        </p:txBody>
      </p:sp>
      <p:grpSp>
        <p:nvGrpSpPr>
          <p:cNvPr id="20" name="Group 19"/>
          <p:cNvGrpSpPr>
            <a:grpSpLocks/>
          </p:cNvGrpSpPr>
          <p:nvPr/>
        </p:nvGrpSpPr>
        <p:grpSpPr bwMode="auto">
          <a:xfrm>
            <a:off x="6135602" y="4664491"/>
            <a:ext cx="2477854" cy="1311340"/>
            <a:chOff x="3555" y="2640"/>
            <a:chExt cx="1133" cy="782"/>
          </a:xfrm>
        </p:grpSpPr>
        <p:grpSp>
          <p:nvGrpSpPr>
            <p:cNvPr id="21" name="Group 20"/>
            <p:cNvGrpSpPr>
              <a:grpSpLocks/>
            </p:cNvGrpSpPr>
            <p:nvPr/>
          </p:nvGrpSpPr>
          <p:grpSpPr bwMode="auto">
            <a:xfrm>
              <a:off x="3555" y="2640"/>
              <a:ext cx="1133" cy="782"/>
              <a:chOff x="2899" y="2736"/>
              <a:chExt cx="1133" cy="782"/>
            </a:xfrm>
          </p:grpSpPr>
          <p:sp>
            <p:nvSpPr>
              <p:cNvPr id="23" name="Rectangle 22"/>
              <p:cNvSpPr>
                <a:spLocks noChangeArrowheads="1"/>
              </p:cNvSpPr>
              <p:nvPr/>
            </p:nvSpPr>
            <p:spPr bwMode="auto">
              <a:xfrm>
                <a:off x="2899" y="2736"/>
                <a:ext cx="1133" cy="777"/>
              </a:xfrm>
              <a:prstGeom prst="rect">
                <a:avLst/>
              </a:prstGeom>
              <a:solidFill>
                <a:srgbClr val="D1D1D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400" kern="1200"/>
              </a:p>
            </p:txBody>
          </p:sp>
          <p:sp>
            <p:nvSpPr>
              <p:cNvPr id="24" name="Text Box 28"/>
              <p:cNvSpPr txBox="1">
                <a:spLocks noChangeArrowheads="1"/>
              </p:cNvSpPr>
              <p:nvPr/>
            </p:nvSpPr>
            <p:spPr bwMode="auto">
              <a:xfrm>
                <a:off x="2935" y="2937"/>
                <a:ext cx="1065" cy="19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400" kern="1200" dirty="0"/>
                  <a:t>Ar	</a:t>
                </a:r>
                <a:r>
                  <a:rPr lang="en-US" sz="1400" kern="1200" dirty="0" smtClean="0"/>
                  <a:t>	0.19</a:t>
                </a:r>
                <a:r>
                  <a:rPr lang="en-US" sz="1400" kern="1200" dirty="0"/>
                  <a:t>	</a:t>
                </a:r>
              </a:p>
            </p:txBody>
          </p:sp>
          <p:sp>
            <p:nvSpPr>
              <p:cNvPr id="25" name="Line 30"/>
              <p:cNvSpPr>
                <a:spLocks noChangeShapeType="1"/>
              </p:cNvSpPr>
              <p:nvPr/>
            </p:nvSpPr>
            <p:spPr bwMode="auto">
              <a:xfrm>
                <a:off x="2899" y="2934"/>
                <a:ext cx="1133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400" kern="1200"/>
              </a:p>
            </p:txBody>
          </p:sp>
          <p:sp>
            <p:nvSpPr>
              <p:cNvPr id="26" name="Text Box 32"/>
              <p:cNvSpPr txBox="1">
                <a:spLocks noChangeArrowheads="1"/>
              </p:cNvSpPr>
              <p:nvPr/>
            </p:nvSpPr>
            <p:spPr bwMode="auto">
              <a:xfrm>
                <a:off x="2954" y="3212"/>
                <a:ext cx="817" cy="19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r>
                  <a:rPr lang="en-US" sz="1400" kern="1200" dirty="0"/>
                  <a:t>Xe	</a:t>
                </a:r>
                <a:r>
                  <a:rPr lang="en-US" sz="1400" kern="1200" dirty="0" smtClean="0"/>
                  <a:t>	&lt;</a:t>
                </a:r>
                <a:r>
                  <a:rPr lang="en-US" sz="1400" kern="1200" dirty="0"/>
                  <a:t>0.17 </a:t>
                </a:r>
              </a:p>
            </p:txBody>
          </p:sp>
          <p:sp>
            <p:nvSpPr>
              <p:cNvPr id="27" name="Text Box 33"/>
              <p:cNvSpPr txBox="1">
                <a:spLocks noChangeArrowheads="1"/>
              </p:cNvSpPr>
              <p:nvPr/>
            </p:nvSpPr>
            <p:spPr bwMode="auto">
              <a:xfrm>
                <a:off x="2958" y="3334"/>
                <a:ext cx="843" cy="1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1400" kern="1200" dirty="0"/>
                  <a:t>Ne+0.5%Ar	</a:t>
                </a:r>
                <a:r>
                  <a:rPr lang="en-US" sz="1400" kern="1200" dirty="0" smtClean="0"/>
                  <a:t>	0.05 </a:t>
                </a:r>
                <a:endParaRPr lang="en-US" sz="1400" kern="1200" dirty="0"/>
              </a:p>
            </p:txBody>
          </p:sp>
          <p:sp>
            <p:nvSpPr>
              <p:cNvPr id="28" name="Text Box 34"/>
              <p:cNvSpPr txBox="1">
                <a:spLocks noChangeArrowheads="1"/>
              </p:cNvSpPr>
              <p:nvPr/>
            </p:nvSpPr>
            <p:spPr bwMode="auto">
              <a:xfrm>
                <a:off x="2937" y="3074"/>
                <a:ext cx="834" cy="19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1400" kern="1200" dirty="0"/>
                  <a:t>Ar-CH</a:t>
                </a:r>
                <a:r>
                  <a:rPr lang="en-US" sz="1400" kern="1200" baseline="-25000" dirty="0"/>
                  <a:t>4</a:t>
                </a:r>
                <a:r>
                  <a:rPr lang="en-US" sz="1400" kern="1200" dirty="0"/>
                  <a:t>	0.19 </a:t>
                </a:r>
              </a:p>
            </p:txBody>
          </p:sp>
        </p:grpSp>
        <p:sp>
          <p:nvSpPr>
            <p:cNvPr id="22" name="Text Box 31"/>
            <p:cNvSpPr txBox="1">
              <a:spLocks noChangeArrowheads="1"/>
            </p:cNvSpPr>
            <p:nvPr/>
          </p:nvSpPr>
          <p:spPr bwMode="auto">
            <a:xfrm>
              <a:off x="3628" y="2666"/>
              <a:ext cx="552" cy="3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400" kern="1200" dirty="0" smtClean="0"/>
                <a:t>GAS	</a:t>
              </a:r>
              <a:r>
                <a:rPr lang="en-US" sz="1400" kern="1200" dirty="0"/>
                <a:t>	F	</a:t>
              </a:r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605286" y="729738"/>
            <a:ext cx="17024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E</a:t>
            </a:r>
            <a:r>
              <a:rPr lang="en-US" sz="1600" dirty="0" smtClean="0"/>
              <a:t>nergy resolution:</a:t>
            </a:r>
            <a:endParaRPr lang="en-US" sz="1600" dirty="0"/>
          </a:p>
        </p:txBody>
      </p:sp>
      <p:sp>
        <p:nvSpPr>
          <p:cNvPr id="30" name="TextBox 29"/>
          <p:cNvSpPr txBox="1"/>
          <p:nvPr/>
        </p:nvSpPr>
        <p:spPr>
          <a:xfrm>
            <a:off x="2708581" y="1373752"/>
            <a:ext cx="10165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I</a:t>
            </a:r>
            <a:r>
              <a:rPr lang="en-US" sz="1600" dirty="0" smtClean="0"/>
              <a:t>onization</a:t>
            </a:r>
            <a:endParaRPr lang="en-US" sz="1600" dirty="0"/>
          </a:p>
        </p:txBody>
      </p:sp>
      <p:sp>
        <p:nvSpPr>
          <p:cNvPr id="31" name="TextBox 30"/>
          <p:cNvSpPr txBox="1"/>
          <p:nvPr/>
        </p:nvSpPr>
        <p:spPr>
          <a:xfrm>
            <a:off x="3833519" y="1370814"/>
            <a:ext cx="18047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</a:t>
            </a:r>
            <a:r>
              <a:rPr lang="en-US" sz="1600" dirty="0" smtClean="0"/>
              <a:t>valanche statistics</a:t>
            </a:r>
            <a:endParaRPr lang="en-US" sz="1600" dirty="0"/>
          </a:p>
        </p:txBody>
      </p:sp>
      <p:sp>
        <p:nvSpPr>
          <p:cNvPr id="32" name="TextBox 31"/>
          <p:cNvSpPr txBox="1"/>
          <p:nvPr/>
        </p:nvSpPr>
        <p:spPr>
          <a:xfrm>
            <a:off x="605286" y="4486980"/>
            <a:ext cx="18196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Ionization variance:</a:t>
            </a:r>
            <a:endParaRPr lang="en-US" sz="1600" dirty="0"/>
          </a:p>
        </p:txBody>
      </p:sp>
      <p:sp>
        <p:nvSpPr>
          <p:cNvPr id="33" name="TextBox 32"/>
          <p:cNvSpPr txBox="1"/>
          <p:nvPr/>
        </p:nvSpPr>
        <p:spPr>
          <a:xfrm>
            <a:off x="3833519" y="4517758"/>
            <a:ext cx="13471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F: Fano factor</a:t>
            </a:r>
            <a:endParaRPr lang="en-US" sz="1600" dirty="0"/>
          </a:p>
        </p:txBody>
      </p:sp>
      <p:cxnSp>
        <p:nvCxnSpPr>
          <p:cNvPr id="35" name="Straight Arrow Connector 34"/>
          <p:cNvCxnSpPr/>
          <p:nvPr/>
        </p:nvCxnSpPr>
        <p:spPr>
          <a:xfrm flipV="1">
            <a:off x="3405083" y="1136157"/>
            <a:ext cx="0" cy="286070"/>
          </a:xfrm>
          <a:prstGeom prst="straightConnector1">
            <a:avLst/>
          </a:prstGeom>
          <a:ln w="12700" cmpd="sng"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V="1">
            <a:off x="4081400" y="1198040"/>
            <a:ext cx="0" cy="285295"/>
          </a:xfrm>
          <a:prstGeom prst="straightConnector1">
            <a:avLst/>
          </a:prstGeom>
          <a:ln w="12700" cmpd="sng"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6135602" y="4150188"/>
            <a:ext cx="16840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FANO FACTORS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2968998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0349" y="132195"/>
            <a:ext cx="9130300" cy="348516"/>
          </a:xfrm>
        </p:spPr>
        <p:txBody>
          <a:bodyPr/>
          <a:lstStyle/>
          <a:p>
            <a:r>
              <a:rPr lang="en-US" sz="1800" i="1" dirty="0" smtClean="0"/>
              <a:t>SCINTILLATION PROPORTIONAL COUNTERS</a:t>
            </a:r>
            <a:endParaRPr lang="en-US" sz="1800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E1E03-659C-5C49-9F8B-AEB4A7A525E6}" type="slidenum">
              <a:rPr lang="en-US" smtClean="0"/>
              <a:t>42</a:t>
            </a:fld>
            <a:endParaRPr lang="en-US"/>
          </a:p>
        </p:txBody>
      </p:sp>
      <p:pic>
        <p:nvPicPr>
          <p:cNvPr id="8" name="Picture 7" descr="pc charge-ligh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4471" y="1779220"/>
            <a:ext cx="3878471" cy="305961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34471" y="576598"/>
            <a:ext cx="577041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PHOTON EMISSION BEFORE CHARGE MULTIPLICATION:</a:t>
            </a:r>
          </a:p>
          <a:p>
            <a:r>
              <a:rPr lang="en-US" sz="1600" dirty="0" smtClean="0"/>
              <a:t>NO AVALANCHE DISPERSIONS</a:t>
            </a:r>
            <a:endParaRPr lang="en-US" sz="1600" dirty="0"/>
          </a:p>
        </p:txBody>
      </p:sp>
      <p:pic>
        <p:nvPicPr>
          <p:cNvPr id="12" name="Picture 11" descr="noble gas scintillation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01882" y="1895455"/>
            <a:ext cx="4606612" cy="365819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501882" y="1279819"/>
            <a:ext cx="46066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NOBLE GASES SCINTILLATION SPECTRA ~1bar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0086497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0349" y="132195"/>
            <a:ext cx="9130300" cy="348516"/>
          </a:xfrm>
        </p:spPr>
        <p:txBody>
          <a:bodyPr/>
          <a:lstStyle/>
          <a:p>
            <a:r>
              <a:rPr lang="en-US" sz="1800" i="1" dirty="0" smtClean="0"/>
              <a:t>SCINTILLATION PROPORTIONAL COUNTERS</a:t>
            </a:r>
            <a:endParaRPr lang="en-US" sz="1800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E1E03-659C-5C49-9F8B-AEB4A7A525E6}" type="slidenum">
              <a:rPr lang="en-US" smtClean="0"/>
              <a:t>43</a:t>
            </a:fld>
            <a:endParaRPr lang="en-US"/>
          </a:p>
        </p:txBody>
      </p:sp>
      <p:pic>
        <p:nvPicPr>
          <p:cNvPr id="3" name="Picture 2" descr="scint count X-ray res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04961" y="2244571"/>
            <a:ext cx="4898920" cy="329705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73596" y="752401"/>
            <a:ext cx="28462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SCINTILLATION COUNTERS</a:t>
            </a:r>
            <a:endParaRPr lang="en-US" sz="1600" dirty="0"/>
          </a:p>
        </p:txBody>
      </p:sp>
      <p:pic>
        <p:nvPicPr>
          <p:cNvPr id="10" name="Picture 9" descr="Figure 7-15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9254" y="1537479"/>
            <a:ext cx="2987274" cy="284931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756020" y="5654430"/>
            <a:ext cx="4352474" cy="307777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b="1" i="1" dirty="0" smtClean="0"/>
              <a:t>A. </a:t>
            </a:r>
            <a:r>
              <a:rPr lang="en-US" sz="1400" b="1" i="1" dirty="0" err="1" smtClean="0"/>
              <a:t>Policarpo</a:t>
            </a:r>
            <a:r>
              <a:rPr lang="en-US" sz="1400" b="1" i="1" dirty="0" smtClean="0"/>
              <a:t> et al, </a:t>
            </a:r>
            <a:r>
              <a:rPr lang="en-US" sz="1400" b="1" i="1" dirty="0" err="1" smtClean="0"/>
              <a:t>Nucl</a:t>
            </a:r>
            <a:r>
              <a:rPr lang="en-US" sz="1400" b="1" i="1" dirty="0" smtClean="0"/>
              <a:t>. Instr. and Meth. 102(1972)337</a:t>
            </a:r>
            <a:endParaRPr lang="en-US" sz="1400" b="1" i="1" dirty="0"/>
          </a:p>
        </p:txBody>
      </p:sp>
      <p:sp>
        <p:nvSpPr>
          <p:cNvPr id="7" name="TextBox 6"/>
          <p:cNvSpPr txBox="1"/>
          <p:nvPr/>
        </p:nvSpPr>
        <p:spPr>
          <a:xfrm>
            <a:off x="4756020" y="1512465"/>
            <a:ext cx="307317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ENERGY RESOLUTION: </a:t>
            </a:r>
          </a:p>
          <a:p>
            <a:r>
              <a:rPr lang="en-US" sz="1600" dirty="0" smtClean="0"/>
              <a:t>CLOSE TO STATISTICAL LIMIT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4051101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800" i="1" dirty="0" smtClean="0"/>
              <a:t>ELECTRON COUNTING</a:t>
            </a:r>
            <a:endParaRPr lang="en-US" sz="1800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E1E03-659C-5C49-9F8B-AEB4A7A525E6}" type="slidenum">
              <a:rPr lang="en-US" smtClean="0"/>
              <a:t>44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321" y="1623251"/>
            <a:ext cx="4089029" cy="312690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0269" y="3574958"/>
            <a:ext cx="3799492" cy="265059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47320" y="5548864"/>
            <a:ext cx="4292611" cy="30777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b="1" i="1" dirty="0" smtClean="0"/>
              <a:t>A. </a:t>
            </a:r>
            <a:r>
              <a:rPr lang="en-US" sz="1400" b="1" i="1" dirty="0" err="1" smtClean="0"/>
              <a:t>Pansky</a:t>
            </a:r>
            <a:r>
              <a:rPr lang="en-US" sz="1400" b="1" i="1" dirty="0" smtClean="0"/>
              <a:t> et al, </a:t>
            </a:r>
            <a:r>
              <a:rPr lang="en-US" sz="1400" b="1" i="1" dirty="0" err="1" smtClean="0"/>
              <a:t>Nucl</a:t>
            </a:r>
            <a:r>
              <a:rPr lang="en-US" sz="1400" b="1" i="1" dirty="0" smtClean="0"/>
              <a:t>. Instr. and Meth. A330(1993)150</a:t>
            </a:r>
            <a:endParaRPr lang="en-US" sz="1400" b="1" i="1" dirty="0"/>
          </a:p>
        </p:txBody>
      </p:sp>
      <p:sp>
        <p:nvSpPr>
          <p:cNvPr id="9" name="TextBox 8"/>
          <p:cNvSpPr txBox="1"/>
          <p:nvPr/>
        </p:nvSpPr>
        <p:spPr>
          <a:xfrm>
            <a:off x="647320" y="712211"/>
            <a:ext cx="408903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LOW PRESSURE (10 Torr) PROPORTIONAL COUNTER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5273549" y="623910"/>
            <a:ext cx="3716212" cy="2951048"/>
            <a:chOff x="5273549" y="623910"/>
            <a:chExt cx="3716212" cy="2951048"/>
          </a:xfrm>
        </p:grpSpPr>
        <p:pic>
          <p:nvPicPr>
            <p:cNvPr id="10" name="Picture 9" descr="Figure 7-18.jp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73549" y="623910"/>
              <a:ext cx="3716212" cy="2951048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7341589" y="870087"/>
              <a:ext cx="72327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676 eV</a:t>
              </a:r>
              <a:endParaRPr lang="en-US" sz="1400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768256" y="853323"/>
              <a:ext cx="69829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110 eV</a:t>
              </a:r>
              <a:endParaRPr lang="en-US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25024170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800" i="1" dirty="0" smtClean="0"/>
              <a:t>SOFT X-RAYS ENERGY RESOLUTION</a:t>
            </a:r>
            <a:endParaRPr lang="en-US" sz="1800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E1E03-659C-5C49-9F8B-AEB4A7A525E6}" type="slidenum">
              <a:rPr lang="en-US" smtClean="0"/>
              <a:t>45</a:t>
            </a:fld>
            <a:endParaRPr lang="en-US"/>
          </a:p>
        </p:txBody>
      </p:sp>
      <p:grpSp>
        <p:nvGrpSpPr>
          <p:cNvPr id="11" name="Group 40"/>
          <p:cNvGrpSpPr>
            <a:grpSpLocks/>
          </p:cNvGrpSpPr>
          <p:nvPr/>
        </p:nvGrpSpPr>
        <p:grpSpPr bwMode="auto">
          <a:xfrm>
            <a:off x="898908" y="967632"/>
            <a:ext cx="3241675" cy="2374900"/>
            <a:chOff x="205" y="856"/>
            <a:chExt cx="2195" cy="1873"/>
          </a:xfrm>
        </p:grpSpPr>
        <p:sp>
          <p:nvSpPr>
            <p:cNvPr id="12" name="Text Box 41"/>
            <p:cNvSpPr txBox="1">
              <a:spLocks noChangeArrowheads="1"/>
            </p:cNvSpPr>
            <p:nvPr/>
          </p:nvSpPr>
          <p:spPr bwMode="auto">
            <a:xfrm>
              <a:off x="1777" y="2512"/>
              <a:ext cx="382" cy="2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200" b="1"/>
                <a:t>GAIN</a:t>
              </a:r>
              <a:endParaRPr lang="en-US" sz="1200"/>
            </a:p>
          </p:txBody>
        </p:sp>
        <p:sp>
          <p:nvSpPr>
            <p:cNvPr id="13" name="Text Box 42"/>
            <p:cNvSpPr txBox="1">
              <a:spLocks noChangeArrowheads="1"/>
            </p:cNvSpPr>
            <p:nvPr/>
          </p:nvSpPr>
          <p:spPr bwMode="auto">
            <a:xfrm rot="-5400000">
              <a:off x="-239" y="1300"/>
              <a:ext cx="1073" cy="1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200" b="1"/>
                <a:t>RESOLUTION %</a:t>
              </a:r>
            </a:p>
          </p:txBody>
        </p:sp>
        <p:grpSp>
          <p:nvGrpSpPr>
            <p:cNvPr id="14" name="Group 43"/>
            <p:cNvGrpSpPr>
              <a:grpSpLocks/>
            </p:cNvGrpSpPr>
            <p:nvPr/>
          </p:nvGrpSpPr>
          <p:grpSpPr bwMode="auto">
            <a:xfrm>
              <a:off x="432" y="1008"/>
              <a:ext cx="1968" cy="1440"/>
              <a:chOff x="432" y="1008"/>
              <a:chExt cx="1968" cy="1440"/>
            </a:xfrm>
          </p:grpSpPr>
          <p:sp>
            <p:nvSpPr>
              <p:cNvPr id="19" name="Rectangle 44"/>
              <p:cNvSpPr>
                <a:spLocks noChangeArrowheads="1"/>
              </p:cNvSpPr>
              <p:nvPr/>
            </p:nvSpPr>
            <p:spPr bwMode="auto">
              <a:xfrm>
                <a:off x="432" y="1008"/>
                <a:ext cx="1968" cy="144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" name="Freeform 45"/>
              <p:cNvSpPr>
                <a:spLocks/>
              </p:cNvSpPr>
              <p:nvPr/>
            </p:nvSpPr>
            <p:spPr bwMode="auto">
              <a:xfrm>
                <a:off x="432" y="1248"/>
                <a:ext cx="664" cy="1160"/>
              </a:xfrm>
              <a:custGeom>
                <a:avLst/>
                <a:gdLst>
                  <a:gd name="T0" fmla="*/ 0 w 664"/>
                  <a:gd name="T1" fmla="*/ 0 h 1160"/>
                  <a:gd name="T2" fmla="*/ 80 w 664"/>
                  <a:gd name="T3" fmla="*/ 456 h 1160"/>
                  <a:gd name="T4" fmla="*/ 304 w 664"/>
                  <a:gd name="T5" fmla="*/ 952 h 1160"/>
                  <a:gd name="T6" fmla="*/ 664 w 664"/>
                  <a:gd name="T7" fmla="*/ 1160 h 11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64" h="1160">
                    <a:moveTo>
                      <a:pt x="0" y="0"/>
                    </a:moveTo>
                    <a:cubicBezTo>
                      <a:pt x="14" y="148"/>
                      <a:pt x="29" y="297"/>
                      <a:pt x="80" y="456"/>
                    </a:cubicBezTo>
                    <a:cubicBezTo>
                      <a:pt x="131" y="615"/>
                      <a:pt x="207" y="835"/>
                      <a:pt x="304" y="952"/>
                    </a:cubicBezTo>
                    <a:cubicBezTo>
                      <a:pt x="401" y="1069"/>
                      <a:pt x="532" y="1114"/>
                      <a:pt x="664" y="1160"/>
                    </a:cubicBezTo>
                  </a:path>
                </a:pathLst>
              </a:custGeom>
              <a:noFill/>
              <a:ln w="19050" cap="flat" cmpd="sng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" name="Line 46"/>
              <p:cNvSpPr>
                <a:spLocks noChangeShapeType="1"/>
              </p:cNvSpPr>
              <p:nvPr/>
            </p:nvSpPr>
            <p:spPr bwMode="auto">
              <a:xfrm>
                <a:off x="432" y="2112"/>
                <a:ext cx="1872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" name="Freeform 47"/>
              <p:cNvSpPr>
                <a:spLocks/>
              </p:cNvSpPr>
              <p:nvPr/>
            </p:nvSpPr>
            <p:spPr bwMode="auto">
              <a:xfrm>
                <a:off x="432" y="1840"/>
                <a:ext cx="1848" cy="608"/>
              </a:xfrm>
              <a:custGeom>
                <a:avLst/>
                <a:gdLst>
                  <a:gd name="T0" fmla="*/ 0 w 1848"/>
                  <a:gd name="T1" fmla="*/ 608 h 608"/>
                  <a:gd name="T2" fmla="*/ 112 w 1848"/>
                  <a:gd name="T3" fmla="*/ 448 h 608"/>
                  <a:gd name="T4" fmla="*/ 376 w 1848"/>
                  <a:gd name="T5" fmla="*/ 280 h 608"/>
                  <a:gd name="T6" fmla="*/ 1128 w 1848"/>
                  <a:gd name="T7" fmla="*/ 64 h 608"/>
                  <a:gd name="T8" fmla="*/ 1848 w 1848"/>
                  <a:gd name="T9" fmla="*/ 0 h 6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48" h="608">
                    <a:moveTo>
                      <a:pt x="0" y="608"/>
                    </a:moveTo>
                    <a:cubicBezTo>
                      <a:pt x="24" y="555"/>
                      <a:pt x="49" y="503"/>
                      <a:pt x="112" y="448"/>
                    </a:cubicBezTo>
                    <a:cubicBezTo>
                      <a:pt x="175" y="393"/>
                      <a:pt x="207" y="344"/>
                      <a:pt x="376" y="280"/>
                    </a:cubicBezTo>
                    <a:cubicBezTo>
                      <a:pt x="545" y="216"/>
                      <a:pt x="883" y="111"/>
                      <a:pt x="1128" y="64"/>
                    </a:cubicBezTo>
                    <a:cubicBezTo>
                      <a:pt x="1373" y="17"/>
                      <a:pt x="1727" y="11"/>
                      <a:pt x="1848" y="0"/>
                    </a:cubicBezTo>
                  </a:path>
                </a:pathLst>
              </a:custGeom>
              <a:noFill/>
              <a:ln w="19050" cap="flat" cmpd="sng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" name="Freeform 48"/>
              <p:cNvSpPr>
                <a:spLocks/>
              </p:cNvSpPr>
              <p:nvPr/>
            </p:nvSpPr>
            <p:spPr bwMode="auto">
              <a:xfrm>
                <a:off x="432" y="1248"/>
                <a:ext cx="1904" cy="672"/>
              </a:xfrm>
              <a:custGeom>
                <a:avLst/>
                <a:gdLst>
                  <a:gd name="T0" fmla="*/ 0 w 1904"/>
                  <a:gd name="T1" fmla="*/ 0 h 773"/>
                  <a:gd name="T2" fmla="*/ 96 w 1904"/>
                  <a:gd name="T3" fmla="*/ 400 h 773"/>
                  <a:gd name="T4" fmla="*/ 256 w 1904"/>
                  <a:gd name="T5" fmla="*/ 712 h 773"/>
                  <a:gd name="T6" fmla="*/ 536 w 1904"/>
                  <a:gd name="T7" fmla="*/ 744 h 773"/>
                  <a:gd name="T8" fmla="*/ 1248 w 1904"/>
                  <a:gd name="T9" fmla="*/ 536 h 773"/>
                  <a:gd name="T10" fmla="*/ 1904 w 1904"/>
                  <a:gd name="T11" fmla="*/ 456 h 7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904" h="773">
                    <a:moveTo>
                      <a:pt x="0" y="0"/>
                    </a:moveTo>
                    <a:cubicBezTo>
                      <a:pt x="26" y="140"/>
                      <a:pt x="53" y="281"/>
                      <a:pt x="96" y="400"/>
                    </a:cubicBezTo>
                    <a:cubicBezTo>
                      <a:pt x="139" y="519"/>
                      <a:pt x="183" y="655"/>
                      <a:pt x="256" y="712"/>
                    </a:cubicBezTo>
                    <a:cubicBezTo>
                      <a:pt x="329" y="769"/>
                      <a:pt x="371" y="773"/>
                      <a:pt x="536" y="744"/>
                    </a:cubicBezTo>
                    <a:cubicBezTo>
                      <a:pt x="701" y="715"/>
                      <a:pt x="1020" y="584"/>
                      <a:pt x="1248" y="536"/>
                    </a:cubicBezTo>
                    <a:cubicBezTo>
                      <a:pt x="1476" y="488"/>
                      <a:pt x="1690" y="472"/>
                      <a:pt x="1904" y="456"/>
                    </a:cubicBezTo>
                  </a:path>
                </a:pathLst>
              </a:custGeom>
              <a:noFill/>
              <a:ln w="19050" cmpd="sng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5" name="Text Box 49"/>
            <p:cNvSpPr txBox="1">
              <a:spLocks noChangeArrowheads="1"/>
            </p:cNvSpPr>
            <p:nvPr/>
          </p:nvSpPr>
          <p:spPr bwMode="auto">
            <a:xfrm>
              <a:off x="912" y="2226"/>
              <a:ext cx="446" cy="2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200" i="1"/>
                <a:t>NOISE</a:t>
              </a:r>
            </a:p>
          </p:txBody>
        </p:sp>
        <p:sp>
          <p:nvSpPr>
            <p:cNvPr id="16" name="Text Box 50"/>
            <p:cNvSpPr txBox="1">
              <a:spLocks noChangeArrowheads="1"/>
            </p:cNvSpPr>
            <p:nvPr/>
          </p:nvSpPr>
          <p:spPr bwMode="auto">
            <a:xfrm>
              <a:off x="1585" y="2127"/>
              <a:ext cx="744" cy="2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200" i="1"/>
                <a:t>IONIZATION </a:t>
              </a:r>
            </a:p>
          </p:txBody>
        </p:sp>
        <p:sp>
          <p:nvSpPr>
            <p:cNvPr id="17" name="Text Box 51"/>
            <p:cNvSpPr txBox="1">
              <a:spLocks noChangeArrowheads="1"/>
            </p:cNvSpPr>
            <p:nvPr/>
          </p:nvSpPr>
          <p:spPr bwMode="auto">
            <a:xfrm>
              <a:off x="1535" y="1888"/>
              <a:ext cx="750" cy="2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200" i="1"/>
                <a:t>AVALANCHE</a:t>
              </a:r>
            </a:p>
          </p:txBody>
        </p:sp>
        <p:sp>
          <p:nvSpPr>
            <p:cNvPr id="18" name="Text Box 52"/>
            <p:cNvSpPr txBox="1">
              <a:spLocks noChangeArrowheads="1"/>
            </p:cNvSpPr>
            <p:nvPr/>
          </p:nvSpPr>
          <p:spPr bwMode="auto">
            <a:xfrm>
              <a:off x="1622" y="1464"/>
              <a:ext cx="486" cy="2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200" i="1"/>
                <a:t>TOTAL </a:t>
              </a:r>
            </a:p>
          </p:txBody>
        </p:sp>
      </p:grpSp>
      <p:pic>
        <p:nvPicPr>
          <p:cNvPr id="24" name="Picture 53" descr="ENRE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46082" y="1003322"/>
            <a:ext cx="3290630" cy="4811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 Box 54"/>
          <p:cNvSpPr txBox="1">
            <a:spLocks noChangeArrowheads="1"/>
          </p:cNvSpPr>
          <p:nvPr/>
        </p:nvSpPr>
        <p:spPr bwMode="auto">
          <a:xfrm>
            <a:off x="5288058" y="5942111"/>
            <a:ext cx="4132597" cy="307777"/>
          </a:xfrm>
          <a:prstGeom prst="rect">
            <a:avLst/>
          </a:prstGeom>
          <a:solidFill>
            <a:srgbClr val="D9D9D9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r>
              <a:rPr lang="en-US" sz="1400" b="1" i="1" dirty="0"/>
              <a:t>H. </a:t>
            </a:r>
            <a:r>
              <a:rPr lang="en-US" sz="1400" b="1" i="1" dirty="0" err="1"/>
              <a:t>Sipil</a:t>
            </a:r>
            <a:r>
              <a:rPr lang="en-US" altLang="ja-JP" sz="1400" b="1" i="1" dirty="0" err="1"/>
              <a:t>ä</a:t>
            </a:r>
            <a:r>
              <a:rPr lang="en-US" altLang="ja-JP" sz="1400" b="1" i="1" dirty="0"/>
              <a:t> and E. </a:t>
            </a:r>
            <a:r>
              <a:rPr lang="en-US" altLang="ja-JP" sz="1400" b="1" i="1" dirty="0" err="1"/>
              <a:t>Kiuru</a:t>
            </a:r>
            <a:r>
              <a:rPr lang="en-US" altLang="ja-JP" sz="1400" b="1" i="1" dirty="0"/>
              <a:t>, </a:t>
            </a:r>
            <a:r>
              <a:rPr lang="en-US" altLang="ja-JP" sz="1400" b="1" i="1" dirty="0" smtClean="0"/>
              <a:t>Adv. X</a:t>
            </a:r>
            <a:r>
              <a:rPr lang="en-US" altLang="ja-JP" sz="1400" b="1" i="1" dirty="0"/>
              <a:t>-Ray Analysis 21(1978) </a:t>
            </a:r>
            <a:endParaRPr lang="en-US" sz="1400" b="1" i="1" dirty="0"/>
          </a:p>
        </p:txBody>
      </p:sp>
      <p:grpSp>
        <p:nvGrpSpPr>
          <p:cNvPr id="30" name="Group 29"/>
          <p:cNvGrpSpPr/>
          <p:nvPr/>
        </p:nvGrpSpPr>
        <p:grpSpPr>
          <a:xfrm>
            <a:off x="577850" y="3657600"/>
            <a:ext cx="3714750" cy="2438400"/>
            <a:chOff x="577850" y="3657600"/>
            <a:chExt cx="3714750" cy="2438400"/>
          </a:xfrm>
        </p:grpSpPr>
        <p:grpSp>
          <p:nvGrpSpPr>
            <p:cNvPr id="28" name="Group 27"/>
            <p:cNvGrpSpPr/>
            <p:nvPr/>
          </p:nvGrpSpPr>
          <p:grpSpPr>
            <a:xfrm>
              <a:off x="577850" y="3657600"/>
              <a:ext cx="3714750" cy="2438400"/>
              <a:chOff x="577850" y="3657600"/>
              <a:chExt cx="3714750" cy="2438400"/>
            </a:xfrm>
          </p:grpSpPr>
          <p:pic>
            <p:nvPicPr>
              <p:cNvPr id="7" name="Picture 7" descr="FE55 ENERGY RES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7850" y="3657600"/>
                <a:ext cx="3714750" cy="24384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8" name="Text Box 8"/>
              <p:cNvSpPr txBox="1">
                <a:spLocks noChangeArrowheads="1"/>
              </p:cNvSpPr>
              <p:nvPr/>
            </p:nvSpPr>
            <p:spPr bwMode="auto">
              <a:xfrm>
                <a:off x="1911195" y="4814407"/>
                <a:ext cx="1149602" cy="2754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1200" i="1"/>
                  <a:t> fwhm 1.3 keV</a:t>
                </a:r>
              </a:p>
            </p:txBody>
          </p:sp>
          <p:sp>
            <p:nvSpPr>
              <p:cNvPr id="9" name="Line 9"/>
              <p:cNvSpPr>
                <a:spLocks noChangeShapeType="1"/>
              </p:cNvSpPr>
              <p:nvPr/>
            </p:nvSpPr>
            <p:spPr bwMode="auto">
              <a:xfrm>
                <a:off x="3072885" y="4930200"/>
                <a:ext cx="522217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29" name="TextBox 28"/>
            <p:cNvSpPr txBox="1"/>
            <p:nvPr/>
          </p:nvSpPr>
          <p:spPr>
            <a:xfrm>
              <a:off x="1911195" y="3935938"/>
              <a:ext cx="83057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5.9 keV</a:t>
              </a:r>
              <a:endParaRPr lang="en-US"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val="25386260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0349" y="132195"/>
            <a:ext cx="9130300" cy="348516"/>
          </a:xfrm>
        </p:spPr>
        <p:txBody>
          <a:bodyPr/>
          <a:lstStyle/>
          <a:p>
            <a:r>
              <a:rPr lang="en-US" sz="1800" i="1" dirty="0" smtClean="0"/>
              <a:t>MICROMEGAS ENERGY RESOLUTION</a:t>
            </a:r>
            <a:endParaRPr lang="en-US" sz="1800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E1E03-659C-5C49-9F8B-AEB4A7A525E6}" type="slidenum">
              <a:rPr lang="en-US" smtClean="0"/>
              <a:t>46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750" y="3607594"/>
            <a:ext cx="3892952" cy="263593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7499" y="1915781"/>
            <a:ext cx="4886382" cy="338362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56749" y="540848"/>
            <a:ext cx="48924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INGRID: MICROMEGAS WITH TIMEPIX READOUT</a:t>
            </a:r>
            <a:endParaRPr lang="en-US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5924061" y="5416273"/>
            <a:ext cx="3076671" cy="523220"/>
          </a:xfrm>
          <a:prstGeom prst="rect">
            <a:avLst/>
          </a:prstGeom>
          <a:solidFill>
            <a:srgbClr val="D9D9D9"/>
          </a:solidFill>
        </p:spPr>
        <p:txBody>
          <a:bodyPr wrap="none" rtlCol="0">
            <a:spAutoFit/>
          </a:bodyPr>
          <a:lstStyle/>
          <a:p>
            <a:r>
              <a:rPr lang="en-US" sz="1400" b="1" i="1" dirty="0" smtClean="0"/>
              <a:t>M. </a:t>
            </a:r>
            <a:r>
              <a:rPr lang="en-US" sz="1400" b="1" i="1" dirty="0" err="1" smtClean="0"/>
              <a:t>Chefdeville</a:t>
            </a:r>
            <a:r>
              <a:rPr lang="en-US" sz="1400" b="1" i="1" dirty="0" smtClean="0"/>
              <a:t> et al, </a:t>
            </a:r>
          </a:p>
          <a:p>
            <a:r>
              <a:rPr lang="en-US" sz="1400" b="1" i="1" dirty="0" err="1" smtClean="0"/>
              <a:t>Nucl</a:t>
            </a:r>
            <a:r>
              <a:rPr lang="en-US" sz="1400" b="1" i="1" dirty="0" smtClean="0"/>
              <a:t>. Instr. and Meth. A591(2008)147</a:t>
            </a:r>
            <a:endParaRPr lang="en-US" sz="1400" b="1" i="1" dirty="0"/>
          </a:p>
        </p:txBody>
      </p:sp>
      <p:sp>
        <p:nvSpPr>
          <p:cNvPr id="9" name="TextBox 8"/>
          <p:cNvSpPr txBox="1"/>
          <p:nvPr/>
        </p:nvSpPr>
        <p:spPr>
          <a:xfrm>
            <a:off x="4920018" y="1577227"/>
            <a:ext cx="26901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5.9 keV </a:t>
            </a:r>
            <a:r>
              <a:rPr lang="en-US" sz="1600" baseline="30000" dirty="0" smtClean="0"/>
              <a:t>55</a:t>
            </a:r>
            <a:r>
              <a:rPr lang="en-US" sz="1600" dirty="0" smtClean="0"/>
              <a:t>Fe  in Ar-CH</a:t>
            </a:r>
            <a:r>
              <a:rPr lang="en-US" sz="1600" baseline="-25000" dirty="0" smtClean="0"/>
              <a:t>4</a:t>
            </a:r>
            <a:r>
              <a:rPr lang="en-US" sz="1600" dirty="0" smtClean="0"/>
              <a:t> 90-10</a:t>
            </a:r>
            <a:endParaRPr lang="en-US" sz="1600" dirty="0"/>
          </a:p>
        </p:txBody>
      </p:sp>
      <p:sp>
        <p:nvSpPr>
          <p:cNvPr id="10" name="TextBox 9"/>
          <p:cNvSpPr txBox="1"/>
          <p:nvPr/>
        </p:nvSpPr>
        <p:spPr>
          <a:xfrm>
            <a:off x="7876706" y="3285577"/>
            <a:ext cx="11240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/>
              <a:t>14% </a:t>
            </a:r>
            <a:r>
              <a:rPr lang="en-US" sz="1600" i="1" dirty="0" err="1" smtClean="0"/>
              <a:t>fwhm</a:t>
            </a:r>
            <a:endParaRPr lang="en-US" sz="1600" i="1" dirty="0"/>
          </a:p>
        </p:txBody>
      </p:sp>
      <p:sp>
        <p:nvSpPr>
          <p:cNvPr id="3" name="TextBox 2"/>
          <p:cNvSpPr txBox="1"/>
          <p:nvPr/>
        </p:nvSpPr>
        <p:spPr>
          <a:xfrm>
            <a:off x="556749" y="3268450"/>
            <a:ext cx="30828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GAP INDEPENDENCE OF GAIN</a:t>
            </a:r>
            <a:endParaRPr lang="en-US" sz="1600" dirty="0"/>
          </a:p>
        </p:txBody>
      </p:sp>
      <p:pic>
        <p:nvPicPr>
          <p:cNvPr id="11" name="Picture 10" descr="ingrid on medipix9"/>
          <p:cNvPicPr>
            <a:picLocks noChangeAspect="1" noChangeArrowheads="1"/>
          </p:cNvPicPr>
          <p:nvPr/>
        </p:nvPicPr>
        <p:blipFill>
          <a:blip r:embed="rId4" cstate="screen">
            <a:lum brigh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9134" y="983382"/>
            <a:ext cx="2925401" cy="2194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352069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800" i="1" dirty="0" smtClean="0"/>
              <a:t>GEM WITH SILICON PIXEL READOUT</a:t>
            </a:r>
            <a:endParaRPr lang="en-US" sz="1800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E1E03-659C-5C49-9F8B-AEB4A7A525E6}" type="slidenum">
              <a:rPr lang="en-US" smtClean="0"/>
              <a:t>47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821" y="2068508"/>
            <a:ext cx="4299012" cy="285571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4833" y="1469885"/>
            <a:ext cx="4399048" cy="366255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11946" y="829423"/>
            <a:ext cx="23006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X-RAY POLARIMETER</a:t>
            </a:r>
            <a:endParaRPr lang="en-US" sz="1600" dirty="0"/>
          </a:p>
        </p:txBody>
      </p:sp>
      <p:sp>
        <p:nvSpPr>
          <p:cNvPr id="10" name="TextBox 9"/>
          <p:cNvSpPr txBox="1"/>
          <p:nvPr/>
        </p:nvSpPr>
        <p:spPr>
          <a:xfrm>
            <a:off x="4621845" y="5413526"/>
            <a:ext cx="4481791" cy="307777"/>
          </a:xfrm>
          <a:prstGeom prst="rect">
            <a:avLst/>
          </a:prstGeom>
          <a:solidFill>
            <a:srgbClr val="D9D9D9"/>
          </a:solidFill>
        </p:spPr>
        <p:txBody>
          <a:bodyPr wrap="none" rtlCol="0">
            <a:spAutoFit/>
          </a:bodyPr>
          <a:lstStyle/>
          <a:p>
            <a:r>
              <a:rPr lang="en-US" sz="1400" b="1" i="1" dirty="0" smtClean="0"/>
              <a:t>R. </a:t>
            </a:r>
            <a:r>
              <a:rPr lang="en-US" sz="1400" b="1" i="1" dirty="0" err="1" smtClean="0"/>
              <a:t>Bellazzini</a:t>
            </a:r>
            <a:r>
              <a:rPr lang="en-US" sz="1400" b="1" i="1" dirty="0" smtClean="0"/>
              <a:t> et al, </a:t>
            </a:r>
            <a:r>
              <a:rPr lang="en-US" sz="1400" b="1" i="1" dirty="0" err="1" smtClean="0"/>
              <a:t>Nucl</a:t>
            </a:r>
            <a:r>
              <a:rPr lang="en-US" sz="1400" b="1" i="1" dirty="0" smtClean="0"/>
              <a:t>. Instr. and Meth. A623(2010)766</a:t>
            </a:r>
            <a:endParaRPr lang="en-US" sz="1400" b="1" i="1" dirty="0"/>
          </a:p>
        </p:txBody>
      </p:sp>
    </p:spTree>
    <p:extLst>
      <p:ext uri="{BB962C8B-B14F-4D97-AF65-F5344CB8AC3E}">
        <p14:creationId xmlns:p14="http://schemas.microsoft.com/office/powerpoint/2010/main" val="38461730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800" i="1" dirty="0" smtClean="0"/>
              <a:t>GEM WITH SILICON PIXEL READOUT</a:t>
            </a:r>
            <a:endParaRPr lang="en-US" sz="1800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E1E03-659C-5C49-9F8B-AEB4A7A525E6}" type="slidenum">
              <a:rPr lang="en-US" smtClean="0"/>
              <a:t>48</a:t>
            </a:fld>
            <a:endParaRPr lang="en-US"/>
          </a:p>
        </p:txBody>
      </p:sp>
      <p:pic>
        <p:nvPicPr>
          <p:cNvPr id="5" name="Picture 4" descr="anim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19968" y="950930"/>
            <a:ext cx="4569066" cy="4431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912267" y="5863453"/>
            <a:ext cx="4452569" cy="30777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b="1" i="1" dirty="0" smtClean="0"/>
              <a:t>R. </a:t>
            </a:r>
            <a:r>
              <a:rPr lang="en-US" sz="1400" b="1" i="1" dirty="0" err="1" smtClean="0"/>
              <a:t>Bellazzini</a:t>
            </a:r>
            <a:r>
              <a:rPr lang="en-US" sz="1400" b="1" i="1" dirty="0" smtClean="0"/>
              <a:t> et al, </a:t>
            </a:r>
            <a:r>
              <a:rPr lang="en-US" sz="1400" b="1" i="1" dirty="0" err="1" smtClean="0"/>
              <a:t>Nucl</a:t>
            </a:r>
            <a:r>
              <a:rPr lang="en-US" sz="1400" b="1" i="1" dirty="0" smtClean="0"/>
              <a:t>. Instr. and Meth. A581(2007)246</a:t>
            </a:r>
            <a:endParaRPr lang="en-US" sz="1400" b="1" i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349" y="1742863"/>
            <a:ext cx="3763476" cy="2827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8158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0349" y="132195"/>
            <a:ext cx="9130300" cy="348516"/>
          </a:xfrm>
        </p:spPr>
        <p:txBody>
          <a:bodyPr/>
          <a:lstStyle/>
          <a:p>
            <a:r>
              <a:rPr lang="en-US" sz="1800" i="1" dirty="0" smtClean="0"/>
              <a:t>WINDOWS TRANSPARENCY – SOFT x rays</a:t>
            </a:r>
            <a:endParaRPr lang="en-US" sz="1800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E1E03-659C-5C49-9F8B-AEB4A7A525E6}" type="slidenum">
              <a:rPr lang="en-US" smtClean="0"/>
              <a:t>4</a:t>
            </a:fld>
            <a:endParaRPr lang="en-US"/>
          </a:p>
        </p:txBody>
      </p:sp>
      <p:pic>
        <p:nvPicPr>
          <p:cNvPr id="8" name="Picture 7" descr="Figure 3-2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349" y="1389544"/>
            <a:ext cx="4403676" cy="3497037"/>
          </a:xfrm>
          <a:prstGeom prst="rect">
            <a:avLst/>
          </a:prstGeom>
        </p:spPr>
      </p:pic>
      <p:pic>
        <p:nvPicPr>
          <p:cNvPr id="9" name="Picture 8" descr="Figure 3-29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1964" y="2196901"/>
            <a:ext cx="4591917" cy="364652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93424" y="974201"/>
            <a:ext cx="35762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ABSORPTION LENGTH VS ENERGY:</a:t>
            </a:r>
            <a:endParaRPr lang="en-US" sz="1600" dirty="0"/>
          </a:p>
        </p:txBody>
      </p:sp>
      <p:sp>
        <p:nvSpPr>
          <p:cNvPr id="11" name="TextBox 10"/>
          <p:cNvSpPr txBox="1"/>
          <p:nvPr/>
        </p:nvSpPr>
        <p:spPr>
          <a:xfrm>
            <a:off x="5309884" y="1858347"/>
            <a:ext cx="30199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TRANSPARENCY VS ENERGY: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1311245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800" i="1" dirty="0" smtClean="0"/>
              <a:t>GEM WITH SILICON PIXEL READOUT</a:t>
            </a:r>
            <a:endParaRPr lang="en-US" sz="1800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E1E03-659C-5C49-9F8B-AEB4A7A525E6}" type="slidenum">
              <a:rPr lang="en-US" smtClean="0"/>
              <a:t>49</a:t>
            </a:fld>
            <a:endParaRPr lang="en-US"/>
          </a:p>
        </p:txBody>
      </p:sp>
      <p:pic>
        <p:nvPicPr>
          <p:cNvPr id="7" name="Picture 6" descr="newXr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0881" y="1234129"/>
            <a:ext cx="8763000" cy="415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745397" y="5373929"/>
            <a:ext cx="1056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Symbol" charset="2"/>
                <a:cs typeface="Symbol" charset="2"/>
              </a:rPr>
              <a:t>s ~ </a:t>
            </a:r>
            <a:r>
              <a:rPr lang="en-US" dirty="0" smtClean="0">
                <a:cs typeface="Symbol" charset="2"/>
              </a:rPr>
              <a:t>4 µm</a:t>
            </a:r>
            <a:endParaRPr lang="en-US" dirty="0">
              <a:latin typeface="Symbol" charset="2"/>
              <a:cs typeface="Symbol" charset="2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381339" y="5746571"/>
            <a:ext cx="4452569" cy="30777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b="1" i="1" dirty="0" smtClean="0"/>
              <a:t>R. </a:t>
            </a:r>
            <a:r>
              <a:rPr lang="en-US" sz="1400" b="1" i="1" dirty="0" err="1" smtClean="0"/>
              <a:t>Bellazzini</a:t>
            </a:r>
            <a:r>
              <a:rPr lang="en-US" sz="1400" b="1" i="1" dirty="0" smtClean="0"/>
              <a:t> et al, </a:t>
            </a:r>
            <a:r>
              <a:rPr lang="en-US" sz="1400" b="1" i="1" dirty="0" err="1" smtClean="0"/>
              <a:t>Nucl</a:t>
            </a:r>
            <a:r>
              <a:rPr lang="en-US" sz="1400" b="1" i="1" dirty="0" smtClean="0"/>
              <a:t>. Instr. and Meth. A581(2007)246</a:t>
            </a:r>
            <a:endParaRPr lang="en-US" sz="1400" b="1" i="1" dirty="0"/>
          </a:p>
        </p:txBody>
      </p:sp>
      <p:sp>
        <p:nvSpPr>
          <p:cNvPr id="5" name="Rectangle 4"/>
          <p:cNvSpPr/>
          <p:nvPr/>
        </p:nvSpPr>
        <p:spPr>
          <a:xfrm>
            <a:off x="6354767" y="5698538"/>
            <a:ext cx="289466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i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3366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END OF PART 1</a:t>
            </a:r>
            <a:endParaRPr lang="en-US" sz="2800" b="1" i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3366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074882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0349" y="132195"/>
            <a:ext cx="9130300" cy="416253"/>
          </a:xfrm>
        </p:spPr>
        <p:txBody>
          <a:bodyPr/>
          <a:lstStyle/>
          <a:p>
            <a:r>
              <a:rPr lang="en-US" sz="1800" i="1" dirty="0" smtClean="0"/>
              <a:t>A CURIOUS OBSERVATION: MWPC INFRARED SENSITIVITY?</a:t>
            </a:r>
            <a:endParaRPr lang="en-US" sz="1800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E1E03-659C-5C49-9F8B-AEB4A7A525E6}" type="slidenum">
              <a:rPr lang="en-US" smtClean="0"/>
              <a:t>5</a:t>
            </a:fld>
            <a:endParaRPr lang="en-US"/>
          </a:p>
        </p:txBody>
      </p:sp>
      <p:pic>
        <p:nvPicPr>
          <p:cNvPr id="5" name="Picture 4" descr="Infrared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3929" y="1595616"/>
            <a:ext cx="3524698" cy="2474442"/>
          </a:xfrm>
          <a:prstGeom prst="rect">
            <a:avLst/>
          </a:prstGeom>
        </p:spPr>
      </p:pic>
      <p:pic>
        <p:nvPicPr>
          <p:cNvPr id="6" name="Picture 5" descr="infrared2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37602" y="641657"/>
            <a:ext cx="3838770" cy="556207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77317" y="659679"/>
            <a:ext cx="420319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/>
              <a:t>STUDY OF GLOW DISCHARGES IN MWPCs</a:t>
            </a:r>
          </a:p>
          <a:p>
            <a:r>
              <a:rPr lang="en-US" sz="1600" i="1" dirty="0" smtClean="0"/>
              <a:t>Rutherford Lab (1979)</a:t>
            </a:r>
            <a:endParaRPr lang="en-US" sz="1600" i="1" dirty="0"/>
          </a:p>
        </p:txBody>
      </p:sp>
      <p:sp>
        <p:nvSpPr>
          <p:cNvPr id="8" name="TextBox 7"/>
          <p:cNvSpPr txBox="1"/>
          <p:nvPr/>
        </p:nvSpPr>
        <p:spPr>
          <a:xfrm>
            <a:off x="733929" y="4724101"/>
            <a:ext cx="3402177" cy="52322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b="1" i="1" dirty="0" smtClean="0"/>
              <a:t>J.B. Marsh, K.H. </a:t>
            </a:r>
            <a:r>
              <a:rPr lang="en-US" sz="1400" b="1" i="1" dirty="0" err="1" smtClean="0"/>
              <a:t>Souten</a:t>
            </a:r>
            <a:r>
              <a:rPr lang="en-US" sz="1400" b="1" i="1" dirty="0" smtClean="0"/>
              <a:t> and B. O’Hagan</a:t>
            </a:r>
          </a:p>
          <a:p>
            <a:r>
              <a:rPr lang="en-US" sz="1400" b="1" i="1" dirty="0" smtClean="0"/>
              <a:t>RL-79-038 (1979)</a:t>
            </a:r>
            <a:endParaRPr lang="en-US" sz="1400" b="1" i="1" dirty="0"/>
          </a:p>
        </p:txBody>
      </p:sp>
    </p:spTree>
    <p:extLst>
      <p:ext uri="{BB962C8B-B14F-4D97-AF65-F5344CB8AC3E}">
        <p14:creationId xmlns:p14="http://schemas.microsoft.com/office/powerpoint/2010/main" val="17007886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0349" y="132195"/>
            <a:ext cx="9130300" cy="416253"/>
          </a:xfrm>
        </p:spPr>
        <p:txBody>
          <a:bodyPr/>
          <a:lstStyle/>
          <a:p>
            <a:r>
              <a:rPr lang="en-US" sz="1800" i="1" dirty="0" smtClean="0"/>
              <a:t>PHOTON DETECTION IN THE VISIBLE</a:t>
            </a:r>
            <a:endParaRPr lang="en-US" sz="1800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E1E03-659C-5C49-9F8B-AEB4A7A525E6}" type="slidenum">
              <a:rPr lang="en-US" smtClean="0"/>
              <a:t>6</a:t>
            </a:fld>
            <a:endParaRPr lang="en-US"/>
          </a:p>
        </p:txBody>
      </p:sp>
      <p:grpSp>
        <p:nvGrpSpPr>
          <p:cNvPr id="20" name="Group 19"/>
          <p:cNvGrpSpPr/>
          <p:nvPr/>
        </p:nvGrpSpPr>
        <p:grpSpPr>
          <a:xfrm>
            <a:off x="565619" y="892049"/>
            <a:ext cx="5288079" cy="5307456"/>
            <a:chOff x="1160463" y="978861"/>
            <a:chExt cx="4765675" cy="4783137"/>
          </a:xfrm>
        </p:grpSpPr>
        <p:grpSp>
          <p:nvGrpSpPr>
            <p:cNvPr id="9" name="Group 35"/>
            <p:cNvGrpSpPr>
              <a:grpSpLocks/>
            </p:cNvGrpSpPr>
            <p:nvPr/>
          </p:nvGrpSpPr>
          <p:grpSpPr bwMode="auto">
            <a:xfrm>
              <a:off x="1160463" y="978861"/>
              <a:ext cx="4765675" cy="4783137"/>
              <a:chOff x="2740" y="624"/>
              <a:chExt cx="2876" cy="3072"/>
            </a:xfrm>
          </p:grpSpPr>
          <p:pic>
            <p:nvPicPr>
              <p:cNvPr id="10" name="Picture 21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30" r="2530"/>
              <a:stretch>
                <a:fillRect/>
              </a:stretch>
            </p:blipFill>
            <p:spPr bwMode="auto">
              <a:xfrm>
                <a:off x="2740" y="830"/>
                <a:ext cx="2876" cy="286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1" name="Freeform 22"/>
              <p:cNvSpPr>
                <a:spLocks/>
              </p:cNvSpPr>
              <p:nvPr/>
            </p:nvSpPr>
            <p:spPr bwMode="auto">
              <a:xfrm>
                <a:off x="3159" y="1135"/>
                <a:ext cx="2254" cy="2204"/>
              </a:xfrm>
              <a:custGeom>
                <a:avLst/>
                <a:gdLst>
                  <a:gd name="T0" fmla="*/ 2619 w 2630"/>
                  <a:gd name="T1" fmla="*/ 2572 h 2572"/>
                  <a:gd name="T2" fmla="*/ 2592 w 2630"/>
                  <a:gd name="T3" fmla="*/ 2551 h 2572"/>
                  <a:gd name="T4" fmla="*/ 2390 w 2630"/>
                  <a:gd name="T5" fmla="*/ 2497 h 2572"/>
                  <a:gd name="T6" fmla="*/ 2176 w 2630"/>
                  <a:gd name="T7" fmla="*/ 2369 h 2572"/>
                  <a:gd name="T8" fmla="*/ 1931 w 2630"/>
                  <a:gd name="T9" fmla="*/ 2151 h 2572"/>
                  <a:gd name="T10" fmla="*/ 1632 w 2630"/>
                  <a:gd name="T11" fmla="*/ 1751 h 2572"/>
                  <a:gd name="T12" fmla="*/ 1398 w 2630"/>
                  <a:gd name="T13" fmla="*/ 1367 h 2572"/>
                  <a:gd name="T14" fmla="*/ 1200 w 2630"/>
                  <a:gd name="T15" fmla="*/ 983 h 2572"/>
                  <a:gd name="T16" fmla="*/ 1067 w 2630"/>
                  <a:gd name="T17" fmla="*/ 716 h 2572"/>
                  <a:gd name="T18" fmla="*/ 955 w 2630"/>
                  <a:gd name="T19" fmla="*/ 535 h 2572"/>
                  <a:gd name="T20" fmla="*/ 870 w 2630"/>
                  <a:gd name="T21" fmla="*/ 428 h 2572"/>
                  <a:gd name="T22" fmla="*/ 763 w 2630"/>
                  <a:gd name="T23" fmla="*/ 401 h 2572"/>
                  <a:gd name="T24" fmla="*/ 710 w 2630"/>
                  <a:gd name="T25" fmla="*/ 433 h 2572"/>
                  <a:gd name="T26" fmla="*/ 672 w 2630"/>
                  <a:gd name="T27" fmla="*/ 492 h 2572"/>
                  <a:gd name="T28" fmla="*/ 608 w 2630"/>
                  <a:gd name="T29" fmla="*/ 519 h 2572"/>
                  <a:gd name="T30" fmla="*/ 550 w 2630"/>
                  <a:gd name="T31" fmla="*/ 449 h 2572"/>
                  <a:gd name="T32" fmla="*/ 539 w 2630"/>
                  <a:gd name="T33" fmla="*/ 300 h 2572"/>
                  <a:gd name="T34" fmla="*/ 502 w 2630"/>
                  <a:gd name="T35" fmla="*/ 135 h 2572"/>
                  <a:gd name="T36" fmla="*/ 475 w 2630"/>
                  <a:gd name="T37" fmla="*/ 39 h 2572"/>
                  <a:gd name="T38" fmla="*/ 416 w 2630"/>
                  <a:gd name="T39" fmla="*/ 1 h 2572"/>
                  <a:gd name="T40" fmla="*/ 336 w 2630"/>
                  <a:gd name="T41" fmla="*/ 33 h 2572"/>
                  <a:gd name="T42" fmla="*/ 182 w 2630"/>
                  <a:gd name="T43" fmla="*/ 60 h 2572"/>
                  <a:gd name="T44" fmla="*/ 48 w 2630"/>
                  <a:gd name="T45" fmla="*/ 60 h 2572"/>
                  <a:gd name="T46" fmla="*/ 11 w 2630"/>
                  <a:gd name="T47" fmla="*/ 108 h 2572"/>
                  <a:gd name="T48" fmla="*/ 0 w 2630"/>
                  <a:gd name="T49" fmla="*/ 177 h 25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630" h="2572">
                    <a:moveTo>
                      <a:pt x="2619" y="2572"/>
                    </a:moveTo>
                    <a:cubicBezTo>
                      <a:pt x="2624" y="2567"/>
                      <a:pt x="2630" y="2563"/>
                      <a:pt x="2592" y="2551"/>
                    </a:cubicBezTo>
                    <a:cubicBezTo>
                      <a:pt x="2554" y="2539"/>
                      <a:pt x="2459" y="2527"/>
                      <a:pt x="2390" y="2497"/>
                    </a:cubicBezTo>
                    <a:cubicBezTo>
                      <a:pt x="2321" y="2467"/>
                      <a:pt x="2253" y="2427"/>
                      <a:pt x="2176" y="2369"/>
                    </a:cubicBezTo>
                    <a:cubicBezTo>
                      <a:pt x="2099" y="2311"/>
                      <a:pt x="2022" y="2254"/>
                      <a:pt x="1931" y="2151"/>
                    </a:cubicBezTo>
                    <a:cubicBezTo>
                      <a:pt x="1840" y="2048"/>
                      <a:pt x="1721" y="1882"/>
                      <a:pt x="1632" y="1751"/>
                    </a:cubicBezTo>
                    <a:cubicBezTo>
                      <a:pt x="1543" y="1620"/>
                      <a:pt x="1470" y="1495"/>
                      <a:pt x="1398" y="1367"/>
                    </a:cubicBezTo>
                    <a:cubicBezTo>
                      <a:pt x="1326" y="1239"/>
                      <a:pt x="1255" y="1091"/>
                      <a:pt x="1200" y="983"/>
                    </a:cubicBezTo>
                    <a:cubicBezTo>
                      <a:pt x="1145" y="875"/>
                      <a:pt x="1108" y="791"/>
                      <a:pt x="1067" y="716"/>
                    </a:cubicBezTo>
                    <a:cubicBezTo>
                      <a:pt x="1026" y="641"/>
                      <a:pt x="988" y="583"/>
                      <a:pt x="955" y="535"/>
                    </a:cubicBezTo>
                    <a:cubicBezTo>
                      <a:pt x="922" y="487"/>
                      <a:pt x="902" y="450"/>
                      <a:pt x="870" y="428"/>
                    </a:cubicBezTo>
                    <a:cubicBezTo>
                      <a:pt x="838" y="406"/>
                      <a:pt x="790" y="400"/>
                      <a:pt x="763" y="401"/>
                    </a:cubicBezTo>
                    <a:cubicBezTo>
                      <a:pt x="736" y="402"/>
                      <a:pt x="725" y="418"/>
                      <a:pt x="710" y="433"/>
                    </a:cubicBezTo>
                    <a:cubicBezTo>
                      <a:pt x="695" y="448"/>
                      <a:pt x="689" y="478"/>
                      <a:pt x="672" y="492"/>
                    </a:cubicBezTo>
                    <a:cubicBezTo>
                      <a:pt x="655" y="506"/>
                      <a:pt x="628" y="526"/>
                      <a:pt x="608" y="519"/>
                    </a:cubicBezTo>
                    <a:cubicBezTo>
                      <a:pt x="588" y="512"/>
                      <a:pt x="561" y="485"/>
                      <a:pt x="550" y="449"/>
                    </a:cubicBezTo>
                    <a:cubicBezTo>
                      <a:pt x="539" y="413"/>
                      <a:pt x="547" y="352"/>
                      <a:pt x="539" y="300"/>
                    </a:cubicBezTo>
                    <a:cubicBezTo>
                      <a:pt x="531" y="248"/>
                      <a:pt x="513" y="178"/>
                      <a:pt x="502" y="135"/>
                    </a:cubicBezTo>
                    <a:cubicBezTo>
                      <a:pt x="491" y="92"/>
                      <a:pt x="489" y="61"/>
                      <a:pt x="475" y="39"/>
                    </a:cubicBezTo>
                    <a:cubicBezTo>
                      <a:pt x="461" y="17"/>
                      <a:pt x="439" y="2"/>
                      <a:pt x="416" y="1"/>
                    </a:cubicBezTo>
                    <a:cubicBezTo>
                      <a:pt x="393" y="0"/>
                      <a:pt x="375" y="23"/>
                      <a:pt x="336" y="33"/>
                    </a:cubicBezTo>
                    <a:cubicBezTo>
                      <a:pt x="297" y="43"/>
                      <a:pt x="230" y="56"/>
                      <a:pt x="182" y="60"/>
                    </a:cubicBezTo>
                    <a:cubicBezTo>
                      <a:pt x="134" y="64"/>
                      <a:pt x="76" y="52"/>
                      <a:pt x="48" y="60"/>
                    </a:cubicBezTo>
                    <a:cubicBezTo>
                      <a:pt x="20" y="68"/>
                      <a:pt x="19" y="88"/>
                      <a:pt x="11" y="108"/>
                    </a:cubicBezTo>
                    <a:cubicBezTo>
                      <a:pt x="3" y="128"/>
                      <a:pt x="1" y="152"/>
                      <a:pt x="0" y="177"/>
                    </a:cubicBezTo>
                  </a:path>
                </a:pathLst>
              </a:custGeom>
              <a:noFill/>
              <a:ln w="19050" cmpd="sng">
                <a:solidFill>
                  <a:srgbClr val="FF0B0B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" name="Freeform 23"/>
              <p:cNvSpPr>
                <a:spLocks/>
              </p:cNvSpPr>
              <p:nvPr/>
            </p:nvSpPr>
            <p:spPr bwMode="auto">
              <a:xfrm>
                <a:off x="3182" y="1145"/>
                <a:ext cx="1564" cy="2153"/>
              </a:xfrm>
              <a:custGeom>
                <a:avLst/>
                <a:gdLst>
                  <a:gd name="T0" fmla="*/ 1824 w 1824"/>
                  <a:gd name="T1" fmla="*/ 2512 h 2512"/>
                  <a:gd name="T2" fmla="*/ 1691 w 1824"/>
                  <a:gd name="T3" fmla="*/ 2459 h 2512"/>
                  <a:gd name="T4" fmla="*/ 1573 w 1824"/>
                  <a:gd name="T5" fmla="*/ 2277 h 2512"/>
                  <a:gd name="T6" fmla="*/ 1445 w 1824"/>
                  <a:gd name="T7" fmla="*/ 1739 h 2512"/>
                  <a:gd name="T8" fmla="*/ 1269 w 1824"/>
                  <a:gd name="T9" fmla="*/ 1040 h 2512"/>
                  <a:gd name="T10" fmla="*/ 1125 w 1824"/>
                  <a:gd name="T11" fmla="*/ 565 h 2512"/>
                  <a:gd name="T12" fmla="*/ 997 w 1824"/>
                  <a:gd name="T13" fmla="*/ 203 h 2512"/>
                  <a:gd name="T14" fmla="*/ 896 w 1824"/>
                  <a:gd name="T15" fmla="*/ 32 h 2512"/>
                  <a:gd name="T16" fmla="*/ 800 w 1824"/>
                  <a:gd name="T17" fmla="*/ 11 h 2512"/>
                  <a:gd name="T18" fmla="*/ 683 w 1824"/>
                  <a:gd name="T19" fmla="*/ 48 h 2512"/>
                  <a:gd name="T20" fmla="*/ 592 w 1824"/>
                  <a:gd name="T21" fmla="*/ 101 h 2512"/>
                  <a:gd name="T22" fmla="*/ 459 w 1824"/>
                  <a:gd name="T23" fmla="*/ 224 h 2512"/>
                  <a:gd name="T24" fmla="*/ 395 w 1824"/>
                  <a:gd name="T25" fmla="*/ 389 h 2512"/>
                  <a:gd name="T26" fmla="*/ 341 w 1824"/>
                  <a:gd name="T27" fmla="*/ 528 h 2512"/>
                  <a:gd name="T28" fmla="*/ 251 w 1824"/>
                  <a:gd name="T29" fmla="*/ 555 h 2512"/>
                  <a:gd name="T30" fmla="*/ 155 w 1824"/>
                  <a:gd name="T31" fmla="*/ 507 h 2512"/>
                  <a:gd name="T32" fmla="*/ 37 w 1824"/>
                  <a:gd name="T33" fmla="*/ 512 h 2512"/>
                  <a:gd name="T34" fmla="*/ 0 w 1824"/>
                  <a:gd name="T35" fmla="*/ 549 h 25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824" h="2512">
                    <a:moveTo>
                      <a:pt x="1824" y="2512"/>
                    </a:moveTo>
                    <a:cubicBezTo>
                      <a:pt x="1778" y="2505"/>
                      <a:pt x="1733" y="2498"/>
                      <a:pt x="1691" y="2459"/>
                    </a:cubicBezTo>
                    <a:cubicBezTo>
                      <a:pt x="1649" y="2420"/>
                      <a:pt x="1614" y="2397"/>
                      <a:pt x="1573" y="2277"/>
                    </a:cubicBezTo>
                    <a:cubicBezTo>
                      <a:pt x="1532" y="2157"/>
                      <a:pt x="1496" y="1945"/>
                      <a:pt x="1445" y="1739"/>
                    </a:cubicBezTo>
                    <a:cubicBezTo>
                      <a:pt x="1394" y="1533"/>
                      <a:pt x="1322" y="1236"/>
                      <a:pt x="1269" y="1040"/>
                    </a:cubicBezTo>
                    <a:cubicBezTo>
                      <a:pt x="1216" y="844"/>
                      <a:pt x="1170" y="704"/>
                      <a:pt x="1125" y="565"/>
                    </a:cubicBezTo>
                    <a:cubicBezTo>
                      <a:pt x="1080" y="426"/>
                      <a:pt x="1035" y="292"/>
                      <a:pt x="997" y="203"/>
                    </a:cubicBezTo>
                    <a:cubicBezTo>
                      <a:pt x="959" y="114"/>
                      <a:pt x="929" y="64"/>
                      <a:pt x="896" y="32"/>
                    </a:cubicBezTo>
                    <a:cubicBezTo>
                      <a:pt x="863" y="0"/>
                      <a:pt x="835" y="8"/>
                      <a:pt x="800" y="11"/>
                    </a:cubicBezTo>
                    <a:cubicBezTo>
                      <a:pt x="765" y="14"/>
                      <a:pt x="718" y="33"/>
                      <a:pt x="683" y="48"/>
                    </a:cubicBezTo>
                    <a:cubicBezTo>
                      <a:pt x="648" y="63"/>
                      <a:pt x="629" y="72"/>
                      <a:pt x="592" y="101"/>
                    </a:cubicBezTo>
                    <a:cubicBezTo>
                      <a:pt x="555" y="130"/>
                      <a:pt x="492" y="176"/>
                      <a:pt x="459" y="224"/>
                    </a:cubicBezTo>
                    <a:cubicBezTo>
                      <a:pt x="426" y="272"/>
                      <a:pt x="415" y="338"/>
                      <a:pt x="395" y="389"/>
                    </a:cubicBezTo>
                    <a:cubicBezTo>
                      <a:pt x="375" y="440"/>
                      <a:pt x="365" y="500"/>
                      <a:pt x="341" y="528"/>
                    </a:cubicBezTo>
                    <a:cubicBezTo>
                      <a:pt x="317" y="556"/>
                      <a:pt x="282" y="558"/>
                      <a:pt x="251" y="555"/>
                    </a:cubicBezTo>
                    <a:cubicBezTo>
                      <a:pt x="220" y="552"/>
                      <a:pt x="191" y="514"/>
                      <a:pt x="155" y="507"/>
                    </a:cubicBezTo>
                    <a:cubicBezTo>
                      <a:pt x="119" y="500"/>
                      <a:pt x="63" y="505"/>
                      <a:pt x="37" y="512"/>
                    </a:cubicBezTo>
                    <a:cubicBezTo>
                      <a:pt x="11" y="519"/>
                      <a:pt x="5" y="534"/>
                      <a:pt x="0" y="549"/>
                    </a:cubicBezTo>
                  </a:path>
                </a:pathLst>
              </a:custGeom>
              <a:noFill/>
              <a:ln w="28575" cmpd="sng">
                <a:solidFill>
                  <a:srgbClr val="211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" name="Text Box 24"/>
              <p:cNvSpPr txBox="1">
                <a:spLocks noChangeArrowheads="1"/>
              </p:cNvSpPr>
              <p:nvPr/>
            </p:nvSpPr>
            <p:spPr bwMode="auto">
              <a:xfrm>
                <a:off x="4325" y="1158"/>
                <a:ext cx="864" cy="21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1600" i="1">
                    <a:solidFill>
                      <a:srgbClr val="2813FF"/>
                    </a:solidFill>
                    <a:latin typeface="Times" charset="0"/>
                  </a:rPr>
                  <a:t>Bialkali (K-Cs)</a:t>
                </a:r>
              </a:p>
            </p:txBody>
          </p:sp>
          <p:sp>
            <p:nvSpPr>
              <p:cNvPr id="14" name="Text Box 25"/>
              <p:cNvSpPr txBox="1">
                <a:spLocks noChangeArrowheads="1"/>
              </p:cNvSpPr>
              <p:nvPr/>
            </p:nvSpPr>
            <p:spPr bwMode="auto">
              <a:xfrm>
                <a:off x="3676" y="624"/>
                <a:ext cx="878" cy="21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1600" i="1">
                    <a:solidFill>
                      <a:srgbClr val="FF0B0B"/>
                    </a:solidFill>
                    <a:latin typeface="Times" charset="0"/>
                  </a:rPr>
                  <a:t>Trialkali (S-20)</a:t>
                </a:r>
              </a:p>
            </p:txBody>
          </p:sp>
          <p:sp>
            <p:nvSpPr>
              <p:cNvPr id="15" name="Line 26"/>
              <p:cNvSpPr>
                <a:spLocks noChangeShapeType="1"/>
              </p:cNvSpPr>
              <p:nvPr/>
            </p:nvSpPr>
            <p:spPr bwMode="auto">
              <a:xfrm flipH="1">
                <a:off x="4046" y="1282"/>
                <a:ext cx="288" cy="83"/>
              </a:xfrm>
              <a:prstGeom prst="line">
                <a:avLst/>
              </a:prstGeom>
              <a:noFill/>
              <a:ln w="9525">
                <a:solidFill>
                  <a:srgbClr val="211F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6" name="Line 27"/>
              <p:cNvSpPr>
                <a:spLocks noChangeShapeType="1"/>
              </p:cNvSpPr>
              <p:nvPr/>
            </p:nvSpPr>
            <p:spPr bwMode="auto">
              <a:xfrm flipH="1">
                <a:off x="3552" y="789"/>
                <a:ext cx="288" cy="329"/>
              </a:xfrm>
              <a:prstGeom prst="line">
                <a:avLst/>
              </a:prstGeom>
              <a:noFill/>
              <a:ln w="9525">
                <a:solidFill>
                  <a:srgbClr val="FF0B0B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pic>
          <p:nvPicPr>
            <p:cNvPr id="17" name="Picture 39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54338" y="4893384"/>
              <a:ext cx="1981200" cy="2860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Text Box 41"/>
            <p:cNvSpPr txBox="1">
              <a:spLocks noChangeArrowheads="1"/>
            </p:cNvSpPr>
            <p:nvPr/>
          </p:nvSpPr>
          <p:spPr bwMode="auto">
            <a:xfrm>
              <a:off x="1527856" y="4893384"/>
              <a:ext cx="1448875" cy="276999"/>
            </a:xfrm>
            <a:prstGeom prst="rect">
              <a:avLst/>
            </a:prstGeom>
            <a:solidFill>
              <a:srgbClr val="871BED"/>
            </a:solidFill>
            <a:ln w="9525">
              <a:solidFill>
                <a:srgbClr val="871BED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it-IT" sz="1200" b="1" dirty="0" smtClean="0">
                  <a:solidFill>
                    <a:schemeClr val="bg1"/>
                  </a:solidFill>
                </a:rPr>
                <a:t>ULTRAVIOLET</a:t>
              </a:r>
              <a:endParaRPr lang="it-IT" sz="1200" b="1" dirty="0">
                <a:solidFill>
                  <a:schemeClr val="bg1"/>
                </a:solidFill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3542715" y="4871655"/>
              <a:ext cx="91315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/>
                <a:t>VISIBLE</a:t>
              </a:r>
              <a:endParaRPr lang="en-US" sz="1400" b="1" dirty="0"/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517124" y="585031"/>
            <a:ext cx="57100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/>
              <a:t>SPECTRAL RESPONSE OF PHOTOCATHODES (IN VACUUM):</a:t>
            </a:r>
            <a:endParaRPr lang="en-US" sz="1600" i="1" dirty="0"/>
          </a:p>
        </p:txBody>
      </p:sp>
      <p:sp>
        <p:nvSpPr>
          <p:cNvPr id="44" name="TextBox 43"/>
          <p:cNvSpPr txBox="1"/>
          <p:nvPr/>
        </p:nvSpPr>
        <p:spPr>
          <a:xfrm>
            <a:off x="5868981" y="932547"/>
            <a:ext cx="25296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/>
              <a:t>VACUUM PHOTODIODE:</a:t>
            </a:r>
            <a:endParaRPr lang="en-US" sz="1600" i="1" dirty="0"/>
          </a:p>
        </p:txBody>
      </p:sp>
      <p:grpSp>
        <p:nvGrpSpPr>
          <p:cNvPr id="96" name="Group 95"/>
          <p:cNvGrpSpPr/>
          <p:nvPr/>
        </p:nvGrpSpPr>
        <p:grpSpPr>
          <a:xfrm>
            <a:off x="6322632" y="2463515"/>
            <a:ext cx="2467113" cy="574231"/>
            <a:chOff x="6322632" y="2463515"/>
            <a:chExt cx="2467113" cy="574231"/>
          </a:xfrm>
        </p:grpSpPr>
        <p:grpSp>
          <p:nvGrpSpPr>
            <p:cNvPr id="47" name="Group 46"/>
            <p:cNvGrpSpPr/>
            <p:nvPr/>
          </p:nvGrpSpPr>
          <p:grpSpPr>
            <a:xfrm>
              <a:off x="6322632" y="2463515"/>
              <a:ext cx="1890723" cy="574231"/>
              <a:chOff x="6322632" y="1451774"/>
              <a:chExt cx="1890723" cy="574231"/>
            </a:xfrm>
            <a:solidFill>
              <a:schemeClr val="bg1">
                <a:lumMod val="85000"/>
              </a:schemeClr>
            </a:solidFill>
          </p:grpSpPr>
          <p:sp>
            <p:nvSpPr>
              <p:cNvPr id="56" name="Rectangle 55"/>
              <p:cNvSpPr/>
              <p:nvPr/>
            </p:nvSpPr>
            <p:spPr>
              <a:xfrm>
                <a:off x="6322632" y="1451774"/>
                <a:ext cx="1890723" cy="574231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57" name="Straight Connector 56"/>
              <p:cNvCxnSpPr/>
              <p:nvPr/>
            </p:nvCxnSpPr>
            <p:spPr>
              <a:xfrm>
                <a:off x="6322632" y="1475737"/>
                <a:ext cx="1890723" cy="0"/>
              </a:xfrm>
              <a:prstGeom prst="line">
                <a:avLst/>
              </a:prstGeom>
              <a:grpFill/>
              <a:ln w="28575" cmpd="sng">
                <a:solidFill>
                  <a:srgbClr val="D51AFF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/>
              <p:cNvCxnSpPr/>
              <p:nvPr/>
            </p:nvCxnSpPr>
            <p:spPr>
              <a:xfrm>
                <a:off x="6322632" y="2006909"/>
                <a:ext cx="1890723" cy="0"/>
              </a:xfrm>
              <a:prstGeom prst="line">
                <a:avLst/>
              </a:prstGeom>
              <a:grpFill/>
              <a:ln w="28575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6" name="Group 85"/>
            <p:cNvGrpSpPr/>
            <p:nvPr/>
          </p:nvGrpSpPr>
          <p:grpSpPr>
            <a:xfrm>
              <a:off x="8212229" y="2473063"/>
              <a:ext cx="577516" cy="545587"/>
              <a:chOff x="8212229" y="2473063"/>
              <a:chExt cx="577516" cy="545587"/>
            </a:xfrm>
          </p:grpSpPr>
          <p:grpSp>
            <p:nvGrpSpPr>
              <p:cNvPr id="49" name="Group 48"/>
              <p:cNvGrpSpPr/>
              <p:nvPr/>
            </p:nvGrpSpPr>
            <p:grpSpPr>
              <a:xfrm>
                <a:off x="8212229" y="2473063"/>
                <a:ext cx="381964" cy="545587"/>
                <a:chOff x="8336366" y="1461322"/>
                <a:chExt cx="381964" cy="545587"/>
              </a:xfrm>
            </p:grpSpPr>
            <p:cxnSp>
              <p:nvCxnSpPr>
                <p:cNvPr id="53" name="Straight Connector 52"/>
                <p:cNvCxnSpPr/>
                <p:nvPr/>
              </p:nvCxnSpPr>
              <p:spPr>
                <a:xfrm>
                  <a:off x="8336366" y="1461322"/>
                  <a:ext cx="381964" cy="0"/>
                </a:xfrm>
                <a:prstGeom prst="line">
                  <a:avLst/>
                </a:prstGeom>
                <a:ln w="12700" cmpd="sng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53"/>
                <p:cNvCxnSpPr/>
                <p:nvPr/>
              </p:nvCxnSpPr>
              <p:spPr>
                <a:xfrm>
                  <a:off x="8336366" y="2006909"/>
                  <a:ext cx="381964" cy="0"/>
                </a:xfrm>
                <a:prstGeom prst="line">
                  <a:avLst/>
                </a:prstGeom>
                <a:ln w="12700" cmpd="sng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54"/>
                <p:cNvCxnSpPr/>
                <p:nvPr/>
              </p:nvCxnSpPr>
              <p:spPr>
                <a:xfrm>
                  <a:off x="8718330" y="1463902"/>
                  <a:ext cx="0" cy="543007"/>
                </a:xfrm>
                <a:prstGeom prst="line">
                  <a:avLst/>
                </a:prstGeom>
                <a:ln w="12700" cmpd="sng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0" name="Group 49"/>
              <p:cNvGrpSpPr/>
              <p:nvPr/>
            </p:nvGrpSpPr>
            <p:grpSpPr>
              <a:xfrm>
                <a:off x="8398640" y="2637730"/>
                <a:ext cx="391105" cy="239073"/>
                <a:chOff x="7801617" y="2711323"/>
                <a:chExt cx="391105" cy="239073"/>
              </a:xfrm>
              <a:solidFill>
                <a:schemeClr val="tx2">
                  <a:lumMod val="20000"/>
                  <a:lumOff val="80000"/>
                  <a:alpha val="34000"/>
                </a:schemeClr>
              </a:solidFill>
            </p:grpSpPr>
            <p:sp>
              <p:nvSpPr>
                <p:cNvPr id="51" name="Oval 50"/>
                <p:cNvSpPr/>
                <p:nvPr/>
              </p:nvSpPr>
              <p:spPr>
                <a:xfrm>
                  <a:off x="7801617" y="2711691"/>
                  <a:ext cx="238705" cy="238705"/>
                </a:xfrm>
                <a:prstGeom prst="ellipse">
                  <a:avLst/>
                </a:prstGeom>
                <a:grpFill/>
                <a:ln w="12700" cmpd="sng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2" name="Oval 51"/>
                <p:cNvSpPr/>
                <p:nvPr/>
              </p:nvSpPr>
              <p:spPr>
                <a:xfrm>
                  <a:off x="7954017" y="2711323"/>
                  <a:ext cx="238705" cy="238705"/>
                </a:xfrm>
                <a:prstGeom prst="ellipse">
                  <a:avLst/>
                </a:prstGeom>
                <a:grpFill/>
                <a:ln w="12700" cmpd="sng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sp>
        <p:nvSpPr>
          <p:cNvPr id="60" name="TextBox 59"/>
          <p:cNvSpPr txBox="1"/>
          <p:nvPr/>
        </p:nvSpPr>
        <p:spPr>
          <a:xfrm>
            <a:off x="5868981" y="2018538"/>
            <a:ext cx="20661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/>
              <a:t>GAS PHOTODIODE:</a:t>
            </a:r>
            <a:endParaRPr lang="en-US" sz="1600" i="1" dirty="0"/>
          </a:p>
        </p:txBody>
      </p:sp>
      <p:sp>
        <p:nvSpPr>
          <p:cNvPr id="61" name="TextBox 60"/>
          <p:cNvSpPr txBox="1"/>
          <p:nvPr/>
        </p:nvSpPr>
        <p:spPr>
          <a:xfrm>
            <a:off x="5799272" y="3139139"/>
            <a:ext cx="35755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smtClean="0"/>
              <a:t> - Damaged by impurities (O</a:t>
            </a:r>
            <a:r>
              <a:rPr lang="en-US" sz="1600" i="1" baseline="-25000" dirty="0" smtClean="0"/>
              <a:t>2</a:t>
            </a:r>
            <a:r>
              <a:rPr lang="en-US" sz="1600" i="1" dirty="0" smtClean="0"/>
              <a:t>, H</a:t>
            </a:r>
            <a:r>
              <a:rPr lang="en-US" sz="1600" i="1" baseline="-25000" dirty="0" smtClean="0"/>
              <a:t>2</a:t>
            </a:r>
            <a:r>
              <a:rPr lang="en-US" sz="1600" i="1" dirty="0" smtClean="0"/>
              <a:t>O,…)</a:t>
            </a:r>
          </a:p>
          <a:p>
            <a:r>
              <a:rPr lang="en-US" sz="1600" i="1" dirty="0" smtClean="0"/>
              <a:t> - Backscattering reduces Quantum    	Efficiency</a:t>
            </a:r>
            <a:endParaRPr lang="en-US" sz="1600" i="1" dirty="0"/>
          </a:p>
        </p:txBody>
      </p:sp>
      <p:sp>
        <p:nvSpPr>
          <p:cNvPr id="75" name="TextBox 74"/>
          <p:cNvSpPr txBox="1"/>
          <p:nvPr/>
        </p:nvSpPr>
        <p:spPr>
          <a:xfrm>
            <a:off x="5927767" y="4131992"/>
            <a:ext cx="28642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/>
              <a:t>GAS DETECTOR WITH GAIN: </a:t>
            </a:r>
          </a:p>
        </p:txBody>
      </p:sp>
      <p:grpSp>
        <p:nvGrpSpPr>
          <p:cNvPr id="97" name="Group 96"/>
          <p:cNvGrpSpPr/>
          <p:nvPr/>
        </p:nvGrpSpPr>
        <p:grpSpPr>
          <a:xfrm>
            <a:off x="6322632" y="4608609"/>
            <a:ext cx="2610321" cy="574231"/>
            <a:chOff x="6322632" y="4363692"/>
            <a:chExt cx="2610321" cy="574231"/>
          </a:xfrm>
        </p:grpSpPr>
        <p:grpSp>
          <p:nvGrpSpPr>
            <p:cNvPr id="63" name="Group 62"/>
            <p:cNvGrpSpPr/>
            <p:nvPr/>
          </p:nvGrpSpPr>
          <p:grpSpPr>
            <a:xfrm>
              <a:off x="6322632" y="4363692"/>
              <a:ext cx="1890723" cy="574231"/>
              <a:chOff x="6322632" y="1451774"/>
              <a:chExt cx="1890723" cy="574231"/>
            </a:xfrm>
            <a:solidFill>
              <a:schemeClr val="bg1">
                <a:lumMod val="85000"/>
              </a:schemeClr>
            </a:solidFill>
          </p:grpSpPr>
          <p:sp>
            <p:nvSpPr>
              <p:cNvPr id="72" name="Rectangle 71"/>
              <p:cNvSpPr/>
              <p:nvPr/>
            </p:nvSpPr>
            <p:spPr>
              <a:xfrm>
                <a:off x="6322632" y="1451774"/>
                <a:ext cx="1890723" cy="574231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73" name="Straight Connector 72"/>
              <p:cNvCxnSpPr/>
              <p:nvPr/>
            </p:nvCxnSpPr>
            <p:spPr>
              <a:xfrm>
                <a:off x="6322632" y="1475737"/>
                <a:ext cx="1890723" cy="0"/>
              </a:xfrm>
              <a:prstGeom prst="line">
                <a:avLst/>
              </a:prstGeom>
              <a:grpFill/>
              <a:ln w="28575" cmpd="sng">
                <a:solidFill>
                  <a:srgbClr val="D51AFF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73"/>
              <p:cNvCxnSpPr/>
              <p:nvPr/>
            </p:nvCxnSpPr>
            <p:spPr>
              <a:xfrm>
                <a:off x="6322632" y="2006909"/>
                <a:ext cx="1890723" cy="0"/>
              </a:xfrm>
              <a:prstGeom prst="line">
                <a:avLst/>
              </a:prstGeom>
              <a:grpFill/>
              <a:ln w="28575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77" name="Straight Connector 76"/>
            <p:cNvCxnSpPr/>
            <p:nvPr/>
          </p:nvCxnSpPr>
          <p:spPr>
            <a:xfrm>
              <a:off x="6322632" y="4672343"/>
              <a:ext cx="1889597" cy="0"/>
            </a:xfrm>
            <a:prstGeom prst="line">
              <a:avLst/>
            </a:prstGeom>
            <a:ln w="38100" cmpd="sng">
              <a:solidFill>
                <a:srgbClr val="000000"/>
              </a:solidFill>
              <a:prstDash val="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5" name="Group 84"/>
            <p:cNvGrpSpPr/>
            <p:nvPr/>
          </p:nvGrpSpPr>
          <p:grpSpPr>
            <a:xfrm>
              <a:off x="8226758" y="4491096"/>
              <a:ext cx="706195" cy="365504"/>
              <a:chOff x="8398640" y="4510192"/>
              <a:chExt cx="706195" cy="365504"/>
            </a:xfrm>
          </p:grpSpPr>
          <p:cxnSp>
            <p:nvCxnSpPr>
              <p:cNvPr id="81" name="Straight Connector 80"/>
              <p:cNvCxnSpPr>
                <a:endCxn id="82" idx="0"/>
              </p:cNvCxnSpPr>
              <p:nvPr/>
            </p:nvCxnSpPr>
            <p:spPr>
              <a:xfrm>
                <a:off x="8398640" y="4691439"/>
                <a:ext cx="706195" cy="1505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2" name="Isosceles Triangle 81"/>
              <p:cNvSpPr/>
              <p:nvPr/>
            </p:nvSpPr>
            <p:spPr>
              <a:xfrm rot="5400000">
                <a:off x="8764538" y="4535399"/>
                <a:ext cx="365504" cy="315090"/>
              </a:xfrm>
              <a:prstGeom prst="triangle">
                <a:avLst/>
              </a:prstGeom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95" name="Group 94"/>
          <p:cNvGrpSpPr/>
          <p:nvPr/>
        </p:nvGrpSpPr>
        <p:grpSpPr>
          <a:xfrm>
            <a:off x="6322632" y="1356294"/>
            <a:ext cx="2469421" cy="574231"/>
            <a:chOff x="6322632" y="1356294"/>
            <a:chExt cx="2469421" cy="574231"/>
          </a:xfrm>
        </p:grpSpPr>
        <p:grpSp>
          <p:nvGrpSpPr>
            <p:cNvPr id="26" name="Group 25"/>
            <p:cNvGrpSpPr/>
            <p:nvPr/>
          </p:nvGrpSpPr>
          <p:grpSpPr>
            <a:xfrm>
              <a:off x="6322632" y="1356294"/>
              <a:ext cx="1890723" cy="574231"/>
              <a:chOff x="6322632" y="1451774"/>
              <a:chExt cx="1890723" cy="574231"/>
            </a:xfrm>
          </p:grpSpPr>
          <p:sp>
            <p:nvSpPr>
              <p:cNvPr id="22" name="Rectangle 21"/>
              <p:cNvSpPr/>
              <p:nvPr/>
            </p:nvSpPr>
            <p:spPr>
              <a:xfrm>
                <a:off x="6322632" y="1451774"/>
                <a:ext cx="1890723" cy="574231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4" name="Straight Connector 23"/>
              <p:cNvCxnSpPr/>
              <p:nvPr/>
            </p:nvCxnSpPr>
            <p:spPr>
              <a:xfrm>
                <a:off x="6322632" y="1475737"/>
                <a:ext cx="1890723" cy="0"/>
              </a:xfrm>
              <a:prstGeom prst="line">
                <a:avLst/>
              </a:prstGeom>
              <a:ln w="28575" cmpd="sng">
                <a:solidFill>
                  <a:srgbClr val="D51AFF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/>
              <p:cNvCxnSpPr/>
              <p:nvPr/>
            </p:nvCxnSpPr>
            <p:spPr>
              <a:xfrm>
                <a:off x="6322632" y="2006909"/>
                <a:ext cx="1890723" cy="0"/>
              </a:xfrm>
              <a:prstGeom prst="line">
                <a:avLst/>
              </a:prstGeom>
              <a:ln w="28575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7" name="Group 86"/>
            <p:cNvGrpSpPr/>
            <p:nvPr/>
          </p:nvGrpSpPr>
          <p:grpSpPr>
            <a:xfrm>
              <a:off x="8214537" y="1365842"/>
              <a:ext cx="577516" cy="545587"/>
              <a:chOff x="8212229" y="2473063"/>
              <a:chExt cx="577516" cy="545587"/>
            </a:xfrm>
          </p:grpSpPr>
          <p:grpSp>
            <p:nvGrpSpPr>
              <p:cNvPr id="88" name="Group 87"/>
              <p:cNvGrpSpPr/>
              <p:nvPr/>
            </p:nvGrpSpPr>
            <p:grpSpPr>
              <a:xfrm>
                <a:off x="8212229" y="2473063"/>
                <a:ext cx="381964" cy="545587"/>
                <a:chOff x="8336366" y="1461322"/>
                <a:chExt cx="381964" cy="545587"/>
              </a:xfrm>
            </p:grpSpPr>
            <p:cxnSp>
              <p:nvCxnSpPr>
                <p:cNvPr id="92" name="Straight Connector 91"/>
                <p:cNvCxnSpPr/>
                <p:nvPr/>
              </p:nvCxnSpPr>
              <p:spPr>
                <a:xfrm>
                  <a:off x="8336366" y="1461322"/>
                  <a:ext cx="381964" cy="0"/>
                </a:xfrm>
                <a:prstGeom prst="line">
                  <a:avLst/>
                </a:prstGeom>
                <a:ln w="12700" cmpd="sng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3" name="Straight Connector 92"/>
                <p:cNvCxnSpPr/>
                <p:nvPr/>
              </p:nvCxnSpPr>
              <p:spPr>
                <a:xfrm>
                  <a:off x="8336366" y="2006909"/>
                  <a:ext cx="381964" cy="0"/>
                </a:xfrm>
                <a:prstGeom prst="line">
                  <a:avLst/>
                </a:prstGeom>
                <a:ln w="12700" cmpd="sng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4" name="Straight Connector 93"/>
                <p:cNvCxnSpPr/>
                <p:nvPr/>
              </p:nvCxnSpPr>
              <p:spPr>
                <a:xfrm>
                  <a:off x="8718330" y="1463902"/>
                  <a:ext cx="0" cy="543007"/>
                </a:xfrm>
                <a:prstGeom prst="line">
                  <a:avLst/>
                </a:prstGeom>
                <a:ln w="12700" cmpd="sng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9" name="Group 88"/>
              <p:cNvGrpSpPr/>
              <p:nvPr/>
            </p:nvGrpSpPr>
            <p:grpSpPr>
              <a:xfrm>
                <a:off x="8398640" y="2637730"/>
                <a:ext cx="391105" cy="239073"/>
                <a:chOff x="7801617" y="2711323"/>
                <a:chExt cx="391105" cy="239073"/>
              </a:xfrm>
              <a:solidFill>
                <a:schemeClr val="tx2">
                  <a:lumMod val="20000"/>
                  <a:lumOff val="80000"/>
                  <a:alpha val="34000"/>
                </a:schemeClr>
              </a:solidFill>
            </p:grpSpPr>
            <p:sp>
              <p:nvSpPr>
                <p:cNvPr id="90" name="Oval 89"/>
                <p:cNvSpPr/>
                <p:nvPr/>
              </p:nvSpPr>
              <p:spPr>
                <a:xfrm>
                  <a:off x="7801617" y="2711691"/>
                  <a:ext cx="238705" cy="238705"/>
                </a:xfrm>
                <a:prstGeom prst="ellipse">
                  <a:avLst/>
                </a:prstGeom>
                <a:grpFill/>
                <a:ln w="12700" cmpd="sng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1" name="Oval 90"/>
                <p:cNvSpPr/>
                <p:nvPr/>
              </p:nvSpPr>
              <p:spPr>
                <a:xfrm>
                  <a:off x="7954017" y="2711323"/>
                  <a:ext cx="238705" cy="238705"/>
                </a:xfrm>
                <a:prstGeom prst="ellipse">
                  <a:avLst/>
                </a:prstGeom>
                <a:grpFill/>
                <a:ln w="12700" cmpd="sng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sp>
        <p:nvSpPr>
          <p:cNvPr id="98" name="TextBox 97"/>
          <p:cNvSpPr txBox="1"/>
          <p:nvPr/>
        </p:nvSpPr>
        <p:spPr>
          <a:xfrm>
            <a:off x="5868981" y="5416262"/>
            <a:ext cx="350588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>
                <a:solidFill>
                  <a:srgbClr val="FF0000"/>
                </a:solidFill>
              </a:rPr>
              <a:t>- Photon feedback</a:t>
            </a:r>
          </a:p>
          <a:p>
            <a:r>
              <a:rPr lang="en-US" sz="1600" i="1" dirty="0" smtClean="0">
                <a:solidFill>
                  <a:srgbClr val="FF0000"/>
                </a:solidFill>
              </a:rPr>
              <a:t>- Positive ions damage of photocathode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789745" y="1685608"/>
            <a:ext cx="3203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/>
              <a:t>I</a:t>
            </a:r>
            <a:endParaRPr lang="en-US" sz="1600" i="1" dirty="0"/>
          </a:p>
        </p:txBody>
      </p:sp>
      <p:sp>
        <p:nvSpPr>
          <p:cNvPr id="59" name="TextBox 58"/>
          <p:cNvSpPr txBox="1"/>
          <p:nvPr/>
        </p:nvSpPr>
        <p:spPr>
          <a:xfrm>
            <a:off x="8826449" y="2643812"/>
            <a:ext cx="3203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/>
              <a:t>I</a:t>
            </a:r>
            <a:endParaRPr lang="en-US" sz="1600" i="1" dirty="0"/>
          </a:p>
        </p:txBody>
      </p:sp>
    </p:spTree>
    <p:extLst>
      <p:ext uri="{BB962C8B-B14F-4D97-AF65-F5344CB8AC3E}">
        <p14:creationId xmlns:p14="http://schemas.microsoft.com/office/powerpoint/2010/main" val="42742063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0349" y="132195"/>
            <a:ext cx="9130300" cy="348516"/>
          </a:xfrm>
        </p:spPr>
        <p:txBody>
          <a:bodyPr/>
          <a:lstStyle/>
          <a:p>
            <a:r>
              <a:rPr lang="en-US" sz="1800" i="1" dirty="0" smtClean="0"/>
              <a:t>CAESIUM IODIDE PHOTOCATHODES</a:t>
            </a:r>
            <a:endParaRPr lang="en-US" sz="1800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E1E03-659C-5C49-9F8B-AEB4A7A525E6}" type="slidenum">
              <a:rPr lang="en-US" smtClean="0"/>
              <a:t>7</a:t>
            </a:fld>
            <a:endParaRPr lang="en-US"/>
          </a:p>
        </p:txBody>
      </p:sp>
      <p:pic>
        <p:nvPicPr>
          <p:cNvPr id="3" name="Picture 2" descr="Figure 3-14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9789" y="1633500"/>
            <a:ext cx="3973140" cy="343829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59789" y="1163167"/>
            <a:ext cx="414638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/>
              <a:t>CsI QUANTUM EFFICIENCY (IN VACUUM):</a:t>
            </a:r>
            <a:endParaRPr lang="en-US" sz="1600" i="1" dirty="0"/>
          </a:p>
        </p:txBody>
      </p:sp>
      <p:sp>
        <p:nvSpPr>
          <p:cNvPr id="8" name="TextBox 7"/>
          <p:cNvSpPr txBox="1"/>
          <p:nvPr/>
        </p:nvSpPr>
        <p:spPr>
          <a:xfrm>
            <a:off x="5207000" y="624558"/>
            <a:ext cx="409688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smtClean="0"/>
              <a:t>IN GASES:</a:t>
            </a:r>
          </a:p>
          <a:p>
            <a:r>
              <a:rPr lang="en-US" sz="1600" i="1" dirty="0" smtClean="0"/>
              <a:t> FIELD DEPENDENCE OF THE PHOTOELECTRON EXTRACTION EFFICIENCY:</a:t>
            </a:r>
            <a:endParaRPr lang="en-US" sz="1600" i="1" dirty="0"/>
          </a:p>
        </p:txBody>
      </p:sp>
      <p:sp>
        <p:nvSpPr>
          <p:cNvPr id="9" name="TextBox 8"/>
          <p:cNvSpPr txBox="1"/>
          <p:nvPr/>
        </p:nvSpPr>
        <p:spPr>
          <a:xfrm>
            <a:off x="554889" y="5285101"/>
            <a:ext cx="4242643" cy="307777"/>
          </a:xfrm>
          <a:prstGeom prst="rect">
            <a:avLst/>
          </a:prstGeom>
          <a:solidFill>
            <a:srgbClr val="D9D9D9"/>
          </a:solidFill>
          <a:ln>
            <a:solidFill>
              <a:srgbClr val="FFFFFF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b="1" i="1" dirty="0" smtClean="0"/>
              <a:t>J. </a:t>
            </a:r>
            <a:r>
              <a:rPr lang="en-US" sz="1400" b="1" i="1" dirty="0" err="1" smtClean="0"/>
              <a:t>Seguinot</a:t>
            </a:r>
            <a:r>
              <a:rPr lang="en-US" sz="1400" b="1" i="1" dirty="0" smtClean="0"/>
              <a:t> et al, </a:t>
            </a:r>
            <a:r>
              <a:rPr lang="en-US" sz="1400" b="1" i="1" dirty="0" err="1" smtClean="0"/>
              <a:t>Nucl</a:t>
            </a:r>
            <a:r>
              <a:rPr lang="en-US" sz="1400" b="1" i="1" dirty="0" smtClean="0"/>
              <a:t>. Instr. and Meth. 297(1990)133</a:t>
            </a:r>
            <a:endParaRPr lang="en-US" sz="1400" b="1" i="1" dirty="0"/>
          </a:p>
        </p:txBody>
      </p:sp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12740" y="1667433"/>
            <a:ext cx="4629862" cy="3545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5564834" y="5309483"/>
            <a:ext cx="3606642" cy="307777"/>
          </a:xfrm>
          <a:prstGeom prst="rect">
            <a:avLst/>
          </a:prstGeom>
          <a:solidFill>
            <a:srgbClr val="D9D9D9"/>
          </a:solidFill>
          <a:ln>
            <a:solidFill>
              <a:srgbClr val="FFFFFF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b="1" i="1" kern="1200" dirty="0" smtClean="0">
                <a:solidFill>
                  <a:schemeClr val="tx1"/>
                </a:solidFill>
                <a:effectLst/>
                <a:cs typeface="Arial" pitchFamily="34" charset="0"/>
              </a:rPr>
              <a:t>C. D. R. </a:t>
            </a:r>
            <a:r>
              <a:rPr lang="en-US" sz="1400" b="1" i="1" kern="1200" dirty="0" err="1" smtClean="0">
                <a:solidFill>
                  <a:schemeClr val="tx1"/>
                </a:solidFill>
                <a:effectLst/>
                <a:cs typeface="Arial" pitchFamily="34" charset="0"/>
              </a:rPr>
              <a:t>Azevedo</a:t>
            </a:r>
            <a:r>
              <a:rPr lang="en-US" sz="1400" b="1" i="1" kern="1200" dirty="0" smtClean="0">
                <a:solidFill>
                  <a:schemeClr val="tx1"/>
                </a:solidFill>
                <a:effectLst/>
                <a:cs typeface="Arial" pitchFamily="34" charset="0"/>
              </a:rPr>
              <a:t> </a:t>
            </a:r>
            <a:r>
              <a:rPr lang="en-US" sz="1400" b="1" i="1" kern="1200" dirty="0" smtClean="0">
                <a:solidFill>
                  <a:schemeClr val="tx1"/>
                </a:solidFill>
                <a:effectLst/>
              </a:rPr>
              <a:t>et al., </a:t>
            </a:r>
            <a:r>
              <a:rPr lang="en-US" sz="1400" b="1" i="1" kern="1200" dirty="0" smtClean="0">
                <a:solidFill>
                  <a:schemeClr val="tx1"/>
                </a:solidFill>
                <a:effectLst/>
                <a:cs typeface="Arial" pitchFamily="34" charset="0"/>
              </a:rPr>
              <a:t>2010 JINST 5 P01002</a:t>
            </a:r>
            <a:endParaRPr lang="en-US" sz="1400" b="1" i="1" kern="1200" dirty="0"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57066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0349" y="132195"/>
            <a:ext cx="9130300" cy="416253"/>
          </a:xfrm>
        </p:spPr>
        <p:txBody>
          <a:bodyPr/>
          <a:lstStyle/>
          <a:p>
            <a:r>
              <a:rPr lang="en-US" sz="1800" i="1" dirty="0" smtClean="0"/>
              <a:t>VISIBLE PHOTOCATHODES IN GASEOUS COUNTERS</a:t>
            </a:r>
            <a:endParaRPr lang="en-US" sz="1800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E1E03-659C-5C49-9F8B-AEB4A7A525E6}" type="slidenum">
              <a:rPr lang="en-US" smtClean="0"/>
              <a:t>8</a:t>
            </a:fld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447" y="1524001"/>
            <a:ext cx="4268859" cy="4233334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526932" y="892953"/>
            <a:ext cx="46104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Quantum Efficiency of Bi-alkali Photocathode in Ar-CH</a:t>
            </a:r>
            <a:r>
              <a:rPr lang="en-US" i="1" baseline="-25000" dirty="0" smtClean="0"/>
              <a:t>4 </a:t>
            </a:r>
            <a:r>
              <a:rPr lang="en-US" i="1" dirty="0" smtClean="0"/>
              <a:t>(90-10):</a:t>
            </a:r>
            <a:endParaRPr lang="en-US" i="1" dirty="0"/>
          </a:p>
        </p:txBody>
      </p:sp>
      <p:sp>
        <p:nvSpPr>
          <p:cNvPr id="19" name="TextBox 18"/>
          <p:cNvSpPr txBox="1"/>
          <p:nvPr/>
        </p:nvSpPr>
        <p:spPr>
          <a:xfrm>
            <a:off x="3004977" y="5819095"/>
            <a:ext cx="4264880" cy="30777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b="1" i="1" dirty="0" smtClean="0"/>
              <a:t>F. </a:t>
            </a:r>
            <a:r>
              <a:rPr lang="en-US" sz="1400" b="1" i="1" dirty="0" err="1" smtClean="0"/>
              <a:t>Tokanai</a:t>
            </a:r>
            <a:r>
              <a:rPr lang="en-US" sz="1400" b="1" i="1" dirty="0" smtClean="0"/>
              <a:t> et al, </a:t>
            </a:r>
            <a:r>
              <a:rPr lang="en-US" sz="1400" b="1" i="1" dirty="0" err="1" smtClean="0"/>
              <a:t>Nucl</a:t>
            </a:r>
            <a:r>
              <a:rPr lang="en-US" sz="1400" b="1" i="1" dirty="0" smtClean="0"/>
              <a:t>. Instr. and Meth. A610(2009)164</a:t>
            </a:r>
            <a:endParaRPr lang="en-US" sz="1400" b="1" i="1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9208" y="2189240"/>
            <a:ext cx="4810190" cy="356809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19447" y="576580"/>
            <a:ext cx="71978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/>
              <a:t>MICRO-PATTERN GAS DETECTORS: GEM, MICROMEGAS, GLASS CAPILLARY </a:t>
            </a:r>
            <a:endParaRPr lang="en-US" sz="1600" i="1" dirty="0"/>
          </a:p>
        </p:txBody>
      </p:sp>
      <p:sp>
        <p:nvSpPr>
          <p:cNvPr id="5" name="TextBox 4"/>
          <p:cNvSpPr txBox="1"/>
          <p:nvPr/>
        </p:nvSpPr>
        <p:spPr>
          <a:xfrm>
            <a:off x="5016521" y="1643302"/>
            <a:ext cx="40276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Photoelectron Collection Efficiency in several gases at increasing fields: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4138079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Theme.thmx</Template>
  <TotalTime>3705</TotalTime>
  <Words>2201</Words>
  <Application>Microsoft Macintosh PowerPoint</Application>
  <PresentationFormat>A4 Paper (210x297 mm)</PresentationFormat>
  <Paragraphs>448</Paragraphs>
  <Slides>50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2" baseType="lpstr">
      <vt:lpstr>Default Theme</vt:lpstr>
      <vt:lpstr>Equation</vt:lpstr>
      <vt:lpstr>PowerPoint Presentation</vt:lpstr>
      <vt:lpstr>PHOTON ABSORPTION</vt:lpstr>
      <vt:lpstr>XENON PHOTON ABSORPTION CROSS SECTION AND LENGTH</vt:lpstr>
      <vt:lpstr>WINDOWS TRANSPARENCY – visible to ultraviolet</vt:lpstr>
      <vt:lpstr>WINDOWS TRANSPARENCY – SOFT x rays</vt:lpstr>
      <vt:lpstr>A CURIOUS OBSERVATION: MWPC INFRARED SENSITIVITY?</vt:lpstr>
      <vt:lpstr>PHOTON DETECTION IN THE VISIBLE</vt:lpstr>
      <vt:lpstr>CAESIUM IODIDE PHOTOCATHODES</vt:lpstr>
      <vt:lpstr>VISIBLE PHOTOCATHODES IN GASEOUS COUNTERS</vt:lpstr>
      <vt:lpstr>UV PHOTONS ABSORPTION</vt:lpstr>
      <vt:lpstr>UV PHOTONS ABSORPTION</vt:lpstr>
      <vt:lpstr>LOW THRESHOLD PHOTOIONIZING VAPORS</vt:lpstr>
      <vt:lpstr>PHOTOELECTRIC CROSS SECTION: SOFT X-RAYS</vt:lpstr>
      <vt:lpstr>ABSORPTION LENGTH: SOFT X-RAYS IN XENON</vt:lpstr>
      <vt:lpstr>SOFT X-RAYS: PHOTOELECTRIC</vt:lpstr>
      <vt:lpstr>FLUORESCENCE YIELD</vt:lpstr>
      <vt:lpstr>SOFT X-RAYS: FLUORESCENCE YIELD AND ESCAPE PEAKS</vt:lpstr>
      <vt:lpstr>ANGULAR DISTRIBUTION AND RANGE OF PHOTOELECTRONS</vt:lpstr>
      <vt:lpstr>COMPUTED POSITION RESOLUTION LIMITS</vt:lpstr>
      <vt:lpstr>COMPUTED POSITION RESOLUTION LIMITS</vt:lpstr>
      <vt:lpstr>hard x and gamma rays: converters</vt:lpstr>
      <vt:lpstr>hard x and gamma rays: internal converters</vt:lpstr>
      <vt:lpstr>hard x and gamma rays: internal converters</vt:lpstr>
      <vt:lpstr>hard x and gamma rays: internal converters</vt:lpstr>
      <vt:lpstr>AVALANCHE CHARGE MULTIPLICATION</vt:lpstr>
      <vt:lpstr>SINGLE electron avalanche: FURRY statistics</vt:lpstr>
      <vt:lpstr>SINGLE electron avalanche: POLYA statistics</vt:lpstr>
      <vt:lpstr>THE MULTISTEP CHAMBER</vt:lpstr>
      <vt:lpstr>CHERENKOV RING IMAGING </vt:lpstr>
      <vt:lpstr>UV PHOTONS DETECTION: MWPC</vt:lpstr>
      <vt:lpstr>single electron avalanche in MPGDs</vt:lpstr>
      <vt:lpstr>UV PHOTON DETECTION AND LOCALIZATION</vt:lpstr>
      <vt:lpstr>single electron avalanche in MPGD</vt:lpstr>
      <vt:lpstr>SINGLE ELECTRON AVALANCHE</vt:lpstr>
      <vt:lpstr>THICK GEM</vt:lpstr>
      <vt:lpstr>UV PHOTONS DETECTION: THICK GEM</vt:lpstr>
      <vt:lpstr>COMPASS RICH UPGRADE</vt:lpstr>
      <vt:lpstr>SINGLE ELECTRON AVALANCHE</vt:lpstr>
      <vt:lpstr>VISIBLE PHOTOCATHODES WITH GASEOUS COUNTERS</vt:lpstr>
      <vt:lpstr>cryogenic CsI PHOTOCATHODES</vt:lpstr>
      <vt:lpstr>VISIBLE PHOTOCATHODES WITH GASEOUS COUNTERS</vt:lpstr>
      <vt:lpstr>SOFT X-RAYS: ENERGY RESOLUTION</vt:lpstr>
      <vt:lpstr>SCINTILLATION PROPORTIONAL COUNTERS</vt:lpstr>
      <vt:lpstr>SCINTILLATION PROPORTIONAL COUNTERS</vt:lpstr>
      <vt:lpstr>ELECTRON COUNTING</vt:lpstr>
      <vt:lpstr>SOFT X-RAYS ENERGY RESOLUTION</vt:lpstr>
      <vt:lpstr>MICROMEGAS ENERGY RESOLUTION</vt:lpstr>
      <vt:lpstr>GEM WITH SILICON PIXEL READOUT</vt:lpstr>
      <vt:lpstr>GEM WITH SILICON PIXEL READOUT</vt:lpstr>
      <vt:lpstr>GEM WITH SILICON PIXEL READOUT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Fabio Sauli</dc:creator>
  <cp:keywords/>
  <dc:description/>
  <cp:lastModifiedBy>Fabio Sauli</cp:lastModifiedBy>
  <cp:revision>211</cp:revision>
  <cp:lastPrinted>2014-06-23T07:47:20Z</cp:lastPrinted>
  <dcterms:created xsi:type="dcterms:W3CDTF">2014-04-26T08:08:13Z</dcterms:created>
  <dcterms:modified xsi:type="dcterms:W3CDTF">2015-09-10T13:48:28Z</dcterms:modified>
  <cp:category/>
</cp:coreProperties>
</file>