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424" r:id="rId2"/>
    <p:sldId id="459" r:id="rId3"/>
    <p:sldId id="426" r:id="rId4"/>
    <p:sldId id="450" r:id="rId5"/>
    <p:sldId id="427" r:id="rId6"/>
    <p:sldId id="460" r:id="rId7"/>
    <p:sldId id="444" r:id="rId8"/>
    <p:sldId id="430" r:id="rId9"/>
    <p:sldId id="438" r:id="rId10"/>
    <p:sldId id="461" r:id="rId11"/>
    <p:sldId id="429" r:id="rId12"/>
    <p:sldId id="439" r:id="rId13"/>
    <p:sldId id="462" r:id="rId14"/>
    <p:sldId id="452" r:id="rId15"/>
    <p:sldId id="455" r:id="rId16"/>
    <p:sldId id="463" r:id="rId17"/>
    <p:sldId id="449" r:id="rId18"/>
    <p:sldId id="435" r:id="rId19"/>
  </p:sldIdLst>
  <p:sldSz cx="9144000" cy="6858000" type="screen4x3"/>
  <p:notesSz cx="6858000" cy="9144000"/>
  <p:defaultTextStyle>
    <a:defPPr>
      <a:defRPr lang="ja-JP"/>
    </a:defPPr>
    <a:lvl1pPr marL="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9" frameSlides="1"/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12C8C85-51F0-491E-9774-3900AFEF0FD7}" styleName="淡色 2 - アクセント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47" autoAdjust="0"/>
    <p:restoredTop sz="92912" autoAdjust="0"/>
  </p:normalViewPr>
  <p:slideViewPr>
    <p:cSldViewPr snapToGrid="0" snapToObjects="1">
      <p:cViewPr varScale="1">
        <p:scale>
          <a:sx n="67" d="100"/>
          <a:sy n="67" d="100"/>
        </p:scale>
        <p:origin x="-1456" y="-96"/>
      </p:cViewPr>
      <p:guideLst>
        <p:guide orient="horz" pos="1732"/>
        <p:guide pos="445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79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notesMaster" Target="notesMasters/notesMaster1.xml"/><Relationship Id="rId21" Type="http://schemas.openxmlformats.org/officeDocument/2006/relationships/handoutMaster" Target="handoutMasters/handoutMaster1.xml"/><Relationship Id="rId22" Type="http://schemas.openxmlformats.org/officeDocument/2006/relationships/printerSettings" Target="printerSettings/printerSettings1.bin"/><Relationship Id="rId23" Type="http://schemas.openxmlformats.org/officeDocument/2006/relationships/presProps" Target="presProps.xml"/><Relationship Id="rId24" Type="http://schemas.openxmlformats.org/officeDocument/2006/relationships/viewProps" Target="viewProps.xml"/><Relationship Id="rId25" Type="http://schemas.openxmlformats.org/officeDocument/2006/relationships/theme" Target="theme/theme1.xml"/><Relationship Id="rId2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Relationship Id="rId2" Type="http://schemas.openxmlformats.org/officeDocument/2006/relationships/image" Target="../media/image19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0F5D7E-8B13-B043-A24F-3A111BBA2307}" type="datetimeFigureOut">
              <a:rPr kumimoji="1" lang="ja-JP" altLang="en-US" smtClean="0"/>
              <a:t>15/10/13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07FBCF-5C51-4943-9E73-1320F74164A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8018897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433F92-AE49-8341-B6E6-2F7B20215DDB}" type="datetimeFigureOut">
              <a:rPr kumimoji="1" lang="ja-JP" altLang="en-US" smtClean="0"/>
              <a:t>15/10/13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CDA849-36DC-9940-BD45-88FD120E0D3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700944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kumimoji="1" lang="en-US" altLang="ja-JP" dirty="0" smtClean="0"/>
              <a:t>15</a:t>
            </a:r>
            <a:r>
              <a:rPr kumimoji="1" lang="ja-JP" altLang="en-US" dirty="0" smtClean="0"/>
              <a:t>分＋</a:t>
            </a:r>
            <a:r>
              <a:rPr kumimoji="1" lang="en-US" altLang="ja-JP" dirty="0" smtClean="0"/>
              <a:t>5</a:t>
            </a:r>
            <a:r>
              <a:rPr kumimoji="1" lang="ja-JP" altLang="en-US" dirty="0" smtClean="0"/>
              <a:t>分＝</a:t>
            </a:r>
            <a:r>
              <a:rPr kumimoji="1" lang="en-US" altLang="ja-JP" dirty="0" smtClean="0"/>
              <a:t>20</a:t>
            </a:r>
            <a:r>
              <a:rPr kumimoji="1" lang="ja-JP" altLang="en-US" dirty="0" smtClean="0"/>
              <a:t>分</a:t>
            </a:r>
            <a:r>
              <a:rPr kumimoji="1" lang="en-US" altLang="ja-JP" dirty="0" smtClean="0"/>
              <a:t> </a:t>
            </a:r>
            <a:r>
              <a:rPr kumimoji="1" lang="ja-JP" altLang="en-US" dirty="0" smtClean="0"/>
              <a:t>スライドは全部で</a:t>
            </a:r>
            <a:r>
              <a:rPr kumimoji="1" lang="en-US" altLang="ja-JP" dirty="0" smtClean="0"/>
              <a:t>10</a:t>
            </a:r>
            <a:r>
              <a:rPr kumimoji="1" lang="ja-JP" altLang="en-US" dirty="0" smtClean="0"/>
              <a:t>枚程度かな。今はタイトルと目次を除いて</a:t>
            </a:r>
            <a:r>
              <a:rPr kumimoji="1" lang="en-US" altLang="ja-JP" dirty="0" smtClean="0"/>
              <a:t>12</a:t>
            </a:r>
            <a:r>
              <a:rPr kumimoji="1" lang="ja-JP" altLang="en-US" dirty="0" smtClean="0"/>
              <a:t>枚。少し多い。。。</a:t>
            </a:r>
            <a:endParaRPr kumimoji="1" lang="en-US" altLang="ja-JP" dirty="0" smtClean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CFA322-703F-4C02-8F3E-4697BE66043B}" type="slidenum">
              <a:rPr lang="ja-JP" altLang="en-US" smtClean="0">
                <a:solidFill>
                  <a:prstClr val="black"/>
                </a:solidFill>
                <a:latin typeface="Calibri"/>
                <a:ea typeface="ＭＳ Ｐゴシック"/>
              </a:rPr>
              <a:pPr/>
              <a:t>1</a:t>
            </a:fld>
            <a:endParaRPr lang="ja-JP" altLang="en-US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CAA4B-D62E-D641-86FA-9583BFA3FE40}" type="datetime1">
              <a:rPr kumimoji="1" lang="ja-JP" altLang="en-US" smtClean="0"/>
              <a:t>15/10/13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MPGD2015@INFN/Trieste</a:t>
            </a:r>
            <a:r>
              <a:rPr kumimoji="1" lang="ja-JP" altLang="en-US" smtClean="0"/>
              <a:t>（</a:t>
            </a:r>
            <a:r>
              <a:rPr kumimoji="1" lang="en-US" altLang="ja-JP" smtClean="0"/>
              <a:t>Oct. 13, 2015</a:t>
            </a:r>
            <a:r>
              <a:rPr kumimoji="1" lang="ja-JP" altLang="en-US" smtClean="0"/>
              <a:t>）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49B172-BB96-E04D-B6CE-E0ABECDFB7F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075686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DE57C-A529-0545-9CB3-C3BA3F9BE7D6}" type="datetime1">
              <a:rPr kumimoji="1" lang="ja-JP" altLang="en-US" smtClean="0"/>
              <a:t>15/10/13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MPGD2015@INFN/Trieste</a:t>
            </a:r>
            <a:r>
              <a:rPr kumimoji="1" lang="ja-JP" altLang="en-US" smtClean="0"/>
              <a:t>（</a:t>
            </a:r>
            <a:r>
              <a:rPr kumimoji="1" lang="en-US" altLang="ja-JP" smtClean="0"/>
              <a:t>Oct. 13, 2015</a:t>
            </a:r>
            <a:r>
              <a:rPr kumimoji="1" lang="ja-JP" altLang="en-US" smtClean="0"/>
              <a:t>）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49B172-BB96-E04D-B6CE-E0ABECDFB7F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836572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EA733-C893-C649-A203-A7036426F4B9}" type="datetime1">
              <a:rPr kumimoji="1" lang="ja-JP" altLang="en-US" smtClean="0"/>
              <a:t>15/10/13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MPGD2015@INFN/Trieste</a:t>
            </a:r>
            <a:r>
              <a:rPr kumimoji="1" lang="ja-JP" altLang="en-US" smtClean="0"/>
              <a:t>（</a:t>
            </a:r>
            <a:r>
              <a:rPr kumimoji="1" lang="en-US" altLang="ja-JP" smtClean="0"/>
              <a:t>Oct. 13, 2015</a:t>
            </a:r>
            <a:r>
              <a:rPr kumimoji="1" lang="ja-JP" altLang="en-US" smtClean="0"/>
              <a:t>）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49B172-BB96-E04D-B6CE-E0ABECDFB7F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281959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618CBA-36F7-6344-B724-A44ABA6BF7E8}" type="datetime1">
              <a:rPr kumimoji="1" lang="ja-JP" altLang="en-US" smtClean="0"/>
              <a:t>15/10/13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MPGD2015@INFN/Trieste</a:t>
            </a:r>
            <a:r>
              <a:rPr kumimoji="1" lang="ja-JP" altLang="en-US" smtClean="0"/>
              <a:t>（</a:t>
            </a:r>
            <a:r>
              <a:rPr kumimoji="1" lang="en-US" altLang="ja-JP" smtClean="0"/>
              <a:t>Oct. 13, 2015</a:t>
            </a:r>
            <a:r>
              <a:rPr kumimoji="1" lang="ja-JP" altLang="en-US" smtClean="0"/>
              <a:t>）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49B172-BB96-E04D-B6CE-E0ABECDFB7F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006530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27CA7-B7A4-5E4D-A667-3C0ED7F68F43}" type="datetime1">
              <a:rPr kumimoji="1" lang="ja-JP" altLang="en-US" smtClean="0"/>
              <a:t>15/10/13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MPGD2015@INFN/Trieste</a:t>
            </a:r>
            <a:r>
              <a:rPr kumimoji="1" lang="ja-JP" altLang="en-US" smtClean="0"/>
              <a:t>（</a:t>
            </a:r>
            <a:r>
              <a:rPr kumimoji="1" lang="en-US" altLang="ja-JP" smtClean="0"/>
              <a:t>Oct. 13, 2015</a:t>
            </a:r>
            <a:r>
              <a:rPr kumimoji="1" lang="ja-JP" altLang="en-US" smtClean="0"/>
              <a:t>）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49B172-BB96-E04D-B6CE-E0ABECDFB7F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597507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96CA4-764F-B642-91E9-C8517B30AFA5}" type="datetime1">
              <a:rPr kumimoji="1" lang="ja-JP" altLang="en-US" smtClean="0"/>
              <a:t>15/10/13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MPGD2015@INFN/Trieste</a:t>
            </a:r>
            <a:r>
              <a:rPr kumimoji="1" lang="ja-JP" altLang="en-US" smtClean="0"/>
              <a:t>（</a:t>
            </a:r>
            <a:r>
              <a:rPr kumimoji="1" lang="en-US" altLang="ja-JP" smtClean="0"/>
              <a:t>Oct. 13, 2015</a:t>
            </a:r>
            <a:r>
              <a:rPr kumimoji="1" lang="ja-JP" altLang="en-US" smtClean="0"/>
              <a:t>）</a:t>
            </a:r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49B172-BB96-E04D-B6CE-E0ABECDFB7F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213573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F808B-32A7-644E-89FD-35C62CD8F1BF}" type="datetime1">
              <a:rPr kumimoji="1" lang="ja-JP" altLang="en-US" smtClean="0"/>
              <a:t>15/10/13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MPGD2015@INFN/Trieste</a:t>
            </a:r>
            <a:r>
              <a:rPr kumimoji="1" lang="ja-JP" altLang="en-US" smtClean="0"/>
              <a:t>（</a:t>
            </a:r>
            <a:r>
              <a:rPr kumimoji="1" lang="en-US" altLang="ja-JP" smtClean="0"/>
              <a:t>Oct. 13, 2015</a:t>
            </a:r>
            <a:r>
              <a:rPr kumimoji="1" lang="ja-JP" altLang="en-US" smtClean="0"/>
              <a:t>）</a:t>
            </a:r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49B172-BB96-E04D-B6CE-E0ABECDFB7F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347835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7C80BA-5D86-B949-AB77-00B8C90BB159}" type="datetime1">
              <a:rPr kumimoji="1" lang="ja-JP" altLang="en-US" smtClean="0"/>
              <a:t>15/10/13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MPGD2015@INFN/Trieste</a:t>
            </a:r>
            <a:r>
              <a:rPr kumimoji="1" lang="ja-JP" altLang="en-US" smtClean="0"/>
              <a:t>（</a:t>
            </a:r>
            <a:r>
              <a:rPr kumimoji="1" lang="en-US" altLang="ja-JP" smtClean="0"/>
              <a:t>Oct. 13, 2015</a:t>
            </a:r>
            <a:r>
              <a:rPr kumimoji="1" lang="ja-JP" altLang="en-US" smtClean="0"/>
              <a:t>）</a:t>
            </a:r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49B172-BB96-E04D-B6CE-E0ABECDFB7F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630010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89740-680E-A84B-BAAD-C5C8DC0DC141}" type="datetime1">
              <a:rPr kumimoji="1" lang="ja-JP" altLang="en-US" smtClean="0"/>
              <a:t>15/10/13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MPGD2015@INFN/Trieste</a:t>
            </a:r>
            <a:r>
              <a:rPr kumimoji="1" lang="ja-JP" altLang="en-US" smtClean="0"/>
              <a:t>（</a:t>
            </a:r>
            <a:r>
              <a:rPr kumimoji="1" lang="en-US" altLang="ja-JP" smtClean="0"/>
              <a:t>Oct. 13, 2015</a:t>
            </a:r>
            <a:r>
              <a:rPr kumimoji="1" lang="ja-JP" altLang="en-US" smtClean="0"/>
              <a:t>）</a:t>
            </a:r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49B172-BB96-E04D-B6CE-E0ABECDFB7F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87992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1185C-B6E8-5E4A-8403-EBD5800F5A55}" type="datetime1">
              <a:rPr kumimoji="1" lang="ja-JP" altLang="en-US" smtClean="0"/>
              <a:t>15/10/13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MPGD2015@INFN/Trieste</a:t>
            </a:r>
            <a:r>
              <a:rPr kumimoji="1" lang="ja-JP" altLang="en-US" smtClean="0"/>
              <a:t>（</a:t>
            </a:r>
            <a:r>
              <a:rPr kumimoji="1" lang="en-US" altLang="ja-JP" smtClean="0"/>
              <a:t>Oct. 13, 2015</a:t>
            </a:r>
            <a:r>
              <a:rPr kumimoji="1" lang="ja-JP" altLang="en-US" smtClean="0"/>
              <a:t>）</a:t>
            </a:r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49B172-BB96-E04D-B6CE-E0ABECDFB7F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969651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944D6-FB1E-5C47-A0F6-26ABA5F6103B}" type="datetime1">
              <a:rPr kumimoji="1" lang="ja-JP" altLang="en-US" smtClean="0"/>
              <a:t>15/10/13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MPGD2015@INFN/Trieste</a:t>
            </a:r>
            <a:r>
              <a:rPr kumimoji="1" lang="ja-JP" altLang="en-US" smtClean="0"/>
              <a:t>（</a:t>
            </a:r>
            <a:r>
              <a:rPr kumimoji="1" lang="en-US" altLang="ja-JP" smtClean="0"/>
              <a:t>Oct. 13, 2015</a:t>
            </a:r>
            <a:r>
              <a:rPr kumimoji="1" lang="ja-JP" altLang="en-US" smtClean="0"/>
              <a:t>）</a:t>
            </a:r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49B172-BB96-E04D-B6CE-E0ABECDFB7F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085745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FFA645-DE95-5C4D-9EA0-A1ECE81A4BBB}" type="datetime1">
              <a:rPr kumimoji="1" lang="ja-JP" altLang="en-US" smtClean="0"/>
              <a:t>15/10/13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kumimoji="1" lang="en-US" altLang="ja-JP" smtClean="0"/>
              <a:t>MPGD2015@INFN/Trieste</a:t>
            </a:r>
            <a:r>
              <a:rPr kumimoji="1" lang="ja-JP" altLang="en-US" smtClean="0"/>
              <a:t>（</a:t>
            </a:r>
            <a:r>
              <a:rPr kumimoji="1" lang="en-US" altLang="ja-JP" smtClean="0"/>
              <a:t>Oct. 13, 2015</a:t>
            </a:r>
            <a:r>
              <a:rPr kumimoji="1" lang="ja-JP" altLang="en-US" smtClean="0"/>
              <a:t>）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49B172-BB96-E04D-B6CE-E0ABECDFB7F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390085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22.png"/><Relationship Id="rId6" Type="http://schemas.openxmlformats.org/officeDocument/2006/relationships/image" Target="../media/image15.png"/><Relationship Id="rId7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24.JPG"/><Relationship Id="rId6" Type="http://schemas.openxmlformats.org/officeDocument/2006/relationships/image" Target="../media/image25.JPG"/><Relationship Id="rId7" Type="http://schemas.openxmlformats.org/officeDocument/2006/relationships/image" Target="../media/image26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27.png"/><Relationship Id="rId7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29.png"/><Relationship Id="rId6" Type="http://schemas.openxmlformats.org/officeDocument/2006/relationships/image" Target="../media/image30.png"/><Relationship Id="rId7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33.png"/><Relationship Id="rId7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.jpeg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5.png"/><Relationship Id="rId6" Type="http://schemas.openxmlformats.org/officeDocument/2006/relationships/image" Target="../media/image16.png"/><Relationship Id="rId7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20.png"/><Relationship Id="rId7" Type="http://schemas.openxmlformats.org/officeDocument/2006/relationships/image" Target="../media/image21.png"/><Relationship Id="rId8" Type="http://schemas.openxmlformats.org/officeDocument/2006/relationships/oleObject" Target="../embeddings/oleObject1.bin"/><Relationship Id="rId9" Type="http://schemas.openxmlformats.org/officeDocument/2006/relationships/image" Target="../media/image18.emf"/><Relationship Id="rId10" Type="http://schemas.openxmlformats.org/officeDocument/2006/relationships/oleObject" Target="../embeddings/oleObject2.bin"/><Relationship Id="rId11" Type="http://schemas.openxmlformats.org/officeDocument/2006/relationships/image" Target="../media/image19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5" descr="C:\Documents and Settings\tamagawa\デスクトップ\line-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650" y="1992787"/>
            <a:ext cx="9040786" cy="560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C:\Documents and Settings\tamagawa\デスクトップ\line-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800" y="430224"/>
            <a:ext cx="9040786" cy="560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315437" y="810439"/>
            <a:ext cx="8541967" cy="1119471"/>
          </a:xfrm>
        </p:spPr>
        <p:txBody>
          <a:bodyPr>
            <a:noAutofit/>
          </a:bodyPr>
          <a:lstStyle/>
          <a:p>
            <a:pPr lvl="0"/>
            <a:r>
              <a:rPr lang="en-US" altLang="ja-JP" sz="4000" b="1" dirty="0"/>
              <a:t>X-ray generator: </a:t>
            </a:r>
            <a:r>
              <a:rPr lang="en-US" altLang="ja-JP" sz="4000" b="1" dirty="0" smtClean="0"/>
              <a:t/>
            </a:r>
            <a:br>
              <a:rPr lang="en-US" altLang="ja-JP" sz="4000" b="1" dirty="0" smtClean="0"/>
            </a:br>
            <a:r>
              <a:rPr lang="en-US" altLang="ja-JP" sz="3200" b="1" dirty="0" smtClean="0"/>
              <a:t>an </a:t>
            </a:r>
            <a:r>
              <a:rPr lang="en-US" altLang="ja-JP" sz="3200" b="1" dirty="0"/>
              <a:t>application of micro pattern gas detector</a:t>
            </a:r>
            <a:endParaRPr kumimoji="1" lang="ja-JP" altLang="en-US" sz="3200" b="1" dirty="0">
              <a:latin typeface="+mj-ea"/>
            </a:endParaRPr>
          </a:p>
        </p:txBody>
      </p:sp>
      <p:sp>
        <p:nvSpPr>
          <p:cNvPr id="8" name="フッター プレースホルダ 7"/>
          <p:cNvSpPr>
            <a:spLocks noGrp="1"/>
          </p:cNvSpPr>
          <p:nvPr>
            <p:ph type="ftr" sz="quarter" idx="11"/>
          </p:nvPr>
        </p:nvSpPr>
        <p:spPr>
          <a:xfrm>
            <a:off x="2627784" y="6664275"/>
            <a:ext cx="3824064" cy="193725"/>
          </a:xfrm>
        </p:spPr>
        <p:txBody>
          <a:bodyPr/>
          <a:lstStyle/>
          <a:p>
            <a:r>
              <a:rPr lang="sk-SK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MPGD2015@INFN/Trieste</a:t>
            </a:r>
            <a:r>
              <a:rPr lang="ja-JP" altLang="sk-SK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（</a:t>
            </a:r>
            <a:r>
              <a:rPr lang="sk-SK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Oct. 13, 2015</a:t>
            </a:r>
            <a:r>
              <a:rPr lang="ja-JP" altLang="sk-SK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）</a:t>
            </a:r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pic>
        <p:nvPicPr>
          <p:cNvPr id="45" name="Picture 4" descr="C:\Users\tamagawa\AppData\Local\Temp\Temp1_ColorSideWin.zip\カラー横セット\カラー横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67625" y="115888"/>
            <a:ext cx="1350963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スライド番号プレースホルダ 12"/>
          <p:cNvSpPr>
            <a:spLocks noGrp="1"/>
          </p:cNvSpPr>
          <p:nvPr>
            <p:ph type="sldNum" sz="quarter" idx="12"/>
          </p:nvPr>
        </p:nvSpPr>
        <p:spPr>
          <a:xfrm>
            <a:off x="7002214" y="6569967"/>
            <a:ext cx="2133600" cy="365125"/>
          </a:xfrm>
        </p:spPr>
        <p:txBody>
          <a:bodyPr/>
          <a:lstStyle/>
          <a:p>
            <a:fld id="{50BBDA2C-C4A3-4DD5-8352-AE80E1355441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1</a:t>
            </a:fld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pic>
        <p:nvPicPr>
          <p:cNvPr id="11" name="図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833" y="38227"/>
            <a:ext cx="311173" cy="528516"/>
          </a:xfrm>
          <a:prstGeom prst="rect">
            <a:avLst/>
          </a:prstGeom>
        </p:spPr>
      </p:pic>
      <p:sp>
        <p:nvSpPr>
          <p:cNvPr id="12" name="正方形/長方形 11"/>
          <p:cNvSpPr/>
          <p:nvPr/>
        </p:nvSpPr>
        <p:spPr>
          <a:xfrm>
            <a:off x="2163978" y="2467368"/>
            <a:ext cx="481701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ja-JP" sz="2800" b="1" dirty="0" smtClean="0">
                <a:solidFill>
                  <a:srgbClr val="0000FF"/>
                </a:solidFill>
                <a:latin typeface="Calibri"/>
                <a:ea typeface="ＭＳ Ｐゴシック"/>
              </a:rPr>
              <a:t>Toru </a:t>
            </a:r>
            <a:r>
              <a:rPr lang="en-US" altLang="ja-JP" sz="2800" b="1" dirty="0" err="1" smtClean="0">
                <a:solidFill>
                  <a:srgbClr val="0000FF"/>
                </a:solidFill>
                <a:latin typeface="Calibri"/>
                <a:ea typeface="ＭＳ Ｐゴシック"/>
              </a:rPr>
              <a:t>Tamagawa</a:t>
            </a:r>
            <a:r>
              <a:rPr lang="en-US" altLang="ja-JP" sz="2800" b="1" dirty="0" smtClean="0">
                <a:solidFill>
                  <a:srgbClr val="0000FF"/>
                </a:solidFill>
                <a:latin typeface="Calibri"/>
                <a:ea typeface="ＭＳ Ｐゴシック"/>
              </a:rPr>
              <a:t> (RIKEN,</a:t>
            </a:r>
            <a:r>
              <a:rPr lang="ja-JP" altLang="en-US" sz="2800" b="1" dirty="0" smtClean="0">
                <a:solidFill>
                  <a:srgbClr val="0000FF"/>
                </a:solidFill>
                <a:latin typeface="Calibri"/>
                <a:ea typeface="ＭＳ Ｐゴシック"/>
              </a:rPr>
              <a:t> </a:t>
            </a:r>
            <a:r>
              <a:rPr lang="en-US" altLang="ja-JP" sz="2800" b="1" dirty="0" smtClean="0">
                <a:solidFill>
                  <a:srgbClr val="0000FF"/>
                </a:solidFill>
                <a:latin typeface="Calibri"/>
                <a:ea typeface="ＭＳ Ｐゴシック"/>
              </a:rPr>
              <a:t>Japan)</a:t>
            </a:r>
            <a:endParaRPr lang="en-US" altLang="ja-JP" sz="2800" b="1" dirty="0">
              <a:solidFill>
                <a:srgbClr val="0000FF"/>
              </a:solidFill>
              <a:latin typeface="Calibri"/>
              <a:ea typeface="ＭＳ Ｐゴシック"/>
            </a:endParaRPr>
          </a:p>
        </p:txBody>
      </p:sp>
      <p:sp>
        <p:nvSpPr>
          <p:cNvPr id="3" name="正方形/長方形 2"/>
          <p:cNvSpPr/>
          <p:nvPr/>
        </p:nvSpPr>
        <p:spPr>
          <a:xfrm>
            <a:off x="1421709" y="104804"/>
            <a:ext cx="630310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ja-JP" dirty="0" smtClean="0">
                <a:solidFill>
                  <a:prstClr val="black"/>
                </a:solidFill>
                <a:latin typeface="Calibri"/>
                <a:ea typeface="ＭＳ Ｐゴシック"/>
              </a:rPr>
              <a:t>4</a:t>
            </a:r>
            <a:r>
              <a:rPr lang="en-US" altLang="ja-JP" baseline="30000" dirty="0" smtClean="0">
                <a:solidFill>
                  <a:prstClr val="black"/>
                </a:solidFill>
                <a:latin typeface="Calibri"/>
                <a:ea typeface="ＭＳ Ｐゴシック"/>
              </a:rPr>
              <a:t>th</a:t>
            </a:r>
            <a:r>
              <a:rPr lang="en-US" altLang="ja-JP" dirty="0" smtClean="0">
                <a:solidFill>
                  <a:prstClr val="black"/>
                </a:solidFill>
                <a:latin typeface="Calibri"/>
                <a:ea typeface="ＭＳ Ｐゴシック"/>
              </a:rPr>
              <a:t> Micro Pattern Gaseous Detector Conference (Trieste, Italy)</a:t>
            </a:r>
            <a:endParaRPr lang="ja-JP" altLang="en-US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2" name="正方形/長方形 1"/>
          <p:cNvSpPr/>
          <p:nvPr/>
        </p:nvSpPr>
        <p:spPr>
          <a:xfrm>
            <a:off x="285953" y="2930246"/>
            <a:ext cx="8601544" cy="16773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altLang="ja-JP" sz="2000" dirty="0" err="1" smtClean="0">
                <a:solidFill>
                  <a:srgbClr val="FF0000"/>
                </a:solidFill>
              </a:rPr>
              <a:t>Kazuki</a:t>
            </a:r>
            <a:r>
              <a:rPr lang="en-US" altLang="ja-JP" sz="2000" dirty="0" smtClean="0">
                <a:solidFill>
                  <a:srgbClr val="FF0000"/>
                </a:solidFill>
              </a:rPr>
              <a:t> Nishida</a:t>
            </a:r>
            <a:r>
              <a:rPr lang="en-US" altLang="ja-JP" sz="2000" baseline="30000" dirty="0" smtClean="0">
                <a:solidFill>
                  <a:srgbClr val="FF0000"/>
                </a:solidFill>
              </a:rPr>
              <a:t>(</a:t>
            </a:r>
            <a:r>
              <a:rPr lang="ja-JP" altLang="en-US" sz="2000" baseline="30000" dirty="0" smtClean="0">
                <a:solidFill>
                  <a:srgbClr val="FF0000"/>
                </a:solidFill>
              </a:rPr>
              <a:t>*</a:t>
            </a:r>
            <a:r>
              <a:rPr lang="en-US" altLang="ja-JP" sz="2000" baseline="30000" dirty="0">
                <a:solidFill>
                  <a:srgbClr val="FF0000"/>
                </a:solidFill>
              </a:rPr>
              <a:t>)</a:t>
            </a:r>
            <a:r>
              <a:rPr lang="en-US" altLang="ja-JP" sz="2000" baseline="30000" dirty="0" smtClean="0">
                <a:solidFill>
                  <a:srgbClr val="FF0000"/>
                </a:solidFill>
              </a:rPr>
              <a:t> </a:t>
            </a:r>
            <a:r>
              <a:rPr lang="en-US" altLang="ja-JP" sz="2000" dirty="0" smtClean="0">
                <a:solidFill>
                  <a:srgbClr val="FF0000"/>
                </a:solidFill>
              </a:rPr>
              <a:t>(TUS/RIKEN)</a:t>
            </a:r>
            <a:r>
              <a:rPr lang="en-US" altLang="ja-JP" sz="2000" dirty="0" smtClean="0"/>
              <a:t>, </a:t>
            </a:r>
            <a:r>
              <a:rPr lang="en-US" altLang="ja-JP" sz="2000" dirty="0" err="1"/>
              <a:t>Wataru</a:t>
            </a:r>
            <a:r>
              <a:rPr lang="en-US" altLang="ja-JP" sz="2000" dirty="0"/>
              <a:t> </a:t>
            </a:r>
            <a:r>
              <a:rPr lang="en-US" altLang="ja-JP" sz="2000" dirty="0" err="1" smtClean="0"/>
              <a:t>Iwakiri</a:t>
            </a:r>
            <a:r>
              <a:rPr lang="en-US" altLang="ja-JP" sz="2000" dirty="0" smtClean="0"/>
              <a:t> (RIKEN), </a:t>
            </a:r>
          </a:p>
          <a:p>
            <a:pPr algn="ctr">
              <a:lnSpc>
                <a:spcPct val="130000"/>
              </a:lnSpc>
            </a:pPr>
            <a:r>
              <a:rPr lang="en-US" altLang="ja-JP" sz="2000" dirty="0" smtClean="0"/>
              <a:t>Ryoichi Suzuki (AIST), Hidetoshi Kato (AIST), </a:t>
            </a:r>
            <a:r>
              <a:rPr lang="en-US" altLang="ja-JP" sz="2000" dirty="0" err="1"/>
              <a:t>Shigetomo</a:t>
            </a:r>
            <a:r>
              <a:rPr lang="en-US" altLang="ja-JP" sz="2000" dirty="0"/>
              <a:t> </a:t>
            </a:r>
            <a:r>
              <a:rPr lang="en-US" altLang="ja-JP" sz="2000" dirty="0" smtClean="0"/>
              <a:t>Shiki (AIST), </a:t>
            </a:r>
          </a:p>
          <a:p>
            <a:pPr algn="ctr">
              <a:lnSpc>
                <a:spcPct val="130000"/>
              </a:lnSpc>
            </a:pPr>
            <a:r>
              <a:rPr lang="en-US" altLang="ja-JP" sz="2000" dirty="0" smtClean="0"/>
              <a:t>Takao </a:t>
            </a:r>
            <a:r>
              <a:rPr lang="en-US" altLang="ja-JP" sz="2000" dirty="0" err="1" smtClean="0"/>
              <a:t>Kitaguchi</a:t>
            </a:r>
            <a:r>
              <a:rPr lang="en-US" altLang="ja-JP" sz="2000" dirty="0" smtClean="0"/>
              <a:t> (Hiroshima Univ.), </a:t>
            </a:r>
            <a:r>
              <a:rPr lang="en-US" altLang="ja-JP" sz="2000" dirty="0"/>
              <a:t>Yoko </a:t>
            </a:r>
            <a:r>
              <a:rPr lang="en-US" altLang="ja-JP" sz="2000" dirty="0" smtClean="0"/>
              <a:t>Takeuchi (TUS/RIKEN), </a:t>
            </a:r>
          </a:p>
          <a:p>
            <a:pPr algn="ctr">
              <a:lnSpc>
                <a:spcPct val="130000"/>
              </a:lnSpc>
            </a:pPr>
            <a:r>
              <a:rPr lang="en-US" altLang="ja-JP" sz="2000" dirty="0" err="1" smtClean="0"/>
              <a:t>Teruaki</a:t>
            </a:r>
            <a:r>
              <a:rPr lang="en-US" altLang="ja-JP" sz="2000" dirty="0" smtClean="0"/>
              <a:t> </a:t>
            </a:r>
            <a:r>
              <a:rPr lang="en-US" altLang="ja-JP" sz="2000" dirty="0" err="1" smtClean="0"/>
              <a:t>Enoto</a:t>
            </a:r>
            <a:r>
              <a:rPr lang="en-US" altLang="ja-JP" sz="2000" dirty="0" smtClean="0"/>
              <a:t> (Kyoto Univ.), </a:t>
            </a:r>
            <a:r>
              <a:rPr lang="en-US" altLang="ja-JP" sz="2000" dirty="0" err="1"/>
              <a:t>Asami</a:t>
            </a:r>
            <a:r>
              <a:rPr lang="en-US" altLang="ja-JP" sz="2000" dirty="0"/>
              <a:t> </a:t>
            </a:r>
            <a:r>
              <a:rPr lang="en-US" altLang="ja-JP" sz="2000" dirty="0" err="1" smtClean="0"/>
              <a:t>Hayato</a:t>
            </a:r>
            <a:r>
              <a:rPr lang="en-US" altLang="ja-JP" sz="2000" dirty="0" smtClean="0"/>
              <a:t> (RIKEN)</a:t>
            </a:r>
            <a:endParaRPr lang="ja-JP" altLang="en-US" sz="2000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944898" y="4577899"/>
            <a:ext cx="51499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srgbClr val="FF0000"/>
                </a:solidFill>
              </a:rPr>
              <a:t>(*) graduate student, heavily contribute to this work.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697974" y="4894410"/>
            <a:ext cx="7716075" cy="1629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kumimoji="1" lang="en-US" altLang="ja-JP" sz="2800" dirty="0" smtClean="0">
                <a:solidFill>
                  <a:srgbClr val="FF0000"/>
                </a:solidFill>
              </a:rPr>
              <a:t>Who</a:t>
            </a:r>
            <a:r>
              <a:rPr kumimoji="1" lang="ja-JP" altLang="en-US" sz="2800" dirty="0" smtClean="0">
                <a:solidFill>
                  <a:srgbClr val="FF0000"/>
                </a:solidFill>
              </a:rPr>
              <a:t> </a:t>
            </a:r>
            <a:r>
              <a:rPr kumimoji="1" lang="en-US" altLang="ja-JP" sz="2800" dirty="0" smtClean="0">
                <a:solidFill>
                  <a:srgbClr val="FF0000"/>
                </a:solidFill>
              </a:rPr>
              <a:t>we</a:t>
            </a:r>
            <a:r>
              <a:rPr kumimoji="1" lang="ja-JP" altLang="en-US" sz="2800" dirty="0" smtClean="0">
                <a:solidFill>
                  <a:srgbClr val="FF0000"/>
                </a:solidFill>
              </a:rPr>
              <a:t> </a:t>
            </a:r>
            <a:r>
              <a:rPr kumimoji="1" lang="en-US" altLang="ja-JP" sz="2800" dirty="0" smtClean="0">
                <a:solidFill>
                  <a:srgbClr val="FF0000"/>
                </a:solidFill>
              </a:rPr>
              <a:t>are?</a:t>
            </a:r>
            <a:r>
              <a:rPr kumimoji="1" lang="ja-JP" altLang="en-US" sz="2800" dirty="0" smtClean="0">
                <a:solidFill>
                  <a:srgbClr val="FF0000"/>
                </a:solidFill>
              </a:rPr>
              <a:t> </a:t>
            </a:r>
            <a:endParaRPr kumimoji="1" lang="en-US" altLang="ja-JP" sz="2800" dirty="0" smtClean="0">
              <a:solidFill>
                <a:srgbClr val="FF0000"/>
              </a:solidFill>
            </a:endParaRPr>
          </a:p>
          <a:p>
            <a:pPr>
              <a:lnSpc>
                <a:spcPct val="120000"/>
              </a:lnSpc>
            </a:pPr>
            <a:r>
              <a:rPr kumimoji="1" lang="en-US" altLang="ja-JP" sz="2800" dirty="0" smtClean="0">
                <a:solidFill>
                  <a:srgbClr val="0000FF"/>
                </a:solidFill>
              </a:rPr>
              <a:t>=&gt;</a:t>
            </a:r>
            <a:r>
              <a:rPr kumimoji="1" lang="ja-JP" altLang="en-US" sz="2800" dirty="0" smtClean="0">
                <a:solidFill>
                  <a:srgbClr val="0000FF"/>
                </a:solidFill>
              </a:rPr>
              <a:t> </a:t>
            </a:r>
            <a:r>
              <a:rPr kumimoji="1" lang="en-US" altLang="ja-JP" sz="2800" dirty="0" smtClean="0">
                <a:solidFill>
                  <a:srgbClr val="0000FF"/>
                </a:solidFill>
              </a:rPr>
              <a:t>Original developer of </a:t>
            </a:r>
            <a:r>
              <a:rPr lang="en-US" altLang="ja-JP" sz="2800" dirty="0" err="1" smtClean="0">
                <a:solidFill>
                  <a:srgbClr val="FF0000"/>
                </a:solidFill>
              </a:rPr>
              <a:t>SciEnergy</a:t>
            </a:r>
            <a:r>
              <a:rPr lang="ja-JP" altLang="en-US" sz="2800" dirty="0" smtClean="0">
                <a:solidFill>
                  <a:srgbClr val="FF0000"/>
                </a:solidFill>
              </a:rPr>
              <a:t> </a:t>
            </a:r>
            <a:r>
              <a:rPr lang="en-US" altLang="ja-JP" sz="2800" dirty="0" smtClean="0">
                <a:solidFill>
                  <a:srgbClr val="FF0000"/>
                </a:solidFill>
              </a:rPr>
              <a:t>GEM </a:t>
            </a:r>
            <a:r>
              <a:rPr lang="en-US" altLang="ja-JP" sz="2800" dirty="0" smtClean="0">
                <a:solidFill>
                  <a:srgbClr val="0000FF"/>
                </a:solidFill>
              </a:rPr>
              <a:t>since 2003!</a:t>
            </a:r>
            <a:endParaRPr lang="en-US" altLang="ja-JP" sz="2800" dirty="0">
              <a:solidFill>
                <a:srgbClr val="0000FF"/>
              </a:solidFill>
            </a:endParaRPr>
          </a:p>
          <a:p>
            <a:pPr>
              <a:lnSpc>
                <a:spcPct val="120000"/>
              </a:lnSpc>
            </a:pPr>
            <a:r>
              <a:rPr lang="en-US" altLang="ja-JP" sz="2800" dirty="0" smtClean="0">
                <a:solidFill>
                  <a:srgbClr val="0000FF"/>
                </a:solidFill>
              </a:rPr>
              <a:t>=&gt; Applying</a:t>
            </a:r>
            <a:r>
              <a:rPr lang="ja-JP" altLang="en-US" sz="2800" dirty="0" smtClean="0">
                <a:solidFill>
                  <a:srgbClr val="0000FF"/>
                </a:solidFill>
              </a:rPr>
              <a:t> </a:t>
            </a:r>
            <a:r>
              <a:rPr lang="en-US" altLang="ja-JP" sz="2800" dirty="0" smtClean="0">
                <a:solidFill>
                  <a:srgbClr val="0000FF"/>
                </a:solidFill>
              </a:rPr>
              <a:t>them to</a:t>
            </a:r>
            <a:r>
              <a:rPr lang="ja-JP" altLang="en-US" sz="2800" dirty="0" smtClean="0">
                <a:solidFill>
                  <a:srgbClr val="0000FF"/>
                </a:solidFill>
              </a:rPr>
              <a:t> </a:t>
            </a:r>
            <a:r>
              <a:rPr lang="en-US" altLang="ja-JP" sz="2800" dirty="0" smtClean="0">
                <a:solidFill>
                  <a:srgbClr val="FF0000"/>
                </a:solidFill>
              </a:rPr>
              <a:t>astrophysical</a:t>
            </a:r>
            <a:r>
              <a:rPr lang="ja-JP" altLang="en-US" sz="2800" dirty="0" smtClean="0">
                <a:solidFill>
                  <a:srgbClr val="FF0000"/>
                </a:solidFill>
              </a:rPr>
              <a:t> </a:t>
            </a:r>
            <a:r>
              <a:rPr lang="en-US" altLang="ja-JP" sz="2800" dirty="0" smtClean="0">
                <a:solidFill>
                  <a:srgbClr val="FF0000"/>
                </a:solidFill>
              </a:rPr>
              <a:t>satellite mission.</a:t>
            </a:r>
            <a:endParaRPr kumimoji="1" lang="ja-JP" altLang="en-US" sz="2800" dirty="0">
              <a:solidFill>
                <a:srgbClr val="FF0000"/>
              </a:solidFill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 rot="21187212">
            <a:off x="859769" y="5667330"/>
            <a:ext cx="7401385" cy="58477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sz="3200" dirty="0" smtClean="0">
                <a:solidFill>
                  <a:srgbClr val="FF0000"/>
                </a:solidFill>
              </a:rPr>
              <a:t>Abnormal</a:t>
            </a:r>
            <a:r>
              <a:rPr kumimoji="1" lang="ja-JP" altLang="en-US" sz="3200" dirty="0" smtClean="0">
                <a:solidFill>
                  <a:srgbClr val="FF0000"/>
                </a:solidFill>
              </a:rPr>
              <a:t> </a:t>
            </a:r>
            <a:r>
              <a:rPr kumimoji="1" lang="en-US" altLang="ja-JP" sz="3200" dirty="0" smtClean="0">
                <a:solidFill>
                  <a:srgbClr val="FF0000"/>
                </a:solidFill>
              </a:rPr>
              <a:t>use</a:t>
            </a:r>
            <a:r>
              <a:rPr kumimoji="1" lang="ja-JP" altLang="en-US" sz="3200" dirty="0" smtClean="0">
                <a:solidFill>
                  <a:srgbClr val="FF0000"/>
                </a:solidFill>
              </a:rPr>
              <a:t> </a:t>
            </a:r>
            <a:r>
              <a:rPr kumimoji="1" lang="en-US" altLang="ja-JP" sz="3200" dirty="0" smtClean="0">
                <a:solidFill>
                  <a:srgbClr val="FF0000"/>
                </a:solidFill>
              </a:rPr>
              <a:t>of</a:t>
            </a:r>
            <a:r>
              <a:rPr kumimoji="1" lang="ja-JP" altLang="en-US" sz="3200" dirty="0" smtClean="0">
                <a:solidFill>
                  <a:srgbClr val="FF0000"/>
                </a:solidFill>
              </a:rPr>
              <a:t> </a:t>
            </a:r>
            <a:r>
              <a:rPr lang="en-US" altLang="ja-JP" sz="3200" dirty="0" smtClean="0">
                <a:solidFill>
                  <a:srgbClr val="FF0000"/>
                </a:solidFill>
              </a:rPr>
              <a:t>GEM for</a:t>
            </a:r>
            <a:r>
              <a:rPr lang="ja-JP" altLang="en-US" sz="3200" dirty="0" smtClean="0">
                <a:solidFill>
                  <a:srgbClr val="FF0000"/>
                </a:solidFill>
              </a:rPr>
              <a:t> </a:t>
            </a:r>
            <a:r>
              <a:rPr lang="en-US" altLang="ja-JP" sz="3200" dirty="0" smtClean="0">
                <a:solidFill>
                  <a:srgbClr val="FF0000"/>
                </a:solidFill>
              </a:rPr>
              <a:t>X-ray</a:t>
            </a:r>
            <a:r>
              <a:rPr lang="ja-JP" altLang="en-US" sz="3200" dirty="0" smtClean="0">
                <a:solidFill>
                  <a:srgbClr val="FF0000"/>
                </a:solidFill>
              </a:rPr>
              <a:t> </a:t>
            </a:r>
            <a:r>
              <a:rPr lang="en-US" altLang="ja-JP" sz="3200" dirty="0" smtClean="0">
                <a:solidFill>
                  <a:srgbClr val="FF0000"/>
                </a:solidFill>
              </a:rPr>
              <a:t>generator</a:t>
            </a:r>
            <a:endParaRPr kumimoji="1" lang="ja-JP" alt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05310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/>
      <p:bldP spid="1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5" descr="C:\Documents and Settings\tamagawa\デスクトップ\line-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800" y="430224"/>
            <a:ext cx="9040786" cy="560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4" descr="C:\Users\tamagawa\AppData\Local\Temp\Temp1_ColorSideWin.zip\カラー横セット\カラー横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67625" y="115888"/>
            <a:ext cx="1350963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図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833" y="38227"/>
            <a:ext cx="311173" cy="528516"/>
          </a:xfrm>
          <a:prstGeom prst="rect">
            <a:avLst/>
          </a:prstGeom>
        </p:spPr>
      </p:pic>
      <p:sp>
        <p:nvSpPr>
          <p:cNvPr id="7" name="タイトル 3"/>
          <p:cNvSpPr txBox="1">
            <a:spLocks/>
          </p:cNvSpPr>
          <p:nvPr/>
        </p:nvSpPr>
        <p:spPr>
          <a:xfrm>
            <a:off x="448308" y="-27384"/>
            <a:ext cx="8229600" cy="652934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3600" dirty="0" smtClean="0"/>
              <a:t>Outline</a:t>
            </a:r>
            <a:endParaRPr lang="ja-JP" altLang="en-US" sz="3600" dirty="0"/>
          </a:p>
        </p:txBody>
      </p:sp>
      <p:sp>
        <p:nvSpPr>
          <p:cNvPr id="11" name="フッター プレースホルダ 7"/>
          <p:cNvSpPr>
            <a:spLocks noGrp="1"/>
          </p:cNvSpPr>
          <p:nvPr>
            <p:ph type="ftr" sz="quarter" idx="11"/>
          </p:nvPr>
        </p:nvSpPr>
        <p:spPr>
          <a:xfrm>
            <a:off x="2627784" y="6664275"/>
            <a:ext cx="3824064" cy="193725"/>
          </a:xfrm>
        </p:spPr>
        <p:txBody>
          <a:bodyPr/>
          <a:lstStyle/>
          <a:p>
            <a:r>
              <a:rPr lang="en-US" altLang="ja-JP" smtClean="0"/>
              <a:t>MPGD2015@INFN/Trieste</a:t>
            </a:r>
            <a:r>
              <a:rPr lang="ja-JP" altLang="en-US" smtClean="0"/>
              <a:t>（</a:t>
            </a:r>
            <a:r>
              <a:rPr lang="en-US" altLang="ja-JP" smtClean="0"/>
              <a:t>Oct. 13, 2015</a:t>
            </a:r>
            <a:r>
              <a:rPr lang="ja-JP" altLang="en-US" smtClean="0"/>
              <a:t>）</a:t>
            </a:r>
            <a:endParaRPr kumimoji="1" lang="ja-JP" altLang="en-US" dirty="0"/>
          </a:p>
        </p:txBody>
      </p:sp>
      <p:sp>
        <p:nvSpPr>
          <p:cNvPr id="12" name="スライド番号プレースホルダ 12"/>
          <p:cNvSpPr>
            <a:spLocks noGrp="1"/>
          </p:cNvSpPr>
          <p:nvPr>
            <p:ph type="sldNum" sz="quarter" idx="12"/>
          </p:nvPr>
        </p:nvSpPr>
        <p:spPr>
          <a:xfrm>
            <a:off x="7002214" y="6569967"/>
            <a:ext cx="2133600" cy="365125"/>
          </a:xfrm>
        </p:spPr>
        <p:txBody>
          <a:bodyPr/>
          <a:lstStyle/>
          <a:p>
            <a:fld id="{50BBDA2C-C4A3-4DD5-8352-AE80E1355441}" type="slidenum">
              <a:rPr kumimoji="1" lang="ja-JP" altLang="en-US" smtClean="0"/>
              <a:pPr/>
              <a:t>10</a:t>
            </a:fld>
            <a:endParaRPr kumimoji="1" lang="ja-JP" altLang="en-US" dirty="0"/>
          </a:p>
        </p:txBody>
      </p:sp>
      <p:sp>
        <p:nvSpPr>
          <p:cNvPr id="2" name="テキスト ボックス 1"/>
          <p:cNvSpPr txBox="1"/>
          <p:nvPr/>
        </p:nvSpPr>
        <p:spPr>
          <a:xfrm>
            <a:off x="437356" y="936172"/>
            <a:ext cx="8240552" cy="39344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altLang="ja-JP" sz="2800" b="1" dirty="0" smtClean="0"/>
              <a:t>Introduction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altLang="ja-JP" sz="2800" b="1" dirty="0" smtClean="0"/>
              <a:t>Fabricate and test the x-ray generator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altLang="ja-JP" sz="2800" b="1" dirty="0" smtClean="0">
                <a:solidFill>
                  <a:srgbClr val="FF0000"/>
                </a:solidFill>
              </a:rPr>
              <a:t>Timing capability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altLang="ja-JP" sz="2800" b="1" dirty="0" smtClean="0"/>
              <a:t>A problem -</a:t>
            </a:r>
            <a:r>
              <a:rPr lang="ja-JP" altLang="en-US" sz="2800" b="1" dirty="0" smtClean="0"/>
              <a:t> </a:t>
            </a:r>
            <a:r>
              <a:rPr lang="en-US" altLang="ja-JP" sz="2800" b="1" dirty="0" smtClean="0"/>
              <a:t>breakdown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altLang="ja-JP" sz="2800" b="1" dirty="0" smtClean="0"/>
              <a:t>Possible industrial applications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altLang="ja-JP" sz="2800" b="1" dirty="0" smtClean="0"/>
              <a:t>Summary and Outlook</a:t>
            </a:r>
          </a:p>
        </p:txBody>
      </p:sp>
    </p:spTree>
    <p:extLst>
      <p:ext uri="{BB962C8B-B14F-4D97-AF65-F5344CB8AC3E}">
        <p14:creationId xmlns:p14="http://schemas.microsoft.com/office/powerpoint/2010/main" val="35526460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:\Documents and Settings\tamagawa\デスクトップ\line-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800" y="430224"/>
            <a:ext cx="9040786" cy="560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タイトル 3"/>
          <p:cNvSpPr txBox="1">
            <a:spLocks/>
          </p:cNvSpPr>
          <p:nvPr/>
        </p:nvSpPr>
        <p:spPr>
          <a:xfrm>
            <a:off x="443835" y="-27384"/>
            <a:ext cx="8229600" cy="652934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3600" dirty="0" smtClean="0">
                <a:solidFill>
                  <a:prstClr val="black"/>
                </a:solidFill>
                <a:latin typeface="Calibri"/>
                <a:ea typeface="ＭＳ Ｐゴシック"/>
              </a:rPr>
              <a:t>Timing capability test setup</a:t>
            </a:r>
            <a:endParaRPr lang="ja-JP" altLang="en-US" sz="3600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pic>
        <p:nvPicPr>
          <p:cNvPr id="8" name="Picture 4" descr="C:\Users\tamagawa\AppData\Local\Temp\Temp1_ColorSideWin.zip\カラー横セット\カラー横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67625" y="115888"/>
            <a:ext cx="1350963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833" y="38227"/>
            <a:ext cx="311173" cy="528516"/>
          </a:xfrm>
          <a:prstGeom prst="rect">
            <a:avLst/>
          </a:prstGeom>
        </p:spPr>
      </p:pic>
      <p:sp>
        <p:nvSpPr>
          <p:cNvPr id="11" name="フッター プレースホルダ 7"/>
          <p:cNvSpPr>
            <a:spLocks noGrp="1"/>
          </p:cNvSpPr>
          <p:nvPr>
            <p:ph type="ftr" sz="quarter" idx="11"/>
          </p:nvPr>
        </p:nvSpPr>
        <p:spPr>
          <a:xfrm>
            <a:off x="2627784" y="6664275"/>
            <a:ext cx="3824064" cy="193725"/>
          </a:xfrm>
        </p:spPr>
        <p:txBody>
          <a:bodyPr/>
          <a:lstStyle/>
          <a:p>
            <a:r>
              <a:rPr lang="sk-SK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MPGD2015@INFN/Trieste</a:t>
            </a:r>
            <a:r>
              <a:rPr lang="ja-JP" altLang="sk-SK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（</a:t>
            </a:r>
            <a:r>
              <a:rPr lang="sk-SK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Oct. 13, 2015</a:t>
            </a:r>
            <a:r>
              <a:rPr lang="ja-JP" altLang="sk-SK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）</a:t>
            </a:r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12" name="スライド番号プレースホルダ 12"/>
          <p:cNvSpPr>
            <a:spLocks noGrp="1"/>
          </p:cNvSpPr>
          <p:nvPr>
            <p:ph type="sldNum" sz="quarter" idx="12"/>
          </p:nvPr>
        </p:nvSpPr>
        <p:spPr>
          <a:xfrm>
            <a:off x="7002214" y="6569967"/>
            <a:ext cx="2133600" cy="365125"/>
          </a:xfrm>
        </p:spPr>
        <p:txBody>
          <a:bodyPr/>
          <a:lstStyle/>
          <a:p>
            <a:fld id="{50BBDA2C-C4A3-4DD5-8352-AE80E1355441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11</a:t>
            </a:fld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144833" y="856758"/>
            <a:ext cx="26918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u="sng" dirty="0" smtClean="0">
                <a:solidFill>
                  <a:srgbClr val="0000FF"/>
                </a:solidFill>
              </a:rPr>
              <a:t>Gate driver (pulses)</a:t>
            </a:r>
            <a:endParaRPr kumimoji="1" lang="ja-JP" altLang="en-US" sz="2400" b="1" u="sng" dirty="0">
              <a:solidFill>
                <a:srgbClr val="0000FF"/>
              </a:solidFill>
            </a:endParaRPr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186903" y="4688727"/>
            <a:ext cx="5389991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30000"/>
              </a:lnSpc>
              <a:buFont typeface="Wingdings" charset="2"/>
              <a:buChar char="l"/>
            </a:pPr>
            <a:r>
              <a:rPr kumimoji="1" lang="en-US" altLang="ja-JP" sz="2000" dirty="0" smtClean="0"/>
              <a:t>Simple gate</a:t>
            </a:r>
            <a:r>
              <a:rPr kumimoji="1" lang="ja-JP" altLang="en-US" sz="2000" dirty="0" smtClean="0"/>
              <a:t> </a:t>
            </a:r>
            <a:r>
              <a:rPr kumimoji="1" lang="en-US" altLang="ja-JP" sz="2000" dirty="0" smtClean="0"/>
              <a:t>driver for switching</a:t>
            </a:r>
            <a:r>
              <a:rPr kumimoji="1" lang="ja-JP" altLang="en-US" sz="2000" dirty="0" smtClean="0"/>
              <a:t> </a:t>
            </a:r>
            <a:r>
              <a:rPr kumimoji="1" lang="en-US" altLang="ja-JP" sz="2000" dirty="0" smtClean="0"/>
              <a:t>GEM</a:t>
            </a:r>
            <a:r>
              <a:rPr kumimoji="1" lang="ja-JP" altLang="en-US" sz="2000" dirty="0" smtClean="0"/>
              <a:t> </a:t>
            </a:r>
            <a:r>
              <a:rPr kumimoji="1" lang="en-US" altLang="ja-JP" sz="2000" dirty="0" smtClean="0"/>
              <a:t>V</a:t>
            </a:r>
          </a:p>
          <a:p>
            <a:pPr marL="285750" indent="-285750">
              <a:lnSpc>
                <a:spcPct val="130000"/>
              </a:lnSpc>
              <a:buFont typeface="Wingdings" charset="2"/>
              <a:buChar char="l"/>
            </a:pPr>
            <a:r>
              <a:rPr lang="en-US" altLang="ja-JP" sz="2000" dirty="0" smtClean="0"/>
              <a:t>About</a:t>
            </a:r>
            <a:r>
              <a:rPr lang="ja-JP" altLang="en-US" sz="2000" dirty="0" smtClean="0"/>
              <a:t> </a:t>
            </a:r>
            <a:r>
              <a:rPr lang="en-US" altLang="ja-JP" sz="2000" dirty="0"/>
              <a:t>2</a:t>
            </a:r>
            <a:r>
              <a:rPr lang="en-US" altLang="ja-JP" sz="2000" dirty="0" smtClean="0"/>
              <a:t>0ns</a:t>
            </a:r>
            <a:r>
              <a:rPr lang="ja-JP" altLang="en-US" sz="2000" dirty="0" smtClean="0"/>
              <a:t> </a:t>
            </a:r>
            <a:r>
              <a:rPr lang="en-US" altLang="ja-JP" sz="2000" dirty="0" smtClean="0"/>
              <a:t>rise/fall-time</a:t>
            </a:r>
            <a:r>
              <a:rPr lang="ja-JP" altLang="en-US" sz="2000" dirty="0" smtClean="0"/>
              <a:t> </a:t>
            </a:r>
            <a:r>
              <a:rPr lang="en-US" altLang="ja-JP" sz="2000" dirty="0" smtClean="0"/>
              <a:t>with 4700pF</a:t>
            </a:r>
            <a:r>
              <a:rPr lang="en-US" altLang="en-US" sz="2000" dirty="0" smtClean="0"/>
              <a:t> </a:t>
            </a:r>
            <a:r>
              <a:rPr lang="en-US" altLang="ja-JP" sz="2000" dirty="0" smtClean="0"/>
              <a:t>load.   (cf.</a:t>
            </a:r>
            <a:r>
              <a:rPr lang="ja-JP" altLang="en-US" sz="2000" dirty="0" smtClean="0"/>
              <a:t> </a:t>
            </a:r>
            <a:r>
              <a:rPr lang="en-US" altLang="ja-JP" sz="2000" dirty="0" smtClean="0"/>
              <a:t>10ns with zero-load)</a:t>
            </a:r>
            <a:endParaRPr kumimoji="1" lang="ja-JP" altLang="en-US" sz="2000" dirty="0"/>
          </a:p>
        </p:txBody>
      </p:sp>
      <p:grpSp>
        <p:nvGrpSpPr>
          <p:cNvPr id="97" name="図形グループ 96"/>
          <p:cNvGrpSpPr/>
          <p:nvPr/>
        </p:nvGrpSpPr>
        <p:grpSpPr>
          <a:xfrm>
            <a:off x="5915780" y="1102632"/>
            <a:ext cx="3199525" cy="2538103"/>
            <a:chOff x="-4657420" y="1806501"/>
            <a:chExt cx="4444685" cy="3525858"/>
          </a:xfrm>
        </p:grpSpPr>
        <p:pic>
          <p:nvPicPr>
            <p:cNvPr id="3" name="図 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4657420" y="1806501"/>
              <a:ext cx="4260647" cy="3501355"/>
            </a:xfrm>
            <a:prstGeom prst="rect">
              <a:avLst/>
            </a:prstGeom>
          </p:spPr>
        </p:pic>
        <p:grpSp>
          <p:nvGrpSpPr>
            <p:cNvPr id="17" name="図形グループ 16"/>
            <p:cNvGrpSpPr/>
            <p:nvPr/>
          </p:nvGrpSpPr>
          <p:grpSpPr>
            <a:xfrm>
              <a:off x="-2861919" y="4095369"/>
              <a:ext cx="1415036" cy="1236990"/>
              <a:chOff x="1980481" y="3821617"/>
              <a:chExt cx="1415036" cy="1236990"/>
            </a:xfrm>
          </p:grpSpPr>
          <p:sp>
            <p:nvSpPr>
              <p:cNvPr id="4" name="テキスト ボックス 3"/>
              <p:cNvSpPr txBox="1"/>
              <p:nvPr/>
            </p:nvSpPr>
            <p:spPr>
              <a:xfrm>
                <a:off x="1980481" y="4317279"/>
                <a:ext cx="1415036" cy="74132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1600" dirty="0" smtClean="0">
                    <a:solidFill>
                      <a:srgbClr val="FFFF00"/>
                    </a:solidFill>
                  </a:rPr>
                  <a:t>Half-bridge</a:t>
                </a:r>
              </a:p>
              <a:p>
                <a:r>
                  <a:rPr kumimoji="1" lang="en-US" altLang="ja-JP" sz="1600" dirty="0" smtClean="0">
                    <a:solidFill>
                      <a:srgbClr val="FFFF00"/>
                    </a:solidFill>
                  </a:rPr>
                  <a:t>MOSFET</a:t>
                </a:r>
              </a:p>
            </p:txBody>
          </p:sp>
          <p:cxnSp>
            <p:nvCxnSpPr>
              <p:cNvPr id="15" name="直線矢印コネクタ 14"/>
              <p:cNvCxnSpPr/>
              <p:nvPr/>
            </p:nvCxnSpPr>
            <p:spPr>
              <a:xfrm flipH="1" flipV="1">
                <a:off x="2094006" y="3821617"/>
                <a:ext cx="175477" cy="495662"/>
              </a:xfrm>
              <a:prstGeom prst="straightConnector1">
                <a:avLst/>
              </a:prstGeom>
              <a:ln w="38100" cmpd="sng">
                <a:solidFill>
                  <a:srgbClr val="FFFF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9" name="テキスト ボックス 18"/>
            <p:cNvSpPr txBox="1"/>
            <p:nvPr/>
          </p:nvSpPr>
          <p:spPr>
            <a:xfrm>
              <a:off x="-1505360" y="2364838"/>
              <a:ext cx="1144506" cy="4291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600" dirty="0" smtClean="0">
                  <a:solidFill>
                    <a:srgbClr val="FFFFFF"/>
                  </a:solidFill>
                </a:rPr>
                <a:t>DC 100V</a:t>
              </a:r>
              <a:endParaRPr kumimoji="1" lang="ja-JP" altLang="en-US" sz="1600" dirty="0">
                <a:solidFill>
                  <a:srgbClr val="FFFFFF"/>
                </a:solidFill>
              </a:endParaRPr>
            </a:p>
          </p:txBody>
        </p:sp>
        <p:cxnSp>
          <p:nvCxnSpPr>
            <p:cNvPr id="21" name="直線矢印コネクタ 20"/>
            <p:cNvCxnSpPr/>
            <p:nvPr/>
          </p:nvCxnSpPr>
          <p:spPr>
            <a:xfrm flipH="1">
              <a:off x="-1140657" y="2749663"/>
              <a:ext cx="519584" cy="92937"/>
            </a:xfrm>
            <a:prstGeom prst="straightConnector1">
              <a:avLst/>
            </a:prstGeom>
            <a:ln w="38100" cmpd="sng">
              <a:solidFill>
                <a:schemeClr val="bg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テキスト ボックス 21"/>
            <p:cNvSpPr txBox="1"/>
            <p:nvPr/>
          </p:nvSpPr>
          <p:spPr>
            <a:xfrm>
              <a:off x="-1430398" y="3191510"/>
              <a:ext cx="1217663" cy="4291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600" dirty="0" smtClean="0">
                  <a:solidFill>
                    <a:srgbClr val="FFFFFF"/>
                  </a:solidFill>
                </a:rPr>
                <a:t>TTL Pulse</a:t>
              </a:r>
              <a:endParaRPr kumimoji="1" lang="ja-JP" altLang="en-US" sz="1600" dirty="0">
                <a:solidFill>
                  <a:srgbClr val="FFFFFF"/>
                </a:solidFill>
              </a:endParaRPr>
            </a:p>
          </p:txBody>
        </p:sp>
        <p:cxnSp>
          <p:nvCxnSpPr>
            <p:cNvPr id="23" name="直線矢印コネクタ 22"/>
            <p:cNvCxnSpPr/>
            <p:nvPr/>
          </p:nvCxnSpPr>
          <p:spPr>
            <a:xfrm flipH="1">
              <a:off x="-957279" y="3622806"/>
              <a:ext cx="519584" cy="92937"/>
            </a:xfrm>
            <a:prstGeom prst="straightConnector1">
              <a:avLst/>
            </a:prstGeom>
            <a:ln w="38100" cmpd="sng">
              <a:solidFill>
                <a:schemeClr val="bg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テキスト ボックス 23"/>
            <p:cNvSpPr txBox="1"/>
            <p:nvPr/>
          </p:nvSpPr>
          <p:spPr>
            <a:xfrm>
              <a:off x="-4501551" y="3009345"/>
              <a:ext cx="932654" cy="741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600" dirty="0" smtClean="0">
                  <a:solidFill>
                    <a:srgbClr val="FFFFFF"/>
                  </a:solidFill>
                </a:rPr>
                <a:t>Pulsed</a:t>
              </a:r>
            </a:p>
            <a:p>
              <a:r>
                <a:rPr kumimoji="1" lang="en-US" altLang="ja-JP" sz="1600" dirty="0" smtClean="0">
                  <a:solidFill>
                    <a:srgbClr val="FFFFFF"/>
                  </a:solidFill>
                </a:rPr>
                <a:t>100V</a:t>
              </a:r>
              <a:endParaRPr kumimoji="1" lang="ja-JP" altLang="en-US" sz="1600" dirty="0">
                <a:solidFill>
                  <a:srgbClr val="FFFFFF"/>
                </a:solidFill>
              </a:endParaRPr>
            </a:p>
          </p:txBody>
        </p:sp>
        <p:cxnSp>
          <p:nvCxnSpPr>
            <p:cNvPr id="25" name="直線矢印コネクタ 24"/>
            <p:cNvCxnSpPr/>
            <p:nvPr/>
          </p:nvCxnSpPr>
          <p:spPr>
            <a:xfrm flipH="1">
              <a:off x="-4502540" y="3578836"/>
              <a:ext cx="847167" cy="257511"/>
            </a:xfrm>
            <a:prstGeom prst="straightConnector1">
              <a:avLst/>
            </a:prstGeom>
            <a:ln w="38100" cmpd="sng">
              <a:solidFill>
                <a:schemeClr val="bg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8" name="図形グループ 17"/>
            <p:cNvGrpSpPr/>
            <p:nvPr/>
          </p:nvGrpSpPr>
          <p:grpSpPr>
            <a:xfrm>
              <a:off x="-2129395" y="3661892"/>
              <a:ext cx="1599707" cy="693491"/>
              <a:chOff x="2713005" y="3388140"/>
              <a:chExt cx="1599707" cy="693491"/>
            </a:xfrm>
          </p:grpSpPr>
          <p:sp>
            <p:nvSpPr>
              <p:cNvPr id="5" name="テキスト ボックス 4"/>
              <p:cNvSpPr txBox="1"/>
              <p:nvPr/>
            </p:nvSpPr>
            <p:spPr>
              <a:xfrm>
                <a:off x="2713005" y="3652441"/>
                <a:ext cx="1599707" cy="42919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1600" dirty="0" smtClean="0">
                    <a:solidFill>
                      <a:srgbClr val="FFFF00"/>
                    </a:solidFill>
                  </a:rPr>
                  <a:t>Gate drive IC</a:t>
                </a:r>
                <a:endParaRPr kumimoji="1" lang="ja-JP" altLang="en-US" sz="1600" dirty="0">
                  <a:solidFill>
                    <a:srgbClr val="FFFF00"/>
                  </a:solidFill>
                </a:endParaRPr>
              </a:p>
            </p:txBody>
          </p:sp>
          <p:cxnSp>
            <p:nvCxnSpPr>
              <p:cNvPr id="16" name="直線矢印コネクタ 15"/>
              <p:cNvCxnSpPr/>
              <p:nvPr/>
            </p:nvCxnSpPr>
            <p:spPr>
              <a:xfrm flipH="1" flipV="1">
                <a:off x="3272605" y="3388140"/>
                <a:ext cx="139396" cy="348910"/>
              </a:xfrm>
              <a:prstGeom prst="straightConnector1">
                <a:avLst/>
              </a:prstGeom>
              <a:ln w="38100" cmpd="sng">
                <a:solidFill>
                  <a:srgbClr val="FFFF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48" name="図形グループ 47"/>
          <p:cNvGrpSpPr/>
          <p:nvPr/>
        </p:nvGrpSpPr>
        <p:grpSpPr>
          <a:xfrm>
            <a:off x="121304" y="1720818"/>
            <a:ext cx="2003459" cy="2795059"/>
            <a:chOff x="5008784" y="1668149"/>
            <a:chExt cx="2327487" cy="3247117"/>
          </a:xfrm>
        </p:grpSpPr>
        <p:sp>
          <p:nvSpPr>
            <p:cNvPr id="10" name="正方形/長方形 9"/>
            <p:cNvSpPr/>
            <p:nvPr/>
          </p:nvSpPr>
          <p:spPr>
            <a:xfrm>
              <a:off x="5698248" y="3267458"/>
              <a:ext cx="433029" cy="398121"/>
            </a:xfrm>
            <a:prstGeom prst="rect">
              <a:avLst/>
            </a:prstGeom>
            <a:noFill/>
            <a:ln w="1270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ja-JP" dirty="0" smtClean="0">
                  <a:solidFill>
                    <a:schemeClr val="tx1"/>
                  </a:solidFill>
                </a:rPr>
                <a:t>IC</a:t>
              </a:r>
              <a:endParaRPr kumimoji="1" lang="ja-JP" alt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26" name="直線コネクタ 25"/>
            <p:cNvCxnSpPr/>
            <p:nvPr/>
          </p:nvCxnSpPr>
          <p:spPr>
            <a:xfrm>
              <a:off x="6762247" y="2719201"/>
              <a:ext cx="0" cy="346890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線コネクタ 28"/>
            <p:cNvCxnSpPr/>
            <p:nvPr/>
          </p:nvCxnSpPr>
          <p:spPr>
            <a:xfrm>
              <a:off x="6762247" y="2719201"/>
              <a:ext cx="101040" cy="0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直線コネクタ 29"/>
            <p:cNvCxnSpPr/>
            <p:nvPr/>
          </p:nvCxnSpPr>
          <p:spPr>
            <a:xfrm>
              <a:off x="6755892" y="3066091"/>
              <a:ext cx="101040" cy="0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直線コネクタ 31"/>
            <p:cNvCxnSpPr/>
            <p:nvPr/>
          </p:nvCxnSpPr>
          <p:spPr>
            <a:xfrm>
              <a:off x="6856932" y="2155565"/>
              <a:ext cx="6355" cy="563636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直線コネクタ 33"/>
            <p:cNvCxnSpPr/>
            <p:nvPr/>
          </p:nvCxnSpPr>
          <p:spPr>
            <a:xfrm>
              <a:off x="6856932" y="3066091"/>
              <a:ext cx="0" cy="513606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直線コネクタ 34"/>
            <p:cNvCxnSpPr/>
            <p:nvPr/>
          </p:nvCxnSpPr>
          <p:spPr>
            <a:xfrm>
              <a:off x="6693344" y="2728826"/>
              <a:ext cx="0" cy="346890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直線コネクタ 36"/>
            <p:cNvCxnSpPr/>
            <p:nvPr/>
          </p:nvCxnSpPr>
          <p:spPr>
            <a:xfrm>
              <a:off x="6281105" y="2892871"/>
              <a:ext cx="412239" cy="0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直線コネクタ 37"/>
            <p:cNvCxnSpPr/>
            <p:nvPr/>
          </p:nvCxnSpPr>
          <p:spPr>
            <a:xfrm>
              <a:off x="6762247" y="3962788"/>
              <a:ext cx="0" cy="346890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線コネクタ 38"/>
            <p:cNvCxnSpPr/>
            <p:nvPr/>
          </p:nvCxnSpPr>
          <p:spPr>
            <a:xfrm>
              <a:off x="6762247" y="3962788"/>
              <a:ext cx="101040" cy="0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直線コネクタ 39"/>
            <p:cNvCxnSpPr/>
            <p:nvPr/>
          </p:nvCxnSpPr>
          <p:spPr>
            <a:xfrm>
              <a:off x="6755892" y="4309678"/>
              <a:ext cx="101040" cy="0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直線コネクタ 40"/>
            <p:cNvCxnSpPr/>
            <p:nvPr/>
          </p:nvCxnSpPr>
          <p:spPr>
            <a:xfrm>
              <a:off x="6856932" y="3399152"/>
              <a:ext cx="6355" cy="563636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直線コネクタ 41"/>
            <p:cNvCxnSpPr/>
            <p:nvPr/>
          </p:nvCxnSpPr>
          <p:spPr>
            <a:xfrm>
              <a:off x="6856932" y="4309678"/>
              <a:ext cx="0" cy="513606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直線コネクタ 42"/>
            <p:cNvCxnSpPr/>
            <p:nvPr/>
          </p:nvCxnSpPr>
          <p:spPr>
            <a:xfrm>
              <a:off x="6693344" y="3972412"/>
              <a:ext cx="0" cy="346890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直線コネクタ 43"/>
            <p:cNvCxnSpPr/>
            <p:nvPr/>
          </p:nvCxnSpPr>
          <p:spPr>
            <a:xfrm>
              <a:off x="6281105" y="4136458"/>
              <a:ext cx="412239" cy="0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直線コネクタ 44"/>
            <p:cNvCxnSpPr/>
            <p:nvPr/>
          </p:nvCxnSpPr>
          <p:spPr>
            <a:xfrm>
              <a:off x="6856932" y="3478698"/>
              <a:ext cx="412239" cy="0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円/楕円 45"/>
            <p:cNvSpPr>
              <a:spLocks noChangeAspect="1"/>
            </p:cNvSpPr>
            <p:nvPr/>
          </p:nvSpPr>
          <p:spPr>
            <a:xfrm>
              <a:off x="6819749" y="2088466"/>
              <a:ext cx="67100" cy="67100"/>
            </a:xfrm>
            <a:prstGeom prst="ellipse">
              <a:avLst/>
            </a:prstGeom>
            <a:noFill/>
            <a:ln w="19050" cmpd="sng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7" name="円/楕円 46"/>
            <p:cNvSpPr>
              <a:spLocks noChangeAspect="1"/>
            </p:cNvSpPr>
            <p:nvPr/>
          </p:nvSpPr>
          <p:spPr>
            <a:xfrm>
              <a:off x="7269171" y="3445148"/>
              <a:ext cx="67100" cy="67100"/>
            </a:xfrm>
            <a:prstGeom prst="ellipse">
              <a:avLst/>
            </a:prstGeom>
            <a:noFill/>
            <a:ln w="19050" cmpd="sng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49" name="直線コネクタ 48"/>
            <p:cNvCxnSpPr/>
            <p:nvPr/>
          </p:nvCxnSpPr>
          <p:spPr>
            <a:xfrm>
              <a:off x="6715939" y="4823284"/>
              <a:ext cx="313131" cy="0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直線コネクタ 50"/>
            <p:cNvCxnSpPr/>
            <p:nvPr/>
          </p:nvCxnSpPr>
          <p:spPr>
            <a:xfrm flipH="1">
              <a:off x="6725927" y="4823284"/>
              <a:ext cx="87183" cy="87183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直線コネクタ 51"/>
            <p:cNvCxnSpPr/>
            <p:nvPr/>
          </p:nvCxnSpPr>
          <p:spPr>
            <a:xfrm flipH="1">
              <a:off x="6800635" y="4828083"/>
              <a:ext cx="87183" cy="87183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直線コネクタ 52"/>
            <p:cNvCxnSpPr/>
            <p:nvPr/>
          </p:nvCxnSpPr>
          <p:spPr>
            <a:xfrm flipH="1">
              <a:off x="6880543" y="4828083"/>
              <a:ext cx="87183" cy="87183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テキスト ボックス 53"/>
            <p:cNvSpPr txBox="1"/>
            <p:nvPr/>
          </p:nvSpPr>
          <p:spPr>
            <a:xfrm>
              <a:off x="6468057" y="1668149"/>
              <a:ext cx="781584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dirty="0" smtClean="0"/>
                <a:t>~100V</a:t>
              </a:r>
              <a:endParaRPr kumimoji="1" lang="ja-JP" altLang="en-US" dirty="0"/>
            </a:p>
          </p:txBody>
        </p:sp>
        <p:cxnSp>
          <p:nvCxnSpPr>
            <p:cNvPr id="55" name="直線コネクタ 54"/>
            <p:cNvCxnSpPr/>
            <p:nvPr/>
          </p:nvCxnSpPr>
          <p:spPr>
            <a:xfrm>
              <a:off x="6273086" y="2881512"/>
              <a:ext cx="6355" cy="481410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直線コネクタ 55"/>
            <p:cNvCxnSpPr/>
            <p:nvPr/>
          </p:nvCxnSpPr>
          <p:spPr>
            <a:xfrm>
              <a:off x="6279441" y="3585681"/>
              <a:ext cx="9989" cy="552453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テキスト ボックス 58"/>
            <p:cNvSpPr txBox="1"/>
            <p:nvPr/>
          </p:nvSpPr>
          <p:spPr>
            <a:xfrm>
              <a:off x="6280259" y="2485458"/>
              <a:ext cx="386644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dirty="0" smtClean="0"/>
                <a:t>HI</a:t>
              </a:r>
              <a:endParaRPr kumimoji="1" lang="ja-JP" altLang="en-US" dirty="0"/>
            </a:p>
          </p:txBody>
        </p:sp>
        <p:sp>
          <p:nvSpPr>
            <p:cNvPr id="60" name="テキスト ボックス 59"/>
            <p:cNvSpPr txBox="1"/>
            <p:nvPr/>
          </p:nvSpPr>
          <p:spPr>
            <a:xfrm>
              <a:off x="6239301" y="4106712"/>
              <a:ext cx="434547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dirty="0" smtClean="0"/>
                <a:t>LO</a:t>
              </a:r>
              <a:endParaRPr kumimoji="1" lang="ja-JP" altLang="en-US" dirty="0"/>
            </a:p>
          </p:txBody>
        </p:sp>
        <p:cxnSp>
          <p:nvCxnSpPr>
            <p:cNvPr id="57" name="直線コネクタ 56"/>
            <p:cNvCxnSpPr/>
            <p:nvPr/>
          </p:nvCxnSpPr>
          <p:spPr>
            <a:xfrm>
              <a:off x="6131277" y="3362922"/>
              <a:ext cx="158153" cy="0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直線コネクタ 57"/>
            <p:cNvCxnSpPr/>
            <p:nvPr/>
          </p:nvCxnSpPr>
          <p:spPr>
            <a:xfrm>
              <a:off x="6135436" y="3579697"/>
              <a:ext cx="158153" cy="0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直線コネクタ 61"/>
            <p:cNvCxnSpPr/>
            <p:nvPr/>
          </p:nvCxnSpPr>
          <p:spPr>
            <a:xfrm>
              <a:off x="5270053" y="3476693"/>
              <a:ext cx="412239" cy="0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円/楕円 62"/>
            <p:cNvSpPr>
              <a:spLocks noChangeAspect="1"/>
            </p:cNvSpPr>
            <p:nvPr/>
          </p:nvSpPr>
          <p:spPr>
            <a:xfrm>
              <a:off x="5189436" y="3443143"/>
              <a:ext cx="67100" cy="67100"/>
            </a:xfrm>
            <a:prstGeom prst="ellipse">
              <a:avLst/>
            </a:prstGeom>
            <a:noFill/>
            <a:ln w="19050" cmpd="sng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4" name="テキスト ボックス 63"/>
            <p:cNvSpPr txBox="1"/>
            <p:nvPr/>
          </p:nvSpPr>
          <p:spPr>
            <a:xfrm>
              <a:off x="5008784" y="2719687"/>
              <a:ext cx="685329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dirty="0" smtClean="0"/>
                <a:t>TTL</a:t>
              </a:r>
            </a:p>
            <a:p>
              <a:pPr algn="ctr"/>
              <a:r>
                <a:rPr lang="en-US" altLang="ja-JP" dirty="0" smtClean="0"/>
                <a:t>pulse</a:t>
              </a:r>
              <a:endParaRPr kumimoji="1" lang="ja-JP" altLang="en-US" dirty="0"/>
            </a:p>
          </p:txBody>
        </p:sp>
      </p:grpSp>
      <p:grpSp>
        <p:nvGrpSpPr>
          <p:cNvPr id="65" name="図形グループ 64"/>
          <p:cNvGrpSpPr/>
          <p:nvPr/>
        </p:nvGrpSpPr>
        <p:grpSpPr>
          <a:xfrm>
            <a:off x="2261112" y="1411673"/>
            <a:ext cx="3571443" cy="2767059"/>
            <a:chOff x="377074" y="1272376"/>
            <a:chExt cx="3571443" cy="2767059"/>
          </a:xfrm>
        </p:grpSpPr>
        <p:sp>
          <p:nvSpPr>
            <p:cNvPr id="66" name="テキスト ボックス 65"/>
            <p:cNvSpPr txBox="1"/>
            <p:nvPr/>
          </p:nvSpPr>
          <p:spPr>
            <a:xfrm>
              <a:off x="377074" y="1309047"/>
              <a:ext cx="74158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dirty="0" smtClean="0"/>
                <a:t>CCNS</a:t>
              </a:r>
              <a:endParaRPr kumimoji="1" lang="ja-JP" altLang="en-US" sz="2000" dirty="0"/>
            </a:p>
          </p:txBody>
        </p:sp>
        <p:sp>
          <p:nvSpPr>
            <p:cNvPr id="67" name="テキスト ボックス 66"/>
            <p:cNvSpPr txBox="1"/>
            <p:nvPr/>
          </p:nvSpPr>
          <p:spPr>
            <a:xfrm>
              <a:off x="997861" y="1309047"/>
              <a:ext cx="69098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dirty="0" smtClean="0"/>
                <a:t>GEM</a:t>
              </a:r>
              <a:endParaRPr kumimoji="1" lang="ja-JP" altLang="en-US" sz="2000" dirty="0"/>
            </a:p>
          </p:txBody>
        </p:sp>
        <p:pic>
          <p:nvPicPr>
            <p:cNvPr id="68" name="図 6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81929" y="1678379"/>
              <a:ext cx="631863" cy="1584956"/>
            </a:xfrm>
            <a:prstGeom prst="rect">
              <a:avLst/>
            </a:prstGeom>
          </p:spPr>
        </p:pic>
        <p:sp>
          <p:nvSpPr>
            <p:cNvPr id="69" name="直角三角形 68"/>
            <p:cNvSpPr/>
            <p:nvPr/>
          </p:nvSpPr>
          <p:spPr>
            <a:xfrm>
              <a:off x="2627784" y="1678379"/>
              <a:ext cx="388793" cy="1584956"/>
            </a:xfrm>
            <a:prstGeom prst="rtTriangle">
              <a:avLst/>
            </a:prstGeom>
            <a:solidFill>
              <a:schemeClr val="bg1">
                <a:lumMod val="75000"/>
              </a:schemeClr>
            </a:solidFill>
            <a:ln w="19050" cmpd="sng">
              <a:solidFill>
                <a:schemeClr val="tx1"/>
              </a:solidFill>
            </a:ln>
            <a:scene3d>
              <a:camera prst="orthographicFront">
                <a:rot lat="0" lon="0" rev="10800000"/>
              </a:camera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0" name="テキスト ボックス 69"/>
            <p:cNvSpPr txBox="1"/>
            <p:nvPr/>
          </p:nvSpPr>
          <p:spPr>
            <a:xfrm>
              <a:off x="2290402" y="1272376"/>
              <a:ext cx="105892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000" dirty="0" smtClean="0"/>
                <a:t>Ti target</a:t>
              </a:r>
              <a:endParaRPr kumimoji="1" lang="ja-JP" altLang="en-US" sz="2000" dirty="0"/>
            </a:p>
          </p:txBody>
        </p:sp>
        <p:sp>
          <p:nvSpPr>
            <p:cNvPr id="71" name="正方形/長方形 70"/>
            <p:cNvSpPr/>
            <p:nvPr/>
          </p:nvSpPr>
          <p:spPr>
            <a:xfrm>
              <a:off x="444189" y="1358928"/>
              <a:ext cx="2850230" cy="2136204"/>
            </a:xfrm>
            <a:prstGeom prst="rect">
              <a:avLst/>
            </a:prstGeom>
            <a:noFill/>
            <a:ln w="190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2" name="正方形/長方形 71"/>
            <p:cNvSpPr/>
            <p:nvPr/>
          </p:nvSpPr>
          <p:spPr>
            <a:xfrm flipV="1">
              <a:off x="2310248" y="3382386"/>
              <a:ext cx="746021" cy="211955"/>
            </a:xfrm>
            <a:prstGeom prst="rect">
              <a:avLst/>
            </a:prstGeom>
            <a:solidFill>
              <a:schemeClr val="accent3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3" name="テキスト ボックス 72"/>
            <p:cNvSpPr txBox="1"/>
            <p:nvPr/>
          </p:nvSpPr>
          <p:spPr>
            <a:xfrm>
              <a:off x="3016576" y="3481378"/>
              <a:ext cx="931941" cy="4939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70000"/>
                </a:lnSpc>
              </a:pPr>
              <a:r>
                <a:rPr kumimoji="1" lang="en-US" altLang="ja-JP" dirty="0" smtClean="0">
                  <a:solidFill>
                    <a:schemeClr val="accent3">
                      <a:lumMod val="75000"/>
                    </a:schemeClr>
                  </a:solidFill>
                </a:rPr>
                <a:t>Be</a:t>
              </a:r>
            </a:p>
            <a:p>
              <a:pPr>
                <a:lnSpc>
                  <a:spcPct val="70000"/>
                </a:lnSpc>
              </a:pPr>
              <a:r>
                <a:rPr kumimoji="1" lang="en-US" altLang="ja-JP" dirty="0" smtClean="0">
                  <a:solidFill>
                    <a:schemeClr val="accent3">
                      <a:lumMod val="75000"/>
                    </a:schemeClr>
                  </a:solidFill>
                </a:rPr>
                <a:t>window</a:t>
              </a:r>
              <a:endParaRPr kumimoji="1" lang="ja-JP" altLang="en-US" dirty="0">
                <a:solidFill>
                  <a:schemeClr val="accent3">
                    <a:lumMod val="75000"/>
                  </a:schemeClr>
                </a:solidFill>
              </a:endParaRPr>
            </a:p>
          </p:txBody>
        </p:sp>
        <p:cxnSp>
          <p:nvCxnSpPr>
            <p:cNvPr id="74" name="直線矢印コネクタ 73"/>
            <p:cNvCxnSpPr/>
            <p:nvPr/>
          </p:nvCxnSpPr>
          <p:spPr>
            <a:xfrm>
              <a:off x="1468597" y="2462107"/>
              <a:ext cx="1079803" cy="0"/>
            </a:xfrm>
            <a:prstGeom prst="straightConnector1">
              <a:avLst/>
            </a:prstGeom>
            <a:ln w="38100" cmpd="sng">
              <a:solidFill>
                <a:srgbClr val="FF66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直線矢印コネクタ 74"/>
            <p:cNvCxnSpPr/>
            <p:nvPr/>
          </p:nvCxnSpPr>
          <p:spPr>
            <a:xfrm>
              <a:off x="2758580" y="2581159"/>
              <a:ext cx="0" cy="1408802"/>
            </a:xfrm>
            <a:prstGeom prst="straightConnector1">
              <a:avLst/>
            </a:prstGeom>
            <a:ln w="38100" cmpd="sng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6" name="テキスト ボックス 75"/>
            <p:cNvSpPr txBox="1"/>
            <p:nvPr/>
          </p:nvSpPr>
          <p:spPr>
            <a:xfrm>
              <a:off x="1955805" y="3639325"/>
              <a:ext cx="72467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dirty="0" smtClean="0">
                  <a:solidFill>
                    <a:srgbClr val="FF0000"/>
                  </a:solidFill>
                </a:rPr>
                <a:t>X-ray</a:t>
              </a:r>
              <a:endParaRPr kumimoji="1" lang="ja-JP" altLang="en-US" sz="2000" dirty="0">
                <a:solidFill>
                  <a:srgbClr val="FF0000"/>
                </a:solidFill>
              </a:endParaRPr>
            </a:p>
          </p:txBody>
        </p:sp>
        <p:grpSp>
          <p:nvGrpSpPr>
            <p:cNvPr id="77" name="図形グループ 76"/>
            <p:cNvGrpSpPr/>
            <p:nvPr/>
          </p:nvGrpSpPr>
          <p:grpSpPr>
            <a:xfrm>
              <a:off x="736323" y="3238329"/>
              <a:ext cx="313131" cy="605588"/>
              <a:chOff x="736323" y="3238329"/>
              <a:chExt cx="313131" cy="605588"/>
            </a:xfrm>
          </p:grpSpPr>
          <p:cxnSp>
            <p:nvCxnSpPr>
              <p:cNvPr id="85" name="直線コネクタ 84"/>
              <p:cNvCxnSpPr/>
              <p:nvPr/>
            </p:nvCxnSpPr>
            <p:spPr>
              <a:xfrm>
                <a:off x="877316" y="3238329"/>
                <a:ext cx="0" cy="513606"/>
              </a:xfrm>
              <a:prstGeom prst="line">
                <a:avLst/>
              </a:prstGeom>
              <a:ln>
                <a:solidFill>
                  <a:srgbClr val="0000FF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直線コネクタ 85"/>
              <p:cNvCxnSpPr/>
              <p:nvPr/>
            </p:nvCxnSpPr>
            <p:spPr>
              <a:xfrm>
                <a:off x="736323" y="3751935"/>
                <a:ext cx="313131" cy="0"/>
              </a:xfrm>
              <a:prstGeom prst="line">
                <a:avLst/>
              </a:prstGeom>
              <a:ln>
                <a:solidFill>
                  <a:srgbClr val="0000FF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直線コネクタ 86"/>
              <p:cNvCxnSpPr/>
              <p:nvPr/>
            </p:nvCxnSpPr>
            <p:spPr>
              <a:xfrm flipH="1">
                <a:off x="746311" y="3751935"/>
                <a:ext cx="87183" cy="87183"/>
              </a:xfrm>
              <a:prstGeom prst="line">
                <a:avLst/>
              </a:prstGeom>
              <a:ln>
                <a:solidFill>
                  <a:srgbClr val="0000FF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直線コネクタ 87"/>
              <p:cNvCxnSpPr/>
              <p:nvPr/>
            </p:nvCxnSpPr>
            <p:spPr>
              <a:xfrm flipH="1">
                <a:off x="821019" y="3756734"/>
                <a:ext cx="87183" cy="87183"/>
              </a:xfrm>
              <a:prstGeom prst="line">
                <a:avLst/>
              </a:prstGeom>
              <a:ln>
                <a:solidFill>
                  <a:srgbClr val="0000FF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直線コネクタ 88"/>
              <p:cNvCxnSpPr/>
              <p:nvPr/>
            </p:nvCxnSpPr>
            <p:spPr>
              <a:xfrm flipH="1">
                <a:off x="900927" y="3756734"/>
                <a:ext cx="87183" cy="87183"/>
              </a:xfrm>
              <a:prstGeom prst="line">
                <a:avLst/>
              </a:prstGeom>
              <a:ln>
                <a:solidFill>
                  <a:srgbClr val="0000FF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78" name="直線コネクタ 77"/>
            <p:cNvCxnSpPr>
              <a:endCxn id="83" idx="0"/>
            </p:cNvCxnSpPr>
            <p:nvPr/>
          </p:nvCxnSpPr>
          <p:spPr>
            <a:xfrm>
              <a:off x="1194716" y="3238329"/>
              <a:ext cx="0" cy="626135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直線コネクタ 79"/>
            <p:cNvCxnSpPr/>
            <p:nvPr/>
          </p:nvCxnSpPr>
          <p:spPr>
            <a:xfrm>
              <a:off x="3016577" y="2297025"/>
              <a:ext cx="535840" cy="0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1" name="テキスト ボックス 80"/>
            <p:cNvSpPr txBox="1"/>
            <p:nvPr/>
          </p:nvSpPr>
          <p:spPr>
            <a:xfrm>
              <a:off x="3072713" y="1883419"/>
              <a:ext cx="83869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2000" dirty="0" smtClean="0">
                  <a:solidFill>
                    <a:srgbClr val="0000FF"/>
                  </a:solidFill>
                </a:rPr>
                <a:t>+10kV</a:t>
              </a:r>
              <a:endParaRPr kumimoji="1" lang="ja-JP" altLang="en-US" sz="2000" dirty="0">
                <a:solidFill>
                  <a:srgbClr val="0000FF"/>
                </a:solidFill>
              </a:endParaRPr>
            </a:p>
          </p:txBody>
        </p:sp>
        <p:sp>
          <p:nvSpPr>
            <p:cNvPr id="82" name="円/楕円 81"/>
            <p:cNvSpPr>
              <a:spLocks noChangeAspect="1"/>
            </p:cNvSpPr>
            <p:nvPr/>
          </p:nvSpPr>
          <p:spPr>
            <a:xfrm>
              <a:off x="3557944" y="2254603"/>
              <a:ext cx="100650" cy="100650"/>
            </a:xfrm>
            <a:prstGeom prst="ellipse">
              <a:avLst/>
            </a:prstGeom>
            <a:noFill/>
            <a:ln w="19050" cmpd="sng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3" name="円/楕円 82"/>
            <p:cNvSpPr>
              <a:spLocks noChangeAspect="1"/>
            </p:cNvSpPr>
            <p:nvPr/>
          </p:nvSpPr>
          <p:spPr>
            <a:xfrm>
              <a:off x="1144391" y="3864464"/>
              <a:ext cx="100650" cy="100650"/>
            </a:xfrm>
            <a:prstGeom prst="ellipse">
              <a:avLst/>
            </a:prstGeom>
            <a:noFill/>
            <a:ln w="19050" cmpd="sng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4" name="テキスト ボックス 83"/>
            <p:cNvSpPr txBox="1"/>
            <p:nvPr/>
          </p:nvSpPr>
          <p:spPr>
            <a:xfrm>
              <a:off x="1380828" y="1999653"/>
              <a:ext cx="115285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2000" dirty="0" smtClean="0">
                  <a:solidFill>
                    <a:srgbClr val="FF6600"/>
                  </a:solidFill>
                </a:rPr>
                <a:t>electrons</a:t>
              </a:r>
              <a:endParaRPr kumimoji="1" lang="ja-JP" altLang="en-US" sz="2000" dirty="0">
                <a:solidFill>
                  <a:srgbClr val="FF6600"/>
                </a:solidFill>
              </a:endParaRPr>
            </a:p>
          </p:txBody>
        </p:sp>
      </p:grpSp>
      <p:grpSp>
        <p:nvGrpSpPr>
          <p:cNvPr id="90" name="図形グループ 89"/>
          <p:cNvGrpSpPr/>
          <p:nvPr/>
        </p:nvGrpSpPr>
        <p:grpSpPr>
          <a:xfrm>
            <a:off x="4249118" y="4260222"/>
            <a:ext cx="832379" cy="342773"/>
            <a:chOff x="2334723" y="4345470"/>
            <a:chExt cx="832379" cy="342773"/>
          </a:xfrm>
        </p:grpSpPr>
        <p:sp>
          <p:nvSpPr>
            <p:cNvPr id="91" name="正方形/長方形 90"/>
            <p:cNvSpPr/>
            <p:nvPr/>
          </p:nvSpPr>
          <p:spPr>
            <a:xfrm>
              <a:off x="2350756" y="4345470"/>
              <a:ext cx="815648" cy="308224"/>
            </a:xfrm>
            <a:prstGeom prst="rect">
              <a:avLst/>
            </a:prstGeom>
            <a:solidFill>
              <a:srgbClr val="3366FF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2" name="テキスト ボックス 91"/>
            <p:cNvSpPr txBox="1"/>
            <p:nvPr/>
          </p:nvSpPr>
          <p:spPr>
            <a:xfrm>
              <a:off x="2334723" y="4365078"/>
              <a:ext cx="832379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70000"/>
                </a:lnSpc>
              </a:pPr>
              <a:r>
                <a:rPr lang="en-US" altLang="ja-JP" sz="2000" dirty="0" smtClean="0">
                  <a:solidFill>
                    <a:schemeClr val="bg1"/>
                  </a:solidFill>
                </a:rPr>
                <a:t>Si det.</a:t>
              </a:r>
              <a:endParaRPr kumimoji="1" lang="en-US" altLang="ja-JP" sz="2000" dirty="0" smtClean="0">
                <a:solidFill>
                  <a:srgbClr val="0000FF"/>
                </a:solidFill>
              </a:endParaRPr>
            </a:p>
          </p:txBody>
        </p:sp>
      </p:grpSp>
      <p:grpSp>
        <p:nvGrpSpPr>
          <p:cNvPr id="96" name="図形グループ 95"/>
          <p:cNvGrpSpPr/>
          <p:nvPr/>
        </p:nvGrpSpPr>
        <p:grpSpPr>
          <a:xfrm>
            <a:off x="2096457" y="3299727"/>
            <a:ext cx="961278" cy="739761"/>
            <a:chOff x="2096457" y="2883045"/>
            <a:chExt cx="961278" cy="739761"/>
          </a:xfrm>
        </p:grpSpPr>
        <p:cxnSp>
          <p:nvCxnSpPr>
            <p:cNvPr id="93" name="直線コネクタ 92"/>
            <p:cNvCxnSpPr/>
            <p:nvPr/>
          </p:nvCxnSpPr>
          <p:spPr>
            <a:xfrm>
              <a:off x="2096457" y="2883045"/>
              <a:ext cx="8458" cy="739761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直線コネクタ 94"/>
            <p:cNvCxnSpPr/>
            <p:nvPr/>
          </p:nvCxnSpPr>
          <p:spPr>
            <a:xfrm>
              <a:off x="2104915" y="3622208"/>
              <a:ext cx="952820" cy="0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1" name="図形グループ 100"/>
          <p:cNvGrpSpPr/>
          <p:nvPr/>
        </p:nvGrpSpPr>
        <p:grpSpPr>
          <a:xfrm>
            <a:off x="5908633" y="3744928"/>
            <a:ext cx="3064579" cy="2503732"/>
            <a:chOff x="5908633" y="3744928"/>
            <a:chExt cx="3064579" cy="2503732"/>
          </a:xfrm>
        </p:grpSpPr>
        <p:pic>
          <p:nvPicPr>
            <p:cNvPr id="98" name="図 9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08633" y="3744928"/>
              <a:ext cx="3064579" cy="2503732"/>
            </a:xfrm>
            <a:prstGeom prst="rect">
              <a:avLst/>
            </a:prstGeom>
          </p:spPr>
        </p:pic>
        <p:sp>
          <p:nvSpPr>
            <p:cNvPr id="99" name="テキスト ボックス 98"/>
            <p:cNvSpPr txBox="1"/>
            <p:nvPr/>
          </p:nvSpPr>
          <p:spPr>
            <a:xfrm>
              <a:off x="7588241" y="5056104"/>
              <a:ext cx="116462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dirty="0" smtClean="0">
                  <a:solidFill>
                    <a:srgbClr val="FFFFFF"/>
                  </a:solidFill>
                </a:rPr>
                <a:t>20ns</a:t>
              </a:r>
            </a:p>
            <a:p>
              <a:r>
                <a:rPr lang="en-US" altLang="ja-JP" sz="2000" dirty="0" smtClean="0">
                  <a:solidFill>
                    <a:srgbClr val="FFFFFF"/>
                  </a:solidFill>
                </a:rPr>
                <a:t>Rise-time</a:t>
              </a:r>
              <a:endParaRPr kumimoji="1" lang="ja-JP" altLang="en-US" sz="2000" dirty="0">
                <a:solidFill>
                  <a:srgbClr val="FFFFFF"/>
                </a:solidFill>
              </a:endParaRPr>
            </a:p>
          </p:txBody>
        </p:sp>
        <p:sp>
          <p:nvSpPr>
            <p:cNvPr id="100" name="テキスト ボックス 99"/>
            <p:cNvSpPr txBox="1"/>
            <p:nvPr/>
          </p:nvSpPr>
          <p:spPr>
            <a:xfrm>
              <a:off x="7163667" y="4433165"/>
              <a:ext cx="165291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dirty="0" smtClean="0">
                  <a:solidFill>
                    <a:schemeClr val="accent5">
                      <a:lumMod val="60000"/>
                      <a:lumOff val="40000"/>
                    </a:schemeClr>
                  </a:solidFill>
                </a:rPr>
                <a:t>HV out (200V)</a:t>
              </a:r>
              <a:endParaRPr kumimoji="1" lang="ja-JP" altLang="en-US" sz="2000" dirty="0">
                <a:solidFill>
                  <a:schemeClr val="accent5">
                    <a:lumMod val="60000"/>
                    <a:lumOff val="4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213540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:\Documents and Settings\tamagawa\デスクトップ\line-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800" y="430224"/>
            <a:ext cx="9040786" cy="560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タイトル 3"/>
          <p:cNvSpPr txBox="1">
            <a:spLocks/>
          </p:cNvSpPr>
          <p:nvPr/>
        </p:nvSpPr>
        <p:spPr>
          <a:xfrm>
            <a:off x="443835" y="-27384"/>
            <a:ext cx="8229600" cy="652934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3600" dirty="0" smtClean="0">
                <a:solidFill>
                  <a:prstClr val="black"/>
                </a:solidFill>
                <a:latin typeface="Calibri"/>
                <a:ea typeface="ＭＳ Ｐゴシック"/>
              </a:rPr>
              <a:t>Timing </a:t>
            </a:r>
            <a:r>
              <a:rPr lang="en-US" altLang="ja-JP" sz="3600" dirty="0">
                <a:solidFill>
                  <a:prstClr val="black"/>
                </a:solidFill>
                <a:latin typeface="Calibri"/>
                <a:ea typeface="ＭＳ Ｐゴシック"/>
              </a:rPr>
              <a:t>c</a:t>
            </a:r>
            <a:r>
              <a:rPr lang="en-US" altLang="ja-JP" sz="3600" dirty="0" smtClean="0">
                <a:solidFill>
                  <a:prstClr val="black"/>
                </a:solidFill>
                <a:latin typeface="Calibri"/>
                <a:ea typeface="ＭＳ Ｐゴシック"/>
              </a:rPr>
              <a:t>apability</a:t>
            </a:r>
            <a:endParaRPr lang="ja-JP" altLang="en-US" sz="3600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pic>
        <p:nvPicPr>
          <p:cNvPr id="8" name="Picture 4" descr="C:\Users\tamagawa\AppData\Local\Temp\Temp1_ColorSideWin.zip\カラー横セット\カラー横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67625" y="115888"/>
            <a:ext cx="1350963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833" y="38227"/>
            <a:ext cx="311173" cy="528516"/>
          </a:xfrm>
          <a:prstGeom prst="rect">
            <a:avLst/>
          </a:prstGeom>
        </p:spPr>
      </p:pic>
      <p:sp>
        <p:nvSpPr>
          <p:cNvPr id="11" name="フッター プレースホルダ 7"/>
          <p:cNvSpPr>
            <a:spLocks noGrp="1"/>
          </p:cNvSpPr>
          <p:nvPr>
            <p:ph type="ftr" sz="quarter" idx="11"/>
          </p:nvPr>
        </p:nvSpPr>
        <p:spPr>
          <a:xfrm>
            <a:off x="2627784" y="6664275"/>
            <a:ext cx="3824064" cy="193725"/>
          </a:xfrm>
        </p:spPr>
        <p:txBody>
          <a:bodyPr/>
          <a:lstStyle/>
          <a:p>
            <a:r>
              <a:rPr lang="sk-SK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MPGD2015@INFN/Trieste</a:t>
            </a:r>
            <a:r>
              <a:rPr lang="ja-JP" altLang="sk-SK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（</a:t>
            </a:r>
            <a:r>
              <a:rPr lang="sk-SK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Oct. 13, 2015</a:t>
            </a:r>
            <a:r>
              <a:rPr lang="ja-JP" altLang="sk-SK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）</a:t>
            </a:r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12" name="スライド番号プレースホルダ 12"/>
          <p:cNvSpPr>
            <a:spLocks noGrp="1"/>
          </p:cNvSpPr>
          <p:nvPr>
            <p:ph type="sldNum" sz="quarter" idx="12"/>
          </p:nvPr>
        </p:nvSpPr>
        <p:spPr>
          <a:xfrm>
            <a:off x="7002214" y="6569967"/>
            <a:ext cx="2133600" cy="365125"/>
          </a:xfrm>
        </p:spPr>
        <p:txBody>
          <a:bodyPr/>
          <a:lstStyle/>
          <a:p>
            <a:fld id="{50BBDA2C-C4A3-4DD5-8352-AE80E1355441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12</a:t>
            </a:fld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536647" y="1542016"/>
            <a:ext cx="13825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b="1" dirty="0" smtClean="0">
                <a:solidFill>
                  <a:srgbClr val="FF6600"/>
                </a:solidFill>
              </a:rPr>
              <a:t>Input pulse</a:t>
            </a:r>
            <a:endParaRPr kumimoji="1" lang="ja-JP" altLang="en-US" sz="2000" b="1" dirty="0">
              <a:solidFill>
                <a:srgbClr val="FF6600"/>
              </a:solidFill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887946" y="3142840"/>
            <a:ext cx="8515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b="1" dirty="0" smtClean="0">
                <a:solidFill>
                  <a:srgbClr val="3366FF"/>
                </a:solidFill>
              </a:rPr>
              <a:t>X-rays</a:t>
            </a:r>
            <a:endParaRPr kumimoji="1" lang="ja-JP" altLang="en-US" sz="2000" b="1" dirty="0">
              <a:solidFill>
                <a:srgbClr val="3366FF"/>
              </a:solidFill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4792003" y="3625533"/>
            <a:ext cx="4138654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ja-JP" sz="2000" dirty="0" smtClean="0"/>
              <a:t>X-rays when pulse-on, </a:t>
            </a:r>
            <a:r>
              <a:rPr lang="en-US" altLang="ja-JP" sz="2000" dirty="0"/>
              <a:t> n</a:t>
            </a:r>
            <a:r>
              <a:rPr lang="en-US" altLang="ja-JP" sz="2000" dirty="0" smtClean="0"/>
              <a:t>o X-ray when pulse-off </a:t>
            </a:r>
            <a:endParaRPr kumimoji="1" lang="ja-JP" altLang="en-US" sz="2000" dirty="0"/>
          </a:p>
        </p:txBody>
      </p:sp>
      <p:grpSp>
        <p:nvGrpSpPr>
          <p:cNvPr id="19" name="図形グループ 18"/>
          <p:cNvGrpSpPr/>
          <p:nvPr/>
        </p:nvGrpSpPr>
        <p:grpSpPr>
          <a:xfrm>
            <a:off x="505047" y="3844349"/>
            <a:ext cx="3583211" cy="2613711"/>
            <a:chOff x="4727165" y="936620"/>
            <a:chExt cx="3583211" cy="2613711"/>
          </a:xfrm>
        </p:grpSpPr>
        <p:pic>
          <p:nvPicPr>
            <p:cNvPr id="13" name="図 12" descr="TEK0009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26248" y="937235"/>
              <a:ext cx="3484128" cy="2613096"/>
            </a:xfrm>
            <a:prstGeom prst="rect">
              <a:avLst/>
            </a:prstGeom>
          </p:spPr>
        </p:pic>
        <p:sp>
          <p:nvSpPr>
            <p:cNvPr id="16" name="テキスト ボックス 15"/>
            <p:cNvSpPr txBox="1"/>
            <p:nvPr/>
          </p:nvSpPr>
          <p:spPr>
            <a:xfrm>
              <a:off x="4727165" y="936620"/>
              <a:ext cx="1011853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/>
                <a:t>100 </a:t>
              </a:r>
              <a:r>
                <a:rPr kumimoji="1" lang="en-US" altLang="ja-JP" dirty="0" err="1" smtClean="0"/>
                <a:t>usec</a:t>
              </a:r>
              <a:endParaRPr kumimoji="1" lang="ja-JP" altLang="en-US" dirty="0"/>
            </a:p>
          </p:txBody>
        </p:sp>
      </p:grpSp>
      <p:grpSp>
        <p:nvGrpSpPr>
          <p:cNvPr id="21" name="図形グループ 20"/>
          <p:cNvGrpSpPr/>
          <p:nvPr/>
        </p:nvGrpSpPr>
        <p:grpSpPr>
          <a:xfrm>
            <a:off x="4661797" y="896936"/>
            <a:ext cx="3738870" cy="2780921"/>
            <a:chOff x="4795272" y="3833146"/>
            <a:chExt cx="3738870" cy="2780921"/>
          </a:xfrm>
        </p:grpSpPr>
        <p:pic>
          <p:nvPicPr>
            <p:cNvPr id="15" name="図 14" descr="TEK0014.JP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26248" y="3833146"/>
              <a:ext cx="3707894" cy="2780921"/>
            </a:xfrm>
            <a:prstGeom prst="rect">
              <a:avLst/>
            </a:prstGeom>
          </p:spPr>
        </p:pic>
        <p:sp>
          <p:nvSpPr>
            <p:cNvPr id="17" name="テキスト ボックス 16"/>
            <p:cNvSpPr txBox="1"/>
            <p:nvPr/>
          </p:nvSpPr>
          <p:spPr>
            <a:xfrm>
              <a:off x="4795272" y="3833146"/>
              <a:ext cx="945692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ja-JP" altLang="ja-JP" dirty="0" smtClean="0"/>
                <a:t>0</a:t>
              </a:r>
              <a:r>
                <a:rPr lang="en-US" altLang="ja-JP" dirty="0" smtClean="0"/>
                <a:t>.6</a:t>
              </a:r>
              <a:r>
                <a:rPr kumimoji="1" lang="en-US" altLang="ja-JP" dirty="0" smtClean="0"/>
                <a:t> </a:t>
              </a:r>
              <a:r>
                <a:rPr lang="ja-JP" altLang="ja-JP" dirty="0" err="1"/>
                <a:t>u</a:t>
              </a:r>
              <a:r>
                <a:rPr kumimoji="1" lang="en-US" altLang="ja-JP" dirty="0" smtClean="0"/>
                <a:t>sec</a:t>
              </a:r>
              <a:endParaRPr kumimoji="1" lang="ja-JP" altLang="en-US" dirty="0"/>
            </a:p>
          </p:txBody>
        </p:sp>
      </p:grpSp>
      <p:grpSp>
        <p:nvGrpSpPr>
          <p:cNvPr id="20" name="図形グループ 19"/>
          <p:cNvGrpSpPr/>
          <p:nvPr/>
        </p:nvGrpSpPr>
        <p:grpSpPr>
          <a:xfrm>
            <a:off x="604277" y="936620"/>
            <a:ext cx="3503827" cy="2692861"/>
            <a:chOff x="266895" y="936620"/>
            <a:chExt cx="3503827" cy="2692861"/>
          </a:xfrm>
        </p:grpSpPr>
        <p:pic>
          <p:nvPicPr>
            <p:cNvPr id="2" name="図 1" descr="TEK0017.JP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6895" y="1001611"/>
              <a:ext cx="3503827" cy="2627870"/>
            </a:xfrm>
            <a:prstGeom prst="rect">
              <a:avLst/>
            </a:prstGeom>
          </p:spPr>
        </p:pic>
        <p:sp>
          <p:nvSpPr>
            <p:cNvPr id="18" name="テキスト ボックス 17"/>
            <p:cNvSpPr txBox="1"/>
            <p:nvPr/>
          </p:nvSpPr>
          <p:spPr>
            <a:xfrm>
              <a:off x="266895" y="936620"/>
              <a:ext cx="1011853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altLang="ja-JP" dirty="0"/>
                <a:t>5</a:t>
              </a:r>
              <a:r>
                <a:rPr kumimoji="1" lang="en-US" altLang="ja-JP" dirty="0" smtClean="0"/>
                <a:t>00 </a:t>
              </a:r>
              <a:r>
                <a:rPr kumimoji="1" lang="en-US" altLang="ja-JP" dirty="0" err="1" smtClean="0"/>
                <a:t>usec</a:t>
              </a:r>
              <a:endParaRPr kumimoji="1" lang="ja-JP" altLang="en-US" dirty="0"/>
            </a:p>
          </p:txBody>
        </p:sp>
      </p:grpSp>
      <p:sp>
        <p:nvSpPr>
          <p:cNvPr id="10" name="テキスト ボックス 9"/>
          <p:cNvSpPr txBox="1"/>
          <p:nvPr/>
        </p:nvSpPr>
        <p:spPr>
          <a:xfrm>
            <a:off x="4765439" y="4463921"/>
            <a:ext cx="42627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dirty="0" smtClean="0"/>
              <a:t>NOTE: </a:t>
            </a:r>
            <a:r>
              <a:rPr lang="en-US" altLang="ja-JP" sz="2000" dirty="0" smtClean="0"/>
              <a:t>The m</a:t>
            </a:r>
            <a:r>
              <a:rPr kumimoji="1" lang="en-US" altLang="ja-JP" sz="2000" dirty="0" smtClean="0"/>
              <a:t>inimum width </a:t>
            </a:r>
            <a:r>
              <a:rPr lang="en-US" altLang="ja-JP" sz="2000" dirty="0" smtClean="0"/>
              <a:t>was</a:t>
            </a:r>
            <a:r>
              <a:rPr kumimoji="1" lang="en-US" altLang="ja-JP" sz="2000" dirty="0" smtClean="0"/>
              <a:t> limited by the gate </a:t>
            </a:r>
            <a:r>
              <a:rPr kumimoji="1" lang="en-US" altLang="ja-JP" sz="2000" dirty="0" smtClean="0"/>
              <a:t>driver</a:t>
            </a:r>
            <a:r>
              <a:rPr kumimoji="1" lang="ja-JP" altLang="en-US" sz="2000" dirty="0" smtClean="0"/>
              <a:t> </a:t>
            </a:r>
            <a:r>
              <a:rPr kumimoji="1" lang="en-US" altLang="ja-JP" sz="2000" dirty="0" smtClean="0"/>
              <a:t>IC</a:t>
            </a:r>
            <a:r>
              <a:rPr lang="en-US" altLang="ja-JP" sz="2000" dirty="0" smtClean="0"/>
              <a:t>.</a:t>
            </a:r>
            <a:r>
              <a:rPr lang="ja-JP" altLang="en-US" sz="2000" dirty="0" smtClean="0"/>
              <a:t> </a:t>
            </a:r>
            <a:r>
              <a:rPr lang="en-US" altLang="ja-JP" sz="2000" dirty="0" smtClean="0"/>
              <a:t>We</a:t>
            </a:r>
            <a:r>
              <a:rPr lang="ja-JP" altLang="en-US" sz="2000" dirty="0" smtClean="0"/>
              <a:t> </a:t>
            </a:r>
            <a:r>
              <a:rPr lang="en-US" altLang="ja-JP" sz="2000" dirty="0" smtClean="0"/>
              <a:t>can</a:t>
            </a:r>
            <a:r>
              <a:rPr lang="ja-JP" altLang="en-US" sz="2000" dirty="0" smtClean="0"/>
              <a:t> </a:t>
            </a:r>
            <a:r>
              <a:rPr lang="en-US" altLang="ja-JP" sz="2000" dirty="0" smtClean="0"/>
              <a:t>improve</a:t>
            </a:r>
            <a:r>
              <a:rPr lang="ja-JP" altLang="en-US" sz="2000" dirty="0" smtClean="0"/>
              <a:t> </a:t>
            </a:r>
            <a:r>
              <a:rPr lang="en-US" altLang="ja-JP" sz="2000" dirty="0" smtClean="0"/>
              <a:t>more.</a:t>
            </a:r>
            <a:endParaRPr kumimoji="1" lang="ja-JP" altLang="en-US" sz="2000" dirty="0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4689276" y="5483460"/>
            <a:ext cx="4319875" cy="120032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sz="2400" dirty="0" smtClean="0">
                <a:solidFill>
                  <a:srgbClr val="FF0000"/>
                </a:solidFill>
              </a:rPr>
              <a:t>Pulsed operation successful.</a:t>
            </a:r>
          </a:p>
          <a:p>
            <a:r>
              <a:rPr lang="en-US" altLang="ja-JP" sz="2400" dirty="0" smtClean="0">
                <a:solidFill>
                  <a:srgbClr val="FF0000"/>
                </a:solidFill>
              </a:rPr>
              <a:t>CCNS-GEM X-ray gen. working as a </a:t>
            </a:r>
            <a:r>
              <a:rPr lang="en-US" altLang="ja-JP" sz="2400" dirty="0" err="1" smtClean="0">
                <a:solidFill>
                  <a:srgbClr val="FF0000"/>
                </a:solidFill>
              </a:rPr>
              <a:t>triggerable</a:t>
            </a:r>
            <a:r>
              <a:rPr lang="en-US" altLang="ja-JP" sz="2400" dirty="0" smtClean="0">
                <a:solidFill>
                  <a:srgbClr val="FF0000"/>
                </a:solidFill>
              </a:rPr>
              <a:t> X-ray generator.</a:t>
            </a:r>
            <a:endParaRPr kumimoji="1" lang="ja-JP" altLang="en-US" sz="2400" dirty="0">
              <a:solidFill>
                <a:srgbClr val="FF0000"/>
              </a:solidFill>
            </a:endParaRPr>
          </a:p>
        </p:txBody>
      </p:sp>
      <p:grpSp>
        <p:nvGrpSpPr>
          <p:cNvPr id="26" name="図形グループ 25"/>
          <p:cNvGrpSpPr/>
          <p:nvPr/>
        </p:nvGrpSpPr>
        <p:grpSpPr>
          <a:xfrm>
            <a:off x="5547951" y="1842916"/>
            <a:ext cx="983281" cy="19842"/>
            <a:chOff x="5607489" y="1942126"/>
            <a:chExt cx="983281" cy="19842"/>
          </a:xfrm>
        </p:grpSpPr>
        <p:cxnSp>
          <p:nvCxnSpPr>
            <p:cNvPr id="23" name="直線矢印コネクタ 22"/>
            <p:cNvCxnSpPr/>
            <p:nvPr/>
          </p:nvCxnSpPr>
          <p:spPr>
            <a:xfrm flipV="1">
              <a:off x="5607489" y="1942126"/>
              <a:ext cx="436609" cy="19842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線矢印コネクタ 24"/>
            <p:cNvCxnSpPr/>
            <p:nvPr/>
          </p:nvCxnSpPr>
          <p:spPr>
            <a:xfrm flipH="1">
              <a:off x="6193852" y="1942126"/>
              <a:ext cx="396918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4703526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5" descr="C:\Documents and Settings\tamagawa\デスクトップ\line-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800" y="430224"/>
            <a:ext cx="9040786" cy="560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4" descr="C:\Users\tamagawa\AppData\Local\Temp\Temp1_ColorSideWin.zip\カラー横セット\カラー横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67625" y="115888"/>
            <a:ext cx="1350963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図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833" y="38227"/>
            <a:ext cx="311173" cy="528516"/>
          </a:xfrm>
          <a:prstGeom prst="rect">
            <a:avLst/>
          </a:prstGeom>
        </p:spPr>
      </p:pic>
      <p:sp>
        <p:nvSpPr>
          <p:cNvPr id="7" name="タイトル 3"/>
          <p:cNvSpPr txBox="1">
            <a:spLocks/>
          </p:cNvSpPr>
          <p:nvPr/>
        </p:nvSpPr>
        <p:spPr>
          <a:xfrm>
            <a:off x="448308" y="-27384"/>
            <a:ext cx="8229600" cy="652934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3600" dirty="0" smtClean="0"/>
              <a:t>Outline</a:t>
            </a:r>
            <a:endParaRPr lang="ja-JP" altLang="en-US" sz="3600" dirty="0"/>
          </a:p>
        </p:txBody>
      </p:sp>
      <p:sp>
        <p:nvSpPr>
          <p:cNvPr id="11" name="フッター プレースホルダ 7"/>
          <p:cNvSpPr>
            <a:spLocks noGrp="1"/>
          </p:cNvSpPr>
          <p:nvPr>
            <p:ph type="ftr" sz="quarter" idx="11"/>
          </p:nvPr>
        </p:nvSpPr>
        <p:spPr>
          <a:xfrm>
            <a:off x="2627784" y="6664275"/>
            <a:ext cx="3824064" cy="193725"/>
          </a:xfrm>
        </p:spPr>
        <p:txBody>
          <a:bodyPr/>
          <a:lstStyle/>
          <a:p>
            <a:r>
              <a:rPr lang="en-US" altLang="ja-JP" smtClean="0"/>
              <a:t>MPGD2015@INFN/Trieste</a:t>
            </a:r>
            <a:r>
              <a:rPr lang="ja-JP" altLang="en-US" smtClean="0"/>
              <a:t>（</a:t>
            </a:r>
            <a:r>
              <a:rPr lang="en-US" altLang="ja-JP" smtClean="0"/>
              <a:t>Oct. 13, 2015</a:t>
            </a:r>
            <a:r>
              <a:rPr lang="ja-JP" altLang="en-US" smtClean="0"/>
              <a:t>）</a:t>
            </a:r>
            <a:endParaRPr kumimoji="1" lang="ja-JP" altLang="en-US" dirty="0"/>
          </a:p>
        </p:txBody>
      </p:sp>
      <p:sp>
        <p:nvSpPr>
          <p:cNvPr id="12" name="スライド番号プレースホルダ 12"/>
          <p:cNvSpPr>
            <a:spLocks noGrp="1"/>
          </p:cNvSpPr>
          <p:nvPr>
            <p:ph type="sldNum" sz="quarter" idx="12"/>
          </p:nvPr>
        </p:nvSpPr>
        <p:spPr>
          <a:xfrm>
            <a:off x="7002214" y="6569967"/>
            <a:ext cx="2133600" cy="365125"/>
          </a:xfrm>
        </p:spPr>
        <p:txBody>
          <a:bodyPr/>
          <a:lstStyle/>
          <a:p>
            <a:fld id="{50BBDA2C-C4A3-4DD5-8352-AE80E1355441}" type="slidenum">
              <a:rPr kumimoji="1" lang="ja-JP" altLang="en-US" smtClean="0"/>
              <a:pPr/>
              <a:t>13</a:t>
            </a:fld>
            <a:endParaRPr kumimoji="1" lang="ja-JP" altLang="en-US" dirty="0"/>
          </a:p>
        </p:txBody>
      </p:sp>
      <p:sp>
        <p:nvSpPr>
          <p:cNvPr id="2" name="テキスト ボックス 1"/>
          <p:cNvSpPr txBox="1"/>
          <p:nvPr/>
        </p:nvSpPr>
        <p:spPr>
          <a:xfrm>
            <a:off x="437356" y="936172"/>
            <a:ext cx="8240552" cy="39344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altLang="ja-JP" sz="2800" b="1" dirty="0" smtClean="0"/>
              <a:t>Introduction 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altLang="ja-JP" sz="2800" b="1" dirty="0" smtClean="0"/>
              <a:t>Fabricate and test the x-ray generator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altLang="ja-JP" sz="2800" b="1" dirty="0" smtClean="0"/>
              <a:t>Timing capability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altLang="ja-JP" sz="2800" b="1" dirty="0" smtClean="0">
                <a:solidFill>
                  <a:srgbClr val="FF0000"/>
                </a:solidFill>
              </a:rPr>
              <a:t>A problem</a:t>
            </a:r>
            <a:r>
              <a:rPr lang="ja-JP" altLang="en-US" sz="2800" b="1" dirty="0" smtClean="0">
                <a:solidFill>
                  <a:srgbClr val="FF0000"/>
                </a:solidFill>
              </a:rPr>
              <a:t> </a:t>
            </a:r>
            <a:r>
              <a:rPr lang="en-US" altLang="ja-JP" sz="2800" b="1" dirty="0" smtClean="0">
                <a:solidFill>
                  <a:srgbClr val="FF0000"/>
                </a:solidFill>
              </a:rPr>
              <a:t>-</a:t>
            </a:r>
            <a:r>
              <a:rPr lang="ja-JP" altLang="en-US" sz="2800" b="1" dirty="0" smtClean="0">
                <a:solidFill>
                  <a:srgbClr val="FF0000"/>
                </a:solidFill>
              </a:rPr>
              <a:t> </a:t>
            </a:r>
            <a:r>
              <a:rPr lang="en-US" altLang="ja-JP" sz="2800" b="1" dirty="0" smtClean="0">
                <a:solidFill>
                  <a:srgbClr val="FF0000"/>
                </a:solidFill>
              </a:rPr>
              <a:t>breakdown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altLang="ja-JP" sz="2800" b="1" dirty="0" smtClean="0"/>
              <a:t>Possible applications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altLang="ja-JP" sz="2800" b="1" dirty="0" smtClean="0"/>
              <a:t>Summary and Outlook</a:t>
            </a:r>
          </a:p>
        </p:txBody>
      </p:sp>
    </p:spTree>
    <p:extLst>
      <p:ext uri="{BB962C8B-B14F-4D97-AF65-F5344CB8AC3E}">
        <p14:creationId xmlns:p14="http://schemas.microsoft.com/office/powerpoint/2010/main" val="35526460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:\Documents and Settings\tamagawa\デスクトップ\line-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800" y="430224"/>
            <a:ext cx="9040786" cy="560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3" name="図形グループ 32"/>
          <p:cNvGrpSpPr/>
          <p:nvPr/>
        </p:nvGrpSpPr>
        <p:grpSpPr>
          <a:xfrm>
            <a:off x="5056000" y="839117"/>
            <a:ext cx="3729259" cy="3228557"/>
            <a:chOff x="5056000" y="839117"/>
            <a:chExt cx="3729259" cy="3228557"/>
          </a:xfrm>
        </p:grpSpPr>
        <p:pic>
          <p:nvPicPr>
            <p:cNvPr id="34" name="図 3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056000" y="858778"/>
              <a:ext cx="3729259" cy="3208896"/>
            </a:xfrm>
            <a:prstGeom prst="rect">
              <a:avLst/>
            </a:prstGeom>
          </p:spPr>
        </p:pic>
        <p:grpSp>
          <p:nvGrpSpPr>
            <p:cNvPr id="35" name="図形グループ 34"/>
            <p:cNvGrpSpPr/>
            <p:nvPr/>
          </p:nvGrpSpPr>
          <p:grpSpPr>
            <a:xfrm>
              <a:off x="5099379" y="839117"/>
              <a:ext cx="2999091" cy="400110"/>
              <a:chOff x="5099379" y="839117"/>
              <a:chExt cx="2999091" cy="400110"/>
            </a:xfrm>
          </p:grpSpPr>
          <p:sp>
            <p:nvSpPr>
              <p:cNvPr id="37" name="正方形/長方形 36"/>
              <p:cNvSpPr/>
              <p:nvPr/>
            </p:nvSpPr>
            <p:spPr>
              <a:xfrm>
                <a:off x="5099379" y="878801"/>
                <a:ext cx="2972138" cy="34058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8" name="テキスト ボックス 37"/>
              <p:cNvSpPr txBox="1"/>
              <p:nvPr/>
            </p:nvSpPr>
            <p:spPr>
              <a:xfrm>
                <a:off x="5126332" y="839117"/>
                <a:ext cx="2972138" cy="4001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2000" dirty="0" smtClean="0"/>
                  <a:t>SEM image of broken GEM</a:t>
                </a:r>
                <a:endParaRPr kumimoji="1" lang="ja-JP" altLang="en-US" sz="2000" dirty="0"/>
              </a:p>
            </p:txBody>
          </p:sp>
        </p:grpSp>
      </p:grpSp>
      <p:sp>
        <p:nvSpPr>
          <p:cNvPr id="7" name="タイトル 3"/>
          <p:cNvSpPr txBox="1">
            <a:spLocks/>
          </p:cNvSpPr>
          <p:nvPr/>
        </p:nvSpPr>
        <p:spPr>
          <a:xfrm>
            <a:off x="443835" y="-27384"/>
            <a:ext cx="8229600" cy="652934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3600" dirty="0" smtClean="0">
                <a:solidFill>
                  <a:prstClr val="black"/>
                </a:solidFill>
                <a:latin typeface="Calibri"/>
                <a:ea typeface="ＭＳ Ｐゴシック"/>
              </a:rPr>
              <a:t>One</a:t>
            </a:r>
            <a:r>
              <a:rPr lang="ja-JP" altLang="en-US" sz="3600" dirty="0" smtClean="0">
                <a:solidFill>
                  <a:prstClr val="black"/>
                </a:solidFill>
                <a:latin typeface="Calibri"/>
                <a:ea typeface="ＭＳ Ｐゴシック"/>
              </a:rPr>
              <a:t> </a:t>
            </a:r>
            <a:r>
              <a:rPr lang="en-US" altLang="ja-JP" sz="3600" dirty="0" smtClean="0">
                <a:solidFill>
                  <a:prstClr val="black"/>
                </a:solidFill>
                <a:latin typeface="Calibri"/>
                <a:ea typeface="ＭＳ Ｐゴシック"/>
              </a:rPr>
              <a:t>problem:</a:t>
            </a:r>
            <a:r>
              <a:rPr lang="ja-JP" altLang="en-US" sz="3600" dirty="0" smtClean="0">
                <a:solidFill>
                  <a:prstClr val="black"/>
                </a:solidFill>
                <a:latin typeface="Calibri"/>
                <a:ea typeface="ＭＳ Ｐゴシック"/>
              </a:rPr>
              <a:t> </a:t>
            </a:r>
            <a:r>
              <a:rPr lang="en-US" altLang="ja-JP" sz="3600" dirty="0" smtClean="0">
                <a:solidFill>
                  <a:prstClr val="black"/>
                </a:solidFill>
                <a:latin typeface="Calibri"/>
                <a:ea typeface="ＭＳ Ｐゴシック"/>
              </a:rPr>
              <a:t>breakdown</a:t>
            </a:r>
            <a:endParaRPr lang="ja-JP" altLang="en-US" sz="3600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pic>
        <p:nvPicPr>
          <p:cNvPr id="8" name="Picture 4" descr="C:\Users\tamagawa\AppData\Local\Temp\Temp1_ColorSideWin.zip\カラー横セット\カラー横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67625" y="115888"/>
            <a:ext cx="1350963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833" y="38227"/>
            <a:ext cx="311173" cy="528516"/>
          </a:xfrm>
          <a:prstGeom prst="rect">
            <a:avLst/>
          </a:prstGeom>
        </p:spPr>
      </p:pic>
      <p:sp>
        <p:nvSpPr>
          <p:cNvPr id="11" name="フッター プレースホルダ 7"/>
          <p:cNvSpPr>
            <a:spLocks noGrp="1"/>
          </p:cNvSpPr>
          <p:nvPr>
            <p:ph type="ftr" sz="quarter" idx="11"/>
          </p:nvPr>
        </p:nvSpPr>
        <p:spPr>
          <a:xfrm>
            <a:off x="2627784" y="6664275"/>
            <a:ext cx="3824064" cy="193725"/>
          </a:xfrm>
        </p:spPr>
        <p:txBody>
          <a:bodyPr/>
          <a:lstStyle/>
          <a:p>
            <a:r>
              <a:rPr lang="sk-SK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MPGD2015@INFN/Trieste</a:t>
            </a:r>
            <a:r>
              <a:rPr lang="ja-JP" altLang="sk-SK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（</a:t>
            </a:r>
            <a:r>
              <a:rPr lang="sk-SK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Oct. 13, 2015</a:t>
            </a:r>
            <a:r>
              <a:rPr lang="ja-JP" altLang="sk-SK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）</a:t>
            </a:r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12" name="スライド番号プレースホルダ 12"/>
          <p:cNvSpPr>
            <a:spLocks noGrp="1"/>
          </p:cNvSpPr>
          <p:nvPr>
            <p:ph type="sldNum" sz="quarter" idx="12"/>
          </p:nvPr>
        </p:nvSpPr>
        <p:spPr>
          <a:xfrm>
            <a:off x="7002214" y="6569967"/>
            <a:ext cx="2133600" cy="365125"/>
          </a:xfrm>
        </p:spPr>
        <p:txBody>
          <a:bodyPr/>
          <a:lstStyle/>
          <a:p>
            <a:fld id="{50BBDA2C-C4A3-4DD5-8352-AE80E1355441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14</a:t>
            </a:fld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308984" y="4402996"/>
            <a:ext cx="4759339" cy="20774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30000"/>
              </a:lnSpc>
              <a:buFont typeface="Wingdings" charset="2"/>
              <a:buChar char="l"/>
            </a:pPr>
            <a:r>
              <a:rPr kumimoji="1" lang="en-US" altLang="ja-JP" sz="2000" dirty="0" smtClean="0"/>
              <a:t>GEM</a:t>
            </a:r>
            <a:r>
              <a:rPr kumimoji="1" lang="ja-JP" altLang="en-US" sz="2000" dirty="0" smtClean="0"/>
              <a:t> </a:t>
            </a:r>
            <a:r>
              <a:rPr lang="en-US" altLang="ja-JP" sz="2000" dirty="0" smtClean="0"/>
              <a:t>voltage</a:t>
            </a:r>
            <a:r>
              <a:rPr kumimoji="1" lang="ja-JP" altLang="en-US" sz="2000" dirty="0" smtClean="0"/>
              <a:t> </a:t>
            </a:r>
            <a:r>
              <a:rPr kumimoji="1" lang="en-US" altLang="ja-JP" sz="2000" dirty="0" smtClean="0"/>
              <a:t>breakdown at higher applied voltage</a:t>
            </a:r>
            <a:r>
              <a:rPr kumimoji="1" lang="ja-JP" altLang="en-US" sz="2000" dirty="0" smtClean="0"/>
              <a:t> </a:t>
            </a:r>
            <a:r>
              <a:rPr kumimoji="1" lang="en-US" altLang="ja-JP" sz="2000" dirty="0" smtClean="0"/>
              <a:t>(&gt;300V).</a:t>
            </a:r>
            <a:endParaRPr lang="en-US" altLang="ja-JP" sz="2000" dirty="0"/>
          </a:p>
          <a:p>
            <a:pPr marL="285750" indent="-285750">
              <a:lnSpc>
                <a:spcPct val="130000"/>
              </a:lnSpc>
              <a:buFont typeface="Wingdings" charset="2"/>
              <a:buChar char="l"/>
            </a:pPr>
            <a:r>
              <a:rPr lang="en-US" altLang="ja-JP" sz="2000" dirty="0" smtClean="0"/>
              <a:t>Resistance</a:t>
            </a:r>
            <a:r>
              <a:rPr lang="ja-JP" altLang="en-US" sz="2000" dirty="0" smtClean="0"/>
              <a:t> </a:t>
            </a:r>
            <a:r>
              <a:rPr lang="en-US" altLang="ja-JP" sz="2000" dirty="0" smtClean="0"/>
              <a:t>of</a:t>
            </a:r>
            <a:r>
              <a:rPr lang="ja-JP" altLang="en-US" sz="2000" dirty="0" smtClean="0"/>
              <a:t> </a:t>
            </a:r>
            <a:r>
              <a:rPr lang="en-US" altLang="ja-JP" sz="2000" dirty="0" smtClean="0"/>
              <a:t>GEM</a:t>
            </a:r>
            <a:r>
              <a:rPr lang="ja-JP" altLang="en-US" sz="2000" dirty="0" smtClean="0"/>
              <a:t> </a:t>
            </a:r>
            <a:r>
              <a:rPr lang="en-US" altLang="ja-JP" sz="2000" dirty="0" smtClean="0"/>
              <a:t>down to</a:t>
            </a:r>
            <a:r>
              <a:rPr lang="ja-JP" altLang="en-US" sz="2000" dirty="0" smtClean="0"/>
              <a:t> </a:t>
            </a:r>
            <a:r>
              <a:rPr lang="en-US" altLang="ja-JP" sz="2000" dirty="0" smtClean="0"/>
              <a:t>a</a:t>
            </a:r>
            <a:r>
              <a:rPr lang="ja-JP" altLang="en-US" sz="2000" dirty="0" smtClean="0"/>
              <a:t> </a:t>
            </a:r>
            <a:r>
              <a:rPr lang="en-US" altLang="ja-JP" sz="2000" dirty="0" smtClean="0"/>
              <a:t>few</a:t>
            </a:r>
            <a:r>
              <a:rPr lang="ja-JP" altLang="en-US" sz="2000" dirty="0" smtClean="0"/>
              <a:t> </a:t>
            </a:r>
            <a:r>
              <a:rPr lang="en-US" altLang="ja-JP" sz="2000" dirty="0" smtClean="0"/>
              <a:t>k</a:t>
            </a:r>
            <a:r>
              <a:rPr lang="en-US" altLang="ja-JP" sz="2000" dirty="0" smtClean="0">
                <a:latin typeface="Symbol" charset="2"/>
                <a:cs typeface="Symbol" charset="2"/>
              </a:rPr>
              <a:t>W</a:t>
            </a:r>
            <a:r>
              <a:rPr lang="en-US" altLang="ja-JP" sz="2000" dirty="0" smtClean="0"/>
              <a:t>.</a:t>
            </a:r>
          </a:p>
          <a:p>
            <a:pPr marL="285750" indent="-285750">
              <a:lnSpc>
                <a:spcPct val="130000"/>
              </a:lnSpc>
              <a:buFont typeface="Wingdings" charset="2"/>
              <a:buChar char="l"/>
            </a:pPr>
            <a:r>
              <a:rPr lang="en-US" altLang="ja-JP" sz="2000" dirty="0" smtClean="0"/>
              <a:t>This drops the reliability of our X-ray generator.</a:t>
            </a:r>
          </a:p>
        </p:txBody>
      </p:sp>
      <p:grpSp>
        <p:nvGrpSpPr>
          <p:cNvPr id="5" name="図形グループ 4"/>
          <p:cNvGrpSpPr/>
          <p:nvPr/>
        </p:nvGrpSpPr>
        <p:grpSpPr>
          <a:xfrm>
            <a:off x="5915300" y="3260974"/>
            <a:ext cx="2862437" cy="3200151"/>
            <a:chOff x="5915300" y="3260974"/>
            <a:chExt cx="2862437" cy="3200151"/>
          </a:xfrm>
        </p:grpSpPr>
        <p:pic>
          <p:nvPicPr>
            <p:cNvPr id="26" name="図 2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915300" y="4137583"/>
              <a:ext cx="2862437" cy="2323542"/>
            </a:xfrm>
            <a:prstGeom prst="rect">
              <a:avLst/>
            </a:prstGeom>
          </p:spPr>
        </p:pic>
        <p:cxnSp>
          <p:nvCxnSpPr>
            <p:cNvPr id="31" name="直線矢印コネクタ 30"/>
            <p:cNvCxnSpPr/>
            <p:nvPr/>
          </p:nvCxnSpPr>
          <p:spPr>
            <a:xfrm>
              <a:off x="7387354" y="3260974"/>
              <a:ext cx="0" cy="1634482"/>
            </a:xfrm>
            <a:prstGeom prst="straightConnector1">
              <a:avLst/>
            </a:prstGeom>
            <a:ln w="38100" cmpd="sng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3" name="図形グループ 42"/>
          <p:cNvGrpSpPr/>
          <p:nvPr/>
        </p:nvGrpSpPr>
        <p:grpSpPr>
          <a:xfrm>
            <a:off x="32089" y="1057065"/>
            <a:ext cx="4849971" cy="3305205"/>
            <a:chOff x="32089" y="1096749"/>
            <a:chExt cx="4849971" cy="3305205"/>
          </a:xfrm>
        </p:grpSpPr>
        <p:grpSp>
          <p:nvGrpSpPr>
            <p:cNvPr id="41" name="図形グループ 40"/>
            <p:cNvGrpSpPr/>
            <p:nvPr/>
          </p:nvGrpSpPr>
          <p:grpSpPr>
            <a:xfrm>
              <a:off x="32089" y="1096749"/>
              <a:ext cx="4849971" cy="3040834"/>
              <a:chOff x="32089" y="1096749"/>
              <a:chExt cx="4849971" cy="3040834"/>
            </a:xfrm>
          </p:grpSpPr>
          <p:pic>
            <p:nvPicPr>
              <p:cNvPr id="39" name="図 38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97685" y="1096749"/>
                <a:ext cx="4584375" cy="3040834"/>
              </a:xfrm>
              <a:prstGeom prst="rect">
                <a:avLst/>
              </a:prstGeom>
            </p:spPr>
          </p:pic>
          <p:sp>
            <p:nvSpPr>
              <p:cNvPr id="40" name="テキスト ボックス 39"/>
              <p:cNvSpPr txBox="1"/>
              <p:nvPr/>
            </p:nvSpPr>
            <p:spPr>
              <a:xfrm rot="16200000">
                <a:off x="-773999" y="2312650"/>
                <a:ext cx="198150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 smtClean="0"/>
                  <a:t>Target</a:t>
                </a:r>
                <a:r>
                  <a:rPr kumimoji="1" lang="ja-JP" altLang="en-US" dirty="0" smtClean="0"/>
                  <a:t> </a:t>
                </a:r>
                <a:r>
                  <a:rPr kumimoji="1" lang="en-US" altLang="ja-JP" dirty="0" smtClean="0"/>
                  <a:t>current</a:t>
                </a:r>
                <a:r>
                  <a:rPr kumimoji="1" lang="ja-JP" altLang="en-US" dirty="0" smtClean="0"/>
                  <a:t> </a:t>
                </a:r>
                <a:r>
                  <a:rPr kumimoji="1" lang="en-US" altLang="ja-JP" dirty="0" smtClean="0"/>
                  <a:t>(</a:t>
                </a:r>
                <a:r>
                  <a:rPr kumimoji="1" lang="en-US" altLang="ja-JP" dirty="0" err="1" smtClean="0"/>
                  <a:t>uA</a:t>
                </a:r>
                <a:r>
                  <a:rPr kumimoji="1" lang="en-US" altLang="ja-JP" dirty="0" smtClean="0"/>
                  <a:t>)</a:t>
                </a:r>
                <a:endParaRPr kumimoji="1" lang="ja-JP" altLang="en-US" dirty="0"/>
              </a:p>
            </p:txBody>
          </p:sp>
        </p:grpSp>
        <p:sp>
          <p:nvSpPr>
            <p:cNvPr id="42" name="テキスト ボックス 41"/>
            <p:cNvSpPr txBox="1"/>
            <p:nvPr/>
          </p:nvSpPr>
          <p:spPr>
            <a:xfrm>
              <a:off x="1705849" y="4032622"/>
              <a:ext cx="188356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/>
                <a:t>Elapsed time (sec)</a:t>
              </a:r>
              <a:endParaRPr kumimoji="1" lang="ja-JP" altLang="en-US" dirty="0"/>
            </a:p>
          </p:txBody>
        </p:sp>
      </p:grpSp>
      <p:cxnSp>
        <p:nvCxnSpPr>
          <p:cNvPr id="45" name="直線矢印コネクタ 44"/>
          <p:cNvCxnSpPr/>
          <p:nvPr/>
        </p:nvCxnSpPr>
        <p:spPr>
          <a:xfrm>
            <a:off x="4187486" y="2519974"/>
            <a:ext cx="0" cy="647384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テキスト ボックス 45"/>
          <p:cNvSpPr txBox="1"/>
          <p:nvPr/>
        </p:nvSpPr>
        <p:spPr>
          <a:xfrm>
            <a:off x="3732843" y="1855351"/>
            <a:ext cx="9092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srgbClr val="0000FF"/>
                </a:solidFill>
              </a:rPr>
              <a:t>GEM V</a:t>
            </a:r>
          </a:p>
          <a:p>
            <a:r>
              <a:rPr kumimoji="1" lang="en-US" altLang="ja-JP" dirty="0" smtClean="0">
                <a:solidFill>
                  <a:srgbClr val="0000FF"/>
                </a:solidFill>
              </a:rPr>
              <a:t>Tripped</a:t>
            </a:r>
            <a:endParaRPr kumimoji="1" lang="ja-JP" altLang="en-US" dirty="0">
              <a:solidFill>
                <a:srgbClr val="0000FF"/>
              </a:solidFill>
            </a:endParaRPr>
          </a:p>
        </p:txBody>
      </p:sp>
      <p:sp>
        <p:nvSpPr>
          <p:cNvPr id="47" name="テキスト ボックス 46"/>
          <p:cNvSpPr txBox="1"/>
          <p:nvPr/>
        </p:nvSpPr>
        <p:spPr>
          <a:xfrm>
            <a:off x="1419142" y="1116591"/>
            <a:ext cx="14110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0000FF"/>
                </a:solidFill>
              </a:rPr>
              <a:t>GEM </a:t>
            </a:r>
            <a:r>
              <a:rPr lang="en-US" altLang="ja-JP" dirty="0" smtClean="0">
                <a:solidFill>
                  <a:srgbClr val="0000FF"/>
                </a:solidFill>
              </a:rPr>
              <a:t>330 V</a:t>
            </a:r>
          </a:p>
          <a:p>
            <a:r>
              <a:rPr lang="en-US" altLang="ja-JP" dirty="0">
                <a:solidFill>
                  <a:srgbClr val="0000FF"/>
                </a:solidFill>
              </a:rPr>
              <a:t>a</a:t>
            </a:r>
            <a:r>
              <a:rPr kumimoji="1" lang="en-US" altLang="ja-JP" dirty="0" smtClean="0">
                <a:solidFill>
                  <a:srgbClr val="0000FF"/>
                </a:solidFill>
              </a:rPr>
              <a:t>ging started</a:t>
            </a:r>
            <a:endParaRPr kumimoji="1" lang="ja-JP" altLang="en-US" dirty="0">
              <a:solidFill>
                <a:srgbClr val="0000FF"/>
              </a:solidFill>
            </a:endParaRPr>
          </a:p>
        </p:txBody>
      </p:sp>
      <p:cxnSp>
        <p:nvCxnSpPr>
          <p:cNvPr id="49" name="直線矢印コネクタ 48"/>
          <p:cNvCxnSpPr/>
          <p:nvPr/>
        </p:nvCxnSpPr>
        <p:spPr>
          <a:xfrm flipH="1">
            <a:off x="1081761" y="1466878"/>
            <a:ext cx="436609" cy="0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0" name="テキスト ボックス 49"/>
          <p:cNvSpPr txBox="1"/>
          <p:nvPr/>
        </p:nvSpPr>
        <p:spPr>
          <a:xfrm>
            <a:off x="1868652" y="2175472"/>
            <a:ext cx="15182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srgbClr val="FF6600"/>
                </a:solidFill>
              </a:rPr>
              <a:t>Aging ongoing</a:t>
            </a:r>
            <a:endParaRPr kumimoji="1" lang="ja-JP" altLang="en-US" dirty="0">
              <a:solidFill>
                <a:srgbClr val="FF6600"/>
              </a:solidFill>
            </a:endParaRPr>
          </a:p>
        </p:txBody>
      </p:sp>
      <p:cxnSp>
        <p:nvCxnSpPr>
          <p:cNvPr id="52" name="直線矢印コネクタ 51"/>
          <p:cNvCxnSpPr/>
          <p:nvPr/>
        </p:nvCxnSpPr>
        <p:spPr>
          <a:xfrm>
            <a:off x="1705849" y="2519974"/>
            <a:ext cx="1091524" cy="290222"/>
          </a:xfrm>
          <a:prstGeom prst="straightConnector1">
            <a:avLst/>
          </a:prstGeom>
          <a:ln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テキスト ボックス 9"/>
          <p:cNvSpPr txBox="1"/>
          <p:nvPr/>
        </p:nvSpPr>
        <p:spPr>
          <a:xfrm>
            <a:off x="6254580" y="5843951"/>
            <a:ext cx="21711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>
                <a:solidFill>
                  <a:schemeClr val="bg1"/>
                </a:solidFill>
              </a:rPr>
              <a:t>Harmless fragment</a:t>
            </a:r>
            <a:endParaRPr kumimoji="1" lang="ja-JP" altLang="en-US" sz="2000" dirty="0">
              <a:solidFill>
                <a:schemeClr val="bg1"/>
              </a:solidFill>
            </a:endParaRPr>
          </a:p>
        </p:txBody>
      </p:sp>
      <p:sp>
        <p:nvSpPr>
          <p:cNvPr id="25" name="円/楕円 24"/>
          <p:cNvSpPr/>
          <p:nvPr/>
        </p:nvSpPr>
        <p:spPr>
          <a:xfrm>
            <a:off x="5551930" y="2138873"/>
            <a:ext cx="619473" cy="619473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7" name="直線矢印コネクタ 16"/>
          <p:cNvCxnSpPr/>
          <p:nvPr/>
        </p:nvCxnSpPr>
        <p:spPr>
          <a:xfrm flipV="1">
            <a:off x="654915" y="1704982"/>
            <a:ext cx="218305" cy="1685270"/>
          </a:xfrm>
          <a:prstGeom prst="straightConnector1">
            <a:avLst/>
          </a:prstGeom>
          <a:ln>
            <a:solidFill>
              <a:srgbClr val="FF6600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テキスト ボックス 19"/>
          <p:cNvSpPr txBox="1"/>
          <p:nvPr/>
        </p:nvSpPr>
        <p:spPr>
          <a:xfrm rot="16619874">
            <a:off x="179667" y="1454080"/>
            <a:ext cx="10467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srgbClr val="FF6600"/>
                </a:solidFill>
              </a:rPr>
              <a:t> ramp-up</a:t>
            </a:r>
            <a:endParaRPr kumimoji="1" lang="ja-JP" altLang="en-US" dirty="0">
              <a:solidFill>
                <a:srgbClr val="FF6600"/>
              </a:solidFill>
            </a:endParaRPr>
          </a:p>
        </p:txBody>
      </p:sp>
      <p:sp>
        <p:nvSpPr>
          <p:cNvPr id="44" name="円/楕円 43"/>
          <p:cNvSpPr/>
          <p:nvPr/>
        </p:nvSpPr>
        <p:spPr>
          <a:xfrm>
            <a:off x="7083619" y="2623179"/>
            <a:ext cx="609299" cy="609299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248075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5" grpId="0" animBg="1"/>
      <p:bldP spid="4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:\Documents and Settings\tamagawa\デスクトップ\line-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800" y="430224"/>
            <a:ext cx="9040786" cy="560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タイトル 3"/>
          <p:cNvSpPr txBox="1">
            <a:spLocks/>
          </p:cNvSpPr>
          <p:nvPr/>
        </p:nvSpPr>
        <p:spPr>
          <a:xfrm>
            <a:off x="443835" y="-27384"/>
            <a:ext cx="8229600" cy="652934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3600" dirty="0" smtClean="0">
                <a:solidFill>
                  <a:prstClr val="black"/>
                </a:solidFill>
                <a:latin typeface="Calibri"/>
                <a:ea typeface="ＭＳ Ｐゴシック"/>
              </a:rPr>
              <a:t>SEM</a:t>
            </a:r>
            <a:r>
              <a:rPr lang="ja-JP" altLang="en-US" sz="3600" dirty="0" smtClean="0">
                <a:solidFill>
                  <a:prstClr val="black"/>
                </a:solidFill>
                <a:latin typeface="Calibri"/>
                <a:ea typeface="ＭＳ Ｐゴシック"/>
              </a:rPr>
              <a:t> </a:t>
            </a:r>
            <a:r>
              <a:rPr lang="en-US" altLang="ja-JP" sz="3600" dirty="0" smtClean="0">
                <a:solidFill>
                  <a:prstClr val="black"/>
                </a:solidFill>
                <a:latin typeface="Calibri"/>
                <a:ea typeface="ＭＳ Ｐゴシック"/>
              </a:rPr>
              <a:t>image</a:t>
            </a:r>
            <a:r>
              <a:rPr lang="ja-JP" altLang="en-US" sz="3600" dirty="0" smtClean="0">
                <a:solidFill>
                  <a:prstClr val="black"/>
                </a:solidFill>
                <a:latin typeface="Calibri"/>
                <a:ea typeface="ＭＳ Ｐゴシック"/>
              </a:rPr>
              <a:t> </a:t>
            </a:r>
            <a:r>
              <a:rPr lang="ja-JP" altLang="ja-JP" sz="3600" dirty="0" smtClean="0">
                <a:solidFill>
                  <a:prstClr val="black"/>
                </a:solidFill>
                <a:latin typeface="Calibri"/>
                <a:ea typeface="ＭＳ Ｐゴシック"/>
              </a:rPr>
              <a:t>o</a:t>
            </a:r>
            <a:r>
              <a:rPr lang="en-US" altLang="ja-JP" sz="3600" dirty="0" smtClean="0">
                <a:solidFill>
                  <a:prstClr val="black"/>
                </a:solidFill>
                <a:latin typeface="Calibri"/>
                <a:ea typeface="ＭＳ Ｐゴシック"/>
              </a:rPr>
              <a:t>f</a:t>
            </a:r>
            <a:r>
              <a:rPr lang="ja-JP" altLang="en-US" sz="3600" dirty="0" smtClean="0">
                <a:solidFill>
                  <a:prstClr val="black"/>
                </a:solidFill>
                <a:latin typeface="Calibri"/>
                <a:ea typeface="ＭＳ Ｐゴシック"/>
              </a:rPr>
              <a:t> </a:t>
            </a:r>
            <a:r>
              <a:rPr lang="en-US" altLang="ja-JP" sz="3600" dirty="0" smtClean="0">
                <a:solidFill>
                  <a:prstClr val="black"/>
                </a:solidFill>
                <a:latin typeface="Calibri"/>
                <a:ea typeface="ＭＳ Ｐゴシック"/>
              </a:rPr>
              <a:t>a</a:t>
            </a:r>
            <a:r>
              <a:rPr lang="ja-JP" altLang="en-US" sz="3600" dirty="0" smtClean="0">
                <a:solidFill>
                  <a:prstClr val="black"/>
                </a:solidFill>
                <a:latin typeface="Calibri"/>
                <a:ea typeface="ＭＳ Ｐゴシック"/>
              </a:rPr>
              <a:t> </a:t>
            </a:r>
            <a:r>
              <a:rPr lang="en-US" altLang="ja-JP" sz="3600" dirty="0" smtClean="0">
                <a:solidFill>
                  <a:prstClr val="black"/>
                </a:solidFill>
                <a:latin typeface="Calibri"/>
                <a:ea typeface="ＭＳ Ｐゴシック"/>
              </a:rPr>
              <a:t>smoking</a:t>
            </a:r>
            <a:r>
              <a:rPr lang="ja-JP" altLang="en-US" sz="3600" dirty="0" smtClean="0">
                <a:solidFill>
                  <a:prstClr val="black"/>
                </a:solidFill>
                <a:latin typeface="Calibri"/>
                <a:ea typeface="ＭＳ Ｐゴシック"/>
              </a:rPr>
              <a:t> </a:t>
            </a:r>
            <a:r>
              <a:rPr lang="en-US" altLang="ja-JP" sz="3600" dirty="0" smtClean="0">
                <a:solidFill>
                  <a:prstClr val="black"/>
                </a:solidFill>
                <a:latin typeface="Calibri"/>
                <a:ea typeface="ＭＳ Ｐゴシック"/>
              </a:rPr>
              <a:t>gun</a:t>
            </a:r>
            <a:endParaRPr lang="ja-JP" altLang="en-US" sz="3600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pic>
        <p:nvPicPr>
          <p:cNvPr id="8" name="Picture 4" descr="C:\Users\tamagawa\AppData\Local\Temp\Temp1_ColorSideWin.zip\カラー横セット\カラー横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67625" y="115888"/>
            <a:ext cx="1350963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833" y="38227"/>
            <a:ext cx="311173" cy="528516"/>
          </a:xfrm>
          <a:prstGeom prst="rect">
            <a:avLst/>
          </a:prstGeom>
        </p:spPr>
      </p:pic>
      <p:sp>
        <p:nvSpPr>
          <p:cNvPr id="11" name="フッター プレースホルダ 7"/>
          <p:cNvSpPr>
            <a:spLocks noGrp="1"/>
          </p:cNvSpPr>
          <p:nvPr>
            <p:ph type="ftr" sz="quarter" idx="11"/>
          </p:nvPr>
        </p:nvSpPr>
        <p:spPr>
          <a:xfrm>
            <a:off x="2627784" y="6664275"/>
            <a:ext cx="3824064" cy="193725"/>
          </a:xfrm>
        </p:spPr>
        <p:txBody>
          <a:bodyPr/>
          <a:lstStyle/>
          <a:p>
            <a:r>
              <a:rPr lang="sk-SK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MPGD2015@INFN/Trieste</a:t>
            </a:r>
            <a:r>
              <a:rPr lang="ja-JP" altLang="sk-SK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（</a:t>
            </a:r>
            <a:r>
              <a:rPr lang="sk-SK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Oct. 13, 2015</a:t>
            </a:r>
            <a:r>
              <a:rPr lang="ja-JP" altLang="sk-SK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）</a:t>
            </a:r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12" name="スライド番号プレースホルダ 12"/>
          <p:cNvSpPr>
            <a:spLocks noGrp="1"/>
          </p:cNvSpPr>
          <p:nvPr>
            <p:ph type="sldNum" sz="quarter" idx="12"/>
          </p:nvPr>
        </p:nvSpPr>
        <p:spPr>
          <a:xfrm>
            <a:off x="7002214" y="6569967"/>
            <a:ext cx="2133600" cy="365125"/>
          </a:xfrm>
        </p:spPr>
        <p:txBody>
          <a:bodyPr/>
          <a:lstStyle/>
          <a:p>
            <a:fld id="{50BBDA2C-C4A3-4DD5-8352-AE80E1355441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15</a:t>
            </a:fld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pic>
        <p:nvPicPr>
          <p:cNvPr id="18" name="図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14565" y="973306"/>
            <a:ext cx="3352800" cy="2514600"/>
          </a:xfrm>
          <a:prstGeom prst="rect">
            <a:avLst/>
          </a:prstGeom>
        </p:spPr>
      </p:pic>
      <p:sp>
        <p:nvSpPr>
          <p:cNvPr id="20" name="テキスト ボックス 19"/>
          <p:cNvSpPr txBox="1"/>
          <p:nvPr/>
        </p:nvSpPr>
        <p:spPr>
          <a:xfrm>
            <a:off x="4481026" y="3419932"/>
            <a:ext cx="4707626" cy="2118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kumimoji="1" lang="en-US" altLang="ja-JP" sz="2000" dirty="0" smtClean="0">
                <a:solidFill>
                  <a:srgbClr val="0000FF"/>
                </a:solidFill>
              </a:rPr>
              <a:t>Breakdown mechanism</a:t>
            </a:r>
          </a:p>
          <a:p>
            <a:pPr marL="342900" indent="-342900">
              <a:lnSpc>
                <a:spcPct val="110000"/>
              </a:lnSpc>
              <a:buFont typeface="Wingdings" charset="2"/>
              <a:buChar char="l"/>
            </a:pPr>
            <a:r>
              <a:rPr kumimoji="1" lang="en-US" altLang="ja-JP" sz="2000" dirty="0" smtClean="0"/>
              <a:t>Brand-new CCNS substrate contains carbon fragments in the surrounding area.</a:t>
            </a:r>
          </a:p>
          <a:p>
            <a:pPr marL="342900" indent="-342900">
              <a:lnSpc>
                <a:spcPct val="110000"/>
              </a:lnSpc>
              <a:buFont typeface="Wingdings" charset="2"/>
              <a:buChar char="l"/>
            </a:pPr>
            <a:r>
              <a:rPr lang="en-US" altLang="ja-JP" sz="2000" dirty="0" smtClean="0"/>
              <a:t>Coming off the fragments and attaching to the GEM cause breakdown.</a:t>
            </a:r>
            <a:endParaRPr kumimoji="1" lang="en-US" altLang="ja-JP" sz="2000" dirty="0" smtClean="0"/>
          </a:p>
        </p:txBody>
      </p:sp>
      <p:grpSp>
        <p:nvGrpSpPr>
          <p:cNvPr id="35" name="図形グループ 34"/>
          <p:cNvGrpSpPr/>
          <p:nvPr/>
        </p:nvGrpSpPr>
        <p:grpSpPr>
          <a:xfrm>
            <a:off x="59086" y="4080033"/>
            <a:ext cx="4431227" cy="2124431"/>
            <a:chOff x="118624" y="4655451"/>
            <a:chExt cx="4431227" cy="2124431"/>
          </a:xfrm>
        </p:grpSpPr>
        <p:grpSp>
          <p:nvGrpSpPr>
            <p:cNvPr id="33" name="図形グループ 32"/>
            <p:cNvGrpSpPr/>
            <p:nvPr/>
          </p:nvGrpSpPr>
          <p:grpSpPr>
            <a:xfrm>
              <a:off x="118624" y="4748232"/>
              <a:ext cx="4431227" cy="2031650"/>
              <a:chOff x="118624" y="4748232"/>
              <a:chExt cx="4431227" cy="2031650"/>
            </a:xfrm>
          </p:grpSpPr>
          <p:pic>
            <p:nvPicPr>
              <p:cNvPr id="23" name="図 22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18624" y="4748232"/>
                <a:ext cx="4431227" cy="1810800"/>
              </a:xfrm>
              <a:prstGeom prst="rect">
                <a:avLst/>
              </a:prstGeom>
            </p:spPr>
          </p:pic>
          <p:sp>
            <p:nvSpPr>
              <p:cNvPr id="32" name="テキスト ボックス 31"/>
              <p:cNvSpPr txBox="1"/>
              <p:nvPr/>
            </p:nvSpPr>
            <p:spPr>
              <a:xfrm>
                <a:off x="1322342" y="6410550"/>
                <a:ext cx="19103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 smtClean="0"/>
                  <a:t>X-ray energy (</a:t>
                </a:r>
                <a:r>
                  <a:rPr kumimoji="1" lang="en-US" altLang="ja-JP" dirty="0" err="1" smtClean="0"/>
                  <a:t>keV</a:t>
                </a:r>
                <a:r>
                  <a:rPr kumimoji="1" lang="en-US" altLang="ja-JP" dirty="0" smtClean="0"/>
                  <a:t>)</a:t>
                </a:r>
                <a:endParaRPr kumimoji="1" lang="ja-JP" altLang="en-US" dirty="0"/>
              </a:p>
            </p:txBody>
          </p:sp>
        </p:grpSp>
        <p:sp>
          <p:nvSpPr>
            <p:cNvPr id="24" name="テキスト ボックス 23"/>
            <p:cNvSpPr txBox="1"/>
            <p:nvPr/>
          </p:nvSpPr>
          <p:spPr>
            <a:xfrm>
              <a:off x="1528135" y="4664731"/>
              <a:ext cx="14851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/>
                <a:t>EDS spectrum</a:t>
              </a:r>
              <a:endParaRPr kumimoji="1" lang="ja-JP" altLang="en-US" dirty="0"/>
            </a:p>
          </p:txBody>
        </p:sp>
        <p:grpSp>
          <p:nvGrpSpPr>
            <p:cNvPr id="28" name="図形グループ 27"/>
            <p:cNvGrpSpPr/>
            <p:nvPr/>
          </p:nvGrpSpPr>
          <p:grpSpPr>
            <a:xfrm>
              <a:off x="335686" y="4655451"/>
              <a:ext cx="530915" cy="697862"/>
              <a:chOff x="335686" y="4655451"/>
              <a:chExt cx="530915" cy="697862"/>
            </a:xfrm>
          </p:grpSpPr>
          <p:sp>
            <p:nvSpPr>
              <p:cNvPr id="25" name="テキスト ボックス 24"/>
              <p:cNvSpPr txBox="1"/>
              <p:nvPr/>
            </p:nvSpPr>
            <p:spPr>
              <a:xfrm>
                <a:off x="335686" y="4655451"/>
                <a:ext cx="530915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1600" dirty="0" err="1" smtClean="0">
                    <a:solidFill>
                      <a:srgbClr val="0000FF"/>
                    </a:solidFill>
                  </a:rPr>
                  <a:t>CK</a:t>
                </a:r>
                <a:r>
                  <a:rPr kumimoji="1" lang="en-US" altLang="ja-JP" sz="1600" dirty="0" err="1" smtClean="0">
                    <a:solidFill>
                      <a:srgbClr val="0000FF"/>
                    </a:solidFill>
                    <a:latin typeface="Symbol" charset="2"/>
                    <a:cs typeface="Symbol" charset="2"/>
                  </a:rPr>
                  <a:t>a</a:t>
                </a:r>
                <a:endParaRPr kumimoji="1" lang="ja-JP" altLang="en-US" sz="1600" dirty="0">
                  <a:solidFill>
                    <a:srgbClr val="0000FF"/>
                  </a:solidFill>
                  <a:latin typeface="Symbol" charset="2"/>
                  <a:cs typeface="Symbol" charset="2"/>
                </a:endParaRPr>
              </a:p>
            </p:txBody>
          </p:sp>
          <p:cxnSp>
            <p:nvCxnSpPr>
              <p:cNvPr id="27" name="直線矢印コネクタ 26"/>
              <p:cNvCxnSpPr/>
              <p:nvPr/>
            </p:nvCxnSpPr>
            <p:spPr>
              <a:xfrm>
                <a:off x="591590" y="5026175"/>
                <a:ext cx="0" cy="327138"/>
              </a:xfrm>
              <a:prstGeom prst="straightConnector1">
                <a:avLst/>
              </a:prstGeom>
              <a:ln>
                <a:solidFill>
                  <a:srgbClr val="0000FF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9" name="テキスト ボックス 28"/>
            <p:cNvSpPr txBox="1"/>
            <p:nvPr/>
          </p:nvSpPr>
          <p:spPr>
            <a:xfrm>
              <a:off x="795609" y="4798928"/>
              <a:ext cx="53452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600" dirty="0" smtClean="0"/>
                <a:t>Cu L</a:t>
              </a:r>
              <a:endParaRPr kumimoji="1" lang="ja-JP" altLang="en-US" sz="1600" dirty="0">
                <a:latin typeface="Symbol" charset="2"/>
                <a:cs typeface="Symbol" charset="2"/>
              </a:endParaRPr>
            </a:p>
          </p:txBody>
        </p:sp>
        <p:sp>
          <p:nvSpPr>
            <p:cNvPr id="30" name="テキスト ボックス 29"/>
            <p:cNvSpPr txBox="1"/>
            <p:nvPr/>
          </p:nvSpPr>
          <p:spPr>
            <a:xfrm>
              <a:off x="3289238" y="4851382"/>
              <a:ext cx="68480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600" dirty="0" smtClean="0"/>
                <a:t>Cu </a:t>
              </a:r>
              <a:r>
                <a:rPr kumimoji="1" lang="en-US" altLang="ja-JP" sz="1600" dirty="0" err="1" smtClean="0"/>
                <a:t>K</a:t>
              </a:r>
              <a:r>
                <a:rPr kumimoji="1" lang="en-US" altLang="ja-JP" sz="1600" dirty="0" err="1" smtClean="0">
                  <a:latin typeface="Symbol" charset="2"/>
                  <a:cs typeface="Symbol" charset="2"/>
                </a:rPr>
                <a:t>a</a:t>
              </a:r>
              <a:endParaRPr kumimoji="1" lang="ja-JP" altLang="en-US" sz="1600" dirty="0">
                <a:latin typeface="Symbol" charset="2"/>
                <a:cs typeface="Symbol" charset="2"/>
              </a:endParaRPr>
            </a:p>
          </p:txBody>
        </p:sp>
        <p:sp>
          <p:nvSpPr>
            <p:cNvPr id="31" name="テキスト ボックス 30"/>
            <p:cNvSpPr txBox="1"/>
            <p:nvPr/>
          </p:nvSpPr>
          <p:spPr>
            <a:xfrm>
              <a:off x="3686094" y="5339365"/>
              <a:ext cx="66747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600" dirty="0" smtClean="0"/>
                <a:t>Cu K</a:t>
              </a:r>
              <a:r>
                <a:rPr kumimoji="1" lang="en-US" altLang="ja-JP" sz="1600" dirty="0" smtClean="0">
                  <a:latin typeface="Symbol" charset="2"/>
                  <a:cs typeface="Symbol" charset="2"/>
                </a:rPr>
                <a:t>b</a:t>
              </a:r>
              <a:endParaRPr kumimoji="1" lang="ja-JP" altLang="en-US" sz="1600" dirty="0">
                <a:latin typeface="Symbol" charset="2"/>
                <a:cs typeface="Symbol" charset="2"/>
              </a:endParaRPr>
            </a:p>
          </p:txBody>
        </p:sp>
      </p:grpSp>
      <p:sp>
        <p:nvSpPr>
          <p:cNvPr id="37" name="テキスト ボックス 36"/>
          <p:cNvSpPr txBox="1"/>
          <p:nvPr/>
        </p:nvSpPr>
        <p:spPr>
          <a:xfrm>
            <a:off x="283755" y="6244080"/>
            <a:ext cx="4047789" cy="40011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2000" dirty="0" smtClean="0">
                <a:solidFill>
                  <a:srgbClr val="FF0000"/>
                </a:solidFill>
              </a:rPr>
              <a:t>Clear evidence of carbon fragments</a:t>
            </a:r>
            <a:endParaRPr kumimoji="1" lang="ja-JP" altLang="en-US" sz="2000" dirty="0">
              <a:solidFill>
                <a:srgbClr val="FF0000"/>
              </a:solidFill>
            </a:endParaRPr>
          </a:p>
        </p:txBody>
      </p:sp>
      <p:grpSp>
        <p:nvGrpSpPr>
          <p:cNvPr id="45" name="図形グループ 44"/>
          <p:cNvGrpSpPr/>
          <p:nvPr/>
        </p:nvGrpSpPr>
        <p:grpSpPr>
          <a:xfrm>
            <a:off x="477689" y="950916"/>
            <a:ext cx="3714658" cy="2996189"/>
            <a:chOff x="477689" y="950916"/>
            <a:chExt cx="3714658" cy="2996189"/>
          </a:xfrm>
        </p:grpSpPr>
        <p:grpSp>
          <p:nvGrpSpPr>
            <p:cNvPr id="39" name="図形グループ 38"/>
            <p:cNvGrpSpPr/>
            <p:nvPr/>
          </p:nvGrpSpPr>
          <p:grpSpPr>
            <a:xfrm>
              <a:off x="477689" y="990600"/>
              <a:ext cx="3714658" cy="2956505"/>
              <a:chOff x="477689" y="990600"/>
              <a:chExt cx="3714658" cy="2956505"/>
            </a:xfrm>
          </p:grpSpPr>
          <p:pic>
            <p:nvPicPr>
              <p:cNvPr id="36" name="図 35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77689" y="990600"/>
                <a:ext cx="3714658" cy="2956505"/>
              </a:xfrm>
              <a:prstGeom prst="rect">
                <a:avLst/>
              </a:prstGeom>
            </p:spPr>
          </p:pic>
          <p:sp>
            <p:nvSpPr>
              <p:cNvPr id="38" name="テキスト ボックス 37"/>
              <p:cNvSpPr txBox="1"/>
              <p:nvPr/>
            </p:nvSpPr>
            <p:spPr>
              <a:xfrm>
                <a:off x="547946" y="1944547"/>
                <a:ext cx="158848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 smtClean="0">
                    <a:solidFill>
                      <a:schemeClr val="bg1"/>
                    </a:solidFill>
                  </a:rPr>
                  <a:t>GEM electrode</a:t>
                </a:r>
                <a:endParaRPr kumimoji="1" lang="ja-JP" altLang="en-US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44" name="テキスト ボックス 43"/>
            <p:cNvSpPr txBox="1"/>
            <p:nvPr/>
          </p:nvSpPr>
          <p:spPr>
            <a:xfrm>
              <a:off x="1490553" y="950916"/>
              <a:ext cx="176202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>
                  <a:solidFill>
                    <a:schemeClr val="bg1"/>
                  </a:solidFill>
                </a:rPr>
                <a:t>carbon</a:t>
              </a:r>
              <a:r>
                <a:rPr kumimoji="1" lang="ja-JP" altLang="en-US" dirty="0" smtClean="0">
                  <a:solidFill>
                    <a:schemeClr val="bg1"/>
                  </a:solidFill>
                </a:rPr>
                <a:t> </a:t>
              </a:r>
              <a:r>
                <a:rPr kumimoji="1" lang="en-US" altLang="ja-JP" dirty="0" smtClean="0">
                  <a:solidFill>
                    <a:schemeClr val="bg1"/>
                  </a:solidFill>
                </a:rPr>
                <a:t>fragment</a:t>
              </a:r>
              <a:endParaRPr kumimoji="1" lang="ja-JP" alt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55" name="図形グループ 54"/>
          <p:cNvGrpSpPr/>
          <p:nvPr/>
        </p:nvGrpSpPr>
        <p:grpSpPr>
          <a:xfrm>
            <a:off x="7973794" y="2355197"/>
            <a:ext cx="1175166" cy="946036"/>
            <a:chOff x="7973794" y="2355197"/>
            <a:chExt cx="1175166" cy="946036"/>
          </a:xfrm>
        </p:grpSpPr>
        <p:sp>
          <p:nvSpPr>
            <p:cNvPr id="52" name="テキスト ボックス 51"/>
            <p:cNvSpPr txBox="1"/>
            <p:nvPr/>
          </p:nvSpPr>
          <p:spPr>
            <a:xfrm>
              <a:off x="7973794" y="2654902"/>
              <a:ext cx="117516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dirty="0" smtClean="0"/>
                <a:t>carbon</a:t>
              </a:r>
              <a:r>
                <a:rPr kumimoji="1" lang="ja-JP" altLang="en-US" dirty="0" smtClean="0"/>
                <a:t> </a:t>
              </a:r>
              <a:r>
                <a:rPr kumimoji="1" lang="en-US" altLang="ja-JP" dirty="0" smtClean="0"/>
                <a:t>fragment</a:t>
              </a:r>
              <a:endParaRPr kumimoji="1" lang="ja-JP" altLang="en-US" dirty="0"/>
            </a:p>
          </p:txBody>
        </p:sp>
        <p:cxnSp>
          <p:nvCxnSpPr>
            <p:cNvPr id="54" name="直線矢印コネクタ 53"/>
            <p:cNvCxnSpPr/>
            <p:nvPr/>
          </p:nvCxnSpPr>
          <p:spPr>
            <a:xfrm flipH="1" flipV="1">
              <a:off x="8088752" y="2355197"/>
              <a:ext cx="357226" cy="369332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1" name="図形グループ 50"/>
          <p:cNvGrpSpPr/>
          <p:nvPr/>
        </p:nvGrpSpPr>
        <p:grpSpPr>
          <a:xfrm>
            <a:off x="4510159" y="949062"/>
            <a:ext cx="4581427" cy="5693342"/>
            <a:chOff x="4510159" y="950916"/>
            <a:chExt cx="4581427" cy="5693342"/>
          </a:xfrm>
        </p:grpSpPr>
        <p:grpSp>
          <p:nvGrpSpPr>
            <p:cNvPr id="48" name="図形グループ 47"/>
            <p:cNvGrpSpPr/>
            <p:nvPr/>
          </p:nvGrpSpPr>
          <p:grpSpPr>
            <a:xfrm>
              <a:off x="4974103" y="950916"/>
              <a:ext cx="3293262" cy="2431881"/>
              <a:chOff x="4974103" y="1149336"/>
              <a:chExt cx="3293262" cy="2431881"/>
            </a:xfrm>
          </p:grpSpPr>
          <p:sp>
            <p:nvSpPr>
              <p:cNvPr id="19" name="ドーナツ 18"/>
              <p:cNvSpPr/>
              <p:nvPr/>
            </p:nvSpPr>
            <p:spPr>
              <a:xfrm>
                <a:off x="4974103" y="1149336"/>
                <a:ext cx="3293262" cy="2431881"/>
              </a:xfrm>
              <a:prstGeom prst="donut">
                <a:avLst>
                  <a:gd name="adj" fmla="val 26785"/>
                </a:avLst>
              </a:prstGeom>
              <a:pattFill prst="dkUpDiag">
                <a:fgClr>
                  <a:schemeClr val="accent6">
                    <a:lumMod val="75000"/>
                  </a:schemeClr>
                </a:fgClr>
                <a:bgClr>
                  <a:prstClr val="white"/>
                </a:bgClr>
              </a:patt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6" name="テキスト ボックス 45"/>
              <p:cNvSpPr txBox="1"/>
              <p:nvPr/>
            </p:nvSpPr>
            <p:spPr>
              <a:xfrm>
                <a:off x="5453865" y="1277022"/>
                <a:ext cx="2414218" cy="400110"/>
              </a:xfrm>
              <a:prstGeom prst="rect">
                <a:avLst/>
              </a:prstGeom>
              <a:solidFill>
                <a:srgbClr val="FFFFFF"/>
              </a:solidFill>
              <a:ln>
                <a:solidFill>
                  <a:srgbClr val="000000"/>
                </a:solidFill>
              </a:ln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ja-JP" sz="2000" dirty="0" smtClean="0">
                    <a:solidFill>
                      <a:srgbClr val="0000FF"/>
                    </a:solidFill>
                  </a:rPr>
                  <a:t>Covered</a:t>
                </a:r>
                <a:r>
                  <a:rPr lang="ja-JP" altLang="en-US" sz="2000" dirty="0" smtClean="0">
                    <a:solidFill>
                      <a:srgbClr val="0000FF"/>
                    </a:solidFill>
                  </a:rPr>
                  <a:t> </a:t>
                </a:r>
                <a:r>
                  <a:rPr lang="en-US" altLang="ja-JP" sz="2000" dirty="0" smtClean="0">
                    <a:solidFill>
                      <a:srgbClr val="0000FF"/>
                    </a:solidFill>
                  </a:rPr>
                  <a:t>by</a:t>
                </a:r>
                <a:r>
                  <a:rPr lang="ja-JP" altLang="en-US" sz="2000" dirty="0" smtClean="0">
                    <a:solidFill>
                      <a:srgbClr val="0000FF"/>
                    </a:solidFill>
                  </a:rPr>
                  <a:t> </a:t>
                </a:r>
                <a:r>
                  <a:rPr lang="en-US" altLang="ja-JP" sz="2000" dirty="0" smtClean="0">
                    <a:solidFill>
                      <a:srgbClr val="0000FF"/>
                    </a:solidFill>
                  </a:rPr>
                  <a:t>electrode</a:t>
                </a:r>
                <a:endParaRPr kumimoji="1" lang="ja-JP" altLang="en-US" sz="2000" dirty="0">
                  <a:solidFill>
                    <a:srgbClr val="0000FF"/>
                  </a:solidFill>
                </a:endParaRPr>
              </a:p>
            </p:txBody>
          </p:sp>
          <p:sp>
            <p:nvSpPr>
              <p:cNvPr id="47" name="テキスト ボックス 46"/>
              <p:cNvSpPr txBox="1"/>
              <p:nvPr/>
            </p:nvSpPr>
            <p:spPr>
              <a:xfrm>
                <a:off x="6033156" y="1990713"/>
                <a:ext cx="1204028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US" altLang="ja-JP" sz="2000" dirty="0" smtClean="0">
                    <a:solidFill>
                      <a:schemeClr val="bg1"/>
                    </a:solidFill>
                  </a:rPr>
                  <a:t>active area</a:t>
                </a:r>
                <a:endParaRPr kumimoji="1" lang="ja-JP" altLang="en-US" sz="2000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50" name="図形グループ 49"/>
            <p:cNvGrpSpPr/>
            <p:nvPr/>
          </p:nvGrpSpPr>
          <p:grpSpPr>
            <a:xfrm>
              <a:off x="4510159" y="5402254"/>
              <a:ext cx="4581427" cy="1242004"/>
              <a:chOff x="4510159" y="5402254"/>
              <a:chExt cx="4581427" cy="1242004"/>
            </a:xfrm>
          </p:grpSpPr>
          <p:sp>
            <p:nvSpPr>
              <p:cNvPr id="17" name="テキスト ボックス 16"/>
              <p:cNvSpPr txBox="1"/>
              <p:nvPr/>
            </p:nvSpPr>
            <p:spPr>
              <a:xfrm>
                <a:off x="5310749" y="6244148"/>
                <a:ext cx="3170259" cy="400110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2000" dirty="0" smtClean="0">
                    <a:solidFill>
                      <a:srgbClr val="FF0000"/>
                    </a:solidFill>
                  </a:rPr>
                  <a:t>We are testing how it works.</a:t>
                </a:r>
                <a:endParaRPr kumimoji="1" lang="ja-JP" altLang="en-US" sz="20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49" name="正方形/長方形 48"/>
              <p:cNvSpPr/>
              <p:nvPr/>
            </p:nvSpPr>
            <p:spPr>
              <a:xfrm>
                <a:off x="4510159" y="5402254"/>
                <a:ext cx="4581427" cy="76431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en-US" altLang="ja-JP" sz="2000" dirty="0" smtClean="0">
                    <a:solidFill>
                      <a:srgbClr val="0000FF"/>
                    </a:solidFill>
                  </a:rPr>
                  <a:t>How to prevent?</a:t>
                </a:r>
              </a:p>
              <a:p>
                <a:pPr marL="342900" indent="-342900">
                  <a:lnSpc>
                    <a:spcPct val="110000"/>
                  </a:lnSpc>
                  <a:buFont typeface="Wingdings" charset="2"/>
                  <a:buChar char="l"/>
                </a:pPr>
                <a:r>
                  <a:rPr lang="en-US" altLang="ja-JP" sz="2000" dirty="0" smtClean="0"/>
                  <a:t>Mask</a:t>
                </a:r>
                <a:r>
                  <a:rPr lang="ja-JP" altLang="en-US" sz="2000" dirty="0" smtClean="0"/>
                  <a:t> </a:t>
                </a:r>
                <a:r>
                  <a:rPr lang="en-US" altLang="ja-JP" sz="2000" dirty="0" smtClean="0"/>
                  <a:t>the fragments with electrode.</a:t>
                </a:r>
                <a:endParaRPr lang="ja-JP" altLang="en-US" sz="2000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620148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5" descr="C:\Documents and Settings\tamagawa\デスクトップ\line-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800" y="430224"/>
            <a:ext cx="9040786" cy="560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4" descr="C:\Users\tamagawa\AppData\Local\Temp\Temp1_ColorSideWin.zip\カラー横セット\カラー横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67625" y="115888"/>
            <a:ext cx="1350963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図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833" y="38227"/>
            <a:ext cx="311173" cy="528516"/>
          </a:xfrm>
          <a:prstGeom prst="rect">
            <a:avLst/>
          </a:prstGeom>
        </p:spPr>
      </p:pic>
      <p:sp>
        <p:nvSpPr>
          <p:cNvPr id="7" name="タイトル 3"/>
          <p:cNvSpPr txBox="1">
            <a:spLocks/>
          </p:cNvSpPr>
          <p:nvPr/>
        </p:nvSpPr>
        <p:spPr>
          <a:xfrm>
            <a:off x="448308" y="-27384"/>
            <a:ext cx="8229600" cy="652934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3600" dirty="0" smtClean="0"/>
              <a:t>Outline</a:t>
            </a:r>
            <a:endParaRPr lang="ja-JP" altLang="en-US" sz="3600" dirty="0"/>
          </a:p>
        </p:txBody>
      </p:sp>
      <p:sp>
        <p:nvSpPr>
          <p:cNvPr id="11" name="フッター プレースホルダ 7"/>
          <p:cNvSpPr>
            <a:spLocks noGrp="1"/>
          </p:cNvSpPr>
          <p:nvPr>
            <p:ph type="ftr" sz="quarter" idx="11"/>
          </p:nvPr>
        </p:nvSpPr>
        <p:spPr>
          <a:xfrm>
            <a:off x="2627784" y="6664275"/>
            <a:ext cx="3824064" cy="193725"/>
          </a:xfrm>
        </p:spPr>
        <p:txBody>
          <a:bodyPr/>
          <a:lstStyle/>
          <a:p>
            <a:r>
              <a:rPr lang="en-US" altLang="ja-JP" smtClean="0"/>
              <a:t>MPGD2015@INFN/Trieste</a:t>
            </a:r>
            <a:r>
              <a:rPr lang="ja-JP" altLang="en-US" smtClean="0"/>
              <a:t>（</a:t>
            </a:r>
            <a:r>
              <a:rPr lang="en-US" altLang="ja-JP" smtClean="0"/>
              <a:t>Oct. 13, 2015</a:t>
            </a:r>
            <a:r>
              <a:rPr lang="ja-JP" altLang="en-US" smtClean="0"/>
              <a:t>）</a:t>
            </a:r>
            <a:endParaRPr kumimoji="1" lang="ja-JP" altLang="en-US" dirty="0"/>
          </a:p>
        </p:txBody>
      </p:sp>
      <p:sp>
        <p:nvSpPr>
          <p:cNvPr id="12" name="スライド番号プレースホルダ 12"/>
          <p:cNvSpPr>
            <a:spLocks noGrp="1"/>
          </p:cNvSpPr>
          <p:nvPr>
            <p:ph type="sldNum" sz="quarter" idx="12"/>
          </p:nvPr>
        </p:nvSpPr>
        <p:spPr>
          <a:xfrm>
            <a:off x="7002214" y="6569967"/>
            <a:ext cx="2133600" cy="365125"/>
          </a:xfrm>
        </p:spPr>
        <p:txBody>
          <a:bodyPr/>
          <a:lstStyle/>
          <a:p>
            <a:fld id="{50BBDA2C-C4A3-4DD5-8352-AE80E1355441}" type="slidenum">
              <a:rPr kumimoji="1" lang="ja-JP" altLang="en-US" smtClean="0"/>
              <a:pPr/>
              <a:t>16</a:t>
            </a:fld>
            <a:endParaRPr kumimoji="1" lang="ja-JP" altLang="en-US" dirty="0"/>
          </a:p>
        </p:txBody>
      </p:sp>
      <p:sp>
        <p:nvSpPr>
          <p:cNvPr id="2" name="テキスト ボックス 1"/>
          <p:cNvSpPr txBox="1"/>
          <p:nvPr/>
        </p:nvSpPr>
        <p:spPr>
          <a:xfrm>
            <a:off x="437356" y="936172"/>
            <a:ext cx="8240552" cy="39344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altLang="ja-JP" sz="2800" b="1" dirty="0" smtClean="0"/>
              <a:t>Introduction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altLang="ja-JP" sz="2800" b="1" dirty="0" smtClean="0"/>
              <a:t>Fabricate and test the x-ray generator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altLang="ja-JP" sz="2800" b="1" dirty="0" smtClean="0"/>
              <a:t>Timing capability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altLang="ja-JP" sz="2800" b="1" dirty="0" smtClean="0"/>
              <a:t>A</a:t>
            </a:r>
            <a:r>
              <a:rPr lang="ja-JP" altLang="en-US" sz="2800" b="1" dirty="0" smtClean="0"/>
              <a:t> </a:t>
            </a:r>
            <a:r>
              <a:rPr lang="en-US" altLang="ja-JP" sz="2800" b="1" dirty="0" smtClean="0"/>
              <a:t>problem</a:t>
            </a:r>
            <a:r>
              <a:rPr lang="ja-JP" altLang="en-US" sz="2800" b="1" dirty="0" smtClean="0"/>
              <a:t> </a:t>
            </a:r>
            <a:r>
              <a:rPr lang="en-US" altLang="ja-JP" sz="2800" b="1" dirty="0" smtClean="0"/>
              <a:t>-</a:t>
            </a:r>
            <a:r>
              <a:rPr lang="ja-JP" altLang="en-US" sz="2800" b="1" dirty="0" smtClean="0"/>
              <a:t> </a:t>
            </a:r>
            <a:r>
              <a:rPr lang="en-US" altLang="ja-JP" sz="2800" b="1" dirty="0" smtClean="0"/>
              <a:t>breakdown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altLang="ja-JP" sz="2800" b="1" dirty="0" smtClean="0">
                <a:solidFill>
                  <a:srgbClr val="FF0000"/>
                </a:solidFill>
              </a:rPr>
              <a:t>Possible industrial</a:t>
            </a:r>
            <a:r>
              <a:rPr lang="ja-JP" altLang="en-US" sz="2800" b="1" dirty="0" smtClean="0">
                <a:solidFill>
                  <a:srgbClr val="FF0000"/>
                </a:solidFill>
              </a:rPr>
              <a:t> </a:t>
            </a:r>
            <a:r>
              <a:rPr lang="en-US" altLang="ja-JP" sz="2800" b="1" dirty="0" smtClean="0">
                <a:solidFill>
                  <a:srgbClr val="FF0000"/>
                </a:solidFill>
              </a:rPr>
              <a:t>applications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altLang="ja-JP" sz="2800" b="1" dirty="0" smtClean="0"/>
              <a:t>Summary and Outlook</a:t>
            </a:r>
          </a:p>
        </p:txBody>
      </p:sp>
    </p:spTree>
    <p:extLst>
      <p:ext uri="{BB962C8B-B14F-4D97-AF65-F5344CB8AC3E}">
        <p14:creationId xmlns:p14="http://schemas.microsoft.com/office/powerpoint/2010/main" val="35526460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:\Documents and Settings\tamagawa\デスクトップ\line-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800" y="430224"/>
            <a:ext cx="9040786" cy="560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6" name="図形グループ 15"/>
          <p:cNvGrpSpPr/>
          <p:nvPr/>
        </p:nvGrpSpPr>
        <p:grpSpPr>
          <a:xfrm>
            <a:off x="4548949" y="787498"/>
            <a:ext cx="4705264" cy="4927657"/>
            <a:chOff x="4548949" y="787498"/>
            <a:chExt cx="4705264" cy="4927657"/>
          </a:xfrm>
        </p:grpSpPr>
        <p:sp>
          <p:nvSpPr>
            <p:cNvPr id="2" name="テキスト ボックス 1"/>
            <p:cNvSpPr txBox="1"/>
            <p:nvPr/>
          </p:nvSpPr>
          <p:spPr>
            <a:xfrm>
              <a:off x="4553475" y="4273735"/>
              <a:ext cx="4621353" cy="14414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lnSpc>
                  <a:spcPct val="110000"/>
                </a:lnSpc>
                <a:buFont typeface="Wingdings" charset="2"/>
                <a:buChar char="l"/>
              </a:pPr>
              <a:r>
                <a:rPr kumimoji="1" lang="en-US" altLang="ja-JP" sz="2000" dirty="0" smtClean="0"/>
                <a:t>Take snap shots coincident with rotation of turbine. </a:t>
              </a:r>
            </a:p>
            <a:p>
              <a:pPr marL="285750" indent="-285750">
                <a:lnSpc>
                  <a:spcPct val="110000"/>
                </a:lnSpc>
                <a:buFont typeface="Wingdings" charset="2"/>
                <a:buChar char="l"/>
              </a:pPr>
              <a:r>
                <a:rPr lang="en-US" altLang="ja-JP" sz="2000" dirty="0" smtClean="0"/>
                <a:t>Functionality is </a:t>
              </a:r>
              <a:r>
                <a:rPr lang="en-US" altLang="ja-JP" sz="2000" dirty="0" smtClean="0"/>
                <a:t>needed </a:t>
              </a:r>
              <a:r>
                <a:rPr lang="en-US" altLang="ja-JP" sz="2000" dirty="0" smtClean="0"/>
                <a:t>not</a:t>
              </a:r>
              <a:r>
                <a:rPr lang="ja-JP" altLang="en-US" sz="2000" dirty="0" smtClean="0"/>
                <a:t> </a:t>
              </a:r>
              <a:r>
                <a:rPr lang="en-US" altLang="ja-JP" sz="2000" dirty="0" smtClean="0"/>
                <a:t>in </a:t>
              </a:r>
              <a:r>
                <a:rPr lang="en-US" altLang="ja-JP" sz="2000" dirty="0" smtClean="0"/>
                <a:t>imager but in </a:t>
              </a:r>
              <a:r>
                <a:rPr lang="en-US" altLang="ja-JP" sz="2000" dirty="0" smtClean="0"/>
                <a:t>X-ray </a:t>
              </a:r>
              <a:r>
                <a:rPr lang="en-US" altLang="ja-JP" sz="2000" dirty="0" smtClean="0"/>
                <a:t>generator</a:t>
              </a:r>
              <a:r>
                <a:rPr lang="en-US" altLang="ja-JP" sz="2000" dirty="0" smtClean="0"/>
                <a:t>.</a:t>
              </a:r>
              <a:endParaRPr kumimoji="1" lang="ja-JP" altLang="en-US" sz="2000" dirty="0"/>
            </a:p>
          </p:txBody>
        </p:sp>
        <p:sp>
          <p:nvSpPr>
            <p:cNvPr id="4" name="テキスト ボックス 3"/>
            <p:cNvSpPr txBox="1"/>
            <p:nvPr/>
          </p:nvSpPr>
          <p:spPr>
            <a:xfrm>
              <a:off x="4548949" y="787498"/>
              <a:ext cx="386175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400" b="1" u="sng" dirty="0" smtClean="0">
                  <a:solidFill>
                    <a:srgbClr val="0000FF"/>
                  </a:solidFill>
                </a:rPr>
                <a:t>Imaging fast rotating devices</a:t>
              </a:r>
              <a:endParaRPr kumimoji="1" lang="ja-JP" altLang="en-US" sz="2400" b="1" u="sng" dirty="0">
                <a:solidFill>
                  <a:srgbClr val="0000FF"/>
                </a:solidFill>
              </a:endParaRPr>
            </a:p>
          </p:txBody>
        </p:sp>
        <p:grpSp>
          <p:nvGrpSpPr>
            <p:cNvPr id="22" name="図形グループ 21"/>
            <p:cNvGrpSpPr/>
            <p:nvPr/>
          </p:nvGrpSpPr>
          <p:grpSpPr>
            <a:xfrm>
              <a:off x="4961726" y="1736824"/>
              <a:ext cx="2876524" cy="2229340"/>
              <a:chOff x="122272" y="1562850"/>
              <a:chExt cx="3311862" cy="2566731"/>
            </a:xfrm>
          </p:grpSpPr>
          <p:pic>
            <p:nvPicPr>
              <p:cNvPr id="18" name="図 17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44834" y="1589581"/>
                <a:ext cx="3289300" cy="2540000"/>
              </a:xfrm>
              <a:prstGeom prst="rect">
                <a:avLst/>
              </a:prstGeom>
            </p:spPr>
          </p:pic>
          <p:sp>
            <p:nvSpPr>
              <p:cNvPr id="19" name="テキスト ボックス 18"/>
              <p:cNvSpPr txBox="1"/>
              <p:nvPr/>
            </p:nvSpPr>
            <p:spPr>
              <a:xfrm>
                <a:off x="122272" y="1562850"/>
                <a:ext cx="208644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 smtClean="0">
                    <a:solidFill>
                      <a:schemeClr val="bg1"/>
                    </a:solidFill>
                  </a:rPr>
                  <a:t>Portable gas turbine</a:t>
                </a:r>
                <a:endParaRPr kumimoji="1" lang="ja-JP" altLang="en-US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0" name="テキスト ボックス 19"/>
              <p:cNvSpPr txBox="1"/>
              <p:nvPr/>
            </p:nvSpPr>
            <p:spPr>
              <a:xfrm>
                <a:off x="2608152" y="1563507"/>
                <a:ext cx="73458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 smtClean="0">
                    <a:solidFill>
                      <a:srgbClr val="FFFFFF"/>
                    </a:solidFill>
                  </a:rPr>
                  <a:t>(c) IHI</a:t>
                </a:r>
                <a:endParaRPr kumimoji="1" lang="ja-JP" alt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1" name="テキスト ボックス 20"/>
              <p:cNvSpPr txBox="1"/>
              <p:nvPr/>
            </p:nvSpPr>
            <p:spPr>
              <a:xfrm>
                <a:off x="171865" y="3403443"/>
                <a:ext cx="2077537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 smtClean="0">
                    <a:solidFill>
                      <a:schemeClr val="bg1"/>
                    </a:solidFill>
                  </a:rPr>
                  <a:t>400,000rpm=6.7kHz</a:t>
                </a:r>
              </a:p>
              <a:p>
                <a:r>
                  <a:rPr lang="en-US" altLang="ja-JP" dirty="0" smtClean="0">
                    <a:solidFill>
                      <a:schemeClr val="bg1"/>
                    </a:solidFill>
                  </a:rPr>
                  <a:t>400W generator</a:t>
                </a:r>
                <a:endParaRPr kumimoji="1" lang="ja-JP" altLang="en-US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30" name="正方形/長方形 29"/>
            <p:cNvSpPr/>
            <p:nvPr/>
          </p:nvSpPr>
          <p:spPr>
            <a:xfrm>
              <a:off x="5280940" y="1513720"/>
              <a:ext cx="2341816" cy="15152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0" name="テキスト ボックス 39"/>
            <p:cNvSpPr txBox="1"/>
            <p:nvPr/>
          </p:nvSpPr>
          <p:spPr>
            <a:xfrm>
              <a:off x="5645160" y="1141403"/>
              <a:ext cx="181622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dirty="0" smtClean="0"/>
                <a:t>X-ray generator</a:t>
              </a:r>
              <a:endParaRPr kumimoji="1" lang="ja-JP" altLang="en-US" sz="2000" dirty="0"/>
            </a:p>
          </p:txBody>
        </p:sp>
        <p:grpSp>
          <p:nvGrpSpPr>
            <p:cNvPr id="43" name="図形グループ 42"/>
            <p:cNvGrpSpPr/>
            <p:nvPr/>
          </p:nvGrpSpPr>
          <p:grpSpPr>
            <a:xfrm>
              <a:off x="5040182" y="3889853"/>
              <a:ext cx="4214031" cy="400110"/>
              <a:chOff x="5040182" y="3850169"/>
              <a:chExt cx="4214031" cy="400110"/>
            </a:xfrm>
          </p:grpSpPr>
          <p:sp>
            <p:nvSpPr>
              <p:cNvPr id="41" name="正方形/長方形 40"/>
              <p:cNvSpPr/>
              <p:nvPr/>
            </p:nvSpPr>
            <p:spPr>
              <a:xfrm>
                <a:off x="5040182" y="4025690"/>
                <a:ext cx="2718684" cy="151522"/>
              </a:xfrm>
              <a:prstGeom prst="rect">
                <a:avLst/>
              </a:prstGeom>
              <a:solidFill>
                <a:srgbClr val="3366FF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42" name="テキスト ボックス 41"/>
              <p:cNvSpPr txBox="1"/>
              <p:nvPr/>
            </p:nvSpPr>
            <p:spPr>
              <a:xfrm>
                <a:off x="7747195" y="3850169"/>
                <a:ext cx="150701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2000" dirty="0" smtClean="0">
                    <a:solidFill>
                      <a:srgbClr val="0000FF"/>
                    </a:solidFill>
                  </a:rPr>
                  <a:t>X-ray imager</a:t>
                </a:r>
                <a:endParaRPr kumimoji="1" lang="ja-JP" altLang="en-US" sz="2000" dirty="0">
                  <a:solidFill>
                    <a:srgbClr val="0000FF"/>
                  </a:solidFill>
                </a:endParaRPr>
              </a:p>
            </p:txBody>
          </p:sp>
        </p:grpSp>
      </p:grpSp>
      <p:sp>
        <p:nvSpPr>
          <p:cNvPr id="7" name="タイトル 3"/>
          <p:cNvSpPr txBox="1">
            <a:spLocks/>
          </p:cNvSpPr>
          <p:nvPr/>
        </p:nvSpPr>
        <p:spPr>
          <a:xfrm>
            <a:off x="443835" y="-27384"/>
            <a:ext cx="8229600" cy="652934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3600" dirty="0" smtClean="0">
                <a:solidFill>
                  <a:prstClr val="black"/>
                </a:solidFill>
                <a:latin typeface="Calibri"/>
                <a:ea typeface="ＭＳ Ｐゴシック"/>
              </a:rPr>
              <a:t>Possible</a:t>
            </a:r>
            <a:r>
              <a:rPr lang="ja-JP" altLang="en-US" sz="3600" dirty="0" smtClean="0">
                <a:solidFill>
                  <a:prstClr val="black"/>
                </a:solidFill>
                <a:latin typeface="Calibri"/>
                <a:ea typeface="ＭＳ Ｐゴシック"/>
              </a:rPr>
              <a:t> </a:t>
            </a:r>
            <a:r>
              <a:rPr lang="en-US" altLang="ja-JP" sz="3600" dirty="0" smtClean="0">
                <a:solidFill>
                  <a:prstClr val="black"/>
                </a:solidFill>
                <a:latin typeface="Calibri"/>
                <a:ea typeface="ＭＳ Ｐゴシック"/>
              </a:rPr>
              <a:t>industrial</a:t>
            </a:r>
            <a:r>
              <a:rPr lang="ja-JP" altLang="en-US" sz="3600" dirty="0" smtClean="0">
                <a:solidFill>
                  <a:prstClr val="black"/>
                </a:solidFill>
                <a:latin typeface="Calibri"/>
                <a:ea typeface="ＭＳ Ｐゴシック"/>
              </a:rPr>
              <a:t> </a:t>
            </a:r>
            <a:r>
              <a:rPr lang="en-US" altLang="ja-JP" sz="3600" dirty="0" smtClean="0">
                <a:solidFill>
                  <a:prstClr val="black"/>
                </a:solidFill>
                <a:latin typeface="Calibri"/>
                <a:ea typeface="ＭＳ Ｐゴシック"/>
              </a:rPr>
              <a:t>applications</a:t>
            </a:r>
            <a:endParaRPr lang="ja-JP" altLang="en-US" sz="3600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pic>
        <p:nvPicPr>
          <p:cNvPr id="8" name="Picture 4" descr="C:\Users\tamagawa\AppData\Local\Temp\Temp1_ColorSideWin.zip\カラー横セット\カラー横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67625" y="115888"/>
            <a:ext cx="1350963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833" y="38227"/>
            <a:ext cx="311173" cy="528516"/>
          </a:xfrm>
          <a:prstGeom prst="rect">
            <a:avLst/>
          </a:prstGeom>
        </p:spPr>
      </p:pic>
      <p:sp>
        <p:nvSpPr>
          <p:cNvPr id="11" name="フッター プレースホルダ 7"/>
          <p:cNvSpPr>
            <a:spLocks noGrp="1"/>
          </p:cNvSpPr>
          <p:nvPr>
            <p:ph type="ftr" sz="quarter" idx="11"/>
          </p:nvPr>
        </p:nvSpPr>
        <p:spPr>
          <a:xfrm>
            <a:off x="2627784" y="6664275"/>
            <a:ext cx="3824064" cy="193725"/>
          </a:xfrm>
        </p:spPr>
        <p:txBody>
          <a:bodyPr/>
          <a:lstStyle/>
          <a:p>
            <a:r>
              <a:rPr lang="sk-SK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MPGD2015@INFN/Trieste</a:t>
            </a:r>
            <a:r>
              <a:rPr lang="ja-JP" altLang="sk-SK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（</a:t>
            </a:r>
            <a:r>
              <a:rPr lang="sk-SK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Oct. 13, 2015</a:t>
            </a:r>
            <a:r>
              <a:rPr lang="ja-JP" altLang="sk-SK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）</a:t>
            </a:r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12" name="スライド番号プレースホルダ 12"/>
          <p:cNvSpPr>
            <a:spLocks noGrp="1"/>
          </p:cNvSpPr>
          <p:nvPr>
            <p:ph type="sldNum" sz="quarter" idx="12"/>
          </p:nvPr>
        </p:nvSpPr>
        <p:spPr>
          <a:xfrm>
            <a:off x="7002214" y="6569967"/>
            <a:ext cx="2133600" cy="365125"/>
          </a:xfrm>
        </p:spPr>
        <p:txBody>
          <a:bodyPr/>
          <a:lstStyle/>
          <a:p>
            <a:fld id="{50BBDA2C-C4A3-4DD5-8352-AE80E1355441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17</a:t>
            </a:fld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258665" y="809685"/>
            <a:ext cx="35164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u="sng" dirty="0" smtClean="0">
                <a:solidFill>
                  <a:srgbClr val="0000FF"/>
                </a:solidFill>
              </a:rPr>
              <a:t>Flat panel X-ray generator</a:t>
            </a:r>
            <a:endParaRPr kumimoji="1" lang="ja-JP" altLang="en-US" sz="2400" b="1" u="sng" dirty="0">
              <a:solidFill>
                <a:srgbClr val="0000FF"/>
              </a:solidFill>
            </a:endParaRPr>
          </a:p>
        </p:txBody>
      </p:sp>
      <p:pic>
        <p:nvPicPr>
          <p:cNvPr id="26" name="図 2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0951" y="1311034"/>
            <a:ext cx="1510491" cy="1479023"/>
          </a:xfrm>
          <a:prstGeom prst="rect">
            <a:avLst/>
          </a:prstGeom>
        </p:spPr>
      </p:pic>
      <p:sp>
        <p:nvSpPr>
          <p:cNvPr id="29" name="テキスト ボックス 28"/>
          <p:cNvSpPr txBox="1"/>
          <p:nvPr/>
        </p:nvSpPr>
        <p:spPr>
          <a:xfrm>
            <a:off x="1999150" y="1305343"/>
            <a:ext cx="2552681" cy="13742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altLang="ja-JP" sz="2000" dirty="0" smtClean="0">
                <a:solidFill>
                  <a:srgbClr val="FF0000"/>
                </a:solidFill>
              </a:rPr>
              <a:t>GEM electrode matrix circuit: </a:t>
            </a:r>
            <a:r>
              <a:rPr kumimoji="1" lang="en-US" altLang="ja-JP" dirty="0" smtClean="0"/>
              <a:t>Any portion of generator can be turned on separately.</a:t>
            </a:r>
            <a:endParaRPr kumimoji="1" lang="ja-JP" altLang="en-US" dirty="0"/>
          </a:p>
        </p:txBody>
      </p:sp>
      <p:grpSp>
        <p:nvGrpSpPr>
          <p:cNvPr id="55" name="図形グループ 54"/>
          <p:cNvGrpSpPr/>
          <p:nvPr/>
        </p:nvGrpSpPr>
        <p:grpSpPr>
          <a:xfrm>
            <a:off x="6809249" y="1573246"/>
            <a:ext cx="1826956" cy="1135789"/>
            <a:chOff x="6809249" y="1533562"/>
            <a:chExt cx="1826956" cy="1135789"/>
          </a:xfrm>
        </p:grpSpPr>
        <p:grpSp>
          <p:nvGrpSpPr>
            <p:cNvPr id="38" name="図形グループ 37"/>
            <p:cNvGrpSpPr/>
            <p:nvPr/>
          </p:nvGrpSpPr>
          <p:grpSpPr>
            <a:xfrm>
              <a:off x="6809249" y="1533562"/>
              <a:ext cx="1612137" cy="795205"/>
              <a:chOff x="6809249" y="1533562"/>
              <a:chExt cx="1612137" cy="795205"/>
            </a:xfrm>
            <a:effectLst/>
          </p:grpSpPr>
          <p:cxnSp>
            <p:nvCxnSpPr>
              <p:cNvPr id="32" name="直線矢印コネクタ 31"/>
              <p:cNvCxnSpPr/>
              <p:nvPr/>
            </p:nvCxnSpPr>
            <p:spPr>
              <a:xfrm flipH="1">
                <a:off x="7696824" y="1533562"/>
                <a:ext cx="724562" cy="0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直線コネクタ 33"/>
              <p:cNvCxnSpPr/>
              <p:nvPr/>
            </p:nvCxnSpPr>
            <p:spPr>
              <a:xfrm>
                <a:off x="8410703" y="1533562"/>
                <a:ext cx="0" cy="795205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直線コネクタ 35"/>
              <p:cNvCxnSpPr/>
              <p:nvPr/>
            </p:nvCxnSpPr>
            <p:spPr>
              <a:xfrm flipH="1">
                <a:off x="6809249" y="2328767"/>
                <a:ext cx="1601454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7" name="テキスト ボックス 36"/>
            <p:cNvSpPr txBox="1"/>
            <p:nvPr/>
          </p:nvSpPr>
          <p:spPr>
            <a:xfrm>
              <a:off x="7758866" y="2269241"/>
              <a:ext cx="87733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dirty="0" smtClean="0">
                  <a:solidFill>
                    <a:srgbClr val="FF0000"/>
                  </a:solidFill>
                </a:rPr>
                <a:t>trigger</a:t>
              </a:r>
              <a:endParaRPr kumimoji="1" lang="ja-JP" altLang="en-US" sz="20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54" name="図形グループ 53"/>
          <p:cNvGrpSpPr/>
          <p:nvPr/>
        </p:nvGrpSpPr>
        <p:grpSpPr>
          <a:xfrm>
            <a:off x="5420036" y="1776347"/>
            <a:ext cx="1409802" cy="2435423"/>
            <a:chOff x="10200794" y="1697140"/>
            <a:chExt cx="1409802" cy="1814950"/>
          </a:xfrm>
        </p:grpSpPr>
        <p:cxnSp>
          <p:nvCxnSpPr>
            <p:cNvPr id="46" name="直線矢印コネクタ 45"/>
            <p:cNvCxnSpPr/>
            <p:nvPr/>
          </p:nvCxnSpPr>
          <p:spPr>
            <a:xfrm>
              <a:off x="10200794" y="1720357"/>
              <a:ext cx="0" cy="1791733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直線矢印コネクタ 46"/>
            <p:cNvCxnSpPr/>
            <p:nvPr/>
          </p:nvCxnSpPr>
          <p:spPr>
            <a:xfrm>
              <a:off x="10392886" y="1714021"/>
              <a:ext cx="0" cy="1791733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直線矢印コネクタ 47"/>
            <p:cNvCxnSpPr/>
            <p:nvPr/>
          </p:nvCxnSpPr>
          <p:spPr>
            <a:xfrm>
              <a:off x="10611190" y="1703476"/>
              <a:ext cx="0" cy="1791733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直線矢印コネクタ 48"/>
            <p:cNvCxnSpPr/>
            <p:nvPr/>
          </p:nvCxnSpPr>
          <p:spPr>
            <a:xfrm>
              <a:off x="10803282" y="1697140"/>
              <a:ext cx="0" cy="1791733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直線矢印コネクタ 49"/>
            <p:cNvCxnSpPr/>
            <p:nvPr/>
          </p:nvCxnSpPr>
          <p:spPr>
            <a:xfrm>
              <a:off x="11008108" y="1720357"/>
              <a:ext cx="0" cy="1791733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直線矢印コネクタ 50"/>
            <p:cNvCxnSpPr/>
            <p:nvPr/>
          </p:nvCxnSpPr>
          <p:spPr>
            <a:xfrm>
              <a:off x="11200200" y="1714021"/>
              <a:ext cx="0" cy="1791733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直線矢印コネクタ 51"/>
            <p:cNvCxnSpPr/>
            <p:nvPr/>
          </p:nvCxnSpPr>
          <p:spPr>
            <a:xfrm>
              <a:off x="11418504" y="1703476"/>
              <a:ext cx="0" cy="1791733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直線矢印コネクタ 52"/>
            <p:cNvCxnSpPr/>
            <p:nvPr/>
          </p:nvCxnSpPr>
          <p:spPr>
            <a:xfrm>
              <a:off x="11610596" y="1697140"/>
              <a:ext cx="0" cy="1791733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図形グループ 13"/>
          <p:cNvGrpSpPr/>
          <p:nvPr/>
        </p:nvGrpSpPr>
        <p:grpSpPr>
          <a:xfrm>
            <a:off x="20736" y="3182984"/>
            <a:ext cx="3604819" cy="2782979"/>
            <a:chOff x="39692" y="3846514"/>
            <a:chExt cx="3604819" cy="2782979"/>
          </a:xfrm>
        </p:grpSpPr>
        <p:pic>
          <p:nvPicPr>
            <p:cNvPr id="3" name="図 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9692" y="3846514"/>
              <a:ext cx="3461330" cy="2782979"/>
            </a:xfrm>
            <a:prstGeom prst="rect">
              <a:avLst/>
            </a:prstGeom>
          </p:spPr>
        </p:pic>
        <p:sp>
          <p:nvSpPr>
            <p:cNvPr id="5" name="テキスト ボックス 4"/>
            <p:cNvSpPr txBox="1"/>
            <p:nvPr/>
          </p:nvSpPr>
          <p:spPr>
            <a:xfrm>
              <a:off x="816321" y="3911450"/>
              <a:ext cx="20398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/>
                <a:t>Flat panel X-ray gen</a:t>
              </a:r>
              <a:endParaRPr kumimoji="1" lang="ja-JP" altLang="en-US" dirty="0"/>
            </a:p>
          </p:txBody>
        </p:sp>
        <p:sp>
          <p:nvSpPr>
            <p:cNvPr id="10" name="テキスト ボックス 9"/>
            <p:cNvSpPr txBox="1"/>
            <p:nvPr/>
          </p:nvSpPr>
          <p:spPr>
            <a:xfrm>
              <a:off x="456006" y="5074475"/>
              <a:ext cx="77457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dirty="0" smtClean="0"/>
                <a:t>object</a:t>
              </a:r>
              <a:endParaRPr kumimoji="1" lang="ja-JP" altLang="en-US" dirty="0"/>
            </a:p>
          </p:txBody>
        </p:sp>
        <p:sp>
          <p:nvSpPr>
            <p:cNvPr id="13" name="テキスト ボックス 12"/>
            <p:cNvSpPr txBox="1"/>
            <p:nvPr/>
          </p:nvSpPr>
          <p:spPr>
            <a:xfrm>
              <a:off x="2635927" y="5557322"/>
              <a:ext cx="10085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en-US" dirty="0" smtClean="0"/>
                <a:t>X imager</a:t>
              </a:r>
              <a:endParaRPr lang="en-US" altLang="ja-JP" dirty="0" smtClean="0"/>
            </a:p>
          </p:txBody>
        </p:sp>
      </p:grpSp>
      <p:sp>
        <p:nvSpPr>
          <p:cNvPr id="58" name="テキスト ボックス 57"/>
          <p:cNvSpPr txBox="1"/>
          <p:nvPr/>
        </p:nvSpPr>
        <p:spPr>
          <a:xfrm>
            <a:off x="204371" y="2813843"/>
            <a:ext cx="27524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u="sng" dirty="0" smtClean="0">
                <a:solidFill>
                  <a:srgbClr val="FF0000"/>
                </a:solidFill>
              </a:rPr>
              <a:t>3D imaging with parallax</a:t>
            </a:r>
            <a:endParaRPr kumimoji="1" lang="ja-JP" altLang="en-US" sz="2000" u="sng" dirty="0">
              <a:solidFill>
                <a:srgbClr val="FF0000"/>
              </a:solidFill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3959369" y="5753180"/>
            <a:ext cx="5118757" cy="83099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sz="2400" dirty="0" smtClean="0">
                <a:solidFill>
                  <a:srgbClr val="FF0000"/>
                </a:solidFill>
              </a:rPr>
              <a:t>We</a:t>
            </a:r>
            <a:r>
              <a:rPr lang="ja-JP" altLang="en-US" sz="2400" dirty="0" smtClean="0">
                <a:solidFill>
                  <a:srgbClr val="FF0000"/>
                </a:solidFill>
              </a:rPr>
              <a:t> </a:t>
            </a:r>
            <a:r>
              <a:rPr lang="en-US" altLang="ja-JP" sz="2400" dirty="0" smtClean="0">
                <a:solidFill>
                  <a:srgbClr val="FF0000"/>
                </a:solidFill>
              </a:rPr>
              <a:t>are</a:t>
            </a:r>
            <a:r>
              <a:rPr lang="en-US" altLang="en-US" sz="2400" dirty="0">
                <a:solidFill>
                  <a:srgbClr val="FF0000"/>
                </a:solidFill>
              </a:rPr>
              <a:t> </a:t>
            </a:r>
            <a:r>
              <a:rPr lang="en-US" altLang="en-US" sz="2400" dirty="0" smtClean="0">
                <a:solidFill>
                  <a:srgbClr val="FF0000"/>
                </a:solidFill>
              </a:rPr>
              <a:t>developing</a:t>
            </a:r>
            <a:r>
              <a:rPr lang="ja-JP" altLang="en-US" sz="2400" dirty="0" smtClean="0">
                <a:solidFill>
                  <a:srgbClr val="FF0000"/>
                </a:solidFill>
              </a:rPr>
              <a:t> </a:t>
            </a:r>
            <a:r>
              <a:rPr lang="en-US" altLang="ja-JP" sz="2400" dirty="0" smtClean="0">
                <a:solidFill>
                  <a:srgbClr val="FF0000"/>
                </a:solidFill>
              </a:rPr>
              <a:t>highly-functional</a:t>
            </a:r>
            <a:r>
              <a:rPr kumimoji="1" lang="en-US" altLang="ja-JP" sz="2400" dirty="0" smtClean="0">
                <a:solidFill>
                  <a:srgbClr val="FF0000"/>
                </a:solidFill>
              </a:rPr>
              <a:t> </a:t>
            </a:r>
          </a:p>
          <a:p>
            <a:r>
              <a:rPr kumimoji="1" lang="en-US" altLang="ja-JP" sz="2400" dirty="0" smtClean="0">
                <a:solidFill>
                  <a:srgbClr val="FF0000"/>
                </a:solidFill>
              </a:rPr>
              <a:t>X-ray generators with MPGD technique.</a:t>
            </a:r>
            <a:endParaRPr kumimoji="1" lang="ja-JP" altLang="en-US" sz="2400" dirty="0">
              <a:solidFill>
                <a:srgbClr val="FF0000"/>
              </a:solidFill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173590" y="5957683"/>
            <a:ext cx="42318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Superpose images with displacement</a:t>
            </a:r>
          </a:p>
          <a:p>
            <a:r>
              <a:rPr lang="en-US" altLang="ja-JP" dirty="0"/>
              <a:t>t</a:t>
            </a:r>
            <a:r>
              <a:rPr lang="en-US" altLang="ja-JP" dirty="0" smtClean="0"/>
              <a:t>o make focus on a layer.</a:t>
            </a:r>
            <a:endParaRPr kumimoji="1" lang="ja-JP" altLang="en-US" dirty="0"/>
          </a:p>
        </p:txBody>
      </p:sp>
      <p:sp>
        <p:nvSpPr>
          <p:cNvPr id="56" name="テキスト ボックス 55"/>
          <p:cNvSpPr txBox="1"/>
          <p:nvPr/>
        </p:nvSpPr>
        <p:spPr>
          <a:xfrm>
            <a:off x="2942811" y="3210004"/>
            <a:ext cx="14804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No movable </a:t>
            </a:r>
            <a:r>
              <a:rPr kumimoji="1" lang="en-US" altLang="ja-JP" dirty="0" smtClean="0"/>
              <a:t>portion</a:t>
            </a:r>
            <a:endParaRPr kumimoji="1" lang="en-US" altLang="ja-JP" dirty="0" smtClean="0"/>
          </a:p>
        </p:txBody>
      </p:sp>
    </p:spTree>
    <p:extLst>
      <p:ext uri="{BB962C8B-B14F-4D97-AF65-F5344CB8AC3E}">
        <p14:creationId xmlns:p14="http://schemas.microsoft.com/office/powerpoint/2010/main" val="9627976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:\Documents and Settings\tamagawa\デスクトップ\line-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800" y="430224"/>
            <a:ext cx="9040786" cy="560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タイトル 3"/>
          <p:cNvSpPr txBox="1">
            <a:spLocks/>
          </p:cNvSpPr>
          <p:nvPr/>
        </p:nvSpPr>
        <p:spPr>
          <a:xfrm>
            <a:off x="443835" y="-27384"/>
            <a:ext cx="8229600" cy="652934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3600" dirty="0" smtClean="0">
                <a:solidFill>
                  <a:prstClr val="black"/>
                </a:solidFill>
                <a:latin typeface="Calibri"/>
                <a:ea typeface="ＭＳ Ｐゴシック"/>
              </a:rPr>
              <a:t>Summary</a:t>
            </a:r>
            <a:r>
              <a:rPr lang="ja-JP" altLang="en-US" sz="3600" dirty="0" smtClean="0">
                <a:solidFill>
                  <a:prstClr val="black"/>
                </a:solidFill>
                <a:latin typeface="Calibri"/>
                <a:ea typeface="ＭＳ Ｐゴシック"/>
              </a:rPr>
              <a:t> </a:t>
            </a:r>
            <a:r>
              <a:rPr lang="en-US" altLang="ja-JP" sz="3600" dirty="0" smtClean="0">
                <a:solidFill>
                  <a:prstClr val="black"/>
                </a:solidFill>
                <a:latin typeface="Calibri"/>
                <a:ea typeface="ＭＳ Ｐゴシック"/>
              </a:rPr>
              <a:t>and</a:t>
            </a:r>
            <a:r>
              <a:rPr lang="ja-JP" altLang="en-US" sz="3600" dirty="0" smtClean="0">
                <a:solidFill>
                  <a:prstClr val="black"/>
                </a:solidFill>
                <a:latin typeface="Calibri"/>
                <a:ea typeface="ＭＳ Ｐゴシック"/>
              </a:rPr>
              <a:t> </a:t>
            </a:r>
            <a:r>
              <a:rPr lang="en-US" altLang="ja-JP" sz="3600" dirty="0" smtClean="0">
                <a:solidFill>
                  <a:prstClr val="black"/>
                </a:solidFill>
                <a:latin typeface="Calibri"/>
                <a:ea typeface="ＭＳ Ｐゴシック"/>
              </a:rPr>
              <a:t>outlook</a:t>
            </a:r>
            <a:endParaRPr lang="ja-JP" altLang="en-US" sz="3600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pic>
        <p:nvPicPr>
          <p:cNvPr id="8" name="Picture 4" descr="C:\Users\tamagawa\AppData\Local\Temp\Temp1_ColorSideWin.zip\カラー横セット\カラー横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67625" y="115888"/>
            <a:ext cx="1350963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833" y="38227"/>
            <a:ext cx="311173" cy="528516"/>
          </a:xfrm>
          <a:prstGeom prst="rect">
            <a:avLst/>
          </a:prstGeom>
        </p:spPr>
      </p:pic>
      <p:sp>
        <p:nvSpPr>
          <p:cNvPr id="11" name="フッター プレースホルダ 7"/>
          <p:cNvSpPr>
            <a:spLocks noGrp="1"/>
          </p:cNvSpPr>
          <p:nvPr>
            <p:ph type="ftr" sz="quarter" idx="11"/>
          </p:nvPr>
        </p:nvSpPr>
        <p:spPr>
          <a:xfrm>
            <a:off x="2627784" y="6664275"/>
            <a:ext cx="3824064" cy="193725"/>
          </a:xfrm>
        </p:spPr>
        <p:txBody>
          <a:bodyPr/>
          <a:lstStyle/>
          <a:p>
            <a:r>
              <a:rPr lang="sk-SK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MPGD2015@INFN/Trieste</a:t>
            </a:r>
            <a:r>
              <a:rPr lang="ja-JP" altLang="sk-SK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（</a:t>
            </a:r>
            <a:r>
              <a:rPr lang="sk-SK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Oct. 13, 2015</a:t>
            </a:r>
            <a:r>
              <a:rPr lang="ja-JP" altLang="sk-SK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）</a:t>
            </a:r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12" name="スライド番号プレースホルダ 12"/>
          <p:cNvSpPr>
            <a:spLocks noGrp="1"/>
          </p:cNvSpPr>
          <p:nvPr>
            <p:ph type="sldNum" sz="quarter" idx="12"/>
          </p:nvPr>
        </p:nvSpPr>
        <p:spPr>
          <a:xfrm>
            <a:off x="7002214" y="6569967"/>
            <a:ext cx="2133600" cy="365125"/>
          </a:xfrm>
        </p:spPr>
        <p:txBody>
          <a:bodyPr/>
          <a:lstStyle/>
          <a:p>
            <a:fld id="{50BBDA2C-C4A3-4DD5-8352-AE80E1355441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18</a:t>
            </a:fld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380182" y="938462"/>
            <a:ext cx="8562582" cy="51121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130000"/>
              </a:lnSpc>
              <a:buFont typeface="+mj-lt"/>
              <a:buAutoNum type="arabicParenR"/>
            </a:pPr>
            <a:r>
              <a:rPr lang="ja-JP" altLang="ja-JP" sz="2800" dirty="0" smtClean="0"/>
              <a:t>A</a:t>
            </a:r>
            <a:r>
              <a:rPr lang="ja-JP" altLang="en-US" sz="2800" dirty="0" smtClean="0"/>
              <a:t> </a:t>
            </a:r>
            <a:r>
              <a:rPr lang="en-US" altLang="ja-JP" sz="2800" dirty="0" smtClean="0"/>
              <a:t>n</a:t>
            </a:r>
            <a:r>
              <a:rPr kumimoji="1" lang="en-US" altLang="ja-JP" sz="2800" dirty="0" smtClean="0"/>
              <a:t>ew </a:t>
            </a:r>
            <a:r>
              <a:rPr kumimoji="1" lang="en-US" altLang="ja-JP" sz="2800" dirty="0" err="1" smtClean="0"/>
              <a:t>triggerable</a:t>
            </a:r>
            <a:r>
              <a:rPr kumimoji="1" lang="en-US" altLang="ja-JP" sz="2800" dirty="0" smtClean="0"/>
              <a:t> X-ray generator combining CCNS with </a:t>
            </a:r>
            <a:r>
              <a:rPr kumimoji="1" lang="en-US" altLang="ja-JP" sz="2800" dirty="0" smtClean="0"/>
              <a:t>GEM</a:t>
            </a:r>
            <a:r>
              <a:rPr kumimoji="1" lang="ja-JP" altLang="en-US" sz="2800" dirty="0" smtClean="0"/>
              <a:t> </a:t>
            </a:r>
            <a:r>
              <a:rPr kumimoji="1" lang="en-US" altLang="ja-JP" sz="2800" dirty="0" smtClean="0"/>
              <a:t>are fabricated</a:t>
            </a:r>
            <a:r>
              <a:rPr kumimoji="1" lang="en-US" altLang="ja-JP" sz="2800" dirty="0" smtClean="0"/>
              <a:t>.</a:t>
            </a:r>
            <a:endParaRPr kumimoji="1" lang="en-US" altLang="ja-JP" sz="2800" dirty="0" smtClean="0"/>
          </a:p>
          <a:p>
            <a:pPr marL="514350" indent="-514350">
              <a:lnSpc>
                <a:spcPct val="130000"/>
              </a:lnSpc>
              <a:buFont typeface="+mj-lt"/>
              <a:buAutoNum type="arabicParenR"/>
            </a:pPr>
            <a:r>
              <a:rPr lang="en-US" altLang="ja-JP" sz="2800" dirty="0" smtClean="0"/>
              <a:t>It is </a:t>
            </a:r>
            <a:r>
              <a:rPr lang="en-US" altLang="ja-JP" sz="2800" dirty="0" smtClean="0"/>
              <a:t>demonstrated </a:t>
            </a:r>
            <a:r>
              <a:rPr lang="en-US" altLang="ja-JP" sz="2800" dirty="0" smtClean="0"/>
              <a:t>that </a:t>
            </a:r>
            <a:r>
              <a:rPr lang="en-US" altLang="ja-JP" sz="2800" dirty="0" smtClean="0"/>
              <a:t>the</a:t>
            </a:r>
            <a:r>
              <a:rPr lang="en-US" altLang="ja-JP" sz="2800" dirty="0"/>
              <a:t> </a:t>
            </a:r>
            <a:r>
              <a:rPr lang="en-US" altLang="ja-JP" sz="2800" dirty="0" smtClean="0"/>
              <a:t>CCNS+GEM</a:t>
            </a:r>
            <a:r>
              <a:rPr lang="en-US" altLang="ja-JP" sz="2800" dirty="0" smtClean="0"/>
              <a:t> </a:t>
            </a:r>
            <a:r>
              <a:rPr lang="en-US" altLang="ja-JP" sz="2800" dirty="0" smtClean="0"/>
              <a:t>X-ray </a:t>
            </a:r>
            <a:r>
              <a:rPr lang="en-US" altLang="ja-JP" sz="2800" dirty="0" smtClean="0"/>
              <a:t>generator </a:t>
            </a:r>
            <a:r>
              <a:rPr lang="en-US" altLang="ja-JP" sz="2800" dirty="0" smtClean="0"/>
              <a:t>worked perfectly as we expected.</a:t>
            </a:r>
          </a:p>
          <a:p>
            <a:pPr marL="514350" indent="-514350">
              <a:lnSpc>
                <a:spcPct val="130000"/>
              </a:lnSpc>
              <a:buFont typeface="+mj-lt"/>
              <a:buAutoNum type="arabicParenR"/>
            </a:pPr>
            <a:r>
              <a:rPr lang="en-US" altLang="ja-JP" sz="2800" dirty="0" smtClean="0"/>
              <a:t>It is </a:t>
            </a:r>
            <a:r>
              <a:rPr lang="en-US" altLang="ja-JP" sz="2800" dirty="0" smtClean="0"/>
              <a:t>d</a:t>
            </a:r>
            <a:r>
              <a:rPr kumimoji="1" lang="en-US" altLang="ja-JP" sz="2800" dirty="0" smtClean="0"/>
              <a:t>emonstrated </a:t>
            </a:r>
            <a:r>
              <a:rPr kumimoji="1" lang="en-US" altLang="ja-JP" sz="2800" dirty="0" smtClean="0"/>
              <a:t>that the X-ray generator had at least 600ns switching capability.</a:t>
            </a:r>
            <a:r>
              <a:rPr kumimoji="1" lang="ja-JP" altLang="en-US" sz="2800" dirty="0" smtClean="0"/>
              <a:t> </a:t>
            </a:r>
            <a:r>
              <a:rPr kumimoji="1" lang="en-US" altLang="ja-JP" sz="2800" dirty="0" smtClean="0"/>
              <a:t>(of</a:t>
            </a:r>
            <a:r>
              <a:rPr kumimoji="1" lang="ja-JP" altLang="en-US" sz="2800" dirty="0" smtClean="0"/>
              <a:t> </a:t>
            </a:r>
            <a:r>
              <a:rPr kumimoji="1" lang="en-US" altLang="ja-JP" sz="2800" dirty="0" smtClean="0"/>
              <a:t>course,</a:t>
            </a:r>
            <a:r>
              <a:rPr kumimoji="1" lang="ja-JP" altLang="en-US" sz="2800" dirty="0" smtClean="0"/>
              <a:t> </a:t>
            </a:r>
            <a:r>
              <a:rPr kumimoji="1" lang="en-US" altLang="ja-JP" sz="2800" dirty="0" smtClean="0"/>
              <a:t>can</a:t>
            </a:r>
            <a:r>
              <a:rPr kumimoji="1" lang="ja-JP" altLang="en-US" sz="2800" dirty="0" smtClean="0"/>
              <a:t> </a:t>
            </a:r>
            <a:r>
              <a:rPr kumimoji="1" lang="en-US" altLang="ja-JP" sz="2800" dirty="0" smtClean="0"/>
              <a:t>improve</a:t>
            </a:r>
            <a:r>
              <a:rPr kumimoji="1" lang="ja-JP" altLang="en-US" sz="2800" dirty="0" smtClean="0"/>
              <a:t> </a:t>
            </a:r>
            <a:r>
              <a:rPr kumimoji="1" lang="en-US" altLang="ja-JP" sz="2800" dirty="0" smtClean="0"/>
              <a:t>more.)</a:t>
            </a:r>
          </a:p>
          <a:p>
            <a:pPr marL="514350" indent="-514350">
              <a:lnSpc>
                <a:spcPct val="130000"/>
              </a:lnSpc>
              <a:buFont typeface="+mj-lt"/>
              <a:buAutoNum type="arabicParenR"/>
            </a:pPr>
            <a:r>
              <a:rPr lang="en-US" altLang="ja-JP" sz="2800" dirty="0" smtClean="0"/>
              <a:t>There are </a:t>
            </a:r>
            <a:r>
              <a:rPr lang="en-US" altLang="ja-JP" sz="2800" dirty="0" smtClean="0"/>
              <a:t>a </a:t>
            </a:r>
            <a:r>
              <a:rPr lang="en-US" altLang="ja-JP" sz="2800" dirty="0" smtClean="0"/>
              <a:t>lot of industrial </a:t>
            </a:r>
            <a:r>
              <a:rPr lang="en-US" altLang="ja-JP" sz="2800" dirty="0" smtClean="0"/>
              <a:t>applications</a:t>
            </a:r>
            <a:r>
              <a:rPr lang="en-US" altLang="ja-JP" sz="2800" dirty="0" smtClean="0"/>
              <a:t>. More ideas welcome!</a:t>
            </a:r>
            <a:endParaRPr kumimoji="1" lang="ja-JP" altLang="en-US" sz="2800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5121893" y="6069587"/>
            <a:ext cx="38743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/>
              <a:t>Thank you for your attention!</a:t>
            </a:r>
            <a:endParaRPr kumimoji="1"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40887649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5" descr="C:\Documents and Settings\tamagawa\デスクトップ\line-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800" y="430224"/>
            <a:ext cx="9040786" cy="560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4" descr="C:\Users\tamagawa\AppData\Local\Temp\Temp1_ColorSideWin.zip\カラー横セット\カラー横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67625" y="115888"/>
            <a:ext cx="1350963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図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833" y="38227"/>
            <a:ext cx="311173" cy="528516"/>
          </a:xfrm>
          <a:prstGeom prst="rect">
            <a:avLst/>
          </a:prstGeom>
        </p:spPr>
      </p:pic>
      <p:sp>
        <p:nvSpPr>
          <p:cNvPr id="7" name="タイトル 3"/>
          <p:cNvSpPr txBox="1">
            <a:spLocks/>
          </p:cNvSpPr>
          <p:nvPr/>
        </p:nvSpPr>
        <p:spPr>
          <a:xfrm>
            <a:off x="448308" y="-27384"/>
            <a:ext cx="8229600" cy="652934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3600" dirty="0" smtClean="0"/>
              <a:t>Outline</a:t>
            </a:r>
            <a:endParaRPr lang="ja-JP" altLang="en-US" sz="3600" dirty="0"/>
          </a:p>
        </p:txBody>
      </p:sp>
      <p:sp>
        <p:nvSpPr>
          <p:cNvPr id="11" name="フッター プレースホルダ 7"/>
          <p:cNvSpPr>
            <a:spLocks noGrp="1"/>
          </p:cNvSpPr>
          <p:nvPr>
            <p:ph type="ftr" sz="quarter" idx="11"/>
          </p:nvPr>
        </p:nvSpPr>
        <p:spPr>
          <a:xfrm>
            <a:off x="2627784" y="6664275"/>
            <a:ext cx="3824064" cy="193725"/>
          </a:xfrm>
        </p:spPr>
        <p:txBody>
          <a:bodyPr/>
          <a:lstStyle/>
          <a:p>
            <a:r>
              <a:rPr lang="en-US" altLang="ja-JP" smtClean="0"/>
              <a:t>MPGD2015@INFN/Trieste</a:t>
            </a:r>
            <a:r>
              <a:rPr lang="ja-JP" altLang="en-US" smtClean="0"/>
              <a:t>（</a:t>
            </a:r>
            <a:r>
              <a:rPr lang="en-US" altLang="ja-JP" smtClean="0"/>
              <a:t>Oct. 13, 2015</a:t>
            </a:r>
            <a:r>
              <a:rPr lang="ja-JP" altLang="en-US" smtClean="0"/>
              <a:t>）</a:t>
            </a:r>
            <a:endParaRPr kumimoji="1" lang="ja-JP" altLang="en-US" dirty="0"/>
          </a:p>
        </p:txBody>
      </p:sp>
      <p:sp>
        <p:nvSpPr>
          <p:cNvPr id="12" name="スライド番号プレースホルダ 12"/>
          <p:cNvSpPr>
            <a:spLocks noGrp="1"/>
          </p:cNvSpPr>
          <p:nvPr>
            <p:ph type="sldNum" sz="quarter" idx="12"/>
          </p:nvPr>
        </p:nvSpPr>
        <p:spPr>
          <a:xfrm>
            <a:off x="7002214" y="6569967"/>
            <a:ext cx="2133600" cy="365125"/>
          </a:xfrm>
        </p:spPr>
        <p:txBody>
          <a:bodyPr/>
          <a:lstStyle/>
          <a:p>
            <a:fld id="{50BBDA2C-C4A3-4DD5-8352-AE80E1355441}" type="slidenum">
              <a:rPr kumimoji="1" lang="ja-JP" altLang="en-US" smtClean="0"/>
              <a:pPr/>
              <a:t>2</a:t>
            </a:fld>
            <a:endParaRPr kumimoji="1" lang="ja-JP" altLang="en-US" dirty="0"/>
          </a:p>
        </p:txBody>
      </p:sp>
      <p:sp>
        <p:nvSpPr>
          <p:cNvPr id="2" name="テキスト ボックス 1"/>
          <p:cNvSpPr txBox="1"/>
          <p:nvPr/>
        </p:nvSpPr>
        <p:spPr>
          <a:xfrm>
            <a:off x="437356" y="936172"/>
            <a:ext cx="8240552" cy="39344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altLang="ja-JP" sz="2800" b="1" dirty="0" smtClean="0"/>
              <a:t>Introduction</a:t>
            </a:r>
            <a:r>
              <a:rPr lang="ja-JP" altLang="en-US" sz="2800" b="1" dirty="0" smtClean="0"/>
              <a:t> </a:t>
            </a:r>
            <a:r>
              <a:rPr lang="en-US" altLang="ja-JP" sz="2800" b="1" dirty="0" smtClean="0"/>
              <a:t>of</a:t>
            </a:r>
            <a:r>
              <a:rPr lang="ja-JP" altLang="en-US" sz="2800" b="1" dirty="0" smtClean="0"/>
              <a:t> </a:t>
            </a:r>
            <a:r>
              <a:rPr lang="en-US" altLang="ja-JP" sz="2800" b="1" dirty="0">
                <a:solidFill>
                  <a:srgbClr val="FF6600"/>
                </a:solidFill>
              </a:rPr>
              <a:t>"</a:t>
            </a:r>
            <a:r>
              <a:rPr lang="en-US" altLang="ja-JP" sz="2800" b="1" dirty="0" err="1" smtClean="0">
                <a:solidFill>
                  <a:srgbClr val="FF6600"/>
                </a:solidFill>
              </a:rPr>
              <a:t>triggerable</a:t>
            </a:r>
            <a:r>
              <a:rPr lang="ja-JP" altLang="en-US" sz="2800" b="1" dirty="0" smtClean="0">
                <a:solidFill>
                  <a:srgbClr val="FF6600"/>
                </a:solidFill>
              </a:rPr>
              <a:t> </a:t>
            </a:r>
            <a:r>
              <a:rPr lang="en-US" altLang="ja-JP" sz="2800" b="1" dirty="0" smtClean="0">
                <a:solidFill>
                  <a:srgbClr val="FF6600"/>
                </a:solidFill>
              </a:rPr>
              <a:t>X-ray</a:t>
            </a:r>
            <a:r>
              <a:rPr lang="ja-JP" altLang="en-US" sz="2800" b="1" dirty="0" smtClean="0">
                <a:solidFill>
                  <a:srgbClr val="FF6600"/>
                </a:solidFill>
              </a:rPr>
              <a:t> </a:t>
            </a:r>
            <a:r>
              <a:rPr lang="en-US" altLang="ja-JP" sz="2800" b="1" dirty="0" smtClean="0">
                <a:solidFill>
                  <a:srgbClr val="FF6600"/>
                </a:solidFill>
              </a:rPr>
              <a:t>generator"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altLang="ja-JP" sz="2800" b="1" dirty="0" smtClean="0"/>
              <a:t>Fabricate and test the x-ray generator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altLang="ja-JP" sz="2800" b="1" dirty="0" smtClean="0"/>
              <a:t>Timing capability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altLang="ja-JP" sz="2800" b="1" dirty="0" smtClean="0"/>
              <a:t>A</a:t>
            </a:r>
            <a:r>
              <a:rPr lang="ja-JP" altLang="en-US" sz="2800" b="1" dirty="0" smtClean="0"/>
              <a:t> </a:t>
            </a:r>
            <a:r>
              <a:rPr lang="en-US" altLang="ja-JP" sz="2800" b="1" dirty="0" smtClean="0"/>
              <a:t>problem</a:t>
            </a:r>
            <a:r>
              <a:rPr lang="ja-JP" altLang="en-US" sz="2800" b="1" dirty="0" smtClean="0"/>
              <a:t> </a:t>
            </a:r>
            <a:r>
              <a:rPr lang="en-US" altLang="ja-JP" sz="2800" b="1" dirty="0" smtClean="0"/>
              <a:t>-</a:t>
            </a:r>
            <a:r>
              <a:rPr lang="ja-JP" altLang="en-US" sz="2800" b="1" dirty="0" smtClean="0"/>
              <a:t> </a:t>
            </a:r>
            <a:r>
              <a:rPr lang="en-US" altLang="ja-JP" sz="2800" b="1" dirty="0" smtClean="0"/>
              <a:t>breakdown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altLang="ja-JP" sz="2800" b="1" dirty="0" smtClean="0"/>
              <a:t>Possible industrial</a:t>
            </a:r>
            <a:r>
              <a:rPr lang="ja-JP" altLang="en-US" sz="2800" b="1" dirty="0" smtClean="0"/>
              <a:t> </a:t>
            </a:r>
            <a:r>
              <a:rPr lang="en-US" altLang="ja-JP" sz="2800" b="1" dirty="0" smtClean="0"/>
              <a:t>applications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altLang="ja-JP" sz="2800" b="1" dirty="0" smtClean="0"/>
              <a:t>Summary and Outlook</a:t>
            </a:r>
          </a:p>
        </p:txBody>
      </p:sp>
    </p:spTree>
    <p:extLst>
      <p:ext uri="{BB962C8B-B14F-4D97-AF65-F5344CB8AC3E}">
        <p14:creationId xmlns:p14="http://schemas.microsoft.com/office/powerpoint/2010/main" val="33021289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:\Documents and Settings\tamagawa\デスクトップ\line-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800" y="430224"/>
            <a:ext cx="9040786" cy="560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タイトル 3"/>
          <p:cNvSpPr txBox="1">
            <a:spLocks/>
          </p:cNvSpPr>
          <p:nvPr/>
        </p:nvSpPr>
        <p:spPr>
          <a:xfrm>
            <a:off x="443835" y="-27384"/>
            <a:ext cx="8229600" cy="652934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3600" dirty="0" smtClean="0">
                <a:solidFill>
                  <a:prstClr val="black"/>
                </a:solidFill>
                <a:latin typeface="Calibri"/>
                <a:ea typeface="ＭＳ Ｐゴシック"/>
              </a:rPr>
              <a:t>Ordinal</a:t>
            </a:r>
            <a:r>
              <a:rPr lang="ja-JP" altLang="en-US" sz="3600" dirty="0" smtClean="0">
                <a:solidFill>
                  <a:prstClr val="black"/>
                </a:solidFill>
                <a:latin typeface="Calibri"/>
                <a:ea typeface="ＭＳ Ｐゴシック"/>
              </a:rPr>
              <a:t> </a:t>
            </a:r>
            <a:r>
              <a:rPr lang="en-US" altLang="ja-JP" sz="3600" dirty="0" smtClean="0">
                <a:solidFill>
                  <a:prstClr val="black"/>
                </a:solidFill>
                <a:latin typeface="Calibri"/>
                <a:ea typeface="ＭＳ Ｐゴシック"/>
              </a:rPr>
              <a:t>X-ray generators at lab.</a:t>
            </a:r>
            <a:endParaRPr lang="ja-JP" altLang="en-US" sz="3600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pic>
        <p:nvPicPr>
          <p:cNvPr id="8" name="Picture 4" descr="C:\Users\tamagawa\AppData\Local\Temp\Temp1_ColorSideWin.zip\カラー横セット\カラー横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67625" y="115888"/>
            <a:ext cx="1350963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833" y="38227"/>
            <a:ext cx="311173" cy="528516"/>
          </a:xfrm>
          <a:prstGeom prst="rect">
            <a:avLst/>
          </a:prstGeom>
        </p:spPr>
      </p:pic>
      <p:sp>
        <p:nvSpPr>
          <p:cNvPr id="11" name="フッター プレースホルダ 7"/>
          <p:cNvSpPr>
            <a:spLocks noGrp="1"/>
          </p:cNvSpPr>
          <p:nvPr>
            <p:ph type="ftr" sz="quarter" idx="11"/>
          </p:nvPr>
        </p:nvSpPr>
        <p:spPr>
          <a:xfrm>
            <a:off x="2627784" y="6664275"/>
            <a:ext cx="3824064" cy="193725"/>
          </a:xfrm>
        </p:spPr>
        <p:txBody>
          <a:bodyPr/>
          <a:lstStyle/>
          <a:p>
            <a:r>
              <a:rPr lang="sk-SK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MPGD2015@INFN/Trieste</a:t>
            </a:r>
            <a:r>
              <a:rPr lang="ja-JP" altLang="sk-SK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（</a:t>
            </a:r>
            <a:r>
              <a:rPr lang="sk-SK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Oct. 13, 2015</a:t>
            </a:r>
            <a:r>
              <a:rPr lang="ja-JP" altLang="sk-SK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）</a:t>
            </a:r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12" name="スライド番号プレースホルダ 12"/>
          <p:cNvSpPr>
            <a:spLocks noGrp="1"/>
          </p:cNvSpPr>
          <p:nvPr>
            <p:ph type="sldNum" sz="quarter" idx="12"/>
          </p:nvPr>
        </p:nvSpPr>
        <p:spPr>
          <a:xfrm>
            <a:off x="7002214" y="6569967"/>
            <a:ext cx="2133600" cy="365125"/>
          </a:xfrm>
        </p:spPr>
        <p:txBody>
          <a:bodyPr/>
          <a:lstStyle/>
          <a:p>
            <a:fld id="{50BBDA2C-C4A3-4DD5-8352-AE80E1355441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3</a:t>
            </a:fld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276358" y="830249"/>
            <a:ext cx="27628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u="sng" dirty="0" smtClean="0">
                <a:solidFill>
                  <a:srgbClr val="0000FF"/>
                </a:solidFill>
              </a:rPr>
              <a:t>Ordinary</a:t>
            </a:r>
            <a:r>
              <a:rPr kumimoji="1" lang="ja-JP" altLang="en-US" sz="2400" b="1" u="sng" dirty="0" smtClean="0">
                <a:solidFill>
                  <a:srgbClr val="0000FF"/>
                </a:solidFill>
              </a:rPr>
              <a:t> </a:t>
            </a:r>
            <a:r>
              <a:rPr kumimoji="1" lang="en-US" altLang="ja-JP" sz="2400" b="1" u="sng" dirty="0" smtClean="0">
                <a:solidFill>
                  <a:srgbClr val="0000FF"/>
                </a:solidFill>
              </a:rPr>
              <a:t>X-ray Tube</a:t>
            </a:r>
            <a:endParaRPr kumimoji="1" lang="ja-JP" altLang="en-US" sz="2400" b="1" u="sng" dirty="0">
              <a:solidFill>
                <a:srgbClr val="0000FF"/>
              </a:solidFill>
            </a:endParaRPr>
          </a:p>
        </p:txBody>
      </p:sp>
      <p:pic>
        <p:nvPicPr>
          <p:cNvPr id="18" name="図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6021" y="1330268"/>
            <a:ext cx="4208079" cy="2480259"/>
          </a:xfrm>
          <a:prstGeom prst="rect">
            <a:avLst/>
          </a:prstGeom>
        </p:spPr>
      </p:pic>
      <p:sp>
        <p:nvSpPr>
          <p:cNvPr id="20" name="テキスト ボックス 19"/>
          <p:cNvSpPr txBox="1"/>
          <p:nvPr/>
        </p:nvSpPr>
        <p:spPr>
          <a:xfrm>
            <a:off x="4711828" y="830249"/>
            <a:ext cx="38279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u="sng" dirty="0" err="1" smtClean="0">
                <a:solidFill>
                  <a:srgbClr val="0000FF"/>
                </a:solidFill>
              </a:rPr>
              <a:t>Pyroelectric</a:t>
            </a:r>
            <a:r>
              <a:rPr kumimoji="1" lang="en-US" altLang="ja-JP" sz="2400" b="1" u="sng" dirty="0" smtClean="0">
                <a:solidFill>
                  <a:srgbClr val="0000FF"/>
                </a:solidFill>
              </a:rPr>
              <a:t> X-ray Generator</a:t>
            </a:r>
            <a:endParaRPr kumimoji="1" lang="ja-JP" altLang="en-US" sz="2400" b="1" u="sng" dirty="0">
              <a:solidFill>
                <a:srgbClr val="0000FF"/>
              </a:solidFill>
            </a:endParaRP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4654864" y="3851124"/>
            <a:ext cx="4436721" cy="24776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30000"/>
              </a:lnSpc>
              <a:buFont typeface="Wingdings" charset="2"/>
              <a:buChar char="l"/>
            </a:pPr>
            <a:r>
              <a:rPr lang="en-US" altLang="ja-JP" sz="2000" dirty="0" smtClean="0"/>
              <a:t>High V created by heat with </a:t>
            </a:r>
            <a:r>
              <a:rPr lang="en-US" altLang="ja-JP" sz="2000" dirty="0" err="1" smtClean="0"/>
              <a:t>pyroelectric</a:t>
            </a:r>
            <a:r>
              <a:rPr lang="en-US" altLang="ja-JP" sz="2000" dirty="0" smtClean="0"/>
              <a:t> crystal</a:t>
            </a:r>
          </a:p>
          <a:p>
            <a:pPr marL="342900" indent="-342900">
              <a:lnSpc>
                <a:spcPct val="130000"/>
              </a:lnSpc>
              <a:buFont typeface="Wingdings" charset="2"/>
              <a:buChar char="l"/>
            </a:pPr>
            <a:r>
              <a:rPr kumimoji="1" lang="en-US" altLang="ja-JP" sz="2000" dirty="0" smtClean="0">
                <a:solidFill>
                  <a:srgbClr val="0000FF"/>
                </a:solidFill>
              </a:rPr>
              <a:t>Small and handy</a:t>
            </a:r>
          </a:p>
          <a:p>
            <a:pPr marL="342900" indent="-342900">
              <a:lnSpc>
                <a:spcPct val="130000"/>
              </a:lnSpc>
              <a:buFont typeface="Wingdings" charset="2"/>
              <a:buChar char="l"/>
            </a:pPr>
            <a:r>
              <a:rPr kumimoji="1" lang="en-US" altLang="ja-JP" sz="2000" dirty="0" smtClean="0">
                <a:solidFill>
                  <a:srgbClr val="0000FF"/>
                </a:solidFill>
              </a:rPr>
              <a:t>easy to </a:t>
            </a:r>
            <a:r>
              <a:rPr lang="en-US" altLang="ja-JP" sz="2000" dirty="0" smtClean="0">
                <a:solidFill>
                  <a:srgbClr val="0000FF"/>
                </a:solidFill>
              </a:rPr>
              <a:t>operate</a:t>
            </a:r>
            <a:endParaRPr lang="en-US" altLang="ja-JP" sz="2000" dirty="0">
              <a:solidFill>
                <a:srgbClr val="0000FF"/>
              </a:solidFill>
            </a:endParaRPr>
          </a:p>
          <a:p>
            <a:pPr marL="342900" indent="-342900">
              <a:lnSpc>
                <a:spcPct val="130000"/>
              </a:lnSpc>
              <a:buFont typeface="Wingdings" charset="2"/>
              <a:buChar char="l"/>
            </a:pPr>
            <a:r>
              <a:rPr lang="en-US" altLang="ja-JP" sz="2000" dirty="0" smtClean="0">
                <a:solidFill>
                  <a:srgbClr val="FF0000"/>
                </a:solidFill>
              </a:rPr>
              <a:t>Intermittent operation</a:t>
            </a:r>
          </a:p>
          <a:p>
            <a:pPr marL="342900" indent="-342900">
              <a:lnSpc>
                <a:spcPct val="130000"/>
              </a:lnSpc>
              <a:buFont typeface="Wingdings" charset="2"/>
              <a:buChar char="l"/>
            </a:pPr>
            <a:r>
              <a:rPr lang="en-US" altLang="ja-JP" sz="2000" dirty="0" smtClean="0">
                <a:solidFill>
                  <a:srgbClr val="FF0000"/>
                </a:solidFill>
              </a:rPr>
              <a:t>Low intensity, </a:t>
            </a:r>
            <a:r>
              <a:rPr lang="en-US" altLang="ja-JP" sz="2000" dirty="0">
                <a:solidFill>
                  <a:srgbClr val="FF0000"/>
                </a:solidFill>
              </a:rPr>
              <a:t>s</a:t>
            </a:r>
            <a:r>
              <a:rPr kumimoji="1" lang="en-US" altLang="ja-JP" sz="2000" dirty="0" smtClean="0">
                <a:solidFill>
                  <a:srgbClr val="FF0000"/>
                </a:solidFill>
              </a:rPr>
              <a:t>hort life</a:t>
            </a:r>
          </a:p>
        </p:txBody>
      </p:sp>
      <p:grpSp>
        <p:nvGrpSpPr>
          <p:cNvPr id="10" name="図形グループ 9"/>
          <p:cNvGrpSpPr/>
          <p:nvPr/>
        </p:nvGrpSpPr>
        <p:grpSpPr>
          <a:xfrm>
            <a:off x="4541460" y="1292352"/>
            <a:ext cx="4604719" cy="2199454"/>
            <a:chOff x="4541460" y="1292352"/>
            <a:chExt cx="4604719" cy="2199454"/>
          </a:xfrm>
        </p:grpSpPr>
        <p:pic>
          <p:nvPicPr>
            <p:cNvPr id="19" name="図 1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725857" y="1495310"/>
              <a:ext cx="2420322" cy="1763775"/>
            </a:xfrm>
            <a:prstGeom prst="rect">
              <a:avLst/>
            </a:prstGeom>
          </p:spPr>
        </p:pic>
        <p:pic>
          <p:nvPicPr>
            <p:cNvPr id="22" name="図 2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541460" y="1292352"/>
              <a:ext cx="2478726" cy="2092695"/>
            </a:xfrm>
            <a:prstGeom prst="rect">
              <a:avLst/>
            </a:prstGeom>
          </p:spPr>
        </p:pic>
        <p:sp>
          <p:nvSpPr>
            <p:cNvPr id="4" name="テキスト ボックス 3"/>
            <p:cNvSpPr txBox="1"/>
            <p:nvPr/>
          </p:nvSpPr>
          <p:spPr>
            <a:xfrm>
              <a:off x="5978153" y="3122474"/>
              <a:ext cx="168947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dirty="0" err="1" smtClean="0"/>
                <a:t>Amptek</a:t>
              </a:r>
              <a:r>
                <a:rPr lang="en-US" altLang="ja-JP" dirty="0" smtClean="0"/>
                <a:t> COOL-X</a:t>
              </a:r>
              <a:endParaRPr kumimoji="1" lang="ja-JP" altLang="en-US" dirty="0"/>
            </a:p>
          </p:txBody>
        </p:sp>
      </p:grpSp>
      <p:sp>
        <p:nvSpPr>
          <p:cNvPr id="24" name="テキスト ボックス 23"/>
          <p:cNvSpPr txBox="1"/>
          <p:nvPr/>
        </p:nvSpPr>
        <p:spPr>
          <a:xfrm>
            <a:off x="139812" y="3860123"/>
            <a:ext cx="4515051" cy="20774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30000"/>
              </a:lnSpc>
              <a:buFont typeface="Wingdings" charset="2"/>
              <a:buChar char="l"/>
            </a:pPr>
            <a:r>
              <a:rPr lang="en-US" altLang="ja-JP" sz="2000" dirty="0" smtClean="0"/>
              <a:t>electron source: filament</a:t>
            </a:r>
            <a:r>
              <a:rPr lang="ja-JP" altLang="en-US" sz="2000" dirty="0" smtClean="0"/>
              <a:t> </a:t>
            </a:r>
            <a:r>
              <a:rPr lang="en-US" altLang="ja-JP" sz="2000" dirty="0" smtClean="0"/>
              <a:t>(thermal)</a:t>
            </a:r>
            <a:r>
              <a:rPr lang="ja-JP" altLang="en-US" sz="2000" dirty="0" smtClean="0"/>
              <a:t> </a:t>
            </a:r>
            <a:endParaRPr lang="en-US" altLang="ja-JP" sz="2000" dirty="0" smtClean="0"/>
          </a:p>
          <a:p>
            <a:pPr marL="342900" indent="-342900">
              <a:lnSpc>
                <a:spcPct val="130000"/>
              </a:lnSpc>
              <a:buFont typeface="Wingdings" charset="2"/>
              <a:buChar char="l"/>
            </a:pPr>
            <a:r>
              <a:rPr lang="en-US" altLang="ja-JP" sz="2000" dirty="0" smtClean="0">
                <a:solidFill>
                  <a:srgbClr val="0000FF"/>
                </a:solidFill>
              </a:rPr>
              <a:t>High intensity</a:t>
            </a:r>
          </a:p>
          <a:p>
            <a:pPr marL="342900" indent="-342900">
              <a:lnSpc>
                <a:spcPct val="130000"/>
              </a:lnSpc>
              <a:buFont typeface="Wingdings" charset="2"/>
              <a:buChar char="l"/>
            </a:pPr>
            <a:r>
              <a:rPr lang="en-US" altLang="ja-JP" sz="2000" dirty="0" smtClean="0">
                <a:solidFill>
                  <a:srgbClr val="0000FF"/>
                </a:solidFill>
              </a:rPr>
              <a:t>Robust in operation</a:t>
            </a:r>
          </a:p>
          <a:p>
            <a:pPr marL="342900" indent="-342900">
              <a:lnSpc>
                <a:spcPct val="130000"/>
              </a:lnSpc>
              <a:buFont typeface="Wingdings" charset="2"/>
              <a:buChar char="l"/>
            </a:pPr>
            <a:r>
              <a:rPr lang="en-US" altLang="ja-JP" sz="2000" dirty="0" smtClean="0">
                <a:solidFill>
                  <a:srgbClr val="FF0000"/>
                </a:solidFill>
              </a:rPr>
              <a:t>Cooling system needed</a:t>
            </a:r>
            <a:endParaRPr lang="en-US" altLang="ja-JP" sz="2000" dirty="0">
              <a:solidFill>
                <a:srgbClr val="FF0000"/>
              </a:solidFill>
            </a:endParaRPr>
          </a:p>
          <a:p>
            <a:pPr>
              <a:lnSpc>
                <a:spcPct val="130000"/>
              </a:lnSpc>
            </a:pPr>
            <a:r>
              <a:rPr lang="en-US" altLang="ja-JP" sz="2000" dirty="0" smtClean="0">
                <a:solidFill>
                  <a:srgbClr val="FF0000"/>
                </a:solidFill>
              </a:rPr>
              <a:t>	=</a:t>
            </a:r>
            <a:r>
              <a:rPr lang="ja-JP" altLang="en-US" sz="2000" dirty="0" smtClean="0">
                <a:solidFill>
                  <a:srgbClr val="FF0000"/>
                </a:solidFill>
              </a:rPr>
              <a:t> </a:t>
            </a:r>
            <a:r>
              <a:rPr lang="en-US" altLang="ja-JP" sz="2000" dirty="0" smtClean="0">
                <a:solidFill>
                  <a:srgbClr val="FF0000"/>
                </a:solidFill>
              </a:rPr>
              <a:t>Large</a:t>
            </a:r>
            <a:r>
              <a:rPr lang="ja-JP" altLang="en-US" sz="2000" dirty="0" smtClean="0">
                <a:solidFill>
                  <a:srgbClr val="FF0000"/>
                </a:solidFill>
              </a:rPr>
              <a:t> </a:t>
            </a:r>
            <a:r>
              <a:rPr lang="en-US" altLang="ja-JP" sz="2000" dirty="0" smtClean="0">
                <a:solidFill>
                  <a:srgbClr val="FF0000"/>
                </a:solidFill>
              </a:rPr>
              <a:t>in</a:t>
            </a:r>
            <a:r>
              <a:rPr lang="ja-JP" altLang="en-US" sz="2000" dirty="0" smtClean="0">
                <a:solidFill>
                  <a:srgbClr val="FF0000"/>
                </a:solidFill>
              </a:rPr>
              <a:t> </a:t>
            </a:r>
            <a:r>
              <a:rPr lang="en-US" altLang="ja-JP" sz="2000" dirty="0" smtClean="0">
                <a:solidFill>
                  <a:srgbClr val="FF0000"/>
                </a:solidFill>
              </a:rPr>
              <a:t>size</a:t>
            </a:r>
          </a:p>
        </p:txBody>
      </p:sp>
    </p:spTree>
    <p:extLst>
      <p:ext uri="{BB962C8B-B14F-4D97-AF65-F5344CB8AC3E}">
        <p14:creationId xmlns:p14="http://schemas.microsoft.com/office/powerpoint/2010/main" val="17040694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テキスト ボックス 63"/>
          <p:cNvSpPr txBox="1"/>
          <p:nvPr/>
        </p:nvSpPr>
        <p:spPr>
          <a:xfrm>
            <a:off x="305035" y="1152567"/>
            <a:ext cx="4285860" cy="5252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20000"/>
              </a:lnSpc>
              <a:buFont typeface="Wingdings" charset="2"/>
              <a:buChar char="l"/>
            </a:pPr>
            <a:r>
              <a:rPr lang="en-US" altLang="ja-JP" sz="2000" dirty="0" smtClean="0">
                <a:solidFill>
                  <a:srgbClr val="FF0000"/>
                </a:solidFill>
              </a:rPr>
              <a:t>Purpose</a:t>
            </a:r>
          </a:p>
          <a:p>
            <a:pPr>
              <a:lnSpc>
                <a:spcPct val="120000"/>
              </a:lnSpc>
            </a:pPr>
            <a:r>
              <a:rPr lang="en-US" altLang="ja-JP" sz="2000" dirty="0" smtClean="0">
                <a:solidFill>
                  <a:srgbClr val="0000FF"/>
                </a:solidFill>
              </a:rPr>
              <a:t>O</a:t>
            </a:r>
            <a:r>
              <a:rPr kumimoji="1" lang="en-US" altLang="ja-JP" sz="2000" dirty="0" smtClean="0">
                <a:solidFill>
                  <a:srgbClr val="0000FF"/>
                </a:solidFill>
              </a:rPr>
              <a:t>nboard calibration </a:t>
            </a:r>
            <a:r>
              <a:rPr kumimoji="1" lang="en-US" altLang="ja-JP" sz="2000" dirty="0" smtClean="0"/>
              <a:t>device for X-ray detectors </a:t>
            </a:r>
            <a:r>
              <a:rPr kumimoji="1" lang="en-US" altLang="ja-JP" sz="2000" dirty="0" smtClean="0">
                <a:solidFill>
                  <a:srgbClr val="0000FF"/>
                </a:solidFill>
              </a:rPr>
              <a:t>in space</a:t>
            </a:r>
            <a:r>
              <a:rPr kumimoji="1" lang="en-US" altLang="ja-JP" sz="2000" dirty="0" smtClean="0"/>
              <a:t>.</a:t>
            </a:r>
          </a:p>
          <a:p>
            <a:pPr marL="342900" indent="-342900">
              <a:lnSpc>
                <a:spcPct val="120000"/>
              </a:lnSpc>
              <a:buFont typeface="Wingdings" charset="2"/>
              <a:buChar char="ü"/>
            </a:pPr>
            <a:r>
              <a:rPr lang="en-US" altLang="ja-JP" sz="2000" dirty="0" smtClean="0"/>
              <a:t>Drift velocity measurement of GEM-TPC </a:t>
            </a:r>
            <a:r>
              <a:rPr lang="en-US" altLang="ja-JP" sz="2000" dirty="0" err="1" smtClean="0"/>
              <a:t>polarimeter</a:t>
            </a:r>
            <a:r>
              <a:rPr lang="en-US" altLang="ja-JP" sz="2000" dirty="0" smtClean="0"/>
              <a:t> </a:t>
            </a:r>
            <a:r>
              <a:rPr lang="en-US" altLang="ja-JP" sz="1600" dirty="0" smtClean="0"/>
              <a:t>(</a:t>
            </a:r>
            <a:r>
              <a:rPr lang="en-US" altLang="ja-JP" sz="1600" dirty="0" err="1" smtClean="0"/>
              <a:t>Kitaguchi</a:t>
            </a:r>
            <a:r>
              <a:rPr lang="en-US" altLang="ja-JP" sz="1600" dirty="0" smtClean="0"/>
              <a:t>, </a:t>
            </a:r>
            <a:r>
              <a:rPr lang="ja-JP" altLang="ja-JP" sz="1600" dirty="0" smtClean="0"/>
              <a:t>#</a:t>
            </a:r>
            <a:r>
              <a:rPr lang="en-US" altLang="ja-JP" sz="1600" dirty="0" smtClean="0"/>
              <a:t>54)</a:t>
            </a:r>
          </a:p>
          <a:p>
            <a:pPr marL="342900" indent="-342900">
              <a:lnSpc>
                <a:spcPct val="120000"/>
              </a:lnSpc>
              <a:buFont typeface="Wingdings" charset="2"/>
              <a:buChar char="ü"/>
            </a:pPr>
            <a:r>
              <a:rPr kumimoji="1" lang="en-US" altLang="ja-JP" sz="2000" dirty="0" smtClean="0"/>
              <a:t>Continuous energy calibration of micro-calorimeter (compensate energy scale variation.)</a:t>
            </a:r>
          </a:p>
          <a:p>
            <a:pPr marL="342900" indent="-342900">
              <a:lnSpc>
                <a:spcPct val="120000"/>
              </a:lnSpc>
              <a:buFont typeface="Wingdings" charset="2"/>
              <a:buChar char="l"/>
            </a:pPr>
            <a:r>
              <a:rPr lang="en-US" altLang="ja-JP" sz="2000" dirty="0" smtClean="0">
                <a:solidFill>
                  <a:srgbClr val="FF0000"/>
                </a:solidFill>
              </a:rPr>
              <a:t>Requirements</a:t>
            </a:r>
          </a:p>
          <a:p>
            <a:pPr marL="342900" indent="-342900">
              <a:lnSpc>
                <a:spcPct val="120000"/>
              </a:lnSpc>
              <a:buFont typeface="Wingdings" charset="2"/>
              <a:buChar char="ü"/>
            </a:pPr>
            <a:r>
              <a:rPr lang="en-US" altLang="ja-JP" sz="2000" dirty="0" smtClean="0"/>
              <a:t>Small enough for flight</a:t>
            </a:r>
          </a:p>
          <a:p>
            <a:pPr marL="342900" indent="-342900">
              <a:lnSpc>
                <a:spcPct val="120000"/>
              </a:lnSpc>
              <a:buFont typeface="Wingdings" charset="2"/>
              <a:buChar char="ü"/>
            </a:pPr>
            <a:r>
              <a:rPr lang="en-US" altLang="ja-JP" sz="2000" dirty="0" err="1" smtClean="0"/>
              <a:t>Triggerable</a:t>
            </a:r>
            <a:r>
              <a:rPr lang="en-US" altLang="ja-JP" sz="2000" dirty="0" smtClean="0"/>
              <a:t> (</a:t>
            </a:r>
            <a:r>
              <a:rPr lang="en-US" altLang="ja-JP" sz="2000" dirty="0" err="1" smtClean="0"/>
              <a:t>ns~</a:t>
            </a:r>
            <a:r>
              <a:rPr lang="en-US" altLang="ja-JP" sz="2000" dirty="0" err="1" smtClean="0">
                <a:latin typeface="Symbol" charset="2"/>
                <a:cs typeface="Symbol" charset="2"/>
              </a:rPr>
              <a:t>m</a:t>
            </a:r>
            <a:r>
              <a:rPr lang="en-US" altLang="ja-JP" sz="2000" dirty="0" err="1" smtClean="0"/>
              <a:t>s</a:t>
            </a:r>
            <a:r>
              <a:rPr lang="ja-JP" altLang="en-US" sz="2000" dirty="0" smtClean="0"/>
              <a:t> </a:t>
            </a:r>
            <a:r>
              <a:rPr lang="en-US" altLang="ja-JP" sz="2000" dirty="0" smtClean="0"/>
              <a:t>timing)</a:t>
            </a:r>
          </a:p>
          <a:p>
            <a:pPr marL="342900" indent="-342900">
              <a:lnSpc>
                <a:spcPct val="120000"/>
              </a:lnSpc>
              <a:buFont typeface="Wingdings" charset="2"/>
              <a:buChar char="l"/>
            </a:pPr>
            <a:r>
              <a:rPr lang="en-US" altLang="ja-JP" sz="2000" dirty="0" smtClean="0">
                <a:solidFill>
                  <a:srgbClr val="FF0000"/>
                </a:solidFill>
              </a:rPr>
              <a:t>Final goal</a:t>
            </a:r>
          </a:p>
          <a:p>
            <a:pPr marL="342900" indent="-342900">
              <a:lnSpc>
                <a:spcPct val="120000"/>
              </a:lnSpc>
              <a:buFont typeface="Wingdings" charset="2"/>
              <a:buChar char="ü"/>
            </a:pPr>
            <a:r>
              <a:rPr lang="en-US" altLang="ja-JP" sz="2000" dirty="0" smtClean="0">
                <a:solidFill>
                  <a:srgbClr val="000000"/>
                </a:solidFill>
              </a:rPr>
              <a:t>On-chip X-ray gen.</a:t>
            </a:r>
          </a:p>
          <a:p>
            <a:pPr marL="342900" indent="-342900">
              <a:lnSpc>
                <a:spcPct val="120000"/>
              </a:lnSpc>
              <a:buFont typeface="Wingdings" charset="2"/>
              <a:buChar char="ü"/>
            </a:pPr>
            <a:r>
              <a:rPr lang="en-US" altLang="ja-JP" sz="2000" dirty="0">
                <a:solidFill>
                  <a:srgbClr val="000000"/>
                </a:solidFill>
              </a:rPr>
              <a:t>A</a:t>
            </a:r>
            <a:r>
              <a:rPr lang="en-US" altLang="ja-JP" sz="2000" dirty="0" smtClean="0">
                <a:solidFill>
                  <a:srgbClr val="000000"/>
                </a:solidFill>
              </a:rPr>
              <a:t> part of circuit.</a:t>
            </a:r>
          </a:p>
        </p:txBody>
      </p:sp>
      <p:pic>
        <p:nvPicPr>
          <p:cNvPr id="6" name="Picture 5" descr="C:\Documents and Settings\tamagawa\デスクトップ\line-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800" y="430224"/>
            <a:ext cx="9040786" cy="560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タイトル 3"/>
          <p:cNvSpPr txBox="1">
            <a:spLocks/>
          </p:cNvSpPr>
          <p:nvPr/>
        </p:nvSpPr>
        <p:spPr>
          <a:xfrm>
            <a:off x="443835" y="-27384"/>
            <a:ext cx="8229600" cy="652934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3600" dirty="0" err="1">
                <a:solidFill>
                  <a:prstClr val="black"/>
                </a:solidFill>
                <a:latin typeface="Calibri"/>
                <a:ea typeface="ＭＳ Ｐゴシック"/>
              </a:rPr>
              <a:t>T</a:t>
            </a:r>
            <a:r>
              <a:rPr lang="en-US" altLang="ja-JP" sz="3600" dirty="0" err="1" smtClean="0">
                <a:solidFill>
                  <a:prstClr val="black"/>
                </a:solidFill>
                <a:latin typeface="Calibri"/>
                <a:ea typeface="ＭＳ Ｐゴシック"/>
              </a:rPr>
              <a:t>riggerable</a:t>
            </a:r>
            <a:r>
              <a:rPr lang="ja-JP" altLang="en-US" sz="3600" dirty="0" smtClean="0">
                <a:solidFill>
                  <a:prstClr val="black"/>
                </a:solidFill>
                <a:latin typeface="Calibri"/>
                <a:ea typeface="ＭＳ Ｐゴシック"/>
              </a:rPr>
              <a:t> </a:t>
            </a:r>
            <a:r>
              <a:rPr lang="en-US" altLang="ja-JP" sz="3600" dirty="0" smtClean="0">
                <a:solidFill>
                  <a:prstClr val="black"/>
                </a:solidFill>
                <a:latin typeface="Calibri"/>
                <a:ea typeface="ＭＳ Ｐゴシック"/>
              </a:rPr>
              <a:t>X-ray</a:t>
            </a:r>
            <a:r>
              <a:rPr lang="ja-JP" altLang="en-US" sz="3600" dirty="0" smtClean="0">
                <a:solidFill>
                  <a:prstClr val="black"/>
                </a:solidFill>
                <a:latin typeface="Calibri"/>
                <a:ea typeface="ＭＳ Ｐゴシック"/>
              </a:rPr>
              <a:t> </a:t>
            </a:r>
            <a:r>
              <a:rPr lang="en-US" altLang="ja-JP" sz="3600" dirty="0" smtClean="0">
                <a:solidFill>
                  <a:prstClr val="black"/>
                </a:solidFill>
                <a:latin typeface="Calibri"/>
                <a:ea typeface="ＭＳ Ｐゴシック"/>
              </a:rPr>
              <a:t>generator</a:t>
            </a:r>
            <a:endParaRPr lang="ja-JP" altLang="en-US" sz="3600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pic>
        <p:nvPicPr>
          <p:cNvPr id="8" name="Picture 4" descr="C:\Users\tamagawa\AppData\Local\Temp\Temp1_ColorSideWin.zip\カラー横セット\カラー横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67625" y="115888"/>
            <a:ext cx="1350963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833" y="38227"/>
            <a:ext cx="311173" cy="528516"/>
          </a:xfrm>
          <a:prstGeom prst="rect">
            <a:avLst/>
          </a:prstGeom>
        </p:spPr>
      </p:pic>
      <p:sp>
        <p:nvSpPr>
          <p:cNvPr id="11" name="フッター プレースホルダ 7"/>
          <p:cNvSpPr>
            <a:spLocks noGrp="1"/>
          </p:cNvSpPr>
          <p:nvPr>
            <p:ph type="ftr" sz="quarter" idx="11"/>
          </p:nvPr>
        </p:nvSpPr>
        <p:spPr>
          <a:xfrm>
            <a:off x="2627784" y="6664275"/>
            <a:ext cx="3824064" cy="193725"/>
          </a:xfrm>
        </p:spPr>
        <p:txBody>
          <a:bodyPr/>
          <a:lstStyle/>
          <a:p>
            <a:r>
              <a:rPr lang="sk-SK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MPGD2015@INFN/Trieste</a:t>
            </a:r>
            <a:r>
              <a:rPr lang="ja-JP" altLang="sk-SK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（</a:t>
            </a:r>
            <a:r>
              <a:rPr lang="sk-SK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Oct. 13, 2015</a:t>
            </a:r>
            <a:r>
              <a:rPr lang="ja-JP" altLang="sk-SK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）</a:t>
            </a:r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12" name="スライド番号プレースホルダ 12"/>
          <p:cNvSpPr>
            <a:spLocks noGrp="1"/>
          </p:cNvSpPr>
          <p:nvPr>
            <p:ph type="sldNum" sz="quarter" idx="12"/>
          </p:nvPr>
        </p:nvSpPr>
        <p:spPr>
          <a:xfrm>
            <a:off x="7002214" y="6569967"/>
            <a:ext cx="2133600" cy="365125"/>
          </a:xfrm>
        </p:spPr>
        <p:txBody>
          <a:bodyPr/>
          <a:lstStyle/>
          <a:p>
            <a:fld id="{50BBDA2C-C4A3-4DD5-8352-AE80E1355441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4</a:t>
            </a:fld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3" name="正方形/長方形 2"/>
          <p:cNvSpPr/>
          <p:nvPr/>
        </p:nvSpPr>
        <p:spPr>
          <a:xfrm>
            <a:off x="5288779" y="2297232"/>
            <a:ext cx="303299" cy="88818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00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4934496" y="3211120"/>
            <a:ext cx="1050162" cy="70788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000" dirty="0" smtClean="0">
                <a:solidFill>
                  <a:srgbClr val="FF6600"/>
                </a:solidFill>
              </a:rPr>
              <a:t>Electron</a:t>
            </a:r>
          </a:p>
          <a:p>
            <a:pPr algn="ctr"/>
            <a:r>
              <a:rPr lang="en-US" altLang="ja-JP" sz="2000" dirty="0" smtClean="0">
                <a:solidFill>
                  <a:srgbClr val="FF6600"/>
                </a:solidFill>
              </a:rPr>
              <a:t>source</a:t>
            </a:r>
            <a:endParaRPr kumimoji="1" lang="ja-JP" altLang="en-US" sz="2000" dirty="0">
              <a:solidFill>
                <a:srgbClr val="FF6600"/>
              </a:solidFill>
            </a:endParaRPr>
          </a:p>
        </p:txBody>
      </p:sp>
      <p:cxnSp>
        <p:nvCxnSpPr>
          <p:cNvPr id="22" name="直線矢印コネクタ 21"/>
          <p:cNvCxnSpPr/>
          <p:nvPr/>
        </p:nvCxnSpPr>
        <p:spPr>
          <a:xfrm>
            <a:off x="7419344" y="2862961"/>
            <a:ext cx="0" cy="103620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テキスト ボックス 22"/>
          <p:cNvSpPr txBox="1"/>
          <p:nvPr/>
        </p:nvSpPr>
        <p:spPr>
          <a:xfrm>
            <a:off x="6694168" y="3540373"/>
            <a:ext cx="7246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>
                <a:solidFill>
                  <a:srgbClr val="FF0000"/>
                </a:solidFill>
              </a:rPr>
              <a:t>X-ray</a:t>
            </a:r>
            <a:endParaRPr kumimoji="1" lang="ja-JP" altLang="en-US" sz="2000" dirty="0">
              <a:solidFill>
                <a:srgbClr val="FF0000"/>
              </a:solidFill>
            </a:endParaRPr>
          </a:p>
        </p:txBody>
      </p:sp>
      <p:grpSp>
        <p:nvGrpSpPr>
          <p:cNvPr id="25" name="図形グループ 24"/>
          <p:cNvGrpSpPr/>
          <p:nvPr/>
        </p:nvGrpSpPr>
        <p:grpSpPr>
          <a:xfrm>
            <a:off x="5865094" y="2381817"/>
            <a:ext cx="1289658" cy="407248"/>
            <a:chOff x="5845248" y="1905609"/>
            <a:chExt cx="1289658" cy="407248"/>
          </a:xfrm>
        </p:grpSpPr>
        <p:cxnSp>
          <p:nvCxnSpPr>
            <p:cNvPr id="17" name="直線矢印コネクタ 16"/>
            <p:cNvCxnSpPr/>
            <p:nvPr/>
          </p:nvCxnSpPr>
          <p:spPr>
            <a:xfrm>
              <a:off x="5845248" y="2312857"/>
              <a:ext cx="1289658" cy="0"/>
            </a:xfrm>
            <a:prstGeom prst="straightConnector1">
              <a:avLst/>
            </a:prstGeom>
            <a:ln>
              <a:solidFill>
                <a:srgbClr val="FF66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テキスト ボックス 23"/>
            <p:cNvSpPr txBox="1"/>
            <p:nvPr/>
          </p:nvSpPr>
          <p:spPr>
            <a:xfrm>
              <a:off x="5923498" y="1905609"/>
              <a:ext cx="115285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dirty="0" smtClean="0">
                  <a:solidFill>
                    <a:srgbClr val="FF6600"/>
                  </a:solidFill>
                </a:rPr>
                <a:t>electrons</a:t>
              </a:r>
              <a:endParaRPr kumimoji="1" lang="ja-JP" altLang="en-US" sz="2000" dirty="0">
                <a:solidFill>
                  <a:srgbClr val="FF6600"/>
                </a:solidFill>
              </a:endParaRPr>
            </a:p>
          </p:txBody>
        </p:sp>
      </p:grpSp>
      <p:sp>
        <p:nvSpPr>
          <p:cNvPr id="26" name="テキスト ボックス 25"/>
          <p:cNvSpPr txBox="1"/>
          <p:nvPr/>
        </p:nvSpPr>
        <p:spPr>
          <a:xfrm>
            <a:off x="7418972" y="1773940"/>
            <a:ext cx="8171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/>
              <a:t>target</a:t>
            </a:r>
            <a:endParaRPr kumimoji="1" lang="ja-JP" altLang="en-US" sz="2000" dirty="0"/>
          </a:p>
        </p:txBody>
      </p:sp>
      <p:sp>
        <p:nvSpPr>
          <p:cNvPr id="42" name="テキスト ボックス 41"/>
          <p:cNvSpPr txBox="1"/>
          <p:nvPr/>
        </p:nvSpPr>
        <p:spPr>
          <a:xfrm>
            <a:off x="5573804" y="1291045"/>
            <a:ext cx="12362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/>
              <a:t>10-100 kV</a:t>
            </a:r>
            <a:endParaRPr kumimoji="1" lang="ja-JP" altLang="en-US" sz="2000" dirty="0"/>
          </a:p>
        </p:txBody>
      </p:sp>
      <p:grpSp>
        <p:nvGrpSpPr>
          <p:cNvPr id="48" name="図形グループ 47"/>
          <p:cNvGrpSpPr/>
          <p:nvPr/>
        </p:nvGrpSpPr>
        <p:grpSpPr>
          <a:xfrm>
            <a:off x="5467540" y="1644109"/>
            <a:ext cx="1912112" cy="660108"/>
            <a:chOff x="5467540" y="1207585"/>
            <a:chExt cx="1912112" cy="660108"/>
          </a:xfrm>
        </p:grpSpPr>
        <p:cxnSp>
          <p:nvCxnSpPr>
            <p:cNvPr id="47" name="直線コネクタ 46"/>
            <p:cNvCxnSpPr/>
            <p:nvPr/>
          </p:nvCxnSpPr>
          <p:spPr>
            <a:xfrm>
              <a:off x="7360696" y="1504804"/>
              <a:ext cx="0" cy="362889"/>
            </a:xfrm>
            <a:prstGeom prst="line">
              <a:avLst/>
            </a:prstGeom>
            <a:ln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1" name="図形グループ 30"/>
            <p:cNvGrpSpPr/>
            <p:nvPr/>
          </p:nvGrpSpPr>
          <p:grpSpPr>
            <a:xfrm>
              <a:off x="6074142" y="1207585"/>
              <a:ext cx="121112" cy="563905"/>
              <a:chOff x="6805278" y="4625714"/>
              <a:chExt cx="121112" cy="563905"/>
            </a:xfrm>
          </p:grpSpPr>
          <p:cxnSp>
            <p:nvCxnSpPr>
              <p:cNvPr id="28" name="直線コネクタ 27"/>
              <p:cNvCxnSpPr/>
              <p:nvPr/>
            </p:nvCxnSpPr>
            <p:spPr>
              <a:xfrm>
                <a:off x="6805278" y="4794962"/>
                <a:ext cx="0" cy="209909"/>
              </a:xfrm>
              <a:prstGeom prst="line">
                <a:avLst/>
              </a:prstGeom>
              <a:ln>
                <a:solidFill>
                  <a:srgbClr val="0000FF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直線コネクタ 29"/>
              <p:cNvCxnSpPr/>
              <p:nvPr/>
            </p:nvCxnSpPr>
            <p:spPr>
              <a:xfrm>
                <a:off x="6926390" y="4625714"/>
                <a:ext cx="0" cy="563905"/>
              </a:xfrm>
              <a:prstGeom prst="line">
                <a:avLst/>
              </a:prstGeom>
              <a:ln>
                <a:solidFill>
                  <a:srgbClr val="0000FF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3" name="直線コネクタ 32"/>
            <p:cNvCxnSpPr/>
            <p:nvPr/>
          </p:nvCxnSpPr>
          <p:spPr>
            <a:xfrm>
              <a:off x="6195254" y="1490581"/>
              <a:ext cx="229266" cy="0"/>
            </a:xfrm>
            <a:prstGeom prst="line">
              <a:avLst/>
            </a:prstGeom>
            <a:ln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直線コネクタ 36"/>
            <p:cNvCxnSpPr/>
            <p:nvPr/>
          </p:nvCxnSpPr>
          <p:spPr>
            <a:xfrm>
              <a:off x="5467543" y="1472997"/>
              <a:ext cx="606599" cy="0"/>
            </a:xfrm>
            <a:prstGeom prst="line">
              <a:avLst/>
            </a:prstGeom>
            <a:ln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線コネクタ 38"/>
            <p:cNvCxnSpPr/>
            <p:nvPr/>
          </p:nvCxnSpPr>
          <p:spPr>
            <a:xfrm flipV="1">
              <a:off x="6424677" y="1263086"/>
              <a:ext cx="348376" cy="227494"/>
            </a:xfrm>
            <a:prstGeom prst="line">
              <a:avLst/>
            </a:prstGeom>
            <a:ln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直線コネクタ 40"/>
            <p:cNvCxnSpPr/>
            <p:nvPr/>
          </p:nvCxnSpPr>
          <p:spPr>
            <a:xfrm>
              <a:off x="6773053" y="1491321"/>
              <a:ext cx="606599" cy="0"/>
            </a:xfrm>
            <a:prstGeom prst="line">
              <a:avLst/>
            </a:prstGeom>
            <a:ln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直線コネクタ 45"/>
            <p:cNvCxnSpPr/>
            <p:nvPr/>
          </p:nvCxnSpPr>
          <p:spPr>
            <a:xfrm>
              <a:off x="5467540" y="1472997"/>
              <a:ext cx="0" cy="362889"/>
            </a:xfrm>
            <a:prstGeom prst="line">
              <a:avLst/>
            </a:prstGeom>
            <a:ln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2" name="正方形/長方形 51"/>
          <p:cNvSpPr/>
          <p:nvPr/>
        </p:nvSpPr>
        <p:spPr>
          <a:xfrm>
            <a:off x="6758896" y="3370143"/>
            <a:ext cx="453456" cy="45719"/>
          </a:xfrm>
          <a:prstGeom prst="rect">
            <a:avLst/>
          </a:prstGeom>
          <a:solidFill>
            <a:srgbClr val="660066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000"/>
          </a:p>
        </p:txBody>
      </p:sp>
      <p:sp>
        <p:nvSpPr>
          <p:cNvPr id="53" name="正方形/長方形 52"/>
          <p:cNvSpPr/>
          <p:nvPr/>
        </p:nvSpPr>
        <p:spPr>
          <a:xfrm>
            <a:off x="7684286" y="3370879"/>
            <a:ext cx="453456" cy="45719"/>
          </a:xfrm>
          <a:prstGeom prst="rect">
            <a:avLst/>
          </a:prstGeom>
          <a:solidFill>
            <a:srgbClr val="660066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000"/>
          </a:p>
        </p:txBody>
      </p:sp>
      <p:grpSp>
        <p:nvGrpSpPr>
          <p:cNvPr id="14" name="図形グループ 13"/>
          <p:cNvGrpSpPr/>
          <p:nvPr/>
        </p:nvGrpSpPr>
        <p:grpSpPr>
          <a:xfrm>
            <a:off x="4695767" y="1339924"/>
            <a:ext cx="4314271" cy="4219678"/>
            <a:chOff x="4695767" y="1339924"/>
            <a:chExt cx="4314271" cy="4219678"/>
          </a:xfrm>
        </p:grpSpPr>
        <p:sp>
          <p:nvSpPr>
            <p:cNvPr id="19" name="テキスト ボックス 18"/>
            <p:cNvSpPr txBox="1"/>
            <p:nvPr/>
          </p:nvSpPr>
          <p:spPr>
            <a:xfrm>
              <a:off x="6923815" y="1339924"/>
              <a:ext cx="1765377" cy="400110"/>
            </a:xfrm>
            <a:prstGeom prst="rect">
              <a:avLst/>
            </a:prstGeom>
            <a:noFill/>
            <a:ln>
              <a:solidFill>
                <a:srgbClr val="0000FF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b="1" dirty="0" smtClean="0">
                  <a:solidFill>
                    <a:srgbClr val="0000FF"/>
                  </a:solidFill>
                </a:rPr>
                <a:t>(1) HV ON/OFF</a:t>
              </a:r>
              <a:endParaRPr kumimoji="1" lang="ja-JP" altLang="en-US" sz="2000" b="1" dirty="0">
                <a:solidFill>
                  <a:srgbClr val="0000FF"/>
                </a:solidFill>
              </a:endParaRPr>
            </a:p>
          </p:txBody>
        </p:sp>
        <p:sp>
          <p:nvSpPr>
            <p:cNvPr id="55" name="テキスト ボックス 54"/>
            <p:cNvSpPr txBox="1"/>
            <p:nvPr/>
          </p:nvSpPr>
          <p:spPr>
            <a:xfrm>
              <a:off x="4695767" y="4118182"/>
              <a:ext cx="4314271" cy="14414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kumimoji="1" lang="en-US" altLang="ja-JP" sz="2000" b="1" dirty="0" smtClean="0">
                  <a:solidFill>
                    <a:srgbClr val="0000FF"/>
                  </a:solidFill>
                </a:rPr>
                <a:t>(1) Switching high voltage</a:t>
              </a:r>
            </a:p>
            <a:p>
              <a:pPr marL="285750" indent="-285750">
                <a:lnSpc>
                  <a:spcPct val="110000"/>
                </a:lnSpc>
                <a:buFont typeface="Wingdings" charset="2"/>
                <a:buChar char="l"/>
              </a:pPr>
              <a:r>
                <a:rPr lang="en-US" altLang="ja-JP" sz="2000" dirty="0" smtClean="0">
                  <a:solidFill>
                    <a:srgbClr val="FF0000"/>
                  </a:solidFill>
                </a:rPr>
                <a:t>Need</a:t>
              </a:r>
              <a:r>
                <a:rPr lang="ja-JP" altLang="en-US" sz="2000" dirty="0" smtClean="0">
                  <a:solidFill>
                    <a:srgbClr val="FF0000"/>
                  </a:solidFill>
                </a:rPr>
                <a:t> </a:t>
              </a:r>
              <a:r>
                <a:rPr lang="en-US" altLang="ja-JP" sz="2000" dirty="0" smtClean="0">
                  <a:solidFill>
                    <a:srgbClr val="FF0000"/>
                  </a:solidFill>
                </a:rPr>
                <a:t>specific electronics</a:t>
              </a:r>
              <a:r>
                <a:rPr lang="ja-JP" altLang="en-US" sz="2000" dirty="0" smtClean="0">
                  <a:solidFill>
                    <a:srgbClr val="FF0000"/>
                  </a:solidFill>
                </a:rPr>
                <a:t> </a:t>
              </a:r>
              <a:r>
                <a:rPr lang="en-US" altLang="ja-JP" sz="2000" dirty="0" smtClean="0"/>
                <a:t>for</a:t>
              </a:r>
              <a:r>
                <a:rPr lang="ja-JP" altLang="en-US" sz="2000" dirty="0" smtClean="0"/>
                <a:t> </a:t>
              </a:r>
              <a:r>
                <a:rPr lang="en-US" altLang="ja-JP" sz="2000" dirty="0" err="1" smtClean="0"/>
                <a:t>swith</a:t>
              </a:r>
              <a:endParaRPr lang="en-US" altLang="ja-JP" sz="2000" dirty="0" smtClean="0"/>
            </a:p>
            <a:p>
              <a:pPr marL="285750" indent="-285750">
                <a:lnSpc>
                  <a:spcPct val="110000"/>
                </a:lnSpc>
                <a:buFont typeface="Wingdings" charset="2"/>
                <a:buChar char="l"/>
              </a:pPr>
              <a:r>
                <a:rPr kumimoji="1" lang="en-US" altLang="ja-JP" sz="2000" dirty="0" smtClean="0"/>
                <a:t>Expensive</a:t>
              </a:r>
              <a:r>
                <a:rPr lang="ja-JP" altLang="en-US" sz="2000" dirty="0"/>
                <a:t> </a:t>
              </a:r>
              <a:r>
                <a:rPr lang="en-US" altLang="ja-JP" sz="2000" dirty="0" smtClean="0"/>
                <a:t>for</a:t>
              </a:r>
              <a:r>
                <a:rPr lang="ja-JP" altLang="en-US" sz="2000" dirty="0" smtClean="0"/>
                <a:t> </a:t>
              </a:r>
              <a:r>
                <a:rPr lang="en-US" altLang="ja-JP" sz="2000" dirty="0" smtClean="0"/>
                <a:t>high</a:t>
              </a:r>
              <a:r>
                <a:rPr lang="ja-JP" altLang="en-US" sz="2000" dirty="0" smtClean="0"/>
                <a:t> </a:t>
              </a:r>
              <a:r>
                <a:rPr lang="en-US" altLang="ja-JP" sz="2000" dirty="0" smtClean="0"/>
                <a:t>speed</a:t>
              </a:r>
              <a:r>
                <a:rPr lang="ja-JP" altLang="en-US" sz="2000" dirty="0" smtClean="0"/>
                <a:t> </a:t>
              </a:r>
              <a:r>
                <a:rPr lang="en-US" altLang="ja-JP" sz="2000" dirty="0" smtClean="0"/>
                <a:t>electronics</a:t>
              </a:r>
              <a:r>
                <a:rPr lang="ja-JP" altLang="en-US" sz="2000" dirty="0" smtClean="0"/>
                <a:t> </a:t>
              </a:r>
              <a:r>
                <a:rPr lang="en-US" altLang="ja-JP" sz="2000" dirty="0" smtClean="0"/>
                <a:t>robust</a:t>
              </a:r>
              <a:r>
                <a:rPr lang="ja-JP" altLang="en-US" sz="2000" dirty="0"/>
                <a:t> </a:t>
              </a:r>
              <a:r>
                <a:rPr lang="en-US" altLang="ja-JP" sz="2000" dirty="0" smtClean="0"/>
                <a:t>against</a:t>
              </a:r>
              <a:r>
                <a:rPr lang="ja-JP" altLang="en-US" sz="2000" dirty="0" smtClean="0"/>
                <a:t> </a:t>
              </a:r>
              <a:r>
                <a:rPr lang="en-US" altLang="ja-JP" sz="2000" dirty="0" smtClean="0"/>
                <a:t>HV</a:t>
              </a:r>
              <a:r>
                <a:rPr lang="en-US" altLang="ja-JP" sz="2000" dirty="0" smtClean="0"/>
                <a:t>.</a:t>
              </a:r>
              <a:endParaRPr kumimoji="1" lang="en-US" altLang="ja-JP" sz="2000" dirty="0" smtClean="0"/>
            </a:p>
          </p:txBody>
        </p:sp>
      </p:grpSp>
      <p:sp>
        <p:nvSpPr>
          <p:cNvPr id="57" name="直角三角形 56"/>
          <p:cNvSpPr/>
          <p:nvPr/>
        </p:nvSpPr>
        <p:spPr>
          <a:xfrm rot="10800000">
            <a:off x="6923814" y="2306731"/>
            <a:ext cx="923555" cy="878680"/>
          </a:xfrm>
          <a:prstGeom prst="rtTriangle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0" name="正方形/長方形 59"/>
          <p:cNvSpPr/>
          <p:nvPr/>
        </p:nvSpPr>
        <p:spPr>
          <a:xfrm>
            <a:off x="5100397" y="2159958"/>
            <a:ext cx="2867878" cy="1129065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2" name="テキスト ボックス 61"/>
          <p:cNvSpPr txBox="1"/>
          <p:nvPr/>
        </p:nvSpPr>
        <p:spPr>
          <a:xfrm>
            <a:off x="4598542" y="766250"/>
            <a:ext cx="43778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b="1" u="sng" dirty="0" smtClean="0">
                <a:solidFill>
                  <a:srgbClr val="0000FF"/>
                </a:solidFill>
              </a:rPr>
              <a:t>How to realize </a:t>
            </a:r>
            <a:r>
              <a:rPr lang="en-US" altLang="ja-JP" sz="2400" b="1" u="sng" dirty="0" err="1" smtClean="0">
                <a:solidFill>
                  <a:srgbClr val="0000FF"/>
                </a:solidFill>
              </a:rPr>
              <a:t>triggerable</a:t>
            </a:r>
            <a:r>
              <a:rPr lang="ja-JP" altLang="en-US" sz="2400" b="1" u="sng" dirty="0" smtClean="0">
                <a:solidFill>
                  <a:srgbClr val="0000FF"/>
                </a:solidFill>
              </a:rPr>
              <a:t> </a:t>
            </a:r>
            <a:r>
              <a:rPr lang="en-US" altLang="ja-JP" sz="2400" b="1" u="sng" dirty="0" smtClean="0">
                <a:solidFill>
                  <a:srgbClr val="0000FF"/>
                </a:solidFill>
              </a:rPr>
              <a:t>X-ray</a:t>
            </a:r>
            <a:r>
              <a:rPr lang="en-US" altLang="en-US" sz="2400" b="1" u="sng" dirty="0">
                <a:solidFill>
                  <a:srgbClr val="0000FF"/>
                </a:solidFill>
              </a:rPr>
              <a:t>?</a:t>
            </a:r>
            <a:endParaRPr kumimoji="1" lang="ja-JP" altLang="en-US" sz="2400" b="1" u="sng" dirty="0">
              <a:solidFill>
                <a:srgbClr val="0000FF"/>
              </a:solidFill>
            </a:endParaRPr>
          </a:p>
        </p:txBody>
      </p:sp>
      <p:sp>
        <p:nvSpPr>
          <p:cNvPr id="63" name="テキスト ボックス 62"/>
          <p:cNvSpPr txBox="1"/>
          <p:nvPr/>
        </p:nvSpPr>
        <p:spPr>
          <a:xfrm>
            <a:off x="122991" y="766250"/>
            <a:ext cx="21936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u="sng" dirty="0" smtClean="0">
                <a:solidFill>
                  <a:srgbClr val="0000FF"/>
                </a:solidFill>
              </a:rPr>
              <a:t>What we </a:t>
            </a:r>
            <a:r>
              <a:rPr lang="en-US" altLang="ja-JP" sz="2400" b="1" u="sng" dirty="0" smtClean="0">
                <a:solidFill>
                  <a:srgbClr val="0000FF"/>
                </a:solidFill>
              </a:rPr>
              <a:t>need?</a:t>
            </a:r>
            <a:endParaRPr kumimoji="1" lang="ja-JP" altLang="en-US" sz="2400" b="1" u="sng" dirty="0">
              <a:solidFill>
                <a:srgbClr val="0000FF"/>
              </a:solidFill>
            </a:endParaRPr>
          </a:p>
        </p:txBody>
      </p:sp>
      <p:grpSp>
        <p:nvGrpSpPr>
          <p:cNvPr id="66" name="図形グループ 65"/>
          <p:cNvGrpSpPr/>
          <p:nvPr/>
        </p:nvGrpSpPr>
        <p:grpSpPr>
          <a:xfrm>
            <a:off x="3422396" y="5473220"/>
            <a:ext cx="1030948" cy="1149411"/>
            <a:chOff x="1131217" y="5022856"/>
            <a:chExt cx="1061397" cy="1183359"/>
          </a:xfrm>
        </p:grpSpPr>
        <p:pic>
          <p:nvPicPr>
            <p:cNvPr id="56" name="図 5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1217" y="5022856"/>
              <a:ext cx="1061397" cy="1183359"/>
            </a:xfrm>
            <a:prstGeom prst="rect">
              <a:avLst/>
            </a:prstGeom>
          </p:spPr>
        </p:pic>
        <p:sp>
          <p:nvSpPr>
            <p:cNvPr id="65" name="円/楕円 64"/>
            <p:cNvSpPr/>
            <p:nvPr/>
          </p:nvSpPr>
          <p:spPr>
            <a:xfrm>
              <a:off x="1448751" y="5141909"/>
              <a:ext cx="436610" cy="336551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13" name="図形グループ 12"/>
          <p:cNvGrpSpPr/>
          <p:nvPr/>
        </p:nvGrpSpPr>
        <p:grpSpPr>
          <a:xfrm>
            <a:off x="4570165" y="1489359"/>
            <a:ext cx="1506013" cy="2398623"/>
            <a:chOff x="4570165" y="1489359"/>
            <a:chExt cx="1506013" cy="2398623"/>
          </a:xfrm>
        </p:grpSpPr>
        <p:sp>
          <p:nvSpPr>
            <p:cNvPr id="2" name="円/楕円 1"/>
            <p:cNvSpPr/>
            <p:nvPr/>
          </p:nvSpPr>
          <p:spPr>
            <a:xfrm>
              <a:off x="4715613" y="1691259"/>
              <a:ext cx="1360565" cy="2196723"/>
            </a:xfrm>
            <a:prstGeom prst="ellipse">
              <a:avLst/>
            </a:prstGeom>
            <a:noFill/>
            <a:ln w="38100" cmpd="sng">
              <a:solidFill>
                <a:srgbClr val="FF66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" name="テキスト ボックス 9"/>
            <p:cNvSpPr txBox="1"/>
            <p:nvPr/>
          </p:nvSpPr>
          <p:spPr>
            <a:xfrm>
              <a:off x="4570165" y="1489359"/>
              <a:ext cx="52730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400" dirty="0" smtClean="0">
                  <a:solidFill>
                    <a:srgbClr val="FF0000"/>
                  </a:solidFill>
                </a:rPr>
                <a:t>(3)</a:t>
              </a:r>
              <a:endParaRPr kumimoji="1" lang="ja-JP" altLang="en-US" sz="24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5" name="図形グループ 14"/>
          <p:cNvGrpSpPr/>
          <p:nvPr/>
        </p:nvGrpSpPr>
        <p:grpSpPr>
          <a:xfrm>
            <a:off x="4677550" y="3507285"/>
            <a:ext cx="4333107" cy="3115447"/>
            <a:chOff x="4677550" y="3507285"/>
            <a:chExt cx="4333107" cy="3115447"/>
          </a:xfrm>
        </p:grpSpPr>
        <p:cxnSp>
          <p:nvCxnSpPr>
            <p:cNvPr id="50" name="直線コネクタ 49"/>
            <p:cNvCxnSpPr/>
            <p:nvPr/>
          </p:nvCxnSpPr>
          <p:spPr>
            <a:xfrm>
              <a:off x="7512697" y="3507285"/>
              <a:ext cx="625045" cy="13246"/>
            </a:xfrm>
            <a:prstGeom prst="line">
              <a:avLst/>
            </a:prstGeom>
            <a:ln w="28575" cmpd="sng">
              <a:solidFill>
                <a:srgbClr val="660066"/>
              </a:solidFill>
              <a:headEnd type="arrow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テキスト ボックス 53"/>
            <p:cNvSpPr txBox="1"/>
            <p:nvPr/>
          </p:nvSpPr>
          <p:spPr>
            <a:xfrm>
              <a:off x="7710301" y="3569121"/>
              <a:ext cx="1300356" cy="400110"/>
            </a:xfrm>
            <a:prstGeom prst="rect">
              <a:avLst/>
            </a:prstGeom>
            <a:noFill/>
            <a:ln>
              <a:solidFill>
                <a:srgbClr val="660066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b="1" dirty="0" smtClean="0">
                  <a:solidFill>
                    <a:srgbClr val="660066"/>
                  </a:solidFill>
                </a:rPr>
                <a:t>(2) shutter</a:t>
              </a:r>
              <a:endParaRPr kumimoji="1" lang="ja-JP" altLang="en-US" sz="2000" b="1" dirty="0">
                <a:solidFill>
                  <a:srgbClr val="660066"/>
                </a:solidFill>
              </a:endParaRPr>
            </a:p>
          </p:txBody>
        </p:sp>
        <p:sp>
          <p:nvSpPr>
            <p:cNvPr id="4" name="正方形/長方形 3"/>
            <p:cNvSpPr/>
            <p:nvPr/>
          </p:nvSpPr>
          <p:spPr>
            <a:xfrm>
              <a:off x="4677550" y="5519866"/>
              <a:ext cx="3283555" cy="110286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en-US" altLang="ja-JP" sz="2000" b="1" dirty="0">
                  <a:solidFill>
                    <a:srgbClr val="660066"/>
                  </a:solidFill>
                </a:rPr>
                <a:t>(2) Mechanical shutter</a:t>
              </a:r>
            </a:p>
            <a:p>
              <a:pPr marL="342900" indent="-342900">
                <a:lnSpc>
                  <a:spcPct val="110000"/>
                </a:lnSpc>
                <a:buFont typeface="Wingdings" charset="2"/>
                <a:buChar char="l"/>
              </a:pPr>
              <a:r>
                <a:rPr lang="en-US" altLang="ja-JP" sz="2000" dirty="0">
                  <a:solidFill>
                    <a:srgbClr val="FF0000"/>
                  </a:solidFill>
                </a:rPr>
                <a:t>Limited speed </a:t>
              </a:r>
              <a:r>
                <a:rPr lang="en-US" altLang="ja-JP" sz="2000" dirty="0">
                  <a:solidFill>
                    <a:srgbClr val="000000"/>
                  </a:solidFill>
                </a:rPr>
                <a:t>(~1 </a:t>
              </a:r>
              <a:r>
                <a:rPr lang="en-US" altLang="ja-JP" sz="2000" dirty="0" err="1">
                  <a:solidFill>
                    <a:srgbClr val="000000"/>
                  </a:solidFill>
                </a:rPr>
                <a:t>ms</a:t>
              </a:r>
              <a:r>
                <a:rPr lang="en-US" altLang="ja-JP" sz="2000" dirty="0">
                  <a:solidFill>
                    <a:srgbClr val="000000"/>
                  </a:solidFill>
                </a:rPr>
                <a:t>)</a:t>
              </a:r>
            </a:p>
            <a:p>
              <a:pPr marL="342900" indent="-342900">
                <a:lnSpc>
                  <a:spcPct val="110000"/>
                </a:lnSpc>
                <a:buFont typeface="Wingdings" charset="2"/>
                <a:buChar char="l"/>
              </a:pPr>
              <a:r>
                <a:rPr lang="en-US" altLang="ja-JP" sz="2000" dirty="0">
                  <a:solidFill>
                    <a:srgbClr val="000000"/>
                  </a:solidFill>
                </a:rPr>
                <a:t>Need large mechanics.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595150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:\Documents and Settings\tamagawa\デスクトップ\line-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800" y="430224"/>
            <a:ext cx="9040786" cy="560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タイトル 3"/>
          <p:cNvSpPr txBox="1">
            <a:spLocks/>
          </p:cNvSpPr>
          <p:nvPr/>
        </p:nvSpPr>
        <p:spPr>
          <a:xfrm>
            <a:off x="443835" y="-27384"/>
            <a:ext cx="8229600" cy="652934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3600" dirty="0" smtClean="0">
                <a:solidFill>
                  <a:prstClr val="black"/>
                </a:solidFill>
                <a:latin typeface="Calibri"/>
                <a:ea typeface="ＭＳ Ｐゴシック"/>
              </a:rPr>
              <a:t>Conceptual</a:t>
            </a:r>
            <a:r>
              <a:rPr lang="ja-JP" altLang="en-US" sz="3600" dirty="0" smtClean="0">
                <a:solidFill>
                  <a:prstClr val="black"/>
                </a:solidFill>
                <a:latin typeface="Calibri"/>
                <a:ea typeface="ＭＳ Ｐゴシック"/>
              </a:rPr>
              <a:t> </a:t>
            </a:r>
            <a:r>
              <a:rPr lang="en-US" altLang="ja-JP" sz="3600" dirty="0" smtClean="0">
                <a:solidFill>
                  <a:prstClr val="black"/>
                </a:solidFill>
                <a:latin typeface="Calibri"/>
                <a:ea typeface="ＭＳ Ｐゴシック"/>
              </a:rPr>
              <a:t>design</a:t>
            </a:r>
            <a:endParaRPr lang="ja-JP" altLang="en-US" sz="3600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pic>
        <p:nvPicPr>
          <p:cNvPr id="8" name="Picture 4" descr="C:\Users\tamagawa\AppData\Local\Temp\Temp1_ColorSideWin.zip\カラー横セット\カラー横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67625" y="115888"/>
            <a:ext cx="1350963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833" y="38227"/>
            <a:ext cx="311173" cy="528516"/>
          </a:xfrm>
          <a:prstGeom prst="rect">
            <a:avLst/>
          </a:prstGeom>
        </p:spPr>
      </p:pic>
      <p:sp>
        <p:nvSpPr>
          <p:cNvPr id="11" name="フッター プレースホルダ 7"/>
          <p:cNvSpPr>
            <a:spLocks noGrp="1"/>
          </p:cNvSpPr>
          <p:nvPr>
            <p:ph type="ftr" sz="quarter" idx="11"/>
          </p:nvPr>
        </p:nvSpPr>
        <p:spPr>
          <a:xfrm>
            <a:off x="2627784" y="6664275"/>
            <a:ext cx="3824064" cy="193725"/>
          </a:xfrm>
        </p:spPr>
        <p:txBody>
          <a:bodyPr/>
          <a:lstStyle/>
          <a:p>
            <a:r>
              <a:rPr lang="sk-SK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MPGD2015@INFN/Trieste</a:t>
            </a:r>
            <a:r>
              <a:rPr lang="ja-JP" altLang="sk-SK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（</a:t>
            </a:r>
            <a:r>
              <a:rPr lang="sk-SK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Oct. 13, 2015</a:t>
            </a:r>
            <a:r>
              <a:rPr lang="ja-JP" altLang="sk-SK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）</a:t>
            </a:r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12" name="スライド番号プレースホルダ 12"/>
          <p:cNvSpPr>
            <a:spLocks noGrp="1"/>
          </p:cNvSpPr>
          <p:nvPr>
            <p:ph type="sldNum" sz="quarter" idx="12"/>
          </p:nvPr>
        </p:nvSpPr>
        <p:spPr>
          <a:xfrm>
            <a:off x="7002214" y="6569967"/>
            <a:ext cx="2133600" cy="365125"/>
          </a:xfrm>
        </p:spPr>
        <p:txBody>
          <a:bodyPr/>
          <a:lstStyle/>
          <a:p>
            <a:fld id="{50BBDA2C-C4A3-4DD5-8352-AE80E1355441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5</a:t>
            </a:fld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pic>
        <p:nvPicPr>
          <p:cNvPr id="20" name="図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597355" y="5473344"/>
            <a:ext cx="4013200" cy="2349500"/>
          </a:xfrm>
          <a:prstGeom prst="rect">
            <a:avLst/>
          </a:prstGeom>
        </p:spPr>
      </p:pic>
      <p:sp>
        <p:nvSpPr>
          <p:cNvPr id="13" name="テキスト ボックス 12"/>
          <p:cNvSpPr txBox="1"/>
          <p:nvPr/>
        </p:nvSpPr>
        <p:spPr>
          <a:xfrm>
            <a:off x="178699" y="770471"/>
            <a:ext cx="37343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u="sng" dirty="0" smtClean="0">
                <a:solidFill>
                  <a:srgbClr val="0000FF"/>
                </a:solidFill>
              </a:rPr>
              <a:t>Selection of electron source</a:t>
            </a:r>
            <a:endParaRPr kumimoji="1" lang="ja-JP" altLang="en-US" sz="2400" b="1" u="sng" dirty="0">
              <a:solidFill>
                <a:srgbClr val="0000FF"/>
              </a:solidFill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206773" y="1154677"/>
            <a:ext cx="3809832" cy="8771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ja-JP" sz="2000" dirty="0" smtClean="0"/>
              <a:t>Thermal emission</a:t>
            </a:r>
            <a:r>
              <a:rPr lang="ja-JP" altLang="en-US" sz="2000" dirty="0" smtClean="0"/>
              <a:t> </a:t>
            </a:r>
            <a:r>
              <a:rPr lang="en-US" altLang="ja-JP" sz="2000" dirty="0" smtClean="0"/>
              <a:t>(filament) =&gt; NG</a:t>
            </a:r>
          </a:p>
          <a:p>
            <a:pPr>
              <a:lnSpc>
                <a:spcPct val="130000"/>
              </a:lnSpc>
            </a:pPr>
            <a:r>
              <a:rPr kumimoji="1" lang="en-US" altLang="ja-JP" sz="2000" dirty="0" smtClean="0"/>
              <a:t>Field emission (FE) =&gt; </a:t>
            </a:r>
            <a:r>
              <a:rPr kumimoji="1" lang="en-US" altLang="ja-JP" sz="2000" dirty="0" smtClean="0">
                <a:solidFill>
                  <a:srgbClr val="008000"/>
                </a:solidFill>
              </a:rPr>
              <a:t>promising</a:t>
            </a:r>
            <a:endParaRPr lang="en-US" altLang="ja-JP" sz="2000" dirty="0">
              <a:solidFill>
                <a:srgbClr val="008000"/>
              </a:solidFill>
            </a:endParaRP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4559288" y="770471"/>
            <a:ext cx="3630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u="sng" dirty="0" smtClean="0">
                <a:solidFill>
                  <a:srgbClr val="0000FF"/>
                </a:solidFill>
              </a:rPr>
              <a:t>Combining CCNS with GEM</a:t>
            </a:r>
            <a:endParaRPr kumimoji="1" lang="ja-JP" altLang="en-US" sz="2400" b="1" u="sng" dirty="0">
              <a:solidFill>
                <a:srgbClr val="0000FF"/>
              </a:solidFill>
            </a:endParaRPr>
          </a:p>
        </p:txBody>
      </p:sp>
      <p:grpSp>
        <p:nvGrpSpPr>
          <p:cNvPr id="23" name="図形グループ 22"/>
          <p:cNvGrpSpPr/>
          <p:nvPr/>
        </p:nvGrpSpPr>
        <p:grpSpPr>
          <a:xfrm>
            <a:off x="2438396" y="4539272"/>
            <a:ext cx="1947334" cy="1580049"/>
            <a:chOff x="2438396" y="4928731"/>
            <a:chExt cx="1947334" cy="1580049"/>
          </a:xfrm>
        </p:grpSpPr>
        <p:pic>
          <p:nvPicPr>
            <p:cNvPr id="18" name="図 1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438396" y="4950913"/>
              <a:ext cx="1947334" cy="1557867"/>
            </a:xfrm>
            <a:prstGeom prst="rect">
              <a:avLst/>
            </a:prstGeom>
          </p:spPr>
        </p:pic>
        <p:sp>
          <p:nvSpPr>
            <p:cNvPr id="22" name="下矢印 21"/>
            <p:cNvSpPr/>
            <p:nvPr/>
          </p:nvSpPr>
          <p:spPr>
            <a:xfrm>
              <a:off x="3497014" y="4928731"/>
              <a:ext cx="279119" cy="353093"/>
            </a:xfrm>
            <a:prstGeom prst="downArrow">
              <a:avLst/>
            </a:prstGeom>
            <a:solidFill>
              <a:schemeClr val="bg1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95" name="正方形/長方形 94"/>
          <p:cNvSpPr/>
          <p:nvPr/>
        </p:nvSpPr>
        <p:spPr>
          <a:xfrm>
            <a:off x="5169081" y="2062218"/>
            <a:ext cx="2870060" cy="266361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381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grpSp>
        <p:nvGrpSpPr>
          <p:cNvPr id="96" name="図形グループ 95"/>
          <p:cNvGrpSpPr/>
          <p:nvPr/>
        </p:nvGrpSpPr>
        <p:grpSpPr>
          <a:xfrm rot="16200000">
            <a:off x="6433992" y="129656"/>
            <a:ext cx="346910" cy="2876724"/>
            <a:chOff x="1032948" y="1353239"/>
            <a:chExt cx="346910" cy="2876724"/>
          </a:xfrm>
        </p:grpSpPr>
        <p:sp>
          <p:nvSpPr>
            <p:cNvPr id="134" name="正方形/長方形 133"/>
            <p:cNvSpPr/>
            <p:nvPr/>
          </p:nvSpPr>
          <p:spPr>
            <a:xfrm rot="5400000">
              <a:off x="1020603" y="1365585"/>
              <a:ext cx="291053" cy="266361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 w="381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35" name="正方形/長方形 134"/>
            <p:cNvSpPr/>
            <p:nvPr/>
          </p:nvSpPr>
          <p:spPr>
            <a:xfrm rot="5400000">
              <a:off x="1023540" y="1890436"/>
              <a:ext cx="291053" cy="266361"/>
            </a:xfrm>
            <a:prstGeom prst="rect">
              <a:avLst/>
            </a:prstGeom>
            <a:solidFill>
              <a:srgbClr val="C3D69B"/>
            </a:solidFill>
            <a:ln w="381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36" name="正方形/長方形 135"/>
            <p:cNvSpPr/>
            <p:nvPr/>
          </p:nvSpPr>
          <p:spPr>
            <a:xfrm rot="5400000">
              <a:off x="1023540" y="2441969"/>
              <a:ext cx="291053" cy="266361"/>
            </a:xfrm>
            <a:prstGeom prst="rect">
              <a:avLst/>
            </a:prstGeom>
            <a:solidFill>
              <a:srgbClr val="C3D69B"/>
            </a:solidFill>
            <a:ln w="381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37" name="正方形/長方形 136"/>
            <p:cNvSpPr/>
            <p:nvPr/>
          </p:nvSpPr>
          <p:spPr>
            <a:xfrm rot="5400000">
              <a:off x="1020602" y="2977222"/>
              <a:ext cx="291053" cy="266361"/>
            </a:xfrm>
            <a:prstGeom prst="rect">
              <a:avLst/>
            </a:prstGeom>
            <a:solidFill>
              <a:srgbClr val="C3D69B"/>
            </a:solidFill>
            <a:ln w="381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38" name="正方形/長方形 137"/>
            <p:cNvSpPr/>
            <p:nvPr/>
          </p:nvSpPr>
          <p:spPr>
            <a:xfrm rot="5400000">
              <a:off x="1020602" y="3496195"/>
              <a:ext cx="291053" cy="266361"/>
            </a:xfrm>
            <a:prstGeom prst="rect">
              <a:avLst/>
            </a:prstGeom>
            <a:solidFill>
              <a:srgbClr val="C3D69B"/>
            </a:solidFill>
            <a:ln w="381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39" name="正方形/長方形 138"/>
            <p:cNvSpPr/>
            <p:nvPr/>
          </p:nvSpPr>
          <p:spPr>
            <a:xfrm rot="5400000">
              <a:off x="1023540" y="3950459"/>
              <a:ext cx="291053" cy="266361"/>
            </a:xfrm>
            <a:prstGeom prst="rect">
              <a:avLst/>
            </a:prstGeom>
            <a:solidFill>
              <a:srgbClr val="C3D69B"/>
            </a:solidFill>
            <a:ln w="381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grpSp>
          <p:nvGrpSpPr>
            <p:cNvPr id="140" name="図形グループ 139"/>
            <p:cNvGrpSpPr/>
            <p:nvPr/>
          </p:nvGrpSpPr>
          <p:grpSpPr>
            <a:xfrm>
              <a:off x="1048040" y="1354977"/>
              <a:ext cx="331818" cy="291850"/>
              <a:chOff x="950354" y="1143337"/>
              <a:chExt cx="331818" cy="291850"/>
            </a:xfrm>
          </p:grpSpPr>
          <p:sp>
            <p:nvSpPr>
              <p:cNvPr id="156" name="正方形/長方形 155"/>
              <p:cNvSpPr/>
              <p:nvPr/>
            </p:nvSpPr>
            <p:spPr>
              <a:xfrm rot="5400000">
                <a:off x="1100645" y="1252864"/>
                <a:ext cx="291053" cy="72000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 w="3810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157" name="正方形/長方形 156"/>
              <p:cNvSpPr/>
              <p:nvPr/>
            </p:nvSpPr>
            <p:spPr>
              <a:xfrm rot="5400000">
                <a:off x="840827" y="1253661"/>
                <a:ext cx="291053" cy="72000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 w="3810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</p:grpSp>
        <p:grpSp>
          <p:nvGrpSpPr>
            <p:cNvPr id="141" name="図形グループ 140"/>
            <p:cNvGrpSpPr/>
            <p:nvPr/>
          </p:nvGrpSpPr>
          <p:grpSpPr>
            <a:xfrm>
              <a:off x="1048040" y="1878090"/>
              <a:ext cx="331818" cy="291850"/>
              <a:chOff x="950354" y="1143337"/>
              <a:chExt cx="331818" cy="291850"/>
            </a:xfrm>
          </p:grpSpPr>
          <p:sp>
            <p:nvSpPr>
              <p:cNvPr id="154" name="正方形/長方形 153"/>
              <p:cNvSpPr/>
              <p:nvPr/>
            </p:nvSpPr>
            <p:spPr>
              <a:xfrm rot="5400000">
                <a:off x="1100645" y="1252864"/>
                <a:ext cx="291053" cy="72000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 w="3810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155" name="正方形/長方形 154"/>
              <p:cNvSpPr/>
              <p:nvPr/>
            </p:nvSpPr>
            <p:spPr>
              <a:xfrm rot="5400000">
                <a:off x="840827" y="1253661"/>
                <a:ext cx="291053" cy="72000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 w="3810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</p:grpSp>
        <p:grpSp>
          <p:nvGrpSpPr>
            <p:cNvPr id="142" name="図形グループ 141"/>
            <p:cNvGrpSpPr/>
            <p:nvPr/>
          </p:nvGrpSpPr>
          <p:grpSpPr>
            <a:xfrm>
              <a:off x="1048040" y="2428826"/>
              <a:ext cx="331818" cy="291850"/>
              <a:chOff x="950354" y="1143337"/>
              <a:chExt cx="331818" cy="291850"/>
            </a:xfrm>
          </p:grpSpPr>
          <p:sp>
            <p:nvSpPr>
              <p:cNvPr id="152" name="正方形/長方形 151"/>
              <p:cNvSpPr/>
              <p:nvPr/>
            </p:nvSpPr>
            <p:spPr>
              <a:xfrm rot="5400000">
                <a:off x="1100645" y="1252864"/>
                <a:ext cx="291053" cy="72000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 w="3810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153" name="正方形/長方形 152"/>
              <p:cNvSpPr/>
              <p:nvPr/>
            </p:nvSpPr>
            <p:spPr>
              <a:xfrm rot="5400000">
                <a:off x="840827" y="1253661"/>
                <a:ext cx="291053" cy="72000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 w="3810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</p:grpSp>
        <p:grpSp>
          <p:nvGrpSpPr>
            <p:cNvPr id="143" name="図形グループ 142"/>
            <p:cNvGrpSpPr/>
            <p:nvPr/>
          </p:nvGrpSpPr>
          <p:grpSpPr>
            <a:xfrm>
              <a:off x="1048040" y="2964876"/>
              <a:ext cx="331818" cy="291850"/>
              <a:chOff x="950354" y="1143337"/>
              <a:chExt cx="331818" cy="291850"/>
            </a:xfrm>
          </p:grpSpPr>
          <p:sp>
            <p:nvSpPr>
              <p:cNvPr id="150" name="正方形/長方形 149"/>
              <p:cNvSpPr/>
              <p:nvPr/>
            </p:nvSpPr>
            <p:spPr>
              <a:xfrm rot="5400000">
                <a:off x="1100645" y="1252864"/>
                <a:ext cx="291053" cy="72000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 w="3810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151" name="正方形/長方形 150"/>
              <p:cNvSpPr/>
              <p:nvPr/>
            </p:nvSpPr>
            <p:spPr>
              <a:xfrm rot="5400000">
                <a:off x="840827" y="1253661"/>
                <a:ext cx="291053" cy="72000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 w="3810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</p:grpSp>
        <p:grpSp>
          <p:nvGrpSpPr>
            <p:cNvPr id="144" name="図形グループ 143"/>
            <p:cNvGrpSpPr/>
            <p:nvPr/>
          </p:nvGrpSpPr>
          <p:grpSpPr>
            <a:xfrm>
              <a:off x="1048040" y="3483850"/>
              <a:ext cx="331818" cy="291850"/>
              <a:chOff x="950354" y="1143337"/>
              <a:chExt cx="331818" cy="291850"/>
            </a:xfrm>
          </p:grpSpPr>
          <p:sp>
            <p:nvSpPr>
              <p:cNvPr id="148" name="正方形/長方形 147"/>
              <p:cNvSpPr/>
              <p:nvPr/>
            </p:nvSpPr>
            <p:spPr>
              <a:xfrm rot="5400000">
                <a:off x="1100645" y="1252864"/>
                <a:ext cx="291053" cy="72000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 w="3810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149" name="正方形/長方形 148"/>
              <p:cNvSpPr/>
              <p:nvPr/>
            </p:nvSpPr>
            <p:spPr>
              <a:xfrm rot="5400000">
                <a:off x="840827" y="1253661"/>
                <a:ext cx="291053" cy="72000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 w="3810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</p:grpSp>
        <p:grpSp>
          <p:nvGrpSpPr>
            <p:cNvPr id="145" name="図形グループ 144"/>
            <p:cNvGrpSpPr/>
            <p:nvPr/>
          </p:nvGrpSpPr>
          <p:grpSpPr>
            <a:xfrm>
              <a:off x="1048039" y="3938113"/>
              <a:ext cx="331818" cy="291850"/>
              <a:chOff x="950354" y="1143337"/>
              <a:chExt cx="331818" cy="291850"/>
            </a:xfrm>
          </p:grpSpPr>
          <p:sp>
            <p:nvSpPr>
              <p:cNvPr id="146" name="正方形/長方形 145"/>
              <p:cNvSpPr/>
              <p:nvPr/>
            </p:nvSpPr>
            <p:spPr>
              <a:xfrm rot="5400000">
                <a:off x="1100645" y="1252864"/>
                <a:ext cx="291053" cy="72000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 w="3810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147" name="正方形/長方形 146"/>
              <p:cNvSpPr/>
              <p:nvPr/>
            </p:nvSpPr>
            <p:spPr>
              <a:xfrm rot="5400000">
                <a:off x="840827" y="1253661"/>
                <a:ext cx="291053" cy="72000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 w="3810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</p:grpSp>
      </p:grpSp>
      <p:sp>
        <p:nvSpPr>
          <p:cNvPr id="97" name="テキスト ボックス 96"/>
          <p:cNvSpPr txBox="1"/>
          <p:nvPr/>
        </p:nvSpPr>
        <p:spPr>
          <a:xfrm>
            <a:off x="5766594" y="2002512"/>
            <a:ext cx="16217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CCNS </a:t>
            </a:r>
            <a:r>
              <a:rPr kumimoji="1" lang="en-US" altLang="ja-JP" dirty="0" smtClean="0"/>
              <a:t>substrate</a:t>
            </a:r>
            <a:endParaRPr kumimoji="1" lang="ja-JP" altLang="en-US" dirty="0"/>
          </a:p>
        </p:txBody>
      </p:sp>
      <p:sp>
        <p:nvSpPr>
          <p:cNvPr id="98" name="テキスト ボックス 97"/>
          <p:cNvSpPr txBox="1"/>
          <p:nvPr/>
        </p:nvSpPr>
        <p:spPr>
          <a:xfrm>
            <a:off x="4511835" y="1375501"/>
            <a:ext cx="6403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GEM</a:t>
            </a:r>
            <a:endParaRPr kumimoji="1" lang="ja-JP" altLang="en-US" dirty="0"/>
          </a:p>
        </p:txBody>
      </p:sp>
      <p:grpSp>
        <p:nvGrpSpPr>
          <p:cNvPr id="99" name="図形グループ 98"/>
          <p:cNvGrpSpPr/>
          <p:nvPr/>
        </p:nvGrpSpPr>
        <p:grpSpPr>
          <a:xfrm rot="16200000">
            <a:off x="6494289" y="560704"/>
            <a:ext cx="199158" cy="2844327"/>
            <a:chOff x="1012720" y="1355859"/>
            <a:chExt cx="281028" cy="2844327"/>
          </a:xfrm>
        </p:grpSpPr>
        <p:grpSp>
          <p:nvGrpSpPr>
            <p:cNvPr id="100" name="図形グループ 99"/>
            <p:cNvGrpSpPr/>
            <p:nvPr/>
          </p:nvGrpSpPr>
          <p:grpSpPr>
            <a:xfrm>
              <a:off x="1032940" y="1355859"/>
              <a:ext cx="260808" cy="1656291"/>
              <a:chOff x="4251093" y="3780867"/>
              <a:chExt cx="549595" cy="1656291"/>
            </a:xfrm>
          </p:grpSpPr>
          <p:sp>
            <p:nvSpPr>
              <p:cNvPr id="118" name="フリーフォーム 117"/>
              <p:cNvSpPr/>
              <p:nvPr/>
            </p:nvSpPr>
            <p:spPr>
              <a:xfrm>
                <a:off x="4303059" y="4326785"/>
                <a:ext cx="480857" cy="74664"/>
              </a:xfrm>
              <a:custGeom>
                <a:avLst/>
                <a:gdLst>
                  <a:gd name="connsiteX0" fmla="*/ 0 w 480857"/>
                  <a:gd name="connsiteY0" fmla="*/ 74664 h 74664"/>
                  <a:gd name="connsiteX1" fmla="*/ 172615 w 480857"/>
                  <a:gd name="connsiteY1" fmla="*/ 690 h 74664"/>
                  <a:gd name="connsiteX2" fmla="*/ 234264 w 480857"/>
                  <a:gd name="connsiteY2" fmla="*/ 37677 h 74664"/>
                  <a:gd name="connsiteX3" fmla="*/ 382220 w 480857"/>
                  <a:gd name="connsiteY3" fmla="*/ 37677 h 74664"/>
                  <a:gd name="connsiteX4" fmla="*/ 480857 w 480857"/>
                  <a:gd name="connsiteY4" fmla="*/ 690 h 746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0857" h="74664">
                    <a:moveTo>
                      <a:pt x="0" y="74664"/>
                    </a:moveTo>
                    <a:cubicBezTo>
                      <a:pt x="66785" y="40759"/>
                      <a:pt x="133571" y="6855"/>
                      <a:pt x="172615" y="690"/>
                    </a:cubicBezTo>
                    <a:cubicBezTo>
                      <a:pt x="211659" y="-5475"/>
                      <a:pt x="199330" y="31513"/>
                      <a:pt x="234264" y="37677"/>
                    </a:cubicBezTo>
                    <a:cubicBezTo>
                      <a:pt x="269198" y="43841"/>
                      <a:pt x="341121" y="43841"/>
                      <a:pt x="382220" y="37677"/>
                    </a:cubicBezTo>
                    <a:cubicBezTo>
                      <a:pt x="423319" y="31513"/>
                      <a:pt x="468527" y="6854"/>
                      <a:pt x="480857" y="690"/>
                    </a:cubicBezTo>
                  </a:path>
                </a:pathLst>
              </a:custGeom>
              <a:ln w="635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19" name="フリーフォーム 118"/>
              <p:cNvSpPr/>
              <p:nvPr/>
            </p:nvSpPr>
            <p:spPr>
              <a:xfrm>
                <a:off x="4288082" y="4487414"/>
                <a:ext cx="406880" cy="114578"/>
              </a:xfrm>
              <a:custGeom>
                <a:avLst/>
                <a:gdLst>
                  <a:gd name="connsiteX0" fmla="*/ 0 w 406879"/>
                  <a:gd name="connsiteY0" fmla="*/ 74312 h 114578"/>
                  <a:gd name="connsiteX1" fmla="*/ 184945 w 406879"/>
                  <a:gd name="connsiteY1" fmla="*/ 111299 h 114578"/>
                  <a:gd name="connsiteX2" fmla="*/ 295912 w 406879"/>
                  <a:gd name="connsiteY2" fmla="*/ 338 h 114578"/>
                  <a:gd name="connsiteX3" fmla="*/ 406879 w 406879"/>
                  <a:gd name="connsiteY3" fmla="*/ 74312 h 1145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06879" h="114578">
                    <a:moveTo>
                      <a:pt x="0" y="74312"/>
                    </a:moveTo>
                    <a:cubicBezTo>
                      <a:pt x="67813" y="98970"/>
                      <a:pt x="135626" y="123628"/>
                      <a:pt x="184945" y="111299"/>
                    </a:cubicBezTo>
                    <a:cubicBezTo>
                      <a:pt x="234264" y="98970"/>
                      <a:pt x="258923" y="6503"/>
                      <a:pt x="295912" y="338"/>
                    </a:cubicBezTo>
                    <a:cubicBezTo>
                      <a:pt x="332901" y="-5827"/>
                      <a:pt x="406879" y="74312"/>
                      <a:pt x="406879" y="74312"/>
                    </a:cubicBezTo>
                  </a:path>
                </a:pathLst>
              </a:custGeom>
              <a:ln w="635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20" name="フリーフォーム 119"/>
              <p:cNvSpPr/>
              <p:nvPr/>
            </p:nvSpPr>
            <p:spPr>
              <a:xfrm>
                <a:off x="4303059" y="3954865"/>
                <a:ext cx="443868" cy="52056"/>
              </a:xfrm>
              <a:custGeom>
                <a:avLst/>
                <a:gdLst>
                  <a:gd name="connsiteX0" fmla="*/ 0 w 443868"/>
                  <a:gd name="connsiteY0" fmla="*/ 15069 h 52056"/>
                  <a:gd name="connsiteX1" fmla="*/ 73978 w 443868"/>
                  <a:gd name="connsiteY1" fmla="*/ 52056 h 52056"/>
                  <a:gd name="connsiteX2" fmla="*/ 135626 w 443868"/>
                  <a:gd name="connsiteY2" fmla="*/ 15069 h 52056"/>
                  <a:gd name="connsiteX3" fmla="*/ 197275 w 443868"/>
                  <a:gd name="connsiteY3" fmla="*/ 15069 h 52056"/>
                  <a:gd name="connsiteX4" fmla="*/ 271253 w 443868"/>
                  <a:gd name="connsiteY4" fmla="*/ 39727 h 52056"/>
                  <a:gd name="connsiteX5" fmla="*/ 394550 w 443868"/>
                  <a:gd name="connsiteY5" fmla="*/ 2740 h 52056"/>
                  <a:gd name="connsiteX6" fmla="*/ 443868 w 443868"/>
                  <a:gd name="connsiteY6" fmla="*/ 2740 h 520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43868" h="52056">
                    <a:moveTo>
                      <a:pt x="0" y="15069"/>
                    </a:moveTo>
                    <a:cubicBezTo>
                      <a:pt x="25687" y="33562"/>
                      <a:pt x="51374" y="52056"/>
                      <a:pt x="73978" y="52056"/>
                    </a:cubicBezTo>
                    <a:cubicBezTo>
                      <a:pt x="96582" y="52056"/>
                      <a:pt x="115076" y="21234"/>
                      <a:pt x="135626" y="15069"/>
                    </a:cubicBezTo>
                    <a:cubicBezTo>
                      <a:pt x="156176" y="8904"/>
                      <a:pt x="174671" y="10959"/>
                      <a:pt x="197275" y="15069"/>
                    </a:cubicBezTo>
                    <a:cubicBezTo>
                      <a:pt x="219879" y="19179"/>
                      <a:pt x="238374" y="41782"/>
                      <a:pt x="271253" y="39727"/>
                    </a:cubicBezTo>
                    <a:cubicBezTo>
                      <a:pt x="304132" y="37672"/>
                      <a:pt x="365781" y="8905"/>
                      <a:pt x="394550" y="2740"/>
                    </a:cubicBezTo>
                    <a:cubicBezTo>
                      <a:pt x="423319" y="-3425"/>
                      <a:pt x="443868" y="2740"/>
                      <a:pt x="443868" y="2740"/>
                    </a:cubicBezTo>
                  </a:path>
                </a:pathLst>
              </a:custGeom>
              <a:ln w="635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21" name="フリーフォーム 120"/>
              <p:cNvSpPr/>
              <p:nvPr/>
            </p:nvSpPr>
            <p:spPr>
              <a:xfrm>
                <a:off x="4303059" y="4140984"/>
                <a:ext cx="443868" cy="75530"/>
              </a:xfrm>
              <a:custGeom>
                <a:avLst/>
                <a:gdLst>
                  <a:gd name="connsiteX0" fmla="*/ 0 w 443868"/>
                  <a:gd name="connsiteY0" fmla="*/ 63201 h 75530"/>
                  <a:gd name="connsiteX1" fmla="*/ 98637 w 443868"/>
                  <a:gd name="connsiteY1" fmla="*/ 1556 h 75530"/>
                  <a:gd name="connsiteX2" fmla="*/ 160286 w 443868"/>
                  <a:gd name="connsiteY2" fmla="*/ 75530 h 75530"/>
                  <a:gd name="connsiteX3" fmla="*/ 246593 w 443868"/>
                  <a:gd name="connsiteY3" fmla="*/ 75530 h 75530"/>
                  <a:gd name="connsiteX4" fmla="*/ 332901 w 443868"/>
                  <a:gd name="connsiteY4" fmla="*/ 1556 h 75530"/>
                  <a:gd name="connsiteX5" fmla="*/ 394550 w 443868"/>
                  <a:gd name="connsiteY5" fmla="*/ 26214 h 75530"/>
                  <a:gd name="connsiteX6" fmla="*/ 443868 w 443868"/>
                  <a:gd name="connsiteY6" fmla="*/ 38543 h 755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43868" h="75530">
                    <a:moveTo>
                      <a:pt x="0" y="63201"/>
                    </a:moveTo>
                    <a:cubicBezTo>
                      <a:pt x="35961" y="31351"/>
                      <a:pt x="71923" y="-499"/>
                      <a:pt x="98637" y="1556"/>
                    </a:cubicBezTo>
                    <a:cubicBezTo>
                      <a:pt x="125351" y="3611"/>
                      <a:pt x="135627" y="63201"/>
                      <a:pt x="160286" y="75530"/>
                    </a:cubicBezTo>
                    <a:cubicBezTo>
                      <a:pt x="184945" y="87859"/>
                      <a:pt x="217824" y="87859"/>
                      <a:pt x="246593" y="75530"/>
                    </a:cubicBezTo>
                    <a:cubicBezTo>
                      <a:pt x="275362" y="63201"/>
                      <a:pt x="308242" y="9775"/>
                      <a:pt x="332901" y="1556"/>
                    </a:cubicBezTo>
                    <a:cubicBezTo>
                      <a:pt x="357560" y="-6663"/>
                      <a:pt x="376055" y="20049"/>
                      <a:pt x="394550" y="26214"/>
                    </a:cubicBezTo>
                    <a:cubicBezTo>
                      <a:pt x="413045" y="32379"/>
                      <a:pt x="443868" y="38543"/>
                      <a:pt x="443868" y="38543"/>
                    </a:cubicBezTo>
                  </a:path>
                </a:pathLst>
              </a:custGeom>
              <a:ln w="635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22" name="フリーフォーム 121"/>
              <p:cNvSpPr/>
              <p:nvPr/>
            </p:nvSpPr>
            <p:spPr>
              <a:xfrm rot="10800000">
                <a:off x="4303057" y="4066302"/>
                <a:ext cx="480857" cy="74664"/>
              </a:xfrm>
              <a:custGeom>
                <a:avLst/>
                <a:gdLst>
                  <a:gd name="connsiteX0" fmla="*/ 0 w 480857"/>
                  <a:gd name="connsiteY0" fmla="*/ 74664 h 74664"/>
                  <a:gd name="connsiteX1" fmla="*/ 172615 w 480857"/>
                  <a:gd name="connsiteY1" fmla="*/ 690 h 74664"/>
                  <a:gd name="connsiteX2" fmla="*/ 234264 w 480857"/>
                  <a:gd name="connsiteY2" fmla="*/ 37677 h 74664"/>
                  <a:gd name="connsiteX3" fmla="*/ 382220 w 480857"/>
                  <a:gd name="connsiteY3" fmla="*/ 37677 h 74664"/>
                  <a:gd name="connsiteX4" fmla="*/ 480857 w 480857"/>
                  <a:gd name="connsiteY4" fmla="*/ 690 h 746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0857" h="74664">
                    <a:moveTo>
                      <a:pt x="0" y="74664"/>
                    </a:moveTo>
                    <a:cubicBezTo>
                      <a:pt x="66785" y="40759"/>
                      <a:pt x="133571" y="6855"/>
                      <a:pt x="172615" y="690"/>
                    </a:cubicBezTo>
                    <a:cubicBezTo>
                      <a:pt x="211659" y="-5475"/>
                      <a:pt x="199330" y="31513"/>
                      <a:pt x="234264" y="37677"/>
                    </a:cubicBezTo>
                    <a:cubicBezTo>
                      <a:pt x="269198" y="43841"/>
                      <a:pt x="341121" y="43841"/>
                      <a:pt x="382220" y="37677"/>
                    </a:cubicBezTo>
                    <a:cubicBezTo>
                      <a:pt x="423319" y="31513"/>
                      <a:pt x="468527" y="6854"/>
                      <a:pt x="480857" y="690"/>
                    </a:cubicBezTo>
                  </a:path>
                </a:pathLst>
              </a:custGeom>
              <a:ln w="635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23" name="フリーフォーム 122"/>
              <p:cNvSpPr/>
              <p:nvPr/>
            </p:nvSpPr>
            <p:spPr>
              <a:xfrm rot="10800000">
                <a:off x="4303058" y="4200902"/>
                <a:ext cx="406879" cy="114578"/>
              </a:xfrm>
              <a:custGeom>
                <a:avLst/>
                <a:gdLst>
                  <a:gd name="connsiteX0" fmla="*/ 0 w 406879"/>
                  <a:gd name="connsiteY0" fmla="*/ 74312 h 114578"/>
                  <a:gd name="connsiteX1" fmla="*/ 184945 w 406879"/>
                  <a:gd name="connsiteY1" fmla="*/ 111299 h 114578"/>
                  <a:gd name="connsiteX2" fmla="*/ 295912 w 406879"/>
                  <a:gd name="connsiteY2" fmla="*/ 338 h 114578"/>
                  <a:gd name="connsiteX3" fmla="*/ 406879 w 406879"/>
                  <a:gd name="connsiteY3" fmla="*/ 74312 h 1145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06879" h="114578">
                    <a:moveTo>
                      <a:pt x="0" y="74312"/>
                    </a:moveTo>
                    <a:cubicBezTo>
                      <a:pt x="67813" y="98970"/>
                      <a:pt x="135626" y="123628"/>
                      <a:pt x="184945" y="111299"/>
                    </a:cubicBezTo>
                    <a:cubicBezTo>
                      <a:pt x="234264" y="98970"/>
                      <a:pt x="258923" y="6503"/>
                      <a:pt x="295912" y="338"/>
                    </a:cubicBezTo>
                    <a:cubicBezTo>
                      <a:pt x="332901" y="-5827"/>
                      <a:pt x="406879" y="74312"/>
                      <a:pt x="406879" y="74312"/>
                    </a:cubicBezTo>
                  </a:path>
                </a:pathLst>
              </a:custGeom>
              <a:ln w="635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24" name="フリーフォーム 123"/>
              <p:cNvSpPr/>
              <p:nvPr/>
            </p:nvSpPr>
            <p:spPr>
              <a:xfrm rot="10800000">
                <a:off x="4251093" y="4430059"/>
                <a:ext cx="443869" cy="52056"/>
              </a:xfrm>
              <a:custGeom>
                <a:avLst/>
                <a:gdLst>
                  <a:gd name="connsiteX0" fmla="*/ 0 w 443868"/>
                  <a:gd name="connsiteY0" fmla="*/ 15069 h 52056"/>
                  <a:gd name="connsiteX1" fmla="*/ 73978 w 443868"/>
                  <a:gd name="connsiteY1" fmla="*/ 52056 h 52056"/>
                  <a:gd name="connsiteX2" fmla="*/ 135626 w 443868"/>
                  <a:gd name="connsiteY2" fmla="*/ 15069 h 52056"/>
                  <a:gd name="connsiteX3" fmla="*/ 197275 w 443868"/>
                  <a:gd name="connsiteY3" fmla="*/ 15069 h 52056"/>
                  <a:gd name="connsiteX4" fmla="*/ 271253 w 443868"/>
                  <a:gd name="connsiteY4" fmla="*/ 39727 h 52056"/>
                  <a:gd name="connsiteX5" fmla="*/ 394550 w 443868"/>
                  <a:gd name="connsiteY5" fmla="*/ 2740 h 52056"/>
                  <a:gd name="connsiteX6" fmla="*/ 443868 w 443868"/>
                  <a:gd name="connsiteY6" fmla="*/ 2740 h 520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43868" h="52056">
                    <a:moveTo>
                      <a:pt x="0" y="15069"/>
                    </a:moveTo>
                    <a:cubicBezTo>
                      <a:pt x="25687" y="33562"/>
                      <a:pt x="51374" y="52056"/>
                      <a:pt x="73978" y="52056"/>
                    </a:cubicBezTo>
                    <a:cubicBezTo>
                      <a:pt x="96582" y="52056"/>
                      <a:pt x="115076" y="21234"/>
                      <a:pt x="135626" y="15069"/>
                    </a:cubicBezTo>
                    <a:cubicBezTo>
                      <a:pt x="156176" y="8904"/>
                      <a:pt x="174671" y="10959"/>
                      <a:pt x="197275" y="15069"/>
                    </a:cubicBezTo>
                    <a:cubicBezTo>
                      <a:pt x="219879" y="19179"/>
                      <a:pt x="238374" y="41782"/>
                      <a:pt x="271253" y="39727"/>
                    </a:cubicBezTo>
                    <a:cubicBezTo>
                      <a:pt x="304132" y="37672"/>
                      <a:pt x="365781" y="8905"/>
                      <a:pt x="394550" y="2740"/>
                    </a:cubicBezTo>
                    <a:cubicBezTo>
                      <a:pt x="423319" y="-3425"/>
                      <a:pt x="443868" y="2740"/>
                      <a:pt x="443868" y="2740"/>
                    </a:cubicBezTo>
                  </a:path>
                </a:pathLst>
              </a:custGeom>
              <a:ln w="635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25" name="フリーフォーム 124"/>
              <p:cNvSpPr/>
              <p:nvPr/>
            </p:nvSpPr>
            <p:spPr>
              <a:xfrm rot="10800000">
                <a:off x="4266069" y="3780867"/>
                <a:ext cx="443868" cy="75530"/>
              </a:xfrm>
              <a:custGeom>
                <a:avLst/>
                <a:gdLst>
                  <a:gd name="connsiteX0" fmla="*/ 0 w 443868"/>
                  <a:gd name="connsiteY0" fmla="*/ 63201 h 75530"/>
                  <a:gd name="connsiteX1" fmla="*/ 98637 w 443868"/>
                  <a:gd name="connsiteY1" fmla="*/ 1556 h 75530"/>
                  <a:gd name="connsiteX2" fmla="*/ 160286 w 443868"/>
                  <a:gd name="connsiteY2" fmla="*/ 75530 h 75530"/>
                  <a:gd name="connsiteX3" fmla="*/ 246593 w 443868"/>
                  <a:gd name="connsiteY3" fmla="*/ 75530 h 75530"/>
                  <a:gd name="connsiteX4" fmla="*/ 332901 w 443868"/>
                  <a:gd name="connsiteY4" fmla="*/ 1556 h 75530"/>
                  <a:gd name="connsiteX5" fmla="*/ 394550 w 443868"/>
                  <a:gd name="connsiteY5" fmla="*/ 26214 h 75530"/>
                  <a:gd name="connsiteX6" fmla="*/ 443868 w 443868"/>
                  <a:gd name="connsiteY6" fmla="*/ 38543 h 755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43868" h="75530">
                    <a:moveTo>
                      <a:pt x="0" y="63201"/>
                    </a:moveTo>
                    <a:cubicBezTo>
                      <a:pt x="35961" y="31351"/>
                      <a:pt x="71923" y="-499"/>
                      <a:pt x="98637" y="1556"/>
                    </a:cubicBezTo>
                    <a:cubicBezTo>
                      <a:pt x="125351" y="3611"/>
                      <a:pt x="135627" y="63201"/>
                      <a:pt x="160286" y="75530"/>
                    </a:cubicBezTo>
                    <a:cubicBezTo>
                      <a:pt x="184945" y="87859"/>
                      <a:pt x="217824" y="87859"/>
                      <a:pt x="246593" y="75530"/>
                    </a:cubicBezTo>
                    <a:cubicBezTo>
                      <a:pt x="275362" y="63201"/>
                      <a:pt x="308242" y="9775"/>
                      <a:pt x="332901" y="1556"/>
                    </a:cubicBezTo>
                    <a:cubicBezTo>
                      <a:pt x="357560" y="-6663"/>
                      <a:pt x="376055" y="20049"/>
                      <a:pt x="394550" y="26214"/>
                    </a:cubicBezTo>
                    <a:cubicBezTo>
                      <a:pt x="413045" y="32379"/>
                      <a:pt x="443868" y="38543"/>
                      <a:pt x="443868" y="38543"/>
                    </a:cubicBezTo>
                  </a:path>
                </a:pathLst>
              </a:custGeom>
              <a:ln w="635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26" name="フリーフォーム 125"/>
              <p:cNvSpPr/>
              <p:nvPr/>
            </p:nvSpPr>
            <p:spPr>
              <a:xfrm>
                <a:off x="4304853" y="5161951"/>
                <a:ext cx="480858" cy="74664"/>
              </a:xfrm>
              <a:custGeom>
                <a:avLst/>
                <a:gdLst>
                  <a:gd name="connsiteX0" fmla="*/ 0 w 480857"/>
                  <a:gd name="connsiteY0" fmla="*/ 74664 h 74664"/>
                  <a:gd name="connsiteX1" fmla="*/ 172615 w 480857"/>
                  <a:gd name="connsiteY1" fmla="*/ 690 h 74664"/>
                  <a:gd name="connsiteX2" fmla="*/ 234264 w 480857"/>
                  <a:gd name="connsiteY2" fmla="*/ 37677 h 74664"/>
                  <a:gd name="connsiteX3" fmla="*/ 382220 w 480857"/>
                  <a:gd name="connsiteY3" fmla="*/ 37677 h 74664"/>
                  <a:gd name="connsiteX4" fmla="*/ 480857 w 480857"/>
                  <a:gd name="connsiteY4" fmla="*/ 690 h 746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0857" h="74664">
                    <a:moveTo>
                      <a:pt x="0" y="74664"/>
                    </a:moveTo>
                    <a:cubicBezTo>
                      <a:pt x="66785" y="40759"/>
                      <a:pt x="133571" y="6855"/>
                      <a:pt x="172615" y="690"/>
                    </a:cubicBezTo>
                    <a:cubicBezTo>
                      <a:pt x="211659" y="-5475"/>
                      <a:pt x="199330" y="31513"/>
                      <a:pt x="234264" y="37677"/>
                    </a:cubicBezTo>
                    <a:cubicBezTo>
                      <a:pt x="269198" y="43841"/>
                      <a:pt x="341121" y="43841"/>
                      <a:pt x="382220" y="37677"/>
                    </a:cubicBezTo>
                    <a:cubicBezTo>
                      <a:pt x="423319" y="31513"/>
                      <a:pt x="468527" y="6854"/>
                      <a:pt x="480857" y="690"/>
                    </a:cubicBezTo>
                  </a:path>
                </a:pathLst>
              </a:custGeom>
              <a:ln w="635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27" name="フリーフォーム 126"/>
              <p:cNvSpPr/>
              <p:nvPr/>
            </p:nvSpPr>
            <p:spPr>
              <a:xfrm>
                <a:off x="4263895" y="5322580"/>
                <a:ext cx="406880" cy="114578"/>
              </a:xfrm>
              <a:custGeom>
                <a:avLst/>
                <a:gdLst>
                  <a:gd name="connsiteX0" fmla="*/ 0 w 406879"/>
                  <a:gd name="connsiteY0" fmla="*/ 74312 h 114578"/>
                  <a:gd name="connsiteX1" fmla="*/ 184945 w 406879"/>
                  <a:gd name="connsiteY1" fmla="*/ 111299 h 114578"/>
                  <a:gd name="connsiteX2" fmla="*/ 295912 w 406879"/>
                  <a:gd name="connsiteY2" fmla="*/ 338 h 114578"/>
                  <a:gd name="connsiteX3" fmla="*/ 406879 w 406879"/>
                  <a:gd name="connsiteY3" fmla="*/ 74312 h 1145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06879" h="114578">
                    <a:moveTo>
                      <a:pt x="0" y="74312"/>
                    </a:moveTo>
                    <a:cubicBezTo>
                      <a:pt x="67813" y="98970"/>
                      <a:pt x="135626" y="123628"/>
                      <a:pt x="184945" y="111299"/>
                    </a:cubicBezTo>
                    <a:cubicBezTo>
                      <a:pt x="234264" y="98970"/>
                      <a:pt x="258923" y="6503"/>
                      <a:pt x="295912" y="338"/>
                    </a:cubicBezTo>
                    <a:cubicBezTo>
                      <a:pt x="332901" y="-5827"/>
                      <a:pt x="406879" y="74312"/>
                      <a:pt x="406879" y="74312"/>
                    </a:cubicBezTo>
                  </a:path>
                </a:pathLst>
              </a:custGeom>
              <a:ln w="635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28" name="フリーフォーム 127"/>
              <p:cNvSpPr/>
              <p:nvPr/>
            </p:nvSpPr>
            <p:spPr>
              <a:xfrm>
                <a:off x="4278871" y="4790031"/>
                <a:ext cx="443869" cy="52056"/>
              </a:xfrm>
              <a:custGeom>
                <a:avLst/>
                <a:gdLst>
                  <a:gd name="connsiteX0" fmla="*/ 0 w 443868"/>
                  <a:gd name="connsiteY0" fmla="*/ 15069 h 52056"/>
                  <a:gd name="connsiteX1" fmla="*/ 73978 w 443868"/>
                  <a:gd name="connsiteY1" fmla="*/ 52056 h 52056"/>
                  <a:gd name="connsiteX2" fmla="*/ 135626 w 443868"/>
                  <a:gd name="connsiteY2" fmla="*/ 15069 h 52056"/>
                  <a:gd name="connsiteX3" fmla="*/ 197275 w 443868"/>
                  <a:gd name="connsiteY3" fmla="*/ 15069 h 52056"/>
                  <a:gd name="connsiteX4" fmla="*/ 271253 w 443868"/>
                  <a:gd name="connsiteY4" fmla="*/ 39727 h 52056"/>
                  <a:gd name="connsiteX5" fmla="*/ 394550 w 443868"/>
                  <a:gd name="connsiteY5" fmla="*/ 2740 h 52056"/>
                  <a:gd name="connsiteX6" fmla="*/ 443868 w 443868"/>
                  <a:gd name="connsiteY6" fmla="*/ 2740 h 520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43868" h="52056">
                    <a:moveTo>
                      <a:pt x="0" y="15069"/>
                    </a:moveTo>
                    <a:cubicBezTo>
                      <a:pt x="25687" y="33562"/>
                      <a:pt x="51374" y="52056"/>
                      <a:pt x="73978" y="52056"/>
                    </a:cubicBezTo>
                    <a:cubicBezTo>
                      <a:pt x="96582" y="52056"/>
                      <a:pt x="115076" y="21234"/>
                      <a:pt x="135626" y="15069"/>
                    </a:cubicBezTo>
                    <a:cubicBezTo>
                      <a:pt x="156176" y="8904"/>
                      <a:pt x="174671" y="10959"/>
                      <a:pt x="197275" y="15069"/>
                    </a:cubicBezTo>
                    <a:cubicBezTo>
                      <a:pt x="219879" y="19179"/>
                      <a:pt x="238374" y="41782"/>
                      <a:pt x="271253" y="39727"/>
                    </a:cubicBezTo>
                    <a:cubicBezTo>
                      <a:pt x="304132" y="37672"/>
                      <a:pt x="365781" y="8905"/>
                      <a:pt x="394550" y="2740"/>
                    </a:cubicBezTo>
                    <a:cubicBezTo>
                      <a:pt x="423319" y="-3425"/>
                      <a:pt x="443868" y="2740"/>
                      <a:pt x="443868" y="2740"/>
                    </a:cubicBezTo>
                  </a:path>
                </a:pathLst>
              </a:custGeom>
              <a:ln w="635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29" name="フリーフォーム 128"/>
              <p:cNvSpPr/>
              <p:nvPr/>
            </p:nvSpPr>
            <p:spPr>
              <a:xfrm>
                <a:off x="4356820" y="4976150"/>
                <a:ext cx="443868" cy="75530"/>
              </a:xfrm>
              <a:custGeom>
                <a:avLst/>
                <a:gdLst>
                  <a:gd name="connsiteX0" fmla="*/ 0 w 443868"/>
                  <a:gd name="connsiteY0" fmla="*/ 63201 h 75530"/>
                  <a:gd name="connsiteX1" fmla="*/ 98637 w 443868"/>
                  <a:gd name="connsiteY1" fmla="*/ 1556 h 75530"/>
                  <a:gd name="connsiteX2" fmla="*/ 160286 w 443868"/>
                  <a:gd name="connsiteY2" fmla="*/ 75530 h 75530"/>
                  <a:gd name="connsiteX3" fmla="*/ 246593 w 443868"/>
                  <a:gd name="connsiteY3" fmla="*/ 75530 h 75530"/>
                  <a:gd name="connsiteX4" fmla="*/ 332901 w 443868"/>
                  <a:gd name="connsiteY4" fmla="*/ 1556 h 75530"/>
                  <a:gd name="connsiteX5" fmla="*/ 394550 w 443868"/>
                  <a:gd name="connsiteY5" fmla="*/ 26214 h 75530"/>
                  <a:gd name="connsiteX6" fmla="*/ 443868 w 443868"/>
                  <a:gd name="connsiteY6" fmla="*/ 38543 h 755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43868" h="75530">
                    <a:moveTo>
                      <a:pt x="0" y="63201"/>
                    </a:moveTo>
                    <a:cubicBezTo>
                      <a:pt x="35961" y="31351"/>
                      <a:pt x="71923" y="-499"/>
                      <a:pt x="98637" y="1556"/>
                    </a:cubicBezTo>
                    <a:cubicBezTo>
                      <a:pt x="125351" y="3611"/>
                      <a:pt x="135627" y="63201"/>
                      <a:pt x="160286" y="75530"/>
                    </a:cubicBezTo>
                    <a:cubicBezTo>
                      <a:pt x="184945" y="87859"/>
                      <a:pt x="217824" y="87859"/>
                      <a:pt x="246593" y="75530"/>
                    </a:cubicBezTo>
                    <a:cubicBezTo>
                      <a:pt x="275362" y="63201"/>
                      <a:pt x="308242" y="9775"/>
                      <a:pt x="332901" y="1556"/>
                    </a:cubicBezTo>
                    <a:cubicBezTo>
                      <a:pt x="357560" y="-6663"/>
                      <a:pt x="376055" y="20049"/>
                      <a:pt x="394550" y="26214"/>
                    </a:cubicBezTo>
                    <a:cubicBezTo>
                      <a:pt x="413045" y="32379"/>
                      <a:pt x="443868" y="38543"/>
                      <a:pt x="443868" y="38543"/>
                    </a:cubicBezTo>
                  </a:path>
                </a:pathLst>
              </a:custGeom>
              <a:ln w="635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30" name="フリーフォーム 129"/>
              <p:cNvSpPr/>
              <p:nvPr/>
            </p:nvSpPr>
            <p:spPr>
              <a:xfrm rot="10800000">
                <a:off x="4304853" y="4901468"/>
                <a:ext cx="480858" cy="74664"/>
              </a:xfrm>
              <a:custGeom>
                <a:avLst/>
                <a:gdLst>
                  <a:gd name="connsiteX0" fmla="*/ 0 w 480857"/>
                  <a:gd name="connsiteY0" fmla="*/ 74664 h 74664"/>
                  <a:gd name="connsiteX1" fmla="*/ 172615 w 480857"/>
                  <a:gd name="connsiteY1" fmla="*/ 690 h 74664"/>
                  <a:gd name="connsiteX2" fmla="*/ 234264 w 480857"/>
                  <a:gd name="connsiteY2" fmla="*/ 37677 h 74664"/>
                  <a:gd name="connsiteX3" fmla="*/ 382220 w 480857"/>
                  <a:gd name="connsiteY3" fmla="*/ 37677 h 74664"/>
                  <a:gd name="connsiteX4" fmla="*/ 480857 w 480857"/>
                  <a:gd name="connsiteY4" fmla="*/ 690 h 746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0857" h="74664">
                    <a:moveTo>
                      <a:pt x="0" y="74664"/>
                    </a:moveTo>
                    <a:cubicBezTo>
                      <a:pt x="66785" y="40759"/>
                      <a:pt x="133571" y="6855"/>
                      <a:pt x="172615" y="690"/>
                    </a:cubicBezTo>
                    <a:cubicBezTo>
                      <a:pt x="211659" y="-5475"/>
                      <a:pt x="199330" y="31513"/>
                      <a:pt x="234264" y="37677"/>
                    </a:cubicBezTo>
                    <a:cubicBezTo>
                      <a:pt x="269198" y="43841"/>
                      <a:pt x="341121" y="43841"/>
                      <a:pt x="382220" y="37677"/>
                    </a:cubicBezTo>
                    <a:cubicBezTo>
                      <a:pt x="423319" y="31513"/>
                      <a:pt x="468527" y="6854"/>
                      <a:pt x="480857" y="690"/>
                    </a:cubicBezTo>
                  </a:path>
                </a:pathLst>
              </a:custGeom>
              <a:ln w="635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31" name="フリーフォーム 130"/>
              <p:cNvSpPr/>
              <p:nvPr/>
            </p:nvSpPr>
            <p:spPr>
              <a:xfrm rot="10800000">
                <a:off x="4278871" y="5036068"/>
                <a:ext cx="406880" cy="114578"/>
              </a:xfrm>
              <a:custGeom>
                <a:avLst/>
                <a:gdLst>
                  <a:gd name="connsiteX0" fmla="*/ 0 w 406879"/>
                  <a:gd name="connsiteY0" fmla="*/ 74312 h 114578"/>
                  <a:gd name="connsiteX1" fmla="*/ 184945 w 406879"/>
                  <a:gd name="connsiteY1" fmla="*/ 111299 h 114578"/>
                  <a:gd name="connsiteX2" fmla="*/ 295912 w 406879"/>
                  <a:gd name="connsiteY2" fmla="*/ 338 h 114578"/>
                  <a:gd name="connsiteX3" fmla="*/ 406879 w 406879"/>
                  <a:gd name="connsiteY3" fmla="*/ 74312 h 1145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06879" h="114578">
                    <a:moveTo>
                      <a:pt x="0" y="74312"/>
                    </a:moveTo>
                    <a:cubicBezTo>
                      <a:pt x="67813" y="98970"/>
                      <a:pt x="135626" y="123628"/>
                      <a:pt x="184945" y="111299"/>
                    </a:cubicBezTo>
                    <a:cubicBezTo>
                      <a:pt x="234264" y="98970"/>
                      <a:pt x="258923" y="6503"/>
                      <a:pt x="295912" y="338"/>
                    </a:cubicBezTo>
                    <a:cubicBezTo>
                      <a:pt x="332901" y="-5827"/>
                      <a:pt x="406879" y="74312"/>
                      <a:pt x="406879" y="74312"/>
                    </a:cubicBezTo>
                  </a:path>
                </a:pathLst>
              </a:custGeom>
              <a:ln w="635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32" name="フリーフォーム 131"/>
              <p:cNvSpPr/>
              <p:nvPr/>
            </p:nvSpPr>
            <p:spPr>
              <a:xfrm rot="10800000">
                <a:off x="4278871" y="5265225"/>
                <a:ext cx="443869" cy="52056"/>
              </a:xfrm>
              <a:custGeom>
                <a:avLst/>
                <a:gdLst>
                  <a:gd name="connsiteX0" fmla="*/ 0 w 443868"/>
                  <a:gd name="connsiteY0" fmla="*/ 15069 h 52056"/>
                  <a:gd name="connsiteX1" fmla="*/ 73978 w 443868"/>
                  <a:gd name="connsiteY1" fmla="*/ 52056 h 52056"/>
                  <a:gd name="connsiteX2" fmla="*/ 135626 w 443868"/>
                  <a:gd name="connsiteY2" fmla="*/ 15069 h 52056"/>
                  <a:gd name="connsiteX3" fmla="*/ 197275 w 443868"/>
                  <a:gd name="connsiteY3" fmla="*/ 15069 h 52056"/>
                  <a:gd name="connsiteX4" fmla="*/ 271253 w 443868"/>
                  <a:gd name="connsiteY4" fmla="*/ 39727 h 52056"/>
                  <a:gd name="connsiteX5" fmla="*/ 394550 w 443868"/>
                  <a:gd name="connsiteY5" fmla="*/ 2740 h 52056"/>
                  <a:gd name="connsiteX6" fmla="*/ 443868 w 443868"/>
                  <a:gd name="connsiteY6" fmla="*/ 2740 h 520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43868" h="52056">
                    <a:moveTo>
                      <a:pt x="0" y="15069"/>
                    </a:moveTo>
                    <a:cubicBezTo>
                      <a:pt x="25687" y="33562"/>
                      <a:pt x="51374" y="52056"/>
                      <a:pt x="73978" y="52056"/>
                    </a:cubicBezTo>
                    <a:cubicBezTo>
                      <a:pt x="96582" y="52056"/>
                      <a:pt x="115076" y="21234"/>
                      <a:pt x="135626" y="15069"/>
                    </a:cubicBezTo>
                    <a:cubicBezTo>
                      <a:pt x="156176" y="8904"/>
                      <a:pt x="174671" y="10959"/>
                      <a:pt x="197275" y="15069"/>
                    </a:cubicBezTo>
                    <a:cubicBezTo>
                      <a:pt x="219879" y="19179"/>
                      <a:pt x="238374" y="41782"/>
                      <a:pt x="271253" y="39727"/>
                    </a:cubicBezTo>
                    <a:cubicBezTo>
                      <a:pt x="304132" y="37672"/>
                      <a:pt x="365781" y="8905"/>
                      <a:pt x="394550" y="2740"/>
                    </a:cubicBezTo>
                    <a:cubicBezTo>
                      <a:pt x="423319" y="-3425"/>
                      <a:pt x="443868" y="2740"/>
                      <a:pt x="443868" y="2740"/>
                    </a:cubicBezTo>
                  </a:path>
                </a:pathLst>
              </a:custGeom>
              <a:ln w="635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33" name="フリーフォーム 132"/>
              <p:cNvSpPr/>
              <p:nvPr/>
            </p:nvSpPr>
            <p:spPr>
              <a:xfrm rot="10800000">
                <a:off x="4293847" y="4616033"/>
                <a:ext cx="443869" cy="75530"/>
              </a:xfrm>
              <a:custGeom>
                <a:avLst/>
                <a:gdLst>
                  <a:gd name="connsiteX0" fmla="*/ 0 w 443868"/>
                  <a:gd name="connsiteY0" fmla="*/ 63201 h 75530"/>
                  <a:gd name="connsiteX1" fmla="*/ 98637 w 443868"/>
                  <a:gd name="connsiteY1" fmla="*/ 1556 h 75530"/>
                  <a:gd name="connsiteX2" fmla="*/ 160286 w 443868"/>
                  <a:gd name="connsiteY2" fmla="*/ 75530 h 75530"/>
                  <a:gd name="connsiteX3" fmla="*/ 246593 w 443868"/>
                  <a:gd name="connsiteY3" fmla="*/ 75530 h 75530"/>
                  <a:gd name="connsiteX4" fmla="*/ 332901 w 443868"/>
                  <a:gd name="connsiteY4" fmla="*/ 1556 h 75530"/>
                  <a:gd name="connsiteX5" fmla="*/ 394550 w 443868"/>
                  <a:gd name="connsiteY5" fmla="*/ 26214 h 75530"/>
                  <a:gd name="connsiteX6" fmla="*/ 443868 w 443868"/>
                  <a:gd name="connsiteY6" fmla="*/ 38543 h 755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43868" h="75530">
                    <a:moveTo>
                      <a:pt x="0" y="63201"/>
                    </a:moveTo>
                    <a:cubicBezTo>
                      <a:pt x="35961" y="31351"/>
                      <a:pt x="71923" y="-499"/>
                      <a:pt x="98637" y="1556"/>
                    </a:cubicBezTo>
                    <a:cubicBezTo>
                      <a:pt x="125351" y="3611"/>
                      <a:pt x="135627" y="63201"/>
                      <a:pt x="160286" y="75530"/>
                    </a:cubicBezTo>
                    <a:cubicBezTo>
                      <a:pt x="184945" y="87859"/>
                      <a:pt x="217824" y="87859"/>
                      <a:pt x="246593" y="75530"/>
                    </a:cubicBezTo>
                    <a:cubicBezTo>
                      <a:pt x="275362" y="63201"/>
                      <a:pt x="308242" y="9775"/>
                      <a:pt x="332901" y="1556"/>
                    </a:cubicBezTo>
                    <a:cubicBezTo>
                      <a:pt x="357560" y="-6663"/>
                      <a:pt x="376055" y="20049"/>
                      <a:pt x="394550" y="26214"/>
                    </a:cubicBezTo>
                    <a:cubicBezTo>
                      <a:pt x="413045" y="32379"/>
                      <a:pt x="443868" y="38543"/>
                      <a:pt x="443868" y="38543"/>
                    </a:cubicBezTo>
                  </a:path>
                </a:pathLst>
              </a:custGeom>
              <a:ln w="635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101" name="図形グループ 100"/>
            <p:cNvGrpSpPr/>
            <p:nvPr/>
          </p:nvGrpSpPr>
          <p:grpSpPr>
            <a:xfrm>
              <a:off x="1012720" y="2543895"/>
              <a:ext cx="260808" cy="1656291"/>
              <a:chOff x="4251093" y="3780867"/>
              <a:chExt cx="549595" cy="1656291"/>
            </a:xfrm>
          </p:grpSpPr>
          <p:sp>
            <p:nvSpPr>
              <p:cNvPr id="102" name="フリーフォーム 101"/>
              <p:cNvSpPr/>
              <p:nvPr/>
            </p:nvSpPr>
            <p:spPr>
              <a:xfrm>
                <a:off x="4303059" y="4326785"/>
                <a:ext cx="480857" cy="74664"/>
              </a:xfrm>
              <a:custGeom>
                <a:avLst/>
                <a:gdLst>
                  <a:gd name="connsiteX0" fmla="*/ 0 w 480857"/>
                  <a:gd name="connsiteY0" fmla="*/ 74664 h 74664"/>
                  <a:gd name="connsiteX1" fmla="*/ 172615 w 480857"/>
                  <a:gd name="connsiteY1" fmla="*/ 690 h 74664"/>
                  <a:gd name="connsiteX2" fmla="*/ 234264 w 480857"/>
                  <a:gd name="connsiteY2" fmla="*/ 37677 h 74664"/>
                  <a:gd name="connsiteX3" fmla="*/ 382220 w 480857"/>
                  <a:gd name="connsiteY3" fmla="*/ 37677 h 74664"/>
                  <a:gd name="connsiteX4" fmla="*/ 480857 w 480857"/>
                  <a:gd name="connsiteY4" fmla="*/ 690 h 746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0857" h="74664">
                    <a:moveTo>
                      <a:pt x="0" y="74664"/>
                    </a:moveTo>
                    <a:cubicBezTo>
                      <a:pt x="66785" y="40759"/>
                      <a:pt x="133571" y="6855"/>
                      <a:pt x="172615" y="690"/>
                    </a:cubicBezTo>
                    <a:cubicBezTo>
                      <a:pt x="211659" y="-5475"/>
                      <a:pt x="199330" y="31513"/>
                      <a:pt x="234264" y="37677"/>
                    </a:cubicBezTo>
                    <a:cubicBezTo>
                      <a:pt x="269198" y="43841"/>
                      <a:pt x="341121" y="43841"/>
                      <a:pt x="382220" y="37677"/>
                    </a:cubicBezTo>
                    <a:cubicBezTo>
                      <a:pt x="423319" y="31513"/>
                      <a:pt x="468527" y="6854"/>
                      <a:pt x="480857" y="690"/>
                    </a:cubicBezTo>
                  </a:path>
                </a:pathLst>
              </a:custGeom>
              <a:ln w="635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03" name="フリーフォーム 102"/>
              <p:cNvSpPr/>
              <p:nvPr/>
            </p:nvSpPr>
            <p:spPr>
              <a:xfrm>
                <a:off x="4288082" y="4487414"/>
                <a:ext cx="406880" cy="114578"/>
              </a:xfrm>
              <a:custGeom>
                <a:avLst/>
                <a:gdLst>
                  <a:gd name="connsiteX0" fmla="*/ 0 w 406879"/>
                  <a:gd name="connsiteY0" fmla="*/ 74312 h 114578"/>
                  <a:gd name="connsiteX1" fmla="*/ 184945 w 406879"/>
                  <a:gd name="connsiteY1" fmla="*/ 111299 h 114578"/>
                  <a:gd name="connsiteX2" fmla="*/ 295912 w 406879"/>
                  <a:gd name="connsiteY2" fmla="*/ 338 h 114578"/>
                  <a:gd name="connsiteX3" fmla="*/ 406879 w 406879"/>
                  <a:gd name="connsiteY3" fmla="*/ 74312 h 1145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06879" h="114578">
                    <a:moveTo>
                      <a:pt x="0" y="74312"/>
                    </a:moveTo>
                    <a:cubicBezTo>
                      <a:pt x="67813" y="98970"/>
                      <a:pt x="135626" y="123628"/>
                      <a:pt x="184945" y="111299"/>
                    </a:cubicBezTo>
                    <a:cubicBezTo>
                      <a:pt x="234264" y="98970"/>
                      <a:pt x="258923" y="6503"/>
                      <a:pt x="295912" y="338"/>
                    </a:cubicBezTo>
                    <a:cubicBezTo>
                      <a:pt x="332901" y="-5827"/>
                      <a:pt x="406879" y="74312"/>
                      <a:pt x="406879" y="74312"/>
                    </a:cubicBezTo>
                  </a:path>
                </a:pathLst>
              </a:custGeom>
              <a:ln w="635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04" name="フリーフォーム 103"/>
              <p:cNvSpPr/>
              <p:nvPr/>
            </p:nvSpPr>
            <p:spPr>
              <a:xfrm>
                <a:off x="4303059" y="3954865"/>
                <a:ext cx="443868" cy="52056"/>
              </a:xfrm>
              <a:custGeom>
                <a:avLst/>
                <a:gdLst>
                  <a:gd name="connsiteX0" fmla="*/ 0 w 443868"/>
                  <a:gd name="connsiteY0" fmla="*/ 15069 h 52056"/>
                  <a:gd name="connsiteX1" fmla="*/ 73978 w 443868"/>
                  <a:gd name="connsiteY1" fmla="*/ 52056 h 52056"/>
                  <a:gd name="connsiteX2" fmla="*/ 135626 w 443868"/>
                  <a:gd name="connsiteY2" fmla="*/ 15069 h 52056"/>
                  <a:gd name="connsiteX3" fmla="*/ 197275 w 443868"/>
                  <a:gd name="connsiteY3" fmla="*/ 15069 h 52056"/>
                  <a:gd name="connsiteX4" fmla="*/ 271253 w 443868"/>
                  <a:gd name="connsiteY4" fmla="*/ 39727 h 52056"/>
                  <a:gd name="connsiteX5" fmla="*/ 394550 w 443868"/>
                  <a:gd name="connsiteY5" fmla="*/ 2740 h 52056"/>
                  <a:gd name="connsiteX6" fmla="*/ 443868 w 443868"/>
                  <a:gd name="connsiteY6" fmla="*/ 2740 h 520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43868" h="52056">
                    <a:moveTo>
                      <a:pt x="0" y="15069"/>
                    </a:moveTo>
                    <a:cubicBezTo>
                      <a:pt x="25687" y="33562"/>
                      <a:pt x="51374" y="52056"/>
                      <a:pt x="73978" y="52056"/>
                    </a:cubicBezTo>
                    <a:cubicBezTo>
                      <a:pt x="96582" y="52056"/>
                      <a:pt x="115076" y="21234"/>
                      <a:pt x="135626" y="15069"/>
                    </a:cubicBezTo>
                    <a:cubicBezTo>
                      <a:pt x="156176" y="8904"/>
                      <a:pt x="174671" y="10959"/>
                      <a:pt x="197275" y="15069"/>
                    </a:cubicBezTo>
                    <a:cubicBezTo>
                      <a:pt x="219879" y="19179"/>
                      <a:pt x="238374" y="41782"/>
                      <a:pt x="271253" y="39727"/>
                    </a:cubicBezTo>
                    <a:cubicBezTo>
                      <a:pt x="304132" y="37672"/>
                      <a:pt x="365781" y="8905"/>
                      <a:pt x="394550" y="2740"/>
                    </a:cubicBezTo>
                    <a:cubicBezTo>
                      <a:pt x="423319" y="-3425"/>
                      <a:pt x="443868" y="2740"/>
                      <a:pt x="443868" y="2740"/>
                    </a:cubicBezTo>
                  </a:path>
                </a:pathLst>
              </a:custGeom>
              <a:ln w="635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05" name="フリーフォーム 104"/>
              <p:cNvSpPr/>
              <p:nvPr/>
            </p:nvSpPr>
            <p:spPr>
              <a:xfrm>
                <a:off x="4303059" y="4140984"/>
                <a:ext cx="443868" cy="75530"/>
              </a:xfrm>
              <a:custGeom>
                <a:avLst/>
                <a:gdLst>
                  <a:gd name="connsiteX0" fmla="*/ 0 w 443868"/>
                  <a:gd name="connsiteY0" fmla="*/ 63201 h 75530"/>
                  <a:gd name="connsiteX1" fmla="*/ 98637 w 443868"/>
                  <a:gd name="connsiteY1" fmla="*/ 1556 h 75530"/>
                  <a:gd name="connsiteX2" fmla="*/ 160286 w 443868"/>
                  <a:gd name="connsiteY2" fmla="*/ 75530 h 75530"/>
                  <a:gd name="connsiteX3" fmla="*/ 246593 w 443868"/>
                  <a:gd name="connsiteY3" fmla="*/ 75530 h 75530"/>
                  <a:gd name="connsiteX4" fmla="*/ 332901 w 443868"/>
                  <a:gd name="connsiteY4" fmla="*/ 1556 h 75530"/>
                  <a:gd name="connsiteX5" fmla="*/ 394550 w 443868"/>
                  <a:gd name="connsiteY5" fmla="*/ 26214 h 75530"/>
                  <a:gd name="connsiteX6" fmla="*/ 443868 w 443868"/>
                  <a:gd name="connsiteY6" fmla="*/ 38543 h 755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43868" h="75530">
                    <a:moveTo>
                      <a:pt x="0" y="63201"/>
                    </a:moveTo>
                    <a:cubicBezTo>
                      <a:pt x="35961" y="31351"/>
                      <a:pt x="71923" y="-499"/>
                      <a:pt x="98637" y="1556"/>
                    </a:cubicBezTo>
                    <a:cubicBezTo>
                      <a:pt x="125351" y="3611"/>
                      <a:pt x="135627" y="63201"/>
                      <a:pt x="160286" y="75530"/>
                    </a:cubicBezTo>
                    <a:cubicBezTo>
                      <a:pt x="184945" y="87859"/>
                      <a:pt x="217824" y="87859"/>
                      <a:pt x="246593" y="75530"/>
                    </a:cubicBezTo>
                    <a:cubicBezTo>
                      <a:pt x="275362" y="63201"/>
                      <a:pt x="308242" y="9775"/>
                      <a:pt x="332901" y="1556"/>
                    </a:cubicBezTo>
                    <a:cubicBezTo>
                      <a:pt x="357560" y="-6663"/>
                      <a:pt x="376055" y="20049"/>
                      <a:pt x="394550" y="26214"/>
                    </a:cubicBezTo>
                    <a:cubicBezTo>
                      <a:pt x="413045" y="32379"/>
                      <a:pt x="443868" y="38543"/>
                      <a:pt x="443868" y="38543"/>
                    </a:cubicBezTo>
                  </a:path>
                </a:pathLst>
              </a:custGeom>
              <a:ln w="635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06" name="フリーフォーム 105"/>
              <p:cNvSpPr/>
              <p:nvPr/>
            </p:nvSpPr>
            <p:spPr>
              <a:xfrm rot="10800000">
                <a:off x="4303057" y="4066302"/>
                <a:ext cx="480857" cy="74664"/>
              </a:xfrm>
              <a:custGeom>
                <a:avLst/>
                <a:gdLst>
                  <a:gd name="connsiteX0" fmla="*/ 0 w 480857"/>
                  <a:gd name="connsiteY0" fmla="*/ 74664 h 74664"/>
                  <a:gd name="connsiteX1" fmla="*/ 172615 w 480857"/>
                  <a:gd name="connsiteY1" fmla="*/ 690 h 74664"/>
                  <a:gd name="connsiteX2" fmla="*/ 234264 w 480857"/>
                  <a:gd name="connsiteY2" fmla="*/ 37677 h 74664"/>
                  <a:gd name="connsiteX3" fmla="*/ 382220 w 480857"/>
                  <a:gd name="connsiteY3" fmla="*/ 37677 h 74664"/>
                  <a:gd name="connsiteX4" fmla="*/ 480857 w 480857"/>
                  <a:gd name="connsiteY4" fmla="*/ 690 h 746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0857" h="74664">
                    <a:moveTo>
                      <a:pt x="0" y="74664"/>
                    </a:moveTo>
                    <a:cubicBezTo>
                      <a:pt x="66785" y="40759"/>
                      <a:pt x="133571" y="6855"/>
                      <a:pt x="172615" y="690"/>
                    </a:cubicBezTo>
                    <a:cubicBezTo>
                      <a:pt x="211659" y="-5475"/>
                      <a:pt x="199330" y="31513"/>
                      <a:pt x="234264" y="37677"/>
                    </a:cubicBezTo>
                    <a:cubicBezTo>
                      <a:pt x="269198" y="43841"/>
                      <a:pt x="341121" y="43841"/>
                      <a:pt x="382220" y="37677"/>
                    </a:cubicBezTo>
                    <a:cubicBezTo>
                      <a:pt x="423319" y="31513"/>
                      <a:pt x="468527" y="6854"/>
                      <a:pt x="480857" y="690"/>
                    </a:cubicBezTo>
                  </a:path>
                </a:pathLst>
              </a:custGeom>
              <a:ln w="635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07" name="フリーフォーム 106"/>
              <p:cNvSpPr/>
              <p:nvPr/>
            </p:nvSpPr>
            <p:spPr>
              <a:xfrm rot="10800000">
                <a:off x="4303058" y="4200902"/>
                <a:ext cx="406879" cy="114578"/>
              </a:xfrm>
              <a:custGeom>
                <a:avLst/>
                <a:gdLst>
                  <a:gd name="connsiteX0" fmla="*/ 0 w 406879"/>
                  <a:gd name="connsiteY0" fmla="*/ 74312 h 114578"/>
                  <a:gd name="connsiteX1" fmla="*/ 184945 w 406879"/>
                  <a:gd name="connsiteY1" fmla="*/ 111299 h 114578"/>
                  <a:gd name="connsiteX2" fmla="*/ 295912 w 406879"/>
                  <a:gd name="connsiteY2" fmla="*/ 338 h 114578"/>
                  <a:gd name="connsiteX3" fmla="*/ 406879 w 406879"/>
                  <a:gd name="connsiteY3" fmla="*/ 74312 h 1145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06879" h="114578">
                    <a:moveTo>
                      <a:pt x="0" y="74312"/>
                    </a:moveTo>
                    <a:cubicBezTo>
                      <a:pt x="67813" y="98970"/>
                      <a:pt x="135626" y="123628"/>
                      <a:pt x="184945" y="111299"/>
                    </a:cubicBezTo>
                    <a:cubicBezTo>
                      <a:pt x="234264" y="98970"/>
                      <a:pt x="258923" y="6503"/>
                      <a:pt x="295912" y="338"/>
                    </a:cubicBezTo>
                    <a:cubicBezTo>
                      <a:pt x="332901" y="-5827"/>
                      <a:pt x="406879" y="74312"/>
                      <a:pt x="406879" y="74312"/>
                    </a:cubicBezTo>
                  </a:path>
                </a:pathLst>
              </a:custGeom>
              <a:ln w="635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08" name="フリーフォーム 107"/>
              <p:cNvSpPr/>
              <p:nvPr/>
            </p:nvSpPr>
            <p:spPr>
              <a:xfrm rot="10800000">
                <a:off x="4251093" y="4430059"/>
                <a:ext cx="443869" cy="52056"/>
              </a:xfrm>
              <a:custGeom>
                <a:avLst/>
                <a:gdLst>
                  <a:gd name="connsiteX0" fmla="*/ 0 w 443868"/>
                  <a:gd name="connsiteY0" fmla="*/ 15069 h 52056"/>
                  <a:gd name="connsiteX1" fmla="*/ 73978 w 443868"/>
                  <a:gd name="connsiteY1" fmla="*/ 52056 h 52056"/>
                  <a:gd name="connsiteX2" fmla="*/ 135626 w 443868"/>
                  <a:gd name="connsiteY2" fmla="*/ 15069 h 52056"/>
                  <a:gd name="connsiteX3" fmla="*/ 197275 w 443868"/>
                  <a:gd name="connsiteY3" fmla="*/ 15069 h 52056"/>
                  <a:gd name="connsiteX4" fmla="*/ 271253 w 443868"/>
                  <a:gd name="connsiteY4" fmla="*/ 39727 h 52056"/>
                  <a:gd name="connsiteX5" fmla="*/ 394550 w 443868"/>
                  <a:gd name="connsiteY5" fmla="*/ 2740 h 52056"/>
                  <a:gd name="connsiteX6" fmla="*/ 443868 w 443868"/>
                  <a:gd name="connsiteY6" fmla="*/ 2740 h 520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43868" h="52056">
                    <a:moveTo>
                      <a:pt x="0" y="15069"/>
                    </a:moveTo>
                    <a:cubicBezTo>
                      <a:pt x="25687" y="33562"/>
                      <a:pt x="51374" y="52056"/>
                      <a:pt x="73978" y="52056"/>
                    </a:cubicBezTo>
                    <a:cubicBezTo>
                      <a:pt x="96582" y="52056"/>
                      <a:pt x="115076" y="21234"/>
                      <a:pt x="135626" y="15069"/>
                    </a:cubicBezTo>
                    <a:cubicBezTo>
                      <a:pt x="156176" y="8904"/>
                      <a:pt x="174671" y="10959"/>
                      <a:pt x="197275" y="15069"/>
                    </a:cubicBezTo>
                    <a:cubicBezTo>
                      <a:pt x="219879" y="19179"/>
                      <a:pt x="238374" y="41782"/>
                      <a:pt x="271253" y="39727"/>
                    </a:cubicBezTo>
                    <a:cubicBezTo>
                      <a:pt x="304132" y="37672"/>
                      <a:pt x="365781" y="8905"/>
                      <a:pt x="394550" y="2740"/>
                    </a:cubicBezTo>
                    <a:cubicBezTo>
                      <a:pt x="423319" y="-3425"/>
                      <a:pt x="443868" y="2740"/>
                      <a:pt x="443868" y="2740"/>
                    </a:cubicBezTo>
                  </a:path>
                </a:pathLst>
              </a:custGeom>
              <a:ln w="635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09" name="フリーフォーム 108"/>
              <p:cNvSpPr/>
              <p:nvPr/>
            </p:nvSpPr>
            <p:spPr>
              <a:xfrm rot="10800000">
                <a:off x="4266069" y="3780867"/>
                <a:ext cx="443868" cy="75530"/>
              </a:xfrm>
              <a:custGeom>
                <a:avLst/>
                <a:gdLst>
                  <a:gd name="connsiteX0" fmla="*/ 0 w 443868"/>
                  <a:gd name="connsiteY0" fmla="*/ 63201 h 75530"/>
                  <a:gd name="connsiteX1" fmla="*/ 98637 w 443868"/>
                  <a:gd name="connsiteY1" fmla="*/ 1556 h 75530"/>
                  <a:gd name="connsiteX2" fmla="*/ 160286 w 443868"/>
                  <a:gd name="connsiteY2" fmla="*/ 75530 h 75530"/>
                  <a:gd name="connsiteX3" fmla="*/ 246593 w 443868"/>
                  <a:gd name="connsiteY3" fmla="*/ 75530 h 75530"/>
                  <a:gd name="connsiteX4" fmla="*/ 332901 w 443868"/>
                  <a:gd name="connsiteY4" fmla="*/ 1556 h 75530"/>
                  <a:gd name="connsiteX5" fmla="*/ 394550 w 443868"/>
                  <a:gd name="connsiteY5" fmla="*/ 26214 h 75530"/>
                  <a:gd name="connsiteX6" fmla="*/ 443868 w 443868"/>
                  <a:gd name="connsiteY6" fmla="*/ 38543 h 755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43868" h="75530">
                    <a:moveTo>
                      <a:pt x="0" y="63201"/>
                    </a:moveTo>
                    <a:cubicBezTo>
                      <a:pt x="35961" y="31351"/>
                      <a:pt x="71923" y="-499"/>
                      <a:pt x="98637" y="1556"/>
                    </a:cubicBezTo>
                    <a:cubicBezTo>
                      <a:pt x="125351" y="3611"/>
                      <a:pt x="135627" y="63201"/>
                      <a:pt x="160286" y="75530"/>
                    </a:cubicBezTo>
                    <a:cubicBezTo>
                      <a:pt x="184945" y="87859"/>
                      <a:pt x="217824" y="87859"/>
                      <a:pt x="246593" y="75530"/>
                    </a:cubicBezTo>
                    <a:cubicBezTo>
                      <a:pt x="275362" y="63201"/>
                      <a:pt x="308242" y="9775"/>
                      <a:pt x="332901" y="1556"/>
                    </a:cubicBezTo>
                    <a:cubicBezTo>
                      <a:pt x="357560" y="-6663"/>
                      <a:pt x="376055" y="20049"/>
                      <a:pt x="394550" y="26214"/>
                    </a:cubicBezTo>
                    <a:cubicBezTo>
                      <a:pt x="413045" y="32379"/>
                      <a:pt x="443868" y="38543"/>
                      <a:pt x="443868" y="38543"/>
                    </a:cubicBezTo>
                  </a:path>
                </a:pathLst>
              </a:custGeom>
              <a:ln w="635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10" name="フリーフォーム 109"/>
              <p:cNvSpPr/>
              <p:nvPr/>
            </p:nvSpPr>
            <p:spPr>
              <a:xfrm>
                <a:off x="4304853" y="5161951"/>
                <a:ext cx="480858" cy="74664"/>
              </a:xfrm>
              <a:custGeom>
                <a:avLst/>
                <a:gdLst>
                  <a:gd name="connsiteX0" fmla="*/ 0 w 480857"/>
                  <a:gd name="connsiteY0" fmla="*/ 74664 h 74664"/>
                  <a:gd name="connsiteX1" fmla="*/ 172615 w 480857"/>
                  <a:gd name="connsiteY1" fmla="*/ 690 h 74664"/>
                  <a:gd name="connsiteX2" fmla="*/ 234264 w 480857"/>
                  <a:gd name="connsiteY2" fmla="*/ 37677 h 74664"/>
                  <a:gd name="connsiteX3" fmla="*/ 382220 w 480857"/>
                  <a:gd name="connsiteY3" fmla="*/ 37677 h 74664"/>
                  <a:gd name="connsiteX4" fmla="*/ 480857 w 480857"/>
                  <a:gd name="connsiteY4" fmla="*/ 690 h 746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0857" h="74664">
                    <a:moveTo>
                      <a:pt x="0" y="74664"/>
                    </a:moveTo>
                    <a:cubicBezTo>
                      <a:pt x="66785" y="40759"/>
                      <a:pt x="133571" y="6855"/>
                      <a:pt x="172615" y="690"/>
                    </a:cubicBezTo>
                    <a:cubicBezTo>
                      <a:pt x="211659" y="-5475"/>
                      <a:pt x="199330" y="31513"/>
                      <a:pt x="234264" y="37677"/>
                    </a:cubicBezTo>
                    <a:cubicBezTo>
                      <a:pt x="269198" y="43841"/>
                      <a:pt x="341121" y="43841"/>
                      <a:pt x="382220" y="37677"/>
                    </a:cubicBezTo>
                    <a:cubicBezTo>
                      <a:pt x="423319" y="31513"/>
                      <a:pt x="468527" y="6854"/>
                      <a:pt x="480857" y="690"/>
                    </a:cubicBezTo>
                  </a:path>
                </a:pathLst>
              </a:custGeom>
              <a:ln w="635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11" name="フリーフォーム 110"/>
              <p:cNvSpPr/>
              <p:nvPr/>
            </p:nvSpPr>
            <p:spPr>
              <a:xfrm>
                <a:off x="4263895" y="5322580"/>
                <a:ext cx="406880" cy="114578"/>
              </a:xfrm>
              <a:custGeom>
                <a:avLst/>
                <a:gdLst>
                  <a:gd name="connsiteX0" fmla="*/ 0 w 406879"/>
                  <a:gd name="connsiteY0" fmla="*/ 74312 h 114578"/>
                  <a:gd name="connsiteX1" fmla="*/ 184945 w 406879"/>
                  <a:gd name="connsiteY1" fmla="*/ 111299 h 114578"/>
                  <a:gd name="connsiteX2" fmla="*/ 295912 w 406879"/>
                  <a:gd name="connsiteY2" fmla="*/ 338 h 114578"/>
                  <a:gd name="connsiteX3" fmla="*/ 406879 w 406879"/>
                  <a:gd name="connsiteY3" fmla="*/ 74312 h 1145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06879" h="114578">
                    <a:moveTo>
                      <a:pt x="0" y="74312"/>
                    </a:moveTo>
                    <a:cubicBezTo>
                      <a:pt x="67813" y="98970"/>
                      <a:pt x="135626" y="123628"/>
                      <a:pt x="184945" y="111299"/>
                    </a:cubicBezTo>
                    <a:cubicBezTo>
                      <a:pt x="234264" y="98970"/>
                      <a:pt x="258923" y="6503"/>
                      <a:pt x="295912" y="338"/>
                    </a:cubicBezTo>
                    <a:cubicBezTo>
                      <a:pt x="332901" y="-5827"/>
                      <a:pt x="406879" y="74312"/>
                      <a:pt x="406879" y="74312"/>
                    </a:cubicBezTo>
                  </a:path>
                </a:pathLst>
              </a:custGeom>
              <a:ln w="635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12" name="フリーフォーム 111"/>
              <p:cNvSpPr/>
              <p:nvPr/>
            </p:nvSpPr>
            <p:spPr>
              <a:xfrm>
                <a:off x="4278871" y="4790031"/>
                <a:ext cx="443869" cy="52056"/>
              </a:xfrm>
              <a:custGeom>
                <a:avLst/>
                <a:gdLst>
                  <a:gd name="connsiteX0" fmla="*/ 0 w 443868"/>
                  <a:gd name="connsiteY0" fmla="*/ 15069 h 52056"/>
                  <a:gd name="connsiteX1" fmla="*/ 73978 w 443868"/>
                  <a:gd name="connsiteY1" fmla="*/ 52056 h 52056"/>
                  <a:gd name="connsiteX2" fmla="*/ 135626 w 443868"/>
                  <a:gd name="connsiteY2" fmla="*/ 15069 h 52056"/>
                  <a:gd name="connsiteX3" fmla="*/ 197275 w 443868"/>
                  <a:gd name="connsiteY3" fmla="*/ 15069 h 52056"/>
                  <a:gd name="connsiteX4" fmla="*/ 271253 w 443868"/>
                  <a:gd name="connsiteY4" fmla="*/ 39727 h 52056"/>
                  <a:gd name="connsiteX5" fmla="*/ 394550 w 443868"/>
                  <a:gd name="connsiteY5" fmla="*/ 2740 h 52056"/>
                  <a:gd name="connsiteX6" fmla="*/ 443868 w 443868"/>
                  <a:gd name="connsiteY6" fmla="*/ 2740 h 520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43868" h="52056">
                    <a:moveTo>
                      <a:pt x="0" y="15069"/>
                    </a:moveTo>
                    <a:cubicBezTo>
                      <a:pt x="25687" y="33562"/>
                      <a:pt x="51374" y="52056"/>
                      <a:pt x="73978" y="52056"/>
                    </a:cubicBezTo>
                    <a:cubicBezTo>
                      <a:pt x="96582" y="52056"/>
                      <a:pt x="115076" y="21234"/>
                      <a:pt x="135626" y="15069"/>
                    </a:cubicBezTo>
                    <a:cubicBezTo>
                      <a:pt x="156176" y="8904"/>
                      <a:pt x="174671" y="10959"/>
                      <a:pt x="197275" y="15069"/>
                    </a:cubicBezTo>
                    <a:cubicBezTo>
                      <a:pt x="219879" y="19179"/>
                      <a:pt x="238374" y="41782"/>
                      <a:pt x="271253" y="39727"/>
                    </a:cubicBezTo>
                    <a:cubicBezTo>
                      <a:pt x="304132" y="37672"/>
                      <a:pt x="365781" y="8905"/>
                      <a:pt x="394550" y="2740"/>
                    </a:cubicBezTo>
                    <a:cubicBezTo>
                      <a:pt x="423319" y="-3425"/>
                      <a:pt x="443868" y="2740"/>
                      <a:pt x="443868" y="2740"/>
                    </a:cubicBezTo>
                  </a:path>
                </a:pathLst>
              </a:custGeom>
              <a:ln w="635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13" name="フリーフォーム 112"/>
              <p:cNvSpPr/>
              <p:nvPr/>
            </p:nvSpPr>
            <p:spPr>
              <a:xfrm>
                <a:off x="4356820" y="4976150"/>
                <a:ext cx="443868" cy="75530"/>
              </a:xfrm>
              <a:custGeom>
                <a:avLst/>
                <a:gdLst>
                  <a:gd name="connsiteX0" fmla="*/ 0 w 443868"/>
                  <a:gd name="connsiteY0" fmla="*/ 63201 h 75530"/>
                  <a:gd name="connsiteX1" fmla="*/ 98637 w 443868"/>
                  <a:gd name="connsiteY1" fmla="*/ 1556 h 75530"/>
                  <a:gd name="connsiteX2" fmla="*/ 160286 w 443868"/>
                  <a:gd name="connsiteY2" fmla="*/ 75530 h 75530"/>
                  <a:gd name="connsiteX3" fmla="*/ 246593 w 443868"/>
                  <a:gd name="connsiteY3" fmla="*/ 75530 h 75530"/>
                  <a:gd name="connsiteX4" fmla="*/ 332901 w 443868"/>
                  <a:gd name="connsiteY4" fmla="*/ 1556 h 75530"/>
                  <a:gd name="connsiteX5" fmla="*/ 394550 w 443868"/>
                  <a:gd name="connsiteY5" fmla="*/ 26214 h 75530"/>
                  <a:gd name="connsiteX6" fmla="*/ 443868 w 443868"/>
                  <a:gd name="connsiteY6" fmla="*/ 38543 h 755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43868" h="75530">
                    <a:moveTo>
                      <a:pt x="0" y="63201"/>
                    </a:moveTo>
                    <a:cubicBezTo>
                      <a:pt x="35961" y="31351"/>
                      <a:pt x="71923" y="-499"/>
                      <a:pt x="98637" y="1556"/>
                    </a:cubicBezTo>
                    <a:cubicBezTo>
                      <a:pt x="125351" y="3611"/>
                      <a:pt x="135627" y="63201"/>
                      <a:pt x="160286" y="75530"/>
                    </a:cubicBezTo>
                    <a:cubicBezTo>
                      <a:pt x="184945" y="87859"/>
                      <a:pt x="217824" y="87859"/>
                      <a:pt x="246593" y="75530"/>
                    </a:cubicBezTo>
                    <a:cubicBezTo>
                      <a:pt x="275362" y="63201"/>
                      <a:pt x="308242" y="9775"/>
                      <a:pt x="332901" y="1556"/>
                    </a:cubicBezTo>
                    <a:cubicBezTo>
                      <a:pt x="357560" y="-6663"/>
                      <a:pt x="376055" y="20049"/>
                      <a:pt x="394550" y="26214"/>
                    </a:cubicBezTo>
                    <a:cubicBezTo>
                      <a:pt x="413045" y="32379"/>
                      <a:pt x="443868" y="38543"/>
                      <a:pt x="443868" y="38543"/>
                    </a:cubicBezTo>
                  </a:path>
                </a:pathLst>
              </a:custGeom>
              <a:ln w="635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14" name="フリーフォーム 113"/>
              <p:cNvSpPr/>
              <p:nvPr/>
            </p:nvSpPr>
            <p:spPr>
              <a:xfrm rot="10800000">
                <a:off x="4304853" y="4901468"/>
                <a:ext cx="480858" cy="74664"/>
              </a:xfrm>
              <a:custGeom>
                <a:avLst/>
                <a:gdLst>
                  <a:gd name="connsiteX0" fmla="*/ 0 w 480857"/>
                  <a:gd name="connsiteY0" fmla="*/ 74664 h 74664"/>
                  <a:gd name="connsiteX1" fmla="*/ 172615 w 480857"/>
                  <a:gd name="connsiteY1" fmla="*/ 690 h 74664"/>
                  <a:gd name="connsiteX2" fmla="*/ 234264 w 480857"/>
                  <a:gd name="connsiteY2" fmla="*/ 37677 h 74664"/>
                  <a:gd name="connsiteX3" fmla="*/ 382220 w 480857"/>
                  <a:gd name="connsiteY3" fmla="*/ 37677 h 74664"/>
                  <a:gd name="connsiteX4" fmla="*/ 480857 w 480857"/>
                  <a:gd name="connsiteY4" fmla="*/ 690 h 746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0857" h="74664">
                    <a:moveTo>
                      <a:pt x="0" y="74664"/>
                    </a:moveTo>
                    <a:cubicBezTo>
                      <a:pt x="66785" y="40759"/>
                      <a:pt x="133571" y="6855"/>
                      <a:pt x="172615" y="690"/>
                    </a:cubicBezTo>
                    <a:cubicBezTo>
                      <a:pt x="211659" y="-5475"/>
                      <a:pt x="199330" y="31513"/>
                      <a:pt x="234264" y="37677"/>
                    </a:cubicBezTo>
                    <a:cubicBezTo>
                      <a:pt x="269198" y="43841"/>
                      <a:pt x="341121" y="43841"/>
                      <a:pt x="382220" y="37677"/>
                    </a:cubicBezTo>
                    <a:cubicBezTo>
                      <a:pt x="423319" y="31513"/>
                      <a:pt x="468527" y="6854"/>
                      <a:pt x="480857" y="690"/>
                    </a:cubicBezTo>
                  </a:path>
                </a:pathLst>
              </a:custGeom>
              <a:ln w="635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15" name="フリーフォーム 114"/>
              <p:cNvSpPr/>
              <p:nvPr/>
            </p:nvSpPr>
            <p:spPr>
              <a:xfrm rot="10800000">
                <a:off x="4278871" y="5036068"/>
                <a:ext cx="406880" cy="114578"/>
              </a:xfrm>
              <a:custGeom>
                <a:avLst/>
                <a:gdLst>
                  <a:gd name="connsiteX0" fmla="*/ 0 w 406879"/>
                  <a:gd name="connsiteY0" fmla="*/ 74312 h 114578"/>
                  <a:gd name="connsiteX1" fmla="*/ 184945 w 406879"/>
                  <a:gd name="connsiteY1" fmla="*/ 111299 h 114578"/>
                  <a:gd name="connsiteX2" fmla="*/ 295912 w 406879"/>
                  <a:gd name="connsiteY2" fmla="*/ 338 h 114578"/>
                  <a:gd name="connsiteX3" fmla="*/ 406879 w 406879"/>
                  <a:gd name="connsiteY3" fmla="*/ 74312 h 1145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06879" h="114578">
                    <a:moveTo>
                      <a:pt x="0" y="74312"/>
                    </a:moveTo>
                    <a:cubicBezTo>
                      <a:pt x="67813" y="98970"/>
                      <a:pt x="135626" y="123628"/>
                      <a:pt x="184945" y="111299"/>
                    </a:cubicBezTo>
                    <a:cubicBezTo>
                      <a:pt x="234264" y="98970"/>
                      <a:pt x="258923" y="6503"/>
                      <a:pt x="295912" y="338"/>
                    </a:cubicBezTo>
                    <a:cubicBezTo>
                      <a:pt x="332901" y="-5827"/>
                      <a:pt x="406879" y="74312"/>
                      <a:pt x="406879" y="74312"/>
                    </a:cubicBezTo>
                  </a:path>
                </a:pathLst>
              </a:custGeom>
              <a:ln w="635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16" name="フリーフォーム 115"/>
              <p:cNvSpPr/>
              <p:nvPr/>
            </p:nvSpPr>
            <p:spPr>
              <a:xfrm rot="10800000">
                <a:off x="4278871" y="5265225"/>
                <a:ext cx="443869" cy="52056"/>
              </a:xfrm>
              <a:custGeom>
                <a:avLst/>
                <a:gdLst>
                  <a:gd name="connsiteX0" fmla="*/ 0 w 443868"/>
                  <a:gd name="connsiteY0" fmla="*/ 15069 h 52056"/>
                  <a:gd name="connsiteX1" fmla="*/ 73978 w 443868"/>
                  <a:gd name="connsiteY1" fmla="*/ 52056 h 52056"/>
                  <a:gd name="connsiteX2" fmla="*/ 135626 w 443868"/>
                  <a:gd name="connsiteY2" fmla="*/ 15069 h 52056"/>
                  <a:gd name="connsiteX3" fmla="*/ 197275 w 443868"/>
                  <a:gd name="connsiteY3" fmla="*/ 15069 h 52056"/>
                  <a:gd name="connsiteX4" fmla="*/ 271253 w 443868"/>
                  <a:gd name="connsiteY4" fmla="*/ 39727 h 52056"/>
                  <a:gd name="connsiteX5" fmla="*/ 394550 w 443868"/>
                  <a:gd name="connsiteY5" fmla="*/ 2740 h 52056"/>
                  <a:gd name="connsiteX6" fmla="*/ 443868 w 443868"/>
                  <a:gd name="connsiteY6" fmla="*/ 2740 h 520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43868" h="52056">
                    <a:moveTo>
                      <a:pt x="0" y="15069"/>
                    </a:moveTo>
                    <a:cubicBezTo>
                      <a:pt x="25687" y="33562"/>
                      <a:pt x="51374" y="52056"/>
                      <a:pt x="73978" y="52056"/>
                    </a:cubicBezTo>
                    <a:cubicBezTo>
                      <a:pt x="96582" y="52056"/>
                      <a:pt x="115076" y="21234"/>
                      <a:pt x="135626" y="15069"/>
                    </a:cubicBezTo>
                    <a:cubicBezTo>
                      <a:pt x="156176" y="8904"/>
                      <a:pt x="174671" y="10959"/>
                      <a:pt x="197275" y="15069"/>
                    </a:cubicBezTo>
                    <a:cubicBezTo>
                      <a:pt x="219879" y="19179"/>
                      <a:pt x="238374" y="41782"/>
                      <a:pt x="271253" y="39727"/>
                    </a:cubicBezTo>
                    <a:cubicBezTo>
                      <a:pt x="304132" y="37672"/>
                      <a:pt x="365781" y="8905"/>
                      <a:pt x="394550" y="2740"/>
                    </a:cubicBezTo>
                    <a:cubicBezTo>
                      <a:pt x="423319" y="-3425"/>
                      <a:pt x="443868" y="2740"/>
                      <a:pt x="443868" y="2740"/>
                    </a:cubicBezTo>
                  </a:path>
                </a:pathLst>
              </a:custGeom>
              <a:ln w="635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17" name="フリーフォーム 116"/>
              <p:cNvSpPr/>
              <p:nvPr/>
            </p:nvSpPr>
            <p:spPr>
              <a:xfrm rot="10800000">
                <a:off x="4293847" y="4616033"/>
                <a:ext cx="443869" cy="75530"/>
              </a:xfrm>
              <a:custGeom>
                <a:avLst/>
                <a:gdLst>
                  <a:gd name="connsiteX0" fmla="*/ 0 w 443868"/>
                  <a:gd name="connsiteY0" fmla="*/ 63201 h 75530"/>
                  <a:gd name="connsiteX1" fmla="*/ 98637 w 443868"/>
                  <a:gd name="connsiteY1" fmla="*/ 1556 h 75530"/>
                  <a:gd name="connsiteX2" fmla="*/ 160286 w 443868"/>
                  <a:gd name="connsiteY2" fmla="*/ 75530 h 75530"/>
                  <a:gd name="connsiteX3" fmla="*/ 246593 w 443868"/>
                  <a:gd name="connsiteY3" fmla="*/ 75530 h 75530"/>
                  <a:gd name="connsiteX4" fmla="*/ 332901 w 443868"/>
                  <a:gd name="connsiteY4" fmla="*/ 1556 h 75530"/>
                  <a:gd name="connsiteX5" fmla="*/ 394550 w 443868"/>
                  <a:gd name="connsiteY5" fmla="*/ 26214 h 75530"/>
                  <a:gd name="connsiteX6" fmla="*/ 443868 w 443868"/>
                  <a:gd name="connsiteY6" fmla="*/ 38543 h 755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43868" h="75530">
                    <a:moveTo>
                      <a:pt x="0" y="63201"/>
                    </a:moveTo>
                    <a:cubicBezTo>
                      <a:pt x="35961" y="31351"/>
                      <a:pt x="71923" y="-499"/>
                      <a:pt x="98637" y="1556"/>
                    </a:cubicBezTo>
                    <a:cubicBezTo>
                      <a:pt x="125351" y="3611"/>
                      <a:pt x="135627" y="63201"/>
                      <a:pt x="160286" y="75530"/>
                    </a:cubicBezTo>
                    <a:cubicBezTo>
                      <a:pt x="184945" y="87859"/>
                      <a:pt x="217824" y="87859"/>
                      <a:pt x="246593" y="75530"/>
                    </a:cubicBezTo>
                    <a:cubicBezTo>
                      <a:pt x="275362" y="63201"/>
                      <a:pt x="308242" y="9775"/>
                      <a:pt x="332901" y="1556"/>
                    </a:cubicBezTo>
                    <a:cubicBezTo>
                      <a:pt x="357560" y="-6663"/>
                      <a:pt x="376055" y="20049"/>
                      <a:pt x="394550" y="26214"/>
                    </a:cubicBezTo>
                    <a:cubicBezTo>
                      <a:pt x="413045" y="32379"/>
                      <a:pt x="443868" y="38543"/>
                      <a:pt x="443868" y="38543"/>
                    </a:cubicBezTo>
                  </a:path>
                </a:pathLst>
              </a:custGeom>
              <a:ln w="635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</p:grpSp>
      <p:sp>
        <p:nvSpPr>
          <p:cNvPr id="158" name="下矢印 157"/>
          <p:cNvSpPr/>
          <p:nvPr/>
        </p:nvSpPr>
        <p:spPr>
          <a:xfrm>
            <a:off x="5906795" y="2455336"/>
            <a:ext cx="1475921" cy="268626"/>
          </a:xfrm>
          <a:prstGeom prst="downArrow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59" name="正方形/長方形 158"/>
          <p:cNvSpPr/>
          <p:nvPr/>
        </p:nvSpPr>
        <p:spPr>
          <a:xfrm>
            <a:off x="178699" y="4067744"/>
            <a:ext cx="4360339" cy="24776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ja-JP" sz="2000" b="1" u="sng" dirty="0">
                <a:solidFill>
                  <a:srgbClr val="FF0000"/>
                </a:solidFill>
              </a:rPr>
              <a:t>Coniferous Carbon Nano Structure (CCNS)</a:t>
            </a:r>
          </a:p>
          <a:p>
            <a:pPr marL="342900" indent="-342900">
              <a:lnSpc>
                <a:spcPct val="130000"/>
              </a:lnSpc>
              <a:buFont typeface="Wingdings" charset="2"/>
              <a:buChar char="l"/>
            </a:pPr>
            <a:r>
              <a:rPr lang="en-US" altLang="ja-JP" sz="2000" dirty="0"/>
              <a:t>Very sharp at </a:t>
            </a:r>
            <a:r>
              <a:rPr lang="en-US" altLang="ja-JP" sz="2000" dirty="0" smtClean="0"/>
              <a:t>tip</a:t>
            </a:r>
            <a:endParaRPr lang="en-US" altLang="ja-JP" sz="2000" dirty="0"/>
          </a:p>
          <a:p>
            <a:pPr marL="342900" indent="-342900">
              <a:lnSpc>
                <a:spcPct val="130000"/>
              </a:lnSpc>
              <a:buFont typeface="Wingdings" charset="2"/>
              <a:buChar char="l"/>
            </a:pPr>
            <a:r>
              <a:rPr lang="en-US" altLang="ja-JP" sz="2000" dirty="0"/>
              <a:t>Robust at </a:t>
            </a:r>
            <a:r>
              <a:rPr lang="en-US" altLang="ja-JP" sz="2000" dirty="0" smtClean="0"/>
              <a:t>root</a:t>
            </a:r>
          </a:p>
          <a:p>
            <a:pPr marL="342900" indent="-342900">
              <a:lnSpc>
                <a:spcPct val="130000"/>
              </a:lnSpc>
              <a:buFont typeface="Wingdings" charset="2"/>
              <a:buChar char="l"/>
            </a:pPr>
            <a:r>
              <a:rPr lang="en-US" altLang="ja-JP" sz="2000" dirty="0" smtClean="0">
                <a:solidFill>
                  <a:srgbClr val="0000FF"/>
                </a:solidFill>
              </a:rPr>
              <a:t>Already</a:t>
            </a:r>
            <a:r>
              <a:rPr lang="ja-JP" altLang="en-US" sz="2000" dirty="0" smtClean="0">
                <a:solidFill>
                  <a:srgbClr val="0000FF"/>
                </a:solidFill>
              </a:rPr>
              <a:t> </a:t>
            </a:r>
            <a:r>
              <a:rPr lang="en-US" altLang="ja-JP" sz="2000" dirty="0" smtClean="0">
                <a:solidFill>
                  <a:srgbClr val="0000FF"/>
                </a:solidFill>
              </a:rPr>
              <a:t>used for </a:t>
            </a:r>
          </a:p>
          <a:p>
            <a:pPr>
              <a:lnSpc>
                <a:spcPct val="130000"/>
              </a:lnSpc>
            </a:pPr>
            <a:r>
              <a:rPr lang="en-US" altLang="ja-JP" sz="2000" dirty="0" smtClean="0">
                <a:solidFill>
                  <a:srgbClr val="0000FF"/>
                </a:solidFill>
              </a:rPr>
              <a:t>portable</a:t>
            </a:r>
            <a:r>
              <a:rPr lang="ja-JP" altLang="en-US" sz="2000" dirty="0" smtClean="0">
                <a:solidFill>
                  <a:srgbClr val="0000FF"/>
                </a:solidFill>
              </a:rPr>
              <a:t> </a:t>
            </a:r>
            <a:r>
              <a:rPr lang="en-US" altLang="ja-JP" sz="2000" dirty="0" smtClean="0">
                <a:solidFill>
                  <a:srgbClr val="0000FF"/>
                </a:solidFill>
              </a:rPr>
              <a:t>X-ray generator </a:t>
            </a:r>
            <a:r>
              <a:rPr lang="en-US" altLang="ja-JP" sz="2000" dirty="0" smtClean="0"/>
              <a:t>at AIST, Japan</a:t>
            </a:r>
          </a:p>
        </p:txBody>
      </p:sp>
      <p:sp>
        <p:nvSpPr>
          <p:cNvPr id="160" name="正方形/長方形 159"/>
          <p:cNvSpPr/>
          <p:nvPr/>
        </p:nvSpPr>
        <p:spPr>
          <a:xfrm>
            <a:off x="186474" y="1957789"/>
            <a:ext cx="4332718" cy="2298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ja-JP" sz="2000" b="1" u="sng" dirty="0">
                <a:solidFill>
                  <a:srgbClr val="FF0000"/>
                </a:solidFill>
              </a:rPr>
              <a:t>Carbon </a:t>
            </a:r>
            <a:r>
              <a:rPr lang="en-US" altLang="ja-JP" sz="2000" b="1" u="sng" dirty="0" smtClean="0">
                <a:solidFill>
                  <a:srgbClr val="FF0000"/>
                </a:solidFill>
              </a:rPr>
              <a:t>nanotube </a:t>
            </a:r>
            <a:r>
              <a:rPr lang="en-US" altLang="ja-JP" sz="2000" b="1" u="sng" dirty="0">
                <a:solidFill>
                  <a:srgbClr val="FF0000"/>
                </a:solidFill>
              </a:rPr>
              <a:t>(CNT)</a:t>
            </a:r>
          </a:p>
          <a:p>
            <a:pPr marL="342900" indent="-342900">
              <a:lnSpc>
                <a:spcPct val="120000"/>
              </a:lnSpc>
              <a:buFont typeface="Wingdings" charset="2"/>
              <a:buChar char="l"/>
            </a:pPr>
            <a:r>
              <a:rPr lang="en-US" altLang="ja-JP" sz="2000" dirty="0"/>
              <a:t>Very sharp tip (</a:t>
            </a:r>
            <a:r>
              <a:rPr lang="en-US" altLang="ja-JP" sz="2000" dirty="0" smtClean="0"/>
              <a:t>good </a:t>
            </a:r>
            <a:r>
              <a:rPr lang="en-US" altLang="ja-JP" sz="2000" dirty="0"/>
              <a:t>FE </a:t>
            </a:r>
            <a:r>
              <a:rPr lang="en-US" altLang="ja-JP" sz="2000" dirty="0" smtClean="0"/>
              <a:t>device)</a:t>
            </a:r>
            <a:endParaRPr lang="en-US" altLang="ja-JP" sz="2000" dirty="0"/>
          </a:p>
          <a:p>
            <a:pPr marL="342900" indent="-342900">
              <a:lnSpc>
                <a:spcPct val="120000"/>
              </a:lnSpc>
              <a:buFont typeface="Wingdings" charset="2"/>
              <a:buChar char="l"/>
            </a:pPr>
            <a:r>
              <a:rPr lang="en-US" altLang="ja-JP" sz="2000" dirty="0"/>
              <a:t>FE </a:t>
            </a:r>
            <a:r>
              <a:rPr lang="en-US" altLang="ja-JP" sz="2000" dirty="0" smtClean="0"/>
              <a:t>threshold </a:t>
            </a:r>
            <a:r>
              <a:rPr lang="en-US" altLang="ja-JP" sz="2000" dirty="0"/>
              <a:t>~ </a:t>
            </a:r>
            <a:r>
              <a:rPr lang="en-US" altLang="ja-JP" sz="2000" dirty="0">
                <a:solidFill>
                  <a:srgbClr val="FF0000"/>
                </a:solidFill>
              </a:rPr>
              <a:t>10 kV/cm</a:t>
            </a:r>
          </a:p>
          <a:p>
            <a:pPr marL="342900" indent="-342900">
              <a:lnSpc>
                <a:spcPct val="120000"/>
              </a:lnSpc>
              <a:buFont typeface="Wingdings" charset="2"/>
              <a:buChar char="l"/>
            </a:pPr>
            <a:r>
              <a:rPr lang="en-US" altLang="ja-JP" sz="2000" dirty="0" smtClean="0"/>
              <a:t>Connection between CNT and substrate is </a:t>
            </a:r>
            <a:r>
              <a:rPr lang="en-US" altLang="ja-JP" sz="2000" dirty="0"/>
              <a:t>v</a:t>
            </a:r>
            <a:r>
              <a:rPr lang="en-US" altLang="ja-JP" sz="2000" dirty="0" smtClean="0"/>
              <a:t>ery fragile</a:t>
            </a:r>
            <a:r>
              <a:rPr lang="en-US" altLang="ja-JP" sz="2000" dirty="0"/>
              <a:t>.</a:t>
            </a:r>
            <a:r>
              <a:rPr lang="en-US" altLang="ja-JP" sz="2000" dirty="0" smtClean="0"/>
              <a:t> </a:t>
            </a:r>
            <a:r>
              <a:rPr lang="en-US" altLang="ja-JP" sz="2000" dirty="0"/>
              <a:t>easy to </a:t>
            </a:r>
            <a:r>
              <a:rPr lang="en-US" altLang="ja-JP" sz="2000" dirty="0" smtClean="0"/>
              <a:t>be destroyed by strong E.</a:t>
            </a:r>
            <a:endParaRPr lang="en-US" altLang="ja-JP" sz="2000" dirty="0"/>
          </a:p>
        </p:txBody>
      </p:sp>
      <p:sp>
        <p:nvSpPr>
          <p:cNvPr id="161" name="テキスト ボックス 160"/>
          <p:cNvSpPr txBox="1"/>
          <p:nvPr/>
        </p:nvSpPr>
        <p:spPr>
          <a:xfrm>
            <a:off x="8165142" y="1202178"/>
            <a:ext cx="6367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dirty="0" smtClean="0"/>
              <a:t>Push</a:t>
            </a:r>
          </a:p>
          <a:p>
            <a:pPr algn="ctr"/>
            <a:r>
              <a:rPr kumimoji="1" lang="en-US" altLang="ja-JP" dirty="0" smtClean="0"/>
              <a:t>on</a:t>
            </a:r>
            <a:endParaRPr kumimoji="1" lang="ja-JP" altLang="en-US" dirty="0"/>
          </a:p>
        </p:txBody>
      </p:sp>
      <p:sp>
        <p:nvSpPr>
          <p:cNvPr id="163" name="テキスト ボックス 162"/>
          <p:cNvSpPr txBox="1"/>
          <p:nvPr/>
        </p:nvSpPr>
        <p:spPr>
          <a:xfrm>
            <a:off x="4660930" y="5367936"/>
            <a:ext cx="4072043" cy="11900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kumimoji="1" lang="en-US" altLang="ja-JP" sz="2000" dirty="0" smtClean="0"/>
              <a:t>Moreover, </a:t>
            </a:r>
            <a:r>
              <a:rPr lang="en-US" altLang="ja-JP" sz="2000" dirty="0" smtClean="0"/>
              <a:t>un</a:t>
            </a:r>
            <a:r>
              <a:rPr kumimoji="1" lang="en-US" altLang="ja-JP" sz="2000" dirty="0" smtClean="0"/>
              <a:t>wanted part of CCNS </a:t>
            </a:r>
            <a:r>
              <a:rPr lang="en-US" altLang="ja-JP" sz="2000" dirty="0"/>
              <a:t>i</a:t>
            </a:r>
            <a:r>
              <a:rPr lang="en-US" altLang="ja-JP" sz="2000" dirty="0" smtClean="0"/>
              <a:t>s covered by GEM substrate</a:t>
            </a:r>
            <a:r>
              <a:rPr lang="en-US" altLang="ja-JP" sz="2000" dirty="0"/>
              <a:t> </a:t>
            </a:r>
            <a:r>
              <a:rPr lang="en-US" altLang="ja-JP" sz="2000" dirty="0" smtClean="0"/>
              <a:t>(reduce electron absorption at mesh)</a:t>
            </a:r>
            <a:endParaRPr kumimoji="1" lang="ja-JP" altLang="en-US" sz="2000" dirty="0"/>
          </a:p>
        </p:txBody>
      </p:sp>
      <p:grpSp>
        <p:nvGrpSpPr>
          <p:cNvPr id="356" name="図形グループ 355"/>
          <p:cNvGrpSpPr/>
          <p:nvPr/>
        </p:nvGrpSpPr>
        <p:grpSpPr>
          <a:xfrm>
            <a:off x="5159576" y="2901966"/>
            <a:ext cx="2876724" cy="644074"/>
            <a:chOff x="8634324" y="2438721"/>
            <a:chExt cx="2876724" cy="644074"/>
          </a:xfrm>
        </p:grpSpPr>
        <p:grpSp>
          <p:nvGrpSpPr>
            <p:cNvPr id="355" name="図形グループ 354"/>
            <p:cNvGrpSpPr/>
            <p:nvPr/>
          </p:nvGrpSpPr>
          <p:grpSpPr>
            <a:xfrm rot="16200000">
              <a:off x="9765808" y="1307237"/>
              <a:ext cx="613755" cy="2876724"/>
              <a:chOff x="9765808" y="1307237"/>
              <a:chExt cx="613755" cy="2876724"/>
            </a:xfrm>
          </p:grpSpPr>
          <p:sp>
            <p:nvSpPr>
              <p:cNvPr id="290" name="正方形/長方形 289"/>
              <p:cNvSpPr/>
              <p:nvPr/>
            </p:nvSpPr>
            <p:spPr>
              <a:xfrm rot="5400000">
                <a:off x="8463959" y="2609401"/>
                <a:ext cx="2870060" cy="266361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 w="3810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grpSp>
            <p:nvGrpSpPr>
              <p:cNvPr id="295" name="図形グループ 294"/>
              <p:cNvGrpSpPr/>
              <p:nvPr/>
            </p:nvGrpSpPr>
            <p:grpSpPr>
              <a:xfrm>
                <a:off x="10011941" y="1595610"/>
                <a:ext cx="199158" cy="2439015"/>
                <a:chOff x="1012720" y="1641294"/>
                <a:chExt cx="281028" cy="2439015"/>
              </a:xfrm>
            </p:grpSpPr>
            <p:grpSp>
              <p:nvGrpSpPr>
                <p:cNvPr id="296" name="図形グループ 295"/>
                <p:cNvGrpSpPr/>
                <p:nvPr/>
              </p:nvGrpSpPr>
              <p:grpSpPr>
                <a:xfrm>
                  <a:off x="1032940" y="1641294"/>
                  <a:ext cx="260808" cy="1370856"/>
                  <a:chOff x="4251093" y="4066302"/>
                  <a:chExt cx="549595" cy="1370856"/>
                </a:xfrm>
              </p:grpSpPr>
              <p:sp>
                <p:nvSpPr>
                  <p:cNvPr id="314" name="フリーフォーム 313"/>
                  <p:cNvSpPr/>
                  <p:nvPr/>
                </p:nvSpPr>
                <p:spPr>
                  <a:xfrm>
                    <a:off x="4303058" y="4252811"/>
                    <a:ext cx="480856" cy="74664"/>
                  </a:xfrm>
                  <a:custGeom>
                    <a:avLst/>
                    <a:gdLst>
                      <a:gd name="connsiteX0" fmla="*/ 0 w 480857"/>
                      <a:gd name="connsiteY0" fmla="*/ 74664 h 74664"/>
                      <a:gd name="connsiteX1" fmla="*/ 172615 w 480857"/>
                      <a:gd name="connsiteY1" fmla="*/ 690 h 74664"/>
                      <a:gd name="connsiteX2" fmla="*/ 234264 w 480857"/>
                      <a:gd name="connsiteY2" fmla="*/ 37677 h 74664"/>
                      <a:gd name="connsiteX3" fmla="*/ 382220 w 480857"/>
                      <a:gd name="connsiteY3" fmla="*/ 37677 h 74664"/>
                      <a:gd name="connsiteX4" fmla="*/ 480857 w 480857"/>
                      <a:gd name="connsiteY4" fmla="*/ 690 h 746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80857" h="74664">
                        <a:moveTo>
                          <a:pt x="0" y="74664"/>
                        </a:moveTo>
                        <a:cubicBezTo>
                          <a:pt x="66785" y="40759"/>
                          <a:pt x="133571" y="6855"/>
                          <a:pt x="172615" y="690"/>
                        </a:cubicBezTo>
                        <a:cubicBezTo>
                          <a:pt x="211659" y="-5475"/>
                          <a:pt x="199330" y="31513"/>
                          <a:pt x="234264" y="37677"/>
                        </a:cubicBezTo>
                        <a:cubicBezTo>
                          <a:pt x="269198" y="43841"/>
                          <a:pt x="341121" y="43841"/>
                          <a:pt x="382220" y="37677"/>
                        </a:cubicBezTo>
                        <a:cubicBezTo>
                          <a:pt x="423319" y="31513"/>
                          <a:pt x="468527" y="6854"/>
                          <a:pt x="480857" y="690"/>
                        </a:cubicBezTo>
                      </a:path>
                    </a:pathLst>
                  </a:custGeom>
                  <a:ln w="6350" cmpd="sng">
                    <a:solidFill>
                      <a:schemeClr val="tx1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315" name="フリーフォーム 314"/>
                  <p:cNvSpPr/>
                  <p:nvPr/>
                </p:nvSpPr>
                <p:spPr>
                  <a:xfrm>
                    <a:off x="4288081" y="4697007"/>
                    <a:ext cx="406880" cy="114578"/>
                  </a:xfrm>
                  <a:custGeom>
                    <a:avLst/>
                    <a:gdLst>
                      <a:gd name="connsiteX0" fmla="*/ 0 w 406879"/>
                      <a:gd name="connsiteY0" fmla="*/ 74312 h 114578"/>
                      <a:gd name="connsiteX1" fmla="*/ 184945 w 406879"/>
                      <a:gd name="connsiteY1" fmla="*/ 111299 h 114578"/>
                      <a:gd name="connsiteX2" fmla="*/ 295912 w 406879"/>
                      <a:gd name="connsiteY2" fmla="*/ 338 h 114578"/>
                      <a:gd name="connsiteX3" fmla="*/ 406879 w 406879"/>
                      <a:gd name="connsiteY3" fmla="*/ 74312 h 1145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06879" h="114578">
                        <a:moveTo>
                          <a:pt x="0" y="74312"/>
                        </a:moveTo>
                        <a:cubicBezTo>
                          <a:pt x="67813" y="98970"/>
                          <a:pt x="135626" y="123628"/>
                          <a:pt x="184945" y="111299"/>
                        </a:cubicBezTo>
                        <a:cubicBezTo>
                          <a:pt x="234264" y="98970"/>
                          <a:pt x="258923" y="6503"/>
                          <a:pt x="295912" y="338"/>
                        </a:cubicBezTo>
                        <a:cubicBezTo>
                          <a:pt x="332901" y="-5827"/>
                          <a:pt x="406879" y="74312"/>
                          <a:pt x="406879" y="74312"/>
                        </a:cubicBezTo>
                      </a:path>
                    </a:pathLst>
                  </a:custGeom>
                  <a:ln w="6350" cmpd="sng">
                    <a:solidFill>
                      <a:schemeClr val="tx1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316" name="フリーフォーム 315"/>
                  <p:cNvSpPr/>
                  <p:nvPr/>
                </p:nvSpPr>
                <p:spPr>
                  <a:xfrm>
                    <a:off x="4303058" y="4115142"/>
                    <a:ext cx="443868" cy="52056"/>
                  </a:xfrm>
                  <a:custGeom>
                    <a:avLst/>
                    <a:gdLst>
                      <a:gd name="connsiteX0" fmla="*/ 0 w 443868"/>
                      <a:gd name="connsiteY0" fmla="*/ 15069 h 52056"/>
                      <a:gd name="connsiteX1" fmla="*/ 73978 w 443868"/>
                      <a:gd name="connsiteY1" fmla="*/ 52056 h 52056"/>
                      <a:gd name="connsiteX2" fmla="*/ 135626 w 443868"/>
                      <a:gd name="connsiteY2" fmla="*/ 15069 h 52056"/>
                      <a:gd name="connsiteX3" fmla="*/ 197275 w 443868"/>
                      <a:gd name="connsiteY3" fmla="*/ 15069 h 52056"/>
                      <a:gd name="connsiteX4" fmla="*/ 271253 w 443868"/>
                      <a:gd name="connsiteY4" fmla="*/ 39727 h 52056"/>
                      <a:gd name="connsiteX5" fmla="*/ 394550 w 443868"/>
                      <a:gd name="connsiteY5" fmla="*/ 2740 h 52056"/>
                      <a:gd name="connsiteX6" fmla="*/ 443868 w 443868"/>
                      <a:gd name="connsiteY6" fmla="*/ 2740 h 520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43868" h="52056">
                        <a:moveTo>
                          <a:pt x="0" y="15069"/>
                        </a:moveTo>
                        <a:cubicBezTo>
                          <a:pt x="25687" y="33562"/>
                          <a:pt x="51374" y="52056"/>
                          <a:pt x="73978" y="52056"/>
                        </a:cubicBezTo>
                        <a:cubicBezTo>
                          <a:pt x="96582" y="52056"/>
                          <a:pt x="115076" y="21234"/>
                          <a:pt x="135626" y="15069"/>
                        </a:cubicBezTo>
                        <a:cubicBezTo>
                          <a:pt x="156176" y="8904"/>
                          <a:pt x="174671" y="10959"/>
                          <a:pt x="197275" y="15069"/>
                        </a:cubicBezTo>
                        <a:cubicBezTo>
                          <a:pt x="219879" y="19179"/>
                          <a:pt x="238374" y="41782"/>
                          <a:pt x="271253" y="39727"/>
                        </a:cubicBezTo>
                        <a:cubicBezTo>
                          <a:pt x="304132" y="37672"/>
                          <a:pt x="365781" y="8905"/>
                          <a:pt x="394550" y="2740"/>
                        </a:cubicBezTo>
                        <a:cubicBezTo>
                          <a:pt x="423319" y="-3425"/>
                          <a:pt x="443868" y="2740"/>
                          <a:pt x="443868" y="2740"/>
                        </a:cubicBezTo>
                      </a:path>
                    </a:pathLst>
                  </a:custGeom>
                  <a:ln w="6350" cmpd="sng">
                    <a:solidFill>
                      <a:schemeClr val="tx1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317" name="フリーフォーム 316"/>
                  <p:cNvSpPr/>
                  <p:nvPr/>
                </p:nvSpPr>
                <p:spPr>
                  <a:xfrm>
                    <a:off x="4303059" y="4140984"/>
                    <a:ext cx="443868" cy="75530"/>
                  </a:xfrm>
                  <a:custGeom>
                    <a:avLst/>
                    <a:gdLst>
                      <a:gd name="connsiteX0" fmla="*/ 0 w 443868"/>
                      <a:gd name="connsiteY0" fmla="*/ 63201 h 75530"/>
                      <a:gd name="connsiteX1" fmla="*/ 98637 w 443868"/>
                      <a:gd name="connsiteY1" fmla="*/ 1556 h 75530"/>
                      <a:gd name="connsiteX2" fmla="*/ 160286 w 443868"/>
                      <a:gd name="connsiteY2" fmla="*/ 75530 h 75530"/>
                      <a:gd name="connsiteX3" fmla="*/ 246593 w 443868"/>
                      <a:gd name="connsiteY3" fmla="*/ 75530 h 75530"/>
                      <a:gd name="connsiteX4" fmla="*/ 332901 w 443868"/>
                      <a:gd name="connsiteY4" fmla="*/ 1556 h 75530"/>
                      <a:gd name="connsiteX5" fmla="*/ 394550 w 443868"/>
                      <a:gd name="connsiteY5" fmla="*/ 26214 h 75530"/>
                      <a:gd name="connsiteX6" fmla="*/ 443868 w 443868"/>
                      <a:gd name="connsiteY6" fmla="*/ 38543 h 755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43868" h="75530">
                        <a:moveTo>
                          <a:pt x="0" y="63201"/>
                        </a:moveTo>
                        <a:cubicBezTo>
                          <a:pt x="35961" y="31351"/>
                          <a:pt x="71923" y="-499"/>
                          <a:pt x="98637" y="1556"/>
                        </a:cubicBezTo>
                        <a:cubicBezTo>
                          <a:pt x="125351" y="3611"/>
                          <a:pt x="135627" y="63201"/>
                          <a:pt x="160286" y="75530"/>
                        </a:cubicBezTo>
                        <a:cubicBezTo>
                          <a:pt x="184945" y="87859"/>
                          <a:pt x="217824" y="87859"/>
                          <a:pt x="246593" y="75530"/>
                        </a:cubicBezTo>
                        <a:cubicBezTo>
                          <a:pt x="275362" y="63201"/>
                          <a:pt x="308242" y="9775"/>
                          <a:pt x="332901" y="1556"/>
                        </a:cubicBezTo>
                        <a:cubicBezTo>
                          <a:pt x="357560" y="-6663"/>
                          <a:pt x="376055" y="20049"/>
                          <a:pt x="394550" y="26214"/>
                        </a:cubicBezTo>
                        <a:cubicBezTo>
                          <a:pt x="413045" y="32379"/>
                          <a:pt x="443868" y="38543"/>
                          <a:pt x="443868" y="38543"/>
                        </a:cubicBezTo>
                      </a:path>
                    </a:pathLst>
                  </a:custGeom>
                  <a:ln w="6350" cmpd="sng">
                    <a:solidFill>
                      <a:schemeClr val="tx1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318" name="フリーフォーム 317"/>
                  <p:cNvSpPr/>
                  <p:nvPr/>
                </p:nvSpPr>
                <p:spPr>
                  <a:xfrm rot="10800000">
                    <a:off x="4303057" y="4066302"/>
                    <a:ext cx="480857" cy="74664"/>
                  </a:xfrm>
                  <a:custGeom>
                    <a:avLst/>
                    <a:gdLst>
                      <a:gd name="connsiteX0" fmla="*/ 0 w 480857"/>
                      <a:gd name="connsiteY0" fmla="*/ 74664 h 74664"/>
                      <a:gd name="connsiteX1" fmla="*/ 172615 w 480857"/>
                      <a:gd name="connsiteY1" fmla="*/ 690 h 74664"/>
                      <a:gd name="connsiteX2" fmla="*/ 234264 w 480857"/>
                      <a:gd name="connsiteY2" fmla="*/ 37677 h 74664"/>
                      <a:gd name="connsiteX3" fmla="*/ 382220 w 480857"/>
                      <a:gd name="connsiteY3" fmla="*/ 37677 h 74664"/>
                      <a:gd name="connsiteX4" fmla="*/ 480857 w 480857"/>
                      <a:gd name="connsiteY4" fmla="*/ 690 h 746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80857" h="74664">
                        <a:moveTo>
                          <a:pt x="0" y="74664"/>
                        </a:moveTo>
                        <a:cubicBezTo>
                          <a:pt x="66785" y="40759"/>
                          <a:pt x="133571" y="6855"/>
                          <a:pt x="172615" y="690"/>
                        </a:cubicBezTo>
                        <a:cubicBezTo>
                          <a:pt x="211659" y="-5475"/>
                          <a:pt x="199330" y="31513"/>
                          <a:pt x="234264" y="37677"/>
                        </a:cubicBezTo>
                        <a:cubicBezTo>
                          <a:pt x="269198" y="43841"/>
                          <a:pt x="341121" y="43841"/>
                          <a:pt x="382220" y="37677"/>
                        </a:cubicBezTo>
                        <a:cubicBezTo>
                          <a:pt x="423319" y="31513"/>
                          <a:pt x="468527" y="6854"/>
                          <a:pt x="480857" y="690"/>
                        </a:cubicBezTo>
                      </a:path>
                    </a:pathLst>
                  </a:custGeom>
                  <a:ln w="6350" cmpd="sng">
                    <a:solidFill>
                      <a:schemeClr val="tx1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319" name="フリーフォーム 318"/>
                  <p:cNvSpPr/>
                  <p:nvPr/>
                </p:nvSpPr>
                <p:spPr>
                  <a:xfrm rot="10800000">
                    <a:off x="4303058" y="4200902"/>
                    <a:ext cx="406879" cy="114578"/>
                  </a:xfrm>
                  <a:custGeom>
                    <a:avLst/>
                    <a:gdLst>
                      <a:gd name="connsiteX0" fmla="*/ 0 w 406879"/>
                      <a:gd name="connsiteY0" fmla="*/ 74312 h 114578"/>
                      <a:gd name="connsiteX1" fmla="*/ 184945 w 406879"/>
                      <a:gd name="connsiteY1" fmla="*/ 111299 h 114578"/>
                      <a:gd name="connsiteX2" fmla="*/ 295912 w 406879"/>
                      <a:gd name="connsiteY2" fmla="*/ 338 h 114578"/>
                      <a:gd name="connsiteX3" fmla="*/ 406879 w 406879"/>
                      <a:gd name="connsiteY3" fmla="*/ 74312 h 1145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06879" h="114578">
                        <a:moveTo>
                          <a:pt x="0" y="74312"/>
                        </a:moveTo>
                        <a:cubicBezTo>
                          <a:pt x="67813" y="98970"/>
                          <a:pt x="135626" y="123628"/>
                          <a:pt x="184945" y="111299"/>
                        </a:cubicBezTo>
                        <a:cubicBezTo>
                          <a:pt x="234264" y="98970"/>
                          <a:pt x="258923" y="6503"/>
                          <a:pt x="295912" y="338"/>
                        </a:cubicBezTo>
                        <a:cubicBezTo>
                          <a:pt x="332901" y="-5827"/>
                          <a:pt x="406879" y="74312"/>
                          <a:pt x="406879" y="74312"/>
                        </a:cubicBezTo>
                      </a:path>
                    </a:pathLst>
                  </a:custGeom>
                  <a:ln w="6350" cmpd="sng">
                    <a:solidFill>
                      <a:schemeClr val="tx1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320" name="フリーフォーム 319"/>
                  <p:cNvSpPr/>
                  <p:nvPr/>
                </p:nvSpPr>
                <p:spPr>
                  <a:xfrm rot="10800000">
                    <a:off x="4251093" y="4602665"/>
                    <a:ext cx="443868" cy="52056"/>
                  </a:xfrm>
                  <a:custGeom>
                    <a:avLst/>
                    <a:gdLst>
                      <a:gd name="connsiteX0" fmla="*/ 0 w 443868"/>
                      <a:gd name="connsiteY0" fmla="*/ 15069 h 52056"/>
                      <a:gd name="connsiteX1" fmla="*/ 73978 w 443868"/>
                      <a:gd name="connsiteY1" fmla="*/ 52056 h 52056"/>
                      <a:gd name="connsiteX2" fmla="*/ 135626 w 443868"/>
                      <a:gd name="connsiteY2" fmla="*/ 15069 h 52056"/>
                      <a:gd name="connsiteX3" fmla="*/ 197275 w 443868"/>
                      <a:gd name="connsiteY3" fmla="*/ 15069 h 52056"/>
                      <a:gd name="connsiteX4" fmla="*/ 271253 w 443868"/>
                      <a:gd name="connsiteY4" fmla="*/ 39727 h 52056"/>
                      <a:gd name="connsiteX5" fmla="*/ 394550 w 443868"/>
                      <a:gd name="connsiteY5" fmla="*/ 2740 h 52056"/>
                      <a:gd name="connsiteX6" fmla="*/ 443868 w 443868"/>
                      <a:gd name="connsiteY6" fmla="*/ 2740 h 520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43868" h="52056">
                        <a:moveTo>
                          <a:pt x="0" y="15069"/>
                        </a:moveTo>
                        <a:cubicBezTo>
                          <a:pt x="25687" y="33562"/>
                          <a:pt x="51374" y="52056"/>
                          <a:pt x="73978" y="52056"/>
                        </a:cubicBezTo>
                        <a:cubicBezTo>
                          <a:pt x="96582" y="52056"/>
                          <a:pt x="115076" y="21234"/>
                          <a:pt x="135626" y="15069"/>
                        </a:cubicBezTo>
                        <a:cubicBezTo>
                          <a:pt x="156176" y="8904"/>
                          <a:pt x="174671" y="10959"/>
                          <a:pt x="197275" y="15069"/>
                        </a:cubicBezTo>
                        <a:cubicBezTo>
                          <a:pt x="219879" y="19179"/>
                          <a:pt x="238374" y="41782"/>
                          <a:pt x="271253" y="39727"/>
                        </a:cubicBezTo>
                        <a:cubicBezTo>
                          <a:pt x="304132" y="37672"/>
                          <a:pt x="365781" y="8905"/>
                          <a:pt x="394550" y="2740"/>
                        </a:cubicBezTo>
                        <a:cubicBezTo>
                          <a:pt x="423319" y="-3425"/>
                          <a:pt x="443868" y="2740"/>
                          <a:pt x="443868" y="2740"/>
                        </a:cubicBezTo>
                      </a:path>
                    </a:pathLst>
                  </a:custGeom>
                  <a:ln w="6350" cmpd="sng">
                    <a:solidFill>
                      <a:schemeClr val="tx1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321" name="フリーフォーム 320"/>
                  <p:cNvSpPr/>
                  <p:nvPr/>
                </p:nvSpPr>
                <p:spPr>
                  <a:xfrm rot="10800000">
                    <a:off x="4266068" y="4187724"/>
                    <a:ext cx="443868" cy="75530"/>
                  </a:xfrm>
                  <a:custGeom>
                    <a:avLst/>
                    <a:gdLst>
                      <a:gd name="connsiteX0" fmla="*/ 0 w 443868"/>
                      <a:gd name="connsiteY0" fmla="*/ 63201 h 75530"/>
                      <a:gd name="connsiteX1" fmla="*/ 98637 w 443868"/>
                      <a:gd name="connsiteY1" fmla="*/ 1556 h 75530"/>
                      <a:gd name="connsiteX2" fmla="*/ 160286 w 443868"/>
                      <a:gd name="connsiteY2" fmla="*/ 75530 h 75530"/>
                      <a:gd name="connsiteX3" fmla="*/ 246593 w 443868"/>
                      <a:gd name="connsiteY3" fmla="*/ 75530 h 75530"/>
                      <a:gd name="connsiteX4" fmla="*/ 332901 w 443868"/>
                      <a:gd name="connsiteY4" fmla="*/ 1556 h 75530"/>
                      <a:gd name="connsiteX5" fmla="*/ 394550 w 443868"/>
                      <a:gd name="connsiteY5" fmla="*/ 26214 h 75530"/>
                      <a:gd name="connsiteX6" fmla="*/ 443868 w 443868"/>
                      <a:gd name="connsiteY6" fmla="*/ 38543 h 755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43868" h="75530">
                        <a:moveTo>
                          <a:pt x="0" y="63201"/>
                        </a:moveTo>
                        <a:cubicBezTo>
                          <a:pt x="35961" y="31351"/>
                          <a:pt x="71923" y="-499"/>
                          <a:pt x="98637" y="1556"/>
                        </a:cubicBezTo>
                        <a:cubicBezTo>
                          <a:pt x="125351" y="3611"/>
                          <a:pt x="135627" y="63201"/>
                          <a:pt x="160286" y="75530"/>
                        </a:cubicBezTo>
                        <a:cubicBezTo>
                          <a:pt x="184945" y="87859"/>
                          <a:pt x="217824" y="87859"/>
                          <a:pt x="246593" y="75530"/>
                        </a:cubicBezTo>
                        <a:cubicBezTo>
                          <a:pt x="275362" y="63201"/>
                          <a:pt x="308242" y="9775"/>
                          <a:pt x="332901" y="1556"/>
                        </a:cubicBezTo>
                        <a:cubicBezTo>
                          <a:pt x="357560" y="-6663"/>
                          <a:pt x="376055" y="20049"/>
                          <a:pt x="394550" y="26214"/>
                        </a:cubicBezTo>
                        <a:cubicBezTo>
                          <a:pt x="413045" y="32379"/>
                          <a:pt x="443868" y="38543"/>
                          <a:pt x="443868" y="38543"/>
                        </a:cubicBezTo>
                      </a:path>
                    </a:pathLst>
                  </a:custGeom>
                  <a:ln w="6350" cmpd="sng">
                    <a:solidFill>
                      <a:schemeClr val="tx1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322" name="フリーフォーム 321"/>
                  <p:cNvSpPr/>
                  <p:nvPr/>
                </p:nvSpPr>
                <p:spPr>
                  <a:xfrm>
                    <a:off x="4304854" y="5211267"/>
                    <a:ext cx="480859" cy="74664"/>
                  </a:xfrm>
                  <a:custGeom>
                    <a:avLst/>
                    <a:gdLst>
                      <a:gd name="connsiteX0" fmla="*/ 0 w 480857"/>
                      <a:gd name="connsiteY0" fmla="*/ 74664 h 74664"/>
                      <a:gd name="connsiteX1" fmla="*/ 172615 w 480857"/>
                      <a:gd name="connsiteY1" fmla="*/ 690 h 74664"/>
                      <a:gd name="connsiteX2" fmla="*/ 234264 w 480857"/>
                      <a:gd name="connsiteY2" fmla="*/ 37677 h 74664"/>
                      <a:gd name="connsiteX3" fmla="*/ 382220 w 480857"/>
                      <a:gd name="connsiteY3" fmla="*/ 37677 h 74664"/>
                      <a:gd name="connsiteX4" fmla="*/ 480857 w 480857"/>
                      <a:gd name="connsiteY4" fmla="*/ 690 h 746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80857" h="74664">
                        <a:moveTo>
                          <a:pt x="0" y="74664"/>
                        </a:moveTo>
                        <a:cubicBezTo>
                          <a:pt x="66785" y="40759"/>
                          <a:pt x="133571" y="6855"/>
                          <a:pt x="172615" y="690"/>
                        </a:cubicBezTo>
                        <a:cubicBezTo>
                          <a:pt x="211659" y="-5475"/>
                          <a:pt x="199330" y="31513"/>
                          <a:pt x="234264" y="37677"/>
                        </a:cubicBezTo>
                        <a:cubicBezTo>
                          <a:pt x="269198" y="43841"/>
                          <a:pt x="341121" y="43841"/>
                          <a:pt x="382220" y="37677"/>
                        </a:cubicBezTo>
                        <a:cubicBezTo>
                          <a:pt x="423319" y="31513"/>
                          <a:pt x="468527" y="6854"/>
                          <a:pt x="480857" y="690"/>
                        </a:cubicBezTo>
                      </a:path>
                    </a:pathLst>
                  </a:custGeom>
                  <a:ln w="6350" cmpd="sng">
                    <a:solidFill>
                      <a:schemeClr val="tx1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323" name="フリーフォーム 322"/>
                  <p:cNvSpPr/>
                  <p:nvPr/>
                </p:nvSpPr>
                <p:spPr>
                  <a:xfrm>
                    <a:off x="4263895" y="5322580"/>
                    <a:ext cx="406880" cy="114578"/>
                  </a:xfrm>
                  <a:custGeom>
                    <a:avLst/>
                    <a:gdLst>
                      <a:gd name="connsiteX0" fmla="*/ 0 w 406879"/>
                      <a:gd name="connsiteY0" fmla="*/ 74312 h 114578"/>
                      <a:gd name="connsiteX1" fmla="*/ 184945 w 406879"/>
                      <a:gd name="connsiteY1" fmla="*/ 111299 h 114578"/>
                      <a:gd name="connsiteX2" fmla="*/ 295912 w 406879"/>
                      <a:gd name="connsiteY2" fmla="*/ 338 h 114578"/>
                      <a:gd name="connsiteX3" fmla="*/ 406879 w 406879"/>
                      <a:gd name="connsiteY3" fmla="*/ 74312 h 1145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06879" h="114578">
                        <a:moveTo>
                          <a:pt x="0" y="74312"/>
                        </a:moveTo>
                        <a:cubicBezTo>
                          <a:pt x="67813" y="98970"/>
                          <a:pt x="135626" y="123628"/>
                          <a:pt x="184945" y="111299"/>
                        </a:cubicBezTo>
                        <a:cubicBezTo>
                          <a:pt x="234264" y="98970"/>
                          <a:pt x="258923" y="6503"/>
                          <a:pt x="295912" y="338"/>
                        </a:cubicBezTo>
                        <a:cubicBezTo>
                          <a:pt x="332901" y="-5827"/>
                          <a:pt x="406879" y="74312"/>
                          <a:pt x="406879" y="74312"/>
                        </a:cubicBezTo>
                      </a:path>
                    </a:pathLst>
                  </a:custGeom>
                  <a:ln w="6350" cmpd="sng">
                    <a:solidFill>
                      <a:schemeClr val="tx1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324" name="フリーフォーム 323"/>
                  <p:cNvSpPr/>
                  <p:nvPr/>
                </p:nvSpPr>
                <p:spPr>
                  <a:xfrm>
                    <a:off x="4278871" y="4790031"/>
                    <a:ext cx="443869" cy="52056"/>
                  </a:xfrm>
                  <a:custGeom>
                    <a:avLst/>
                    <a:gdLst>
                      <a:gd name="connsiteX0" fmla="*/ 0 w 443868"/>
                      <a:gd name="connsiteY0" fmla="*/ 15069 h 52056"/>
                      <a:gd name="connsiteX1" fmla="*/ 73978 w 443868"/>
                      <a:gd name="connsiteY1" fmla="*/ 52056 h 52056"/>
                      <a:gd name="connsiteX2" fmla="*/ 135626 w 443868"/>
                      <a:gd name="connsiteY2" fmla="*/ 15069 h 52056"/>
                      <a:gd name="connsiteX3" fmla="*/ 197275 w 443868"/>
                      <a:gd name="connsiteY3" fmla="*/ 15069 h 52056"/>
                      <a:gd name="connsiteX4" fmla="*/ 271253 w 443868"/>
                      <a:gd name="connsiteY4" fmla="*/ 39727 h 52056"/>
                      <a:gd name="connsiteX5" fmla="*/ 394550 w 443868"/>
                      <a:gd name="connsiteY5" fmla="*/ 2740 h 52056"/>
                      <a:gd name="connsiteX6" fmla="*/ 443868 w 443868"/>
                      <a:gd name="connsiteY6" fmla="*/ 2740 h 520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43868" h="52056">
                        <a:moveTo>
                          <a:pt x="0" y="15069"/>
                        </a:moveTo>
                        <a:cubicBezTo>
                          <a:pt x="25687" y="33562"/>
                          <a:pt x="51374" y="52056"/>
                          <a:pt x="73978" y="52056"/>
                        </a:cubicBezTo>
                        <a:cubicBezTo>
                          <a:pt x="96582" y="52056"/>
                          <a:pt x="115076" y="21234"/>
                          <a:pt x="135626" y="15069"/>
                        </a:cubicBezTo>
                        <a:cubicBezTo>
                          <a:pt x="156176" y="8904"/>
                          <a:pt x="174671" y="10959"/>
                          <a:pt x="197275" y="15069"/>
                        </a:cubicBezTo>
                        <a:cubicBezTo>
                          <a:pt x="219879" y="19179"/>
                          <a:pt x="238374" y="41782"/>
                          <a:pt x="271253" y="39727"/>
                        </a:cubicBezTo>
                        <a:cubicBezTo>
                          <a:pt x="304132" y="37672"/>
                          <a:pt x="365781" y="8905"/>
                          <a:pt x="394550" y="2740"/>
                        </a:cubicBezTo>
                        <a:cubicBezTo>
                          <a:pt x="423319" y="-3425"/>
                          <a:pt x="443868" y="2740"/>
                          <a:pt x="443868" y="2740"/>
                        </a:cubicBezTo>
                      </a:path>
                    </a:pathLst>
                  </a:custGeom>
                  <a:ln w="6350" cmpd="sng">
                    <a:solidFill>
                      <a:schemeClr val="tx1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325" name="フリーフォーム 324"/>
                  <p:cNvSpPr/>
                  <p:nvPr/>
                </p:nvSpPr>
                <p:spPr>
                  <a:xfrm>
                    <a:off x="4356820" y="4976150"/>
                    <a:ext cx="443868" cy="75530"/>
                  </a:xfrm>
                  <a:custGeom>
                    <a:avLst/>
                    <a:gdLst>
                      <a:gd name="connsiteX0" fmla="*/ 0 w 443868"/>
                      <a:gd name="connsiteY0" fmla="*/ 63201 h 75530"/>
                      <a:gd name="connsiteX1" fmla="*/ 98637 w 443868"/>
                      <a:gd name="connsiteY1" fmla="*/ 1556 h 75530"/>
                      <a:gd name="connsiteX2" fmla="*/ 160286 w 443868"/>
                      <a:gd name="connsiteY2" fmla="*/ 75530 h 75530"/>
                      <a:gd name="connsiteX3" fmla="*/ 246593 w 443868"/>
                      <a:gd name="connsiteY3" fmla="*/ 75530 h 75530"/>
                      <a:gd name="connsiteX4" fmla="*/ 332901 w 443868"/>
                      <a:gd name="connsiteY4" fmla="*/ 1556 h 75530"/>
                      <a:gd name="connsiteX5" fmla="*/ 394550 w 443868"/>
                      <a:gd name="connsiteY5" fmla="*/ 26214 h 75530"/>
                      <a:gd name="connsiteX6" fmla="*/ 443868 w 443868"/>
                      <a:gd name="connsiteY6" fmla="*/ 38543 h 755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43868" h="75530">
                        <a:moveTo>
                          <a:pt x="0" y="63201"/>
                        </a:moveTo>
                        <a:cubicBezTo>
                          <a:pt x="35961" y="31351"/>
                          <a:pt x="71923" y="-499"/>
                          <a:pt x="98637" y="1556"/>
                        </a:cubicBezTo>
                        <a:cubicBezTo>
                          <a:pt x="125351" y="3611"/>
                          <a:pt x="135627" y="63201"/>
                          <a:pt x="160286" y="75530"/>
                        </a:cubicBezTo>
                        <a:cubicBezTo>
                          <a:pt x="184945" y="87859"/>
                          <a:pt x="217824" y="87859"/>
                          <a:pt x="246593" y="75530"/>
                        </a:cubicBezTo>
                        <a:cubicBezTo>
                          <a:pt x="275362" y="63201"/>
                          <a:pt x="308242" y="9775"/>
                          <a:pt x="332901" y="1556"/>
                        </a:cubicBezTo>
                        <a:cubicBezTo>
                          <a:pt x="357560" y="-6663"/>
                          <a:pt x="376055" y="20049"/>
                          <a:pt x="394550" y="26214"/>
                        </a:cubicBezTo>
                        <a:cubicBezTo>
                          <a:pt x="413045" y="32379"/>
                          <a:pt x="443868" y="38543"/>
                          <a:pt x="443868" y="38543"/>
                        </a:cubicBezTo>
                      </a:path>
                    </a:pathLst>
                  </a:custGeom>
                  <a:ln w="6350" cmpd="sng">
                    <a:solidFill>
                      <a:schemeClr val="tx1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326" name="フリーフォーム 325"/>
                  <p:cNvSpPr/>
                  <p:nvPr/>
                </p:nvSpPr>
                <p:spPr>
                  <a:xfrm rot="10800000">
                    <a:off x="4304853" y="4901468"/>
                    <a:ext cx="480858" cy="74664"/>
                  </a:xfrm>
                  <a:custGeom>
                    <a:avLst/>
                    <a:gdLst>
                      <a:gd name="connsiteX0" fmla="*/ 0 w 480857"/>
                      <a:gd name="connsiteY0" fmla="*/ 74664 h 74664"/>
                      <a:gd name="connsiteX1" fmla="*/ 172615 w 480857"/>
                      <a:gd name="connsiteY1" fmla="*/ 690 h 74664"/>
                      <a:gd name="connsiteX2" fmla="*/ 234264 w 480857"/>
                      <a:gd name="connsiteY2" fmla="*/ 37677 h 74664"/>
                      <a:gd name="connsiteX3" fmla="*/ 382220 w 480857"/>
                      <a:gd name="connsiteY3" fmla="*/ 37677 h 74664"/>
                      <a:gd name="connsiteX4" fmla="*/ 480857 w 480857"/>
                      <a:gd name="connsiteY4" fmla="*/ 690 h 746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80857" h="74664">
                        <a:moveTo>
                          <a:pt x="0" y="74664"/>
                        </a:moveTo>
                        <a:cubicBezTo>
                          <a:pt x="66785" y="40759"/>
                          <a:pt x="133571" y="6855"/>
                          <a:pt x="172615" y="690"/>
                        </a:cubicBezTo>
                        <a:cubicBezTo>
                          <a:pt x="211659" y="-5475"/>
                          <a:pt x="199330" y="31513"/>
                          <a:pt x="234264" y="37677"/>
                        </a:cubicBezTo>
                        <a:cubicBezTo>
                          <a:pt x="269198" y="43841"/>
                          <a:pt x="341121" y="43841"/>
                          <a:pt x="382220" y="37677"/>
                        </a:cubicBezTo>
                        <a:cubicBezTo>
                          <a:pt x="423319" y="31513"/>
                          <a:pt x="468527" y="6854"/>
                          <a:pt x="480857" y="690"/>
                        </a:cubicBezTo>
                      </a:path>
                    </a:pathLst>
                  </a:custGeom>
                  <a:ln w="6350" cmpd="sng">
                    <a:solidFill>
                      <a:schemeClr val="tx1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327" name="フリーフォーム 326"/>
                  <p:cNvSpPr/>
                  <p:nvPr/>
                </p:nvSpPr>
                <p:spPr>
                  <a:xfrm rot="10800000">
                    <a:off x="4278871" y="5036068"/>
                    <a:ext cx="406880" cy="114578"/>
                  </a:xfrm>
                  <a:custGeom>
                    <a:avLst/>
                    <a:gdLst>
                      <a:gd name="connsiteX0" fmla="*/ 0 w 406879"/>
                      <a:gd name="connsiteY0" fmla="*/ 74312 h 114578"/>
                      <a:gd name="connsiteX1" fmla="*/ 184945 w 406879"/>
                      <a:gd name="connsiteY1" fmla="*/ 111299 h 114578"/>
                      <a:gd name="connsiteX2" fmla="*/ 295912 w 406879"/>
                      <a:gd name="connsiteY2" fmla="*/ 338 h 114578"/>
                      <a:gd name="connsiteX3" fmla="*/ 406879 w 406879"/>
                      <a:gd name="connsiteY3" fmla="*/ 74312 h 1145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06879" h="114578">
                        <a:moveTo>
                          <a:pt x="0" y="74312"/>
                        </a:moveTo>
                        <a:cubicBezTo>
                          <a:pt x="67813" y="98970"/>
                          <a:pt x="135626" y="123628"/>
                          <a:pt x="184945" y="111299"/>
                        </a:cubicBezTo>
                        <a:cubicBezTo>
                          <a:pt x="234264" y="98970"/>
                          <a:pt x="258923" y="6503"/>
                          <a:pt x="295912" y="338"/>
                        </a:cubicBezTo>
                        <a:cubicBezTo>
                          <a:pt x="332901" y="-5827"/>
                          <a:pt x="406879" y="74312"/>
                          <a:pt x="406879" y="74312"/>
                        </a:cubicBezTo>
                      </a:path>
                    </a:pathLst>
                  </a:custGeom>
                  <a:ln w="6350" cmpd="sng">
                    <a:solidFill>
                      <a:schemeClr val="tx1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328" name="フリーフォーム 327"/>
                  <p:cNvSpPr/>
                  <p:nvPr/>
                </p:nvSpPr>
                <p:spPr>
                  <a:xfrm rot="10800000">
                    <a:off x="4278871" y="5265225"/>
                    <a:ext cx="443869" cy="52056"/>
                  </a:xfrm>
                  <a:custGeom>
                    <a:avLst/>
                    <a:gdLst>
                      <a:gd name="connsiteX0" fmla="*/ 0 w 443868"/>
                      <a:gd name="connsiteY0" fmla="*/ 15069 h 52056"/>
                      <a:gd name="connsiteX1" fmla="*/ 73978 w 443868"/>
                      <a:gd name="connsiteY1" fmla="*/ 52056 h 52056"/>
                      <a:gd name="connsiteX2" fmla="*/ 135626 w 443868"/>
                      <a:gd name="connsiteY2" fmla="*/ 15069 h 52056"/>
                      <a:gd name="connsiteX3" fmla="*/ 197275 w 443868"/>
                      <a:gd name="connsiteY3" fmla="*/ 15069 h 52056"/>
                      <a:gd name="connsiteX4" fmla="*/ 271253 w 443868"/>
                      <a:gd name="connsiteY4" fmla="*/ 39727 h 52056"/>
                      <a:gd name="connsiteX5" fmla="*/ 394550 w 443868"/>
                      <a:gd name="connsiteY5" fmla="*/ 2740 h 52056"/>
                      <a:gd name="connsiteX6" fmla="*/ 443868 w 443868"/>
                      <a:gd name="connsiteY6" fmla="*/ 2740 h 520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43868" h="52056">
                        <a:moveTo>
                          <a:pt x="0" y="15069"/>
                        </a:moveTo>
                        <a:cubicBezTo>
                          <a:pt x="25687" y="33562"/>
                          <a:pt x="51374" y="52056"/>
                          <a:pt x="73978" y="52056"/>
                        </a:cubicBezTo>
                        <a:cubicBezTo>
                          <a:pt x="96582" y="52056"/>
                          <a:pt x="115076" y="21234"/>
                          <a:pt x="135626" y="15069"/>
                        </a:cubicBezTo>
                        <a:cubicBezTo>
                          <a:pt x="156176" y="8904"/>
                          <a:pt x="174671" y="10959"/>
                          <a:pt x="197275" y="15069"/>
                        </a:cubicBezTo>
                        <a:cubicBezTo>
                          <a:pt x="219879" y="19179"/>
                          <a:pt x="238374" y="41782"/>
                          <a:pt x="271253" y="39727"/>
                        </a:cubicBezTo>
                        <a:cubicBezTo>
                          <a:pt x="304132" y="37672"/>
                          <a:pt x="365781" y="8905"/>
                          <a:pt x="394550" y="2740"/>
                        </a:cubicBezTo>
                        <a:cubicBezTo>
                          <a:pt x="423319" y="-3425"/>
                          <a:pt x="443868" y="2740"/>
                          <a:pt x="443868" y="2740"/>
                        </a:cubicBezTo>
                      </a:path>
                    </a:pathLst>
                  </a:custGeom>
                  <a:ln w="6350" cmpd="sng">
                    <a:solidFill>
                      <a:schemeClr val="tx1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329" name="フリーフォーム 328"/>
                  <p:cNvSpPr/>
                  <p:nvPr/>
                </p:nvSpPr>
                <p:spPr>
                  <a:xfrm rot="10800000">
                    <a:off x="4293846" y="4653020"/>
                    <a:ext cx="443868" cy="75530"/>
                  </a:xfrm>
                  <a:custGeom>
                    <a:avLst/>
                    <a:gdLst>
                      <a:gd name="connsiteX0" fmla="*/ 0 w 443868"/>
                      <a:gd name="connsiteY0" fmla="*/ 63201 h 75530"/>
                      <a:gd name="connsiteX1" fmla="*/ 98637 w 443868"/>
                      <a:gd name="connsiteY1" fmla="*/ 1556 h 75530"/>
                      <a:gd name="connsiteX2" fmla="*/ 160286 w 443868"/>
                      <a:gd name="connsiteY2" fmla="*/ 75530 h 75530"/>
                      <a:gd name="connsiteX3" fmla="*/ 246593 w 443868"/>
                      <a:gd name="connsiteY3" fmla="*/ 75530 h 75530"/>
                      <a:gd name="connsiteX4" fmla="*/ 332901 w 443868"/>
                      <a:gd name="connsiteY4" fmla="*/ 1556 h 75530"/>
                      <a:gd name="connsiteX5" fmla="*/ 394550 w 443868"/>
                      <a:gd name="connsiteY5" fmla="*/ 26214 h 75530"/>
                      <a:gd name="connsiteX6" fmla="*/ 443868 w 443868"/>
                      <a:gd name="connsiteY6" fmla="*/ 38543 h 755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43868" h="75530">
                        <a:moveTo>
                          <a:pt x="0" y="63201"/>
                        </a:moveTo>
                        <a:cubicBezTo>
                          <a:pt x="35961" y="31351"/>
                          <a:pt x="71923" y="-499"/>
                          <a:pt x="98637" y="1556"/>
                        </a:cubicBezTo>
                        <a:cubicBezTo>
                          <a:pt x="125351" y="3611"/>
                          <a:pt x="135627" y="63201"/>
                          <a:pt x="160286" y="75530"/>
                        </a:cubicBezTo>
                        <a:cubicBezTo>
                          <a:pt x="184945" y="87859"/>
                          <a:pt x="217824" y="87859"/>
                          <a:pt x="246593" y="75530"/>
                        </a:cubicBezTo>
                        <a:cubicBezTo>
                          <a:pt x="275362" y="63201"/>
                          <a:pt x="308242" y="9775"/>
                          <a:pt x="332901" y="1556"/>
                        </a:cubicBezTo>
                        <a:cubicBezTo>
                          <a:pt x="357560" y="-6663"/>
                          <a:pt x="376055" y="20049"/>
                          <a:pt x="394550" y="26214"/>
                        </a:cubicBezTo>
                        <a:cubicBezTo>
                          <a:pt x="413045" y="32379"/>
                          <a:pt x="443868" y="38543"/>
                          <a:pt x="443868" y="38543"/>
                        </a:cubicBezTo>
                      </a:path>
                    </a:pathLst>
                  </a:custGeom>
                  <a:ln w="6350" cmpd="sng">
                    <a:solidFill>
                      <a:schemeClr val="tx1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</p:grpSp>
            <p:grpSp>
              <p:nvGrpSpPr>
                <p:cNvPr id="297" name="図形グループ 296"/>
                <p:cNvGrpSpPr/>
                <p:nvPr/>
              </p:nvGrpSpPr>
              <p:grpSpPr>
                <a:xfrm>
                  <a:off x="1012720" y="2691843"/>
                  <a:ext cx="260808" cy="1388466"/>
                  <a:chOff x="4251093" y="3928815"/>
                  <a:chExt cx="549595" cy="1388466"/>
                </a:xfrm>
              </p:grpSpPr>
              <p:sp>
                <p:nvSpPr>
                  <p:cNvPr id="298" name="フリーフォーム 297"/>
                  <p:cNvSpPr/>
                  <p:nvPr/>
                </p:nvSpPr>
                <p:spPr>
                  <a:xfrm>
                    <a:off x="4303058" y="4511720"/>
                    <a:ext cx="480856" cy="74664"/>
                  </a:xfrm>
                  <a:custGeom>
                    <a:avLst/>
                    <a:gdLst>
                      <a:gd name="connsiteX0" fmla="*/ 0 w 480857"/>
                      <a:gd name="connsiteY0" fmla="*/ 74664 h 74664"/>
                      <a:gd name="connsiteX1" fmla="*/ 172615 w 480857"/>
                      <a:gd name="connsiteY1" fmla="*/ 690 h 74664"/>
                      <a:gd name="connsiteX2" fmla="*/ 234264 w 480857"/>
                      <a:gd name="connsiteY2" fmla="*/ 37677 h 74664"/>
                      <a:gd name="connsiteX3" fmla="*/ 382220 w 480857"/>
                      <a:gd name="connsiteY3" fmla="*/ 37677 h 74664"/>
                      <a:gd name="connsiteX4" fmla="*/ 480857 w 480857"/>
                      <a:gd name="connsiteY4" fmla="*/ 690 h 746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80857" h="74664">
                        <a:moveTo>
                          <a:pt x="0" y="74664"/>
                        </a:moveTo>
                        <a:cubicBezTo>
                          <a:pt x="66785" y="40759"/>
                          <a:pt x="133571" y="6855"/>
                          <a:pt x="172615" y="690"/>
                        </a:cubicBezTo>
                        <a:cubicBezTo>
                          <a:pt x="211659" y="-5475"/>
                          <a:pt x="199330" y="31513"/>
                          <a:pt x="234264" y="37677"/>
                        </a:cubicBezTo>
                        <a:cubicBezTo>
                          <a:pt x="269198" y="43841"/>
                          <a:pt x="341121" y="43841"/>
                          <a:pt x="382220" y="37677"/>
                        </a:cubicBezTo>
                        <a:cubicBezTo>
                          <a:pt x="423319" y="31513"/>
                          <a:pt x="468527" y="6854"/>
                          <a:pt x="480857" y="690"/>
                        </a:cubicBezTo>
                      </a:path>
                    </a:pathLst>
                  </a:custGeom>
                  <a:ln w="6350" cmpd="sng">
                    <a:solidFill>
                      <a:schemeClr val="tx1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299" name="フリーフォーム 298"/>
                  <p:cNvSpPr/>
                  <p:nvPr/>
                </p:nvSpPr>
                <p:spPr>
                  <a:xfrm>
                    <a:off x="4288081" y="4549059"/>
                    <a:ext cx="406880" cy="114578"/>
                  </a:xfrm>
                  <a:custGeom>
                    <a:avLst/>
                    <a:gdLst>
                      <a:gd name="connsiteX0" fmla="*/ 0 w 406879"/>
                      <a:gd name="connsiteY0" fmla="*/ 74312 h 114578"/>
                      <a:gd name="connsiteX1" fmla="*/ 184945 w 406879"/>
                      <a:gd name="connsiteY1" fmla="*/ 111299 h 114578"/>
                      <a:gd name="connsiteX2" fmla="*/ 295912 w 406879"/>
                      <a:gd name="connsiteY2" fmla="*/ 338 h 114578"/>
                      <a:gd name="connsiteX3" fmla="*/ 406879 w 406879"/>
                      <a:gd name="connsiteY3" fmla="*/ 74312 h 1145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06879" h="114578">
                        <a:moveTo>
                          <a:pt x="0" y="74312"/>
                        </a:moveTo>
                        <a:cubicBezTo>
                          <a:pt x="67813" y="98970"/>
                          <a:pt x="135626" y="123628"/>
                          <a:pt x="184945" y="111299"/>
                        </a:cubicBezTo>
                        <a:cubicBezTo>
                          <a:pt x="234264" y="98970"/>
                          <a:pt x="258923" y="6503"/>
                          <a:pt x="295912" y="338"/>
                        </a:cubicBezTo>
                        <a:cubicBezTo>
                          <a:pt x="332901" y="-5827"/>
                          <a:pt x="406879" y="74312"/>
                          <a:pt x="406879" y="74312"/>
                        </a:cubicBezTo>
                      </a:path>
                    </a:pathLst>
                  </a:custGeom>
                  <a:ln w="6350" cmpd="sng">
                    <a:solidFill>
                      <a:schemeClr val="tx1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300" name="フリーフォーム 299"/>
                  <p:cNvSpPr/>
                  <p:nvPr/>
                </p:nvSpPr>
                <p:spPr>
                  <a:xfrm>
                    <a:off x="4303059" y="3954865"/>
                    <a:ext cx="443868" cy="52056"/>
                  </a:xfrm>
                  <a:custGeom>
                    <a:avLst/>
                    <a:gdLst>
                      <a:gd name="connsiteX0" fmla="*/ 0 w 443868"/>
                      <a:gd name="connsiteY0" fmla="*/ 15069 h 52056"/>
                      <a:gd name="connsiteX1" fmla="*/ 73978 w 443868"/>
                      <a:gd name="connsiteY1" fmla="*/ 52056 h 52056"/>
                      <a:gd name="connsiteX2" fmla="*/ 135626 w 443868"/>
                      <a:gd name="connsiteY2" fmla="*/ 15069 h 52056"/>
                      <a:gd name="connsiteX3" fmla="*/ 197275 w 443868"/>
                      <a:gd name="connsiteY3" fmla="*/ 15069 h 52056"/>
                      <a:gd name="connsiteX4" fmla="*/ 271253 w 443868"/>
                      <a:gd name="connsiteY4" fmla="*/ 39727 h 52056"/>
                      <a:gd name="connsiteX5" fmla="*/ 394550 w 443868"/>
                      <a:gd name="connsiteY5" fmla="*/ 2740 h 52056"/>
                      <a:gd name="connsiteX6" fmla="*/ 443868 w 443868"/>
                      <a:gd name="connsiteY6" fmla="*/ 2740 h 520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43868" h="52056">
                        <a:moveTo>
                          <a:pt x="0" y="15069"/>
                        </a:moveTo>
                        <a:cubicBezTo>
                          <a:pt x="25687" y="33562"/>
                          <a:pt x="51374" y="52056"/>
                          <a:pt x="73978" y="52056"/>
                        </a:cubicBezTo>
                        <a:cubicBezTo>
                          <a:pt x="96582" y="52056"/>
                          <a:pt x="115076" y="21234"/>
                          <a:pt x="135626" y="15069"/>
                        </a:cubicBezTo>
                        <a:cubicBezTo>
                          <a:pt x="156176" y="8904"/>
                          <a:pt x="174671" y="10959"/>
                          <a:pt x="197275" y="15069"/>
                        </a:cubicBezTo>
                        <a:cubicBezTo>
                          <a:pt x="219879" y="19179"/>
                          <a:pt x="238374" y="41782"/>
                          <a:pt x="271253" y="39727"/>
                        </a:cubicBezTo>
                        <a:cubicBezTo>
                          <a:pt x="304132" y="37672"/>
                          <a:pt x="365781" y="8905"/>
                          <a:pt x="394550" y="2740"/>
                        </a:cubicBezTo>
                        <a:cubicBezTo>
                          <a:pt x="423319" y="-3425"/>
                          <a:pt x="443868" y="2740"/>
                          <a:pt x="443868" y="2740"/>
                        </a:cubicBezTo>
                      </a:path>
                    </a:pathLst>
                  </a:custGeom>
                  <a:ln w="6350" cmpd="sng">
                    <a:solidFill>
                      <a:schemeClr val="tx1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301" name="フリーフォーム 300"/>
                  <p:cNvSpPr/>
                  <p:nvPr/>
                </p:nvSpPr>
                <p:spPr>
                  <a:xfrm>
                    <a:off x="4303059" y="4140984"/>
                    <a:ext cx="443868" cy="75530"/>
                  </a:xfrm>
                  <a:custGeom>
                    <a:avLst/>
                    <a:gdLst>
                      <a:gd name="connsiteX0" fmla="*/ 0 w 443868"/>
                      <a:gd name="connsiteY0" fmla="*/ 63201 h 75530"/>
                      <a:gd name="connsiteX1" fmla="*/ 98637 w 443868"/>
                      <a:gd name="connsiteY1" fmla="*/ 1556 h 75530"/>
                      <a:gd name="connsiteX2" fmla="*/ 160286 w 443868"/>
                      <a:gd name="connsiteY2" fmla="*/ 75530 h 75530"/>
                      <a:gd name="connsiteX3" fmla="*/ 246593 w 443868"/>
                      <a:gd name="connsiteY3" fmla="*/ 75530 h 75530"/>
                      <a:gd name="connsiteX4" fmla="*/ 332901 w 443868"/>
                      <a:gd name="connsiteY4" fmla="*/ 1556 h 75530"/>
                      <a:gd name="connsiteX5" fmla="*/ 394550 w 443868"/>
                      <a:gd name="connsiteY5" fmla="*/ 26214 h 75530"/>
                      <a:gd name="connsiteX6" fmla="*/ 443868 w 443868"/>
                      <a:gd name="connsiteY6" fmla="*/ 38543 h 755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43868" h="75530">
                        <a:moveTo>
                          <a:pt x="0" y="63201"/>
                        </a:moveTo>
                        <a:cubicBezTo>
                          <a:pt x="35961" y="31351"/>
                          <a:pt x="71923" y="-499"/>
                          <a:pt x="98637" y="1556"/>
                        </a:cubicBezTo>
                        <a:cubicBezTo>
                          <a:pt x="125351" y="3611"/>
                          <a:pt x="135627" y="63201"/>
                          <a:pt x="160286" y="75530"/>
                        </a:cubicBezTo>
                        <a:cubicBezTo>
                          <a:pt x="184945" y="87859"/>
                          <a:pt x="217824" y="87859"/>
                          <a:pt x="246593" y="75530"/>
                        </a:cubicBezTo>
                        <a:cubicBezTo>
                          <a:pt x="275362" y="63201"/>
                          <a:pt x="308242" y="9775"/>
                          <a:pt x="332901" y="1556"/>
                        </a:cubicBezTo>
                        <a:cubicBezTo>
                          <a:pt x="357560" y="-6663"/>
                          <a:pt x="376055" y="20049"/>
                          <a:pt x="394550" y="26214"/>
                        </a:cubicBezTo>
                        <a:cubicBezTo>
                          <a:pt x="413045" y="32379"/>
                          <a:pt x="443868" y="38543"/>
                          <a:pt x="443868" y="38543"/>
                        </a:cubicBezTo>
                      </a:path>
                    </a:pathLst>
                  </a:custGeom>
                  <a:ln w="6350" cmpd="sng">
                    <a:solidFill>
                      <a:schemeClr val="tx1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302" name="フリーフォーム 301"/>
                  <p:cNvSpPr/>
                  <p:nvPr/>
                </p:nvSpPr>
                <p:spPr>
                  <a:xfrm rot="10800000">
                    <a:off x="4303057" y="4066302"/>
                    <a:ext cx="480857" cy="74664"/>
                  </a:xfrm>
                  <a:custGeom>
                    <a:avLst/>
                    <a:gdLst>
                      <a:gd name="connsiteX0" fmla="*/ 0 w 480857"/>
                      <a:gd name="connsiteY0" fmla="*/ 74664 h 74664"/>
                      <a:gd name="connsiteX1" fmla="*/ 172615 w 480857"/>
                      <a:gd name="connsiteY1" fmla="*/ 690 h 74664"/>
                      <a:gd name="connsiteX2" fmla="*/ 234264 w 480857"/>
                      <a:gd name="connsiteY2" fmla="*/ 37677 h 74664"/>
                      <a:gd name="connsiteX3" fmla="*/ 382220 w 480857"/>
                      <a:gd name="connsiteY3" fmla="*/ 37677 h 74664"/>
                      <a:gd name="connsiteX4" fmla="*/ 480857 w 480857"/>
                      <a:gd name="connsiteY4" fmla="*/ 690 h 746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80857" h="74664">
                        <a:moveTo>
                          <a:pt x="0" y="74664"/>
                        </a:moveTo>
                        <a:cubicBezTo>
                          <a:pt x="66785" y="40759"/>
                          <a:pt x="133571" y="6855"/>
                          <a:pt x="172615" y="690"/>
                        </a:cubicBezTo>
                        <a:cubicBezTo>
                          <a:pt x="211659" y="-5475"/>
                          <a:pt x="199330" y="31513"/>
                          <a:pt x="234264" y="37677"/>
                        </a:cubicBezTo>
                        <a:cubicBezTo>
                          <a:pt x="269198" y="43841"/>
                          <a:pt x="341121" y="43841"/>
                          <a:pt x="382220" y="37677"/>
                        </a:cubicBezTo>
                        <a:cubicBezTo>
                          <a:pt x="423319" y="31513"/>
                          <a:pt x="468527" y="6854"/>
                          <a:pt x="480857" y="690"/>
                        </a:cubicBezTo>
                      </a:path>
                    </a:pathLst>
                  </a:custGeom>
                  <a:ln w="6350" cmpd="sng">
                    <a:solidFill>
                      <a:schemeClr val="tx1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303" name="フリーフォーム 302"/>
                  <p:cNvSpPr/>
                  <p:nvPr/>
                </p:nvSpPr>
                <p:spPr>
                  <a:xfrm rot="10800000">
                    <a:off x="4303058" y="4200902"/>
                    <a:ext cx="406879" cy="114578"/>
                  </a:xfrm>
                  <a:custGeom>
                    <a:avLst/>
                    <a:gdLst>
                      <a:gd name="connsiteX0" fmla="*/ 0 w 406879"/>
                      <a:gd name="connsiteY0" fmla="*/ 74312 h 114578"/>
                      <a:gd name="connsiteX1" fmla="*/ 184945 w 406879"/>
                      <a:gd name="connsiteY1" fmla="*/ 111299 h 114578"/>
                      <a:gd name="connsiteX2" fmla="*/ 295912 w 406879"/>
                      <a:gd name="connsiteY2" fmla="*/ 338 h 114578"/>
                      <a:gd name="connsiteX3" fmla="*/ 406879 w 406879"/>
                      <a:gd name="connsiteY3" fmla="*/ 74312 h 1145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06879" h="114578">
                        <a:moveTo>
                          <a:pt x="0" y="74312"/>
                        </a:moveTo>
                        <a:cubicBezTo>
                          <a:pt x="67813" y="98970"/>
                          <a:pt x="135626" y="123628"/>
                          <a:pt x="184945" y="111299"/>
                        </a:cubicBezTo>
                        <a:cubicBezTo>
                          <a:pt x="234264" y="98970"/>
                          <a:pt x="258923" y="6503"/>
                          <a:pt x="295912" y="338"/>
                        </a:cubicBezTo>
                        <a:cubicBezTo>
                          <a:pt x="332901" y="-5827"/>
                          <a:pt x="406879" y="74312"/>
                          <a:pt x="406879" y="74312"/>
                        </a:cubicBezTo>
                      </a:path>
                    </a:pathLst>
                  </a:custGeom>
                  <a:ln w="6350" cmpd="sng">
                    <a:solidFill>
                      <a:schemeClr val="tx1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304" name="フリーフォーム 303"/>
                  <p:cNvSpPr/>
                  <p:nvPr/>
                </p:nvSpPr>
                <p:spPr>
                  <a:xfrm rot="10800000">
                    <a:off x="4251093" y="4553349"/>
                    <a:ext cx="443868" cy="52056"/>
                  </a:xfrm>
                  <a:custGeom>
                    <a:avLst/>
                    <a:gdLst>
                      <a:gd name="connsiteX0" fmla="*/ 0 w 443868"/>
                      <a:gd name="connsiteY0" fmla="*/ 15069 h 52056"/>
                      <a:gd name="connsiteX1" fmla="*/ 73978 w 443868"/>
                      <a:gd name="connsiteY1" fmla="*/ 52056 h 52056"/>
                      <a:gd name="connsiteX2" fmla="*/ 135626 w 443868"/>
                      <a:gd name="connsiteY2" fmla="*/ 15069 h 52056"/>
                      <a:gd name="connsiteX3" fmla="*/ 197275 w 443868"/>
                      <a:gd name="connsiteY3" fmla="*/ 15069 h 52056"/>
                      <a:gd name="connsiteX4" fmla="*/ 271253 w 443868"/>
                      <a:gd name="connsiteY4" fmla="*/ 39727 h 52056"/>
                      <a:gd name="connsiteX5" fmla="*/ 394550 w 443868"/>
                      <a:gd name="connsiteY5" fmla="*/ 2740 h 52056"/>
                      <a:gd name="connsiteX6" fmla="*/ 443868 w 443868"/>
                      <a:gd name="connsiteY6" fmla="*/ 2740 h 520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43868" h="52056">
                        <a:moveTo>
                          <a:pt x="0" y="15069"/>
                        </a:moveTo>
                        <a:cubicBezTo>
                          <a:pt x="25687" y="33562"/>
                          <a:pt x="51374" y="52056"/>
                          <a:pt x="73978" y="52056"/>
                        </a:cubicBezTo>
                        <a:cubicBezTo>
                          <a:pt x="96582" y="52056"/>
                          <a:pt x="115076" y="21234"/>
                          <a:pt x="135626" y="15069"/>
                        </a:cubicBezTo>
                        <a:cubicBezTo>
                          <a:pt x="156176" y="8904"/>
                          <a:pt x="174671" y="10959"/>
                          <a:pt x="197275" y="15069"/>
                        </a:cubicBezTo>
                        <a:cubicBezTo>
                          <a:pt x="219879" y="19179"/>
                          <a:pt x="238374" y="41782"/>
                          <a:pt x="271253" y="39727"/>
                        </a:cubicBezTo>
                        <a:cubicBezTo>
                          <a:pt x="304132" y="37672"/>
                          <a:pt x="365781" y="8905"/>
                          <a:pt x="394550" y="2740"/>
                        </a:cubicBezTo>
                        <a:cubicBezTo>
                          <a:pt x="423319" y="-3425"/>
                          <a:pt x="443868" y="2740"/>
                          <a:pt x="443868" y="2740"/>
                        </a:cubicBezTo>
                      </a:path>
                    </a:pathLst>
                  </a:custGeom>
                  <a:ln w="6350" cmpd="sng">
                    <a:solidFill>
                      <a:schemeClr val="tx1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305" name="フリーフォーム 304"/>
                  <p:cNvSpPr/>
                  <p:nvPr/>
                </p:nvSpPr>
                <p:spPr>
                  <a:xfrm rot="10800000">
                    <a:off x="4266068" y="3928815"/>
                    <a:ext cx="443868" cy="75530"/>
                  </a:xfrm>
                  <a:custGeom>
                    <a:avLst/>
                    <a:gdLst>
                      <a:gd name="connsiteX0" fmla="*/ 0 w 443868"/>
                      <a:gd name="connsiteY0" fmla="*/ 63201 h 75530"/>
                      <a:gd name="connsiteX1" fmla="*/ 98637 w 443868"/>
                      <a:gd name="connsiteY1" fmla="*/ 1556 h 75530"/>
                      <a:gd name="connsiteX2" fmla="*/ 160286 w 443868"/>
                      <a:gd name="connsiteY2" fmla="*/ 75530 h 75530"/>
                      <a:gd name="connsiteX3" fmla="*/ 246593 w 443868"/>
                      <a:gd name="connsiteY3" fmla="*/ 75530 h 75530"/>
                      <a:gd name="connsiteX4" fmla="*/ 332901 w 443868"/>
                      <a:gd name="connsiteY4" fmla="*/ 1556 h 75530"/>
                      <a:gd name="connsiteX5" fmla="*/ 394550 w 443868"/>
                      <a:gd name="connsiteY5" fmla="*/ 26214 h 75530"/>
                      <a:gd name="connsiteX6" fmla="*/ 443868 w 443868"/>
                      <a:gd name="connsiteY6" fmla="*/ 38543 h 755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43868" h="75530">
                        <a:moveTo>
                          <a:pt x="0" y="63201"/>
                        </a:moveTo>
                        <a:cubicBezTo>
                          <a:pt x="35961" y="31351"/>
                          <a:pt x="71923" y="-499"/>
                          <a:pt x="98637" y="1556"/>
                        </a:cubicBezTo>
                        <a:cubicBezTo>
                          <a:pt x="125351" y="3611"/>
                          <a:pt x="135627" y="63201"/>
                          <a:pt x="160286" y="75530"/>
                        </a:cubicBezTo>
                        <a:cubicBezTo>
                          <a:pt x="184945" y="87859"/>
                          <a:pt x="217824" y="87859"/>
                          <a:pt x="246593" y="75530"/>
                        </a:cubicBezTo>
                        <a:cubicBezTo>
                          <a:pt x="275362" y="63201"/>
                          <a:pt x="308242" y="9775"/>
                          <a:pt x="332901" y="1556"/>
                        </a:cubicBezTo>
                        <a:cubicBezTo>
                          <a:pt x="357560" y="-6663"/>
                          <a:pt x="376055" y="20049"/>
                          <a:pt x="394550" y="26214"/>
                        </a:cubicBezTo>
                        <a:cubicBezTo>
                          <a:pt x="413045" y="32379"/>
                          <a:pt x="443868" y="38543"/>
                          <a:pt x="443868" y="38543"/>
                        </a:cubicBezTo>
                      </a:path>
                    </a:pathLst>
                  </a:custGeom>
                  <a:ln w="6350" cmpd="sng">
                    <a:solidFill>
                      <a:schemeClr val="tx1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306" name="フリーフォーム 305"/>
                  <p:cNvSpPr/>
                  <p:nvPr/>
                </p:nvSpPr>
                <p:spPr>
                  <a:xfrm>
                    <a:off x="4304854" y="5050990"/>
                    <a:ext cx="480859" cy="74664"/>
                  </a:xfrm>
                  <a:custGeom>
                    <a:avLst/>
                    <a:gdLst>
                      <a:gd name="connsiteX0" fmla="*/ 0 w 480857"/>
                      <a:gd name="connsiteY0" fmla="*/ 74664 h 74664"/>
                      <a:gd name="connsiteX1" fmla="*/ 172615 w 480857"/>
                      <a:gd name="connsiteY1" fmla="*/ 690 h 74664"/>
                      <a:gd name="connsiteX2" fmla="*/ 234264 w 480857"/>
                      <a:gd name="connsiteY2" fmla="*/ 37677 h 74664"/>
                      <a:gd name="connsiteX3" fmla="*/ 382220 w 480857"/>
                      <a:gd name="connsiteY3" fmla="*/ 37677 h 74664"/>
                      <a:gd name="connsiteX4" fmla="*/ 480857 w 480857"/>
                      <a:gd name="connsiteY4" fmla="*/ 690 h 746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80857" h="74664">
                        <a:moveTo>
                          <a:pt x="0" y="74664"/>
                        </a:moveTo>
                        <a:cubicBezTo>
                          <a:pt x="66785" y="40759"/>
                          <a:pt x="133571" y="6855"/>
                          <a:pt x="172615" y="690"/>
                        </a:cubicBezTo>
                        <a:cubicBezTo>
                          <a:pt x="211659" y="-5475"/>
                          <a:pt x="199330" y="31513"/>
                          <a:pt x="234264" y="37677"/>
                        </a:cubicBezTo>
                        <a:cubicBezTo>
                          <a:pt x="269198" y="43841"/>
                          <a:pt x="341121" y="43841"/>
                          <a:pt x="382220" y="37677"/>
                        </a:cubicBezTo>
                        <a:cubicBezTo>
                          <a:pt x="423319" y="31513"/>
                          <a:pt x="468527" y="6854"/>
                          <a:pt x="480857" y="690"/>
                        </a:cubicBezTo>
                      </a:path>
                    </a:pathLst>
                  </a:custGeom>
                  <a:ln w="6350" cmpd="sng">
                    <a:solidFill>
                      <a:schemeClr val="tx1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307" name="フリーフォーム 306"/>
                  <p:cNvSpPr/>
                  <p:nvPr/>
                </p:nvSpPr>
                <p:spPr>
                  <a:xfrm>
                    <a:off x="4263894" y="5002026"/>
                    <a:ext cx="406880" cy="114578"/>
                  </a:xfrm>
                  <a:custGeom>
                    <a:avLst/>
                    <a:gdLst>
                      <a:gd name="connsiteX0" fmla="*/ 0 w 406879"/>
                      <a:gd name="connsiteY0" fmla="*/ 74312 h 114578"/>
                      <a:gd name="connsiteX1" fmla="*/ 184945 w 406879"/>
                      <a:gd name="connsiteY1" fmla="*/ 111299 h 114578"/>
                      <a:gd name="connsiteX2" fmla="*/ 295912 w 406879"/>
                      <a:gd name="connsiteY2" fmla="*/ 338 h 114578"/>
                      <a:gd name="connsiteX3" fmla="*/ 406879 w 406879"/>
                      <a:gd name="connsiteY3" fmla="*/ 74312 h 1145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06879" h="114578">
                        <a:moveTo>
                          <a:pt x="0" y="74312"/>
                        </a:moveTo>
                        <a:cubicBezTo>
                          <a:pt x="67813" y="98970"/>
                          <a:pt x="135626" y="123628"/>
                          <a:pt x="184945" y="111299"/>
                        </a:cubicBezTo>
                        <a:cubicBezTo>
                          <a:pt x="234264" y="98970"/>
                          <a:pt x="258923" y="6503"/>
                          <a:pt x="295912" y="338"/>
                        </a:cubicBezTo>
                        <a:cubicBezTo>
                          <a:pt x="332901" y="-5827"/>
                          <a:pt x="406879" y="74312"/>
                          <a:pt x="406879" y="74312"/>
                        </a:cubicBezTo>
                      </a:path>
                    </a:pathLst>
                  </a:custGeom>
                  <a:ln w="6350" cmpd="sng">
                    <a:solidFill>
                      <a:schemeClr val="tx1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308" name="フリーフォーム 307"/>
                  <p:cNvSpPr/>
                  <p:nvPr/>
                </p:nvSpPr>
                <p:spPr>
                  <a:xfrm>
                    <a:off x="4278872" y="4679070"/>
                    <a:ext cx="443868" cy="52056"/>
                  </a:xfrm>
                  <a:custGeom>
                    <a:avLst/>
                    <a:gdLst>
                      <a:gd name="connsiteX0" fmla="*/ 0 w 443868"/>
                      <a:gd name="connsiteY0" fmla="*/ 15069 h 52056"/>
                      <a:gd name="connsiteX1" fmla="*/ 73978 w 443868"/>
                      <a:gd name="connsiteY1" fmla="*/ 52056 h 52056"/>
                      <a:gd name="connsiteX2" fmla="*/ 135626 w 443868"/>
                      <a:gd name="connsiteY2" fmla="*/ 15069 h 52056"/>
                      <a:gd name="connsiteX3" fmla="*/ 197275 w 443868"/>
                      <a:gd name="connsiteY3" fmla="*/ 15069 h 52056"/>
                      <a:gd name="connsiteX4" fmla="*/ 271253 w 443868"/>
                      <a:gd name="connsiteY4" fmla="*/ 39727 h 52056"/>
                      <a:gd name="connsiteX5" fmla="*/ 394550 w 443868"/>
                      <a:gd name="connsiteY5" fmla="*/ 2740 h 52056"/>
                      <a:gd name="connsiteX6" fmla="*/ 443868 w 443868"/>
                      <a:gd name="connsiteY6" fmla="*/ 2740 h 520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43868" h="52056">
                        <a:moveTo>
                          <a:pt x="0" y="15069"/>
                        </a:moveTo>
                        <a:cubicBezTo>
                          <a:pt x="25687" y="33562"/>
                          <a:pt x="51374" y="52056"/>
                          <a:pt x="73978" y="52056"/>
                        </a:cubicBezTo>
                        <a:cubicBezTo>
                          <a:pt x="96582" y="52056"/>
                          <a:pt x="115076" y="21234"/>
                          <a:pt x="135626" y="15069"/>
                        </a:cubicBezTo>
                        <a:cubicBezTo>
                          <a:pt x="156176" y="8904"/>
                          <a:pt x="174671" y="10959"/>
                          <a:pt x="197275" y="15069"/>
                        </a:cubicBezTo>
                        <a:cubicBezTo>
                          <a:pt x="219879" y="19179"/>
                          <a:pt x="238374" y="41782"/>
                          <a:pt x="271253" y="39727"/>
                        </a:cubicBezTo>
                        <a:cubicBezTo>
                          <a:pt x="304132" y="37672"/>
                          <a:pt x="365781" y="8905"/>
                          <a:pt x="394550" y="2740"/>
                        </a:cubicBezTo>
                        <a:cubicBezTo>
                          <a:pt x="423319" y="-3425"/>
                          <a:pt x="443868" y="2740"/>
                          <a:pt x="443868" y="2740"/>
                        </a:cubicBezTo>
                      </a:path>
                    </a:pathLst>
                  </a:custGeom>
                  <a:ln w="6350" cmpd="sng">
                    <a:solidFill>
                      <a:schemeClr val="tx1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309" name="フリーフォーム 308"/>
                  <p:cNvSpPr/>
                  <p:nvPr/>
                </p:nvSpPr>
                <p:spPr>
                  <a:xfrm>
                    <a:off x="4356820" y="4976150"/>
                    <a:ext cx="443868" cy="75530"/>
                  </a:xfrm>
                  <a:custGeom>
                    <a:avLst/>
                    <a:gdLst>
                      <a:gd name="connsiteX0" fmla="*/ 0 w 443868"/>
                      <a:gd name="connsiteY0" fmla="*/ 63201 h 75530"/>
                      <a:gd name="connsiteX1" fmla="*/ 98637 w 443868"/>
                      <a:gd name="connsiteY1" fmla="*/ 1556 h 75530"/>
                      <a:gd name="connsiteX2" fmla="*/ 160286 w 443868"/>
                      <a:gd name="connsiteY2" fmla="*/ 75530 h 75530"/>
                      <a:gd name="connsiteX3" fmla="*/ 246593 w 443868"/>
                      <a:gd name="connsiteY3" fmla="*/ 75530 h 75530"/>
                      <a:gd name="connsiteX4" fmla="*/ 332901 w 443868"/>
                      <a:gd name="connsiteY4" fmla="*/ 1556 h 75530"/>
                      <a:gd name="connsiteX5" fmla="*/ 394550 w 443868"/>
                      <a:gd name="connsiteY5" fmla="*/ 26214 h 75530"/>
                      <a:gd name="connsiteX6" fmla="*/ 443868 w 443868"/>
                      <a:gd name="connsiteY6" fmla="*/ 38543 h 755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43868" h="75530">
                        <a:moveTo>
                          <a:pt x="0" y="63201"/>
                        </a:moveTo>
                        <a:cubicBezTo>
                          <a:pt x="35961" y="31351"/>
                          <a:pt x="71923" y="-499"/>
                          <a:pt x="98637" y="1556"/>
                        </a:cubicBezTo>
                        <a:cubicBezTo>
                          <a:pt x="125351" y="3611"/>
                          <a:pt x="135627" y="63201"/>
                          <a:pt x="160286" y="75530"/>
                        </a:cubicBezTo>
                        <a:cubicBezTo>
                          <a:pt x="184945" y="87859"/>
                          <a:pt x="217824" y="87859"/>
                          <a:pt x="246593" y="75530"/>
                        </a:cubicBezTo>
                        <a:cubicBezTo>
                          <a:pt x="275362" y="63201"/>
                          <a:pt x="308242" y="9775"/>
                          <a:pt x="332901" y="1556"/>
                        </a:cubicBezTo>
                        <a:cubicBezTo>
                          <a:pt x="357560" y="-6663"/>
                          <a:pt x="376055" y="20049"/>
                          <a:pt x="394550" y="26214"/>
                        </a:cubicBezTo>
                        <a:cubicBezTo>
                          <a:pt x="413045" y="32379"/>
                          <a:pt x="443868" y="38543"/>
                          <a:pt x="443868" y="38543"/>
                        </a:cubicBezTo>
                      </a:path>
                    </a:pathLst>
                  </a:custGeom>
                  <a:ln w="6350" cmpd="sng">
                    <a:solidFill>
                      <a:schemeClr val="tx1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310" name="フリーフォーム 309"/>
                  <p:cNvSpPr/>
                  <p:nvPr/>
                </p:nvSpPr>
                <p:spPr>
                  <a:xfrm rot="10800000">
                    <a:off x="4304854" y="4963113"/>
                    <a:ext cx="480859" cy="74664"/>
                  </a:xfrm>
                  <a:custGeom>
                    <a:avLst/>
                    <a:gdLst>
                      <a:gd name="connsiteX0" fmla="*/ 0 w 480857"/>
                      <a:gd name="connsiteY0" fmla="*/ 74664 h 74664"/>
                      <a:gd name="connsiteX1" fmla="*/ 172615 w 480857"/>
                      <a:gd name="connsiteY1" fmla="*/ 690 h 74664"/>
                      <a:gd name="connsiteX2" fmla="*/ 234264 w 480857"/>
                      <a:gd name="connsiteY2" fmla="*/ 37677 h 74664"/>
                      <a:gd name="connsiteX3" fmla="*/ 382220 w 480857"/>
                      <a:gd name="connsiteY3" fmla="*/ 37677 h 74664"/>
                      <a:gd name="connsiteX4" fmla="*/ 480857 w 480857"/>
                      <a:gd name="connsiteY4" fmla="*/ 690 h 746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80857" h="74664">
                        <a:moveTo>
                          <a:pt x="0" y="74664"/>
                        </a:moveTo>
                        <a:cubicBezTo>
                          <a:pt x="66785" y="40759"/>
                          <a:pt x="133571" y="6855"/>
                          <a:pt x="172615" y="690"/>
                        </a:cubicBezTo>
                        <a:cubicBezTo>
                          <a:pt x="211659" y="-5475"/>
                          <a:pt x="199330" y="31513"/>
                          <a:pt x="234264" y="37677"/>
                        </a:cubicBezTo>
                        <a:cubicBezTo>
                          <a:pt x="269198" y="43841"/>
                          <a:pt x="341121" y="43841"/>
                          <a:pt x="382220" y="37677"/>
                        </a:cubicBezTo>
                        <a:cubicBezTo>
                          <a:pt x="423319" y="31513"/>
                          <a:pt x="468527" y="6854"/>
                          <a:pt x="480857" y="690"/>
                        </a:cubicBezTo>
                      </a:path>
                    </a:pathLst>
                  </a:custGeom>
                  <a:ln w="6350" cmpd="sng">
                    <a:solidFill>
                      <a:schemeClr val="tx1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311" name="フリーフォーム 310"/>
                  <p:cNvSpPr/>
                  <p:nvPr/>
                </p:nvSpPr>
                <p:spPr>
                  <a:xfrm rot="10800000">
                    <a:off x="4278872" y="5110042"/>
                    <a:ext cx="406880" cy="114578"/>
                  </a:xfrm>
                  <a:custGeom>
                    <a:avLst/>
                    <a:gdLst>
                      <a:gd name="connsiteX0" fmla="*/ 0 w 406879"/>
                      <a:gd name="connsiteY0" fmla="*/ 74312 h 114578"/>
                      <a:gd name="connsiteX1" fmla="*/ 184945 w 406879"/>
                      <a:gd name="connsiteY1" fmla="*/ 111299 h 114578"/>
                      <a:gd name="connsiteX2" fmla="*/ 295912 w 406879"/>
                      <a:gd name="connsiteY2" fmla="*/ 338 h 114578"/>
                      <a:gd name="connsiteX3" fmla="*/ 406879 w 406879"/>
                      <a:gd name="connsiteY3" fmla="*/ 74312 h 1145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06879" h="114578">
                        <a:moveTo>
                          <a:pt x="0" y="74312"/>
                        </a:moveTo>
                        <a:cubicBezTo>
                          <a:pt x="67813" y="98970"/>
                          <a:pt x="135626" y="123628"/>
                          <a:pt x="184945" y="111299"/>
                        </a:cubicBezTo>
                        <a:cubicBezTo>
                          <a:pt x="234264" y="98970"/>
                          <a:pt x="258923" y="6503"/>
                          <a:pt x="295912" y="338"/>
                        </a:cubicBezTo>
                        <a:cubicBezTo>
                          <a:pt x="332901" y="-5827"/>
                          <a:pt x="406879" y="74312"/>
                          <a:pt x="406879" y="74312"/>
                        </a:cubicBezTo>
                      </a:path>
                    </a:pathLst>
                  </a:custGeom>
                  <a:ln w="6350" cmpd="sng">
                    <a:solidFill>
                      <a:schemeClr val="tx1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312" name="フリーフォーム 311"/>
                  <p:cNvSpPr/>
                  <p:nvPr/>
                </p:nvSpPr>
                <p:spPr>
                  <a:xfrm rot="10800000">
                    <a:off x="4278871" y="5265225"/>
                    <a:ext cx="443869" cy="52056"/>
                  </a:xfrm>
                  <a:custGeom>
                    <a:avLst/>
                    <a:gdLst>
                      <a:gd name="connsiteX0" fmla="*/ 0 w 443868"/>
                      <a:gd name="connsiteY0" fmla="*/ 15069 h 52056"/>
                      <a:gd name="connsiteX1" fmla="*/ 73978 w 443868"/>
                      <a:gd name="connsiteY1" fmla="*/ 52056 h 52056"/>
                      <a:gd name="connsiteX2" fmla="*/ 135626 w 443868"/>
                      <a:gd name="connsiteY2" fmla="*/ 15069 h 52056"/>
                      <a:gd name="connsiteX3" fmla="*/ 197275 w 443868"/>
                      <a:gd name="connsiteY3" fmla="*/ 15069 h 52056"/>
                      <a:gd name="connsiteX4" fmla="*/ 271253 w 443868"/>
                      <a:gd name="connsiteY4" fmla="*/ 39727 h 52056"/>
                      <a:gd name="connsiteX5" fmla="*/ 394550 w 443868"/>
                      <a:gd name="connsiteY5" fmla="*/ 2740 h 52056"/>
                      <a:gd name="connsiteX6" fmla="*/ 443868 w 443868"/>
                      <a:gd name="connsiteY6" fmla="*/ 2740 h 520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43868" h="52056">
                        <a:moveTo>
                          <a:pt x="0" y="15069"/>
                        </a:moveTo>
                        <a:cubicBezTo>
                          <a:pt x="25687" y="33562"/>
                          <a:pt x="51374" y="52056"/>
                          <a:pt x="73978" y="52056"/>
                        </a:cubicBezTo>
                        <a:cubicBezTo>
                          <a:pt x="96582" y="52056"/>
                          <a:pt x="115076" y="21234"/>
                          <a:pt x="135626" y="15069"/>
                        </a:cubicBezTo>
                        <a:cubicBezTo>
                          <a:pt x="156176" y="8904"/>
                          <a:pt x="174671" y="10959"/>
                          <a:pt x="197275" y="15069"/>
                        </a:cubicBezTo>
                        <a:cubicBezTo>
                          <a:pt x="219879" y="19179"/>
                          <a:pt x="238374" y="41782"/>
                          <a:pt x="271253" y="39727"/>
                        </a:cubicBezTo>
                        <a:cubicBezTo>
                          <a:pt x="304132" y="37672"/>
                          <a:pt x="365781" y="8905"/>
                          <a:pt x="394550" y="2740"/>
                        </a:cubicBezTo>
                        <a:cubicBezTo>
                          <a:pt x="423319" y="-3425"/>
                          <a:pt x="443868" y="2740"/>
                          <a:pt x="443868" y="2740"/>
                        </a:cubicBezTo>
                      </a:path>
                    </a:pathLst>
                  </a:custGeom>
                  <a:ln w="6350" cmpd="sng">
                    <a:solidFill>
                      <a:schemeClr val="tx1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313" name="フリーフォーム 312"/>
                  <p:cNvSpPr/>
                  <p:nvPr/>
                </p:nvSpPr>
                <p:spPr>
                  <a:xfrm rot="10800000">
                    <a:off x="4293847" y="4616033"/>
                    <a:ext cx="443869" cy="75530"/>
                  </a:xfrm>
                  <a:custGeom>
                    <a:avLst/>
                    <a:gdLst>
                      <a:gd name="connsiteX0" fmla="*/ 0 w 443868"/>
                      <a:gd name="connsiteY0" fmla="*/ 63201 h 75530"/>
                      <a:gd name="connsiteX1" fmla="*/ 98637 w 443868"/>
                      <a:gd name="connsiteY1" fmla="*/ 1556 h 75530"/>
                      <a:gd name="connsiteX2" fmla="*/ 160286 w 443868"/>
                      <a:gd name="connsiteY2" fmla="*/ 75530 h 75530"/>
                      <a:gd name="connsiteX3" fmla="*/ 246593 w 443868"/>
                      <a:gd name="connsiteY3" fmla="*/ 75530 h 75530"/>
                      <a:gd name="connsiteX4" fmla="*/ 332901 w 443868"/>
                      <a:gd name="connsiteY4" fmla="*/ 1556 h 75530"/>
                      <a:gd name="connsiteX5" fmla="*/ 394550 w 443868"/>
                      <a:gd name="connsiteY5" fmla="*/ 26214 h 75530"/>
                      <a:gd name="connsiteX6" fmla="*/ 443868 w 443868"/>
                      <a:gd name="connsiteY6" fmla="*/ 38543 h 755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43868" h="75530">
                        <a:moveTo>
                          <a:pt x="0" y="63201"/>
                        </a:moveTo>
                        <a:cubicBezTo>
                          <a:pt x="35961" y="31351"/>
                          <a:pt x="71923" y="-499"/>
                          <a:pt x="98637" y="1556"/>
                        </a:cubicBezTo>
                        <a:cubicBezTo>
                          <a:pt x="125351" y="3611"/>
                          <a:pt x="135627" y="63201"/>
                          <a:pt x="160286" y="75530"/>
                        </a:cubicBezTo>
                        <a:cubicBezTo>
                          <a:pt x="184945" y="87859"/>
                          <a:pt x="217824" y="87859"/>
                          <a:pt x="246593" y="75530"/>
                        </a:cubicBezTo>
                        <a:cubicBezTo>
                          <a:pt x="275362" y="63201"/>
                          <a:pt x="308242" y="9775"/>
                          <a:pt x="332901" y="1556"/>
                        </a:cubicBezTo>
                        <a:cubicBezTo>
                          <a:pt x="357560" y="-6663"/>
                          <a:pt x="376055" y="20049"/>
                          <a:pt x="394550" y="26214"/>
                        </a:cubicBezTo>
                        <a:cubicBezTo>
                          <a:pt x="413045" y="32379"/>
                          <a:pt x="443868" y="38543"/>
                          <a:pt x="443868" y="38543"/>
                        </a:cubicBezTo>
                      </a:path>
                    </a:pathLst>
                  </a:custGeom>
                  <a:ln w="6350" cmpd="sng">
                    <a:solidFill>
                      <a:schemeClr val="tx1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</p:grpSp>
          </p:grpSp>
          <p:grpSp>
            <p:nvGrpSpPr>
              <p:cNvPr id="330" name="図形グループ 329"/>
              <p:cNvGrpSpPr/>
              <p:nvPr/>
            </p:nvGrpSpPr>
            <p:grpSpPr>
              <a:xfrm>
                <a:off x="10032653" y="1307237"/>
                <a:ext cx="346910" cy="2876724"/>
                <a:chOff x="1032948" y="1353239"/>
                <a:chExt cx="346910" cy="2876724"/>
              </a:xfrm>
            </p:grpSpPr>
            <p:sp>
              <p:nvSpPr>
                <p:cNvPr id="331" name="正方形/長方形 330"/>
                <p:cNvSpPr/>
                <p:nvPr/>
              </p:nvSpPr>
              <p:spPr>
                <a:xfrm rot="5400000">
                  <a:off x="1020603" y="1365585"/>
                  <a:ext cx="291053" cy="266361"/>
                </a:xfrm>
                <a:prstGeom prst="rect">
                  <a:avLst/>
                </a:prstGeom>
                <a:solidFill>
                  <a:schemeClr val="accent3">
                    <a:lumMod val="60000"/>
                    <a:lumOff val="40000"/>
                  </a:schemeClr>
                </a:solidFill>
                <a:ln w="38100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dirty="0"/>
                </a:p>
              </p:txBody>
            </p:sp>
            <p:sp>
              <p:nvSpPr>
                <p:cNvPr id="332" name="正方形/長方形 331"/>
                <p:cNvSpPr/>
                <p:nvPr/>
              </p:nvSpPr>
              <p:spPr>
                <a:xfrm rot="5400000">
                  <a:off x="1023540" y="1890436"/>
                  <a:ext cx="291053" cy="266361"/>
                </a:xfrm>
                <a:prstGeom prst="rect">
                  <a:avLst/>
                </a:prstGeom>
                <a:solidFill>
                  <a:srgbClr val="C3D69B"/>
                </a:solidFill>
                <a:ln w="38100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dirty="0"/>
                </a:p>
              </p:txBody>
            </p:sp>
            <p:sp>
              <p:nvSpPr>
                <p:cNvPr id="333" name="正方形/長方形 332"/>
                <p:cNvSpPr/>
                <p:nvPr/>
              </p:nvSpPr>
              <p:spPr>
                <a:xfrm rot="5400000">
                  <a:off x="1023540" y="2441969"/>
                  <a:ext cx="291053" cy="266361"/>
                </a:xfrm>
                <a:prstGeom prst="rect">
                  <a:avLst/>
                </a:prstGeom>
                <a:solidFill>
                  <a:srgbClr val="C3D69B"/>
                </a:solidFill>
                <a:ln w="38100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dirty="0"/>
                </a:p>
              </p:txBody>
            </p:sp>
            <p:sp>
              <p:nvSpPr>
                <p:cNvPr id="334" name="正方形/長方形 333"/>
                <p:cNvSpPr/>
                <p:nvPr/>
              </p:nvSpPr>
              <p:spPr>
                <a:xfrm rot="5400000">
                  <a:off x="1020602" y="2977222"/>
                  <a:ext cx="291053" cy="266361"/>
                </a:xfrm>
                <a:prstGeom prst="rect">
                  <a:avLst/>
                </a:prstGeom>
                <a:solidFill>
                  <a:srgbClr val="C3D69B"/>
                </a:solidFill>
                <a:ln w="38100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dirty="0"/>
                </a:p>
              </p:txBody>
            </p:sp>
            <p:sp>
              <p:nvSpPr>
                <p:cNvPr id="335" name="正方形/長方形 334"/>
                <p:cNvSpPr/>
                <p:nvPr/>
              </p:nvSpPr>
              <p:spPr>
                <a:xfrm rot="5400000">
                  <a:off x="1020602" y="3496195"/>
                  <a:ext cx="291053" cy="266361"/>
                </a:xfrm>
                <a:prstGeom prst="rect">
                  <a:avLst/>
                </a:prstGeom>
                <a:solidFill>
                  <a:srgbClr val="C3D69B"/>
                </a:solidFill>
                <a:ln w="38100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dirty="0"/>
                </a:p>
              </p:txBody>
            </p:sp>
            <p:sp>
              <p:nvSpPr>
                <p:cNvPr id="336" name="正方形/長方形 335"/>
                <p:cNvSpPr/>
                <p:nvPr/>
              </p:nvSpPr>
              <p:spPr>
                <a:xfrm rot="5400000">
                  <a:off x="1023540" y="3950459"/>
                  <a:ext cx="291053" cy="266361"/>
                </a:xfrm>
                <a:prstGeom prst="rect">
                  <a:avLst/>
                </a:prstGeom>
                <a:solidFill>
                  <a:srgbClr val="C3D69B"/>
                </a:solidFill>
                <a:ln w="38100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dirty="0"/>
                </a:p>
              </p:txBody>
            </p:sp>
            <p:grpSp>
              <p:nvGrpSpPr>
                <p:cNvPr id="337" name="図形グループ 336"/>
                <p:cNvGrpSpPr/>
                <p:nvPr/>
              </p:nvGrpSpPr>
              <p:grpSpPr>
                <a:xfrm>
                  <a:off x="1048040" y="1354977"/>
                  <a:ext cx="331818" cy="291850"/>
                  <a:chOff x="950354" y="1143337"/>
                  <a:chExt cx="331818" cy="291850"/>
                </a:xfrm>
              </p:grpSpPr>
              <p:sp>
                <p:nvSpPr>
                  <p:cNvPr id="353" name="正方形/長方形 352"/>
                  <p:cNvSpPr/>
                  <p:nvPr/>
                </p:nvSpPr>
                <p:spPr>
                  <a:xfrm rot="5400000">
                    <a:off x="1100645" y="1252864"/>
                    <a:ext cx="291053" cy="72000"/>
                  </a:xfrm>
                  <a:prstGeom prst="rect">
                    <a:avLst/>
                  </a:prstGeom>
                  <a:solidFill>
                    <a:schemeClr val="accent6">
                      <a:lumMod val="75000"/>
                    </a:schemeClr>
                  </a:solidFill>
                  <a:ln w="38100" cmpd="sng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 dirty="0"/>
                  </a:p>
                </p:txBody>
              </p:sp>
              <p:sp>
                <p:nvSpPr>
                  <p:cNvPr id="354" name="正方形/長方形 353"/>
                  <p:cNvSpPr/>
                  <p:nvPr/>
                </p:nvSpPr>
                <p:spPr>
                  <a:xfrm rot="5400000">
                    <a:off x="840827" y="1253661"/>
                    <a:ext cx="291053" cy="72000"/>
                  </a:xfrm>
                  <a:prstGeom prst="rect">
                    <a:avLst/>
                  </a:prstGeom>
                  <a:solidFill>
                    <a:schemeClr val="accent6">
                      <a:lumMod val="75000"/>
                    </a:schemeClr>
                  </a:solidFill>
                  <a:ln w="38100" cmpd="sng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 dirty="0"/>
                  </a:p>
                </p:txBody>
              </p:sp>
            </p:grpSp>
            <p:grpSp>
              <p:nvGrpSpPr>
                <p:cNvPr id="338" name="図形グループ 337"/>
                <p:cNvGrpSpPr/>
                <p:nvPr/>
              </p:nvGrpSpPr>
              <p:grpSpPr>
                <a:xfrm>
                  <a:off x="1048040" y="1878090"/>
                  <a:ext cx="331818" cy="291850"/>
                  <a:chOff x="950354" y="1143337"/>
                  <a:chExt cx="331818" cy="291850"/>
                </a:xfrm>
              </p:grpSpPr>
              <p:sp>
                <p:nvSpPr>
                  <p:cNvPr id="351" name="正方形/長方形 350"/>
                  <p:cNvSpPr/>
                  <p:nvPr/>
                </p:nvSpPr>
                <p:spPr>
                  <a:xfrm rot="5400000">
                    <a:off x="1100645" y="1252864"/>
                    <a:ext cx="291053" cy="72000"/>
                  </a:xfrm>
                  <a:prstGeom prst="rect">
                    <a:avLst/>
                  </a:prstGeom>
                  <a:solidFill>
                    <a:schemeClr val="accent6">
                      <a:lumMod val="75000"/>
                    </a:schemeClr>
                  </a:solidFill>
                  <a:ln w="38100" cmpd="sng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 dirty="0"/>
                  </a:p>
                </p:txBody>
              </p:sp>
              <p:sp>
                <p:nvSpPr>
                  <p:cNvPr id="352" name="正方形/長方形 351"/>
                  <p:cNvSpPr/>
                  <p:nvPr/>
                </p:nvSpPr>
                <p:spPr>
                  <a:xfrm rot="5400000">
                    <a:off x="840827" y="1253661"/>
                    <a:ext cx="291053" cy="72000"/>
                  </a:xfrm>
                  <a:prstGeom prst="rect">
                    <a:avLst/>
                  </a:prstGeom>
                  <a:solidFill>
                    <a:schemeClr val="accent6">
                      <a:lumMod val="75000"/>
                    </a:schemeClr>
                  </a:solidFill>
                  <a:ln w="38100" cmpd="sng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 dirty="0"/>
                  </a:p>
                </p:txBody>
              </p:sp>
            </p:grpSp>
            <p:grpSp>
              <p:nvGrpSpPr>
                <p:cNvPr id="339" name="図形グループ 338"/>
                <p:cNvGrpSpPr/>
                <p:nvPr/>
              </p:nvGrpSpPr>
              <p:grpSpPr>
                <a:xfrm>
                  <a:off x="1048040" y="2428826"/>
                  <a:ext cx="331818" cy="291850"/>
                  <a:chOff x="950354" y="1143337"/>
                  <a:chExt cx="331818" cy="291850"/>
                </a:xfrm>
              </p:grpSpPr>
              <p:sp>
                <p:nvSpPr>
                  <p:cNvPr id="349" name="正方形/長方形 348"/>
                  <p:cNvSpPr/>
                  <p:nvPr/>
                </p:nvSpPr>
                <p:spPr>
                  <a:xfrm rot="5400000">
                    <a:off x="1100645" y="1252864"/>
                    <a:ext cx="291053" cy="72000"/>
                  </a:xfrm>
                  <a:prstGeom prst="rect">
                    <a:avLst/>
                  </a:prstGeom>
                  <a:solidFill>
                    <a:schemeClr val="accent6">
                      <a:lumMod val="75000"/>
                    </a:schemeClr>
                  </a:solidFill>
                  <a:ln w="38100" cmpd="sng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 dirty="0"/>
                  </a:p>
                </p:txBody>
              </p:sp>
              <p:sp>
                <p:nvSpPr>
                  <p:cNvPr id="350" name="正方形/長方形 349"/>
                  <p:cNvSpPr/>
                  <p:nvPr/>
                </p:nvSpPr>
                <p:spPr>
                  <a:xfrm rot="5400000">
                    <a:off x="840827" y="1253661"/>
                    <a:ext cx="291053" cy="72000"/>
                  </a:xfrm>
                  <a:prstGeom prst="rect">
                    <a:avLst/>
                  </a:prstGeom>
                  <a:solidFill>
                    <a:schemeClr val="accent6">
                      <a:lumMod val="75000"/>
                    </a:schemeClr>
                  </a:solidFill>
                  <a:ln w="38100" cmpd="sng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 dirty="0"/>
                  </a:p>
                </p:txBody>
              </p:sp>
            </p:grpSp>
            <p:grpSp>
              <p:nvGrpSpPr>
                <p:cNvPr id="340" name="図形グループ 339"/>
                <p:cNvGrpSpPr/>
                <p:nvPr/>
              </p:nvGrpSpPr>
              <p:grpSpPr>
                <a:xfrm>
                  <a:off x="1048040" y="2964876"/>
                  <a:ext cx="331818" cy="291850"/>
                  <a:chOff x="950354" y="1143337"/>
                  <a:chExt cx="331818" cy="291850"/>
                </a:xfrm>
              </p:grpSpPr>
              <p:sp>
                <p:nvSpPr>
                  <p:cNvPr id="347" name="正方形/長方形 346"/>
                  <p:cNvSpPr/>
                  <p:nvPr/>
                </p:nvSpPr>
                <p:spPr>
                  <a:xfrm rot="5400000">
                    <a:off x="1100645" y="1252864"/>
                    <a:ext cx="291053" cy="72000"/>
                  </a:xfrm>
                  <a:prstGeom prst="rect">
                    <a:avLst/>
                  </a:prstGeom>
                  <a:solidFill>
                    <a:schemeClr val="accent6">
                      <a:lumMod val="75000"/>
                    </a:schemeClr>
                  </a:solidFill>
                  <a:ln w="38100" cmpd="sng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 dirty="0"/>
                  </a:p>
                </p:txBody>
              </p:sp>
              <p:sp>
                <p:nvSpPr>
                  <p:cNvPr id="348" name="正方形/長方形 347"/>
                  <p:cNvSpPr/>
                  <p:nvPr/>
                </p:nvSpPr>
                <p:spPr>
                  <a:xfrm rot="5400000">
                    <a:off x="840827" y="1253661"/>
                    <a:ext cx="291053" cy="72000"/>
                  </a:xfrm>
                  <a:prstGeom prst="rect">
                    <a:avLst/>
                  </a:prstGeom>
                  <a:solidFill>
                    <a:schemeClr val="accent6">
                      <a:lumMod val="75000"/>
                    </a:schemeClr>
                  </a:solidFill>
                  <a:ln w="38100" cmpd="sng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 dirty="0"/>
                  </a:p>
                </p:txBody>
              </p:sp>
            </p:grpSp>
            <p:grpSp>
              <p:nvGrpSpPr>
                <p:cNvPr id="341" name="図形グループ 340"/>
                <p:cNvGrpSpPr/>
                <p:nvPr/>
              </p:nvGrpSpPr>
              <p:grpSpPr>
                <a:xfrm>
                  <a:off x="1048040" y="3483850"/>
                  <a:ext cx="331818" cy="291850"/>
                  <a:chOff x="950354" y="1143337"/>
                  <a:chExt cx="331818" cy="291850"/>
                </a:xfrm>
              </p:grpSpPr>
              <p:sp>
                <p:nvSpPr>
                  <p:cNvPr id="345" name="正方形/長方形 344"/>
                  <p:cNvSpPr/>
                  <p:nvPr/>
                </p:nvSpPr>
                <p:spPr>
                  <a:xfrm rot="5400000">
                    <a:off x="1100645" y="1252864"/>
                    <a:ext cx="291053" cy="72000"/>
                  </a:xfrm>
                  <a:prstGeom prst="rect">
                    <a:avLst/>
                  </a:prstGeom>
                  <a:solidFill>
                    <a:schemeClr val="accent6">
                      <a:lumMod val="75000"/>
                    </a:schemeClr>
                  </a:solidFill>
                  <a:ln w="38100" cmpd="sng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 dirty="0"/>
                  </a:p>
                </p:txBody>
              </p:sp>
              <p:sp>
                <p:nvSpPr>
                  <p:cNvPr id="346" name="正方形/長方形 345"/>
                  <p:cNvSpPr/>
                  <p:nvPr/>
                </p:nvSpPr>
                <p:spPr>
                  <a:xfrm rot="5400000">
                    <a:off x="840827" y="1253661"/>
                    <a:ext cx="291053" cy="72000"/>
                  </a:xfrm>
                  <a:prstGeom prst="rect">
                    <a:avLst/>
                  </a:prstGeom>
                  <a:solidFill>
                    <a:schemeClr val="accent6">
                      <a:lumMod val="75000"/>
                    </a:schemeClr>
                  </a:solidFill>
                  <a:ln w="38100" cmpd="sng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 dirty="0"/>
                  </a:p>
                </p:txBody>
              </p:sp>
            </p:grpSp>
            <p:grpSp>
              <p:nvGrpSpPr>
                <p:cNvPr id="342" name="図形グループ 341"/>
                <p:cNvGrpSpPr/>
                <p:nvPr/>
              </p:nvGrpSpPr>
              <p:grpSpPr>
                <a:xfrm>
                  <a:off x="1048039" y="3938113"/>
                  <a:ext cx="331818" cy="291850"/>
                  <a:chOff x="950354" y="1143337"/>
                  <a:chExt cx="331818" cy="291850"/>
                </a:xfrm>
              </p:grpSpPr>
              <p:sp>
                <p:nvSpPr>
                  <p:cNvPr id="343" name="正方形/長方形 342"/>
                  <p:cNvSpPr/>
                  <p:nvPr/>
                </p:nvSpPr>
                <p:spPr>
                  <a:xfrm rot="5400000">
                    <a:off x="1100645" y="1252864"/>
                    <a:ext cx="291053" cy="72000"/>
                  </a:xfrm>
                  <a:prstGeom prst="rect">
                    <a:avLst/>
                  </a:prstGeom>
                  <a:solidFill>
                    <a:schemeClr val="accent6">
                      <a:lumMod val="75000"/>
                    </a:schemeClr>
                  </a:solidFill>
                  <a:ln w="38100" cmpd="sng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 dirty="0"/>
                  </a:p>
                </p:txBody>
              </p:sp>
              <p:sp>
                <p:nvSpPr>
                  <p:cNvPr id="344" name="正方形/長方形 343"/>
                  <p:cNvSpPr/>
                  <p:nvPr/>
                </p:nvSpPr>
                <p:spPr>
                  <a:xfrm rot="5400000">
                    <a:off x="840827" y="1253661"/>
                    <a:ext cx="291053" cy="72000"/>
                  </a:xfrm>
                  <a:prstGeom prst="rect">
                    <a:avLst/>
                  </a:prstGeom>
                  <a:solidFill>
                    <a:schemeClr val="accent6">
                      <a:lumMod val="75000"/>
                    </a:schemeClr>
                  </a:solidFill>
                  <a:ln w="38100" cmpd="sng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 dirty="0"/>
                  </a:p>
                </p:txBody>
              </p:sp>
            </p:grpSp>
          </p:grpSp>
        </p:grpSp>
        <p:sp>
          <p:nvSpPr>
            <p:cNvPr id="251" name="テキスト ボックス 250"/>
            <p:cNvSpPr txBox="1"/>
            <p:nvPr/>
          </p:nvSpPr>
          <p:spPr>
            <a:xfrm>
              <a:off x="9271278" y="2713463"/>
              <a:ext cx="162173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dirty="0" smtClean="0"/>
                <a:t>CCNS </a:t>
              </a:r>
              <a:r>
                <a:rPr kumimoji="1" lang="en-US" altLang="ja-JP" dirty="0" smtClean="0"/>
                <a:t>substrate</a:t>
              </a:r>
              <a:endParaRPr kumimoji="1" lang="ja-JP" altLang="en-US" dirty="0"/>
            </a:p>
          </p:txBody>
        </p:sp>
      </p:grpSp>
      <p:cxnSp>
        <p:nvCxnSpPr>
          <p:cNvPr id="360" name="直線矢印コネクタ 359"/>
          <p:cNvCxnSpPr/>
          <p:nvPr/>
        </p:nvCxnSpPr>
        <p:spPr>
          <a:xfrm>
            <a:off x="8165142" y="1451187"/>
            <a:ext cx="0" cy="48198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1" name="テキスト ボックス 360"/>
          <p:cNvSpPr txBox="1"/>
          <p:nvPr/>
        </p:nvSpPr>
        <p:spPr>
          <a:xfrm>
            <a:off x="4565821" y="3547200"/>
            <a:ext cx="4519194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30000"/>
              </a:lnSpc>
              <a:buFont typeface="Wingdings" charset="2"/>
              <a:buChar char="l"/>
            </a:pPr>
            <a:r>
              <a:rPr kumimoji="1" lang="en-US" altLang="ja-JP" sz="2000" dirty="0" smtClean="0"/>
              <a:t>Easy to apply </a:t>
            </a:r>
            <a:r>
              <a:rPr kumimoji="1" lang="en-US" altLang="ja-JP" sz="2000" dirty="0" smtClean="0"/>
              <a:t>FE</a:t>
            </a:r>
            <a:r>
              <a:rPr lang="ja-JP" altLang="en-US" sz="2000" dirty="0"/>
              <a:t>-</a:t>
            </a:r>
            <a:r>
              <a:rPr kumimoji="1" lang="en-US" altLang="ja-JP" sz="2000" dirty="0" smtClean="0"/>
              <a:t>threshold</a:t>
            </a:r>
            <a:r>
              <a:rPr kumimoji="1" lang="en-US" altLang="ja-JP" sz="2000" dirty="0" smtClean="0"/>
              <a:t>-</a:t>
            </a:r>
            <a:r>
              <a:rPr kumimoji="1" lang="en-US" altLang="ja-JP" sz="2000" dirty="0" smtClean="0"/>
              <a:t>field</a:t>
            </a:r>
            <a:endParaRPr kumimoji="1" lang="en-US" altLang="ja-JP" sz="2000" dirty="0" smtClean="0"/>
          </a:p>
          <a:p>
            <a:pPr>
              <a:lnSpc>
                <a:spcPct val="130000"/>
              </a:lnSpc>
            </a:pPr>
            <a:r>
              <a:rPr lang="en-US" altLang="ja-JP" sz="2000" dirty="0"/>
              <a:t>	</a:t>
            </a:r>
            <a:r>
              <a:rPr lang="en-US" altLang="ja-JP" sz="2000" dirty="0" smtClean="0"/>
              <a:t>10</a:t>
            </a:r>
            <a:r>
              <a:rPr kumimoji="1" lang="en-US" altLang="ja-JP" sz="2000" dirty="0" smtClean="0"/>
              <a:t>0V per 100um thick </a:t>
            </a:r>
            <a:r>
              <a:rPr lang="en-US" altLang="ja-JP" sz="2000" dirty="0" smtClean="0"/>
              <a:t>=&gt; </a:t>
            </a:r>
            <a:r>
              <a:rPr lang="en-US" altLang="ja-JP" sz="2000" dirty="0" smtClean="0">
                <a:solidFill>
                  <a:srgbClr val="FF0000"/>
                </a:solidFill>
              </a:rPr>
              <a:t>10 kV/cm</a:t>
            </a:r>
          </a:p>
          <a:p>
            <a:pPr marL="285750" indent="-285750">
              <a:lnSpc>
                <a:spcPct val="130000"/>
              </a:lnSpc>
              <a:buFont typeface="Wingdings" charset="2"/>
              <a:buChar char="l"/>
            </a:pPr>
            <a:r>
              <a:rPr kumimoji="1" lang="en-US" altLang="ja-JP" sz="2000" dirty="0" smtClean="0"/>
              <a:t>Switching the electron source V~100 V</a:t>
            </a:r>
          </a:p>
          <a:p>
            <a:pPr lvl="1"/>
            <a:r>
              <a:rPr lang="en-US" altLang="ja-JP" sz="2000" dirty="0" smtClean="0"/>
              <a:t>Low </a:t>
            </a:r>
            <a:r>
              <a:rPr lang="en-US" altLang="ja-JP" sz="2000" dirty="0" smtClean="0"/>
              <a:t>voltage </a:t>
            </a:r>
            <a:r>
              <a:rPr lang="en-US" altLang="ja-JP" sz="2000" dirty="0" smtClean="0"/>
              <a:t>(&lt;100V)</a:t>
            </a:r>
            <a:r>
              <a:rPr lang="ja-JP" altLang="en-US" sz="2000" dirty="0" smtClean="0"/>
              <a:t> </a:t>
            </a:r>
            <a:r>
              <a:rPr lang="en-US" altLang="ja-JP" sz="2000" dirty="0" smtClean="0"/>
              <a:t>switching</a:t>
            </a:r>
            <a:r>
              <a:rPr lang="ja-JP" altLang="en-US" sz="2000" dirty="0" smtClean="0"/>
              <a:t> </a:t>
            </a:r>
            <a:r>
              <a:rPr lang="en-US" altLang="ja-JP" sz="2000" dirty="0" smtClean="0"/>
              <a:t>make everything</a:t>
            </a:r>
            <a:r>
              <a:rPr lang="ja-JP" altLang="en-US" sz="2000" dirty="0" smtClean="0"/>
              <a:t> </a:t>
            </a:r>
            <a:r>
              <a:rPr lang="en-US" altLang="ja-JP" sz="2000" dirty="0" smtClean="0"/>
              <a:t>easy.</a:t>
            </a:r>
            <a:endParaRPr kumimoji="1" lang="ja-JP" altLang="en-US" sz="2000" dirty="0"/>
          </a:p>
        </p:txBody>
      </p:sp>
    </p:spTree>
    <p:extLst>
      <p:ext uri="{BB962C8B-B14F-4D97-AF65-F5344CB8AC3E}">
        <p14:creationId xmlns:p14="http://schemas.microsoft.com/office/powerpoint/2010/main" val="40213540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5" descr="C:\Documents and Settings\tamagawa\デスクトップ\line-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800" y="430224"/>
            <a:ext cx="9040786" cy="560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4" descr="C:\Users\tamagawa\AppData\Local\Temp\Temp1_ColorSideWin.zip\カラー横セット\カラー横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67625" y="115888"/>
            <a:ext cx="1350963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図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833" y="38227"/>
            <a:ext cx="311173" cy="528516"/>
          </a:xfrm>
          <a:prstGeom prst="rect">
            <a:avLst/>
          </a:prstGeom>
        </p:spPr>
      </p:pic>
      <p:sp>
        <p:nvSpPr>
          <p:cNvPr id="7" name="タイトル 3"/>
          <p:cNvSpPr txBox="1">
            <a:spLocks/>
          </p:cNvSpPr>
          <p:nvPr/>
        </p:nvSpPr>
        <p:spPr>
          <a:xfrm>
            <a:off x="448308" y="-27384"/>
            <a:ext cx="8229600" cy="652934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3600" dirty="0" smtClean="0"/>
              <a:t>Outline</a:t>
            </a:r>
            <a:endParaRPr lang="ja-JP" altLang="en-US" sz="3600" dirty="0"/>
          </a:p>
        </p:txBody>
      </p:sp>
      <p:sp>
        <p:nvSpPr>
          <p:cNvPr id="11" name="フッター プレースホルダ 7"/>
          <p:cNvSpPr>
            <a:spLocks noGrp="1"/>
          </p:cNvSpPr>
          <p:nvPr>
            <p:ph type="ftr" sz="quarter" idx="11"/>
          </p:nvPr>
        </p:nvSpPr>
        <p:spPr>
          <a:xfrm>
            <a:off x="2627784" y="6664275"/>
            <a:ext cx="3824064" cy="193725"/>
          </a:xfrm>
        </p:spPr>
        <p:txBody>
          <a:bodyPr/>
          <a:lstStyle/>
          <a:p>
            <a:r>
              <a:rPr lang="en-US" altLang="ja-JP" smtClean="0"/>
              <a:t>MPGD2015@INFN/Trieste</a:t>
            </a:r>
            <a:r>
              <a:rPr lang="ja-JP" altLang="en-US" smtClean="0"/>
              <a:t>（</a:t>
            </a:r>
            <a:r>
              <a:rPr lang="en-US" altLang="ja-JP" smtClean="0"/>
              <a:t>Oct. 13, 2015</a:t>
            </a:r>
            <a:r>
              <a:rPr lang="ja-JP" altLang="en-US" smtClean="0"/>
              <a:t>）</a:t>
            </a:r>
            <a:endParaRPr kumimoji="1" lang="ja-JP" altLang="en-US" dirty="0"/>
          </a:p>
        </p:txBody>
      </p:sp>
      <p:sp>
        <p:nvSpPr>
          <p:cNvPr id="12" name="スライド番号プレースホルダ 12"/>
          <p:cNvSpPr>
            <a:spLocks noGrp="1"/>
          </p:cNvSpPr>
          <p:nvPr>
            <p:ph type="sldNum" sz="quarter" idx="12"/>
          </p:nvPr>
        </p:nvSpPr>
        <p:spPr>
          <a:xfrm>
            <a:off x="7002214" y="6569967"/>
            <a:ext cx="2133600" cy="365125"/>
          </a:xfrm>
        </p:spPr>
        <p:txBody>
          <a:bodyPr/>
          <a:lstStyle/>
          <a:p>
            <a:fld id="{50BBDA2C-C4A3-4DD5-8352-AE80E1355441}" type="slidenum">
              <a:rPr kumimoji="1" lang="ja-JP" altLang="en-US" smtClean="0"/>
              <a:pPr/>
              <a:t>6</a:t>
            </a:fld>
            <a:endParaRPr kumimoji="1" lang="ja-JP" altLang="en-US" dirty="0"/>
          </a:p>
        </p:txBody>
      </p:sp>
      <p:sp>
        <p:nvSpPr>
          <p:cNvPr id="2" name="テキスト ボックス 1"/>
          <p:cNvSpPr txBox="1"/>
          <p:nvPr/>
        </p:nvSpPr>
        <p:spPr>
          <a:xfrm>
            <a:off x="437356" y="936172"/>
            <a:ext cx="8240552" cy="39344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altLang="ja-JP" sz="2800" b="1" dirty="0" smtClean="0"/>
              <a:t>Introduction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altLang="ja-JP" sz="2800" b="1" dirty="0" smtClean="0">
                <a:solidFill>
                  <a:srgbClr val="FF0000"/>
                </a:solidFill>
              </a:rPr>
              <a:t>Fabricate and test the x-ray generator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altLang="ja-JP" sz="2800" b="1" dirty="0" smtClean="0"/>
              <a:t>Timing capability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altLang="ja-JP" sz="2800" b="1" dirty="0" smtClean="0"/>
              <a:t>A</a:t>
            </a:r>
            <a:r>
              <a:rPr lang="ja-JP" altLang="en-US" sz="2800" b="1" dirty="0" smtClean="0"/>
              <a:t> </a:t>
            </a:r>
            <a:r>
              <a:rPr lang="en-US" altLang="ja-JP" sz="2800" b="1" dirty="0" smtClean="0"/>
              <a:t>problem –</a:t>
            </a:r>
            <a:r>
              <a:rPr lang="ja-JP" altLang="en-US" sz="2800" b="1" dirty="0" smtClean="0"/>
              <a:t> </a:t>
            </a:r>
            <a:r>
              <a:rPr lang="en-US" altLang="ja-JP" sz="2800" b="1" dirty="0" smtClean="0"/>
              <a:t>breakdown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altLang="ja-JP" sz="2800" b="1" dirty="0" smtClean="0"/>
              <a:t>Possible industrial applications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altLang="ja-JP" sz="2800" b="1" dirty="0" smtClean="0"/>
              <a:t>Summary and Outlook</a:t>
            </a:r>
          </a:p>
        </p:txBody>
      </p:sp>
    </p:spTree>
    <p:extLst>
      <p:ext uri="{BB962C8B-B14F-4D97-AF65-F5344CB8AC3E}">
        <p14:creationId xmlns:p14="http://schemas.microsoft.com/office/powerpoint/2010/main" val="35526460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図形グループ 48"/>
          <p:cNvGrpSpPr/>
          <p:nvPr/>
        </p:nvGrpSpPr>
        <p:grpSpPr>
          <a:xfrm>
            <a:off x="2844097" y="1528366"/>
            <a:ext cx="1837509" cy="1718774"/>
            <a:chOff x="2674767" y="1528366"/>
            <a:chExt cx="1837509" cy="1718774"/>
          </a:xfrm>
        </p:grpSpPr>
        <p:grpSp>
          <p:nvGrpSpPr>
            <p:cNvPr id="44" name="図形グループ 43"/>
            <p:cNvGrpSpPr/>
            <p:nvPr/>
          </p:nvGrpSpPr>
          <p:grpSpPr>
            <a:xfrm>
              <a:off x="2674767" y="1551271"/>
              <a:ext cx="1837509" cy="1695869"/>
              <a:chOff x="2674767" y="1551271"/>
              <a:chExt cx="1837509" cy="1695869"/>
            </a:xfrm>
          </p:grpSpPr>
          <p:pic>
            <p:nvPicPr>
              <p:cNvPr id="42" name="図 41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674767" y="1553020"/>
                <a:ext cx="1837509" cy="1694120"/>
              </a:xfrm>
              <a:prstGeom prst="rect">
                <a:avLst/>
              </a:prstGeom>
            </p:spPr>
          </p:pic>
          <p:sp>
            <p:nvSpPr>
              <p:cNvPr id="43" name="テキスト ボックス 42"/>
              <p:cNvSpPr txBox="1"/>
              <p:nvPr/>
            </p:nvSpPr>
            <p:spPr>
              <a:xfrm>
                <a:off x="2809899" y="1551271"/>
                <a:ext cx="64035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 smtClean="0"/>
                  <a:t>GEM</a:t>
                </a:r>
                <a:endParaRPr kumimoji="1" lang="ja-JP" altLang="en-US" dirty="0"/>
              </a:p>
            </p:txBody>
          </p:sp>
        </p:grpSp>
        <p:grpSp>
          <p:nvGrpSpPr>
            <p:cNvPr id="47" name="図形グループ 46"/>
            <p:cNvGrpSpPr/>
            <p:nvPr/>
          </p:nvGrpSpPr>
          <p:grpSpPr>
            <a:xfrm>
              <a:off x="2911405" y="2392247"/>
              <a:ext cx="1388534" cy="0"/>
              <a:chOff x="2911405" y="2392247"/>
              <a:chExt cx="1388534" cy="0"/>
            </a:xfrm>
            <a:scene3d>
              <a:camera prst="orthographicFront">
                <a:rot lat="0" lon="0" rev="1800000"/>
              </a:camera>
              <a:lightRig rig="threePt" dir="t"/>
            </a:scene3d>
          </p:grpSpPr>
          <p:cxnSp>
            <p:nvCxnSpPr>
              <p:cNvPr id="45" name="直線矢印コネクタ 44"/>
              <p:cNvCxnSpPr/>
              <p:nvPr/>
            </p:nvCxnSpPr>
            <p:spPr>
              <a:xfrm>
                <a:off x="2911405" y="2392247"/>
                <a:ext cx="539333" cy="0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直線矢印コネクタ 45"/>
              <p:cNvCxnSpPr/>
              <p:nvPr/>
            </p:nvCxnSpPr>
            <p:spPr>
              <a:xfrm>
                <a:off x="3760606" y="2392247"/>
                <a:ext cx="539333" cy="0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headEnd type="arrow"/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8" name="テキスト ボックス 47"/>
            <p:cNvSpPr txBox="1"/>
            <p:nvPr/>
          </p:nvSpPr>
          <p:spPr>
            <a:xfrm>
              <a:off x="3414782" y="1528366"/>
              <a:ext cx="75938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>
                  <a:solidFill>
                    <a:srgbClr val="FF0000"/>
                  </a:solidFill>
                </a:rPr>
                <a:t>6mm</a:t>
              </a:r>
            </a:p>
            <a:p>
              <a:r>
                <a:rPr lang="en-US" altLang="ja-JP" dirty="0" smtClean="0">
                  <a:solidFill>
                    <a:srgbClr val="FF0000"/>
                  </a:solidFill>
                </a:rPr>
                <a:t>In dia.</a:t>
              </a:r>
              <a:endParaRPr kumimoji="1" lang="ja-JP" altLang="en-US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6" name="図形グループ 25"/>
          <p:cNvGrpSpPr/>
          <p:nvPr/>
        </p:nvGrpSpPr>
        <p:grpSpPr>
          <a:xfrm>
            <a:off x="863274" y="3457894"/>
            <a:ext cx="3403055" cy="2967290"/>
            <a:chOff x="362399" y="1437136"/>
            <a:chExt cx="3764810" cy="3282722"/>
          </a:xfrm>
        </p:grpSpPr>
        <p:pic>
          <p:nvPicPr>
            <p:cNvPr id="39" name="図 3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62399" y="1437136"/>
              <a:ext cx="3764810" cy="3282722"/>
            </a:xfrm>
            <a:prstGeom prst="rect">
              <a:avLst/>
            </a:prstGeom>
          </p:spPr>
        </p:pic>
        <p:sp>
          <p:nvSpPr>
            <p:cNvPr id="25" name="テキスト ボックス 24"/>
            <p:cNvSpPr txBox="1"/>
            <p:nvPr/>
          </p:nvSpPr>
          <p:spPr>
            <a:xfrm>
              <a:off x="1266839" y="3498290"/>
              <a:ext cx="1869031" cy="4426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2000" b="1" dirty="0" smtClean="0">
                  <a:solidFill>
                    <a:schemeClr val="bg1"/>
                  </a:solidFill>
                </a:rPr>
                <a:t>CCN</a:t>
              </a:r>
              <a:r>
                <a:rPr lang="en-US" altLang="ja-JP" sz="2000" b="1" dirty="0">
                  <a:solidFill>
                    <a:schemeClr val="bg1"/>
                  </a:solidFill>
                </a:rPr>
                <a:t>S</a:t>
              </a:r>
              <a:r>
                <a:rPr kumimoji="1" lang="en-US" altLang="ja-JP" sz="2000" b="1" dirty="0" smtClean="0">
                  <a:solidFill>
                    <a:schemeClr val="bg1"/>
                  </a:solidFill>
                </a:rPr>
                <a:t> + GEM</a:t>
              </a:r>
              <a:endParaRPr kumimoji="1" lang="ja-JP" altLang="en-US" sz="2000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6" name="Picture 5" descr="C:\Documents and Settings\tamagawa\デスクトップ\line-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800" y="430224"/>
            <a:ext cx="9040786" cy="560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タイトル 3"/>
          <p:cNvSpPr txBox="1">
            <a:spLocks/>
          </p:cNvSpPr>
          <p:nvPr/>
        </p:nvSpPr>
        <p:spPr>
          <a:xfrm>
            <a:off x="103099" y="-27384"/>
            <a:ext cx="8229600" cy="652934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3600" dirty="0" smtClean="0">
                <a:solidFill>
                  <a:prstClr val="black"/>
                </a:solidFill>
                <a:latin typeface="Calibri"/>
                <a:ea typeface="ＭＳ Ｐゴシック"/>
              </a:rPr>
              <a:t>Electron</a:t>
            </a:r>
            <a:r>
              <a:rPr lang="ja-JP" altLang="en-US" sz="3600" dirty="0" smtClean="0">
                <a:solidFill>
                  <a:prstClr val="black"/>
                </a:solidFill>
                <a:latin typeface="Calibri"/>
                <a:ea typeface="ＭＳ Ｐゴシック"/>
              </a:rPr>
              <a:t> </a:t>
            </a:r>
            <a:r>
              <a:rPr lang="en-US" altLang="ja-JP" sz="3600" dirty="0">
                <a:solidFill>
                  <a:prstClr val="black"/>
                </a:solidFill>
                <a:latin typeface="Calibri"/>
                <a:ea typeface="ＭＳ Ｐゴシック"/>
              </a:rPr>
              <a:t>s</a:t>
            </a:r>
            <a:r>
              <a:rPr lang="en-US" altLang="ja-JP" sz="3600" dirty="0" smtClean="0">
                <a:solidFill>
                  <a:prstClr val="black"/>
                </a:solidFill>
                <a:latin typeface="Calibri"/>
                <a:ea typeface="ＭＳ Ｐゴシック"/>
              </a:rPr>
              <a:t>ource</a:t>
            </a:r>
            <a:r>
              <a:rPr lang="en-US" altLang="en-US" sz="3600" dirty="0">
                <a:solidFill>
                  <a:prstClr val="black"/>
                </a:solidFill>
                <a:latin typeface="Calibri"/>
                <a:ea typeface="ＭＳ Ｐゴシック"/>
              </a:rPr>
              <a:t>:</a:t>
            </a:r>
            <a:r>
              <a:rPr lang="ja-JP" altLang="en-US" sz="3600" dirty="0" smtClean="0">
                <a:solidFill>
                  <a:prstClr val="black"/>
                </a:solidFill>
                <a:latin typeface="Calibri"/>
                <a:ea typeface="ＭＳ Ｐゴシック"/>
              </a:rPr>
              <a:t> </a:t>
            </a:r>
            <a:r>
              <a:rPr lang="en-US" altLang="ja-JP" sz="3600" dirty="0" smtClean="0">
                <a:solidFill>
                  <a:prstClr val="black"/>
                </a:solidFill>
                <a:latin typeface="Calibri"/>
                <a:ea typeface="ＭＳ Ｐゴシック"/>
              </a:rPr>
              <a:t>CCNS+GEM</a:t>
            </a:r>
            <a:endParaRPr lang="ja-JP" altLang="en-US" sz="3600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pic>
        <p:nvPicPr>
          <p:cNvPr id="8" name="Picture 4" descr="C:\Users\tamagawa\AppData\Local\Temp\Temp1_ColorSideWin.zip\カラー横セット\カラー横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67625" y="115888"/>
            <a:ext cx="1350963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833" y="38227"/>
            <a:ext cx="311173" cy="528516"/>
          </a:xfrm>
          <a:prstGeom prst="rect">
            <a:avLst/>
          </a:prstGeom>
        </p:spPr>
      </p:pic>
      <p:sp>
        <p:nvSpPr>
          <p:cNvPr id="11" name="フッター プレースホルダ 7"/>
          <p:cNvSpPr>
            <a:spLocks noGrp="1"/>
          </p:cNvSpPr>
          <p:nvPr>
            <p:ph type="ftr" sz="quarter" idx="11"/>
          </p:nvPr>
        </p:nvSpPr>
        <p:spPr>
          <a:xfrm>
            <a:off x="2627784" y="6664275"/>
            <a:ext cx="3824064" cy="193725"/>
          </a:xfrm>
        </p:spPr>
        <p:txBody>
          <a:bodyPr/>
          <a:lstStyle/>
          <a:p>
            <a:r>
              <a:rPr lang="sk-SK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MPGD2015@INFN/Trieste</a:t>
            </a:r>
            <a:r>
              <a:rPr lang="ja-JP" altLang="sk-SK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（</a:t>
            </a:r>
            <a:r>
              <a:rPr lang="sk-SK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Oct. 13, 2015</a:t>
            </a:r>
            <a:r>
              <a:rPr lang="ja-JP" altLang="sk-SK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）</a:t>
            </a:r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12" name="スライド番号プレースホルダ 12"/>
          <p:cNvSpPr>
            <a:spLocks noGrp="1"/>
          </p:cNvSpPr>
          <p:nvPr>
            <p:ph type="sldNum" sz="quarter" idx="12"/>
          </p:nvPr>
        </p:nvSpPr>
        <p:spPr>
          <a:xfrm>
            <a:off x="7002214" y="6569967"/>
            <a:ext cx="2133600" cy="365125"/>
          </a:xfrm>
        </p:spPr>
        <p:txBody>
          <a:bodyPr/>
          <a:lstStyle/>
          <a:p>
            <a:fld id="{50BBDA2C-C4A3-4DD5-8352-AE80E1355441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7</a:t>
            </a:fld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275290" y="834989"/>
            <a:ext cx="21569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u="sng" dirty="0" smtClean="0">
                <a:solidFill>
                  <a:srgbClr val="0000FF"/>
                </a:solidFill>
              </a:rPr>
              <a:t>Electron source</a:t>
            </a:r>
            <a:endParaRPr kumimoji="1" lang="ja-JP" altLang="en-US" sz="2400" b="1" u="sng" dirty="0">
              <a:solidFill>
                <a:srgbClr val="0000FF"/>
              </a:solidFill>
            </a:endParaRPr>
          </a:p>
        </p:txBody>
      </p:sp>
      <p:cxnSp>
        <p:nvCxnSpPr>
          <p:cNvPr id="15" name="直線矢印コネクタ 14"/>
          <p:cNvCxnSpPr/>
          <p:nvPr/>
        </p:nvCxnSpPr>
        <p:spPr>
          <a:xfrm>
            <a:off x="8283075" y="6108390"/>
            <a:ext cx="287716" cy="0"/>
          </a:xfrm>
          <a:prstGeom prst="straightConnector1">
            <a:avLst/>
          </a:prstGeom>
          <a:ln>
            <a:solidFill>
              <a:schemeClr val="bg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7" name="図形グループ 16"/>
          <p:cNvGrpSpPr/>
          <p:nvPr/>
        </p:nvGrpSpPr>
        <p:grpSpPr>
          <a:xfrm>
            <a:off x="221629" y="1453810"/>
            <a:ext cx="2757600" cy="1775743"/>
            <a:chOff x="-2706800" y="1504404"/>
            <a:chExt cx="2757600" cy="1775743"/>
          </a:xfrm>
        </p:grpSpPr>
        <p:pic>
          <p:nvPicPr>
            <p:cNvPr id="29" name="図 28"/>
            <p:cNvPicPr>
              <a:picLocks noChangeAspect="1"/>
            </p:cNvPicPr>
            <p:nvPr/>
          </p:nvPicPr>
          <p:blipFill rotWithShape="1">
            <a:blip r:embed="rId7"/>
            <a:srcRect l="36143" t="16276" r="19213" b="36736"/>
            <a:stretch/>
          </p:blipFill>
          <p:spPr>
            <a:xfrm>
              <a:off x="-2706800" y="1620547"/>
              <a:ext cx="2757600" cy="1659600"/>
            </a:xfrm>
            <a:prstGeom prst="rect">
              <a:avLst/>
            </a:prstGeom>
          </p:spPr>
        </p:pic>
        <p:cxnSp>
          <p:nvCxnSpPr>
            <p:cNvPr id="5" name="直線矢印コネクタ 4"/>
            <p:cNvCxnSpPr/>
            <p:nvPr/>
          </p:nvCxnSpPr>
          <p:spPr>
            <a:xfrm>
              <a:off x="-2116668" y="2305051"/>
              <a:ext cx="539333" cy="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直線矢印コネクタ 32"/>
            <p:cNvCxnSpPr/>
            <p:nvPr/>
          </p:nvCxnSpPr>
          <p:spPr>
            <a:xfrm>
              <a:off x="-1267467" y="2305051"/>
              <a:ext cx="539333" cy="0"/>
            </a:xfrm>
            <a:prstGeom prst="straightConnector1">
              <a:avLst/>
            </a:prstGeom>
            <a:ln>
              <a:solidFill>
                <a:srgbClr val="FF0000"/>
              </a:solidFill>
              <a:headEnd type="arrow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テキスト ボックス 12"/>
            <p:cNvSpPr txBox="1"/>
            <p:nvPr/>
          </p:nvSpPr>
          <p:spPr>
            <a:xfrm>
              <a:off x="-2574392" y="1504404"/>
              <a:ext cx="227433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dirty="0" smtClean="0"/>
                <a:t>CCNS substrate</a:t>
              </a:r>
            </a:p>
            <a:p>
              <a:r>
                <a:rPr lang="en-US" altLang="ja-JP" sz="2000" dirty="0" smtClean="0"/>
                <a:t>made at AIST, Japan</a:t>
              </a:r>
              <a:endParaRPr kumimoji="1" lang="ja-JP" altLang="en-US" sz="2000" dirty="0"/>
            </a:p>
          </p:txBody>
        </p:sp>
        <p:sp>
          <p:nvSpPr>
            <p:cNvPr id="14" name="テキスト ボックス 13"/>
            <p:cNvSpPr txBox="1"/>
            <p:nvPr/>
          </p:nvSpPr>
          <p:spPr>
            <a:xfrm>
              <a:off x="-1126388" y="2270155"/>
              <a:ext cx="75419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dirty="0" smtClean="0">
                  <a:solidFill>
                    <a:srgbClr val="FF0000"/>
                  </a:solidFill>
                </a:rPr>
                <a:t>2mm</a:t>
              </a:r>
            </a:p>
            <a:p>
              <a:pPr algn="ctr"/>
              <a:r>
                <a:rPr kumimoji="1" lang="en-US" altLang="ja-JP" dirty="0" smtClean="0">
                  <a:solidFill>
                    <a:srgbClr val="FF0000"/>
                  </a:solidFill>
                </a:rPr>
                <a:t>in dia.</a:t>
              </a:r>
              <a:endParaRPr kumimoji="1" lang="ja-JP" altLang="en-US" dirty="0">
                <a:solidFill>
                  <a:srgbClr val="FF0000"/>
                </a:solidFill>
              </a:endParaRPr>
            </a:p>
          </p:txBody>
        </p:sp>
      </p:grpSp>
      <p:sp>
        <p:nvSpPr>
          <p:cNvPr id="50" name="左中かっこ 49"/>
          <p:cNvSpPr/>
          <p:nvPr/>
        </p:nvSpPr>
        <p:spPr>
          <a:xfrm rot="16200000">
            <a:off x="2256568" y="1844093"/>
            <a:ext cx="434744" cy="2905397"/>
          </a:xfrm>
          <a:prstGeom prst="leftBrac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/>
          <p:cNvSpPr txBox="1"/>
          <p:nvPr/>
        </p:nvSpPr>
        <p:spPr>
          <a:xfrm>
            <a:off x="631695" y="6385301"/>
            <a:ext cx="41749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*) Thanks</a:t>
            </a:r>
            <a:r>
              <a:rPr kumimoji="1" lang="ja-JP" altLang="en-US" dirty="0" smtClean="0"/>
              <a:t> </a:t>
            </a:r>
            <a:r>
              <a:rPr kumimoji="1" lang="en-US" altLang="ja-JP" dirty="0" err="1" smtClean="0"/>
              <a:t>Ara</a:t>
            </a:r>
            <a:r>
              <a:rPr lang="ja-JP" altLang="ja-JP" dirty="0" smtClean="0"/>
              <a:t>i</a:t>
            </a:r>
            <a:r>
              <a:rPr lang="en-US" altLang="ja-JP" dirty="0" smtClean="0"/>
              <a:t>-san (Fujikura)  </a:t>
            </a:r>
            <a:r>
              <a:rPr lang="ja-JP" altLang="ja-JP" dirty="0" smtClean="0"/>
              <a:t>f</a:t>
            </a:r>
            <a:r>
              <a:rPr kumimoji="1" lang="en-US" altLang="ja-JP" dirty="0" smtClean="0"/>
              <a:t>or</a:t>
            </a:r>
            <a:r>
              <a:rPr kumimoji="1" lang="ja-JP" altLang="en-US" dirty="0" smtClean="0"/>
              <a:t> </a:t>
            </a:r>
            <a:r>
              <a:rPr lang="ja-JP" altLang="ja-JP" dirty="0" smtClean="0"/>
              <a:t>G</a:t>
            </a:r>
            <a:r>
              <a:rPr lang="en-US" altLang="ja-JP" dirty="0" smtClean="0"/>
              <a:t>EM.</a:t>
            </a:r>
            <a:endParaRPr kumimoji="1" lang="ja-JP" altLang="en-US" dirty="0"/>
          </a:p>
        </p:txBody>
      </p:sp>
      <p:grpSp>
        <p:nvGrpSpPr>
          <p:cNvPr id="28" name="図形グループ 27"/>
          <p:cNvGrpSpPr/>
          <p:nvPr/>
        </p:nvGrpSpPr>
        <p:grpSpPr>
          <a:xfrm>
            <a:off x="2470415" y="834989"/>
            <a:ext cx="5672912" cy="4211145"/>
            <a:chOff x="-5962228" y="625550"/>
            <a:chExt cx="5672912" cy="4211145"/>
          </a:xfrm>
        </p:grpSpPr>
        <p:pic>
          <p:nvPicPr>
            <p:cNvPr id="18" name="図 17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-3599787" y="1152682"/>
              <a:ext cx="3310471" cy="2848544"/>
            </a:xfrm>
            <a:prstGeom prst="rect">
              <a:avLst/>
            </a:prstGeom>
          </p:spPr>
        </p:pic>
        <p:grpSp>
          <p:nvGrpSpPr>
            <p:cNvPr id="23" name="図形グループ 22"/>
            <p:cNvGrpSpPr/>
            <p:nvPr/>
          </p:nvGrpSpPr>
          <p:grpSpPr>
            <a:xfrm>
              <a:off x="-3631440" y="2954049"/>
              <a:ext cx="763106" cy="402534"/>
              <a:chOff x="4677635" y="3628584"/>
              <a:chExt cx="893506" cy="471319"/>
            </a:xfrm>
          </p:grpSpPr>
          <p:sp>
            <p:nvSpPr>
              <p:cNvPr id="20" name="テキスト ボックス 19"/>
              <p:cNvSpPr txBox="1"/>
              <p:nvPr/>
            </p:nvSpPr>
            <p:spPr>
              <a:xfrm>
                <a:off x="4677635" y="3730570"/>
                <a:ext cx="893506" cy="36933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dirty="0" smtClean="0">
                    <a:solidFill>
                      <a:schemeClr val="bg1"/>
                    </a:solidFill>
                  </a:rPr>
                  <a:t>300 um</a:t>
                </a:r>
                <a:endParaRPr kumimoji="1" lang="ja-JP" altLang="en-US" dirty="0"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22" name="直線矢印コネクタ 21"/>
              <p:cNvCxnSpPr/>
              <p:nvPr/>
            </p:nvCxnSpPr>
            <p:spPr>
              <a:xfrm>
                <a:off x="4755049" y="3628584"/>
                <a:ext cx="464653" cy="0"/>
              </a:xfrm>
              <a:prstGeom prst="straightConnector1">
                <a:avLst/>
              </a:prstGeom>
              <a:ln w="38100" cmpd="sng">
                <a:solidFill>
                  <a:srgbClr val="FFFFFF"/>
                </a:solidFill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7" name="テキスト ボックス 36"/>
            <p:cNvSpPr txBox="1"/>
            <p:nvPr/>
          </p:nvSpPr>
          <p:spPr>
            <a:xfrm>
              <a:off x="-969651" y="1211053"/>
              <a:ext cx="56249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b="1" dirty="0" smtClean="0">
                  <a:solidFill>
                    <a:schemeClr val="bg1"/>
                  </a:solidFill>
                </a:rPr>
                <a:t>x30</a:t>
              </a:r>
              <a:endParaRPr kumimoji="1" lang="ja-JP" altLang="en-US" sz="2000" b="1" baseline="30000" dirty="0">
                <a:solidFill>
                  <a:schemeClr val="bg1"/>
                </a:solidFill>
              </a:endParaRPr>
            </a:p>
          </p:txBody>
        </p:sp>
        <p:sp>
          <p:nvSpPr>
            <p:cNvPr id="16" name="テキスト ボックス 15"/>
            <p:cNvSpPr txBox="1"/>
            <p:nvPr/>
          </p:nvSpPr>
          <p:spPr>
            <a:xfrm>
              <a:off x="-3779998" y="625550"/>
              <a:ext cx="172039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400" b="1" u="sng" dirty="0" smtClean="0">
                  <a:solidFill>
                    <a:srgbClr val="0000FF"/>
                  </a:solidFill>
                </a:rPr>
                <a:t>SEM images</a:t>
              </a:r>
              <a:endParaRPr kumimoji="1" lang="ja-JP" altLang="en-US" sz="2400" b="1" u="sng" dirty="0">
                <a:solidFill>
                  <a:srgbClr val="0000FF"/>
                </a:solidFill>
              </a:endParaRPr>
            </a:p>
          </p:txBody>
        </p:sp>
        <p:sp>
          <p:nvSpPr>
            <p:cNvPr id="30" name="テキスト ボックス 29"/>
            <p:cNvSpPr txBox="1"/>
            <p:nvPr/>
          </p:nvSpPr>
          <p:spPr>
            <a:xfrm rot="19363818">
              <a:off x="-5085477" y="3226655"/>
              <a:ext cx="122486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dirty="0" smtClean="0">
                  <a:solidFill>
                    <a:srgbClr val="FF0000"/>
                  </a:solidFill>
                </a:rPr>
                <a:t>magnified</a:t>
              </a:r>
              <a:endParaRPr kumimoji="1" lang="ja-JP" altLang="en-US" sz="2000" dirty="0">
                <a:solidFill>
                  <a:srgbClr val="FF0000"/>
                </a:solidFill>
              </a:endParaRPr>
            </a:p>
          </p:txBody>
        </p:sp>
        <p:cxnSp>
          <p:nvCxnSpPr>
            <p:cNvPr id="32" name="直線矢印コネクタ 31"/>
            <p:cNvCxnSpPr/>
            <p:nvPr/>
          </p:nvCxnSpPr>
          <p:spPr>
            <a:xfrm flipV="1">
              <a:off x="-5962228" y="1922970"/>
              <a:ext cx="3093894" cy="2541191"/>
            </a:xfrm>
            <a:prstGeom prst="straightConnector1">
              <a:avLst/>
            </a:prstGeom>
            <a:ln w="57150" cmpd="sng">
              <a:solidFill>
                <a:srgbClr val="FF66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直線矢印コネクタ 33"/>
            <p:cNvCxnSpPr/>
            <p:nvPr/>
          </p:nvCxnSpPr>
          <p:spPr>
            <a:xfrm flipV="1">
              <a:off x="-5885521" y="3719094"/>
              <a:ext cx="3572398" cy="1117601"/>
            </a:xfrm>
            <a:prstGeom prst="straightConnector1">
              <a:avLst/>
            </a:prstGeom>
            <a:ln w="57150" cmpd="sng">
              <a:solidFill>
                <a:srgbClr val="FF66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図形グループ 26"/>
          <p:cNvGrpSpPr/>
          <p:nvPr/>
        </p:nvGrpSpPr>
        <p:grpSpPr>
          <a:xfrm>
            <a:off x="5880086" y="3279707"/>
            <a:ext cx="3141031" cy="3318541"/>
            <a:chOff x="5880086" y="3279707"/>
            <a:chExt cx="3141031" cy="3318541"/>
          </a:xfrm>
        </p:grpSpPr>
        <p:grpSp>
          <p:nvGrpSpPr>
            <p:cNvPr id="4" name="図形グループ 3"/>
            <p:cNvGrpSpPr/>
            <p:nvPr/>
          </p:nvGrpSpPr>
          <p:grpSpPr>
            <a:xfrm>
              <a:off x="5880086" y="3279707"/>
              <a:ext cx="3141031" cy="3318541"/>
              <a:chOff x="5880086" y="3279707"/>
              <a:chExt cx="3141031" cy="3318541"/>
            </a:xfrm>
          </p:grpSpPr>
          <p:pic>
            <p:nvPicPr>
              <p:cNvPr id="40" name="図 39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880086" y="4065964"/>
                <a:ext cx="3141031" cy="2532284"/>
              </a:xfrm>
              <a:prstGeom prst="rect">
                <a:avLst/>
              </a:prstGeom>
            </p:spPr>
          </p:pic>
          <p:cxnSp>
            <p:nvCxnSpPr>
              <p:cNvPr id="36" name="直線矢印コネクタ 35"/>
              <p:cNvCxnSpPr/>
              <p:nvPr/>
            </p:nvCxnSpPr>
            <p:spPr>
              <a:xfrm>
                <a:off x="7171544" y="3279707"/>
                <a:ext cx="390706" cy="1164550"/>
              </a:xfrm>
              <a:prstGeom prst="straightConnector1">
                <a:avLst/>
              </a:prstGeom>
              <a:ln w="76200" cmpd="sng">
                <a:solidFill>
                  <a:srgbClr val="FF66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" name="テキスト ボックス 9"/>
            <p:cNvSpPr txBox="1"/>
            <p:nvPr/>
          </p:nvSpPr>
          <p:spPr>
            <a:xfrm>
              <a:off x="6017355" y="4141260"/>
              <a:ext cx="64916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b="1" dirty="0" smtClean="0">
                  <a:solidFill>
                    <a:schemeClr val="bg1"/>
                  </a:solidFill>
                </a:rPr>
                <a:t>x10</a:t>
              </a:r>
              <a:r>
                <a:rPr kumimoji="1" lang="en-US" altLang="ja-JP" sz="2000" b="1" baseline="30000" dirty="0" smtClean="0">
                  <a:solidFill>
                    <a:schemeClr val="bg1"/>
                  </a:solidFill>
                </a:rPr>
                <a:t>4</a:t>
              </a:r>
              <a:endParaRPr kumimoji="1" lang="ja-JP" altLang="en-US" sz="2000" b="1" baseline="30000" dirty="0">
                <a:solidFill>
                  <a:schemeClr val="bg1"/>
                </a:solidFill>
              </a:endParaRPr>
            </a:p>
          </p:txBody>
        </p:sp>
        <p:sp>
          <p:nvSpPr>
            <p:cNvPr id="21" name="テキスト ボックス 20"/>
            <p:cNvSpPr txBox="1"/>
            <p:nvPr/>
          </p:nvSpPr>
          <p:spPr>
            <a:xfrm>
              <a:off x="8143327" y="6078603"/>
              <a:ext cx="60733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>
                  <a:solidFill>
                    <a:srgbClr val="FFFFFF"/>
                  </a:solidFill>
                </a:rPr>
                <a:t>1um</a:t>
              </a:r>
              <a:endParaRPr kumimoji="1" lang="ja-JP" altLang="en-US" dirty="0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980106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:\Documents and Settings\tamagawa\デスクトップ\line-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800" y="430224"/>
            <a:ext cx="9040786" cy="560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タイトル 3"/>
          <p:cNvSpPr txBox="1">
            <a:spLocks/>
          </p:cNvSpPr>
          <p:nvPr/>
        </p:nvSpPr>
        <p:spPr>
          <a:xfrm>
            <a:off x="443835" y="-27384"/>
            <a:ext cx="8229600" cy="652934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3600" dirty="0" smtClean="0">
                <a:solidFill>
                  <a:prstClr val="black"/>
                </a:solidFill>
                <a:latin typeface="Calibri"/>
                <a:ea typeface="ＭＳ Ｐゴシック"/>
              </a:rPr>
              <a:t>X-ray</a:t>
            </a:r>
            <a:r>
              <a:rPr lang="ja-JP" altLang="en-US" sz="3600" dirty="0" smtClean="0">
                <a:solidFill>
                  <a:prstClr val="black"/>
                </a:solidFill>
                <a:latin typeface="Calibri"/>
                <a:ea typeface="ＭＳ Ｐゴシック"/>
              </a:rPr>
              <a:t> </a:t>
            </a:r>
            <a:r>
              <a:rPr lang="ja-JP" altLang="ja-JP" sz="3600" dirty="0">
                <a:solidFill>
                  <a:prstClr val="black"/>
                </a:solidFill>
                <a:latin typeface="Calibri"/>
                <a:ea typeface="ＭＳ Ｐゴシック"/>
              </a:rPr>
              <a:t>e</a:t>
            </a:r>
            <a:r>
              <a:rPr lang="en-US" altLang="ja-JP" sz="3600" dirty="0" smtClean="0">
                <a:solidFill>
                  <a:prstClr val="black"/>
                </a:solidFill>
                <a:latin typeface="Calibri"/>
                <a:ea typeface="ＭＳ Ｐゴシック"/>
              </a:rPr>
              <a:t>mission</a:t>
            </a:r>
            <a:r>
              <a:rPr lang="ja-JP" altLang="en-US" sz="3600" dirty="0" smtClean="0">
                <a:solidFill>
                  <a:prstClr val="black"/>
                </a:solidFill>
                <a:latin typeface="Calibri"/>
                <a:ea typeface="ＭＳ Ｐゴシック"/>
              </a:rPr>
              <a:t> </a:t>
            </a:r>
            <a:r>
              <a:rPr lang="en-US" altLang="ja-JP" sz="3600" dirty="0" smtClean="0">
                <a:solidFill>
                  <a:prstClr val="black"/>
                </a:solidFill>
                <a:latin typeface="Calibri"/>
                <a:ea typeface="ＭＳ Ｐゴシック"/>
              </a:rPr>
              <a:t>test</a:t>
            </a:r>
            <a:endParaRPr lang="ja-JP" altLang="en-US" sz="3600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pic>
        <p:nvPicPr>
          <p:cNvPr id="8" name="Picture 4" descr="C:\Users\tamagawa\AppData\Local\Temp\Temp1_ColorSideWin.zip\カラー横セット\カラー横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67625" y="115888"/>
            <a:ext cx="1350963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833" y="38227"/>
            <a:ext cx="311173" cy="528516"/>
          </a:xfrm>
          <a:prstGeom prst="rect">
            <a:avLst/>
          </a:prstGeom>
        </p:spPr>
      </p:pic>
      <p:sp>
        <p:nvSpPr>
          <p:cNvPr id="11" name="フッター プレースホルダ 7"/>
          <p:cNvSpPr>
            <a:spLocks noGrp="1"/>
          </p:cNvSpPr>
          <p:nvPr>
            <p:ph type="ftr" sz="quarter" idx="11"/>
          </p:nvPr>
        </p:nvSpPr>
        <p:spPr>
          <a:xfrm>
            <a:off x="2627784" y="6664275"/>
            <a:ext cx="3824064" cy="193725"/>
          </a:xfrm>
        </p:spPr>
        <p:txBody>
          <a:bodyPr/>
          <a:lstStyle/>
          <a:p>
            <a:r>
              <a:rPr lang="sk-SK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MPGD2015@INFN/Trieste</a:t>
            </a:r>
            <a:r>
              <a:rPr lang="ja-JP" altLang="sk-SK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（</a:t>
            </a:r>
            <a:r>
              <a:rPr lang="sk-SK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Oct. 13, 2015</a:t>
            </a:r>
            <a:r>
              <a:rPr lang="ja-JP" altLang="sk-SK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）</a:t>
            </a:r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12" name="スライド番号プレースホルダ 12"/>
          <p:cNvSpPr>
            <a:spLocks noGrp="1"/>
          </p:cNvSpPr>
          <p:nvPr>
            <p:ph type="sldNum" sz="quarter" idx="12"/>
          </p:nvPr>
        </p:nvSpPr>
        <p:spPr>
          <a:xfrm>
            <a:off x="7002214" y="6569967"/>
            <a:ext cx="2133600" cy="365125"/>
          </a:xfrm>
        </p:spPr>
        <p:txBody>
          <a:bodyPr/>
          <a:lstStyle/>
          <a:p>
            <a:fld id="{50BBDA2C-C4A3-4DD5-8352-AE80E1355441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8</a:t>
            </a:fld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144833" y="738924"/>
            <a:ext cx="15284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u="sng" dirty="0" smtClean="0">
                <a:solidFill>
                  <a:srgbClr val="0000FF"/>
                </a:solidFill>
              </a:rPr>
              <a:t>Test Setup</a:t>
            </a:r>
            <a:endParaRPr kumimoji="1" lang="ja-JP" altLang="en-US" sz="2400" b="1" u="sng" dirty="0">
              <a:solidFill>
                <a:srgbClr val="0000FF"/>
              </a:solidFill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4709470" y="751185"/>
            <a:ext cx="21511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b="1" u="sng" dirty="0" smtClean="0">
                <a:solidFill>
                  <a:srgbClr val="0000FF"/>
                </a:solidFill>
              </a:rPr>
              <a:t>X-ray Spectrum</a:t>
            </a:r>
            <a:endParaRPr kumimoji="1" lang="ja-JP" altLang="en-US" sz="2400" b="1" u="sng" dirty="0">
              <a:solidFill>
                <a:srgbClr val="0000FF"/>
              </a:solidFill>
            </a:endParaRPr>
          </a:p>
        </p:txBody>
      </p:sp>
      <p:grpSp>
        <p:nvGrpSpPr>
          <p:cNvPr id="55" name="図形グループ 54"/>
          <p:cNvGrpSpPr/>
          <p:nvPr/>
        </p:nvGrpSpPr>
        <p:grpSpPr>
          <a:xfrm>
            <a:off x="377074" y="1252534"/>
            <a:ext cx="3792328" cy="3058169"/>
            <a:chOff x="377074" y="1272376"/>
            <a:chExt cx="3792328" cy="3058169"/>
          </a:xfrm>
        </p:grpSpPr>
        <p:sp>
          <p:nvSpPr>
            <p:cNvPr id="22" name="テキスト ボックス 21"/>
            <p:cNvSpPr txBox="1"/>
            <p:nvPr/>
          </p:nvSpPr>
          <p:spPr>
            <a:xfrm>
              <a:off x="377074" y="1309047"/>
              <a:ext cx="74158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dirty="0" smtClean="0"/>
                <a:t>CCNS</a:t>
              </a:r>
              <a:endParaRPr kumimoji="1" lang="ja-JP" altLang="en-US" sz="2000" dirty="0"/>
            </a:p>
          </p:txBody>
        </p:sp>
        <p:sp>
          <p:nvSpPr>
            <p:cNvPr id="23" name="テキスト ボックス 22"/>
            <p:cNvSpPr txBox="1"/>
            <p:nvPr/>
          </p:nvSpPr>
          <p:spPr>
            <a:xfrm>
              <a:off x="997861" y="1309047"/>
              <a:ext cx="69098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dirty="0" smtClean="0"/>
                <a:t>GEM</a:t>
              </a:r>
              <a:endParaRPr kumimoji="1" lang="ja-JP" altLang="en-US" sz="2000" dirty="0"/>
            </a:p>
          </p:txBody>
        </p:sp>
        <p:pic>
          <p:nvPicPr>
            <p:cNvPr id="25" name="図 2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81929" y="1678379"/>
              <a:ext cx="631863" cy="1584956"/>
            </a:xfrm>
            <a:prstGeom prst="rect">
              <a:avLst/>
            </a:prstGeom>
          </p:spPr>
        </p:pic>
        <p:sp>
          <p:nvSpPr>
            <p:cNvPr id="26" name="直角三角形 25"/>
            <p:cNvSpPr/>
            <p:nvPr/>
          </p:nvSpPr>
          <p:spPr>
            <a:xfrm>
              <a:off x="2627784" y="1678379"/>
              <a:ext cx="388793" cy="1584956"/>
            </a:xfrm>
            <a:prstGeom prst="rtTriangle">
              <a:avLst/>
            </a:prstGeom>
            <a:solidFill>
              <a:schemeClr val="bg1">
                <a:lumMod val="75000"/>
              </a:schemeClr>
            </a:solidFill>
            <a:ln w="19050" cmpd="sng">
              <a:solidFill>
                <a:schemeClr val="tx1"/>
              </a:solidFill>
            </a:ln>
            <a:scene3d>
              <a:camera prst="orthographicFront">
                <a:rot lat="0" lon="0" rev="10800000"/>
              </a:camera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7" name="テキスト ボックス 26"/>
            <p:cNvSpPr txBox="1"/>
            <p:nvPr/>
          </p:nvSpPr>
          <p:spPr>
            <a:xfrm>
              <a:off x="2290402" y="1272376"/>
              <a:ext cx="105892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000" dirty="0" smtClean="0"/>
                <a:t>Ti target</a:t>
              </a:r>
              <a:endParaRPr kumimoji="1" lang="ja-JP" altLang="en-US" sz="2000" dirty="0"/>
            </a:p>
          </p:txBody>
        </p:sp>
        <p:sp>
          <p:nvSpPr>
            <p:cNvPr id="28" name="正方形/長方形 27"/>
            <p:cNvSpPr/>
            <p:nvPr/>
          </p:nvSpPr>
          <p:spPr>
            <a:xfrm>
              <a:off x="444189" y="1358928"/>
              <a:ext cx="2850230" cy="2136204"/>
            </a:xfrm>
            <a:prstGeom prst="rect">
              <a:avLst/>
            </a:prstGeom>
            <a:noFill/>
            <a:ln w="190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9" name="正方形/長方形 28"/>
            <p:cNvSpPr/>
            <p:nvPr/>
          </p:nvSpPr>
          <p:spPr>
            <a:xfrm flipV="1">
              <a:off x="2310248" y="3382386"/>
              <a:ext cx="746021" cy="211955"/>
            </a:xfrm>
            <a:prstGeom prst="rect">
              <a:avLst/>
            </a:prstGeom>
            <a:solidFill>
              <a:schemeClr val="accent3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0" name="テキスト ボックス 29"/>
            <p:cNvSpPr txBox="1"/>
            <p:nvPr/>
          </p:nvSpPr>
          <p:spPr>
            <a:xfrm>
              <a:off x="3016576" y="3481378"/>
              <a:ext cx="931941" cy="4939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70000"/>
                </a:lnSpc>
              </a:pPr>
              <a:r>
                <a:rPr kumimoji="1" lang="en-US" altLang="ja-JP" dirty="0" smtClean="0">
                  <a:solidFill>
                    <a:schemeClr val="accent3">
                      <a:lumMod val="75000"/>
                    </a:schemeClr>
                  </a:solidFill>
                </a:rPr>
                <a:t>Be</a:t>
              </a:r>
            </a:p>
            <a:p>
              <a:pPr>
                <a:lnSpc>
                  <a:spcPct val="70000"/>
                </a:lnSpc>
              </a:pPr>
              <a:r>
                <a:rPr kumimoji="1" lang="en-US" altLang="ja-JP" dirty="0" smtClean="0">
                  <a:solidFill>
                    <a:schemeClr val="accent3">
                      <a:lumMod val="75000"/>
                    </a:schemeClr>
                  </a:solidFill>
                </a:rPr>
                <a:t>window</a:t>
              </a:r>
              <a:endParaRPr kumimoji="1" lang="ja-JP" altLang="en-US" dirty="0">
                <a:solidFill>
                  <a:schemeClr val="accent3">
                    <a:lumMod val="75000"/>
                  </a:schemeClr>
                </a:solidFill>
              </a:endParaRPr>
            </a:p>
          </p:txBody>
        </p:sp>
        <p:cxnSp>
          <p:nvCxnSpPr>
            <p:cNvPr id="32" name="直線矢印コネクタ 31"/>
            <p:cNvCxnSpPr/>
            <p:nvPr/>
          </p:nvCxnSpPr>
          <p:spPr>
            <a:xfrm>
              <a:off x="1468597" y="2462107"/>
              <a:ext cx="1079803" cy="0"/>
            </a:xfrm>
            <a:prstGeom prst="straightConnector1">
              <a:avLst/>
            </a:prstGeom>
            <a:ln w="38100" cmpd="sng">
              <a:solidFill>
                <a:srgbClr val="FF66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直線矢印コネクタ 34"/>
            <p:cNvCxnSpPr/>
            <p:nvPr/>
          </p:nvCxnSpPr>
          <p:spPr>
            <a:xfrm>
              <a:off x="2758580" y="2581159"/>
              <a:ext cx="0" cy="1408802"/>
            </a:xfrm>
            <a:prstGeom prst="straightConnector1">
              <a:avLst/>
            </a:prstGeom>
            <a:ln w="38100" cmpd="sng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テキスト ボックス 35"/>
            <p:cNvSpPr txBox="1"/>
            <p:nvPr/>
          </p:nvSpPr>
          <p:spPr>
            <a:xfrm>
              <a:off x="1955805" y="3639325"/>
              <a:ext cx="72467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dirty="0" smtClean="0">
                  <a:solidFill>
                    <a:srgbClr val="FF0000"/>
                  </a:solidFill>
                </a:rPr>
                <a:t>X-ray</a:t>
              </a:r>
              <a:endParaRPr kumimoji="1" lang="ja-JP" altLang="en-US" sz="2000" dirty="0">
                <a:solidFill>
                  <a:srgbClr val="FF0000"/>
                </a:solidFill>
              </a:endParaRPr>
            </a:p>
          </p:txBody>
        </p:sp>
        <p:grpSp>
          <p:nvGrpSpPr>
            <p:cNvPr id="42" name="図形グループ 41"/>
            <p:cNvGrpSpPr/>
            <p:nvPr/>
          </p:nvGrpSpPr>
          <p:grpSpPr>
            <a:xfrm>
              <a:off x="736323" y="3238329"/>
              <a:ext cx="313131" cy="605588"/>
              <a:chOff x="736323" y="3238329"/>
              <a:chExt cx="313131" cy="605588"/>
            </a:xfrm>
          </p:grpSpPr>
          <p:cxnSp>
            <p:nvCxnSpPr>
              <p:cNvPr id="37" name="直線コネクタ 36"/>
              <p:cNvCxnSpPr/>
              <p:nvPr/>
            </p:nvCxnSpPr>
            <p:spPr>
              <a:xfrm>
                <a:off x="877316" y="3238329"/>
                <a:ext cx="0" cy="513606"/>
              </a:xfrm>
              <a:prstGeom prst="line">
                <a:avLst/>
              </a:prstGeom>
              <a:ln>
                <a:solidFill>
                  <a:srgbClr val="0000FF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直線コネクタ 37"/>
              <p:cNvCxnSpPr/>
              <p:nvPr/>
            </p:nvCxnSpPr>
            <p:spPr>
              <a:xfrm>
                <a:off x="736323" y="3751935"/>
                <a:ext cx="313131" cy="0"/>
              </a:xfrm>
              <a:prstGeom prst="line">
                <a:avLst/>
              </a:prstGeom>
              <a:ln>
                <a:solidFill>
                  <a:srgbClr val="0000FF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直線コネクタ 38"/>
              <p:cNvCxnSpPr/>
              <p:nvPr/>
            </p:nvCxnSpPr>
            <p:spPr>
              <a:xfrm flipH="1">
                <a:off x="746311" y="3751935"/>
                <a:ext cx="87183" cy="87183"/>
              </a:xfrm>
              <a:prstGeom prst="line">
                <a:avLst/>
              </a:prstGeom>
              <a:ln>
                <a:solidFill>
                  <a:srgbClr val="0000FF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直線コネクタ 39"/>
              <p:cNvCxnSpPr/>
              <p:nvPr/>
            </p:nvCxnSpPr>
            <p:spPr>
              <a:xfrm flipH="1">
                <a:off x="821019" y="3756734"/>
                <a:ext cx="87183" cy="87183"/>
              </a:xfrm>
              <a:prstGeom prst="line">
                <a:avLst/>
              </a:prstGeom>
              <a:ln>
                <a:solidFill>
                  <a:srgbClr val="0000FF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直線コネクタ 40"/>
              <p:cNvCxnSpPr/>
              <p:nvPr/>
            </p:nvCxnSpPr>
            <p:spPr>
              <a:xfrm flipH="1">
                <a:off x="900927" y="3756734"/>
                <a:ext cx="87183" cy="87183"/>
              </a:xfrm>
              <a:prstGeom prst="line">
                <a:avLst/>
              </a:prstGeom>
              <a:ln>
                <a:solidFill>
                  <a:srgbClr val="0000FF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44" name="直線コネクタ 43"/>
            <p:cNvCxnSpPr>
              <a:endCxn id="52" idx="0"/>
            </p:cNvCxnSpPr>
            <p:nvPr/>
          </p:nvCxnSpPr>
          <p:spPr>
            <a:xfrm>
              <a:off x="1194716" y="3238329"/>
              <a:ext cx="0" cy="626135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テキスト ボックス 45"/>
            <p:cNvSpPr txBox="1"/>
            <p:nvPr/>
          </p:nvSpPr>
          <p:spPr>
            <a:xfrm>
              <a:off x="769280" y="3930435"/>
              <a:ext cx="85151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000" dirty="0">
                  <a:solidFill>
                    <a:srgbClr val="0000FF"/>
                  </a:solidFill>
                </a:rPr>
                <a:t>~</a:t>
              </a:r>
              <a:r>
                <a:rPr kumimoji="1" lang="en-US" altLang="ja-JP" sz="2000" dirty="0" smtClean="0">
                  <a:solidFill>
                    <a:srgbClr val="0000FF"/>
                  </a:solidFill>
                </a:rPr>
                <a:t>100V</a:t>
              </a:r>
              <a:endParaRPr kumimoji="1" lang="ja-JP" altLang="en-US" sz="2000" dirty="0">
                <a:solidFill>
                  <a:srgbClr val="0000FF"/>
                </a:solidFill>
              </a:endParaRPr>
            </a:p>
          </p:txBody>
        </p:sp>
        <p:cxnSp>
          <p:nvCxnSpPr>
            <p:cNvPr id="47" name="直線コネクタ 46"/>
            <p:cNvCxnSpPr/>
            <p:nvPr/>
          </p:nvCxnSpPr>
          <p:spPr>
            <a:xfrm>
              <a:off x="3016577" y="2297025"/>
              <a:ext cx="535840" cy="0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テキスト ボックス 47"/>
            <p:cNvSpPr txBox="1"/>
            <p:nvPr/>
          </p:nvSpPr>
          <p:spPr>
            <a:xfrm>
              <a:off x="3330711" y="1883419"/>
              <a:ext cx="83869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2000" dirty="0" smtClean="0">
                  <a:solidFill>
                    <a:srgbClr val="0000FF"/>
                  </a:solidFill>
                </a:rPr>
                <a:t>+10kV</a:t>
              </a:r>
              <a:endParaRPr kumimoji="1" lang="ja-JP" altLang="en-US" sz="2000" dirty="0">
                <a:solidFill>
                  <a:srgbClr val="0000FF"/>
                </a:solidFill>
              </a:endParaRPr>
            </a:p>
          </p:txBody>
        </p:sp>
        <p:sp>
          <p:nvSpPr>
            <p:cNvPr id="51" name="円/楕円 50"/>
            <p:cNvSpPr>
              <a:spLocks noChangeAspect="1"/>
            </p:cNvSpPr>
            <p:nvPr/>
          </p:nvSpPr>
          <p:spPr>
            <a:xfrm>
              <a:off x="3557944" y="2254603"/>
              <a:ext cx="100650" cy="100650"/>
            </a:xfrm>
            <a:prstGeom prst="ellipse">
              <a:avLst/>
            </a:prstGeom>
            <a:noFill/>
            <a:ln w="19050" cmpd="sng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2" name="円/楕円 51"/>
            <p:cNvSpPr>
              <a:spLocks noChangeAspect="1"/>
            </p:cNvSpPr>
            <p:nvPr/>
          </p:nvSpPr>
          <p:spPr>
            <a:xfrm>
              <a:off x="1144391" y="3864464"/>
              <a:ext cx="100650" cy="100650"/>
            </a:xfrm>
            <a:prstGeom prst="ellipse">
              <a:avLst/>
            </a:prstGeom>
            <a:noFill/>
            <a:ln w="19050" cmpd="sng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4" name="テキスト ボックス 53"/>
            <p:cNvSpPr txBox="1"/>
            <p:nvPr/>
          </p:nvSpPr>
          <p:spPr>
            <a:xfrm>
              <a:off x="1380828" y="1999653"/>
              <a:ext cx="115285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2000" dirty="0" smtClean="0">
                  <a:solidFill>
                    <a:srgbClr val="FF6600"/>
                  </a:solidFill>
                </a:rPr>
                <a:t>electrons</a:t>
              </a:r>
              <a:endParaRPr kumimoji="1" lang="ja-JP" altLang="en-US" sz="2000" dirty="0">
                <a:solidFill>
                  <a:srgbClr val="FF6600"/>
                </a:solidFill>
              </a:endParaRPr>
            </a:p>
          </p:txBody>
        </p:sp>
      </p:grpSp>
      <p:grpSp>
        <p:nvGrpSpPr>
          <p:cNvPr id="58" name="図形グループ 57"/>
          <p:cNvGrpSpPr/>
          <p:nvPr/>
        </p:nvGrpSpPr>
        <p:grpSpPr>
          <a:xfrm>
            <a:off x="2350756" y="3957115"/>
            <a:ext cx="1896743" cy="538609"/>
            <a:chOff x="2350756" y="4234903"/>
            <a:chExt cx="1896743" cy="538609"/>
          </a:xfrm>
        </p:grpSpPr>
        <p:sp>
          <p:nvSpPr>
            <p:cNvPr id="56" name="正方形/長方形 55"/>
            <p:cNvSpPr/>
            <p:nvPr/>
          </p:nvSpPr>
          <p:spPr>
            <a:xfrm>
              <a:off x="2350756" y="4345470"/>
              <a:ext cx="815648" cy="308224"/>
            </a:xfrm>
            <a:prstGeom prst="rect">
              <a:avLst/>
            </a:prstGeom>
            <a:solidFill>
              <a:srgbClr val="3366FF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7" name="テキスト ボックス 56"/>
            <p:cNvSpPr txBox="1"/>
            <p:nvPr/>
          </p:nvSpPr>
          <p:spPr>
            <a:xfrm>
              <a:off x="3166404" y="4234903"/>
              <a:ext cx="1081095" cy="5386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70000"/>
                </a:lnSpc>
              </a:pPr>
              <a:r>
                <a:rPr lang="en-US" altLang="ja-JP" sz="2000" dirty="0" smtClean="0">
                  <a:solidFill>
                    <a:srgbClr val="0000FF"/>
                  </a:solidFill>
                </a:rPr>
                <a:t>Si det.</a:t>
              </a:r>
            </a:p>
            <a:p>
              <a:pPr>
                <a:lnSpc>
                  <a:spcPct val="70000"/>
                </a:lnSpc>
              </a:pPr>
              <a:r>
                <a:rPr lang="en-US" altLang="ja-JP" sz="2000" dirty="0" smtClean="0">
                  <a:solidFill>
                    <a:srgbClr val="0000FF"/>
                  </a:solidFill>
                </a:rPr>
                <a:t>(XR-100)</a:t>
              </a:r>
              <a:endParaRPr kumimoji="1" lang="en-US" altLang="ja-JP" sz="2000" dirty="0" smtClean="0">
                <a:solidFill>
                  <a:srgbClr val="0000FF"/>
                </a:solidFill>
              </a:endParaRPr>
            </a:p>
          </p:txBody>
        </p:sp>
      </p:grpSp>
      <p:sp>
        <p:nvSpPr>
          <p:cNvPr id="61" name="テキスト ボックス 60"/>
          <p:cNvSpPr txBox="1"/>
          <p:nvPr/>
        </p:nvSpPr>
        <p:spPr>
          <a:xfrm>
            <a:off x="4391935" y="4456970"/>
            <a:ext cx="4856254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30000"/>
              </a:lnSpc>
              <a:buFont typeface="Wingdings" charset="2"/>
              <a:buChar char="l"/>
            </a:pPr>
            <a:r>
              <a:rPr lang="en-US" altLang="ja-JP" sz="2000" dirty="0" smtClean="0"/>
              <a:t>X-ray emitted at 75 V (75um thick GEM)</a:t>
            </a:r>
          </a:p>
          <a:p>
            <a:pPr marL="342900" indent="-342900">
              <a:lnSpc>
                <a:spcPct val="130000"/>
              </a:lnSpc>
              <a:buFont typeface="Wingdings" charset="2"/>
              <a:buChar char="l"/>
            </a:pPr>
            <a:r>
              <a:rPr kumimoji="1" lang="en-US" altLang="ja-JP" sz="2000" dirty="0" smtClean="0"/>
              <a:t>Typical X-ray flux: 10</a:t>
            </a:r>
            <a:r>
              <a:rPr kumimoji="1" lang="en-US" altLang="ja-JP" sz="2000" baseline="30000" dirty="0" smtClean="0"/>
              <a:t>7</a:t>
            </a:r>
            <a:r>
              <a:rPr kumimoji="1" lang="en-US" altLang="ja-JP" sz="2000" dirty="0" smtClean="0"/>
              <a:t>~10</a:t>
            </a:r>
            <a:r>
              <a:rPr kumimoji="1" lang="en-US" altLang="ja-JP" sz="2000" baseline="30000" dirty="0" smtClean="0"/>
              <a:t>8</a:t>
            </a:r>
            <a:r>
              <a:rPr kumimoji="1" lang="en-US" altLang="ja-JP" sz="2000" dirty="0" smtClean="0"/>
              <a:t> c/s/</a:t>
            </a:r>
            <a:r>
              <a:rPr kumimoji="1" lang="en-US" altLang="ja-JP" sz="2000" dirty="0" err="1" smtClean="0"/>
              <a:t>sr</a:t>
            </a:r>
            <a:endParaRPr kumimoji="1" lang="en-US" altLang="ja-JP" sz="2000" dirty="0" smtClean="0"/>
          </a:p>
        </p:txBody>
      </p:sp>
      <p:sp>
        <p:nvSpPr>
          <p:cNvPr id="62" name="テキスト ボックス 61"/>
          <p:cNvSpPr txBox="1"/>
          <p:nvPr/>
        </p:nvSpPr>
        <p:spPr>
          <a:xfrm>
            <a:off x="4564590" y="5478623"/>
            <a:ext cx="4286684" cy="95410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sz="2800" dirty="0" smtClean="0">
                <a:solidFill>
                  <a:srgbClr val="FF0000"/>
                </a:solidFill>
              </a:rPr>
              <a:t>The X-ray generator worked </a:t>
            </a:r>
            <a:r>
              <a:rPr lang="en-US" altLang="ja-JP" sz="2800" dirty="0" smtClean="0">
                <a:solidFill>
                  <a:srgbClr val="FF0000"/>
                </a:solidFill>
              </a:rPr>
              <a:t>perfectly as we expected !</a:t>
            </a:r>
            <a:endParaRPr kumimoji="1" lang="ja-JP" altLang="en-US" sz="2800" dirty="0">
              <a:solidFill>
                <a:srgbClr val="FF0000"/>
              </a:solidFill>
            </a:endParaRPr>
          </a:p>
        </p:txBody>
      </p:sp>
      <p:grpSp>
        <p:nvGrpSpPr>
          <p:cNvPr id="66" name="図形グループ 65"/>
          <p:cNvGrpSpPr/>
          <p:nvPr/>
        </p:nvGrpSpPr>
        <p:grpSpPr>
          <a:xfrm>
            <a:off x="534066" y="4567237"/>
            <a:ext cx="3005451" cy="2121855"/>
            <a:chOff x="2222368" y="4744636"/>
            <a:chExt cx="2305076" cy="1627389"/>
          </a:xfrm>
        </p:grpSpPr>
        <p:pic>
          <p:nvPicPr>
            <p:cNvPr id="63" name="図 6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22368" y="4744636"/>
              <a:ext cx="2305076" cy="1627389"/>
            </a:xfrm>
            <a:prstGeom prst="rect">
              <a:avLst/>
            </a:prstGeom>
          </p:spPr>
        </p:pic>
        <p:sp>
          <p:nvSpPr>
            <p:cNvPr id="64" name="テキスト ボックス 63"/>
            <p:cNvSpPr txBox="1"/>
            <p:nvPr/>
          </p:nvSpPr>
          <p:spPr>
            <a:xfrm>
              <a:off x="2290377" y="4937627"/>
              <a:ext cx="80085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b="1" dirty="0" smtClean="0">
                  <a:solidFill>
                    <a:srgbClr val="FFFFFF"/>
                  </a:solidFill>
                </a:rPr>
                <a:t>CCNS+</a:t>
              </a:r>
            </a:p>
            <a:p>
              <a:r>
                <a:rPr lang="en-US" altLang="ja-JP" b="1" dirty="0" smtClean="0">
                  <a:solidFill>
                    <a:srgbClr val="FFFFFF"/>
                  </a:solidFill>
                </a:rPr>
                <a:t>GEM</a:t>
              </a:r>
              <a:endParaRPr kumimoji="1" lang="ja-JP" altLang="en-US" b="1" dirty="0">
                <a:solidFill>
                  <a:srgbClr val="FFFFFF"/>
                </a:solidFill>
              </a:endParaRPr>
            </a:p>
          </p:txBody>
        </p:sp>
        <p:sp>
          <p:nvSpPr>
            <p:cNvPr id="65" name="テキスト ボックス 64"/>
            <p:cNvSpPr txBox="1"/>
            <p:nvPr/>
          </p:nvSpPr>
          <p:spPr>
            <a:xfrm>
              <a:off x="3687638" y="5933496"/>
              <a:ext cx="578182" cy="2832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dirty="0" smtClean="0">
                  <a:solidFill>
                    <a:srgbClr val="FFFFFF"/>
                  </a:solidFill>
                </a:rPr>
                <a:t>target</a:t>
              </a:r>
              <a:endParaRPr kumimoji="1" lang="ja-JP" altLang="en-US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75" name="図形グループ 74"/>
          <p:cNvGrpSpPr/>
          <p:nvPr/>
        </p:nvGrpSpPr>
        <p:grpSpPr>
          <a:xfrm>
            <a:off x="4300540" y="1298245"/>
            <a:ext cx="4669810" cy="3099162"/>
            <a:chOff x="4300540" y="1298245"/>
            <a:chExt cx="4669810" cy="3099162"/>
          </a:xfrm>
        </p:grpSpPr>
        <p:pic>
          <p:nvPicPr>
            <p:cNvPr id="69" name="図 6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604282" y="1298245"/>
              <a:ext cx="4366068" cy="2802334"/>
            </a:xfrm>
            <a:prstGeom prst="rect">
              <a:avLst/>
            </a:prstGeom>
          </p:spPr>
        </p:pic>
        <p:sp>
          <p:nvSpPr>
            <p:cNvPr id="71" name="テキスト ボックス 70"/>
            <p:cNvSpPr txBox="1"/>
            <p:nvPr/>
          </p:nvSpPr>
          <p:spPr>
            <a:xfrm>
              <a:off x="6432002" y="1414877"/>
              <a:ext cx="150304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/>
                <a:t>Ti </a:t>
              </a:r>
              <a:r>
                <a:rPr kumimoji="1" lang="en-US" altLang="ja-JP" dirty="0" err="1" smtClean="0"/>
                <a:t>K</a:t>
              </a:r>
              <a:r>
                <a:rPr kumimoji="1" lang="en-US" altLang="ja-JP" dirty="0" err="1" smtClean="0">
                  <a:latin typeface="Symbol" charset="2"/>
                  <a:cs typeface="Symbol" charset="2"/>
                </a:rPr>
                <a:t>a</a:t>
              </a:r>
              <a:r>
                <a:rPr kumimoji="1" lang="en-US" altLang="ja-JP" dirty="0" smtClean="0">
                  <a:cs typeface="Symbol" charset="2"/>
                </a:rPr>
                <a:t> (4.5keV)</a:t>
              </a:r>
              <a:endParaRPr kumimoji="1" lang="ja-JP" altLang="en-US" dirty="0">
                <a:latin typeface="Symbol" charset="2"/>
                <a:cs typeface="Symbol" charset="2"/>
              </a:endParaRPr>
            </a:p>
          </p:txBody>
        </p:sp>
        <p:sp>
          <p:nvSpPr>
            <p:cNvPr id="72" name="テキスト ボックス 71"/>
            <p:cNvSpPr txBox="1"/>
            <p:nvPr/>
          </p:nvSpPr>
          <p:spPr>
            <a:xfrm>
              <a:off x="6505018" y="3125534"/>
              <a:ext cx="148411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/>
                <a:t>Ti K</a:t>
              </a:r>
              <a:r>
                <a:rPr kumimoji="1" lang="en-US" altLang="ja-JP" dirty="0" smtClean="0">
                  <a:latin typeface="Symbol" charset="2"/>
                  <a:cs typeface="Symbol" charset="2"/>
                </a:rPr>
                <a:t>b</a:t>
              </a:r>
              <a:r>
                <a:rPr kumimoji="1" lang="en-US" altLang="ja-JP" dirty="0" smtClean="0">
                  <a:cs typeface="Symbol" charset="2"/>
                </a:rPr>
                <a:t> (4.9keV)</a:t>
              </a:r>
              <a:endParaRPr kumimoji="1" lang="ja-JP" altLang="en-US" dirty="0">
                <a:latin typeface="Symbol" charset="2"/>
                <a:cs typeface="Symbol" charset="2"/>
              </a:endParaRPr>
            </a:p>
          </p:txBody>
        </p:sp>
        <p:sp>
          <p:nvSpPr>
            <p:cNvPr id="73" name="テキスト ボックス 72"/>
            <p:cNvSpPr txBox="1"/>
            <p:nvPr/>
          </p:nvSpPr>
          <p:spPr>
            <a:xfrm>
              <a:off x="7806547" y="4028075"/>
              <a:ext cx="99438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dirty="0"/>
                <a:t>A</a:t>
              </a:r>
              <a:r>
                <a:rPr kumimoji="1" lang="en-US" altLang="ja-JP" dirty="0" smtClean="0"/>
                <a:t>DC (</a:t>
              </a:r>
              <a:r>
                <a:rPr kumimoji="1" lang="en-US" altLang="ja-JP" dirty="0" err="1" smtClean="0"/>
                <a:t>ch</a:t>
              </a:r>
              <a:r>
                <a:rPr kumimoji="1" lang="en-US" altLang="ja-JP" dirty="0" smtClean="0"/>
                <a:t>)</a:t>
              </a:r>
              <a:endParaRPr kumimoji="1" lang="ja-JP" altLang="en-US" dirty="0"/>
            </a:p>
          </p:txBody>
        </p:sp>
        <p:sp>
          <p:nvSpPr>
            <p:cNvPr id="74" name="テキスト ボックス 73"/>
            <p:cNvSpPr txBox="1"/>
            <p:nvPr/>
          </p:nvSpPr>
          <p:spPr>
            <a:xfrm rot="16200000">
              <a:off x="3956512" y="1866643"/>
              <a:ext cx="10573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/>
                <a:t>Count/</a:t>
              </a:r>
              <a:r>
                <a:rPr kumimoji="1" lang="en-US" altLang="ja-JP" dirty="0" err="1" smtClean="0"/>
                <a:t>ch</a:t>
              </a:r>
              <a:endParaRPr kumimoji="1" lang="ja-JP" altLang="en-US" dirty="0"/>
            </a:p>
          </p:txBody>
        </p:sp>
      </p:grpSp>
      <p:sp>
        <p:nvSpPr>
          <p:cNvPr id="2" name="テキスト ボックス 1"/>
          <p:cNvSpPr txBox="1"/>
          <p:nvPr/>
        </p:nvSpPr>
        <p:spPr>
          <a:xfrm>
            <a:off x="2317945" y="5763515"/>
            <a:ext cx="2995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chemeClr val="bg1"/>
                </a:solidFill>
              </a:rPr>
              <a:t>e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3" name="右矢印 2"/>
          <p:cNvSpPr/>
          <p:nvPr/>
        </p:nvSpPr>
        <p:spPr>
          <a:xfrm>
            <a:off x="2315158" y="5682696"/>
            <a:ext cx="289535" cy="161637"/>
          </a:xfrm>
          <a:prstGeom prst="rightArrow">
            <a:avLst/>
          </a:prstGeom>
          <a:solidFill>
            <a:srgbClr val="FF66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5" name="直線矢印コネクタ 4"/>
          <p:cNvCxnSpPr/>
          <p:nvPr/>
        </p:nvCxnSpPr>
        <p:spPr>
          <a:xfrm flipV="1">
            <a:off x="3056269" y="5555594"/>
            <a:ext cx="262274" cy="127102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テキスト ボックス 12"/>
          <p:cNvSpPr txBox="1"/>
          <p:nvPr/>
        </p:nvSpPr>
        <p:spPr>
          <a:xfrm rot="20079215">
            <a:off x="2847242" y="5616198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FFFFFF"/>
                </a:solidFill>
              </a:rPr>
              <a:t>X-rays</a:t>
            </a:r>
            <a:endParaRPr kumimoji="1" lang="ja-JP" alt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93765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:\Documents and Settings\tamagawa\デスクトップ\line-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800" y="430224"/>
            <a:ext cx="9040786" cy="560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タイトル 3"/>
          <p:cNvSpPr txBox="1">
            <a:spLocks/>
          </p:cNvSpPr>
          <p:nvPr/>
        </p:nvSpPr>
        <p:spPr>
          <a:xfrm>
            <a:off x="443835" y="-27384"/>
            <a:ext cx="8229600" cy="652934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3600" dirty="0" smtClean="0">
                <a:solidFill>
                  <a:prstClr val="black"/>
                </a:solidFill>
                <a:latin typeface="Calibri"/>
                <a:ea typeface="ＭＳ Ｐゴシック"/>
              </a:rPr>
              <a:t>I-V</a:t>
            </a:r>
            <a:r>
              <a:rPr lang="ja-JP" altLang="en-US" sz="3600" dirty="0" smtClean="0">
                <a:solidFill>
                  <a:prstClr val="black"/>
                </a:solidFill>
                <a:latin typeface="Calibri"/>
                <a:ea typeface="ＭＳ Ｐゴシック"/>
              </a:rPr>
              <a:t> </a:t>
            </a:r>
            <a:r>
              <a:rPr lang="en-US" altLang="ja-JP" sz="3600" dirty="0" smtClean="0">
                <a:solidFill>
                  <a:prstClr val="black"/>
                </a:solidFill>
                <a:latin typeface="Calibri"/>
                <a:ea typeface="ＭＳ Ｐゴシック"/>
              </a:rPr>
              <a:t>curve of electron</a:t>
            </a:r>
            <a:r>
              <a:rPr lang="ja-JP" altLang="ja-JP" sz="3600" dirty="0">
                <a:solidFill>
                  <a:prstClr val="black"/>
                </a:solidFill>
                <a:latin typeface="Calibri"/>
                <a:ea typeface="ＭＳ Ｐゴシック"/>
              </a:rPr>
              <a:t> </a:t>
            </a:r>
            <a:r>
              <a:rPr lang="en-US" altLang="ja-JP" sz="3600" dirty="0" smtClean="0">
                <a:solidFill>
                  <a:prstClr val="black"/>
                </a:solidFill>
                <a:latin typeface="Calibri"/>
                <a:ea typeface="ＭＳ Ｐゴシック"/>
              </a:rPr>
              <a:t>source</a:t>
            </a:r>
            <a:endParaRPr lang="ja-JP" altLang="en-US" sz="3600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pic>
        <p:nvPicPr>
          <p:cNvPr id="8" name="Picture 4" descr="C:\Users\tamagawa\AppData\Local\Temp\Temp1_ColorSideWin.zip\カラー横セット\カラー横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67625" y="115888"/>
            <a:ext cx="1350963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833" y="38227"/>
            <a:ext cx="311173" cy="528516"/>
          </a:xfrm>
          <a:prstGeom prst="rect">
            <a:avLst/>
          </a:prstGeom>
        </p:spPr>
      </p:pic>
      <p:sp>
        <p:nvSpPr>
          <p:cNvPr id="11" name="フッター プレースホルダ 7"/>
          <p:cNvSpPr>
            <a:spLocks noGrp="1"/>
          </p:cNvSpPr>
          <p:nvPr>
            <p:ph type="ftr" sz="quarter" idx="11"/>
          </p:nvPr>
        </p:nvSpPr>
        <p:spPr>
          <a:xfrm>
            <a:off x="2627784" y="6664275"/>
            <a:ext cx="3824064" cy="193725"/>
          </a:xfrm>
        </p:spPr>
        <p:txBody>
          <a:bodyPr/>
          <a:lstStyle/>
          <a:p>
            <a:r>
              <a:rPr lang="sk-SK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MPGD2015@INFN/Trieste</a:t>
            </a:r>
            <a:r>
              <a:rPr lang="ja-JP" altLang="sk-SK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（</a:t>
            </a:r>
            <a:r>
              <a:rPr lang="sk-SK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Oct. 13, 2015</a:t>
            </a:r>
            <a:r>
              <a:rPr lang="ja-JP" altLang="sk-SK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）</a:t>
            </a:r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12" name="スライド番号プレースホルダ 12"/>
          <p:cNvSpPr>
            <a:spLocks noGrp="1"/>
          </p:cNvSpPr>
          <p:nvPr>
            <p:ph type="sldNum" sz="quarter" idx="12"/>
          </p:nvPr>
        </p:nvSpPr>
        <p:spPr>
          <a:xfrm>
            <a:off x="7002214" y="6569967"/>
            <a:ext cx="2133600" cy="365125"/>
          </a:xfrm>
        </p:spPr>
        <p:txBody>
          <a:bodyPr/>
          <a:lstStyle/>
          <a:p>
            <a:fld id="{50BBDA2C-C4A3-4DD5-8352-AE80E1355441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9</a:t>
            </a:fld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grpSp>
        <p:nvGrpSpPr>
          <p:cNvPr id="52" name="図形グループ 51"/>
          <p:cNvGrpSpPr/>
          <p:nvPr/>
        </p:nvGrpSpPr>
        <p:grpSpPr>
          <a:xfrm>
            <a:off x="80153" y="1371646"/>
            <a:ext cx="3729852" cy="2876198"/>
            <a:chOff x="80153" y="1371646"/>
            <a:chExt cx="3729852" cy="2876198"/>
          </a:xfrm>
        </p:grpSpPr>
        <p:grpSp>
          <p:nvGrpSpPr>
            <p:cNvPr id="37" name="図形グループ 36"/>
            <p:cNvGrpSpPr/>
            <p:nvPr/>
          </p:nvGrpSpPr>
          <p:grpSpPr>
            <a:xfrm>
              <a:off x="80153" y="1371646"/>
              <a:ext cx="3729852" cy="2876198"/>
              <a:chOff x="266415" y="1242000"/>
              <a:chExt cx="4046385" cy="3120286"/>
            </a:xfrm>
          </p:grpSpPr>
          <p:grpSp>
            <p:nvGrpSpPr>
              <p:cNvPr id="35" name="図形グループ 34"/>
              <p:cNvGrpSpPr/>
              <p:nvPr/>
            </p:nvGrpSpPr>
            <p:grpSpPr>
              <a:xfrm>
                <a:off x="266415" y="1242000"/>
                <a:ext cx="4046385" cy="2916000"/>
                <a:chOff x="266415" y="1242000"/>
                <a:chExt cx="4046385" cy="2916000"/>
              </a:xfrm>
            </p:grpSpPr>
            <p:pic>
              <p:nvPicPr>
                <p:cNvPr id="5" name="図 4"/>
                <p:cNvPicPr>
                  <a:picLocks noChangeAspect="1"/>
                </p:cNvPicPr>
                <p:nvPr/>
              </p:nvPicPr>
              <p:blipFill rotWithShape="1">
                <a:blip r:embed="rId6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446400" y="1242000"/>
                  <a:ext cx="3866400" cy="2916000"/>
                </a:xfrm>
                <a:prstGeom prst="rect">
                  <a:avLst/>
                </a:prstGeom>
              </p:spPr>
            </p:pic>
            <p:sp>
              <p:nvSpPr>
                <p:cNvPr id="34" name="テキスト ボックス 33"/>
                <p:cNvSpPr txBox="1"/>
                <p:nvPr/>
              </p:nvSpPr>
              <p:spPr>
                <a:xfrm rot="16200000">
                  <a:off x="-163499" y="2355105"/>
                  <a:ext cx="122916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kumimoji="1" lang="en-US" altLang="ja-JP" dirty="0" smtClean="0"/>
                    <a:t>Current (A)</a:t>
                  </a:r>
                  <a:endParaRPr kumimoji="1" lang="ja-JP" altLang="en-US" dirty="0"/>
                </a:p>
              </p:txBody>
            </p:sp>
          </p:grpSp>
          <p:sp>
            <p:nvSpPr>
              <p:cNvPr id="36" name="テキスト ボックス 35"/>
              <p:cNvSpPr txBox="1"/>
              <p:nvPr/>
            </p:nvSpPr>
            <p:spPr>
              <a:xfrm>
                <a:off x="1774763" y="3992954"/>
                <a:ext cx="170604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 smtClean="0"/>
                  <a:t>GEM voltage (V)</a:t>
                </a:r>
                <a:endParaRPr kumimoji="1" lang="ja-JP" altLang="en-US" dirty="0"/>
              </a:p>
            </p:txBody>
          </p:sp>
        </p:grpSp>
        <p:cxnSp>
          <p:nvCxnSpPr>
            <p:cNvPr id="29" name="直線矢印コネクタ 28"/>
            <p:cNvCxnSpPr/>
            <p:nvPr/>
          </p:nvCxnSpPr>
          <p:spPr>
            <a:xfrm flipV="1">
              <a:off x="941522" y="1600416"/>
              <a:ext cx="1630234" cy="1137471"/>
            </a:xfrm>
            <a:prstGeom prst="straightConnector1">
              <a:avLst/>
            </a:prstGeom>
            <a:ln w="38100" cmpd="sng">
              <a:solidFill>
                <a:srgbClr val="FF66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テキスト ボックス 32"/>
          <p:cNvSpPr txBox="1"/>
          <p:nvPr/>
        </p:nvSpPr>
        <p:spPr>
          <a:xfrm>
            <a:off x="167185" y="750706"/>
            <a:ext cx="29699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u="sng" dirty="0" smtClean="0">
                <a:solidFill>
                  <a:srgbClr val="0000FF"/>
                </a:solidFill>
              </a:rPr>
              <a:t>I-V plot of CCNS+GEM</a:t>
            </a:r>
            <a:endParaRPr kumimoji="1" lang="ja-JP" altLang="en-US" sz="2400" b="1" u="sng" dirty="0">
              <a:solidFill>
                <a:srgbClr val="0000FF"/>
              </a:solidFill>
            </a:endParaRPr>
          </a:p>
        </p:txBody>
      </p:sp>
      <p:grpSp>
        <p:nvGrpSpPr>
          <p:cNvPr id="14" name="図形グループ 13"/>
          <p:cNvGrpSpPr/>
          <p:nvPr/>
        </p:nvGrpSpPr>
        <p:grpSpPr>
          <a:xfrm>
            <a:off x="1332922" y="3195044"/>
            <a:ext cx="3301891" cy="3338313"/>
            <a:chOff x="384674" y="3195044"/>
            <a:chExt cx="3301891" cy="3338313"/>
          </a:xfrm>
        </p:grpSpPr>
        <p:grpSp>
          <p:nvGrpSpPr>
            <p:cNvPr id="3" name="図形グループ 2"/>
            <p:cNvGrpSpPr/>
            <p:nvPr/>
          </p:nvGrpSpPr>
          <p:grpSpPr>
            <a:xfrm>
              <a:off x="397012" y="3214886"/>
              <a:ext cx="3289553" cy="3318471"/>
              <a:chOff x="1787370" y="2546313"/>
              <a:chExt cx="3289553" cy="3318471"/>
            </a:xfrm>
          </p:grpSpPr>
          <p:sp>
            <p:nvSpPr>
              <p:cNvPr id="2" name="正方形/長方形 1"/>
              <p:cNvSpPr/>
              <p:nvPr/>
            </p:nvSpPr>
            <p:spPr>
              <a:xfrm>
                <a:off x="1826103" y="2546313"/>
                <a:ext cx="3250820" cy="331847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grpSp>
            <p:nvGrpSpPr>
              <p:cNvPr id="67" name="図形グループ 66"/>
              <p:cNvGrpSpPr/>
              <p:nvPr/>
            </p:nvGrpSpPr>
            <p:grpSpPr>
              <a:xfrm>
                <a:off x="1787370" y="2834174"/>
                <a:ext cx="3289552" cy="3025144"/>
                <a:chOff x="-4108289" y="3437021"/>
                <a:chExt cx="3289552" cy="3025144"/>
              </a:xfrm>
            </p:grpSpPr>
            <p:cxnSp>
              <p:nvCxnSpPr>
                <p:cNvPr id="41" name="直線コネクタ 40"/>
                <p:cNvCxnSpPr/>
                <p:nvPr/>
              </p:nvCxnSpPr>
              <p:spPr>
                <a:xfrm>
                  <a:off x="-3413495" y="6132517"/>
                  <a:ext cx="813682" cy="0"/>
                </a:xfrm>
                <a:prstGeom prst="line">
                  <a:avLst/>
                </a:prstGeom>
                <a:ln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4" name="フリーフォーム 43"/>
                <p:cNvSpPr/>
                <p:nvPr/>
              </p:nvSpPr>
              <p:spPr>
                <a:xfrm>
                  <a:off x="-2570045" y="4496839"/>
                  <a:ext cx="654915" cy="1124060"/>
                </a:xfrm>
                <a:custGeom>
                  <a:avLst/>
                  <a:gdLst>
                    <a:gd name="connsiteX0" fmla="*/ 0 w 654915"/>
                    <a:gd name="connsiteY0" fmla="*/ 885952 h 1124060"/>
                    <a:gd name="connsiteX1" fmla="*/ 39692 w 654915"/>
                    <a:gd name="connsiteY1" fmla="*/ 151787 h 1124060"/>
                    <a:gd name="connsiteX2" fmla="*/ 99230 w 654915"/>
                    <a:gd name="connsiteY2" fmla="*/ 12891 h 1124060"/>
                    <a:gd name="connsiteX3" fmla="*/ 198459 w 654915"/>
                    <a:gd name="connsiteY3" fmla="*/ 131945 h 1124060"/>
                    <a:gd name="connsiteX4" fmla="*/ 654915 w 654915"/>
                    <a:gd name="connsiteY4" fmla="*/ 1124060 h 11240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54915" h="1124060">
                      <a:moveTo>
                        <a:pt x="0" y="885952"/>
                      </a:moveTo>
                      <a:cubicBezTo>
                        <a:pt x="11577" y="591624"/>
                        <a:pt x="23154" y="297297"/>
                        <a:pt x="39692" y="151787"/>
                      </a:cubicBezTo>
                      <a:cubicBezTo>
                        <a:pt x="56230" y="6277"/>
                        <a:pt x="72769" y="16198"/>
                        <a:pt x="99230" y="12891"/>
                      </a:cubicBezTo>
                      <a:cubicBezTo>
                        <a:pt x="125691" y="9584"/>
                        <a:pt x="105845" y="-53250"/>
                        <a:pt x="198459" y="131945"/>
                      </a:cubicBezTo>
                      <a:cubicBezTo>
                        <a:pt x="291073" y="317140"/>
                        <a:pt x="654915" y="1124060"/>
                        <a:pt x="654915" y="1124060"/>
                      </a:cubicBezTo>
                    </a:path>
                  </a:pathLst>
                </a:custGeom>
                <a:ln w="38100" cmpd="sng">
                  <a:solidFill>
                    <a:srgbClr val="0000FF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46" name="直線コネクタ 45"/>
                <p:cNvCxnSpPr/>
                <p:nvPr/>
              </p:nvCxnSpPr>
              <p:spPr>
                <a:xfrm flipV="1">
                  <a:off x="-2579967" y="3802631"/>
                  <a:ext cx="0" cy="2329886"/>
                </a:xfrm>
                <a:prstGeom prst="line">
                  <a:avLst/>
                </a:prstGeom>
                <a:ln>
                  <a:solidFill>
                    <a:srgbClr val="000000"/>
                  </a:solidFill>
                  <a:headEnd type="none"/>
                  <a:tailEnd type="arrow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8" name="正方形/長方形 47"/>
                <p:cNvSpPr/>
                <p:nvPr/>
              </p:nvSpPr>
              <p:spPr>
                <a:xfrm>
                  <a:off x="-3453187" y="5022772"/>
                  <a:ext cx="843450" cy="1070061"/>
                </a:xfrm>
                <a:prstGeom prst="rect">
                  <a:avLst/>
                </a:prstGeom>
                <a:solidFill>
                  <a:schemeClr val="accent6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50" name="直線矢印コネクタ 49"/>
                <p:cNvCxnSpPr/>
                <p:nvPr/>
              </p:nvCxnSpPr>
              <p:spPr>
                <a:xfrm>
                  <a:off x="-2741648" y="5102140"/>
                  <a:ext cx="962525" cy="0"/>
                </a:xfrm>
                <a:prstGeom prst="straightConnector1">
                  <a:avLst/>
                </a:prstGeom>
                <a:ln w="38100" cmpd="sng">
                  <a:solidFill>
                    <a:srgbClr val="FF0000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3" name="テキスト ボックス 52"/>
                <p:cNvSpPr txBox="1"/>
                <p:nvPr/>
              </p:nvSpPr>
              <p:spPr>
                <a:xfrm>
                  <a:off x="-1895286" y="4782254"/>
                  <a:ext cx="1076549" cy="92333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kumimoji="1" lang="en-US" altLang="ja-JP" dirty="0" smtClean="0">
                      <a:solidFill>
                        <a:srgbClr val="FF0000"/>
                      </a:solidFill>
                    </a:rPr>
                    <a:t>Electron</a:t>
                  </a:r>
                </a:p>
                <a:p>
                  <a:r>
                    <a:rPr lang="en-US" altLang="ja-JP" dirty="0" smtClean="0">
                      <a:solidFill>
                        <a:srgbClr val="FF0000"/>
                      </a:solidFill>
                    </a:rPr>
                    <a:t>tunneling</a:t>
                  </a:r>
                </a:p>
                <a:p>
                  <a:r>
                    <a:rPr kumimoji="1" lang="en-US" altLang="ja-JP" dirty="0" smtClean="0">
                      <a:solidFill>
                        <a:srgbClr val="FF0000"/>
                      </a:solidFill>
                    </a:rPr>
                    <a:t>(FE)</a:t>
                  </a:r>
                  <a:endParaRPr kumimoji="1" lang="ja-JP" altLang="en-US" dirty="0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54" name="テキスト ボックス 53"/>
                <p:cNvSpPr txBox="1"/>
                <p:nvPr/>
              </p:nvSpPr>
              <p:spPr>
                <a:xfrm>
                  <a:off x="-3373803" y="6092833"/>
                  <a:ext cx="685892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kumimoji="1" lang="en-US" altLang="ja-JP" dirty="0" smtClean="0"/>
                    <a:t>CCNS</a:t>
                  </a:r>
                  <a:endParaRPr kumimoji="1" lang="ja-JP" altLang="en-US" dirty="0"/>
                </a:p>
              </p:txBody>
            </p:sp>
            <p:sp>
              <p:nvSpPr>
                <p:cNvPr id="55" name="テキスト ボックス 54"/>
                <p:cNvSpPr txBox="1"/>
                <p:nvPr/>
              </p:nvSpPr>
              <p:spPr>
                <a:xfrm>
                  <a:off x="-2557202" y="5784742"/>
                  <a:ext cx="1085679" cy="646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kumimoji="1" lang="en-US" altLang="ja-JP" dirty="0" smtClean="0"/>
                    <a:t>Vacuum</a:t>
                  </a:r>
                </a:p>
                <a:p>
                  <a:r>
                    <a:rPr lang="en-US" altLang="ja-JP" dirty="0" smtClean="0"/>
                    <a:t>w/ E-field</a:t>
                  </a:r>
                  <a:endParaRPr kumimoji="1" lang="ja-JP" altLang="en-US" dirty="0"/>
                </a:p>
              </p:txBody>
            </p:sp>
            <p:sp>
              <p:nvSpPr>
                <p:cNvPr id="56" name="テキスト ボックス 55"/>
                <p:cNvSpPr txBox="1"/>
                <p:nvPr/>
              </p:nvSpPr>
              <p:spPr>
                <a:xfrm>
                  <a:off x="-2713050" y="3437021"/>
                  <a:ext cx="29737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kumimoji="1" lang="en-US" altLang="ja-JP" dirty="0" smtClean="0"/>
                    <a:t>E</a:t>
                  </a:r>
                  <a:endParaRPr kumimoji="1" lang="ja-JP" altLang="en-US" dirty="0"/>
                </a:p>
              </p:txBody>
            </p:sp>
            <p:cxnSp>
              <p:nvCxnSpPr>
                <p:cNvPr id="58" name="直線コネクタ 57"/>
                <p:cNvCxnSpPr/>
                <p:nvPr/>
              </p:nvCxnSpPr>
              <p:spPr>
                <a:xfrm>
                  <a:off x="-3453187" y="4118316"/>
                  <a:ext cx="2085055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9" name="テキスト ボックス 58"/>
                <p:cNvSpPr txBox="1"/>
                <p:nvPr/>
              </p:nvSpPr>
              <p:spPr>
                <a:xfrm>
                  <a:off x="-2595844" y="3802087"/>
                  <a:ext cx="30166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kumimoji="1" lang="en-US" altLang="ja-JP" dirty="0" smtClean="0"/>
                    <a:t>0</a:t>
                  </a:r>
                  <a:endParaRPr kumimoji="1" lang="ja-JP" altLang="en-US" dirty="0"/>
                </a:p>
              </p:txBody>
            </p:sp>
            <p:sp>
              <p:nvSpPr>
                <p:cNvPr id="60" name="テキスト ボックス 59"/>
                <p:cNvSpPr txBox="1"/>
                <p:nvPr/>
              </p:nvSpPr>
              <p:spPr>
                <a:xfrm>
                  <a:off x="-4108289" y="4697345"/>
                  <a:ext cx="723425" cy="646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kumimoji="1" lang="en-US" altLang="ja-JP" dirty="0" smtClean="0"/>
                    <a:t>Fermi</a:t>
                  </a:r>
                </a:p>
                <a:p>
                  <a:pPr algn="ctr"/>
                  <a:r>
                    <a:rPr kumimoji="1" lang="en-US" altLang="ja-JP" dirty="0" smtClean="0"/>
                    <a:t>level</a:t>
                  </a:r>
                  <a:endParaRPr kumimoji="1" lang="ja-JP" altLang="en-US" dirty="0"/>
                </a:p>
              </p:txBody>
            </p:sp>
            <p:sp>
              <p:nvSpPr>
                <p:cNvPr id="61" name="テキスト ボックス 60"/>
                <p:cNvSpPr txBox="1"/>
                <p:nvPr/>
              </p:nvSpPr>
              <p:spPr>
                <a:xfrm>
                  <a:off x="-4034099" y="4021907"/>
                  <a:ext cx="767721" cy="646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kumimoji="1" lang="en-US" altLang="ja-JP" dirty="0" smtClean="0"/>
                    <a:t>work</a:t>
                  </a:r>
                </a:p>
                <a:p>
                  <a:pPr algn="ctr"/>
                  <a:r>
                    <a:rPr lang="en-US" altLang="ja-JP" dirty="0" err="1"/>
                    <a:t>f</a:t>
                  </a:r>
                  <a:r>
                    <a:rPr kumimoji="1" lang="en-US" altLang="ja-JP" dirty="0" err="1" smtClean="0"/>
                    <a:t>unc</a:t>
                  </a:r>
                  <a:r>
                    <a:rPr kumimoji="1" lang="en-US" altLang="ja-JP" dirty="0" smtClean="0"/>
                    <a:t> </a:t>
                  </a:r>
                  <a:r>
                    <a:rPr kumimoji="1" lang="en-US" altLang="ja-JP" dirty="0" smtClean="0">
                      <a:latin typeface="Symbol" charset="2"/>
                      <a:cs typeface="Symbol" charset="2"/>
                    </a:rPr>
                    <a:t>f</a:t>
                  </a:r>
                  <a:endParaRPr kumimoji="1" lang="ja-JP" altLang="en-US" dirty="0">
                    <a:latin typeface="Symbol" charset="2"/>
                    <a:cs typeface="Symbol" charset="2"/>
                  </a:endParaRPr>
                </a:p>
              </p:txBody>
            </p:sp>
            <p:cxnSp>
              <p:nvCxnSpPr>
                <p:cNvPr id="63" name="直線矢印コネクタ 62"/>
                <p:cNvCxnSpPr/>
                <p:nvPr/>
              </p:nvCxnSpPr>
              <p:spPr>
                <a:xfrm>
                  <a:off x="-3337040" y="4118316"/>
                  <a:ext cx="0" cy="844930"/>
                </a:xfrm>
                <a:prstGeom prst="straightConnector1">
                  <a:avLst/>
                </a:prstGeom>
                <a:ln>
                  <a:solidFill>
                    <a:srgbClr val="000000"/>
                  </a:solidFill>
                  <a:headEnd type="arrow"/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6" name="テキスト ボックス 65"/>
                <p:cNvSpPr txBox="1"/>
                <p:nvPr/>
              </p:nvSpPr>
              <p:spPr>
                <a:xfrm>
                  <a:off x="-2584175" y="4147349"/>
                  <a:ext cx="1033268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kumimoji="1" lang="en-US" altLang="ja-JP" dirty="0" smtClean="0">
                      <a:solidFill>
                        <a:srgbClr val="0000FF"/>
                      </a:solidFill>
                    </a:rPr>
                    <a:t>potential</a:t>
                  </a:r>
                  <a:endParaRPr kumimoji="1" lang="ja-JP" altLang="en-US" dirty="0">
                    <a:solidFill>
                      <a:srgbClr val="0000FF"/>
                    </a:solidFill>
                  </a:endParaRPr>
                </a:p>
              </p:txBody>
            </p:sp>
          </p:grpSp>
        </p:grpSp>
        <p:sp>
          <p:nvSpPr>
            <p:cNvPr id="13" name="テキスト ボックス 12"/>
            <p:cNvSpPr txBox="1"/>
            <p:nvPr/>
          </p:nvSpPr>
          <p:spPr>
            <a:xfrm>
              <a:off x="384674" y="3195044"/>
              <a:ext cx="217940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dirty="0" smtClean="0"/>
                <a:t>Simple model of FE</a:t>
              </a:r>
              <a:endParaRPr kumimoji="1" lang="ja-JP" altLang="en-US" sz="2000" dirty="0"/>
            </a:p>
          </p:txBody>
        </p:sp>
      </p:grpSp>
      <p:grpSp>
        <p:nvGrpSpPr>
          <p:cNvPr id="51" name="図形グループ 50"/>
          <p:cNvGrpSpPr/>
          <p:nvPr/>
        </p:nvGrpSpPr>
        <p:grpSpPr>
          <a:xfrm>
            <a:off x="4508303" y="759767"/>
            <a:ext cx="4600966" cy="5928051"/>
            <a:chOff x="4508303" y="759767"/>
            <a:chExt cx="4600966" cy="5928051"/>
          </a:xfrm>
        </p:grpSpPr>
        <p:grpSp>
          <p:nvGrpSpPr>
            <p:cNvPr id="49" name="図形グループ 48"/>
            <p:cNvGrpSpPr/>
            <p:nvPr/>
          </p:nvGrpSpPr>
          <p:grpSpPr>
            <a:xfrm>
              <a:off x="4708239" y="2810922"/>
              <a:ext cx="4202160" cy="3052986"/>
              <a:chOff x="4657440" y="2760123"/>
              <a:chExt cx="4202160" cy="3052986"/>
            </a:xfrm>
          </p:grpSpPr>
          <p:pic>
            <p:nvPicPr>
              <p:cNvPr id="25" name="図 24"/>
              <p:cNvPicPr>
                <a:picLocks noChangeAspect="1"/>
              </p:cNvPicPr>
              <p:nvPr/>
            </p:nvPicPr>
            <p:blipFill rotWithShape="1">
              <a:blip r:embed="rId7"/>
              <a:srcRect l="7560" r="802"/>
              <a:stretch/>
            </p:blipFill>
            <p:spPr>
              <a:xfrm>
                <a:off x="4924800" y="2760123"/>
                <a:ext cx="3934800" cy="3052986"/>
              </a:xfrm>
              <a:prstGeom prst="rect">
                <a:avLst/>
              </a:prstGeom>
            </p:spPr>
          </p:pic>
          <p:sp>
            <p:nvSpPr>
              <p:cNvPr id="40" name="テキスト ボックス 39"/>
              <p:cNvSpPr txBox="1"/>
              <p:nvPr/>
            </p:nvSpPr>
            <p:spPr>
              <a:xfrm rot="16200000">
                <a:off x="4031408" y="3437274"/>
                <a:ext cx="162139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 smtClean="0"/>
                  <a:t>I/E</a:t>
                </a:r>
                <a:r>
                  <a:rPr kumimoji="1" lang="en-US" altLang="ja-JP" baseline="30000" dirty="0" smtClean="0"/>
                  <a:t>2</a:t>
                </a:r>
                <a:r>
                  <a:rPr kumimoji="1" lang="en-US" altLang="ja-JP" dirty="0" smtClean="0"/>
                  <a:t> (</a:t>
                </a:r>
                <a:r>
                  <a:rPr kumimoji="1" lang="en-US" altLang="ja-JP" dirty="0" err="1" smtClean="0"/>
                  <a:t>uA</a:t>
                </a:r>
                <a:r>
                  <a:rPr lang="en-US" altLang="ja-JP" dirty="0"/>
                  <a:t> </a:t>
                </a:r>
                <a:r>
                  <a:rPr kumimoji="1" lang="en-US" altLang="ja-JP" dirty="0" smtClean="0"/>
                  <a:t>m</a:t>
                </a:r>
                <a:r>
                  <a:rPr kumimoji="1" lang="en-US" altLang="ja-JP" baseline="30000" dirty="0" smtClean="0"/>
                  <a:t>2</a:t>
                </a:r>
                <a:r>
                  <a:rPr kumimoji="1" lang="en-US" altLang="ja-JP" dirty="0" smtClean="0"/>
                  <a:t>/V</a:t>
                </a:r>
                <a:r>
                  <a:rPr kumimoji="1" lang="en-US" altLang="ja-JP" baseline="30000" dirty="0" smtClean="0"/>
                  <a:t>2</a:t>
                </a:r>
                <a:r>
                  <a:rPr kumimoji="1" lang="en-US" altLang="ja-JP" dirty="0" smtClean="0"/>
                  <a:t>)</a:t>
                </a:r>
                <a:endParaRPr kumimoji="1" lang="ja-JP" altLang="en-US" dirty="0"/>
              </a:p>
            </p:txBody>
          </p:sp>
          <p:grpSp>
            <p:nvGrpSpPr>
              <p:cNvPr id="47" name="図形グループ 46"/>
              <p:cNvGrpSpPr/>
              <p:nvPr/>
            </p:nvGrpSpPr>
            <p:grpSpPr>
              <a:xfrm>
                <a:off x="5188737" y="5166244"/>
                <a:ext cx="3670863" cy="610449"/>
                <a:chOff x="5188737" y="5166244"/>
                <a:chExt cx="3670863" cy="610449"/>
              </a:xfrm>
            </p:grpSpPr>
            <p:sp>
              <p:nvSpPr>
                <p:cNvPr id="43" name="正方形/長方形 42"/>
                <p:cNvSpPr/>
                <p:nvPr/>
              </p:nvSpPr>
              <p:spPr>
                <a:xfrm>
                  <a:off x="5188737" y="5299757"/>
                  <a:ext cx="3670863" cy="476936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42" name="テキスト ボックス 41"/>
                <p:cNvSpPr txBox="1"/>
                <p:nvPr/>
              </p:nvSpPr>
              <p:spPr>
                <a:xfrm>
                  <a:off x="5528966" y="5166244"/>
                  <a:ext cx="2708193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kumimoji="1" lang="en-US" altLang="ja-JP" sz="1600" dirty="0" smtClean="0"/>
                    <a:t>2.2           2.3          2.4           2.5 </a:t>
                  </a:r>
                  <a:endParaRPr kumimoji="1" lang="ja-JP" altLang="en-US" sz="1600" dirty="0"/>
                </a:p>
              </p:txBody>
            </p:sp>
            <p:sp>
              <p:nvSpPr>
                <p:cNvPr id="45" name="テキスト ボックス 44"/>
                <p:cNvSpPr txBox="1"/>
                <p:nvPr/>
              </p:nvSpPr>
              <p:spPr>
                <a:xfrm>
                  <a:off x="7489242" y="5325034"/>
                  <a:ext cx="1348613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ja-JP" sz="1600" dirty="0" smtClean="0"/>
                    <a:t>1/E (10</a:t>
                  </a:r>
                  <a:r>
                    <a:rPr lang="en-US" altLang="ja-JP" sz="1600" baseline="30000" dirty="0" smtClean="0"/>
                    <a:t>-7 </a:t>
                  </a:r>
                  <a:r>
                    <a:rPr lang="en-US" altLang="ja-JP" sz="1600" dirty="0" smtClean="0"/>
                    <a:t>m/V)</a:t>
                  </a:r>
                  <a:endParaRPr kumimoji="1" lang="ja-JP" altLang="en-US" sz="1600" dirty="0"/>
                </a:p>
              </p:txBody>
            </p:sp>
          </p:grpSp>
        </p:grpSp>
        <p:graphicFrame>
          <p:nvGraphicFramePr>
            <p:cNvPr id="32" name="オブジェクト 3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022554929"/>
                </p:ext>
              </p:extLst>
            </p:nvPr>
          </p:nvGraphicFramePr>
          <p:xfrm>
            <a:off x="7058167" y="2980857"/>
            <a:ext cx="1644474" cy="74201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55" name="数式" r:id="rId8" imgW="1041400" imgH="469900" progId="Equation.3">
                    <p:embed/>
                  </p:oleObj>
                </mc:Choice>
                <mc:Fallback>
                  <p:oleObj name="数式" r:id="rId8" imgW="1041400" imgH="4699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9"/>
                        <a:stretch>
                          <a:fillRect/>
                        </a:stretch>
                      </p:blipFill>
                      <p:spPr>
                        <a:xfrm>
                          <a:off x="7058167" y="2980857"/>
                          <a:ext cx="1644474" cy="742019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0" name="オブジェクト 2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630772467"/>
                </p:ext>
              </p:extLst>
            </p:nvPr>
          </p:nvGraphicFramePr>
          <p:xfrm>
            <a:off x="4735147" y="1151517"/>
            <a:ext cx="2729030" cy="10328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56" name="数式" r:id="rId10" imgW="1778000" imgH="673100" progId="Equation.3">
                    <p:embed/>
                  </p:oleObj>
                </mc:Choice>
                <mc:Fallback>
                  <p:oleObj name="数式" r:id="rId10" imgW="1778000" imgH="6731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1"/>
                        <a:stretch>
                          <a:fillRect/>
                        </a:stretch>
                      </p:blipFill>
                      <p:spPr>
                        <a:xfrm>
                          <a:off x="4735147" y="1151517"/>
                          <a:ext cx="2729030" cy="103288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8" name="テキスト ボックス 37"/>
            <p:cNvSpPr txBox="1"/>
            <p:nvPr/>
          </p:nvSpPr>
          <p:spPr>
            <a:xfrm>
              <a:off x="4508303" y="759767"/>
              <a:ext cx="375535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400" b="1" u="sng" dirty="0" err="1" smtClean="0">
                  <a:solidFill>
                    <a:srgbClr val="0000FF"/>
                  </a:solidFill>
                </a:rPr>
                <a:t>Faular-Nordenheim</a:t>
              </a:r>
              <a:r>
                <a:rPr kumimoji="1" lang="en-US" altLang="ja-JP" sz="2400" b="1" u="sng" dirty="0" smtClean="0">
                  <a:solidFill>
                    <a:srgbClr val="0000FF"/>
                  </a:solidFill>
                </a:rPr>
                <a:t> relation</a:t>
              </a:r>
              <a:endParaRPr kumimoji="1" lang="ja-JP" altLang="en-US" sz="2400" b="1" u="sng" dirty="0">
                <a:solidFill>
                  <a:srgbClr val="0000FF"/>
                </a:solidFill>
              </a:endParaRPr>
            </a:p>
          </p:txBody>
        </p:sp>
        <p:grpSp>
          <p:nvGrpSpPr>
            <p:cNvPr id="21" name="図形グループ 20"/>
            <p:cNvGrpSpPr/>
            <p:nvPr/>
          </p:nvGrpSpPr>
          <p:grpSpPr>
            <a:xfrm>
              <a:off x="7532161" y="1693337"/>
              <a:ext cx="596033" cy="982121"/>
              <a:chOff x="7667625" y="1862667"/>
              <a:chExt cx="596033" cy="982121"/>
            </a:xfrm>
          </p:grpSpPr>
          <p:cxnSp>
            <p:nvCxnSpPr>
              <p:cNvPr id="18" name="直線コネクタ 17"/>
              <p:cNvCxnSpPr/>
              <p:nvPr/>
            </p:nvCxnSpPr>
            <p:spPr>
              <a:xfrm>
                <a:off x="7667625" y="1862667"/>
                <a:ext cx="596033" cy="0"/>
              </a:xfrm>
              <a:prstGeom prst="line">
                <a:avLst/>
              </a:prstGeom>
              <a:ln w="28575" cmpd="sng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直線矢印コネクタ 19"/>
              <p:cNvCxnSpPr/>
              <p:nvPr/>
            </p:nvCxnSpPr>
            <p:spPr>
              <a:xfrm>
                <a:off x="8263658" y="1862667"/>
                <a:ext cx="0" cy="982121"/>
              </a:xfrm>
              <a:prstGeom prst="straightConnector1">
                <a:avLst/>
              </a:prstGeom>
              <a:ln w="28575" cmpd="sng">
                <a:solidFill>
                  <a:srgbClr val="FF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2" name="テキスト ボックス 21"/>
            <p:cNvSpPr txBox="1"/>
            <p:nvPr/>
          </p:nvSpPr>
          <p:spPr>
            <a:xfrm>
              <a:off x="5483861" y="4569179"/>
              <a:ext cx="2581243" cy="677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dirty="0" smtClean="0">
                  <a:latin typeface="Symbol" charset="2"/>
                  <a:cs typeface="Symbol" charset="2"/>
                </a:rPr>
                <a:t>g</a:t>
              </a:r>
              <a:r>
                <a:rPr kumimoji="1" lang="en-US" altLang="ja-JP" sz="2000" dirty="0" smtClean="0"/>
                <a:t> = 1.01x10</a:t>
              </a:r>
              <a:r>
                <a:rPr kumimoji="1" lang="en-US" altLang="ja-JP" sz="2000" baseline="30000" dirty="0" smtClean="0"/>
                <a:t>3</a:t>
              </a:r>
              <a:r>
                <a:rPr kumimoji="1" lang="en-US" altLang="ja-JP" sz="2000" dirty="0" smtClean="0"/>
                <a:t> </a:t>
              </a:r>
            </a:p>
            <a:p>
              <a:r>
                <a:rPr kumimoji="1" lang="en-US" altLang="ja-JP" dirty="0" smtClean="0"/>
                <a:t>(cf. </a:t>
              </a:r>
              <a:r>
                <a:rPr lang="en-US" altLang="ja-JP" dirty="0" smtClean="0">
                  <a:latin typeface="Symbol" charset="2"/>
                  <a:cs typeface="Symbol" charset="2"/>
                </a:rPr>
                <a:t>g</a:t>
              </a:r>
              <a:r>
                <a:rPr lang="en-US" altLang="ja-JP" dirty="0" smtClean="0"/>
                <a:t>=1000-2000 for CNT)</a:t>
              </a:r>
              <a:endParaRPr kumimoji="1" lang="ja-JP" altLang="en-US" dirty="0"/>
            </a:p>
          </p:txBody>
        </p:sp>
        <p:sp>
          <p:nvSpPr>
            <p:cNvPr id="23" name="テキスト ボックス 22"/>
            <p:cNvSpPr txBox="1"/>
            <p:nvPr/>
          </p:nvSpPr>
          <p:spPr>
            <a:xfrm>
              <a:off x="4726895" y="5672155"/>
              <a:ext cx="4382374" cy="1015663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altLang="ja-JP" sz="2000" dirty="0" smtClean="0">
                  <a:solidFill>
                    <a:srgbClr val="FF0000"/>
                  </a:solidFill>
                </a:rPr>
                <a:t>Our electron source obeys the low of  field</a:t>
              </a:r>
              <a:r>
                <a:rPr lang="en-US" altLang="ja-JP" sz="2000" dirty="0">
                  <a:solidFill>
                    <a:srgbClr val="FF0000"/>
                  </a:solidFill>
                </a:rPr>
                <a:t> </a:t>
              </a:r>
              <a:r>
                <a:rPr lang="en-US" altLang="ja-JP" sz="2000" dirty="0" smtClean="0">
                  <a:solidFill>
                    <a:srgbClr val="FF0000"/>
                  </a:solidFill>
                </a:rPr>
                <a:t>emission of a typical CNT. (efficient electron emissions)</a:t>
              </a:r>
              <a:endParaRPr kumimoji="1" lang="ja-JP" altLang="en-US" sz="2000" dirty="0">
                <a:solidFill>
                  <a:srgbClr val="FF0000"/>
                </a:solidFill>
              </a:endParaRPr>
            </a:p>
          </p:txBody>
        </p:sp>
        <p:sp>
          <p:nvSpPr>
            <p:cNvPr id="28" name="テキスト ボックス 27"/>
            <p:cNvSpPr txBox="1"/>
            <p:nvPr/>
          </p:nvSpPr>
          <p:spPr>
            <a:xfrm>
              <a:off x="5004045" y="2047343"/>
              <a:ext cx="2970009" cy="84125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kumimoji="1" lang="en-US" altLang="ja-JP" sz="2000" dirty="0" smtClean="0">
                  <a:solidFill>
                    <a:srgbClr val="FF0000"/>
                  </a:solidFill>
                  <a:cs typeface="Symbol" charset="2"/>
                </a:rPr>
                <a:t>E: </a:t>
              </a:r>
              <a:r>
                <a:rPr kumimoji="1" lang="en-US" altLang="ja-JP" sz="2000" dirty="0" smtClean="0">
                  <a:cs typeface="Symbol" charset="2"/>
                </a:rPr>
                <a:t>external electric field</a:t>
              </a:r>
            </a:p>
            <a:p>
              <a:pPr>
                <a:lnSpc>
                  <a:spcPct val="80000"/>
                </a:lnSpc>
              </a:pPr>
              <a:r>
                <a:rPr kumimoji="1" lang="en-US" altLang="ja-JP" sz="2000" dirty="0" smtClean="0">
                  <a:solidFill>
                    <a:srgbClr val="FF0000"/>
                  </a:solidFill>
                  <a:latin typeface="Symbol" charset="2"/>
                  <a:cs typeface="Symbol" charset="2"/>
                </a:rPr>
                <a:t>g</a:t>
              </a:r>
              <a:r>
                <a:rPr kumimoji="1" lang="en-US" altLang="ja-JP" sz="2000" dirty="0" smtClean="0">
                  <a:solidFill>
                    <a:srgbClr val="FF0000"/>
                  </a:solidFill>
                </a:rPr>
                <a:t>: </a:t>
              </a:r>
              <a:r>
                <a:rPr kumimoji="1" lang="en-US" altLang="ja-JP" sz="2000" dirty="0" smtClean="0"/>
                <a:t>field amplification factor</a:t>
              </a:r>
            </a:p>
            <a:p>
              <a:pPr>
                <a:lnSpc>
                  <a:spcPct val="80000"/>
                </a:lnSpc>
              </a:pPr>
              <a:r>
                <a:rPr lang="en-US" altLang="ja-JP" sz="2000" dirty="0" smtClean="0"/>
                <a:t>   (sharper tip has larger </a:t>
              </a:r>
              <a:r>
                <a:rPr lang="en-US" altLang="ja-JP" sz="2000" dirty="0" smtClean="0">
                  <a:latin typeface="Symbol" charset="2"/>
                  <a:cs typeface="Symbol" charset="2"/>
                </a:rPr>
                <a:t>g</a:t>
              </a:r>
              <a:r>
                <a:rPr lang="en-US" altLang="ja-JP" sz="2000" dirty="0" smtClean="0"/>
                <a:t>.)</a:t>
              </a:r>
              <a:endParaRPr kumimoji="1" lang="ja-JP" altLang="en-US" sz="2000" dirty="0"/>
            </a:p>
          </p:txBody>
        </p:sp>
      </p:grpSp>
    </p:spTree>
    <p:extLst>
      <p:ext uri="{BB962C8B-B14F-4D97-AF65-F5344CB8AC3E}">
        <p14:creationId xmlns:p14="http://schemas.microsoft.com/office/powerpoint/2010/main" val="1277935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ホワイ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ホワイ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ホワイ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31713</TotalTime>
  <Words>1597</Words>
  <Application>Microsoft Macintosh PowerPoint</Application>
  <PresentationFormat>画面に合わせる (4:3)</PresentationFormat>
  <Paragraphs>322</Paragraphs>
  <Slides>18</Slides>
  <Notes>1</Notes>
  <HiddenSlides>0</HiddenSlides>
  <MMClips>0</MMClips>
  <ScaleCrop>false</ScaleCrop>
  <HeadingPairs>
    <vt:vector size="6" baseType="variant">
      <vt:variant>
        <vt:lpstr>テーマ</vt:lpstr>
      </vt:variant>
      <vt:variant>
        <vt:i4>1</vt:i4>
      </vt:variant>
      <vt:variant>
        <vt:lpstr>埋め込まれた OLE サーバー</vt:lpstr>
      </vt:variant>
      <vt:variant>
        <vt:i4>1</vt:i4>
      </vt:variant>
      <vt:variant>
        <vt:lpstr>スライド タイトル</vt:lpstr>
      </vt:variant>
      <vt:variant>
        <vt:i4>18</vt:i4>
      </vt:variant>
    </vt:vector>
  </HeadingPairs>
  <TitlesOfParts>
    <vt:vector size="20" baseType="lpstr">
      <vt:lpstr>ホワイト</vt:lpstr>
      <vt:lpstr>数式</vt:lpstr>
      <vt:lpstr>X-ray generator:  an application of micro pattern gas detector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>riken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Crab Pulsar</dc:title>
  <dc:creator>タマガワ トオル</dc:creator>
  <cp:lastModifiedBy>タマガワ トオル</cp:lastModifiedBy>
  <cp:revision>828</cp:revision>
  <cp:lastPrinted>2013-06-27T12:19:07Z</cp:lastPrinted>
  <dcterms:created xsi:type="dcterms:W3CDTF">2012-07-04T03:18:00Z</dcterms:created>
  <dcterms:modified xsi:type="dcterms:W3CDTF">2015-10-13T10:57:39Z</dcterms:modified>
</cp:coreProperties>
</file>