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283" r:id="rId4"/>
    <p:sldId id="329" r:id="rId5"/>
    <p:sldId id="357" r:id="rId6"/>
    <p:sldId id="328" r:id="rId7"/>
    <p:sldId id="338" r:id="rId8"/>
    <p:sldId id="337" r:id="rId9"/>
    <p:sldId id="340" r:id="rId10"/>
    <p:sldId id="342" r:id="rId11"/>
    <p:sldId id="348" r:id="rId12"/>
    <p:sldId id="347" r:id="rId13"/>
    <p:sldId id="331" r:id="rId14"/>
    <p:sldId id="294" r:id="rId15"/>
    <p:sldId id="316" r:id="rId16"/>
    <p:sldId id="256" r:id="rId17"/>
    <p:sldId id="330" r:id="rId18"/>
    <p:sldId id="350" r:id="rId19"/>
    <p:sldId id="333" r:id="rId20"/>
    <p:sldId id="335" r:id="rId21"/>
    <p:sldId id="334" r:id="rId22"/>
    <p:sldId id="332" r:id="rId23"/>
    <p:sldId id="286" r:id="rId2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FF"/>
    <a:srgbClr val="00CC00"/>
    <a:srgbClr val="0000FF"/>
    <a:srgbClr val="CC00CC"/>
    <a:srgbClr val="6600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86372" autoAdjust="0"/>
  </p:normalViewPr>
  <p:slideViewPr>
    <p:cSldViewPr>
      <p:cViewPr varScale="1">
        <p:scale>
          <a:sx n="65" d="100"/>
          <a:sy n="65" d="100"/>
        </p:scale>
        <p:origin x="1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044AF-0519-464E-90F4-3BD614E5B49D}" type="datetimeFigureOut">
              <a:rPr lang="zh-CN" altLang="en-US" smtClean="0"/>
              <a:pPr/>
              <a:t>2015-10-14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74518-7682-4B69-AD25-4A2BFA6B4A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60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4518-7682-4B69-AD25-4A2BFA6B4A4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93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4518-7682-4B69-AD25-4A2BFA6B4A4C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04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74518-7682-4B69-AD25-4A2BFA6B4A4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932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8AFA-3D09-4D77-85D2-B11EE58F8757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CF892-A8EB-4158-9B43-1BF9436C2EE9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B4EA-8187-4E7D-8723-388AD6720B9A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53864-6359-466B-B507-EEE22A7E9991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AAB4-1EA6-4668-A7FE-6DDFE93A2905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90218-DAF7-4759-BD69-C679B1B83647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E325-F172-4DF0-AEF1-918775671BAC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5902-29E7-45E6-9953-86B32381B15F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A4C5-C540-4698-A169-A74278B4A6A7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724C-75DB-44EB-9430-A2CEA48B645A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7B76B-36CE-470A-8FBB-C1DE075A7D12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CDC00-980F-4E74-A65C-73548B1266EB}" type="datetime1">
              <a:rPr lang="zh-CN" altLang="en-US" smtClean="0"/>
              <a:t>2015-10-14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6CBB-B286-469F-9914-597A32C34D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gxie@ihep.ac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/>
          <p:cNvSpPr>
            <a:spLocks noGrp="1"/>
          </p:cNvSpPr>
          <p:nvPr>
            <p:ph type="ctrTitle"/>
          </p:nvPr>
        </p:nvSpPr>
        <p:spPr>
          <a:xfrm>
            <a:off x="0" y="446807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New substrate, high spatial resolution and big-area THGEMs: development and applications</a:t>
            </a:r>
            <a:br>
              <a:rPr lang="en-US" altLang="zh-CN" sz="3600" b="1" dirty="0" smtClean="0">
                <a:solidFill>
                  <a:srgbClr val="0000FF"/>
                </a:solidFill>
              </a:rPr>
            </a:br>
            <a:endParaRPr lang="zh-CN" altLang="en-US" sz="2800" b="1" dirty="0" smtClean="0">
              <a:solidFill>
                <a:srgbClr val="0000FF"/>
              </a:solidFill>
            </a:endParaRPr>
          </a:p>
        </p:txBody>
      </p:sp>
      <p:sp>
        <p:nvSpPr>
          <p:cNvPr id="14339" name="副标题 2"/>
          <p:cNvSpPr>
            <a:spLocks noGrp="1"/>
          </p:cNvSpPr>
          <p:nvPr>
            <p:ph type="subTitle" idx="1"/>
          </p:nvPr>
        </p:nvSpPr>
        <p:spPr>
          <a:xfrm>
            <a:off x="251520" y="4509120"/>
            <a:ext cx="8712968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 smtClean="0">
                <a:solidFill>
                  <a:srgbClr val="00CC00"/>
                </a:solidFill>
                <a:latin typeface="Garamond" pitchFamily="18" charset="0"/>
              </a:rPr>
              <a:t>State Key Laboratory of Particle Detection and Electronics 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solidFill>
                  <a:srgbClr val="00CC00"/>
                </a:solidFill>
                <a:latin typeface="Garamond" pitchFamily="18" charset="0"/>
              </a:rPr>
              <a:t>Institute of High Energy Physics, CAS </a:t>
            </a:r>
          </a:p>
          <a:p>
            <a:pPr>
              <a:spcBef>
                <a:spcPts val="0"/>
              </a:spcBef>
            </a:pPr>
            <a:r>
              <a:rPr lang="en-US" altLang="zh-CN" sz="2400" dirty="0" smtClean="0">
                <a:solidFill>
                  <a:srgbClr val="00CC00"/>
                </a:solidFill>
                <a:latin typeface="Garamond" pitchFamily="18" charset="0"/>
              </a:rPr>
              <a:t>and University of Science and Technology of China</a:t>
            </a:r>
          </a:p>
        </p:txBody>
      </p:sp>
      <p:sp>
        <p:nvSpPr>
          <p:cNvPr id="14340" name="矩形 5"/>
          <p:cNvSpPr>
            <a:spLocks noChangeArrowheads="1"/>
          </p:cNvSpPr>
          <p:nvPr/>
        </p:nvSpPr>
        <p:spPr bwMode="auto">
          <a:xfrm>
            <a:off x="3284105" y="2388018"/>
            <a:ext cx="2449389" cy="160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3600" dirty="0" err="1" smtClean="0">
                <a:solidFill>
                  <a:srgbClr val="9900FF"/>
                </a:solidFill>
                <a:latin typeface="Calibri" pitchFamily="34" charset="0"/>
              </a:rPr>
              <a:t>Yuguang</a:t>
            </a:r>
            <a:r>
              <a:rPr lang="en-US" altLang="zh-CN" sz="3600" dirty="0" smtClean="0">
                <a:solidFill>
                  <a:srgbClr val="9900FF"/>
                </a:solidFill>
                <a:latin typeface="Calibri" pitchFamily="34" charset="0"/>
              </a:rPr>
              <a:t> </a:t>
            </a:r>
            <a:r>
              <a:rPr lang="en-US" altLang="zh-CN" sz="3600" dirty="0" err="1" smtClean="0">
                <a:solidFill>
                  <a:srgbClr val="9900FF"/>
                </a:solidFill>
                <a:latin typeface="Calibri" pitchFamily="34" charset="0"/>
              </a:rPr>
              <a:t>Xie</a:t>
            </a:r>
            <a:endParaRPr lang="en-US" altLang="zh-CN" sz="3600" dirty="0" smtClean="0">
              <a:solidFill>
                <a:srgbClr val="9900FF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zh-CN" sz="2000" dirty="0" smtClean="0">
                <a:solidFill>
                  <a:srgbClr val="9900FF"/>
                </a:solidFill>
                <a:latin typeface="Calibri" pitchFamily="34" charset="0"/>
                <a:hlinkClick r:id="rId2"/>
              </a:rPr>
              <a:t>ygxie@ihep.ac.cn</a:t>
            </a:r>
            <a:endParaRPr lang="en-US" altLang="zh-CN" sz="2000" dirty="0" smtClean="0">
              <a:solidFill>
                <a:srgbClr val="9900FF"/>
              </a:solidFill>
              <a:latin typeface="Calibri" pitchFamily="34" charset="0"/>
            </a:endParaRPr>
          </a:p>
          <a:p>
            <a:pPr algn="ctr">
              <a:spcBef>
                <a:spcPct val="20000"/>
              </a:spcBef>
            </a:pPr>
            <a:endParaRPr lang="en-US" altLang="zh-CN" sz="3200" dirty="0">
              <a:solidFill>
                <a:srgbClr val="9900FF"/>
              </a:solidFill>
              <a:latin typeface="Calibri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6372036"/>
            <a:ext cx="143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Oct. 14 2015 </a:t>
            </a:r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6372200" y="6372036"/>
            <a:ext cx="2550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MPGD2015, Trieste, Italy</a:t>
            </a:r>
            <a:endParaRPr lang="zh-CN" altLang="en-US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6"/>
    </mc:Choice>
    <mc:Fallback xmlns="">
      <p:transition spd="slow" advTm="314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1077044"/>
            <a:ext cx="75819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25"/>
          <p:cNvGrpSpPr/>
          <p:nvPr/>
        </p:nvGrpSpPr>
        <p:grpSpPr>
          <a:xfrm>
            <a:off x="2051720" y="4737298"/>
            <a:ext cx="1152128" cy="936104"/>
            <a:chOff x="2051720" y="4365104"/>
            <a:chExt cx="1152128" cy="936104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2843808" y="4797152"/>
              <a:ext cx="0" cy="5040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483768" y="436510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GEM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051720" y="4797152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051720" y="5013176"/>
              <a:ext cx="792088" cy="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32"/>
          <p:cNvGrpSpPr/>
          <p:nvPr/>
        </p:nvGrpSpPr>
        <p:grpSpPr>
          <a:xfrm>
            <a:off x="2051720" y="4295958"/>
            <a:ext cx="2232248" cy="1449452"/>
            <a:chOff x="2051720" y="3923764"/>
            <a:chExt cx="2232248" cy="1449452"/>
          </a:xfrm>
        </p:grpSpPr>
        <p:grpSp>
          <p:nvGrpSpPr>
            <p:cNvPr id="4" name="组合 24"/>
            <p:cNvGrpSpPr/>
            <p:nvPr/>
          </p:nvGrpSpPr>
          <p:grpSpPr>
            <a:xfrm>
              <a:off x="2051720" y="3923764"/>
              <a:ext cx="1728192" cy="1449452"/>
              <a:chOff x="2051720" y="3923764"/>
              <a:chExt cx="1728192" cy="1449452"/>
            </a:xfrm>
          </p:grpSpPr>
          <p:cxnSp>
            <p:nvCxnSpPr>
              <p:cNvPr id="11" name="直接箭头连接符 10"/>
              <p:cNvCxnSpPr/>
              <p:nvPr/>
            </p:nvCxnSpPr>
            <p:spPr>
              <a:xfrm>
                <a:off x="3707904" y="4221088"/>
                <a:ext cx="0" cy="1152128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771800" y="3923764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00FF"/>
                    </a:solidFill>
                  </a:rPr>
                  <a:t>THGEM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1" name="直接箭头连接符 20"/>
              <p:cNvCxnSpPr/>
              <p:nvPr/>
            </p:nvCxnSpPr>
            <p:spPr>
              <a:xfrm flipH="1">
                <a:off x="2051720" y="4221088"/>
                <a:ext cx="1656184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/>
              <p:nvPr/>
            </p:nvCxnSpPr>
            <p:spPr>
              <a:xfrm flipH="1">
                <a:off x="2051720" y="4725144"/>
                <a:ext cx="1656184" cy="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prstDash val="lg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直接箭头连接符 26"/>
            <p:cNvCxnSpPr/>
            <p:nvPr/>
          </p:nvCxnSpPr>
          <p:spPr>
            <a:xfrm>
              <a:off x="4283968" y="3933056"/>
              <a:ext cx="0" cy="144016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2051720" y="4496966"/>
              <a:ext cx="2232248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79512" y="188640"/>
            <a:ext cx="6336704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Intrinsic </a:t>
            </a:r>
            <a:r>
              <a:rPr lang="en-US" altLang="zh-CN" sz="2000" b="1" kern="1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spacial</a:t>
            </a: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resolution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39552" y="54868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	The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spacial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resoluton</a:t>
            </a:r>
            <a:r>
              <a:rPr lang="en-US" altLang="zh-CN" sz="2000" dirty="0" smtClean="0">
                <a:solidFill>
                  <a:srgbClr val="FF0000"/>
                </a:solidFill>
              </a:rPr>
              <a:t> is determined by both readout method (strip or pad) and THGEM foil, here we focus on THGEM itself. 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55776" y="6309320"/>
            <a:ext cx="46085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The only way is to reduce the pitch of holes!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文本占位符 8"/>
          <p:cNvSpPr txBox="1">
            <a:spLocks/>
          </p:cNvSpPr>
          <p:nvPr/>
        </p:nvSpPr>
        <p:spPr>
          <a:xfrm>
            <a:off x="5364088" y="44624"/>
            <a:ext cx="302433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Mechanical drilling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7"/>
          <p:cNvGrpSpPr/>
          <p:nvPr/>
        </p:nvGrpSpPr>
        <p:grpSpPr>
          <a:xfrm>
            <a:off x="1619672" y="3140968"/>
            <a:ext cx="5832648" cy="3600400"/>
            <a:chOff x="1619672" y="2780928"/>
            <a:chExt cx="5832648" cy="3600400"/>
          </a:xfrm>
        </p:grpSpPr>
        <p:grpSp>
          <p:nvGrpSpPr>
            <p:cNvPr id="3" name="组合 15"/>
            <p:cNvGrpSpPr/>
            <p:nvPr/>
          </p:nvGrpSpPr>
          <p:grpSpPr>
            <a:xfrm>
              <a:off x="1619672" y="2780928"/>
              <a:ext cx="5832648" cy="2160240"/>
              <a:chOff x="1619672" y="2780928"/>
              <a:chExt cx="5832648" cy="216024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19672" y="2780928"/>
                <a:ext cx="2880320" cy="216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0" y="2780928"/>
                <a:ext cx="2880320" cy="2160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组合 16"/>
            <p:cNvGrpSpPr/>
            <p:nvPr/>
          </p:nvGrpSpPr>
          <p:grpSpPr>
            <a:xfrm>
              <a:off x="2699792" y="5030924"/>
              <a:ext cx="3672408" cy="1350404"/>
              <a:chOff x="2699792" y="5030924"/>
              <a:chExt cx="3672408" cy="1350404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0" y="5031178"/>
                <a:ext cx="1800200" cy="1350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99792" y="5030924"/>
                <a:ext cx="1800200" cy="1350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文本占位符 8"/>
          <p:cNvSpPr txBox="1">
            <a:spLocks/>
          </p:cNvSpPr>
          <p:nvPr/>
        </p:nvSpPr>
        <p:spPr>
          <a:xfrm>
            <a:off x="971600" y="44624"/>
            <a:ext cx="3456384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2800" dirty="0" smtClean="0">
                <a:solidFill>
                  <a:srgbClr val="FF0000"/>
                </a:solidFill>
              </a:rPr>
              <a:t>Laser bombardment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组合 14"/>
          <p:cNvGrpSpPr/>
          <p:nvPr/>
        </p:nvGrpSpPr>
        <p:grpSpPr>
          <a:xfrm>
            <a:off x="856315" y="1165570"/>
            <a:ext cx="7468405" cy="1903390"/>
            <a:chOff x="856315" y="836712"/>
            <a:chExt cx="7468405" cy="190339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71800" y="836712"/>
              <a:ext cx="3456384" cy="190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856315" y="1124744"/>
              <a:ext cx="1865703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CN" dirty="0" smtClean="0">
                  <a:solidFill>
                    <a:srgbClr val="FF0000"/>
                  </a:solidFill>
                </a:rPr>
                <a:t>HD:100um</a:t>
              </a:r>
            </a:p>
            <a:p>
              <a:pPr algn="r"/>
              <a:r>
                <a:rPr lang="en-US" altLang="zh-CN" dirty="0" smtClean="0">
                  <a:solidFill>
                    <a:srgbClr val="FF0000"/>
                  </a:solidFill>
                </a:rPr>
                <a:t>Pitch:300um</a:t>
              </a:r>
            </a:p>
            <a:p>
              <a:pPr algn="r"/>
              <a:r>
                <a:rPr lang="en-US" altLang="zh-CN" dirty="0" smtClean="0">
                  <a:solidFill>
                    <a:srgbClr val="FF0000"/>
                  </a:solidFill>
                </a:rPr>
                <a:t>TH:100um</a:t>
              </a:r>
            </a:p>
            <a:p>
              <a:pPr algn="r"/>
              <a:r>
                <a:rPr lang="en-US" altLang="zh-CN" dirty="0" smtClean="0">
                  <a:solidFill>
                    <a:srgbClr val="FF0000"/>
                  </a:solidFill>
                </a:rPr>
                <a:t>Rim :20um</a:t>
              </a:r>
            </a:p>
            <a:p>
              <a:pPr algn="r"/>
              <a:r>
                <a:rPr lang="en-US" altLang="zh-CN" dirty="0" smtClean="0">
                  <a:solidFill>
                    <a:srgbClr val="FF0000"/>
                  </a:solidFill>
                </a:rPr>
                <a:t>Intrinsic  σx:87um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6228184" y="1148551"/>
              <a:ext cx="2096536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CC00"/>
                  </a:solidFill>
                </a:rPr>
                <a:t>150um - HD</a:t>
              </a:r>
            </a:p>
            <a:p>
              <a:r>
                <a:rPr lang="en-US" altLang="zh-CN" dirty="0" smtClean="0">
                  <a:solidFill>
                    <a:srgbClr val="00CC00"/>
                  </a:solidFill>
                </a:rPr>
                <a:t>400um - Pitch</a:t>
              </a:r>
            </a:p>
            <a:p>
              <a:r>
                <a:rPr lang="en-US" altLang="zh-CN" dirty="0" smtClean="0">
                  <a:solidFill>
                    <a:srgbClr val="00CC00"/>
                  </a:solidFill>
                </a:rPr>
                <a:t>100um - TH</a:t>
              </a:r>
            </a:p>
            <a:p>
              <a:r>
                <a:rPr lang="en-US" altLang="zh-CN" dirty="0" smtClean="0">
                  <a:solidFill>
                    <a:srgbClr val="00CC00"/>
                  </a:solidFill>
                </a:rPr>
                <a:t>70um   - Rim</a:t>
              </a:r>
            </a:p>
            <a:p>
              <a:r>
                <a:rPr lang="en-US" altLang="zh-CN" dirty="0" smtClean="0">
                  <a:solidFill>
                    <a:srgbClr val="00CC00"/>
                  </a:solidFill>
                </a:rPr>
                <a:t>116um - Intrinsic  </a:t>
              </a:r>
              <a:r>
                <a:rPr lang="en-US" altLang="zh-CN" dirty="0" err="1" smtClean="0">
                  <a:solidFill>
                    <a:srgbClr val="00CC00"/>
                  </a:solidFill>
                </a:rPr>
                <a:t>σx</a:t>
              </a:r>
              <a:endParaRPr lang="zh-CN" altLang="en-US" dirty="0" smtClean="0">
                <a:solidFill>
                  <a:srgbClr val="00CC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16016" y="47667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Regular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r>
              <a:rPr lang="en-US" altLang="zh-CN" dirty="0" smtClean="0">
                <a:solidFill>
                  <a:srgbClr val="FF0000"/>
                </a:solidFill>
              </a:rPr>
              <a:t>HD:  200um, Pitch: 500um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Limit</a:t>
            </a:r>
            <a:r>
              <a:rPr lang="zh-CN" altLang="en-US" dirty="0" smtClean="0">
                <a:solidFill>
                  <a:srgbClr val="FF0000"/>
                </a:solidFill>
              </a:rPr>
              <a:t>：      </a:t>
            </a:r>
            <a:r>
              <a:rPr lang="en-US" altLang="zh-CN" dirty="0" smtClean="0">
                <a:solidFill>
                  <a:srgbClr val="FF0000"/>
                </a:solidFill>
              </a:rPr>
              <a:t>HD: 150um,  Pitch: 350um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478413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Regular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r>
              <a:rPr lang="en-US" altLang="zh-CN" dirty="0" smtClean="0">
                <a:solidFill>
                  <a:srgbClr val="FF0000"/>
                </a:solidFill>
              </a:rPr>
              <a:t>HD: 100um, Pitch: 300um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Limit</a:t>
            </a:r>
            <a:r>
              <a:rPr lang="zh-CN" altLang="en-US" dirty="0" smtClean="0">
                <a:solidFill>
                  <a:srgbClr val="FF0000"/>
                </a:solidFill>
              </a:rPr>
              <a:t>：      </a:t>
            </a:r>
            <a:r>
              <a:rPr lang="en-US" altLang="zh-CN" dirty="0" smtClean="0">
                <a:solidFill>
                  <a:srgbClr val="FF0000"/>
                </a:solidFill>
              </a:rPr>
              <a:t>HD: 50um,  Pitch: 150um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12</a:t>
            </a:fld>
            <a:endParaRPr lang="zh-CN" altLang="en-US"/>
          </a:p>
        </p:txBody>
      </p:sp>
      <p:grpSp>
        <p:nvGrpSpPr>
          <p:cNvPr id="2" name="组合 10"/>
          <p:cNvGrpSpPr/>
          <p:nvPr/>
        </p:nvGrpSpPr>
        <p:grpSpPr>
          <a:xfrm>
            <a:off x="4644008" y="1340768"/>
            <a:ext cx="4104456" cy="3753708"/>
            <a:chOff x="4644008" y="1340768"/>
            <a:chExt cx="4104456" cy="375370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1844824"/>
              <a:ext cx="4104456" cy="2895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4932040" y="1340768"/>
              <a:ext cx="1829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9900FF"/>
                  </a:solidFill>
                </a:rPr>
                <a:t>Energy resolution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5724128" y="4725144"/>
              <a:ext cx="21103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24%@gain=4×10^3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539552" y="476672"/>
            <a:ext cx="4427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THGEM by laser ( 60*60mm^2), double layer</a:t>
            </a:r>
            <a:endParaRPr lang="zh-CN" altLang="en-US" dirty="0"/>
          </a:p>
        </p:txBody>
      </p:sp>
      <p:grpSp>
        <p:nvGrpSpPr>
          <p:cNvPr id="3" name="组合 9"/>
          <p:cNvGrpSpPr/>
          <p:nvPr/>
        </p:nvGrpSpPr>
        <p:grpSpPr>
          <a:xfrm>
            <a:off x="179513" y="1268760"/>
            <a:ext cx="4464496" cy="4390747"/>
            <a:chOff x="179513" y="1268760"/>
            <a:chExt cx="4464496" cy="439074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3" y="1484784"/>
              <a:ext cx="4464496" cy="36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323528" y="1268760"/>
              <a:ext cx="615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9900FF"/>
                  </a:solidFill>
                </a:rPr>
                <a:t>Gain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187624" y="5013176"/>
              <a:ext cx="26212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&gt;1×10^4@ArCO2=80:20</a:t>
              </a:r>
            </a:p>
            <a:p>
              <a:r>
                <a:rPr lang="en-US" altLang="zh-CN" dirty="0" smtClean="0">
                  <a:solidFill>
                    <a:srgbClr val="FF0000"/>
                  </a:solidFill>
                </a:rPr>
                <a:t>&gt;5×10^4@ArISOB=97:3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187624" y="5877272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The THGEM by laser can be used to achieve high </a:t>
            </a:r>
            <a:r>
              <a:rPr lang="en-US" altLang="zh-CN" dirty="0" err="1" smtClean="0">
                <a:solidFill>
                  <a:srgbClr val="FF0000"/>
                </a:solidFill>
              </a:rPr>
              <a:t>spacial</a:t>
            </a:r>
            <a:r>
              <a:rPr lang="en-US" altLang="zh-CN" dirty="0" smtClean="0">
                <a:solidFill>
                  <a:srgbClr val="FF0000"/>
                </a:solidFill>
              </a:rPr>
              <a:t> resolution 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close to that of standard GEM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28625" y="39216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rgbClr val="0000FF"/>
                </a:solidFill>
              </a:rPr>
              <a:t>Big-area THGEM</a:t>
            </a:r>
            <a:endParaRPr lang="zh-CN" altLang="en-US" sz="3600" b="1" dirty="0" smtClean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548680"/>
            <a:ext cx="3816424" cy="36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Motivation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908720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9900FF"/>
                </a:solidFill>
              </a:rPr>
              <a:t>         Big-area THGEMs are the necessary requirement for many real applications: </a:t>
            </a:r>
          </a:p>
          <a:p>
            <a:r>
              <a:rPr lang="en-US" altLang="zh-CN" dirty="0" smtClean="0">
                <a:solidFill>
                  <a:srgbClr val="9900FF"/>
                </a:solidFill>
              </a:rPr>
              <a:t>Digital </a:t>
            </a:r>
            <a:r>
              <a:rPr lang="en-US" altLang="zh-CN" dirty="0" err="1" smtClean="0">
                <a:solidFill>
                  <a:srgbClr val="9900FF"/>
                </a:solidFill>
              </a:rPr>
              <a:t>hadron</a:t>
            </a:r>
            <a:r>
              <a:rPr lang="en-US" altLang="zh-CN" dirty="0" smtClean="0">
                <a:solidFill>
                  <a:srgbClr val="9900FF"/>
                </a:solidFill>
              </a:rPr>
              <a:t> calorimeter(DHCAL), </a:t>
            </a:r>
            <a:r>
              <a:rPr lang="en-US" altLang="zh-CN" dirty="0" err="1" smtClean="0">
                <a:solidFill>
                  <a:srgbClr val="9900FF"/>
                </a:solidFill>
              </a:rPr>
              <a:t>Muon</a:t>
            </a:r>
            <a:r>
              <a:rPr lang="en-US" altLang="zh-CN" dirty="0" smtClean="0">
                <a:solidFill>
                  <a:srgbClr val="9900FF"/>
                </a:solidFill>
              </a:rPr>
              <a:t> detector, etc.  Big area means &gt; 0.5*0.5m^2 here.</a:t>
            </a:r>
          </a:p>
        </p:txBody>
      </p:sp>
      <p:sp>
        <p:nvSpPr>
          <p:cNvPr id="8" name="矩形 7"/>
          <p:cNvSpPr/>
          <p:nvPr/>
        </p:nvSpPr>
        <p:spPr>
          <a:xfrm>
            <a:off x="251520" y="3356992"/>
            <a:ext cx="3816424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Difficulty and technologies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67544" y="3717032"/>
            <a:ext cx="8388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Difficulty</a:t>
            </a:r>
            <a:r>
              <a:rPr lang="zh-CN" altLang="en-US" b="1" kern="100" dirty="0" smtClean="0">
                <a:solidFill>
                  <a:srgbClr val="0000FF"/>
                </a:solidFill>
                <a:latin typeface="+mn-ea"/>
              </a:rPr>
              <a:t>：</a:t>
            </a:r>
            <a:r>
              <a:rPr lang="en-US" altLang="zh-CN" dirty="0" smtClean="0">
                <a:solidFill>
                  <a:srgbClr val="FF0000"/>
                </a:solidFill>
              </a:rPr>
              <a:t>It is time-consuming to produce big-area THGEMs by mechanical drilling</a:t>
            </a:r>
            <a:r>
              <a:rPr lang="en-US" altLang="zh-CN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zh-CN" dirty="0" smtClean="0">
                <a:solidFill>
                  <a:srgbClr val="9900FF"/>
                </a:solidFill>
              </a:rPr>
              <a:t>Typical hole density: 3.2holes/mm^2 (pitch:0.6mm),  drilling speed: 350hole/min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Area &gt;0.2*0.2m^2, hole number&gt;128000/piece , time &gt;6h!;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Area &gt;0.5*0.5m^2, hole number&gt;800000,  time&gt;38h!!!</a:t>
            </a:r>
            <a:r>
              <a:rPr lang="zh-CN" altLang="en-US" dirty="0" smtClean="0">
                <a:solidFill>
                  <a:srgbClr val="FF0000"/>
                </a:solidFill>
              </a:rPr>
              <a:t>。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0000FF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436753"/>
              </p:ext>
            </p:extLst>
          </p:nvPr>
        </p:nvGraphicFramePr>
        <p:xfrm>
          <a:off x="755576" y="1556792"/>
          <a:ext cx="756084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2520280"/>
                <a:gridCol w="2520280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2013( </a:t>
                      </a:r>
                      <a:r>
                        <a:rPr lang="en-US" altLang="zh-CN" dirty="0" smtClean="0"/>
                        <a:t>from </a:t>
                      </a:r>
                      <a:r>
                        <a:rPr lang="en-US" altLang="zh-CN" dirty="0" err="1" smtClean="0"/>
                        <a:t>Rui’s</a:t>
                      </a:r>
                      <a:r>
                        <a:rPr lang="en-US" altLang="zh-CN" dirty="0" smtClean="0"/>
                        <a:t> talk)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Goal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GEM</a:t>
                      </a:r>
                      <a:r>
                        <a:rPr lang="zh-CN" altLang="en-US" dirty="0" smtClean="0">
                          <a:solidFill>
                            <a:srgbClr val="0000FF"/>
                          </a:solidFill>
                        </a:rPr>
                        <a:t>：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1.2m*0.5m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2.0m*0.5m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Resistive </a:t>
                      </a:r>
                      <a:r>
                        <a:rPr lang="en-US" altLang="zh-CN" dirty="0" err="1" smtClean="0">
                          <a:solidFill>
                            <a:srgbClr val="0000FF"/>
                          </a:solidFill>
                        </a:rPr>
                        <a:t>Micromegas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2m^2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3.4m*2.2m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THGEM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0.6m*0.6m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rgbClr val="0000FF"/>
                          </a:solidFill>
                        </a:rPr>
                        <a:t>1.0m*0.5m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this work</a:t>
                      </a:r>
                      <a:r>
                        <a:rPr lang="zh-CN" altLang="en-US" dirty="0" smtClean="0">
                          <a:solidFill>
                            <a:srgbClr val="FF0000"/>
                          </a:solidFill>
                        </a:rPr>
                        <a:t>）</a:t>
                      </a:r>
                      <a:endParaRPr lang="en-US" altLang="zh-CN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467544" y="5013176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Technologies</a:t>
            </a:r>
            <a:r>
              <a:rPr lang="zh-CN" altLang="en-US" b="1" kern="100" dirty="0" smtClean="0">
                <a:solidFill>
                  <a:srgbClr val="0000FF"/>
                </a:solidFill>
                <a:latin typeface="+mn-ea"/>
              </a:rPr>
              <a:t>：</a:t>
            </a:r>
            <a:endParaRPr lang="zh-CN" altLang="zh-CN" b="1" kern="100" dirty="0" smtClean="0">
              <a:solidFill>
                <a:srgbClr val="0000FF"/>
              </a:solidFill>
              <a:latin typeface="+mn-ea"/>
            </a:endParaRPr>
          </a:p>
          <a:p>
            <a:r>
              <a:rPr lang="en-US" altLang="zh-CN" dirty="0" smtClean="0">
                <a:solidFill>
                  <a:srgbClr val="9900FF"/>
                </a:solidFill>
              </a:rPr>
              <a:t>1. Laser bombardment </a:t>
            </a:r>
            <a:endParaRPr lang="zh-CN" altLang="en-US" dirty="0" smtClean="0"/>
          </a:p>
          <a:p>
            <a:r>
              <a:rPr lang="en-US" altLang="zh-CN" dirty="0" smtClean="0">
                <a:solidFill>
                  <a:srgbClr val="0000FF"/>
                </a:solidFill>
              </a:rPr>
              <a:t>	High producing efficiency, high precision, very small hole pitch(&lt;200um)</a:t>
            </a:r>
          </a:p>
          <a:p>
            <a:r>
              <a:rPr lang="en-US" altLang="zh-CN" dirty="0" smtClean="0">
                <a:solidFill>
                  <a:srgbClr val="9900FF"/>
                </a:solidFill>
              </a:rPr>
              <a:t>2. Chemical etching</a:t>
            </a:r>
            <a:endParaRPr lang="zh-CN" altLang="en-US" dirty="0" smtClean="0"/>
          </a:p>
          <a:p>
            <a:r>
              <a:rPr lang="en-US" altLang="zh-CN" dirty="0" smtClean="0">
                <a:solidFill>
                  <a:srgbClr val="0000FF"/>
                </a:solidFill>
              </a:rPr>
              <a:t>	A possible way, but it is not reported to produce THGEM yet.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3B8-A187-4786-8DCA-F737C63D09A1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06466" y="54963"/>
            <a:ext cx="6785814" cy="36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Samples by mechanical drilling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476672"/>
            <a:ext cx="8569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       So far, it is still the only reliable way to produce big area THGEM by mechanical </a:t>
            </a:r>
            <a:r>
              <a:rPr lang="en-US" altLang="zh-CN" dirty="0" err="1" smtClean="0">
                <a:solidFill>
                  <a:srgbClr val="0000FF"/>
                </a:solidFill>
              </a:rPr>
              <a:t>driling</a:t>
            </a:r>
            <a:r>
              <a:rPr lang="en-US" altLang="zh-CN" dirty="0" smtClean="0">
                <a:solidFill>
                  <a:srgbClr val="0000FF"/>
                </a:solidFill>
              </a:rPr>
              <a:t>, even though it is time-consuming.  Another limitation </a:t>
            </a:r>
            <a:r>
              <a:rPr lang="en-US" altLang="zh-CN" dirty="0" smtClean="0">
                <a:solidFill>
                  <a:srgbClr val="FF0000"/>
                </a:solidFill>
              </a:rPr>
              <a:t>is the width of PCB production line </a:t>
            </a:r>
            <a:r>
              <a:rPr lang="en-US" altLang="zh-CN" dirty="0" smtClean="0">
                <a:solidFill>
                  <a:srgbClr val="0000FF"/>
                </a:solidFill>
              </a:rPr>
              <a:t>and </a:t>
            </a:r>
            <a:r>
              <a:rPr lang="en-US" altLang="zh-CN" dirty="0" smtClean="0">
                <a:solidFill>
                  <a:srgbClr val="FF0000"/>
                </a:solidFill>
              </a:rPr>
              <a:t>the  dimension of the numerical control drilling machine</a:t>
            </a:r>
            <a:r>
              <a:rPr lang="en-US" altLang="zh-CN" dirty="0" smtClean="0">
                <a:solidFill>
                  <a:srgbClr val="0000FF"/>
                </a:solidFill>
              </a:rPr>
              <a:t>. So max size is </a:t>
            </a:r>
            <a:r>
              <a:rPr lang="en-US" altLang="zh-CN" dirty="0" smtClean="0">
                <a:solidFill>
                  <a:srgbClr val="FF0000"/>
                </a:solidFill>
              </a:rPr>
              <a:t>1.2</a:t>
            </a:r>
            <a:r>
              <a:rPr lang="zh-CN" altLang="en-US" dirty="0" smtClean="0">
                <a:solidFill>
                  <a:srgbClr val="FF0000"/>
                </a:solidFill>
              </a:rPr>
              <a:t>*</a:t>
            </a:r>
            <a:r>
              <a:rPr lang="en-US" altLang="zh-CN" dirty="0" smtClean="0">
                <a:solidFill>
                  <a:srgbClr val="FF0000"/>
                </a:solidFill>
              </a:rPr>
              <a:t>0.5m^2</a:t>
            </a:r>
            <a:r>
              <a:rPr lang="zh-CN" altLang="en-US" dirty="0" smtClean="0">
                <a:solidFill>
                  <a:srgbClr val="FF0000"/>
                </a:solidFill>
              </a:rPr>
              <a:t>。</a:t>
            </a:r>
            <a:endParaRPr lang="en-US" altLang="zh-CN" dirty="0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1520" y="4365104"/>
            <a:ext cx="2664296" cy="2016224"/>
            <a:chOff x="4572000" y="1628800"/>
            <a:chExt cx="4125113" cy="273635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1628800"/>
              <a:ext cx="4125113" cy="2736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直接箭头连接符 4"/>
            <p:cNvCxnSpPr/>
            <p:nvPr/>
          </p:nvCxnSpPr>
          <p:spPr>
            <a:xfrm>
              <a:off x="7164288" y="3212976"/>
              <a:ext cx="648072" cy="14401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251520" y="1772816"/>
            <a:ext cx="2592288" cy="2088232"/>
            <a:chOff x="467544" y="1628800"/>
            <a:chExt cx="3816424" cy="2736304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1628800"/>
              <a:ext cx="3816424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直接箭头连接符 19"/>
            <p:cNvCxnSpPr/>
            <p:nvPr/>
          </p:nvCxnSpPr>
          <p:spPr>
            <a:xfrm flipV="1">
              <a:off x="611560" y="3212976"/>
              <a:ext cx="2232248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131840" y="1772816"/>
            <a:ext cx="5544616" cy="4632427"/>
            <a:chOff x="3131840" y="1772816"/>
            <a:chExt cx="5544616" cy="4632427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2619492"/>
              <a:ext cx="2736304" cy="376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1840" y="2564904"/>
              <a:ext cx="2592288" cy="3840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矩形 21"/>
            <p:cNvSpPr/>
            <p:nvPr/>
          </p:nvSpPr>
          <p:spPr>
            <a:xfrm>
              <a:off x="3851920" y="1772816"/>
              <a:ext cx="45365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 smtClean="0">
                  <a:solidFill>
                    <a:srgbClr val="0000FF"/>
                  </a:solidFill>
                </a:rPr>
                <a:t>500×500,    HD:0.3,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Pitch: 1.0mm,  6.25h!</a:t>
              </a:r>
            </a:p>
            <a:p>
              <a:r>
                <a:rPr lang="en-US" altLang="zh-CN" b="1" dirty="0" smtClean="0">
                  <a:solidFill>
                    <a:srgbClr val="0000FF"/>
                  </a:solidFill>
                </a:rPr>
                <a:t>1000×500, HD:0.3, </a:t>
              </a:r>
              <a:r>
                <a:rPr lang="en-US" altLang="zh-CN" b="1" dirty="0" smtClean="0">
                  <a:solidFill>
                    <a:srgbClr val="FF0000"/>
                  </a:solidFill>
                </a:rPr>
                <a:t>Pitch: 1.5mm,   9.62h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！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236296" y="2636912"/>
              <a:ext cx="11208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FF00"/>
                  </a:solidFill>
                </a:rPr>
                <a:t>1000×500</a:t>
              </a:r>
              <a:endParaRPr lang="zh-CN" altLang="en-US" sz="16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3B8-A187-4786-8DCA-F737C63D09A1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79512" y="404664"/>
            <a:ext cx="8964488" cy="3096344"/>
            <a:chOff x="179512" y="404664"/>
            <a:chExt cx="8964488" cy="309634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1124744"/>
              <a:ext cx="26004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79512" y="404664"/>
              <a:ext cx="8964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rgbClr val="9900FF"/>
                  </a:solidFill>
                </a:rPr>
                <a:t>It is also used to produce standard GEM foil, such as in Japan.  This technology can break the bottleneck of mechanical drilling. The max size can be produce: 1.2×0.5m^2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(this work)</a:t>
              </a:r>
            </a:p>
          </p:txBody>
        </p:sp>
      </p:grpSp>
      <p:sp>
        <p:nvSpPr>
          <p:cNvPr id="7" name="矩形 6"/>
          <p:cNvSpPr/>
          <p:nvPr/>
        </p:nvSpPr>
        <p:spPr>
          <a:xfrm>
            <a:off x="306466" y="54963"/>
            <a:ext cx="3816424" cy="36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Laser bombardment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3635896" y="1052736"/>
            <a:ext cx="5328592" cy="3238619"/>
            <a:chOff x="3635896" y="1052736"/>
            <a:chExt cx="5328592" cy="32386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5896" y="1340768"/>
              <a:ext cx="5114574" cy="230425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4499992" y="1052736"/>
              <a:ext cx="4248472" cy="387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Double-side laser bombardment</a:t>
              </a:r>
              <a:endParaRPr lang="zh-CN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211960" y="3645024"/>
              <a:ext cx="47525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Both FR-4 and 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Kapton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  is OK. Six main steps. </a:t>
              </a: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 The key step is double-side bombardment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1519" y="3717032"/>
            <a:ext cx="8424937" cy="2880320"/>
            <a:chOff x="251519" y="3717032"/>
            <a:chExt cx="8424937" cy="2880320"/>
          </a:xfrm>
        </p:grpSpPr>
        <p:grpSp>
          <p:nvGrpSpPr>
            <p:cNvPr id="18" name="组合 17"/>
            <p:cNvGrpSpPr/>
            <p:nvPr/>
          </p:nvGrpSpPr>
          <p:grpSpPr>
            <a:xfrm>
              <a:off x="4499992" y="4437112"/>
              <a:ext cx="4176464" cy="1909376"/>
              <a:chOff x="4499992" y="4437112"/>
              <a:chExt cx="4176464" cy="1909376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4499992" y="4869160"/>
                <a:ext cx="417646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/>
                  <a:t>Laser</a:t>
                </a:r>
                <a:r>
                  <a:rPr lang="zh-CN" altLang="pt-BR" dirty="0" smtClean="0"/>
                  <a:t>：</a:t>
                </a:r>
                <a:r>
                  <a:rPr lang="en-US" altLang="zh-CN" dirty="0" smtClean="0"/>
                  <a:t>HD 0.10mm, </a:t>
                </a:r>
                <a:r>
                  <a:rPr lang="pt-BR" altLang="zh-CN" dirty="0" smtClean="0"/>
                  <a:t>300h/s, </a:t>
                </a:r>
                <a:r>
                  <a:rPr lang="pt-BR" altLang="zh-CN" dirty="0" smtClean="0">
                    <a:solidFill>
                      <a:srgbClr val="FF0000"/>
                    </a:solidFill>
                  </a:rPr>
                  <a:t>18000h/min</a:t>
                </a:r>
              </a:p>
              <a:p>
                <a:r>
                  <a:rPr lang="pt-BR" altLang="zh-CN" dirty="0" smtClean="0">
                    <a:solidFill>
                      <a:srgbClr val="FF0000"/>
                    </a:solidFill>
                  </a:rPr>
                  <a:t>Foil:</a:t>
                </a:r>
                <a:r>
                  <a:rPr lang="zh-CN" alt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HD 0.10mm, Pitch 0.3mm</a:t>
                </a:r>
                <a:endParaRPr lang="pt-BR" altLang="zh-CN" dirty="0" smtClean="0">
                  <a:solidFill>
                    <a:srgbClr val="FF0000"/>
                  </a:solidFill>
                </a:endParaRPr>
              </a:p>
              <a:p>
                <a:r>
                  <a:rPr lang="en-US" altLang="zh-CN" dirty="0" smtClean="0"/>
                  <a:t>Mechanical</a:t>
                </a:r>
                <a:r>
                  <a:rPr lang="zh-CN" altLang="pt-BR" dirty="0" smtClean="0"/>
                  <a:t>：</a:t>
                </a:r>
                <a:r>
                  <a:rPr lang="pt-BR" altLang="zh-CN" dirty="0" smtClean="0"/>
                  <a:t>0.15mm, 200h/min; </a:t>
                </a:r>
                <a:r>
                  <a:rPr lang="pt-BR" altLang="zh-CN" b="1" dirty="0" smtClean="0">
                    <a:solidFill>
                      <a:srgbClr val="FF0000"/>
                    </a:solidFill>
                  </a:rPr>
                  <a:t>0.2mm, 350h/min; </a:t>
                </a:r>
                <a:r>
                  <a:rPr lang="pt-BR" altLang="zh-CN" dirty="0" smtClean="0"/>
                  <a:t>0.25mm, 500h/min;</a:t>
                </a:r>
              </a:p>
              <a:p>
                <a:r>
                  <a:rPr lang="en-US" altLang="zh-CN" dirty="0" smtClean="0"/>
                  <a:t>Foil: HD 0.2mm, Pitch 0.6mm; </a:t>
                </a:r>
                <a:endParaRPr lang="zh-CN" altLang="en-US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644008" y="4437112"/>
                <a:ext cx="2736304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ts val="2300"/>
                  </a:lnSpc>
                  <a:buFont typeface="Wingdings" pitchFamily="2" charset="2"/>
                  <a:buChar char="n"/>
                  <a:tabLst>
                    <a:tab pos="457200" algn="l"/>
                  </a:tabLst>
                </a:pPr>
                <a:r>
                  <a:rPr lang="en-US" altLang="zh-CN" b="1" kern="100" dirty="0" smtClean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rPr>
                  <a:t>Speed comparison</a:t>
                </a:r>
                <a:endParaRPr lang="zh-CN" altLang="zh-CN" b="1" kern="1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23" name="Picture 3" descr="F:\Simulation\THGEM\THGEMProduceSpeedCom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19" y="3717032"/>
              <a:ext cx="4123657" cy="28803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645024"/>
            <a:ext cx="3096344" cy="307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38823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548680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 60×60, 100×100, 200×200, and 500×500mm^2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 &lt;= 100×100:  tested and have good performance, but yield rate need to be improved;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 &gt; 200×200:  samples made, to be tested, still under development</a:t>
            </a:r>
            <a:endParaRPr lang="zh-CN" altLang="en-US" dirty="0">
              <a:solidFill>
                <a:srgbClr val="99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3717032"/>
            <a:ext cx="405578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4499992" y="3789040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500×500mm^2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5576" y="3717032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200×200mm^2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512" y="188640"/>
            <a:ext cx="532859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Samples by laser bombardment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628800"/>
            <a:ext cx="2375369" cy="178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628800"/>
            <a:ext cx="233371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020272" y="1700808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60×60mm^2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92080" y="1700808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</a:rPr>
              <a:t>100×100mm^2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24128" y="332656"/>
            <a:ext cx="2108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Pitch &lt;=300um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Intrinsic </a:t>
            </a:r>
            <a:r>
              <a:rPr lang="en-US" altLang="zh-CN" dirty="0" err="1" smtClean="0">
                <a:solidFill>
                  <a:srgbClr val="FF0000"/>
                </a:solidFill>
              </a:rPr>
              <a:t>σx</a:t>
            </a:r>
            <a:r>
              <a:rPr lang="en-US" altLang="zh-CN" dirty="0" smtClean="0">
                <a:solidFill>
                  <a:srgbClr val="FF0000"/>
                </a:solidFill>
              </a:rPr>
              <a:t> &lt;=86um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17</a:t>
            </a:fld>
            <a:r>
              <a:rPr lang="en-US" altLang="zh-CN" dirty="0" smtClean="0"/>
              <a:t>/20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07504" y="614602"/>
            <a:ext cx="892899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1.B-coated neutron detector( CSNS, </a:t>
            </a:r>
            <a:r>
              <a:rPr lang="en-US" altLang="zh-CN" b="1" kern="1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Jianrong</a:t>
            </a: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Zhou et.al, poster for details)</a:t>
            </a:r>
            <a:endParaRPr lang="zh-CN" altLang="zh-CN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Applications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8"/>
            <a:ext cx="172261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矩形 85"/>
          <p:cNvSpPr/>
          <p:nvPr/>
        </p:nvSpPr>
        <p:spPr>
          <a:xfrm>
            <a:off x="224672" y="908720"/>
            <a:ext cx="8919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CC00FF"/>
                </a:solidFill>
              </a:rPr>
              <a:t>Ceramic </a:t>
            </a:r>
            <a:r>
              <a:rPr lang="en-US" altLang="zh-CN" dirty="0" smtClean="0"/>
              <a:t>THGEM</a:t>
            </a:r>
            <a:r>
              <a:rPr lang="zh-CN" altLang="en-US" dirty="0" smtClean="0"/>
              <a:t>，</a:t>
            </a:r>
            <a:r>
              <a:rPr lang="en-US" altLang="zh-CN" dirty="0" smtClean="0">
                <a:solidFill>
                  <a:srgbClr val="FF0000"/>
                </a:solidFill>
              </a:rPr>
              <a:t>low neutron scattering and adsorption</a:t>
            </a:r>
            <a:r>
              <a:rPr lang="en-US" altLang="zh-CN" dirty="0" smtClean="0"/>
              <a:t>,  200×200mm^2  THGEMs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 Good performances . </a:t>
            </a:r>
            <a:endParaRPr lang="en-US" altLang="zh-CN" dirty="0" smtClean="0">
              <a:solidFill>
                <a:srgbClr val="6600FF"/>
              </a:solidFill>
            </a:endParaRPr>
          </a:p>
          <a:p>
            <a:pPr>
              <a:buFont typeface="Wingdings" pitchFamily="2" charset="2"/>
              <a:buChar char="Ø"/>
            </a:pP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084168" y="6309320"/>
            <a:ext cx="59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n, 2D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7" name="图片 12" descr="9_ihep_countingrate2d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09120"/>
            <a:ext cx="19288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581128"/>
            <a:ext cx="2255837" cy="171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00808"/>
            <a:ext cx="2260756" cy="26642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9900"/>
            </a:prstShdw>
          </a:effectLst>
        </p:spPr>
      </p:pic>
      <p:pic>
        <p:nvPicPr>
          <p:cNvPr id="28" name="图片 21" descr="D:\CARR_TOF_TEST_20150329\两级石墨单色器测量-20150329\TOF—飞行长度95cm\WavelenthSpectrum_fi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024" y="5013176"/>
            <a:ext cx="2214562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4"/>
          <p:cNvSpPr txBox="1">
            <a:spLocks noChangeArrowheads="1"/>
          </p:cNvSpPr>
          <p:nvPr/>
        </p:nvSpPr>
        <p:spPr bwMode="auto">
          <a:xfrm>
            <a:off x="360040" y="1628800"/>
            <a:ext cx="486003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Test 1 @ CIAE: Reflect </a:t>
            </a:r>
            <a:r>
              <a:rPr lang="en-US" altLang="zh-CN" sz="2000" b="1" dirty="0" err="1" smtClean="0">
                <a:solidFill>
                  <a:srgbClr val="FF0000"/>
                </a:solidFill>
              </a:rPr>
              <a:t>spectrummeter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sz="2000" dirty="0" err="1" smtClean="0"/>
              <a:t>Monochromator</a:t>
            </a:r>
            <a:r>
              <a:rPr lang="zh-CN" altLang="en-US" sz="2000" dirty="0" smtClean="0"/>
              <a:t>：  </a:t>
            </a:r>
            <a:r>
              <a:rPr lang="en-US" altLang="zh-CN" sz="2000" dirty="0" smtClean="0"/>
              <a:t>Graphite</a:t>
            </a:r>
            <a:endParaRPr lang="zh-CN" altLang="en-US" sz="2000" dirty="0"/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/>
              <a:t>Neutron wavelength</a:t>
            </a:r>
            <a:r>
              <a:rPr lang="zh-CN" altLang="en-US" sz="2000" dirty="0" smtClean="0"/>
              <a:t>：</a:t>
            </a:r>
            <a:r>
              <a:rPr lang="en-US" altLang="zh-CN" sz="2000" dirty="0"/>
              <a:t>4.75 /2.4 Å</a:t>
            </a:r>
            <a:endParaRPr lang="zh-CN" altLang="en-US" sz="2000" dirty="0"/>
          </a:p>
          <a:p>
            <a:pPr>
              <a:buFont typeface="Wingdings" pitchFamily="2" charset="2"/>
              <a:buChar char="u"/>
            </a:pPr>
            <a:r>
              <a:rPr lang="en-US" altLang="zh-CN" sz="2000" dirty="0" err="1" smtClean="0"/>
              <a:t>FLux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~5×10</a:t>
            </a:r>
            <a:r>
              <a:rPr lang="en-US" altLang="zh-CN" sz="2000" baseline="30000" dirty="0" smtClean="0"/>
              <a:t>3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n/cm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·s</a:t>
            </a:r>
            <a:endParaRPr lang="zh-CN" altLang="en-US" sz="2000" dirty="0"/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/>
              <a:t>Beam size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~20mm×40mm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288032" y="4797152"/>
            <a:ext cx="1643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TOF </a:t>
            </a:r>
            <a:r>
              <a:rPr lang="en-US" altLang="zh-CN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result</a:t>
            </a:r>
            <a:endParaRPr lang="zh-CN" altLang="en-US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1" name="矩形 19"/>
          <p:cNvSpPr>
            <a:spLocks noChangeArrowheads="1"/>
          </p:cNvSpPr>
          <p:nvPr/>
        </p:nvSpPr>
        <p:spPr bwMode="auto">
          <a:xfrm>
            <a:off x="179512" y="5517232"/>
            <a:ext cx="139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2.4 Å   4.7 Å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320" y="3356992"/>
            <a:ext cx="1224136" cy="140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3" name="图片 15" descr="D:\CARR_TOF_TEST_20150329\硅双聚焦单色器测量-20150329\P290315_0081_x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064" y="3212976"/>
            <a:ext cx="23827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8" descr="Y_FWH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8272" y="5013176"/>
            <a:ext cx="19653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矩形 24"/>
          <p:cNvSpPr>
            <a:spLocks noChangeArrowheads="1"/>
          </p:cNvSpPr>
          <p:nvPr/>
        </p:nvSpPr>
        <p:spPr bwMode="auto">
          <a:xfrm>
            <a:off x="2376264" y="4869160"/>
            <a:ext cx="19559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Focus measurement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35496" y="330374"/>
            <a:ext cx="5004048" cy="194649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None/>
              <a:defRPr/>
            </a:pPr>
            <a:r>
              <a:rPr lang="en-US" altLang="zh-CN" sz="1800" b="1" dirty="0" smtClean="0">
                <a:solidFill>
                  <a:srgbClr val="FF0000"/>
                </a:solidFill>
              </a:rPr>
              <a:t>Test 2 @ CMRR: Powder diffraction spectrometer</a:t>
            </a:r>
            <a:endParaRPr lang="en-US" altLang="zh-CN" sz="1800" b="1" kern="1200" dirty="0" smtClean="0">
              <a:solidFill>
                <a:srgbClr val="390EF2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lvl="1">
              <a:defRPr/>
            </a:pP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Neutron wavelength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1.59 Å (0.0324eV)</a:t>
            </a:r>
          </a:p>
          <a:p>
            <a:pPr lvl="1">
              <a:defRPr/>
            </a:pP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Flux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zh-CN" altLang="en-US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3*10</a:t>
            </a:r>
            <a:r>
              <a:rPr lang="en-US" altLang="zh-CN" sz="1800" baseline="300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4</a:t>
            </a: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n/cm</a:t>
            </a:r>
            <a:r>
              <a:rPr lang="en-US" altLang="zh-CN" sz="1800" baseline="300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</a:t>
            </a: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.s</a:t>
            </a:r>
          </a:p>
          <a:p>
            <a:pPr lvl="1">
              <a:defRPr/>
            </a:pP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Beam size</a:t>
            </a:r>
            <a:r>
              <a:rPr lang="zh-CN" altLang="en-US" sz="1800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：</a:t>
            </a:r>
            <a:r>
              <a:rPr lang="zh-CN" altLang="en-US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～</a:t>
            </a:r>
            <a:r>
              <a:rPr lang="en-US" altLang="zh-CN" sz="1800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25mm×30mm</a:t>
            </a:r>
          </a:p>
        </p:txBody>
      </p:sp>
      <p:grpSp>
        <p:nvGrpSpPr>
          <p:cNvPr id="2" name="组合 27"/>
          <p:cNvGrpSpPr>
            <a:grpSpLocks/>
          </p:cNvGrpSpPr>
          <p:nvPr/>
        </p:nvGrpSpPr>
        <p:grpSpPr bwMode="auto">
          <a:xfrm>
            <a:off x="5004048" y="404664"/>
            <a:ext cx="4175493" cy="1241425"/>
            <a:chOff x="1886010" y="4071942"/>
            <a:chExt cx="5626782" cy="1785239"/>
          </a:xfrm>
        </p:grpSpPr>
        <p:sp>
          <p:nvSpPr>
            <p:cNvPr id="10" name="右箭头 9"/>
            <p:cNvSpPr/>
            <p:nvPr/>
          </p:nvSpPr>
          <p:spPr>
            <a:xfrm>
              <a:off x="2072127" y="5430277"/>
              <a:ext cx="2070816" cy="4269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1" name="右箭头 10"/>
            <p:cNvSpPr/>
            <p:nvPr/>
          </p:nvSpPr>
          <p:spPr>
            <a:xfrm rot="18528535">
              <a:off x="3998622" y="5165017"/>
              <a:ext cx="915448" cy="2588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213538" y="4071942"/>
              <a:ext cx="1358439" cy="13583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86010" y="4996523"/>
              <a:ext cx="1620555" cy="531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 smtClean="0">
                  <a:solidFill>
                    <a:srgbClr val="FF0000"/>
                  </a:solidFill>
                  <a:latin typeface="+mj-lt"/>
                  <a:ea typeface="宋体" pitchFamily="2" charset="-122"/>
                </a:rPr>
                <a:t>Beam pipe</a:t>
              </a:r>
              <a:endParaRPr lang="zh-CN" altLang="en-US" b="1" dirty="0">
                <a:solidFill>
                  <a:srgbClr val="FF0000"/>
                </a:solidFill>
                <a:latin typeface="+mj-lt"/>
                <a:ea typeface="宋体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0443" y="4693251"/>
              <a:ext cx="2373414" cy="531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 err="1" smtClean="0">
                  <a:solidFill>
                    <a:srgbClr val="FF0000"/>
                  </a:solidFill>
                  <a:latin typeface="+mj-lt"/>
                  <a:ea typeface="宋体" pitchFamily="2" charset="-122"/>
                </a:rPr>
                <a:t>Monochromator</a:t>
              </a:r>
              <a:endParaRPr lang="zh-CN" altLang="en-US" b="1" dirty="0">
                <a:solidFill>
                  <a:srgbClr val="FF0000"/>
                </a:solidFill>
                <a:latin typeface="+mj-lt"/>
                <a:ea typeface="宋体" pitchFamily="2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41983" y="5286452"/>
              <a:ext cx="1730637" cy="531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 smtClean="0">
                  <a:solidFill>
                    <a:srgbClr val="FF0000"/>
                  </a:solidFill>
                  <a:latin typeface="+mj-lt"/>
                  <a:ea typeface="宋体" pitchFamily="2" charset="-122"/>
                </a:rPr>
                <a:t>Sample </a:t>
              </a:r>
              <a:r>
                <a:rPr lang="en-US" altLang="zh-CN" b="1" dirty="0" err="1" smtClean="0">
                  <a:solidFill>
                    <a:srgbClr val="FF0000"/>
                  </a:solidFill>
                  <a:latin typeface="+mj-lt"/>
                  <a:ea typeface="宋体" pitchFamily="2" charset="-122"/>
                </a:rPr>
                <a:t>Env</a:t>
              </a:r>
              <a:endParaRPr lang="zh-CN" altLang="en-US" b="1" dirty="0">
                <a:solidFill>
                  <a:srgbClr val="FF0000"/>
                </a:solidFill>
                <a:latin typeface="+mj-lt"/>
                <a:ea typeface="宋体" pitchFamily="2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86863" y="4644954"/>
              <a:ext cx="284524" cy="28308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cxnSp>
          <p:nvCxnSpPr>
            <p:cNvPr id="20" name="直接箭头连接符 19"/>
            <p:cNvCxnSpPr>
              <a:stCxn id="18" idx="7"/>
            </p:cNvCxnSpPr>
            <p:nvPr/>
          </p:nvCxnSpPr>
          <p:spPr>
            <a:xfrm rot="5400000" flipH="1" flipV="1">
              <a:off x="5495635" y="4036236"/>
              <a:ext cx="182633" cy="11124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143162" y="4286536"/>
              <a:ext cx="1369630" cy="531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dirty="0" smtClean="0">
                  <a:solidFill>
                    <a:srgbClr val="FF0000"/>
                  </a:solidFill>
                  <a:latin typeface="+mj-lt"/>
                  <a:ea typeface="宋体" pitchFamily="2" charset="-122"/>
                </a:rPr>
                <a:t>Detector</a:t>
              </a:r>
              <a:endParaRPr lang="zh-CN" altLang="en-US" b="1" dirty="0">
                <a:solidFill>
                  <a:srgbClr val="FF0000"/>
                </a:solidFill>
                <a:latin typeface="+mj-lt"/>
                <a:ea typeface="宋体" pitchFamily="2" charset="-122"/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>
              <a:off x="4641393" y="4071942"/>
              <a:ext cx="573325" cy="214594"/>
            </a:xfrm>
            <a:prstGeom prst="blockArc">
              <a:avLst/>
            </a:prstGeom>
            <a:ln>
              <a:solidFill>
                <a:srgbClr val="0CF4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直接连接符 23"/>
            <p:cNvCxnSpPr>
              <a:endCxn id="18" idx="1"/>
            </p:cNvCxnSpPr>
            <p:nvPr/>
          </p:nvCxnSpPr>
          <p:spPr>
            <a:xfrm rot="16200000" flipH="1">
              <a:off x="4463927" y="4320179"/>
              <a:ext cx="541050" cy="186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22" idx="1"/>
              <a:endCxn id="18" idx="7"/>
            </p:cNvCxnSpPr>
            <p:nvPr/>
          </p:nvCxnSpPr>
          <p:spPr>
            <a:xfrm rot="5400000">
              <a:off x="4857632" y="4352348"/>
              <a:ext cx="504523" cy="158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5810250"/>
            <a:ext cx="303213" cy="180975"/>
          </a:xfrm>
          <a:noFill/>
        </p:spPr>
        <p:txBody>
          <a:bodyPr/>
          <a:lstStyle/>
          <a:p>
            <a:fld id="{9B95EAE2-05FC-4858-8DDA-568731531B3F}" type="slidenum">
              <a:rPr lang="zh-CN" altLang="en-US" smtClean="0"/>
              <a:pPr/>
              <a:t>18</a:t>
            </a:fld>
            <a:endParaRPr lang="zh-CN" altLang="en-US" smtClean="0"/>
          </a:p>
        </p:txBody>
      </p:sp>
      <p:grpSp>
        <p:nvGrpSpPr>
          <p:cNvPr id="3" name="组合 18"/>
          <p:cNvGrpSpPr>
            <a:grpSpLocks/>
          </p:cNvGrpSpPr>
          <p:nvPr/>
        </p:nvGrpSpPr>
        <p:grpSpPr bwMode="auto">
          <a:xfrm>
            <a:off x="4429125" y="2204864"/>
            <a:ext cx="4643438" cy="1643063"/>
            <a:chOff x="0" y="-3"/>
            <a:chExt cx="5337454" cy="1918722"/>
          </a:xfrm>
        </p:grpSpPr>
        <p:pic>
          <p:nvPicPr>
            <p:cNvPr id="6159" name="图片 19" descr="3points-2d-cont0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02102"/>
              <a:ext cx="2286016" cy="1810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0" name="图片 20" descr="3points-FWHM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81536" y="61330"/>
              <a:ext cx="2345346" cy="1857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1" name="TextBox 10"/>
            <p:cNvSpPr>
              <a:spLocks noChangeArrowheads="1"/>
            </p:cNvSpPr>
            <p:nvPr/>
          </p:nvSpPr>
          <p:spPr bwMode="auto">
            <a:xfrm>
              <a:off x="2381325" y="-3"/>
              <a:ext cx="2956129" cy="5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0000"/>
                  </a:solidFill>
                  <a:latin typeface="Times New Roman" pitchFamily="18" charset="0"/>
                  <a:ea typeface="MS PGothic" pitchFamily="34" charset="-128"/>
                  <a:sym typeface="Times New Roman" pitchFamily="18" charset="0"/>
                </a:rPr>
                <a:t>FWHM:  </a:t>
              </a:r>
            </a:p>
            <a:p>
              <a:r>
                <a:rPr lang="en-US" altLang="zh-CN" sz="1200" b="1" dirty="0">
                  <a:solidFill>
                    <a:srgbClr val="FF0000"/>
                  </a:solidFill>
                  <a:latin typeface="Times New Roman" pitchFamily="18" charset="0"/>
                  <a:ea typeface="MS PGothic" pitchFamily="34" charset="-128"/>
                  <a:sym typeface="Times New Roman" pitchFamily="18" charset="0"/>
                </a:rPr>
                <a:t> 2.87±0.01   3.00±0.01  2.75±0.01</a:t>
              </a:r>
              <a:endParaRPr lang="zh-CN" altLang="en-US" sz="1200" b="1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  <a:sym typeface="Times New Roman" pitchFamily="18" charset="0"/>
              </a:endParaRPr>
            </a:p>
          </p:txBody>
        </p:sp>
      </p:grpSp>
      <p:pic>
        <p:nvPicPr>
          <p:cNvPr id="6151" name="图片 4" descr="profile-2d-He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57252"/>
            <a:ext cx="1981076" cy="17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图片 5" descr="C:\Users\ZHOU\AppData\Roaming\Tencent\Users\854292240\QQ\WinTemp\RichOle\5Z~9MLU~DW2MWCL29~OR%6X.jpg"/>
          <p:cNvPicPr>
            <a:picLocks noChangeAspect="1" noChangeArrowheads="1"/>
          </p:cNvPicPr>
          <p:nvPr/>
        </p:nvPicPr>
        <p:blipFill>
          <a:blip r:embed="rId5" cstate="print"/>
          <a:srcRect l="28798" r="37260"/>
          <a:stretch>
            <a:fillRect/>
          </a:stretch>
        </p:blipFill>
        <p:spPr bwMode="auto">
          <a:xfrm>
            <a:off x="2270125" y="2347738"/>
            <a:ext cx="2016125" cy="16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图片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774108"/>
            <a:ext cx="3000375" cy="1751235"/>
          </a:xfrm>
          <a:prstGeom prst="rect">
            <a:avLst/>
          </a:prstGeom>
          <a:noFill/>
          <a:ln w="9525">
            <a:solidFill>
              <a:srgbClr val="FF0100"/>
            </a:solidFill>
            <a:miter lim="800000"/>
            <a:headEnd/>
            <a:tailEnd/>
          </a:ln>
        </p:spPr>
      </p:pic>
      <p:pic>
        <p:nvPicPr>
          <p:cNvPr id="6154" name="Picture 3" descr="Counts-time3-06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6163" y="4605338"/>
            <a:ext cx="2946400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4" descr="c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9450" y="4643438"/>
            <a:ext cx="285273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Box 11"/>
          <p:cNvSpPr txBox="1">
            <a:spLocks noChangeArrowheads="1"/>
          </p:cNvSpPr>
          <p:nvPr/>
        </p:nvSpPr>
        <p:spPr bwMode="auto">
          <a:xfrm>
            <a:off x="179512" y="4293096"/>
            <a:ext cx="810671" cy="49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FF0000"/>
              </a:buClr>
            </a:pPr>
            <a:r>
              <a:rPr lang="en-US" altLang="zh-CN" sz="2400" b="1" dirty="0" smtClean="0">
                <a:solidFill>
                  <a:srgbClr val="390EF2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TOF</a:t>
            </a:r>
            <a:endParaRPr lang="zh-CN" altLang="en-US" sz="2400" b="1" dirty="0">
              <a:solidFill>
                <a:srgbClr val="390EF2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6157" name="TextBox 11"/>
          <p:cNvSpPr txBox="1">
            <a:spLocks noChangeArrowheads="1"/>
          </p:cNvSpPr>
          <p:nvPr/>
        </p:nvSpPr>
        <p:spPr bwMode="auto">
          <a:xfrm>
            <a:off x="7072313" y="5600700"/>
            <a:ext cx="1244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3333FF"/>
                </a:solidFill>
              </a:rPr>
              <a:t>Aging test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6158" name="TextBox 11"/>
          <p:cNvSpPr txBox="1">
            <a:spLocks noChangeArrowheads="1"/>
          </p:cNvSpPr>
          <p:nvPr/>
        </p:nvSpPr>
        <p:spPr bwMode="auto">
          <a:xfrm>
            <a:off x="4071938" y="5357813"/>
            <a:ext cx="1166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3333FF"/>
                </a:solidFill>
              </a:rPr>
              <a:t>WL@TOF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19</a:t>
            </a:fld>
            <a:r>
              <a:rPr lang="en-US" altLang="zh-CN" dirty="0" smtClean="0"/>
              <a:t>/20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79512" y="116632"/>
            <a:ext cx="8568952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 Tracking and imaging for electron</a:t>
            </a:r>
          </a:p>
          <a:p>
            <a:pPr marL="342900" indent="-342900" algn="just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zh-CN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Tracking</a:t>
            </a:r>
            <a:r>
              <a:rPr lang="zh-CN" altLang="en-US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THGEM-TPC,</a:t>
            </a:r>
            <a:r>
              <a:rPr lang="zh-CN" altLang="en-US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σx-100um,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en-US" altLang="zh-CN" sz="1600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0.1~50MeV electron, works in vacuum tank.</a:t>
            </a:r>
          </a:p>
          <a:p>
            <a:pPr marL="342900" indent="-342900" algn="just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endParaRPr lang="en-US" altLang="zh-CN" b="1" kern="100" dirty="0" smtClean="0">
              <a:solidFill>
                <a:srgbClr val="99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124744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27363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箭头连接符 7"/>
          <p:cNvCxnSpPr/>
          <p:nvPr/>
        </p:nvCxnSpPr>
        <p:spPr>
          <a:xfrm flipH="1" flipV="1">
            <a:off x="2627784" y="2060848"/>
            <a:ext cx="1584176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5364088" y="116632"/>
            <a:ext cx="3779912" cy="6550987"/>
            <a:chOff x="5364088" y="116632"/>
            <a:chExt cx="3779912" cy="6550987"/>
          </a:xfrm>
        </p:grpSpPr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3600712"/>
              <a:ext cx="3024336" cy="26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0152" y="1700808"/>
              <a:ext cx="3059832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矩形 42"/>
            <p:cNvSpPr/>
            <p:nvPr/>
          </p:nvSpPr>
          <p:spPr>
            <a:xfrm>
              <a:off x="6372200" y="6021288"/>
              <a:ext cx="23762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rgbClr val="9900FF"/>
                  </a:solidFill>
                </a:rPr>
                <a:t>Gain: single: 5*10^3</a:t>
              </a:r>
            </a:p>
            <a:p>
              <a:r>
                <a:rPr lang="en-US" altLang="zh-CN" dirty="0" smtClean="0">
                  <a:solidFill>
                    <a:srgbClr val="9900FF"/>
                  </a:solidFill>
                </a:rPr>
                <a:t>double 2*10^4</a:t>
              </a:r>
              <a:endParaRPr lang="zh-CN" altLang="en-US" dirty="0">
                <a:solidFill>
                  <a:srgbClr val="9900FF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5364088" y="116632"/>
              <a:ext cx="3779912" cy="12003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TPC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THGEMs, homemade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,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as default</a:t>
              </a:r>
              <a:endParaRPr lang="en-US" altLang="zh-CN" dirty="0" smtClean="0">
                <a:solidFill>
                  <a:srgbClr val="9900FF"/>
                </a:solidFill>
              </a:endParaRPr>
            </a:p>
            <a:p>
              <a:r>
                <a:rPr lang="en-US" altLang="zh-CN" dirty="0" smtClean="0">
                  <a:solidFill>
                    <a:srgbClr val="9900FF"/>
                  </a:solidFill>
                </a:rPr>
                <a:t>high precision, pitch0.3mm, </a:t>
              </a:r>
              <a:endParaRPr lang="en-US" altLang="zh-CN" dirty="0" smtClean="0">
                <a:solidFill>
                  <a:srgbClr val="FF0000"/>
                </a:solidFill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9900FF"/>
                  </a:solidFill>
                </a:rPr>
                <a:t>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Standard GEMs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, 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as reference</a:t>
              </a:r>
            </a:p>
            <a:p>
              <a:r>
                <a:rPr lang="en-US" altLang="zh-CN" dirty="0" smtClean="0">
                  <a:solidFill>
                    <a:srgbClr val="9900FF"/>
                  </a:solidFill>
                </a:rPr>
                <a:t>CERN( </a:t>
              </a:r>
              <a:r>
                <a:rPr lang="en-US" altLang="zh-CN" dirty="0" err="1" smtClean="0">
                  <a:solidFill>
                    <a:srgbClr val="9900FF"/>
                  </a:solidFill>
                </a:rPr>
                <a:t>Rui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 et.al ), test is ongoing.</a:t>
              </a:r>
              <a:endParaRPr lang="zh-CN" altLang="en-US" dirty="0">
                <a:solidFill>
                  <a:srgbClr val="9900FF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23528" y="2348880"/>
            <a:ext cx="5832648" cy="4392488"/>
            <a:chOff x="323528" y="2348880"/>
            <a:chExt cx="5832648" cy="43924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3455878" y="3681028"/>
              <a:ext cx="2232247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3528" y="3645024"/>
              <a:ext cx="2664296" cy="267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接箭头连接符 12"/>
            <p:cNvCxnSpPr>
              <a:endCxn id="12" idx="0"/>
            </p:cNvCxnSpPr>
            <p:nvPr/>
          </p:nvCxnSpPr>
          <p:spPr>
            <a:xfrm flipH="1">
              <a:off x="1655676" y="2348880"/>
              <a:ext cx="108012" cy="12961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endCxn id="2051" idx="3"/>
            </p:cNvCxnSpPr>
            <p:nvPr/>
          </p:nvCxnSpPr>
          <p:spPr>
            <a:xfrm>
              <a:off x="2267744" y="2492896"/>
              <a:ext cx="2304258" cy="12961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3275856" y="6059130"/>
              <a:ext cx="2880320" cy="682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600" kern="100" dirty="0" smtClean="0">
                  <a:solidFill>
                    <a:srgbClr val="FF0000"/>
                  </a:solidFill>
                  <a:latin typeface="+mn-ea"/>
                </a:rPr>
                <a:t>TPC </a:t>
              </a:r>
              <a:r>
                <a:rPr lang="en-US" altLang="zh-CN" sz="1600" kern="100" dirty="0" err="1" smtClean="0">
                  <a:solidFill>
                    <a:srgbClr val="FF0000"/>
                  </a:solidFill>
                  <a:latin typeface="+mn-ea"/>
                </a:rPr>
                <a:t>fieldcage</a:t>
              </a:r>
              <a:r>
                <a:rPr lang="en-US" altLang="zh-CN" sz="1600" kern="100" dirty="0" smtClean="0">
                  <a:solidFill>
                    <a:srgbClr val="FF0000"/>
                  </a:solidFill>
                  <a:latin typeface="+mn-ea"/>
                </a:rPr>
                <a:t> length 120mm</a:t>
              </a: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600" kern="100" dirty="0" smtClean="0">
                  <a:solidFill>
                    <a:srgbClr val="FF0000"/>
                  </a:solidFill>
                  <a:latin typeface="+mn-ea"/>
                </a:rPr>
                <a:t> Minor strip structure</a:t>
              </a:r>
            </a:p>
          </p:txBody>
        </p:sp>
        <p:cxnSp>
          <p:nvCxnSpPr>
            <p:cNvPr id="18" name="直接箭头连接符 17"/>
            <p:cNvCxnSpPr/>
            <p:nvPr/>
          </p:nvCxnSpPr>
          <p:spPr>
            <a:xfrm>
              <a:off x="1115616" y="4725144"/>
              <a:ext cx="1008112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043608" y="4725144"/>
              <a:ext cx="0" cy="576064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259632" y="4365104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FFFF00"/>
                  </a:solidFill>
                  <a:latin typeface="+mn-ea"/>
                </a:rPr>
                <a:t>80mm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 rot="16200000">
              <a:off x="658882" y="4794842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FFFF00"/>
                  </a:solidFill>
                  <a:latin typeface="+mn-ea"/>
                </a:rPr>
                <a:t>45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23528" y="6354082"/>
              <a:ext cx="2608406" cy="38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kern="100" dirty="0" smtClean="0">
                  <a:solidFill>
                    <a:srgbClr val="FF0000"/>
                  </a:solidFill>
                  <a:latin typeface="+mn-ea"/>
                </a:rPr>
                <a:t>Induced readout board</a:t>
              </a:r>
            </a:p>
          </p:txBody>
        </p:sp>
        <p:sp>
          <p:nvSpPr>
            <p:cNvPr id="48" name="矩形 47"/>
            <p:cNvSpPr/>
            <p:nvPr/>
          </p:nvSpPr>
          <p:spPr>
            <a:xfrm>
              <a:off x="395536" y="5301208"/>
              <a:ext cx="2736304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Pad size: 0.46*0.46mm, Gap:0.1mm</a:t>
              </a: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72</a:t>
              </a:r>
              <a:r>
                <a:rPr lang="zh-CN" altLang="en-US" sz="1200" b="1" kern="100" dirty="0" smtClean="0">
                  <a:solidFill>
                    <a:srgbClr val="FFFF00"/>
                  </a:solidFill>
                  <a:latin typeface="+mn-ea"/>
                </a:rPr>
                <a:t>*</a:t>
              </a: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7 PADs + 7 strips= 511 </a:t>
              </a:r>
              <a:r>
                <a:rPr lang="en-US" altLang="zh-CN" sz="1200" b="1" kern="100" dirty="0" err="1" smtClean="0">
                  <a:solidFill>
                    <a:srgbClr val="FFFF00"/>
                  </a:solidFill>
                  <a:latin typeface="+mn-ea"/>
                </a:rPr>
                <a:t>chs</a:t>
              </a:r>
              <a:endParaRPr lang="en-US" altLang="zh-CN" sz="1200" b="1" kern="100" dirty="0" smtClean="0">
                <a:solidFill>
                  <a:srgbClr val="FFFF00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FEE: CASAGEM ASIC, Q&amp;T/</a:t>
              </a:r>
              <a:r>
                <a:rPr lang="en-US" altLang="zh-CN" sz="1200" b="1" kern="100" dirty="0" err="1" smtClean="0">
                  <a:solidFill>
                    <a:srgbClr val="FFFF00"/>
                  </a:solidFill>
                  <a:latin typeface="+mn-ea"/>
                </a:rPr>
                <a:t>ch</a:t>
              </a:r>
              <a:endParaRPr lang="en-US" altLang="zh-CN" sz="1200" b="1" kern="100" dirty="0" smtClean="0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36031" y="3905810"/>
              <a:ext cx="2408032" cy="387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b="1" kern="100" dirty="0" smtClean="0">
                  <a:solidFill>
                    <a:srgbClr val="FF0000"/>
                  </a:solidFill>
                  <a:latin typeface="+mn-ea"/>
                </a:rPr>
                <a:t>Track sampling 3-D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标题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7254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1" dirty="0" smtClean="0">
                <a:solidFill>
                  <a:srgbClr val="0000FF"/>
                </a:solidFill>
              </a:rPr>
              <a:t>Outline</a:t>
            </a:r>
            <a:endParaRPr lang="zh-CN" altLang="en-US" sz="4000" b="1" dirty="0" smtClean="0">
              <a:solidFill>
                <a:srgbClr val="0000FF"/>
              </a:solidFill>
            </a:endParaRPr>
          </a:p>
        </p:txBody>
      </p:sp>
      <p:sp>
        <p:nvSpPr>
          <p:cNvPr id="1028" name="内容占位符 2"/>
          <p:cNvSpPr>
            <a:spLocks noGrp="1"/>
          </p:cNvSpPr>
          <p:nvPr>
            <p:ph idx="1"/>
          </p:nvPr>
        </p:nvSpPr>
        <p:spPr>
          <a:xfrm>
            <a:off x="1115616" y="1484784"/>
            <a:ext cx="7056784" cy="367240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altLang="zh-CN" sz="3000" dirty="0" smtClean="0">
                <a:solidFill>
                  <a:srgbClr val="9900FF"/>
                </a:solidFill>
              </a:rPr>
              <a:t> New substrate THGEMs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3000" dirty="0" smtClean="0">
                <a:solidFill>
                  <a:srgbClr val="9900FF"/>
                </a:solidFill>
              </a:rPr>
              <a:t> High spatial resolution</a:t>
            </a:r>
            <a:r>
              <a:rPr lang="zh-CN" altLang="en-US" sz="3000" dirty="0" smtClean="0">
                <a:solidFill>
                  <a:srgbClr val="9900FF"/>
                </a:solidFill>
              </a:rPr>
              <a:t> </a:t>
            </a:r>
            <a:r>
              <a:rPr lang="en-US" altLang="zh-CN" sz="3000" dirty="0" smtClean="0">
                <a:solidFill>
                  <a:srgbClr val="9900FF"/>
                </a:solidFill>
              </a:rPr>
              <a:t>THGEM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3000" dirty="0" smtClean="0">
                <a:solidFill>
                  <a:srgbClr val="9900FF"/>
                </a:solidFill>
              </a:rPr>
              <a:t> Big-area THGEM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3000" dirty="0" smtClean="0">
                <a:solidFill>
                  <a:srgbClr val="9900FF"/>
                </a:solidFill>
              </a:rPr>
              <a:t> Applications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zh-CN" sz="3000" dirty="0" smtClean="0">
                <a:solidFill>
                  <a:srgbClr val="9900FF"/>
                </a:solidFill>
              </a:rPr>
              <a:t> Summary</a:t>
            </a:r>
          </a:p>
          <a:p>
            <a:pPr>
              <a:buNone/>
            </a:pPr>
            <a:endParaRPr lang="en-US" altLang="zh-CN" sz="3000" dirty="0" smtClean="0">
              <a:solidFill>
                <a:srgbClr val="9900FF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20</a:t>
            </a:fld>
            <a:r>
              <a:rPr lang="en-US" altLang="zh-CN" dirty="0" smtClean="0"/>
              <a:t>/20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7504" y="116632"/>
            <a:ext cx="6885218" cy="959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	Imaging</a:t>
            </a:r>
            <a:r>
              <a:rPr lang="zh-CN" altLang="en-US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：</a:t>
            </a: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particle distribution detector (PDD) σx-100um,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0.1~50MeV electron, works in vacuum tank.</a:t>
            </a: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endParaRPr lang="en-US" altLang="zh-CN" b="1" kern="100" dirty="0" smtClean="0">
              <a:solidFill>
                <a:srgbClr val="99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131840" y="980728"/>
            <a:ext cx="2880320" cy="5531792"/>
            <a:chOff x="3131840" y="980728"/>
            <a:chExt cx="2880320" cy="553179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864" y="980728"/>
              <a:ext cx="2664296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4"/>
            <p:cNvSpPr/>
            <p:nvPr/>
          </p:nvSpPr>
          <p:spPr>
            <a:xfrm>
              <a:off x="3275856" y="3068960"/>
              <a:ext cx="2678087" cy="682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kern="100" dirty="0" smtClean="0">
                  <a:solidFill>
                    <a:srgbClr val="FF0000"/>
                  </a:solidFill>
                  <a:latin typeface="+mn-ea"/>
                </a:rPr>
                <a:t>Beam test, 142PC+572</a:t>
              </a: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kern="100" dirty="0" smtClean="0">
                  <a:solidFill>
                    <a:srgbClr val="FF0000"/>
                  </a:solidFill>
                  <a:latin typeface="+mn-ea"/>
                </a:rPr>
                <a:t>Pi(MIP) 400~700MeV</a:t>
              </a: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1840" y="3789040"/>
              <a:ext cx="2808312" cy="2723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组合 41"/>
          <p:cNvGrpSpPr/>
          <p:nvPr/>
        </p:nvGrpSpPr>
        <p:grpSpPr>
          <a:xfrm>
            <a:off x="179512" y="2348880"/>
            <a:ext cx="2808312" cy="4211631"/>
            <a:chOff x="179512" y="2348880"/>
            <a:chExt cx="2808312" cy="421163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3717032"/>
              <a:ext cx="2808312" cy="284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直接箭头连接符 13"/>
            <p:cNvCxnSpPr/>
            <p:nvPr/>
          </p:nvCxnSpPr>
          <p:spPr>
            <a:xfrm flipH="1">
              <a:off x="1331640" y="2348880"/>
              <a:ext cx="792088" cy="15841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971600" y="4437112"/>
              <a:ext cx="1296144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1259632" y="4077072"/>
              <a:ext cx="6527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kern="100" dirty="0" smtClean="0">
                  <a:solidFill>
                    <a:srgbClr val="FFFF00"/>
                  </a:solidFill>
                  <a:latin typeface="+mn-ea"/>
                </a:rPr>
                <a:t>60mm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467544" y="5013176"/>
              <a:ext cx="2376264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Strip: 0.46mm, Gap:0.1mm</a:t>
              </a: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X 100 + Y 100 = 200 </a:t>
              </a:r>
              <a:r>
                <a:rPr lang="en-US" altLang="zh-CN" sz="1200" b="1" kern="100" dirty="0" err="1" smtClean="0">
                  <a:solidFill>
                    <a:srgbClr val="FFFF00"/>
                  </a:solidFill>
                  <a:latin typeface="+mn-ea"/>
                </a:rPr>
                <a:t>chs</a:t>
              </a:r>
              <a:endParaRPr lang="en-US" altLang="zh-CN" sz="1200" b="1" kern="100" dirty="0" smtClean="0">
                <a:solidFill>
                  <a:srgbClr val="FFFF00"/>
                </a:solidFill>
                <a:latin typeface="+mn-ea"/>
              </a:endParaRPr>
            </a:p>
            <a:p>
              <a:pPr marL="342900" indent="-342900" algn="just">
                <a:lnSpc>
                  <a:spcPts val="2300"/>
                </a:lnSpc>
                <a:tabLst>
                  <a:tab pos="457200" algn="l"/>
                </a:tabLst>
              </a:pPr>
              <a:r>
                <a:rPr lang="en-US" altLang="zh-CN" sz="1200" b="1" kern="100" dirty="0" smtClean="0">
                  <a:solidFill>
                    <a:srgbClr val="FFFF00"/>
                  </a:solidFill>
                  <a:latin typeface="+mn-ea"/>
                </a:rPr>
                <a:t>FEE: CASAGEM ASIC, Q/</a:t>
              </a:r>
              <a:r>
                <a:rPr lang="en-US" altLang="zh-CN" sz="1200" b="1" kern="100" dirty="0" err="1" smtClean="0">
                  <a:solidFill>
                    <a:srgbClr val="FFFF00"/>
                  </a:solidFill>
                  <a:latin typeface="+mn-ea"/>
                </a:rPr>
                <a:t>ch</a:t>
              </a:r>
              <a:endParaRPr lang="en-US" altLang="zh-CN" sz="1200" b="1" kern="100" dirty="0" smtClean="0">
                <a:solidFill>
                  <a:srgbClr val="FFFF00"/>
                </a:solidFill>
                <a:latin typeface="+mn-ea"/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2780928"/>
              <a:ext cx="970041" cy="883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椭圆 34"/>
            <p:cNvSpPr/>
            <p:nvPr/>
          </p:nvSpPr>
          <p:spPr>
            <a:xfrm>
              <a:off x="899592" y="4365104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V="1">
              <a:off x="1115616" y="3645024"/>
              <a:ext cx="0" cy="720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stCxn id="35" idx="3"/>
            </p:cNvCxnSpPr>
            <p:nvPr/>
          </p:nvCxnSpPr>
          <p:spPr>
            <a:xfrm flipH="1" flipV="1">
              <a:off x="179512" y="3645024"/>
              <a:ext cx="762261" cy="9659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6047656" y="260648"/>
            <a:ext cx="3096344" cy="6480720"/>
            <a:chOff x="6047656" y="260648"/>
            <a:chExt cx="3096344" cy="6480720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76256" y="2348879"/>
              <a:ext cx="1944216" cy="1822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 descr="F:\ExpPicture\Ebeam\Electronics\捕获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56176" y="4221088"/>
              <a:ext cx="2736304" cy="2160240"/>
            </a:xfrm>
            <a:prstGeom prst="rect">
              <a:avLst/>
            </a:prstGeom>
            <a:noFill/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76256" y="260648"/>
              <a:ext cx="1897131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矩形 43"/>
            <p:cNvSpPr/>
            <p:nvPr/>
          </p:nvSpPr>
          <p:spPr>
            <a:xfrm>
              <a:off x="6047656" y="6264314"/>
              <a:ext cx="3096344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1500"/>
                </a:lnSpc>
                <a:tabLst>
                  <a:tab pos="457200" algn="l"/>
                </a:tabLst>
              </a:pPr>
              <a:r>
                <a:rPr lang="en-US" altLang="zh-CN" kern="100" dirty="0" smtClean="0">
                  <a:solidFill>
                    <a:srgbClr val="FF0000"/>
                  </a:solidFill>
                  <a:latin typeface="+mn-ea"/>
                </a:rPr>
                <a:t>Detector + ASIC FEE +</a:t>
              </a:r>
            </a:p>
            <a:p>
              <a:pPr marL="342900" indent="-342900" algn="just">
                <a:lnSpc>
                  <a:spcPts val="1500"/>
                </a:lnSpc>
                <a:tabLst>
                  <a:tab pos="457200" algn="l"/>
                </a:tabLst>
              </a:pPr>
              <a:r>
                <a:rPr lang="en-US" altLang="zh-CN" kern="100" dirty="0" smtClean="0">
                  <a:solidFill>
                    <a:srgbClr val="FF0000"/>
                  </a:solidFill>
                  <a:latin typeface="+mn-ea"/>
                </a:rPr>
                <a:t>ADC + DAQ commissioning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1" name="内容占位符 6"/>
          <p:cNvSpPr>
            <a:spLocks noGrp="1"/>
          </p:cNvSpPr>
          <p:nvPr>
            <p:ph sz="quarter" idx="4294967295"/>
          </p:nvPr>
        </p:nvSpPr>
        <p:spPr>
          <a:xfrm>
            <a:off x="251520" y="692697"/>
            <a:ext cx="5256584" cy="180019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0B050"/>
                </a:solidFill>
              </a:rPr>
              <a:t>Structure</a:t>
            </a:r>
            <a:r>
              <a:rPr lang="zh-CN" altLang="en-US" sz="2000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dirty="0" err="1" smtClean="0">
                <a:solidFill>
                  <a:srgbClr val="00B050"/>
                </a:solidFill>
              </a:rPr>
              <a:t>preAmp</a:t>
            </a:r>
            <a:r>
              <a:rPr lang="en-US" altLang="zh-CN" sz="2000" dirty="0" smtClean="0">
                <a:solidFill>
                  <a:srgbClr val="00B050"/>
                </a:solidFill>
              </a:rPr>
              <a:t> + 5 trends shaping</a:t>
            </a: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0B050"/>
                </a:solidFill>
              </a:rPr>
              <a:t>Gain</a:t>
            </a:r>
            <a:r>
              <a:rPr lang="zh-CN" altLang="en-US" sz="2000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dirty="0" smtClean="0">
                <a:solidFill>
                  <a:srgbClr val="00B050"/>
                </a:solidFill>
              </a:rPr>
              <a:t>2mV/</a:t>
            </a:r>
            <a:r>
              <a:rPr lang="en-US" altLang="zh-CN" sz="2000" dirty="0" err="1" smtClean="0">
                <a:solidFill>
                  <a:srgbClr val="00B050"/>
                </a:solidFill>
              </a:rPr>
              <a:t>fC</a:t>
            </a:r>
            <a:r>
              <a:rPr lang="en-US" altLang="zh-CN" sz="2000" dirty="0" smtClean="0">
                <a:solidFill>
                  <a:srgbClr val="00B050"/>
                </a:solidFill>
              </a:rPr>
              <a:t>, 4mV/</a:t>
            </a:r>
            <a:r>
              <a:rPr lang="en-US" altLang="zh-CN" sz="2000" dirty="0" err="1" smtClean="0">
                <a:solidFill>
                  <a:srgbClr val="00B050"/>
                </a:solidFill>
              </a:rPr>
              <a:t>fC</a:t>
            </a:r>
            <a:r>
              <a:rPr lang="en-US" altLang="zh-CN" sz="2000" dirty="0" smtClean="0">
                <a:solidFill>
                  <a:srgbClr val="00B050"/>
                </a:solidFill>
              </a:rPr>
              <a:t>, 20mV/</a:t>
            </a:r>
            <a:r>
              <a:rPr lang="en-US" altLang="zh-CN" sz="2000" dirty="0" err="1" smtClean="0">
                <a:solidFill>
                  <a:srgbClr val="00B050"/>
                </a:solidFill>
              </a:rPr>
              <a:t>fC</a:t>
            </a:r>
            <a:r>
              <a:rPr lang="en-US" altLang="zh-CN" sz="2000" dirty="0" smtClean="0">
                <a:solidFill>
                  <a:srgbClr val="00B050"/>
                </a:solidFill>
              </a:rPr>
              <a:t>, 40mV/</a:t>
            </a:r>
            <a:r>
              <a:rPr lang="en-US" altLang="zh-CN" sz="2000" dirty="0" err="1" smtClean="0">
                <a:solidFill>
                  <a:srgbClr val="00B050"/>
                </a:solidFill>
              </a:rPr>
              <a:t>fC</a:t>
            </a:r>
            <a:endParaRPr lang="en-US" altLang="zh-CN" sz="2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0B050"/>
                </a:solidFill>
              </a:rPr>
              <a:t>Shaping time</a:t>
            </a:r>
            <a:r>
              <a:rPr lang="zh-CN" altLang="en-US" sz="2000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dirty="0" smtClean="0">
                <a:solidFill>
                  <a:srgbClr val="00B050"/>
                </a:solidFill>
              </a:rPr>
              <a:t>20ns</a:t>
            </a:r>
            <a:r>
              <a:rPr lang="zh-CN" altLang="en-US" sz="2000" dirty="0" smtClean="0">
                <a:solidFill>
                  <a:srgbClr val="00B050"/>
                </a:solidFill>
              </a:rPr>
              <a:t>、</a:t>
            </a:r>
            <a:r>
              <a:rPr lang="en-US" altLang="zh-CN" sz="2000" dirty="0" smtClean="0">
                <a:solidFill>
                  <a:srgbClr val="00B050"/>
                </a:solidFill>
              </a:rPr>
              <a:t>40ns</a:t>
            </a:r>
            <a:r>
              <a:rPr lang="zh-CN" altLang="en-US" sz="2000" dirty="0" smtClean="0">
                <a:solidFill>
                  <a:srgbClr val="00B050"/>
                </a:solidFill>
              </a:rPr>
              <a:t>、</a:t>
            </a:r>
            <a:r>
              <a:rPr lang="en-US" altLang="zh-CN" sz="2000" dirty="0" smtClean="0">
                <a:solidFill>
                  <a:srgbClr val="00B050"/>
                </a:solidFill>
              </a:rPr>
              <a:t>60ns</a:t>
            </a:r>
            <a:r>
              <a:rPr lang="zh-CN" altLang="en-US" sz="2000" dirty="0" smtClean="0">
                <a:solidFill>
                  <a:srgbClr val="00B050"/>
                </a:solidFill>
              </a:rPr>
              <a:t>、</a:t>
            </a:r>
            <a:r>
              <a:rPr lang="en-US" altLang="zh-CN" sz="2000" dirty="0" smtClean="0">
                <a:solidFill>
                  <a:srgbClr val="00B050"/>
                </a:solidFill>
              </a:rPr>
              <a:t>80ns</a:t>
            </a: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0B050"/>
                </a:solidFill>
              </a:rPr>
              <a:t>Channel</a:t>
            </a:r>
            <a:r>
              <a:rPr lang="zh-CN" altLang="en-US" sz="2000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dirty="0" smtClean="0">
                <a:solidFill>
                  <a:srgbClr val="00B050"/>
                </a:solidFill>
              </a:rPr>
              <a:t>16+1(1 trigger)</a:t>
            </a: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0B050"/>
                </a:solidFill>
              </a:rPr>
              <a:t>Output</a:t>
            </a:r>
            <a:r>
              <a:rPr lang="zh-CN" altLang="en-US" sz="2000" dirty="0" smtClean="0">
                <a:solidFill>
                  <a:srgbClr val="00B050"/>
                </a:solidFill>
              </a:rPr>
              <a:t>：</a:t>
            </a:r>
            <a:r>
              <a:rPr lang="en-US" altLang="zh-CN" sz="2000" dirty="0" smtClean="0">
                <a:solidFill>
                  <a:srgbClr val="00B050"/>
                </a:solidFill>
              </a:rPr>
              <a:t> Single-ended parallel output</a:t>
            </a: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endParaRPr lang="en-US" altLang="zh-CN" sz="2000" dirty="0" smtClean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l"/>
            </a:pPr>
            <a:endParaRPr lang="zh-CN" altLang="en-US" sz="20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504" y="0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	Front-end electronics, </a:t>
            </a:r>
            <a:r>
              <a:rPr lang="en-US" altLang="zh-CN" b="1" kern="100" dirty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CASAGEM </a:t>
            </a: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ASIC chips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Arial" pitchFamily="34" charset="0"/>
                <a:cs typeface="Arial" pitchFamily="34" charset="0"/>
              </a:rPr>
              <a:t>	designed by Tsinghua University, 16ch/chip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4950551" cy="1800200"/>
          </a:xfrm>
          <a:prstGeom prst="rect">
            <a:avLst/>
          </a:prstGeom>
        </p:spPr>
      </p:pic>
      <p:pic>
        <p:nvPicPr>
          <p:cNvPr id="14" name="内容占位符 3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48680"/>
            <a:ext cx="3312368" cy="3431274"/>
          </a:xfrm>
          <a:prstGeom prst="rect">
            <a:avLst/>
          </a:prstGeom>
        </p:spPr>
      </p:pic>
      <p:pic>
        <p:nvPicPr>
          <p:cNvPr id="18" name="内容占位符 7"/>
          <p:cNvPicPr>
            <a:picLocks noGrp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604"/>
            <a:ext cx="4040188" cy="283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内容占位符 8"/>
          <p:cNvPicPr>
            <a:picLocks noGrp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041775" cy="2833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占位符 3"/>
          <p:cNvSpPr txBox="1">
            <a:spLocks/>
          </p:cNvSpPr>
          <p:nvPr/>
        </p:nvSpPr>
        <p:spPr>
          <a:xfrm>
            <a:off x="1270993" y="4149080"/>
            <a:ext cx="230425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Ortec:142PC+572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文本占位符 5"/>
          <p:cNvSpPr txBox="1">
            <a:spLocks/>
          </p:cNvSpPr>
          <p:nvPr/>
        </p:nvSpPr>
        <p:spPr>
          <a:xfrm>
            <a:off x="5940152" y="4221088"/>
            <a:ext cx="1296144" cy="6397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CASAGEM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22</a:t>
            </a:fld>
            <a:r>
              <a:rPr lang="en-US" altLang="zh-CN" dirty="0" smtClean="0"/>
              <a:t>/20</a:t>
            </a:r>
            <a:endParaRPr lang="zh-CN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026" y="1412567"/>
            <a:ext cx="3849419" cy="208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539552" y="4221088"/>
            <a:ext cx="446449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5</a:t>
            </a:r>
            <a:r>
              <a:rPr lang="zh-CN" altLang="en-US" b="1" kern="100" dirty="0" smtClean="0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Mu detector (for CEPC)</a:t>
            </a:r>
          </a:p>
          <a:p>
            <a:pPr marL="342900" indent="-342900" algn="just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+mn-ea"/>
              </a:rPr>
              <a:t>	THGEM as an option</a:t>
            </a:r>
          </a:p>
          <a:p>
            <a:pPr marL="342900" indent="-342900" algn="just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+mn-ea"/>
              </a:rPr>
              <a:t>	Big-area production</a:t>
            </a:r>
          </a:p>
          <a:p>
            <a:pPr marL="342900" indent="-342900" algn="just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r>
              <a:rPr lang="zh-CN" altLang="en-US" b="1" kern="100" dirty="0" smtClean="0">
                <a:solidFill>
                  <a:srgbClr val="9900FF"/>
                </a:solidFill>
                <a:latin typeface="+mn-ea"/>
              </a:rPr>
              <a:t> </a:t>
            </a:r>
            <a:r>
              <a:rPr lang="en-US" altLang="zh-CN" b="1" kern="100" dirty="0" smtClean="0">
                <a:solidFill>
                  <a:srgbClr val="9900FF"/>
                </a:solidFill>
                <a:latin typeface="+mn-ea"/>
              </a:rPr>
              <a:t>2-D readout/layer</a:t>
            </a:r>
          </a:p>
          <a:p>
            <a:pPr marL="342900" indent="-342900" algn="just">
              <a:lnSpc>
                <a:spcPts val="2300"/>
              </a:lnSpc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9900FF"/>
                </a:solidFill>
                <a:latin typeface="+mn-ea"/>
              </a:rPr>
              <a:t>The upgrade of CMS &amp; ATLAS u</a:t>
            </a:r>
            <a:r>
              <a:rPr lang="zh-CN" altLang="en-US" b="1" kern="100" dirty="0" smtClean="0">
                <a:solidFill>
                  <a:srgbClr val="9900FF"/>
                </a:solidFill>
                <a:latin typeface="+mn-ea"/>
              </a:rPr>
              <a:t> </a:t>
            </a:r>
            <a:r>
              <a:rPr lang="en-US" altLang="zh-CN" b="1" kern="100" dirty="0" smtClean="0">
                <a:solidFill>
                  <a:srgbClr val="9900FF"/>
                </a:solidFill>
                <a:latin typeface="+mn-ea"/>
              </a:rPr>
              <a:t>detectors will adopt MPGD</a:t>
            </a:r>
            <a:r>
              <a:rPr lang="zh-CN" altLang="en-US" b="1" kern="100" dirty="0" smtClean="0">
                <a:solidFill>
                  <a:srgbClr val="9900FF"/>
                </a:solidFill>
                <a:latin typeface="+mn-ea"/>
              </a:rPr>
              <a:t>。</a:t>
            </a:r>
            <a:endParaRPr lang="zh-CN" altLang="zh-CN" b="1" kern="100" dirty="0" smtClean="0">
              <a:solidFill>
                <a:srgbClr val="9900FF"/>
              </a:solidFill>
              <a:latin typeface="+mn-ea"/>
            </a:endParaRPr>
          </a:p>
        </p:txBody>
      </p:sp>
      <p:grpSp>
        <p:nvGrpSpPr>
          <p:cNvPr id="5" name="组合 59"/>
          <p:cNvGrpSpPr/>
          <p:nvPr/>
        </p:nvGrpSpPr>
        <p:grpSpPr>
          <a:xfrm>
            <a:off x="5004048" y="4437112"/>
            <a:ext cx="3600400" cy="1440160"/>
            <a:chOff x="467544" y="4941168"/>
            <a:chExt cx="3600400" cy="1440160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67544" y="5517232"/>
              <a:ext cx="309634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611560" y="5301208"/>
              <a:ext cx="2736304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11560" y="5229200"/>
              <a:ext cx="2736304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11560" y="5733256"/>
              <a:ext cx="2736304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611560" y="5661248"/>
              <a:ext cx="2736304" cy="0"/>
            </a:xfrm>
            <a:prstGeom prst="line">
              <a:avLst/>
            </a:prstGeom>
            <a:ln w="28575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467544" y="5157192"/>
              <a:ext cx="309634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67544" y="5805264"/>
              <a:ext cx="3096344" cy="0"/>
            </a:xfrm>
            <a:prstGeom prst="line">
              <a:avLst/>
            </a:prstGeom>
            <a:ln w="3810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等腰三角形 29"/>
            <p:cNvSpPr/>
            <p:nvPr/>
          </p:nvSpPr>
          <p:spPr>
            <a:xfrm rot="5400000">
              <a:off x="3779912" y="5013176"/>
              <a:ext cx="288032" cy="288032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/>
            <p:cNvCxnSpPr>
              <a:endCxn id="30" idx="3"/>
            </p:cNvCxnSpPr>
            <p:nvPr/>
          </p:nvCxnSpPr>
          <p:spPr>
            <a:xfrm>
              <a:off x="3563888" y="5157192"/>
              <a:ext cx="216024" cy="0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" name="组合 36"/>
            <p:cNvGrpSpPr/>
            <p:nvPr/>
          </p:nvGrpSpPr>
          <p:grpSpPr>
            <a:xfrm>
              <a:off x="3131840" y="5805264"/>
              <a:ext cx="480183" cy="336167"/>
              <a:chOff x="3347864" y="5877272"/>
              <a:chExt cx="480183" cy="336167"/>
            </a:xfrm>
          </p:grpSpPr>
          <p:sp>
            <p:nvSpPr>
              <p:cNvPr id="29" name="等腰三角形 28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34" name="直接箭头连接符 33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" name="组合 37"/>
            <p:cNvGrpSpPr/>
            <p:nvPr/>
          </p:nvGrpSpPr>
          <p:grpSpPr>
            <a:xfrm>
              <a:off x="2723665" y="5805264"/>
              <a:ext cx="480183" cy="336167"/>
              <a:chOff x="3347864" y="5877272"/>
              <a:chExt cx="480183" cy="336167"/>
            </a:xfrm>
          </p:grpSpPr>
          <p:sp>
            <p:nvSpPr>
              <p:cNvPr id="39" name="等腰三角形 38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" name="组合 40"/>
            <p:cNvGrpSpPr/>
            <p:nvPr/>
          </p:nvGrpSpPr>
          <p:grpSpPr>
            <a:xfrm>
              <a:off x="2267744" y="5805264"/>
              <a:ext cx="480183" cy="336167"/>
              <a:chOff x="3347864" y="5877272"/>
              <a:chExt cx="480183" cy="336167"/>
            </a:xfrm>
          </p:grpSpPr>
          <p:sp>
            <p:nvSpPr>
              <p:cNvPr id="42" name="等腰三角形 41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43" name="直接箭头连接符 42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" name="组合 43"/>
            <p:cNvGrpSpPr/>
            <p:nvPr/>
          </p:nvGrpSpPr>
          <p:grpSpPr>
            <a:xfrm>
              <a:off x="1859569" y="5805264"/>
              <a:ext cx="480183" cy="336167"/>
              <a:chOff x="3347864" y="5877272"/>
              <a:chExt cx="480183" cy="336167"/>
            </a:xfrm>
          </p:grpSpPr>
          <p:sp>
            <p:nvSpPr>
              <p:cNvPr id="45" name="等腰三角形 44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46" name="直接箭头连接符 45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5" name="组合 46"/>
            <p:cNvGrpSpPr/>
            <p:nvPr/>
          </p:nvGrpSpPr>
          <p:grpSpPr>
            <a:xfrm>
              <a:off x="1475656" y="5805264"/>
              <a:ext cx="480183" cy="336167"/>
              <a:chOff x="3347864" y="5877272"/>
              <a:chExt cx="480183" cy="336167"/>
            </a:xfrm>
          </p:grpSpPr>
          <p:sp>
            <p:nvSpPr>
              <p:cNvPr id="48" name="等腰三角形 47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49" name="直接箭头连接符 48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6" name="组合 49"/>
            <p:cNvGrpSpPr/>
            <p:nvPr/>
          </p:nvGrpSpPr>
          <p:grpSpPr>
            <a:xfrm>
              <a:off x="1043608" y="5805264"/>
              <a:ext cx="480183" cy="336167"/>
              <a:chOff x="3347864" y="5877272"/>
              <a:chExt cx="480183" cy="336167"/>
            </a:xfrm>
          </p:grpSpPr>
          <p:sp>
            <p:nvSpPr>
              <p:cNvPr id="51" name="等腰三角形 50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52" name="直接箭头连接符 51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7" name="组合 52"/>
            <p:cNvGrpSpPr/>
            <p:nvPr/>
          </p:nvGrpSpPr>
          <p:grpSpPr>
            <a:xfrm>
              <a:off x="611560" y="5805264"/>
              <a:ext cx="480183" cy="336167"/>
              <a:chOff x="3347864" y="5877272"/>
              <a:chExt cx="480183" cy="336167"/>
            </a:xfrm>
          </p:grpSpPr>
          <p:sp>
            <p:nvSpPr>
              <p:cNvPr id="54" name="等腰三角形 53"/>
              <p:cNvSpPr/>
              <p:nvPr/>
            </p:nvSpPr>
            <p:spPr>
              <a:xfrm rot="6938291">
                <a:off x="3540015" y="5925407"/>
                <a:ext cx="288032" cy="288032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3347864" y="5877272"/>
                <a:ext cx="238948" cy="142179"/>
              </a:xfrm>
              <a:prstGeom prst="straightConnector1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57" name="直接箭头连接符 56"/>
            <p:cNvCxnSpPr/>
            <p:nvPr/>
          </p:nvCxnSpPr>
          <p:spPr>
            <a:xfrm flipH="1">
              <a:off x="1259632" y="4941168"/>
              <a:ext cx="864096" cy="14401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265311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矩形 58"/>
          <p:cNvSpPr/>
          <p:nvPr/>
        </p:nvSpPr>
        <p:spPr>
          <a:xfrm>
            <a:off x="4518182" y="404664"/>
            <a:ext cx="4163319" cy="682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4</a:t>
            </a:r>
            <a:r>
              <a:rPr lang="zh-CN" altLang="en-US" b="1" kern="100" dirty="0" smtClean="0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Digital </a:t>
            </a:r>
            <a:r>
              <a:rPr lang="en-US" altLang="zh-CN" b="1" kern="100" dirty="0" err="1" smtClean="0">
                <a:solidFill>
                  <a:srgbClr val="0000FF"/>
                </a:solidFill>
                <a:latin typeface="+mn-ea"/>
              </a:rPr>
              <a:t>hadron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zh-CN" b="1" kern="100" dirty="0" err="1" smtClean="0">
                <a:solidFill>
                  <a:srgbClr val="0000FF"/>
                </a:solidFill>
                <a:latin typeface="+mn-ea"/>
              </a:rPr>
              <a:t>calorimiter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 </a:t>
            </a:r>
          </a:p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(for Circular E-P Collider, CEPC )</a:t>
            </a:r>
          </a:p>
        </p:txBody>
      </p:sp>
      <p:grpSp>
        <p:nvGrpSpPr>
          <p:cNvPr id="18" name="组合 76"/>
          <p:cNvGrpSpPr/>
          <p:nvPr/>
        </p:nvGrpSpPr>
        <p:grpSpPr>
          <a:xfrm>
            <a:off x="4940424" y="1052736"/>
            <a:ext cx="2232248" cy="2376264"/>
            <a:chOff x="395536" y="4365104"/>
            <a:chExt cx="2232248" cy="2376264"/>
          </a:xfrm>
        </p:grpSpPr>
        <p:sp>
          <p:nvSpPr>
            <p:cNvPr id="60" name="矩形 59"/>
            <p:cNvSpPr/>
            <p:nvPr/>
          </p:nvSpPr>
          <p:spPr>
            <a:xfrm>
              <a:off x="395536" y="4365104"/>
              <a:ext cx="2232248" cy="144016"/>
            </a:xfrm>
            <a:prstGeom prst="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395536" y="4581128"/>
              <a:ext cx="223224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395536" y="5517232"/>
              <a:ext cx="223224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395536" y="5301208"/>
              <a:ext cx="2232248" cy="144016"/>
            </a:xfrm>
            <a:prstGeom prst="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395536" y="5733256"/>
              <a:ext cx="2232248" cy="144016"/>
            </a:xfrm>
            <a:prstGeom prst="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395536" y="5949280"/>
              <a:ext cx="223224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395536" y="6165304"/>
              <a:ext cx="2232248" cy="144016"/>
            </a:xfrm>
            <a:prstGeom prst="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395536" y="6381328"/>
              <a:ext cx="223224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395536" y="6597352"/>
              <a:ext cx="2232248" cy="144016"/>
            </a:xfrm>
            <a:prstGeom prst="rect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75"/>
            <p:cNvGrpSpPr/>
            <p:nvPr/>
          </p:nvGrpSpPr>
          <p:grpSpPr>
            <a:xfrm>
              <a:off x="1475656" y="4869160"/>
              <a:ext cx="72008" cy="368424"/>
              <a:chOff x="1475656" y="4221088"/>
              <a:chExt cx="72008" cy="368424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1475656" y="4365104"/>
                <a:ext cx="72008" cy="72008"/>
              </a:xfrm>
              <a:prstGeom prst="ellipse">
                <a:avLst/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1475656" y="4517504"/>
                <a:ext cx="72008" cy="72008"/>
              </a:xfrm>
              <a:prstGeom prst="ellipse">
                <a:avLst/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1475656" y="4221088"/>
                <a:ext cx="72008" cy="72008"/>
              </a:xfrm>
              <a:prstGeom prst="ellipse">
                <a:avLst/>
              </a:prstGeom>
              <a:solidFill>
                <a:srgbClr val="009900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79" name="直接连接符 78"/>
          <p:cNvCxnSpPr/>
          <p:nvPr/>
        </p:nvCxnSpPr>
        <p:spPr>
          <a:xfrm flipV="1">
            <a:off x="7028656" y="2708920"/>
            <a:ext cx="360040" cy="7200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V="1">
            <a:off x="6884640" y="2132856"/>
            <a:ext cx="504056" cy="43204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椭圆 81"/>
          <p:cNvSpPr/>
          <p:nvPr/>
        </p:nvSpPr>
        <p:spPr>
          <a:xfrm>
            <a:off x="6740624" y="2564904"/>
            <a:ext cx="28803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9" name="直接连接符 88"/>
          <p:cNvCxnSpPr/>
          <p:nvPr/>
        </p:nvCxnSpPr>
        <p:spPr>
          <a:xfrm>
            <a:off x="7604720" y="2060848"/>
            <a:ext cx="1224136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/>
        </p:nvCxnSpPr>
        <p:spPr>
          <a:xfrm>
            <a:off x="7604720" y="2204864"/>
            <a:ext cx="1224136" cy="0"/>
          </a:xfrm>
          <a:prstGeom prst="line">
            <a:avLst/>
          </a:prstGeom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00"/>
          <p:cNvGrpSpPr/>
          <p:nvPr/>
        </p:nvGrpSpPr>
        <p:grpSpPr>
          <a:xfrm>
            <a:off x="7604720" y="2348880"/>
            <a:ext cx="1224136" cy="72008"/>
            <a:chOff x="3059832" y="5949280"/>
            <a:chExt cx="1224136" cy="72008"/>
          </a:xfrm>
        </p:grpSpPr>
        <p:sp>
          <p:nvSpPr>
            <p:cNvPr id="95" name="矩形 94"/>
            <p:cNvSpPr/>
            <p:nvPr/>
          </p:nvSpPr>
          <p:spPr>
            <a:xfrm>
              <a:off x="3059832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矩形 95"/>
            <p:cNvSpPr/>
            <p:nvPr/>
          </p:nvSpPr>
          <p:spPr>
            <a:xfrm>
              <a:off x="3275856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矩形 96"/>
            <p:cNvSpPr/>
            <p:nvPr/>
          </p:nvSpPr>
          <p:spPr>
            <a:xfrm>
              <a:off x="3491880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矩形 97"/>
            <p:cNvSpPr/>
            <p:nvPr/>
          </p:nvSpPr>
          <p:spPr>
            <a:xfrm>
              <a:off x="3707904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98"/>
            <p:cNvSpPr/>
            <p:nvPr/>
          </p:nvSpPr>
          <p:spPr>
            <a:xfrm>
              <a:off x="3923928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4139952" y="5949280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" name="矩形 103"/>
          <p:cNvSpPr/>
          <p:nvPr/>
        </p:nvSpPr>
        <p:spPr>
          <a:xfrm>
            <a:off x="7604720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7820744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8036768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8252792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107"/>
          <p:cNvSpPr/>
          <p:nvPr/>
        </p:nvSpPr>
        <p:spPr>
          <a:xfrm>
            <a:off x="8468816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8684840" y="2492896"/>
            <a:ext cx="14401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110"/>
          <p:cNvSpPr/>
          <p:nvPr/>
        </p:nvSpPr>
        <p:spPr>
          <a:xfrm>
            <a:off x="7604720" y="2735209"/>
            <a:ext cx="122413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6" name="直接连接符 115"/>
          <p:cNvCxnSpPr/>
          <p:nvPr/>
        </p:nvCxnSpPr>
        <p:spPr>
          <a:xfrm>
            <a:off x="7604720" y="2708920"/>
            <a:ext cx="1224136" cy="0"/>
          </a:xfrm>
          <a:prstGeom prst="line">
            <a:avLst/>
          </a:prstGeom>
          <a:ln w="38100">
            <a:solidFill>
              <a:srgbClr val="FF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椭圆 116"/>
          <p:cNvSpPr/>
          <p:nvPr/>
        </p:nvSpPr>
        <p:spPr>
          <a:xfrm>
            <a:off x="7316688" y="1556792"/>
            <a:ext cx="1719808" cy="17198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179512" y="404664"/>
            <a:ext cx="4392488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tabLst>
                <a:tab pos="457200" algn="l"/>
              </a:tabLst>
            </a:pP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3</a:t>
            </a:r>
            <a:r>
              <a:rPr lang="zh-CN" altLang="en-US" b="1" kern="100" dirty="0" smtClean="0">
                <a:solidFill>
                  <a:srgbClr val="0000FF"/>
                </a:solidFill>
                <a:latin typeface="+mn-ea"/>
              </a:rPr>
              <a:t>、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GPM(</a:t>
            </a:r>
            <a:r>
              <a:rPr lang="en-US" altLang="zh-CN" b="1" kern="100" dirty="0" err="1" smtClean="0">
                <a:solidFill>
                  <a:srgbClr val="0000FF"/>
                </a:solidFill>
                <a:latin typeface="+mn-ea"/>
              </a:rPr>
              <a:t>LAr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/</a:t>
            </a:r>
            <a:r>
              <a:rPr lang="en-US" altLang="zh-CN" b="1" kern="100" dirty="0" err="1" smtClean="0">
                <a:solidFill>
                  <a:srgbClr val="0000FF"/>
                </a:solidFill>
                <a:latin typeface="+mn-ea"/>
              </a:rPr>
              <a:t>LXe</a:t>
            </a:r>
            <a:r>
              <a:rPr lang="en-US" altLang="zh-CN" b="1" kern="100" dirty="0" smtClean="0">
                <a:solidFill>
                  <a:srgbClr val="0000FF"/>
                </a:solidFill>
                <a:latin typeface="+mn-ea"/>
              </a:rPr>
              <a:t> experiments )</a:t>
            </a:r>
            <a:endParaRPr lang="en-US" altLang="zh-CN" b="1" kern="100" dirty="0" smtClean="0">
              <a:solidFill>
                <a:srgbClr val="9900FF"/>
              </a:solidFill>
              <a:latin typeface="+mn-e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87624" y="9807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Low BG, high gain THGEM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95536" y="908720"/>
            <a:ext cx="837361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New substrate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THGEMs had been made and tested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, good performance was achieved, including: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FR-4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、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Ceramic</a:t>
            </a:r>
            <a:r>
              <a:rPr kumimoji="0" lang="zh-CN" alt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、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PTFE and </a:t>
            </a:r>
            <a:r>
              <a:rPr kumimoji="0" lang="en-US" altLang="zh-CN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Kapton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 PCT-type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 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substrates.</a:t>
            </a:r>
          </a:p>
          <a:p>
            <a:pPr marL="228600" lvl="0" indent="-228600"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 The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ceramic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 and PTFE 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substrates have 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lower natural radioactivity and neutron adsorption and scattering. 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marL="228600" lvl="0" indent="-228600" fontAlgn="base"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THGEM can reach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&lt;=86um 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intrinsic </a:t>
            </a:r>
            <a:r>
              <a:rPr lang="en-US" altLang="zh-CN" dirty="0" err="1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spacial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 resolution by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laser technology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, HD&lt;=100um, Pitch&lt;=300um.</a:t>
            </a:r>
            <a:endParaRPr kumimoji="0" lang="zh-CN" altLang="en-US" b="0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rgbClr val="9900FF"/>
                </a:solidFill>
                <a:effectLst/>
                <a:latin typeface="Times New Roman" pitchFamily="18" charset="0"/>
                <a:ea typeface="仿宋_GB2312"/>
                <a:cs typeface="Times New Roman" pitchFamily="18" charset="0"/>
              </a:rPr>
              <a:t>4. THGEM of 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1.0</a:t>
            </a:r>
            <a:r>
              <a:rPr lang="en-US" altLang="zh-CN" dirty="0" smtClean="0">
                <a:solidFill>
                  <a:srgbClr val="FF0000"/>
                </a:solidFill>
              </a:rPr>
              <a:t>×0.5m^2 </a:t>
            </a:r>
            <a:r>
              <a:rPr lang="en-US" altLang="zh-CN" dirty="0" smtClean="0">
                <a:solidFill>
                  <a:srgbClr val="9900FF"/>
                </a:solidFill>
              </a:rPr>
              <a:t>has been made by </a:t>
            </a:r>
            <a:r>
              <a:rPr lang="en-US" altLang="zh-CN" dirty="0" smtClean="0">
                <a:solidFill>
                  <a:srgbClr val="FF0000"/>
                </a:solidFill>
              </a:rPr>
              <a:t>mechanical drilling</a:t>
            </a:r>
            <a:r>
              <a:rPr lang="en-US" altLang="zh-CN" dirty="0" smtClean="0">
                <a:solidFill>
                  <a:srgbClr val="9900FF"/>
                </a:solidFill>
              </a:rPr>
              <a:t>, but huge time-consuming. 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THGEM </a:t>
            </a:r>
            <a:r>
              <a:rPr lang="en-US" altLang="zh-CN" dirty="0" smtClean="0">
                <a:solidFill>
                  <a:srgbClr val="9900FF"/>
                </a:solidFill>
              </a:rPr>
              <a:t>of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0.5×0.5m^2 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 has been made by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laser bombardment 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with very high production efficiency. </a:t>
            </a:r>
            <a:r>
              <a:rPr lang="en-US" altLang="zh-CN" dirty="0" smtClean="0">
                <a:solidFill>
                  <a:srgbClr val="FF0000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Laser bombardment is a promising method for big-area THGEM production</a:t>
            </a: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. </a:t>
            </a:r>
            <a:endParaRPr lang="zh-CN" altLang="en-US" dirty="0" smtClean="0">
              <a:solidFill>
                <a:srgbClr val="9900FF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5. New types  and big-area THGEMs are applying to experiments.</a:t>
            </a:r>
            <a:endParaRPr kumimoji="0" lang="en-US" altLang="zh-CN" b="0" i="0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latin typeface="Times New Roman" pitchFamily="18" charset="0"/>
              <a:ea typeface="仿宋_GB2312"/>
              <a:cs typeface="Times New Roman" pitchFamily="18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54050"/>
          </a:xfrm>
        </p:spPr>
        <p:txBody>
          <a:bodyPr/>
          <a:lstStyle/>
          <a:p>
            <a:pPr eaLnBrk="1" hangingPunct="1"/>
            <a:r>
              <a:rPr lang="en-US" altLang="zh-CN" sz="3600" dirty="0" smtClean="0">
                <a:solidFill>
                  <a:srgbClr val="0000FF"/>
                </a:solidFill>
              </a:rPr>
              <a:t>Summary</a:t>
            </a:r>
            <a:endParaRPr lang="zh-CN" altLang="en-US" sz="3600" dirty="0" smtClean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87624" y="5157192"/>
            <a:ext cx="6624736" cy="10081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 smtClean="0">
                <a:solidFill>
                  <a:srgbClr val="9900FF"/>
                </a:solidFill>
                <a:latin typeface="Times New Roman" pitchFamily="18" charset="0"/>
                <a:ea typeface="仿宋_GB2312"/>
                <a:cs typeface="Times New Roman" pitchFamily="18" charset="0"/>
              </a:rPr>
              <a:t>Thank you for attention!</a:t>
            </a:r>
            <a:endParaRPr lang="en-US" altLang="zh-CN" sz="4800" b="1" dirty="0" smtClean="0">
              <a:solidFill>
                <a:srgbClr val="9900FF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0370-BC36-4047-A565-D167099FCCEC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428625" y="39216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rgbClr val="0000FF"/>
                </a:solidFill>
              </a:rPr>
              <a:t>New substrate THGEMs</a:t>
            </a:r>
            <a:endParaRPr lang="zh-CN" altLang="en-US" sz="3600" b="1" dirty="0" smtClean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548680"/>
            <a:ext cx="409095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Motivation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7584" y="848906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    low neutron absorption and scattering, for neutron(thermal) detection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srgbClr val="FF0000"/>
                </a:solidFill>
              </a:rPr>
              <a:t>    low natural radioactivity, for low background experiments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285517"/>
              </p:ext>
            </p:extLst>
          </p:nvPr>
        </p:nvGraphicFramePr>
        <p:xfrm>
          <a:off x="251520" y="5157191"/>
          <a:ext cx="8568952" cy="1656185"/>
        </p:xfrm>
        <a:graphic>
          <a:graphicData uri="http://schemas.openxmlformats.org/drawingml/2006/table">
            <a:tbl>
              <a:tblPr/>
              <a:tblGrid>
                <a:gridCol w="1584176"/>
                <a:gridCol w="1296144"/>
                <a:gridCol w="1512168"/>
                <a:gridCol w="1224136"/>
                <a:gridCol w="1584176"/>
                <a:gridCol w="1368152"/>
              </a:tblGrid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Substrate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S-Area/m^2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HD/mm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Pitch/mm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TH/mm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Delivery</a:t>
                      </a:r>
                      <a:r>
                        <a:rPr lang="en-US" altLang="zh-CN" sz="1800" kern="100" dirty="0" smtClean="0">
                          <a:latin typeface="Calibri"/>
                          <a:ea typeface="宋体"/>
                          <a:cs typeface="Times New Roman"/>
                        </a:rPr>
                        <a:t>/day</a:t>
                      </a:r>
                      <a:endParaRPr lang="zh-CN" sz="18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FR-4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&lt;=0.5</a:t>
                      </a: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*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1.0</a:t>
                      </a:r>
                      <a:endParaRPr lang="zh-CN" sz="18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0.15~0.3(0.2)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&gt;=0.4</a:t>
                      </a:r>
                      <a:r>
                        <a:rPr lang="en-US" sz="1800" kern="100" baseline="0" dirty="0" smtClean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 (0.6)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0.1~0.3(0.2)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/>
                        </a:rPr>
                        <a:t>20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PTFE (Teflon)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&lt;=0.5</a:t>
                      </a: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*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1.0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0.15~0.3(0.2)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&gt;=0.4</a:t>
                      </a:r>
                      <a:r>
                        <a:rPr lang="en-US" altLang="zh-CN" sz="1800" kern="100" baseline="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 (0.6)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0.1~0.3(0.2)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/>
                        </a:rPr>
                        <a:t>30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Kapton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&lt;=0.5</a:t>
                      </a: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*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1.0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0.15~0.3(0.2)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&gt;=0.4</a:t>
                      </a:r>
                      <a:r>
                        <a:rPr lang="en-US" altLang="zh-CN" sz="1800" kern="100" baseline="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 (0.6)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0.05~0.3(0.2)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/>
                        </a:rPr>
                        <a:t>30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2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latin typeface="Calibri"/>
                          <a:ea typeface="宋体"/>
                          <a:cs typeface="Times New Roman"/>
                        </a:rPr>
                        <a:t>Ceramic  </a:t>
                      </a:r>
                      <a:endParaRPr lang="zh-CN" sz="1800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&lt;=0.5</a:t>
                      </a:r>
                      <a:r>
                        <a:rPr lang="zh-CN" altLang="en-US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*</a:t>
                      </a:r>
                      <a:r>
                        <a:rPr lang="en-US" altLang="zh-CN" sz="1800" kern="100" dirty="0" smtClean="0">
                          <a:solidFill>
                            <a:srgbClr val="FF0000"/>
                          </a:solidFill>
                          <a:latin typeface="+mn-lt"/>
                          <a:ea typeface="宋体"/>
                          <a:cs typeface="Times New Roman"/>
                        </a:rPr>
                        <a:t>0.5</a:t>
                      </a:r>
                      <a:endParaRPr lang="zh-CN" altLang="zh-CN" sz="1800" kern="100" dirty="0" smtClean="0">
                        <a:solidFill>
                          <a:srgbClr val="FF000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0.15~0.3(0.2)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&gt;=0.4</a:t>
                      </a:r>
                      <a:r>
                        <a:rPr lang="en-US" altLang="zh-CN" sz="1800" kern="100" baseline="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 (0.6)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宋体"/>
                          <a:cs typeface="Times New Roman"/>
                        </a:rPr>
                        <a:t>0.1~0.3(0.2)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/>
                        </a:rPr>
                        <a:t>30</a:t>
                      </a:r>
                      <a:endParaRPr lang="zh-CN" altLang="zh-CN" sz="1800" kern="1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179512" y="1628800"/>
            <a:ext cx="8496944" cy="3528392"/>
            <a:chOff x="179512" y="1628800"/>
            <a:chExt cx="8496944" cy="352839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964" y="2132856"/>
              <a:ext cx="400900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2060849"/>
              <a:ext cx="3960440" cy="309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13"/>
            <p:cNvSpPr/>
            <p:nvPr/>
          </p:nvSpPr>
          <p:spPr>
            <a:xfrm>
              <a:off x="179512" y="1628800"/>
              <a:ext cx="4824536" cy="387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ts val="2300"/>
                </a:lnSpc>
                <a:buFont typeface="Wingdings" pitchFamily="2" charset="2"/>
                <a:buChar char="n"/>
                <a:tabLst>
                  <a:tab pos="457200" algn="l"/>
                </a:tabLst>
              </a:pPr>
              <a:r>
                <a:rPr lang="en-US" altLang="zh-CN" sz="2000" b="1" kern="1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Development and production</a:t>
              </a:r>
              <a:endParaRPr lang="zh-CN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716016" y="1700808"/>
              <a:ext cx="3960440" cy="36933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rgbClr val="00CC00"/>
                  </a:solidFill>
                </a:rPr>
                <a:t>Mechanical drilling, PCB-type substrates</a:t>
              </a:r>
              <a:endParaRPr lang="zh-CN" altLang="en-US" dirty="0">
                <a:solidFill>
                  <a:srgbClr val="00CC00"/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2339752" y="620688"/>
            <a:ext cx="412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In some cases, FR-4 is not the best choice.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251520" y="1903428"/>
            <a:ext cx="396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Y. Xie et al. / NIM A 729 (2013) 809–815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384376" cy="266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55513"/>
            <a:ext cx="3855516" cy="29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660232" y="188640"/>
            <a:ext cx="108012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Ceramic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804248" y="3284984"/>
            <a:ext cx="11521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Kapton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51520" y="116632"/>
            <a:ext cx="280831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Performance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3672408" cy="304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489" y="620688"/>
            <a:ext cx="3619455" cy="273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2699792" y="260648"/>
            <a:ext cx="108012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FR-4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2771800" y="3212976"/>
            <a:ext cx="1152128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PTFE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3924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55576" y="548680"/>
            <a:ext cx="1584176" cy="3960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/>
              <a:t>Longterm</a:t>
            </a:r>
            <a:r>
              <a:rPr lang="en-US" altLang="zh-CN" dirty="0" smtClean="0"/>
              <a:t> gain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580112" y="548680"/>
            <a:ext cx="2021730" cy="387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Energy resolution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99876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301208"/>
            <a:ext cx="8280920" cy="11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79512" y="2024844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Less </a:t>
            </a:r>
            <a:r>
              <a:rPr lang="zh-CN" altLang="en-US" dirty="0" smtClean="0"/>
              <a:t>erat</a:t>
            </a:r>
            <a:r>
              <a:rPr lang="en-US" altLang="zh-CN" dirty="0" err="1" smtClean="0"/>
              <a:t>ing</a:t>
            </a:r>
            <a:r>
              <a:rPr lang="en-US" altLang="zh-CN" dirty="0" smtClean="0"/>
              <a:t> time &amp;HV connection error</a:t>
            </a:r>
            <a:endParaRPr lang="zh-CN" alt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87624" y="1736812"/>
            <a:ext cx="7200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578877" y="4603703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 &amp; P not controlled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79512" y="116632"/>
            <a:ext cx="784887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Scattering and absorption on thermal neutron 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475252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48680"/>
            <a:ext cx="36724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0" y="285293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Simulation done in G4, thermal neutron(0.0254eV), full components for substrates(0.2mm)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Separate effects: adsorption and elastic scattering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9900FF"/>
                </a:solidFill>
              </a:rPr>
              <a:t>Separate cases: bare, bare+25um Cu and bare+25um Cu + 5 um Au laminates.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51520" y="3717032"/>
            <a:ext cx="8892480" cy="2784505"/>
            <a:chOff x="251520" y="3717032"/>
            <a:chExt cx="8892480" cy="2784505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3717032"/>
              <a:ext cx="8640960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矩形 25"/>
            <p:cNvSpPr/>
            <p:nvPr/>
          </p:nvSpPr>
          <p:spPr>
            <a:xfrm>
              <a:off x="287016" y="5301208"/>
              <a:ext cx="885698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9900FF"/>
                  </a:solidFill>
                </a:rPr>
                <a:t>Cu results in loss by both absorption and scattering;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dirty="0">
                  <a:solidFill>
                    <a:srgbClr val="9900FF"/>
                  </a:solidFill>
                </a:rPr>
                <a:t>Au results in loss by absorption mainly. </a:t>
              </a:r>
              <a:endParaRPr lang="en-US" altLang="zh-CN" dirty="0" smtClean="0">
                <a:solidFill>
                  <a:srgbClr val="9900FF"/>
                </a:solidFill>
              </a:endParaRP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9900FF"/>
                  </a:solidFill>
                </a:rPr>
                <a:t>total neutron absorption and scattering ratio: </a:t>
              </a:r>
              <a:r>
                <a:rPr lang="en-US" altLang="zh-CN" dirty="0" err="1" smtClean="0">
                  <a:solidFill>
                    <a:srgbClr val="9900FF"/>
                  </a:solidFill>
                </a:rPr>
                <a:t>Kapton</a:t>
              </a:r>
              <a:r>
                <a:rPr lang="en-US" altLang="zh-CN" dirty="0" smtClean="0">
                  <a:solidFill>
                    <a:srgbClr val="9900FF"/>
                  </a:solidFill>
                </a:rPr>
                <a:t>(high) &gt; FR-4 &gt; Ceramic &gt; PTFE (low)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altLang="zh-CN" dirty="0" smtClean="0">
                  <a:solidFill>
                    <a:srgbClr val="9900FF"/>
                  </a:solidFill>
                </a:rPr>
                <a:t>Gamma-induced electron background: Ceramic &gt;  PTFE  &gt;  FR-4 &gt;  </a:t>
              </a:r>
              <a:r>
                <a:rPr lang="en-US" altLang="zh-CN" dirty="0" err="1" smtClean="0">
                  <a:solidFill>
                    <a:srgbClr val="9900FF"/>
                  </a:solidFill>
                </a:rPr>
                <a:t>Kapton</a:t>
              </a:r>
              <a:endParaRPr lang="en-US" altLang="zh-CN" dirty="0" smtClean="0">
                <a:solidFill>
                  <a:srgbClr val="99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6CBB-B286-469F-9914-597A32C34DD2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79512" y="116632"/>
            <a:ext cx="784887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Low radioactivity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104456" cy="267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56562"/>
            <a:ext cx="2304256" cy="216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3286" y="764704"/>
            <a:ext cx="139469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798359" y="395372"/>
            <a:ext cx="965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C00FF"/>
                </a:solidFill>
              </a:rPr>
              <a:t>Samples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051720" y="395372"/>
            <a:ext cx="5257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CC00FF"/>
                </a:solidFill>
              </a:rPr>
              <a:t>The </a:t>
            </a:r>
            <a:r>
              <a:rPr lang="en-US" altLang="zh-CN" dirty="0" err="1" smtClean="0">
                <a:solidFill>
                  <a:srgbClr val="CC00FF"/>
                </a:solidFill>
              </a:rPr>
              <a:t>HPGe</a:t>
            </a:r>
            <a:r>
              <a:rPr lang="en-US" altLang="zh-CN" dirty="0" smtClean="0">
                <a:solidFill>
                  <a:srgbClr val="CC00FF"/>
                </a:solidFill>
              </a:rPr>
              <a:t> detector( 0.01cps, 0.6cpm, crystal φ60mm )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788024" y="1628800"/>
            <a:ext cx="38884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23528" y="3212976"/>
            <a:ext cx="8496944" cy="3493552"/>
            <a:chOff x="323528" y="3212976"/>
            <a:chExt cx="8496944" cy="3493552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1640" y="3212976"/>
              <a:ext cx="6264696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4"/>
            <p:cNvSpPr/>
            <p:nvPr/>
          </p:nvSpPr>
          <p:spPr>
            <a:xfrm>
              <a:off x="323528" y="5229200"/>
              <a:ext cx="849694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The PCB-type substrates  are not as “pure” as original materials</a:t>
              </a:r>
            </a:p>
            <a:p>
              <a:pPr marL="342900" indent="-342900">
                <a:buAutoNum type="arabicPeriod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The natural radioactivity is 3-4 order higher than pure materials applied to low background experiments. </a:t>
              </a:r>
            </a:p>
            <a:p>
              <a:pPr marL="342900" indent="-342900">
                <a:buAutoNum type="arabicPeriod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The PCB-type materials are good for THGEM making and can reach good performance.</a:t>
              </a:r>
            </a:p>
            <a:p>
              <a:pPr marL="342900" indent="-342900">
                <a:buAutoNum type="arabicPeriod"/>
              </a:pPr>
              <a:r>
                <a:rPr lang="en-US" altLang="zh-CN" dirty="0" smtClean="0">
                  <a:solidFill>
                    <a:srgbClr val="FF0000"/>
                  </a:solidFill>
                </a:rPr>
                <a:t>THGEMs based on the pure materials  are worthy of development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0370-BC36-4047-A565-D167099FCCEC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3528" y="5951021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Therefore, it’s not easy to find an all-purpose THGEM substrate . Substrates should be chosen according to applications!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512" y="188640"/>
            <a:ext cx="554461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Summary of new substrate THGEMs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264725"/>
              </p:ext>
            </p:extLst>
          </p:nvPr>
        </p:nvGraphicFramePr>
        <p:xfrm>
          <a:off x="251520" y="836712"/>
          <a:ext cx="8568952" cy="5064616"/>
        </p:xfrm>
        <a:graphic>
          <a:graphicData uri="http://schemas.openxmlformats.org/drawingml/2006/table">
            <a:tbl>
              <a:tblPr/>
              <a:tblGrid>
                <a:gridCol w="2304256"/>
                <a:gridCol w="1656184"/>
                <a:gridCol w="1368152"/>
                <a:gridCol w="1584176"/>
                <a:gridCol w="1656184"/>
              </a:tblGrid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Substrate</a:t>
                      </a:r>
                      <a:endParaRPr lang="zh-CN" sz="2000" b="1" kern="100" dirty="0">
                        <a:solidFill>
                          <a:srgbClr val="99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FR-4 </a:t>
                      </a:r>
                      <a:endParaRPr lang="zh-CN" sz="2000" b="1" kern="100" dirty="0">
                        <a:solidFill>
                          <a:srgbClr val="99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Ceramic</a:t>
                      </a:r>
                      <a:endParaRPr lang="zh-CN" sz="2000" b="1" kern="100" dirty="0">
                        <a:solidFill>
                          <a:srgbClr val="99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PTFE  (Teflon) </a:t>
                      </a:r>
                      <a:endParaRPr lang="zh-CN" sz="2000" b="1" kern="100" dirty="0">
                        <a:solidFill>
                          <a:srgbClr val="99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 err="1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Kapton</a:t>
                      </a:r>
                      <a:r>
                        <a:rPr lang="en-US" sz="2000" b="1" kern="100" dirty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2000" b="1" kern="100" dirty="0" smtClean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(</a:t>
                      </a:r>
                      <a:r>
                        <a:rPr lang="en-US" altLang="zh-CN" sz="2000" b="1" kern="100" dirty="0" smtClean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PI)</a:t>
                      </a:r>
                      <a:endParaRPr lang="zh-CN" sz="2000" b="1" kern="100" dirty="0">
                        <a:solidFill>
                          <a:srgbClr val="99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 gridSpan="5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99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Material comparison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Thickness/mm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0.1-3.2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0.06-1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0.2-3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Calibri"/>
                          <a:ea typeface="宋体"/>
                          <a:cs typeface="Times New Roman"/>
                        </a:rPr>
                        <a:t>0.01-0.5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Electrical characteristics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Calibri"/>
                          <a:ea typeface="宋体"/>
                          <a:cs typeface="Times New Roman"/>
                        </a:rPr>
                        <a:t>general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HF</a:t>
                      </a:r>
                      <a:r>
                        <a:rPr lang="en-US" altLang="zh-CN" sz="1400" kern="100" baseline="0" dirty="0" smtClean="0">
                          <a:latin typeface="+mn-lt"/>
                          <a:ea typeface="+mn-ea"/>
                          <a:cs typeface="Times New Roman"/>
                        </a:rPr>
                        <a:t> t</a:t>
                      </a: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ransmission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kern="100" dirty="0" err="1" smtClean="0">
                          <a:latin typeface="+mn-lt"/>
                          <a:ea typeface="+mn-ea"/>
                          <a:cs typeface="Times New Roman"/>
                        </a:rPr>
                        <a:t>Corrosion&amp;T</a:t>
                      </a:r>
                      <a:r>
                        <a:rPr lang="en-US" altLang="zh-CN" sz="1200" kern="100" dirty="0" smtClean="0">
                          <a:latin typeface="+mn-lt"/>
                          <a:ea typeface="+mn-ea"/>
                          <a:cs typeface="Times New Roman"/>
                        </a:rPr>
                        <a:t> resistance</a:t>
                      </a:r>
                      <a:endParaRPr lang="zh-CN" sz="12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high insulation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9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Mechanical properties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rigid</a:t>
                      </a:r>
                      <a:r>
                        <a:rPr lang="en-US" altLang="zh-CN" sz="1400" baseline="0" dirty="0" smtClean="0"/>
                        <a:t> &amp;</a:t>
                      </a:r>
                      <a:r>
                        <a:rPr lang="en-US" altLang="zh-CN" sz="1400" dirty="0" smtClean="0"/>
                        <a:t> </a:t>
                      </a: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tough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kern="100" dirty="0" err="1" smtClean="0">
                          <a:latin typeface="+mn-lt"/>
                          <a:ea typeface="+mn-ea"/>
                          <a:cs typeface="Times New Roman"/>
                        </a:rPr>
                        <a:t>fragible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 smtClean="0"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ough,  flexible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err="1" smtClean="0"/>
                        <a:t>t</a:t>
                      </a:r>
                      <a:r>
                        <a:rPr lang="en-US" altLang="zh-CN" sz="1400" kern="100" dirty="0" err="1" smtClean="0">
                          <a:latin typeface="+mn-lt"/>
                          <a:ea typeface="+mn-ea"/>
                          <a:cs typeface="Times New Roman"/>
                        </a:rPr>
                        <a:t>oughn</a:t>
                      </a:r>
                      <a:r>
                        <a:rPr lang="en-US" altLang="zh-CN" sz="1400" kern="100" dirty="0" smtClean="0">
                          <a:latin typeface="+mn-lt"/>
                          <a:ea typeface="+mn-ea"/>
                          <a:cs typeface="Times New Roman"/>
                        </a:rPr>
                        <a:t>, flexible</a:t>
                      </a:r>
                      <a:endParaRPr lang="zh-CN" sz="14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Cost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Cheap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High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High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High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 gridSpan="5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9900FF"/>
                          </a:solidFill>
                          <a:latin typeface="+mn-lt"/>
                          <a:ea typeface="+mn-ea"/>
                          <a:cs typeface="Times New Roman"/>
                        </a:rPr>
                        <a:t>Regular performance</a:t>
                      </a:r>
                      <a:r>
                        <a:rPr lang="zh-CN" altLang="en-US" sz="18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altLang="zh-CN" sz="1800" kern="100" dirty="0" err="1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Ar+IsoB</a:t>
                      </a:r>
                      <a:r>
                        <a:rPr lang="zh-CN" altLang="en-US" sz="18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97-3</a:t>
                      </a:r>
                      <a:r>
                        <a:rPr lang="zh-CN" altLang="en-US" sz="18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，</a:t>
                      </a: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120h test</a:t>
                      </a:r>
                      <a:endParaRPr lang="zh-CN" sz="18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Withstand voltage (in air) /</a:t>
                      </a: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V</a:t>
                      </a:r>
                      <a:endParaRPr lang="zh-CN" sz="14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1400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1200</a:t>
                      </a:r>
                      <a:endParaRPr lang="zh-CN" alt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1600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1800</a:t>
                      </a:r>
                      <a:endParaRPr lang="zh-CN" alt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Gain of single layer</a:t>
                      </a:r>
                      <a:endParaRPr lang="zh-CN" sz="1600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8.0*10^3</a:t>
                      </a:r>
                      <a:endParaRPr lang="zh-CN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5.0*10^3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1.0*10^4</a:t>
                      </a:r>
                      <a:endParaRPr lang="zh-CN" alt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1.0*10^4</a:t>
                      </a:r>
                      <a:endParaRPr lang="zh-CN" alt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Stability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Good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weak</a:t>
                      </a:r>
                      <a:endParaRPr lang="zh-CN" alt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latin typeface="Calibri"/>
                          <a:ea typeface="宋体"/>
                          <a:cs typeface="Times New Roman"/>
                        </a:rPr>
                        <a:t>Good</a:t>
                      </a:r>
                      <a:endParaRPr lang="zh-CN" sz="1600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Good</a:t>
                      </a:r>
                      <a:endParaRPr lang="zh-CN" alt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 gridSpan="5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9900FF"/>
                          </a:solidFill>
                          <a:latin typeface="+mn-lt"/>
                          <a:ea typeface="+mn-ea"/>
                          <a:cs typeface="Times New Roman"/>
                        </a:rPr>
                        <a:t>Special performance ( 4(high) &gt; 3 &gt; 2 &gt; 1(low))</a:t>
                      </a:r>
                      <a:endParaRPr lang="en-US" altLang="zh-CN" sz="1800" kern="100" dirty="0" smtClean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0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Neutron </a:t>
                      </a:r>
                      <a:r>
                        <a:rPr lang="en-US" altLang="zh-CN" sz="1400" b="1" kern="100" dirty="0" err="1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absorp</a:t>
                      </a:r>
                      <a:r>
                        <a:rPr lang="en-US" altLang="zh-CN" sz="1400" b="1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 and elastic</a:t>
                      </a:r>
                      <a:endParaRPr lang="zh-CN" altLang="zh-CN" sz="1400" b="1" kern="100" dirty="0" smtClean="0">
                        <a:solidFill>
                          <a:srgbClr val="0000FF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6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1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4</a:t>
                      </a:r>
                      <a:endParaRPr lang="zh-CN" altLang="en-US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Gamma-induced</a:t>
                      </a:r>
                      <a:r>
                        <a:rPr lang="en-US" altLang="zh-CN" sz="1600" kern="1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Times New Roman"/>
                        </a:rPr>
                        <a:t>e BG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3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1</a:t>
                      </a:r>
                      <a:endParaRPr lang="zh-CN" altLang="en-US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Natural radioactivity 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16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3</a:t>
                      </a:r>
                      <a:endParaRPr lang="zh-CN" altLang="en-US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Total score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Calibri"/>
                          <a:ea typeface="宋体"/>
                          <a:cs typeface="Times New Roman"/>
                        </a:rPr>
                        <a:t>9</a:t>
                      </a:r>
                      <a:endParaRPr lang="zh-CN" sz="16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8</a:t>
                      </a:r>
                      <a:endParaRPr lang="zh-CN" altLang="en-US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 gridSpan="5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rgbClr val="9900FF"/>
                          </a:solidFill>
                          <a:latin typeface="+mn-lt"/>
                          <a:ea typeface="+mn-ea"/>
                          <a:cs typeface="Times New Roman"/>
                        </a:rPr>
                        <a:t>Applications</a:t>
                      </a:r>
                      <a:endParaRPr lang="zh-CN" altLang="zh-CN" sz="1800" b="1" kern="100" dirty="0">
                        <a:solidFill>
                          <a:srgbClr val="9900FF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Neutron detection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latin typeface="Calibri"/>
                          <a:ea typeface="宋体"/>
                          <a:cs typeface="Times New Roman"/>
                        </a:rPr>
                        <a:t>v_v</a:t>
                      </a: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err="1" smtClean="0">
                          <a:latin typeface="+mn-lt"/>
                          <a:ea typeface="+mn-ea"/>
                          <a:cs typeface="Times New Roman"/>
                        </a:rPr>
                        <a:t>v_v</a:t>
                      </a:r>
                      <a:endParaRPr lang="zh-CN" altLang="zh-CN" sz="1800" b="1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err="1" smtClean="0">
                          <a:latin typeface="+mn-lt"/>
                          <a:ea typeface="+mn-ea"/>
                          <a:cs typeface="Times New Roman"/>
                        </a:rPr>
                        <a:t>v_v</a:t>
                      </a:r>
                      <a:endParaRPr lang="zh-CN" altLang="zh-CN" sz="1800" b="1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Low BG experiment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latin typeface="+mn-lt"/>
                          <a:ea typeface="+mn-ea"/>
                          <a:cs typeface="Times New Roman"/>
                        </a:rPr>
                        <a:t>v_v</a:t>
                      </a:r>
                      <a:endParaRPr lang="zh-CN" altLang="zh-CN" sz="1800" b="1" kern="100" dirty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latin typeface="+mn-lt"/>
                          <a:ea typeface="+mn-ea"/>
                          <a:cs typeface="Times New Roman"/>
                        </a:rPr>
                        <a:t>-_-</a:t>
                      </a:r>
                      <a:endParaRPr lang="zh-CN" altLang="zh-CN" sz="1800" b="1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Big-area detector/m^2</a:t>
                      </a:r>
                      <a:endParaRPr lang="zh-CN" sz="1600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latin typeface="+mn-lt"/>
                          <a:ea typeface="+mn-ea"/>
                          <a:cs typeface="Times New Roman"/>
                        </a:rPr>
                        <a:t>v_v</a:t>
                      </a:r>
                      <a:endParaRPr lang="zh-CN" altLang="zh-CN" sz="1800" b="1" kern="100" dirty="0" smtClean="0"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00CC00"/>
                          </a:solidFill>
                          <a:latin typeface="+mn-lt"/>
                          <a:ea typeface="+mn-ea"/>
                          <a:cs typeface="Times New Roman"/>
                        </a:rPr>
                        <a:t>^_^</a:t>
                      </a:r>
                      <a:endParaRPr lang="zh-CN" altLang="zh-CN" sz="1800" b="1" kern="100" dirty="0" smtClean="0">
                        <a:solidFill>
                          <a:srgbClr val="00CC00"/>
                        </a:solidFill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0370-BC36-4047-A565-D167099FCCEC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-2340768" y="1556792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动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机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226075"/>
            <a:ext cx="3024336" cy="205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040560"/>
            <a:ext cx="2880319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内容占位符 2"/>
          <p:cNvSpPr txBox="1">
            <a:spLocks/>
          </p:cNvSpPr>
          <p:nvPr/>
        </p:nvSpPr>
        <p:spPr>
          <a:xfrm>
            <a:off x="5076056" y="836712"/>
            <a:ext cx="3456384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THGEM(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Thick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GEM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</a:t>
            </a:r>
            <a:r>
              <a:rPr kumimoji="0" lang="en-US" altLang="zh-CN" sz="1600" b="0" i="0" u="none" strike="noStrike" kern="1200" cap="none" spc="0" normalizeH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2004 by A.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Breskin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4355976" y="836712"/>
            <a:ext cx="576064" cy="216024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表格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38549"/>
              </p:ext>
            </p:extLst>
          </p:nvPr>
        </p:nvGraphicFramePr>
        <p:xfrm>
          <a:off x="3131840" y="1293832"/>
          <a:ext cx="2736304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1008112"/>
                <a:gridCol w="864096"/>
              </a:tblGrid>
              <a:tr h="250976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GEM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Items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THGEM</a:t>
                      </a:r>
                      <a:endParaRPr lang="zh-CN" altLang="en-US" sz="1400" dirty="0"/>
                    </a:p>
                  </a:txBody>
                  <a:tcPr/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50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00FF"/>
                          </a:solidFill>
                        </a:rPr>
                        <a:t>T/um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&gt;=200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70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00FF"/>
                          </a:solidFill>
                        </a:rPr>
                        <a:t>D/um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&gt;=200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140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00FF"/>
                          </a:solidFill>
                        </a:rPr>
                        <a:t>P/um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&gt;=500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0000FF"/>
                          </a:solidFill>
                        </a:rPr>
                        <a:t>Rim/u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&gt;=20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~10^3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>
                          <a:solidFill>
                            <a:srgbClr val="0000FF"/>
                          </a:solidFill>
                        </a:rPr>
                        <a:t>GainS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&gt;=10^4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~10^4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 smtClean="0">
                          <a:solidFill>
                            <a:srgbClr val="0000FF"/>
                          </a:solidFill>
                        </a:rPr>
                        <a:t>GainD</a:t>
                      </a:r>
                      <a:endParaRPr lang="zh-CN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&gt;=10^5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&lt;20%</a:t>
                      </a:r>
                      <a:endParaRPr lang="zh-CN" altLang="en-US" sz="160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2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E(FWHM)</a:t>
                      </a:r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endParaRPr lang="zh-CN" alt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~20%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~25%</a:t>
                      </a:r>
                      <a:endParaRPr lang="zh-CN" altLang="en-US" sz="160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2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E(FWHM)</a:t>
                      </a:r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</a:rPr>
                        <a:t>D</a:t>
                      </a:r>
                      <a:endParaRPr lang="zh-CN" alt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~30%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smtClean="0"/>
                        <a:t>&lt;100u</a:t>
                      </a:r>
                      <a:endParaRPr lang="zh-CN" altLang="en-US" sz="1600" b="1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altLang="zh-CN" sz="1600" b="1" dirty="0" smtClean="0">
                          <a:solidFill>
                            <a:srgbClr val="0000FF"/>
                          </a:solidFill>
                          <a:latin typeface="Times New Roman"/>
                          <a:cs typeface="Times New Roman"/>
                        </a:rPr>
                        <a:t>x</a:t>
                      </a:r>
                      <a:endParaRPr lang="zh-CN" alt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>
                          <a:solidFill>
                            <a:srgbClr val="FF0000"/>
                          </a:solidFill>
                        </a:rPr>
                        <a:t>&lt;500u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Tech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CC00"/>
                          </a:solidFill>
                        </a:rPr>
                        <a:t>Normal</a:t>
                      </a:r>
                      <a:endParaRPr lang="zh-CN" altLang="en-US" sz="1600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High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Cost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CC00"/>
                          </a:solidFill>
                        </a:rPr>
                        <a:t>Low</a:t>
                      </a:r>
                      <a:endParaRPr lang="zh-CN" altLang="en-US" sz="1600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Fragile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Durability</a:t>
                      </a:r>
                      <a:endParaRPr lang="zh-CN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CC00"/>
                          </a:solidFill>
                        </a:rPr>
                        <a:t>Robust</a:t>
                      </a:r>
                      <a:endParaRPr lang="zh-CN" altLang="en-US" sz="1600" dirty="0">
                        <a:solidFill>
                          <a:srgbClr val="00CC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3635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Good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</a:rPr>
                        <a:t>Stability</a:t>
                      </a:r>
                      <a:endParaRPr lang="zh-CN" alt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>
                          <a:solidFill>
                            <a:srgbClr val="00CC00"/>
                          </a:solidFill>
                        </a:rPr>
                        <a:t>   +++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8421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 err="1" smtClean="0"/>
                        <a:t>Kapton</a:t>
                      </a:r>
                      <a:endParaRPr lang="en-US" altLang="zh-CN" sz="1600" dirty="0" smtClean="0"/>
                    </a:p>
                    <a:p>
                      <a:pPr algn="l"/>
                      <a:r>
                        <a:rPr lang="en-US" altLang="zh-CN" sz="1600" dirty="0" smtClean="0"/>
                        <a:t>Ceramic?</a:t>
                      </a:r>
                      <a:endParaRPr lang="zh-CN" altLang="en-US" sz="1600" dirty="0"/>
                    </a:p>
                  </a:txBody>
                  <a:tcPr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00FF"/>
                          </a:solidFill>
                        </a:rPr>
                        <a:t>Substrates</a:t>
                      </a:r>
                      <a:endParaRPr lang="zh-CN" alt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FR-4,</a:t>
                      </a:r>
                      <a:r>
                        <a:rPr lang="en-US" altLang="zh-CN" sz="1200" baseline="0" dirty="0" smtClean="0">
                          <a:solidFill>
                            <a:srgbClr val="FF0000"/>
                          </a:solidFill>
                        </a:rPr>
                        <a:t> PTFE, </a:t>
                      </a:r>
                      <a:r>
                        <a:rPr lang="en-US" altLang="zh-CN" sz="1200" dirty="0" smtClean="0">
                          <a:solidFill>
                            <a:srgbClr val="FF0000"/>
                          </a:solidFill>
                        </a:rPr>
                        <a:t>Ceramic ,</a:t>
                      </a:r>
                    </a:p>
                    <a:p>
                      <a:pPr algn="l"/>
                      <a:r>
                        <a:rPr lang="en-US" altLang="zh-CN" sz="1200" dirty="0" err="1" smtClean="0">
                          <a:solidFill>
                            <a:srgbClr val="FF0000"/>
                          </a:solidFill>
                        </a:rPr>
                        <a:t>Kapton</a:t>
                      </a:r>
                      <a:endParaRPr lang="en-US" altLang="zh-CN" sz="12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99592" y="242088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FFFF00"/>
                </a:solidFill>
              </a:rPr>
              <a:t>50um </a:t>
            </a:r>
            <a:r>
              <a:rPr lang="en-US" altLang="zh-CN" sz="1000" b="1" dirty="0" err="1" smtClean="0">
                <a:solidFill>
                  <a:srgbClr val="FFFF00"/>
                </a:solidFill>
              </a:rPr>
              <a:t>Kapton</a:t>
            </a:r>
            <a:endParaRPr lang="en-US" altLang="zh-CN" sz="10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zh-CN" sz="1000" b="1" dirty="0" smtClean="0">
                <a:solidFill>
                  <a:srgbClr val="FFFF00"/>
                </a:solidFill>
              </a:rPr>
              <a:t>3um Cu</a:t>
            </a:r>
            <a:endParaRPr lang="zh-CN" altLang="en-US" sz="1000" b="1" dirty="0">
              <a:solidFill>
                <a:srgbClr val="FFFF00"/>
              </a:solidFill>
            </a:endParaRP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310786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97152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140968"/>
            <a:ext cx="2808312" cy="168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灯片编号占位符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EA03B8-A187-4786-8DCA-F737C63D09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内容占位符 2"/>
          <p:cNvSpPr txBox="1">
            <a:spLocks/>
          </p:cNvSpPr>
          <p:nvPr/>
        </p:nvSpPr>
        <p:spPr>
          <a:xfrm>
            <a:off x="35496" y="836712"/>
            <a:ext cx="446449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GEM(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Electron Multiplier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</a:t>
            </a:r>
            <a:r>
              <a:rPr kumimoji="0" lang="en-US" altLang="zh-CN" sz="1600" b="0" i="0" u="none" strike="noStrike" kern="1200" cap="none" spc="0" normalizeH="0" noProof="0" dirty="0" smtClean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altLang="zh-CN" sz="1600" dirty="0" smtClean="0">
                <a:solidFill>
                  <a:srgbClr val="6600FF"/>
                </a:solidFill>
              </a:rPr>
              <a:t>1997 by F. </a:t>
            </a:r>
            <a:r>
              <a:rPr lang="en-US" altLang="zh-CN" sz="1600" dirty="0" err="1" smtClean="0">
                <a:solidFill>
                  <a:srgbClr val="6600FF"/>
                </a:solidFill>
              </a:rPr>
              <a:t>Sauli</a:t>
            </a:r>
            <a:r>
              <a:rPr lang="zh-CN" altLang="en-US" sz="1600" dirty="0" smtClean="0">
                <a:solidFill>
                  <a:srgbClr val="6600FF"/>
                </a:solidFill>
              </a:rPr>
              <a:t>）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标题 1"/>
          <p:cNvSpPr txBox="1">
            <a:spLocks/>
          </p:cNvSpPr>
          <p:nvPr/>
        </p:nvSpPr>
        <p:spPr>
          <a:xfrm>
            <a:off x="428625" y="39216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3600" b="1" dirty="0" smtClean="0">
                <a:solidFill>
                  <a:srgbClr val="0000FF"/>
                </a:solidFill>
              </a:rPr>
              <a:t>High </a:t>
            </a:r>
            <a:r>
              <a:rPr lang="en-US" altLang="zh-CN" sz="3600" b="1" dirty="0" err="1" smtClean="0">
                <a:solidFill>
                  <a:srgbClr val="0000FF"/>
                </a:solidFill>
              </a:rPr>
              <a:t>spacial</a:t>
            </a:r>
            <a:r>
              <a:rPr lang="en-US" altLang="zh-CN" sz="3600" b="1" dirty="0" smtClean="0">
                <a:solidFill>
                  <a:srgbClr val="0000FF"/>
                </a:solidFill>
              </a:rPr>
              <a:t> resolution THGEM</a:t>
            </a:r>
            <a:endParaRPr lang="zh-CN" altLang="en-US" sz="3600" b="1" dirty="0" smtClean="0">
              <a:solidFill>
                <a:srgbClr val="0000FF"/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843808" y="4149080"/>
            <a:ext cx="3096344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8996" y="593442"/>
            <a:ext cx="409095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300"/>
              </a:lnSpc>
              <a:buFont typeface="Wingdings" pitchFamily="2" charset="2"/>
              <a:buChar char="n"/>
              <a:tabLst>
                <a:tab pos="457200" algn="l"/>
              </a:tabLst>
            </a:pPr>
            <a:r>
              <a:rPr lang="en-US" altLang="zh-CN" sz="2000" b="1" kern="1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Motivation</a:t>
            </a:r>
            <a:endParaRPr lang="zh-CN" altLang="zh-CN" sz="2000" b="1" kern="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12748</TotalTime>
  <Words>1537</Words>
  <Application>Microsoft Office PowerPoint</Application>
  <PresentationFormat>全屏显示(4:3)</PresentationFormat>
  <Paragraphs>394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MS PGothic</vt:lpstr>
      <vt:lpstr>仿宋_GB2312</vt:lpstr>
      <vt:lpstr>华文楷体</vt:lpstr>
      <vt:lpstr>华文新魏</vt:lpstr>
      <vt:lpstr>楷体</vt:lpstr>
      <vt:lpstr>宋体</vt:lpstr>
      <vt:lpstr>Arial</vt:lpstr>
      <vt:lpstr>Calibri</vt:lpstr>
      <vt:lpstr>Garamond</vt:lpstr>
      <vt:lpstr>Times New Roman</vt:lpstr>
      <vt:lpstr>Wingdings</vt:lpstr>
      <vt:lpstr>Office 主题</vt:lpstr>
      <vt:lpstr>New substrate, high spatial resolution and big-area THGEMs: development and applications 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Applications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DreamStar</dc:creator>
  <cp:lastModifiedBy>unknown</cp:lastModifiedBy>
  <cp:revision>748</cp:revision>
  <dcterms:created xsi:type="dcterms:W3CDTF">2014-04-15T00:45:32Z</dcterms:created>
  <dcterms:modified xsi:type="dcterms:W3CDTF">2015-10-14T07:39:58Z</dcterms:modified>
</cp:coreProperties>
</file>