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>
  <p:sldMasterIdLst>
    <p:sldMasterId id="2147483981" r:id="rId1"/>
  </p:sldMasterIdLst>
  <p:notesMasterIdLst>
    <p:notesMasterId r:id="rId46"/>
  </p:notesMasterIdLst>
  <p:handoutMasterIdLst>
    <p:handoutMasterId r:id="rId47"/>
  </p:handoutMasterIdLst>
  <p:sldIdLst>
    <p:sldId id="615" r:id="rId2"/>
    <p:sldId id="616" r:id="rId3"/>
    <p:sldId id="618" r:id="rId4"/>
    <p:sldId id="732" r:id="rId5"/>
    <p:sldId id="620" r:id="rId6"/>
    <p:sldId id="773" r:id="rId7"/>
    <p:sldId id="736" r:id="rId8"/>
    <p:sldId id="642" r:id="rId9"/>
    <p:sldId id="774" r:id="rId10"/>
    <p:sldId id="784" r:id="rId11"/>
    <p:sldId id="735" r:id="rId12"/>
    <p:sldId id="793" r:id="rId13"/>
    <p:sldId id="785" r:id="rId14"/>
    <p:sldId id="786" r:id="rId15"/>
    <p:sldId id="794" r:id="rId16"/>
    <p:sldId id="787" r:id="rId17"/>
    <p:sldId id="788" r:id="rId18"/>
    <p:sldId id="789" r:id="rId19"/>
    <p:sldId id="790" r:id="rId20"/>
    <p:sldId id="791" r:id="rId21"/>
    <p:sldId id="792" r:id="rId22"/>
    <p:sldId id="748" r:id="rId23"/>
    <p:sldId id="708" r:id="rId24"/>
    <p:sldId id="695" r:id="rId25"/>
    <p:sldId id="746" r:id="rId26"/>
    <p:sldId id="739" r:id="rId27"/>
    <p:sldId id="710" r:id="rId28"/>
    <p:sldId id="740" r:id="rId29"/>
    <p:sldId id="709" r:id="rId30"/>
    <p:sldId id="750" r:id="rId31"/>
    <p:sldId id="754" r:id="rId32"/>
    <p:sldId id="777" r:id="rId33"/>
    <p:sldId id="764" r:id="rId34"/>
    <p:sldId id="765" r:id="rId35"/>
    <p:sldId id="779" r:id="rId36"/>
    <p:sldId id="780" r:id="rId37"/>
    <p:sldId id="768" r:id="rId38"/>
    <p:sldId id="769" r:id="rId39"/>
    <p:sldId id="770" r:id="rId40"/>
    <p:sldId id="771" r:id="rId41"/>
    <p:sldId id="772" r:id="rId42"/>
    <p:sldId id="781" r:id="rId43"/>
    <p:sldId id="783" r:id="rId44"/>
    <p:sldId id="778" r:id="rId45"/>
  </p:sldIdLst>
  <p:sldSz cx="9144000" cy="6858000" type="screen4x3"/>
  <p:notesSz cx="10234613" cy="7099300"/>
  <p:embeddedFontLst>
    <p:embeddedFont>
      <p:font typeface="Comic Sans MS" pitchFamily="66" charset="0"/>
      <p:regular r:id="rId48"/>
      <p:bold r:id="rId49"/>
    </p:embeddedFont>
    <p:embeddedFont>
      <p:font typeface="Verdana" pitchFamily="34" charset="0"/>
      <p:regular r:id="rId50"/>
      <p:bold r:id="rId51"/>
      <p:italic r:id="rId52"/>
      <p:boldItalic r:id="rId53"/>
    </p:embeddedFont>
    <p:embeddedFont>
      <p:font typeface="Calibri" pitchFamily="34" charset="0"/>
      <p:regular r:id="rId54"/>
      <p:bold r:id="rId55"/>
      <p:italic r:id="rId56"/>
      <p:boldItalic r:id="rId57"/>
    </p:embeddedFont>
    <p:embeddedFont>
      <p:font typeface="Bookman Old Style" pitchFamily="18" charset="0"/>
      <p:regular r:id="rId58"/>
      <p:bold r:id="rId59"/>
      <p:italic r:id="rId60"/>
      <p:boldItalic r:id="rId61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itchFamily="66" charset="0"/>
        <a:ea typeface="+mn-ea"/>
        <a:cs typeface="Times New Roman" pitchFamily="18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itchFamily="66" charset="0"/>
        <a:ea typeface="+mn-ea"/>
        <a:cs typeface="Times New Roman" pitchFamily="18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itchFamily="66" charset="0"/>
        <a:ea typeface="+mn-ea"/>
        <a:cs typeface="Times New Roman" pitchFamily="18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itchFamily="66" charset="0"/>
        <a:ea typeface="+mn-ea"/>
        <a:cs typeface="Times New Roman" pitchFamily="18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itchFamily="66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Comic Sans MS" pitchFamily="66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Comic Sans MS" pitchFamily="66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Comic Sans MS" pitchFamily="66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Comic Sans MS" pitchFamily="66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00FFCC"/>
    <a:srgbClr val="FFFFCD"/>
    <a:srgbClr val="FF6600"/>
    <a:srgbClr val="B2B2B2"/>
    <a:srgbClr val="969696"/>
    <a:srgbClr val="000099"/>
    <a:srgbClr val="33CC33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40" autoAdjust="0"/>
    <p:restoredTop sz="94253" autoAdjust="0"/>
  </p:normalViewPr>
  <p:slideViewPr>
    <p:cSldViewPr snapToGrid="0" showGuides="1">
      <p:cViewPr>
        <p:scale>
          <a:sx n="80" d="100"/>
          <a:sy n="80" d="100"/>
        </p:scale>
        <p:origin x="-942" y="66"/>
      </p:cViewPr>
      <p:guideLst>
        <p:guide orient="horz" pos="-720"/>
        <p:guide pos="50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76" d="100"/>
          <a:sy n="76" d="100"/>
        </p:scale>
        <p:origin x="-768" y="-96"/>
      </p:cViewPr>
      <p:guideLst>
        <p:guide orient="horz" pos="2236"/>
        <p:guide pos="3224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61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5475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1" eaLnBrk="0" hangingPunct="0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99138" y="0"/>
            <a:ext cx="4435475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 eaLnBrk="0" hangingPunct="0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745288"/>
            <a:ext cx="4435475" cy="35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rtl="1" eaLnBrk="0" hangingPunct="0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99138" y="6745288"/>
            <a:ext cx="4435475" cy="35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1">
              <a:defRPr sz="1200"/>
            </a:lvl1pPr>
          </a:lstStyle>
          <a:p>
            <a:pPr>
              <a:defRPr/>
            </a:pPr>
            <a:fld id="{B23678E3-2E99-4069-8123-4E895758DA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5475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1" eaLnBrk="0" hangingPunct="0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799138" y="0"/>
            <a:ext cx="4435475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 eaLnBrk="0" hangingPunct="0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41688" y="533400"/>
            <a:ext cx="3549650" cy="26622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65250" y="3371850"/>
            <a:ext cx="7504113" cy="319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e-IL" noProof="0" smtClean="0"/>
              <a:t>Click to edit Master text styles</a:t>
            </a:r>
          </a:p>
          <a:p>
            <a:pPr lvl="1"/>
            <a:r>
              <a:rPr lang="en-US" altLang="he-IL" noProof="0" smtClean="0"/>
              <a:t>Second level</a:t>
            </a:r>
          </a:p>
          <a:p>
            <a:pPr lvl="2"/>
            <a:r>
              <a:rPr lang="en-US" altLang="he-IL" noProof="0" smtClean="0"/>
              <a:t>Third level</a:t>
            </a:r>
          </a:p>
          <a:p>
            <a:pPr lvl="3"/>
            <a:r>
              <a:rPr lang="en-US" altLang="he-IL" noProof="0" smtClean="0"/>
              <a:t>Fourth level</a:t>
            </a:r>
          </a:p>
          <a:p>
            <a:pPr lvl="4"/>
            <a:r>
              <a:rPr lang="en-US" altLang="he-IL" noProof="0" smtClean="0"/>
              <a:t>Fifth level</a:t>
            </a:r>
            <a:endParaRPr lang="en-US" altLang="en-US" noProof="0" smtClean="0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745288"/>
            <a:ext cx="4435475" cy="35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rtl="1" eaLnBrk="0" hangingPunct="0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9138" y="6745288"/>
            <a:ext cx="4435475" cy="35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1">
              <a:defRPr sz="1200"/>
            </a:lvl1pPr>
          </a:lstStyle>
          <a:p>
            <a:pPr>
              <a:defRPr/>
            </a:pPr>
            <a:fld id="{74DF18C1-147A-4365-9578-B1641A5A5E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Wingdings" pitchFamily="2" charset="2"/>
        <a:cs typeface="Wingdings" pitchFamily="2" charset="2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Wingdings" pitchFamily="2" charset="2"/>
        <a:cs typeface="Wingdings" pitchFamily="2" charset="2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Wingdings" pitchFamily="2" charset="2"/>
        <a:cs typeface="Wingdings" pitchFamily="2" charset="2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Wingdings" pitchFamily="2" charset="2"/>
        <a:cs typeface="Wingdings" pitchFamily="2" charset="2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Wingdings" pitchFamily="2" charset="2"/>
        <a:cs typeface="Wingdings" pitchFamily="2" charset="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Wingdings" pitchFamily="2" charset="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dirty="0" smtClean="0">
              <a:latin typeface="Wingdings" pitchFamily="2" charset="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Wingdings" pitchFamily="2" charset="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Wingdings" pitchFamily="2" charset="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contribution</a:t>
            </a:r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Wingdings" pitchFamily="2" charset="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Wingdings" pitchFamily="2" charset="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Wingdings" pitchFamily="2" charset="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Wingdings" pitchFamily="2" charset="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emission</a:t>
            </a:r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incitement</a:t>
            </a:r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ru-RU" dirty="0" smtClean="0">
                <a:latin typeface="Wingdings" pitchFamily="2" charset="2"/>
              </a:rPr>
              <a:t>combined</a:t>
            </a:r>
            <a:endParaRPr lang="ru-RU" altLang="ru-RU" dirty="0" smtClean="0">
              <a:latin typeface="Wingdings" pitchFamily="2" charset="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Wingdings" pitchFamily="2" charset="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  <a:cs typeface="Times New Roman" pitchFamily="18" charset="0"/>
              </a:defRPr>
            </a:lvl1pPr>
          </a:lstStyle>
          <a:p>
            <a:pPr>
              <a:defRPr/>
            </a:pPr>
            <a:fld id="{4F98DDB3-A25B-4887-A975-7E08609B6AE6}" type="datetime1">
              <a:rPr lang="en-US"/>
              <a:pPr>
                <a:defRPr/>
              </a:pPr>
              <a:t>10/13/2015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0" i="0">
                <a:latin typeface="Comic Sans MS" pitchFamily="66" charset="0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A. Buzulutskov, BINP seminar, Oct 2015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D69439EF-54A2-497B-9B1D-D08B59BDA97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  <a:cs typeface="Times New Roman" pitchFamily="18" charset="0"/>
              </a:defRPr>
            </a:lvl1pPr>
          </a:lstStyle>
          <a:p>
            <a:pPr>
              <a:defRPr/>
            </a:pPr>
            <a:fld id="{D198B070-8492-464B-AE41-934122F24015}" type="datetime1">
              <a:rPr lang="en-US"/>
              <a:pPr>
                <a:defRPr/>
              </a:pPr>
              <a:t>10/13/2015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0" i="0">
                <a:latin typeface="Comic Sans MS" pitchFamily="66" charset="0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A. Buzulutskov, BINP seminar, Oct 2015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8A98D8EB-5FBE-4853-9F73-0ACE56557D2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  <a:cs typeface="Times New Roman" pitchFamily="18" charset="0"/>
              </a:defRPr>
            </a:lvl1pPr>
          </a:lstStyle>
          <a:p>
            <a:pPr>
              <a:defRPr/>
            </a:pPr>
            <a:fld id="{1482F56E-E3E7-4CE8-8E9E-E7290E2FFD18}" type="datetime1">
              <a:rPr lang="en-US"/>
              <a:pPr>
                <a:defRPr/>
              </a:pPr>
              <a:t>10/13/2015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0" i="0">
                <a:latin typeface="Comic Sans MS" pitchFamily="66" charset="0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A. Buzulutskov, BINP seminar, Oct 2015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A0A43CEC-7946-4D48-AF20-EE8A7754EDF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  <a:cs typeface="Times New Roman" pitchFamily="18" charset="0"/>
              </a:defRPr>
            </a:lvl1pPr>
          </a:lstStyle>
          <a:p>
            <a:pPr>
              <a:defRPr/>
            </a:pPr>
            <a:fld id="{0E52C9D6-5360-4286-B7A1-76106962D477}" type="datetime1">
              <a:rPr lang="en-US"/>
              <a:pPr>
                <a:defRPr/>
              </a:pPr>
              <a:t>10/13/2015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0" i="0">
                <a:latin typeface="Comic Sans MS" pitchFamily="66" charset="0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A. Buzulutskov, BINP seminar, Oct 2015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E92F46E9-EA38-466A-BBD8-95DAE52D1BE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  <a:cs typeface="Times New Roman" pitchFamily="18" charset="0"/>
              </a:defRPr>
            </a:lvl1pPr>
          </a:lstStyle>
          <a:p>
            <a:pPr>
              <a:defRPr/>
            </a:pPr>
            <a:fld id="{42E20586-2948-4A5E-B753-61B478F0B75D}" type="datetime1">
              <a:rPr lang="en-US"/>
              <a:pPr>
                <a:defRPr/>
              </a:pPr>
              <a:t>10/13/2015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0" i="0">
                <a:latin typeface="Comic Sans MS" pitchFamily="66" charset="0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A. Buzulutskov, BINP seminar, Oct 2015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94B6C55E-D273-4B82-B94A-E5CC15A5D23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  <a:cs typeface="Times New Roman" pitchFamily="18" charset="0"/>
              </a:defRPr>
            </a:lvl1pPr>
          </a:lstStyle>
          <a:p>
            <a:pPr>
              <a:defRPr/>
            </a:pPr>
            <a:fld id="{79FD914B-F939-4456-89DC-156C1AE013D2}" type="datetime1">
              <a:rPr lang="en-US"/>
              <a:pPr>
                <a:defRPr/>
              </a:pPr>
              <a:t>10/13/2015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0" i="0">
                <a:latin typeface="Comic Sans MS" pitchFamily="66" charset="0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A. Buzulutskov, BINP seminar, Oct 2015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4CAF614C-08EE-4580-9B35-9B6161321F1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  <a:cs typeface="Times New Roman" pitchFamily="18" charset="0"/>
              </a:defRPr>
            </a:lvl1pPr>
          </a:lstStyle>
          <a:p>
            <a:pPr>
              <a:defRPr/>
            </a:pPr>
            <a:fld id="{440BD2F3-0AB8-4568-AFA1-15BB38DFD4DE}" type="datetime1">
              <a:rPr lang="en-US"/>
              <a:pPr>
                <a:defRPr/>
              </a:pPr>
              <a:t>10/13/2015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0" i="0">
                <a:latin typeface="Comic Sans MS" pitchFamily="66" charset="0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A. Buzulutskov, BINP seminar, Oct 2015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9561A492-A7F2-4CB2-B7E9-9DCD98ABD7F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  <a:cs typeface="Times New Roman" pitchFamily="18" charset="0"/>
              </a:defRPr>
            </a:lvl1pPr>
          </a:lstStyle>
          <a:p>
            <a:pPr>
              <a:defRPr/>
            </a:pPr>
            <a:fld id="{E126102A-38F3-4EB7-A0A7-CB3AEE2BA030}" type="datetime1">
              <a:rPr lang="en-US"/>
              <a:pPr>
                <a:defRPr/>
              </a:pPr>
              <a:t>10/13/2015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0" i="0">
                <a:latin typeface="Comic Sans MS" pitchFamily="66" charset="0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A. Buzulutskov, BINP seminar, Oct 2015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6D3DECE4-DD2C-411F-8C5F-6E990464B89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  <a:cs typeface="Times New Roman" pitchFamily="18" charset="0"/>
              </a:defRPr>
            </a:lvl1pPr>
          </a:lstStyle>
          <a:p>
            <a:pPr>
              <a:defRPr/>
            </a:pPr>
            <a:fld id="{DDBDEC16-CC82-4619-B545-A0708FD99B5C}" type="datetime1">
              <a:rPr lang="en-US"/>
              <a:pPr>
                <a:defRPr/>
              </a:pPr>
              <a:t>10/13/2015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0" i="0">
                <a:latin typeface="Comic Sans MS" pitchFamily="66" charset="0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A. Buzulutskov, BINP seminar, Oct 2015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BA580206-DCD8-40A3-9DD4-8AAF6A48CA8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  <a:cs typeface="Times New Roman" pitchFamily="18" charset="0"/>
              </a:defRPr>
            </a:lvl1pPr>
          </a:lstStyle>
          <a:p>
            <a:pPr>
              <a:defRPr/>
            </a:pPr>
            <a:fld id="{87ED6596-DF3C-4C98-83DC-A011E6013077}" type="datetime1">
              <a:rPr lang="en-US"/>
              <a:pPr>
                <a:defRPr/>
              </a:pPr>
              <a:t>10/13/2015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0" i="0">
                <a:latin typeface="Comic Sans MS" pitchFamily="66" charset="0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A. Buzulutskov, BINP seminar, Oct 2015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234A37B9-DF8D-4D64-BAB3-89C014EE1B5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E3E68690-A88D-41F6-905E-1D5EAF2F03C6}" type="datetime1">
              <a:rPr lang="en-US"/>
              <a:pPr>
                <a:defRPr/>
              </a:pPr>
              <a:t>10/13/2015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1" i="1">
                <a:solidFill>
                  <a:prstClr val="black">
                    <a:tint val="75000"/>
                  </a:prstClr>
                </a:solidFill>
                <a:latin typeface="Bookman Old Style" pitchFamily="18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A. Buzulutskov, BINP seminar, Oct 2015</a:t>
            </a:r>
            <a:endParaRPr lang="en-US" b="0" i="0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406D632F-B3F3-4F11-B5B8-E1221B8FEB3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1" r:id="rId1"/>
    <p:sldLayoutId id="2147484502" r:id="rId2"/>
    <p:sldLayoutId id="2147484503" r:id="rId3"/>
    <p:sldLayoutId id="2147484504" r:id="rId4"/>
    <p:sldLayoutId id="2147484505" r:id="rId5"/>
    <p:sldLayoutId id="2147484506" r:id="rId6"/>
    <p:sldLayoutId id="2147484507" r:id="rId7"/>
    <p:sldLayoutId id="2147484508" r:id="rId8"/>
    <p:sldLayoutId id="2147484509" r:id="rId9"/>
    <p:sldLayoutId id="2147484510" r:id="rId10"/>
    <p:sldLayoutId id="214748451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0" y="2300288"/>
            <a:ext cx="9144000" cy="396875"/>
          </a:xfrm>
          <a:prstGeom prst="rect">
            <a:avLst/>
          </a:prstGeom>
          <a:solidFill>
            <a:srgbClr val="FFFFCD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ctr" eaLnBrk="1" hangingPunct="1"/>
            <a:r>
              <a:rPr lang="en-US" altLang="he-IL" sz="2000" b="1">
                <a:solidFill>
                  <a:srgbClr val="000099"/>
                </a:solidFill>
              </a:rPr>
              <a:t>Andrey Sokolov</a:t>
            </a:r>
            <a:endParaRPr lang="en-US" altLang="he-IL" sz="2000" baseline="30000">
              <a:solidFill>
                <a:srgbClr val="000099"/>
              </a:solidFill>
            </a:endParaRP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0" y="2655888"/>
            <a:ext cx="9144000" cy="923925"/>
          </a:xfrm>
          <a:prstGeom prst="rect">
            <a:avLst/>
          </a:prstGeom>
          <a:solidFill>
            <a:srgbClr val="FFFFCD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altLang="he-IL" sz="1800" i="1">
                <a:solidFill>
                  <a:srgbClr val="000099"/>
                </a:solidFill>
              </a:rPr>
              <a:t>Novosibirsk State University (NSU)</a:t>
            </a:r>
          </a:p>
          <a:p>
            <a:pPr algn="ctr"/>
            <a:r>
              <a:rPr lang="en-US" altLang="he-IL" sz="1800" i="1">
                <a:solidFill>
                  <a:srgbClr val="000099"/>
                </a:solidFill>
              </a:rPr>
              <a:t>Budker Institute of Nuclear Physics (Budker INP)</a:t>
            </a:r>
          </a:p>
          <a:p>
            <a:pPr algn="ctr"/>
            <a:r>
              <a:rPr lang="en-US" altLang="he-IL" sz="1800" i="1">
                <a:solidFill>
                  <a:srgbClr val="000099"/>
                </a:solidFill>
              </a:rPr>
              <a:t>Novosibirsk, Russia</a:t>
            </a: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2205038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chemeClr val="tx2"/>
                </a:solidFill>
                <a:latin typeface="Verdana" pitchFamily="34" charset="0"/>
              </a:rPr>
              <a:t>Two-phase Cryogenic Avalanche Detector with electroluminescence gap and THGEM/GAPD-matrix multiplier</a:t>
            </a:r>
          </a:p>
        </p:txBody>
      </p:sp>
      <p:sp>
        <p:nvSpPr>
          <p:cNvPr id="13317" name="Text Box 7"/>
          <p:cNvSpPr txBox="1">
            <a:spLocks noChangeArrowheads="1"/>
          </p:cNvSpPr>
          <p:nvPr/>
        </p:nvSpPr>
        <p:spPr bwMode="auto">
          <a:xfrm>
            <a:off x="1166813" y="6099175"/>
            <a:ext cx="7229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/>
            <a:r>
              <a:rPr lang="ru-RU" sz="2400" b="1" dirty="0" smtClean="0">
                <a:solidFill>
                  <a:srgbClr val="000099"/>
                </a:solidFill>
              </a:rPr>
              <a:t>15</a:t>
            </a:r>
            <a:r>
              <a:rPr lang="en-US" sz="2400" b="1" dirty="0" smtClean="0">
                <a:solidFill>
                  <a:srgbClr val="000099"/>
                </a:solidFill>
              </a:rPr>
              <a:t> </a:t>
            </a:r>
            <a:r>
              <a:rPr lang="en-US" sz="2400" b="1" dirty="0">
                <a:solidFill>
                  <a:srgbClr val="000099"/>
                </a:solidFill>
              </a:rPr>
              <a:t>October 2015 </a:t>
            </a:r>
          </a:p>
        </p:txBody>
      </p:sp>
      <p:pic>
        <p:nvPicPr>
          <p:cNvPr id="13318" name="Picture 5" descr="MPGD2015banne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8" y="3803650"/>
            <a:ext cx="863917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8001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ru-RU" sz="2800" b="1">
                <a:solidFill>
                  <a:srgbClr val="000099"/>
                </a:solidFill>
              </a:rPr>
              <a:t>Ar energy levels</a:t>
            </a:r>
          </a:p>
        </p:txBody>
      </p:sp>
      <p:pic>
        <p:nvPicPr>
          <p:cNvPr id="25603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5413" y="6615113"/>
            <a:ext cx="4090987" cy="24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663" y="887413"/>
            <a:ext cx="8218487" cy="572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Номер слайда 2"/>
          <p:cNvSpPr txBox="1">
            <a:spLocks noGrp="1"/>
          </p:cNvSpPr>
          <p:nvPr/>
        </p:nvSpPr>
        <p:spPr bwMode="auto">
          <a:xfrm>
            <a:off x="8829675" y="6629400"/>
            <a:ext cx="314325" cy="2286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9E5A9271-1D19-4423-899E-3FE17F34BED8}" type="slidenum">
              <a:rPr lang="en-US" altLang="ru-RU" sz="800">
                <a:solidFill>
                  <a:srgbClr val="669900"/>
                </a:solidFill>
              </a:rPr>
              <a:pPr algn="r" eaLnBrk="1" hangingPunct="1"/>
              <a:t>11</a:t>
            </a:fld>
            <a:endParaRPr lang="en-US" altLang="ru-RU" sz="800">
              <a:solidFill>
                <a:srgbClr val="669900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0" y="0"/>
            <a:ext cx="9144000" cy="8001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ru-RU" sz="2800" b="1">
                <a:solidFill>
                  <a:srgbClr val="000099"/>
                </a:solidFill>
              </a:rPr>
              <a:t>Proportional EL in two-phase Ar: basic mechanisms</a:t>
            </a:r>
          </a:p>
        </p:txBody>
      </p:sp>
      <p:sp>
        <p:nvSpPr>
          <p:cNvPr id="22532" name="Номер слайда 2"/>
          <p:cNvSpPr txBox="1">
            <a:spLocks noGrp="1"/>
          </p:cNvSpPr>
          <p:nvPr/>
        </p:nvSpPr>
        <p:spPr bwMode="auto">
          <a:xfrm>
            <a:off x="8829675" y="6629400"/>
            <a:ext cx="314325" cy="2286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97F2ADFC-C737-455D-993A-1B6877BCD801}" type="slidenum">
              <a:rPr lang="en-US" altLang="ru-RU" sz="800">
                <a:solidFill>
                  <a:srgbClr val="669900"/>
                </a:solidFill>
              </a:rPr>
              <a:pPr algn="r" eaLnBrk="1" hangingPunct="1"/>
              <a:t>11</a:t>
            </a:fld>
            <a:endParaRPr lang="en-US" altLang="ru-RU" sz="800">
              <a:solidFill>
                <a:srgbClr val="669900"/>
              </a:solidFill>
            </a:endParaRPr>
          </a:p>
        </p:txBody>
      </p:sp>
      <p:pic>
        <p:nvPicPr>
          <p:cNvPr id="2253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81063"/>
            <a:ext cx="5008563" cy="399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534" name="Группа 1"/>
          <p:cNvGrpSpPr>
            <a:grpSpLocks/>
          </p:cNvGrpSpPr>
          <p:nvPr/>
        </p:nvGrpSpPr>
        <p:grpSpPr bwMode="auto">
          <a:xfrm>
            <a:off x="4983163" y="4986338"/>
            <a:ext cx="4108450" cy="935037"/>
            <a:chOff x="4801130" y="1149348"/>
            <a:chExt cx="4108335" cy="934649"/>
          </a:xfrm>
        </p:grpSpPr>
        <p:pic>
          <p:nvPicPr>
            <p:cNvPr id="22538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01130" y="1149348"/>
              <a:ext cx="4108335" cy="459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9" name="Picture 1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01130" y="1608665"/>
              <a:ext cx="2308754" cy="475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535" name="Rectangle 12"/>
          <p:cNvSpPr>
            <a:spLocks noChangeArrowheads="1"/>
          </p:cNvSpPr>
          <p:nvPr/>
        </p:nvSpPr>
        <p:spPr bwMode="auto">
          <a:xfrm>
            <a:off x="1466850" y="5178425"/>
            <a:ext cx="3524250" cy="646113"/>
          </a:xfrm>
          <a:prstGeom prst="rect">
            <a:avLst/>
          </a:prstGeom>
          <a:solidFill>
            <a:srgbClr val="FFFFCD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altLang="ru-RU" sz="1800" b="1">
                <a:solidFill>
                  <a:srgbClr val="000099"/>
                </a:solidFill>
                <a:sym typeface="System"/>
              </a:rPr>
              <a:t>Ar excimer emission in VUV</a:t>
            </a:r>
          </a:p>
          <a:p>
            <a:r>
              <a:rPr lang="en-US" altLang="ru-RU" sz="1800" b="1">
                <a:solidFill>
                  <a:srgbClr val="000099"/>
                </a:solidFill>
                <a:sym typeface="System"/>
              </a:rPr>
              <a:t>(around 128 nm):</a:t>
            </a:r>
          </a:p>
        </p:txBody>
      </p:sp>
      <p:sp>
        <p:nvSpPr>
          <p:cNvPr id="22536" name="Rectangle 12"/>
          <p:cNvSpPr>
            <a:spLocks noChangeArrowheads="1"/>
          </p:cNvSpPr>
          <p:nvPr/>
        </p:nvSpPr>
        <p:spPr bwMode="auto">
          <a:xfrm>
            <a:off x="0" y="6042025"/>
            <a:ext cx="4938713" cy="369888"/>
          </a:xfrm>
          <a:prstGeom prst="rect">
            <a:avLst/>
          </a:prstGeom>
          <a:solidFill>
            <a:srgbClr val="FFFFCD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altLang="ru-RU" sz="1800" b="1">
                <a:solidFill>
                  <a:srgbClr val="000099"/>
                </a:solidFill>
                <a:sym typeface="System"/>
              </a:rPr>
              <a:t>Ar atomic emission in NIR (690-850 nm):</a:t>
            </a:r>
          </a:p>
        </p:txBody>
      </p:sp>
      <p:pic>
        <p:nvPicPr>
          <p:cNvPr id="22537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88" y="6032500"/>
            <a:ext cx="4162425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8001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ru-RU" sz="2800" b="1">
                <a:solidFill>
                  <a:srgbClr val="000099"/>
                </a:solidFill>
              </a:rPr>
              <a:t>Motivation to study proportional EL: confusing data</a:t>
            </a:r>
          </a:p>
        </p:txBody>
      </p:sp>
      <p:pic>
        <p:nvPicPr>
          <p:cNvPr id="2662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49313"/>
            <a:ext cx="5316538" cy="389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Овал 6"/>
          <p:cNvSpPr/>
          <p:nvPr/>
        </p:nvSpPr>
        <p:spPr>
          <a:xfrm>
            <a:off x="754063" y="1363663"/>
            <a:ext cx="990600" cy="3127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06463" y="3987800"/>
            <a:ext cx="990600" cy="3127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24375" y="3144838"/>
            <a:ext cx="4619625" cy="371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Овал 10"/>
          <p:cNvSpPr/>
          <p:nvPr/>
        </p:nvSpPr>
        <p:spPr>
          <a:xfrm>
            <a:off x="6103938" y="6096000"/>
            <a:ext cx="990600" cy="3127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26632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4575" y="4746625"/>
            <a:ext cx="30765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3" name="Rectangle 12"/>
          <p:cNvSpPr>
            <a:spLocks noChangeArrowheads="1"/>
          </p:cNvSpPr>
          <p:nvPr/>
        </p:nvSpPr>
        <p:spPr bwMode="auto">
          <a:xfrm>
            <a:off x="5857875" y="2836863"/>
            <a:ext cx="2473325" cy="307975"/>
          </a:xfrm>
          <a:prstGeom prst="rect">
            <a:avLst/>
          </a:prstGeom>
          <a:solidFill>
            <a:srgbClr val="FFFFCD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altLang="ru-RU" sz="1400" b="1">
                <a:solidFill>
                  <a:srgbClr val="000099"/>
                </a:solidFill>
                <a:sym typeface="System"/>
              </a:rPr>
              <a:t>2012 JINST 7 P06014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0"/>
            <a:ext cx="9144000" cy="8001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ru-RU" sz="2800" b="1">
                <a:solidFill>
                  <a:srgbClr val="000099"/>
                </a:solidFill>
              </a:rPr>
              <a:t>Proportional EL in two-phase Ar: Experimental setup</a:t>
            </a:r>
          </a:p>
        </p:txBody>
      </p:sp>
      <p:pic>
        <p:nvPicPr>
          <p:cNvPr id="29699" name="Picture 2" descr="D:\CONFERENCES\BINP\Oct15\SetupScheme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1450" y="881063"/>
            <a:ext cx="6569075" cy="568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861854" y="1686296"/>
            <a:ext cx="213755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NIM A</a:t>
            </a:r>
            <a:r>
              <a:rPr lang="ru-RU" dirty="0" smtClean="0"/>
              <a:t>732:213-216</a:t>
            </a:r>
            <a:r>
              <a:rPr lang="en-US" dirty="0" smtClean="0"/>
              <a:t>,  2013</a:t>
            </a:r>
            <a:endParaRPr lang="ru-RU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4833257" y="1603169"/>
            <a:ext cx="1021278" cy="71252"/>
          </a:xfrm>
          <a:prstGeom prst="straightConnector1">
            <a:avLst/>
          </a:prstGeom>
          <a:ln w="19050">
            <a:solidFill>
              <a:srgbClr val="FF0000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4938155" y="2078182"/>
            <a:ext cx="952006" cy="342405"/>
          </a:xfrm>
          <a:prstGeom prst="straightConnector1">
            <a:avLst/>
          </a:prstGeom>
          <a:ln w="19050">
            <a:solidFill>
              <a:srgbClr val="FF0000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130492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ru-RU" sz="2800" b="1">
                <a:solidFill>
                  <a:srgbClr val="000099"/>
                </a:solidFill>
              </a:rPr>
              <a:t>Motivation to study proportional EL: </a:t>
            </a:r>
          </a:p>
          <a:p>
            <a:pPr algn="ctr" eaLnBrk="1" hangingPunct="1"/>
            <a:r>
              <a:rPr lang="en-US" altLang="ru-RU" sz="2800" b="1">
                <a:solidFill>
                  <a:srgbClr val="000099"/>
                </a:solidFill>
              </a:rPr>
              <a:t>DarkSide and SCENE experiments</a:t>
            </a:r>
          </a:p>
        </p:txBody>
      </p:sp>
      <p:pic>
        <p:nvPicPr>
          <p:cNvPr id="27651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6913" y="5048250"/>
            <a:ext cx="2609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00175"/>
            <a:ext cx="3762375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92488" y="2971800"/>
            <a:ext cx="5837237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30438" y="5800725"/>
            <a:ext cx="64897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933700" y="6080125"/>
            <a:ext cx="2528888" cy="261938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8001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ru-RU" sz="2800" b="1">
                <a:solidFill>
                  <a:srgbClr val="000099"/>
                </a:solidFill>
              </a:rPr>
              <a:t>Proportional EL in two-phase Ar: Experimental setup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 descr="Fig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0500" y="1265238"/>
            <a:ext cx="5894388" cy="498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2"/>
          <p:cNvSpPr>
            <a:spLocks noChangeArrowheads="1"/>
          </p:cNvSpPr>
          <p:nvPr/>
        </p:nvSpPr>
        <p:spPr bwMode="auto">
          <a:xfrm>
            <a:off x="0" y="0"/>
            <a:ext cx="9144000" cy="8001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ru-RU" sz="2800" b="1">
                <a:solidFill>
                  <a:srgbClr val="000099"/>
                </a:solidFill>
              </a:rPr>
              <a:t>3D view of experimental setup</a:t>
            </a:r>
          </a:p>
        </p:txBody>
      </p:sp>
      <p:sp>
        <p:nvSpPr>
          <p:cNvPr id="4" name="TextBox 9"/>
          <p:cNvSpPr txBox="1">
            <a:spLocks noChangeArrowheads="1"/>
          </p:cNvSpPr>
          <p:nvPr/>
        </p:nvSpPr>
        <p:spPr bwMode="auto">
          <a:xfrm>
            <a:off x="6294663" y="2850140"/>
            <a:ext cx="199926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GAPD’s 5x5 </a:t>
            </a:r>
            <a:r>
              <a:rPr lang="en-US" dirty="0" smtClean="0"/>
              <a:t>matrix</a:t>
            </a:r>
            <a:endParaRPr lang="en-US" dirty="0"/>
          </a:p>
        </p:txBody>
      </p:sp>
      <p:cxnSp>
        <p:nvCxnSpPr>
          <p:cNvPr id="5" name="Straight Arrow Connector 4"/>
          <p:cNvCxnSpPr>
            <a:stCxn id="4" idx="1"/>
          </p:cNvCxnSpPr>
          <p:nvPr/>
        </p:nvCxnSpPr>
        <p:spPr>
          <a:xfrm flipH="1">
            <a:off x="4762005" y="3019417"/>
            <a:ext cx="1532658" cy="745061"/>
          </a:xfrm>
          <a:prstGeom prst="straightConnector1">
            <a:avLst/>
          </a:prstGeom>
          <a:ln w="19050">
            <a:solidFill>
              <a:srgbClr val="FF0000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495803" y="3980016"/>
            <a:ext cx="1686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THGEMs</a:t>
            </a:r>
            <a:endParaRPr lang="ru-RU" dirty="0"/>
          </a:p>
        </p:txBody>
      </p:sp>
      <p:cxnSp>
        <p:nvCxnSpPr>
          <p:cNvPr id="8" name="Straight Arrow Connector 7"/>
          <p:cNvCxnSpPr>
            <a:stCxn id="7" idx="1"/>
          </p:cNvCxnSpPr>
          <p:nvPr/>
        </p:nvCxnSpPr>
        <p:spPr>
          <a:xfrm flipH="1" flipV="1">
            <a:off x="4391891" y="3798124"/>
            <a:ext cx="2103912" cy="351169"/>
          </a:xfrm>
          <a:prstGeom prst="straightConnector1">
            <a:avLst/>
          </a:prstGeom>
          <a:ln w="19050">
            <a:solidFill>
              <a:srgbClr val="FF0000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828800" y="2078182"/>
            <a:ext cx="7120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PMTs</a:t>
            </a:r>
            <a:endParaRPr lang="ru-RU" dirty="0"/>
          </a:p>
        </p:txBody>
      </p:sp>
      <p:cxnSp>
        <p:nvCxnSpPr>
          <p:cNvPr id="15" name="Straight Arrow Connector 14"/>
          <p:cNvCxnSpPr>
            <a:stCxn id="14" idx="3"/>
          </p:cNvCxnSpPr>
          <p:nvPr/>
        </p:nvCxnSpPr>
        <p:spPr>
          <a:xfrm>
            <a:off x="2540854" y="2247459"/>
            <a:ext cx="332975" cy="828250"/>
          </a:xfrm>
          <a:prstGeom prst="straightConnector1">
            <a:avLst/>
          </a:prstGeom>
          <a:ln w="19050">
            <a:solidFill>
              <a:srgbClr val="FF0000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4" idx="3"/>
          </p:cNvCxnSpPr>
          <p:nvPr/>
        </p:nvCxnSpPr>
        <p:spPr>
          <a:xfrm>
            <a:off x="2540854" y="2247459"/>
            <a:ext cx="2423032" cy="816375"/>
          </a:xfrm>
          <a:prstGeom prst="straightConnector1">
            <a:avLst/>
          </a:prstGeom>
          <a:ln w="19050">
            <a:solidFill>
              <a:srgbClr val="FF0000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0"/>
            <a:ext cx="9144000" cy="8001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ru-RU" sz="2400" b="1">
                <a:solidFill>
                  <a:srgbClr val="000099"/>
                </a:solidFill>
              </a:rPr>
              <a:t>    Experimental setup</a:t>
            </a:r>
          </a:p>
        </p:txBody>
      </p:sp>
      <p:pic>
        <p:nvPicPr>
          <p:cNvPr id="31747" name="Picture 3" descr="D:\CONFERENCES\BINP\Oct15\Setup3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9338" y="2633663"/>
            <a:ext cx="5554662" cy="422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D:\CONFERENCES\BINP\Oct15\Setup4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00100"/>
            <a:ext cx="3557588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 flipH="1">
            <a:off x="2208213" y="1104900"/>
            <a:ext cx="1746250" cy="509588"/>
          </a:xfrm>
          <a:prstGeom prst="straightConnector1">
            <a:avLst/>
          </a:prstGeom>
          <a:ln w="19050">
            <a:solidFill>
              <a:srgbClr val="FF0000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0" name="TextBox 9"/>
          <p:cNvSpPr txBox="1">
            <a:spLocks noChangeArrowheads="1"/>
          </p:cNvSpPr>
          <p:nvPr/>
        </p:nvSpPr>
        <p:spPr bwMode="auto">
          <a:xfrm>
            <a:off x="4013200" y="938213"/>
            <a:ext cx="45164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GAPD’s 5x5 matrix: </a:t>
            </a:r>
            <a:r>
              <a:rPr lang="en-US" dirty="0" err="1"/>
              <a:t>Hamamatsy</a:t>
            </a:r>
            <a:r>
              <a:rPr lang="en-US" dirty="0"/>
              <a:t> S10931-100P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970588" y="2244725"/>
            <a:ext cx="204787" cy="2171700"/>
          </a:xfrm>
          <a:prstGeom prst="straightConnector1">
            <a:avLst/>
          </a:prstGeom>
          <a:ln w="19050">
            <a:solidFill>
              <a:srgbClr val="FF0000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2" name="TextBox 13"/>
          <p:cNvSpPr txBox="1">
            <a:spLocks noChangeArrowheads="1"/>
          </p:cNvSpPr>
          <p:nvPr/>
        </p:nvSpPr>
        <p:spPr bwMode="auto">
          <a:xfrm>
            <a:off x="5319713" y="1876425"/>
            <a:ext cx="25257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Extraction grid: THGEM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4667002"/>
            <a:ext cx="35237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PMT: Hamamatsu R6041-506-MOD</a:t>
            </a:r>
            <a:endParaRPr lang="ru-RU" dirty="0"/>
          </a:p>
        </p:txBody>
      </p:sp>
      <p:cxnSp>
        <p:nvCxnSpPr>
          <p:cNvPr id="10" name="Straight Arrow Connector 9"/>
          <p:cNvCxnSpPr>
            <a:stCxn id="9" idx="3"/>
          </p:cNvCxnSpPr>
          <p:nvPr/>
        </p:nvCxnSpPr>
        <p:spPr>
          <a:xfrm>
            <a:off x="3523722" y="4836279"/>
            <a:ext cx="1167031" cy="626370"/>
          </a:xfrm>
          <a:prstGeom prst="straightConnector1">
            <a:avLst/>
          </a:prstGeom>
          <a:ln w="19050">
            <a:solidFill>
              <a:srgbClr val="FF0000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9" idx="3"/>
          </p:cNvCxnSpPr>
          <p:nvPr/>
        </p:nvCxnSpPr>
        <p:spPr>
          <a:xfrm>
            <a:off x="3523722" y="4836279"/>
            <a:ext cx="4159613" cy="852002"/>
          </a:xfrm>
          <a:prstGeom prst="straightConnector1">
            <a:avLst/>
          </a:prstGeom>
          <a:ln w="19050">
            <a:solidFill>
              <a:srgbClr val="FF0000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8001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ru-RU" sz="2800" b="1">
                <a:solidFill>
                  <a:srgbClr val="000099"/>
                </a:solidFill>
              </a:rPr>
              <a:t>Experimental setup</a:t>
            </a:r>
          </a:p>
        </p:txBody>
      </p:sp>
      <p:pic>
        <p:nvPicPr>
          <p:cNvPr id="32771" name="Picture 3" descr="D:\CONFERENCES\BINP\Oct15\Setup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03275"/>
            <a:ext cx="9144000" cy="605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8001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ru-RU" sz="2800" b="1">
                <a:solidFill>
                  <a:srgbClr val="000099"/>
                </a:solidFill>
              </a:rPr>
              <a:t>Proportional EL in two-phase Ar: Light and charge signal dependence on field</a:t>
            </a:r>
          </a:p>
        </p:txBody>
      </p:sp>
      <p:pic>
        <p:nvPicPr>
          <p:cNvPr id="35843" name="Picture 2" descr="D:\CONFERENCES\BINP\Oct15\LightVsChargeAmpl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4100" y="1276350"/>
            <a:ext cx="658495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>
            <a:off x="4417621" y="3420094"/>
            <a:ext cx="1" cy="55814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4" idx="1"/>
          </p:cNvCxnSpPr>
          <p:nvPr/>
        </p:nvCxnSpPr>
        <p:spPr>
          <a:xfrm flipH="1" flipV="1">
            <a:off x="5047014" y="4488873"/>
            <a:ext cx="783770" cy="72741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830784" y="5047013"/>
            <a:ext cx="18870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JINST 4: P09013</a:t>
            </a:r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0"/>
            <a:ext cx="9144000" cy="8001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ru-RU" sz="3600" b="1">
                <a:solidFill>
                  <a:srgbClr val="000099"/>
                </a:solidFill>
              </a:rPr>
              <a:t>Outline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0" y="917575"/>
            <a:ext cx="9144000" cy="3108543"/>
          </a:xfrm>
          <a:prstGeom prst="rect">
            <a:avLst/>
          </a:prstGeom>
          <a:solidFill>
            <a:srgbClr val="FFFFCD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eaLnBrk="1" hangingPunct="1">
              <a:buFontTx/>
              <a:buAutoNum type="arabicPeriod"/>
              <a:defRPr/>
            </a:pPr>
            <a:r>
              <a:rPr lang="en-US" altLang="ru-RU" sz="2800" b="1" dirty="0">
                <a:solidFill>
                  <a:srgbClr val="000099"/>
                </a:solidFill>
              </a:rPr>
              <a:t>Presentation of LCEP</a:t>
            </a: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n-US" altLang="ru-RU" sz="2800" b="1" dirty="0">
                <a:solidFill>
                  <a:srgbClr val="000099"/>
                </a:solidFill>
              </a:rPr>
              <a:t> Two-phase CRAD in Ar: concept of low-threshold detector for rare-event experiments</a:t>
            </a:r>
            <a:endParaRPr lang="ru-RU" altLang="ru-RU" sz="2800" b="1" dirty="0">
              <a:solidFill>
                <a:srgbClr val="000099"/>
              </a:solidFill>
            </a:endParaRPr>
          </a:p>
          <a:p>
            <a:pPr marL="342900" indent="-342900" eaLnBrk="1" hangingPunct="1">
              <a:defRPr/>
            </a:pPr>
            <a:r>
              <a:rPr lang="ru-RU" altLang="ru-RU" sz="2800" b="1" dirty="0">
                <a:solidFill>
                  <a:srgbClr val="000099"/>
                </a:solidFill>
              </a:rPr>
              <a:t>3. </a:t>
            </a:r>
            <a:r>
              <a:rPr lang="en-US" altLang="ru-RU" sz="2800" b="1" dirty="0">
                <a:solidFill>
                  <a:srgbClr val="000099"/>
                </a:solidFill>
              </a:rPr>
              <a:t>Proportional EL in two-phase </a:t>
            </a:r>
            <a:r>
              <a:rPr lang="en-US" altLang="ru-RU" sz="2800" b="1" dirty="0" err="1">
                <a:solidFill>
                  <a:srgbClr val="000099"/>
                </a:solidFill>
              </a:rPr>
              <a:t>Ar</a:t>
            </a:r>
            <a:endParaRPr lang="en-US" altLang="ru-RU" sz="2800" b="1" dirty="0">
              <a:solidFill>
                <a:srgbClr val="000099"/>
              </a:solidFill>
            </a:endParaRPr>
          </a:p>
          <a:p>
            <a:pPr marL="342900" indent="-342900" eaLnBrk="1" hangingPunct="1">
              <a:defRPr/>
            </a:pPr>
            <a:r>
              <a:rPr lang="ru-RU" altLang="ru-RU" sz="2800" b="1" dirty="0" smtClean="0">
                <a:solidFill>
                  <a:srgbClr val="000099"/>
                </a:solidFill>
              </a:rPr>
              <a:t>4</a:t>
            </a:r>
            <a:r>
              <a:rPr lang="ru-RU" altLang="ru-RU" sz="2800" b="1" dirty="0">
                <a:solidFill>
                  <a:srgbClr val="000099"/>
                </a:solidFill>
              </a:rPr>
              <a:t>. </a:t>
            </a:r>
            <a:r>
              <a:rPr lang="en-US" altLang="ru-RU" sz="2800" b="1" smtClean="0">
                <a:solidFill>
                  <a:srgbClr val="000099"/>
                </a:solidFill>
              </a:rPr>
              <a:t>CRAD spatial </a:t>
            </a:r>
            <a:r>
              <a:rPr lang="en-US" altLang="ru-RU" sz="2800" b="1" dirty="0">
                <a:solidFill>
                  <a:srgbClr val="000099"/>
                </a:solidFill>
              </a:rPr>
              <a:t>resolution</a:t>
            </a:r>
          </a:p>
          <a:p>
            <a:pPr marL="342900" indent="-342900" eaLnBrk="1" hangingPunct="1">
              <a:defRPr/>
            </a:pPr>
            <a:r>
              <a:rPr lang="en-US" altLang="ru-RU" sz="2800" b="1" dirty="0">
                <a:solidFill>
                  <a:srgbClr val="000099"/>
                </a:solidFill>
              </a:rPr>
              <a:t>5. Calibration with neutron source</a:t>
            </a:r>
          </a:p>
          <a:p>
            <a:pPr marL="342900" indent="-342900" eaLnBrk="1" hangingPunct="1">
              <a:defRPr/>
            </a:pPr>
            <a:r>
              <a:rPr lang="en-US" altLang="ru-RU" sz="2800" b="1" dirty="0">
                <a:solidFill>
                  <a:srgbClr val="000099"/>
                </a:solidFill>
              </a:rPr>
              <a:t>6. Summary.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0"/>
            <a:ext cx="9144000" cy="8001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ru-RU" sz="2800" b="1" baseline="30000">
                <a:solidFill>
                  <a:srgbClr val="000099"/>
                </a:solidFill>
              </a:rPr>
              <a:t>109</a:t>
            </a:r>
            <a:r>
              <a:rPr lang="en-US" altLang="ru-RU" sz="2800" b="1">
                <a:solidFill>
                  <a:srgbClr val="000099"/>
                </a:solidFill>
              </a:rPr>
              <a:t>Cd gamma-ray spectrum in EL gap</a:t>
            </a:r>
          </a:p>
        </p:txBody>
      </p:sp>
      <p:pic>
        <p:nvPicPr>
          <p:cNvPr id="36867" name="Picture 2" descr="D:\CONFERENCES\BINP\Oct15\Cd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4475" y="1114425"/>
            <a:ext cx="6594475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0"/>
            <a:ext cx="9144000" cy="8001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ru-RU" sz="2800" b="1">
                <a:solidFill>
                  <a:srgbClr val="000099"/>
                </a:solidFill>
              </a:rPr>
              <a:t>“Pure Ar emission” approach in EL yield: </a:t>
            </a:r>
          </a:p>
          <a:p>
            <a:pPr algn="ctr" eaLnBrk="1" hangingPunct="1"/>
            <a:r>
              <a:rPr lang="en-US" altLang="ru-RU" sz="2800" b="1">
                <a:solidFill>
                  <a:srgbClr val="000099"/>
                </a:solidFill>
              </a:rPr>
              <a:t>wrong both in VUV and NIR!</a:t>
            </a:r>
          </a:p>
        </p:txBody>
      </p:sp>
      <p:pic>
        <p:nvPicPr>
          <p:cNvPr id="40963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3463" y="1023938"/>
            <a:ext cx="6772275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Номер слайда 2"/>
          <p:cNvSpPr txBox="1">
            <a:spLocks noGrp="1"/>
          </p:cNvSpPr>
          <p:nvPr/>
        </p:nvSpPr>
        <p:spPr bwMode="auto">
          <a:xfrm>
            <a:off x="8829675" y="6629400"/>
            <a:ext cx="314325" cy="2286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B85D392D-8AD4-4F62-AF8B-1DB38AD577BA}" type="slidenum">
              <a:rPr lang="en-US" altLang="ru-RU" sz="800">
                <a:solidFill>
                  <a:srgbClr val="669900"/>
                </a:solidFill>
              </a:rPr>
              <a:pPr algn="r" eaLnBrk="1" hangingPunct="1"/>
              <a:t>22</a:t>
            </a:fld>
            <a:endParaRPr lang="en-US" altLang="ru-RU" sz="800">
              <a:solidFill>
                <a:srgbClr val="669900"/>
              </a:solidFill>
            </a:endParaRPr>
          </a:p>
        </p:txBody>
      </p:sp>
      <p:sp>
        <p:nvSpPr>
          <p:cNvPr id="23555" name="Rectangle 2"/>
          <p:cNvSpPr>
            <a:spLocks noChangeArrowheads="1"/>
          </p:cNvSpPr>
          <p:nvPr/>
        </p:nvSpPr>
        <p:spPr bwMode="auto">
          <a:xfrm>
            <a:off x="0" y="0"/>
            <a:ext cx="9144000" cy="8001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ru-RU" sz="2800" b="1">
                <a:solidFill>
                  <a:srgbClr val="000099"/>
                </a:solidFill>
              </a:rPr>
              <a:t>Proportional EL in two-phase Ar in presence of N</a:t>
            </a:r>
            <a:r>
              <a:rPr lang="en-US" altLang="ru-RU" sz="2800" b="1" baseline="-25000">
                <a:solidFill>
                  <a:srgbClr val="000099"/>
                </a:solidFill>
              </a:rPr>
              <a:t>2</a:t>
            </a:r>
          </a:p>
        </p:txBody>
      </p:sp>
      <p:sp>
        <p:nvSpPr>
          <p:cNvPr id="23556" name="Номер слайда 2"/>
          <p:cNvSpPr txBox="1">
            <a:spLocks noGrp="1"/>
          </p:cNvSpPr>
          <p:nvPr/>
        </p:nvSpPr>
        <p:spPr bwMode="auto">
          <a:xfrm>
            <a:off x="8829675" y="6629400"/>
            <a:ext cx="314325" cy="2286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6785DCA1-FD5C-4B0E-AE18-0C47EC0126AB}" type="slidenum">
              <a:rPr lang="en-US" altLang="ru-RU" sz="800">
                <a:solidFill>
                  <a:srgbClr val="669900"/>
                </a:solidFill>
              </a:rPr>
              <a:pPr algn="r" eaLnBrk="1" hangingPunct="1"/>
              <a:t>22</a:t>
            </a:fld>
            <a:endParaRPr lang="en-US" altLang="ru-RU" sz="800">
              <a:solidFill>
                <a:srgbClr val="669900"/>
              </a:solidFill>
            </a:endParaRPr>
          </a:p>
        </p:txBody>
      </p:sp>
      <p:pic>
        <p:nvPicPr>
          <p:cNvPr id="23557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6025"/>
            <a:ext cx="5019675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5099050"/>
            <a:ext cx="4551363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9" name="Rectangle 12"/>
          <p:cNvSpPr>
            <a:spLocks noChangeArrowheads="1"/>
          </p:cNvSpPr>
          <p:nvPr/>
        </p:nvSpPr>
        <p:spPr bwMode="auto">
          <a:xfrm>
            <a:off x="685800" y="5230813"/>
            <a:ext cx="3886200" cy="647700"/>
          </a:xfrm>
          <a:prstGeom prst="rect">
            <a:avLst/>
          </a:prstGeom>
          <a:solidFill>
            <a:srgbClr val="FFFFCD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altLang="ru-RU" sz="1800" b="1">
                <a:solidFill>
                  <a:srgbClr val="000099"/>
                </a:solidFill>
                <a:sym typeface="System"/>
              </a:rPr>
              <a:t>N</a:t>
            </a:r>
            <a:r>
              <a:rPr lang="en-US" altLang="ru-RU" sz="1800" b="1" baseline="-25000">
                <a:solidFill>
                  <a:srgbClr val="000099"/>
                </a:solidFill>
                <a:sym typeface="System"/>
              </a:rPr>
              <a:t>2</a:t>
            </a:r>
            <a:r>
              <a:rPr lang="en-US" altLang="ru-RU" sz="1800" b="1">
                <a:solidFill>
                  <a:srgbClr val="000099"/>
                </a:solidFill>
                <a:sym typeface="System"/>
              </a:rPr>
              <a:t> Second Positive System (SPS)</a:t>
            </a:r>
          </a:p>
          <a:p>
            <a:r>
              <a:rPr lang="en-US" altLang="ru-RU" sz="1800" b="1">
                <a:solidFill>
                  <a:srgbClr val="000099"/>
                </a:solidFill>
                <a:sym typeface="System"/>
              </a:rPr>
              <a:t>emission in UV (300-430 nm):</a:t>
            </a:r>
          </a:p>
        </p:txBody>
      </p:sp>
      <p:sp>
        <p:nvSpPr>
          <p:cNvPr id="23560" name="Rectangle 12"/>
          <p:cNvSpPr>
            <a:spLocks noChangeArrowheads="1"/>
          </p:cNvSpPr>
          <p:nvPr/>
        </p:nvSpPr>
        <p:spPr bwMode="auto">
          <a:xfrm>
            <a:off x="0" y="941388"/>
            <a:ext cx="4114800" cy="307975"/>
          </a:xfrm>
          <a:prstGeom prst="rect">
            <a:avLst/>
          </a:prstGeom>
          <a:solidFill>
            <a:srgbClr val="FFFFCD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altLang="ru-RU" sz="1400" b="1">
                <a:solidFill>
                  <a:srgbClr val="000099"/>
                </a:solidFill>
                <a:sym typeface="System"/>
              </a:rPr>
              <a:t>T. Takahashi et al., NIM 205 (1983) 591: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8001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ru-RU" sz="2800" b="1">
                <a:solidFill>
                  <a:srgbClr val="000099"/>
                </a:solidFill>
              </a:rPr>
              <a:t>Ar and N</a:t>
            </a:r>
            <a:r>
              <a:rPr lang="en-US" altLang="ru-RU" sz="2800" b="1" baseline="-25000">
                <a:solidFill>
                  <a:srgbClr val="000099"/>
                </a:solidFill>
              </a:rPr>
              <a:t>2</a:t>
            </a:r>
            <a:r>
              <a:rPr lang="en-US" altLang="ru-RU" sz="2800" b="1">
                <a:solidFill>
                  <a:srgbClr val="000099"/>
                </a:solidFill>
              </a:rPr>
              <a:t> energy levels</a:t>
            </a:r>
          </a:p>
        </p:txBody>
      </p:sp>
      <p:pic>
        <p:nvPicPr>
          <p:cNvPr id="24579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903288"/>
            <a:ext cx="7489825" cy="562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6875" y="6529388"/>
            <a:ext cx="265271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8001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ru-RU" sz="2800" b="1">
                <a:solidFill>
                  <a:srgbClr val="000099"/>
                </a:solidFill>
              </a:rPr>
              <a:t>Optical spectra</a:t>
            </a:r>
          </a:p>
        </p:txBody>
      </p:sp>
      <p:pic>
        <p:nvPicPr>
          <p:cNvPr id="25603" name="Picture 9" descr="D:\CONFERENCES\BINP\Oct15\OptSpectra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750" y="947738"/>
            <a:ext cx="4995863" cy="382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6338" y="3302000"/>
            <a:ext cx="4157662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0"/>
            <a:ext cx="9144000" cy="8001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ru-RU" sz="2800" b="1">
                <a:solidFill>
                  <a:srgbClr val="000099"/>
                </a:solidFill>
              </a:rPr>
              <a:t>N</a:t>
            </a:r>
            <a:r>
              <a:rPr lang="en-US" altLang="ru-RU" sz="2800" b="1" baseline="-25000">
                <a:solidFill>
                  <a:srgbClr val="000099"/>
                </a:solidFill>
              </a:rPr>
              <a:t>2</a:t>
            </a:r>
            <a:r>
              <a:rPr lang="en-US" altLang="ru-RU" sz="2800" b="1">
                <a:solidFill>
                  <a:srgbClr val="000099"/>
                </a:solidFill>
              </a:rPr>
              <a:t> content measurement</a:t>
            </a:r>
          </a:p>
        </p:txBody>
      </p:sp>
      <p:pic>
        <p:nvPicPr>
          <p:cNvPr id="33795" name="Picture 2" descr="D:\CONFERENCES\BINP\Oct15\Setup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74725"/>
            <a:ext cx="3494088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4888" y="1447800"/>
            <a:ext cx="5599112" cy="44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0"/>
            <a:ext cx="9144000" cy="8001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ru-RU" sz="2800" b="1">
                <a:solidFill>
                  <a:srgbClr val="000099"/>
                </a:solidFill>
              </a:rPr>
              <a:t>Proportional EL in two-phase Ar: Light and charge signal dependence on field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0" y="0"/>
            <a:ext cx="9144000" cy="8001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ru-RU" sz="2800" b="1">
                <a:solidFill>
                  <a:srgbClr val="000099"/>
                </a:solidFill>
              </a:rPr>
              <a:t>EL gap yield</a:t>
            </a:r>
          </a:p>
        </p:txBody>
      </p:sp>
      <p:pic>
        <p:nvPicPr>
          <p:cNvPr id="37891" name="Picture 2" descr="D:\CONFERENCES\BINP\Oct15\ELgapYield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8600" y="968375"/>
            <a:ext cx="6561138" cy="533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9" descr="D:\CONFERENCES\BINP\Oct15\OptSpectra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95488" y="909638"/>
            <a:ext cx="6629400" cy="507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0" y="0"/>
            <a:ext cx="9144000" cy="8001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ru-RU" sz="2800" b="1">
                <a:solidFill>
                  <a:srgbClr val="000099"/>
                </a:solidFill>
              </a:rPr>
              <a:t>Absolute EL yield</a:t>
            </a:r>
          </a:p>
        </p:txBody>
      </p:sp>
      <p:pic>
        <p:nvPicPr>
          <p:cNvPr id="38915" name="Picture 9" descr="D:\CONFERENCES\BINP\Oct15\OptSpectra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4267200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0663" y="1128713"/>
            <a:ext cx="24669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2924175"/>
            <a:ext cx="5562600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0" y="0"/>
            <a:ext cx="9144000" cy="8001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ru-RU" sz="2800" b="1">
                <a:solidFill>
                  <a:srgbClr val="000099"/>
                </a:solidFill>
              </a:rPr>
              <a:t>Absolute EL yield</a:t>
            </a:r>
          </a:p>
        </p:txBody>
      </p:sp>
      <p:pic>
        <p:nvPicPr>
          <p:cNvPr id="39939" name="Picture 2" descr="D:\CONFERENCES\BINP\Oct15\ELYield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4950" y="904875"/>
            <a:ext cx="5991225" cy="484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Rectangle 12"/>
          <p:cNvSpPr>
            <a:spLocks noChangeArrowheads="1"/>
          </p:cNvSpPr>
          <p:nvPr/>
        </p:nvSpPr>
        <p:spPr bwMode="auto">
          <a:xfrm>
            <a:off x="4763" y="5857875"/>
            <a:ext cx="6129337" cy="400050"/>
          </a:xfrm>
          <a:prstGeom prst="rect">
            <a:avLst/>
          </a:prstGeom>
          <a:solidFill>
            <a:srgbClr val="FFFFCD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altLang="ru-RU" sz="2000" b="1">
                <a:solidFill>
                  <a:srgbClr val="000099"/>
                </a:solidFill>
                <a:sym typeface="System"/>
              </a:rPr>
              <a:t>Overall in VUV (Ar</a:t>
            </a:r>
            <a:r>
              <a:rPr lang="en-US" altLang="ru-RU" sz="2000" b="1" baseline="-25000">
                <a:solidFill>
                  <a:srgbClr val="000099"/>
                </a:solidFill>
                <a:sym typeface="System"/>
              </a:rPr>
              <a:t>2</a:t>
            </a:r>
            <a:r>
              <a:rPr lang="en-US" altLang="ru-RU" sz="2000" b="1">
                <a:solidFill>
                  <a:srgbClr val="000099"/>
                </a:solidFill>
                <a:sym typeface="System"/>
              </a:rPr>
              <a:t> excimer) and UV (N</a:t>
            </a:r>
            <a:r>
              <a:rPr lang="en-US" altLang="ru-RU" sz="2000" b="1" baseline="-25000">
                <a:solidFill>
                  <a:srgbClr val="000099"/>
                </a:solidFill>
                <a:sym typeface="System"/>
              </a:rPr>
              <a:t>2</a:t>
            </a:r>
            <a:r>
              <a:rPr lang="en-US" altLang="ru-RU" sz="2000" b="1">
                <a:solidFill>
                  <a:srgbClr val="000099"/>
                </a:solidFill>
                <a:sym typeface="System"/>
              </a:rPr>
              <a:t> SPS):</a:t>
            </a:r>
          </a:p>
        </p:txBody>
      </p:sp>
      <p:sp>
        <p:nvSpPr>
          <p:cNvPr id="39941" name="Rectangle 12"/>
          <p:cNvSpPr>
            <a:spLocks noChangeArrowheads="1"/>
          </p:cNvSpPr>
          <p:nvPr/>
        </p:nvSpPr>
        <p:spPr bwMode="auto">
          <a:xfrm>
            <a:off x="3776663" y="6429375"/>
            <a:ext cx="2357437" cy="400050"/>
          </a:xfrm>
          <a:prstGeom prst="rect">
            <a:avLst/>
          </a:prstGeom>
          <a:solidFill>
            <a:srgbClr val="FFFFCD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altLang="ru-RU" sz="2000" b="1">
                <a:solidFill>
                  <a:srgbClr val="000099"/>
                </a:solidFill>
                <a:sym typeface="System"/>
              </a:rPr>
              <a:t>In UV (N</a:t>
            </a:r>
            <a:r>
              <a:rPr lang="en-US" altLang="ru-RU" sz="2000" b="1" baseline="-25000">
                <a:solidFill>
                  <a:srgbClr val="000099"/>
                </a:solidFill>
                <a:sym typeface="System"/>
              </a:rPr>
              <a:t>2</a:t>
            </a:r>
            <a:r>
              <a:rPr lang="en-US" altLang="ru-RU" sz="2000" b="1">
                <a:solidFill>
                  <a:srgbClr val="000099"/>
                </a:solidFill>
                <a:sym typeface="System"/>
              </a:rPr>
              <a:t> SPS):</a:t>
            </a:r>
          </a:p>
        </p:txBody>
      </p:sp>
      <p:pic>
        <p:nvPicPr>
          <p:cNvPr id="39942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1225" y="6453188"/>
            <a:ext cx="2995613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5038" y="5880100"/>
            <a:ext cx="3128962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722438" y="5295900"/>
            <a:ext cx="5734050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Buzulutskov et al.  arXiv:1509.00664v1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8001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ru-RU" sz="2400" b="1">
                <a:solidFill>
                  <a:srgbClr val="000099"/>
                </a:solidFill>
              </a:rPr>
              <a:t>Laboratory of Cosmology and Elementary Particles (LCEP)</a:t>
            </a: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0" y="973138"/>
            <a:ext cx="9144000" cy="5632450"/>
          </a:xfrm>
          <a:prstGeom prst="rect">
            <a:avLst/>
          </a:prstGeom>
          <a:solidFill>
            <a:srgbClr val="FFFFCD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ru-RU" sz="2000" b="1">
                <a:solidFill>
                  <a:srgbClr val="000099"/>
                </a:solidFill>
              </a:rPr>
              <a:t>LCEP is joint laboratory of Budker INP (BINP) and </a:t>
            </a:r>
            <a:r>
              <a:rPr lang="en-US" altLang="ru-RU" sz="2000" b="1">
                <a:solidFill>
                  <a:srgbClr val="000099"/>
                </a:solidFill>
                <a:sym typeface="Symbol" pitchFamily="18" charset="2"/>
              </a:rPr>
              <a:t>Novosibirsk State University (</a:t>
            </a:r>
            <a:r>
              <a:rPr lang="en-US" altLang="ru-RU" sz="2000" b="1">
                <a:solidFill>
                  <a:srgbClr val="000099"/>
                </a:solidFill>
              </a:rPr>
              <a:t>NSU)</a:t>
            </a:r>
          </a:p>
          <a:p>
            <a:endParaRPr lang="en-US" altLang="ru-RU" sz="2000" b="1">
              <a:solidFill>
                <a:srgbClr val="000099"/>
              </a:solidFill>
              <a:sym typeface="Symbol" pitchFamily="18" charset="2"/>
            </a:endParaRPr>
          </a:p>
          <a:p>
            <a:r>
              <a:rPr lang="en-US" altLang="ru-RU" sz="2000" b="1">
                <a:solidFill>
                  <a:srgbClr val="000099"/>
                </a:solidFill>
                <a:sym typeface="Symbol" pitchFamily="18" charset="2"/>
              </a:rPr>
              <a:t>LCEP location: BINP (experimental division) and NSU (theoretical division)</a:t>
            </a:r>
          </a:p>
          <a:p>
            <a:endParaRPr lang="en-US" altLang="ru-RU" sz="2000" b="1">
              <a:solidFill>
                <a:srgbClr val="000099"/>
              </a:solidFill>
              <a:sym typeface="Symbol" pitchFamily="18" charset="2"/>
            </a:endParaRPr>
          </a:p>
          <a:p>
            <a:r>
              <a:rPr lang="en-US" altLang="ru-RU" sz="2000" b="1">
                <a:solidFill>
                  <a:srgbClr val="000099"/>
                </a:solidFill>
                <a:sym typeface="Symbol" pitchFamily="18" charset="2"/>
              </a:rPr>
              <a:t>LCEP is operated in the frame of BINP and NSU research programs</a:t>
            </a:r>
          </a:p>
          <a:p>
            <a:endParaRPr lang="en-US" altLang="ru-RU" sz="2000" b="1" u="sng">
              <a:solidFill>
                <a:srgbClr val="000099"/>
              </a:solidFill>
              <a:sym typeface="Symbol" pitchFamily="18" charset="2"/>
            </a:endParaRPr>
          </a:p>
          <a:p>
            <a:r>
              <a:rPr lang="en-US" altLang="ru-RU" sz="2000" b="1">
                <a:solidFill>
                  <a:srgbClr val="000099"/>
                </a:solidFill>
                <a:sym typeface="Symbol" pitchFamily="18" charset="2"/>
              </a:rPr>
              <a:t>Experimental division of LCEP:</a:t>
            </a:r>
          </a:p>
          <a:p>
            <a:r>
              <a:rPr lang="en-US" altLang="ru-RU" sz="2000" b="1">
                <a:solidFill>
                  <a:srgbClr val="000099"/>
                </a:solidFill>
                <a:sym typeface="Symbol" pitchFamily="18" charset="2"/>
              </a:rPr>
              <a:t>A. Bondar, R. Belousov, A. Buzulutskov (coordinator), A. Dolgov (head of the lab), A. Chegodaev, V. Nosov, L. Shekhtman, E. Shemyakina, R. Snopkov, A. Sokolov</a:t>
            </a:r>
          </a:p>
          <a:p>
            <a:endParaRPr lang="en-US" altLang="ru-RU" sz="2000" b="1">
              <a:solidFill>
                <a:srgbClr val="000099"/>
              </a:solidFill>
              <a:sym typeface="Symbol" pitchFamily="18" charset="2"/>
            </a:endParaRPr>
          </a:p>
          <a:p>
            <a:r>
              <a:rPr lang="en-US" altLang="ru-RU" sz="2000" b="1">
                <a:solidFill>
                  <a:srgbClr val="000099"/>
                </a:solidFill>
                <a:sym typeface="Symbol" pitchFamily="18" charset="2"/>
              </a:rPr>
              <a:t>Students: N. Smirnov, K. Zatrimailov, A. Davydov, G. Vatnik</a:t>
            </a:r>
          </a:p>
          <a:p>
            <a:endParaRPr lang="en-US" altLang="ru-RU" sz="2000" b="1">
              <a:solidFill>
                <a:srgbClr val="000099"/>
              </a:solidFill>
              <a:sym typeface="Symbol" pitchFamily="18" charset="2"/>
            </a:endParaRPr>
          </a:p>
          <a:p>
            <a:r>
              <a:rPr lang="en-US" altLang="ru-RU" sz="2000" b="1">
                <a:solidFill>
                  <a:srgbClr val="000099"/>
                </a:solidFill>
                <a:sym typeface="Symbol" pitchFamily="18" charset="2"/>
              </a:rPr>
              <a:t>We collaborate with team from Plasma Division (BINP) on neutron scattering system development: </a:t>
            </a:r>
          </a:p>
          <a:p>
            <a:r>
              <a:rPr lang="en-US" altLang="ru-RU" sz="2000" b="1">
                <a:solidFill>
                  <a:srgbClr val="000099"/>
                </a:solidFill>
                <a:sym typeface="Symbol" pitchFamily="18" charset="2"/>
              </a:rPr>
              <a:t>- S. Polosatkin, E. Grishnyaev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0"/>
            <a:ext cx="9144000" cy="8001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ru-RU" sz="2800" b="1">
                <a:solidFill>
                  <a:srgbClr val="000099"/>
                </a:solidFill>
              </a:rPr>
              <a:t>Explanation of NIR suppression at 87 K</a:t>
            </a:r>
          </a:p>
        </p:txBody>
      </p:sp>
      <p:pic>
        <p:nvPicPr>
          <p:cNvPr id="4096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27100"/>
            <a:ext cx="3362325" cy="270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Овал 10"/>
          <p:cNvSpPr/>
          <p:nvPr/>
        </p:nvSpPr>
        <p:spPr>
          <a:xfrm>
            <a:off x="990600" y="3111500"/>
            <a:ext cx="990600" cy="3127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4096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2640013"/>
            <a:ext cx="7210425" cy="338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0"/>
            <a:ext cx="9144000" cy="8001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ru-RU" sz="2800" b="1">
                <a:solidFill>
                  <a:srgbClr val="000099"/>
                </a:solidFill>
              </a:rPr>
              <a:t>Two-phase CRAD in Ar doped with N</a:t>
            </a:r>
            <a:r>
              <a:rPr lang="en-US" altLang="ru-RU" sz="2800" b="1" baseline="-25000">
                <a:solidFill>
                  <a:srgbClr val="000099"/>
                </a:solidFill>
              </a:rPr>
              <a:t>2</a:t>
            </a:r>
            <a:r>
              <a:rPr lang="en-US" altLang="ru-RU" sz="2800" b="1">
                <a:solidFill>
                  <a:srgbClr val="000099"/>
                </a:solidFill>
              </a:rPr>
              <a:t>, with 9 l cryogenic chamber: ultimate sensitivity assessment</a:t>
            </a:r>
          </a:p>
        </p:txBody>
      </p:sp>
      <p:sp>
        <p:nvSpPr>
          <p:cNvPr id="41987" name="Rectangle 4"/>
          <p:cNvSpPr>
            <a:spLocks noChangeArrowheads="1"/>
          </p:cNvSpPr>
          <p:nvPr/>
        </p:nvSpPr>
        <p:spPr bwMode="auto">
          <a:xfrm>
            <a:off x="0" y="754063"/>
            <a:ext cx="9144000" cy="6002337"/>
          </a:xfrm>
          <a:prstGeom prst="rect">
            <a:avLst/>
          </a:prstGeom>
          <a:solidFill>
            <a:srgbClr val="FFFFCD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just" defTabSz="449263" eaLnBrk="1" hangingPunct="1">
              <a:buClr>
                <a:srgbClr val="000099"/>
              </a:buClr>
              <a:buFont typeface="Comic Sans MS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ru-RU" sz="2400" b="1">
                <a:solidFill>
                  <a:srgbClr val="000099"/>
                </a:solidFill>
              </a:rPr>
              <a:t>At the moment we have a sensitivity of 1.5 pe/e at 7 kV/cm (2.7 times more than expected in “pure Ar” approach)</a:t>
            </a:r>
          </a:p>
          <a:p>
            <a:pPr algn="just" defTabSz="449263" eaLnBrk="1" hangingPunct="1">
              <a:buClr>
                <a:srgbClr val="000099"/>
              </a:buClr>
              <a:buFont typeface="Comic Sans MS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ru-RU" sz="2400" b="1">
              <a:solidFill>
                <a:srgbClr val="000099"/>
              </a:solidFill>
            </a:endParaRPr>
          </a:p>
          <a:p>
            <a:pPr algn="just" defTabSz="449263" eaLnBrk="1" hangingPunct="1">
              <a:buClr>
                <a:srgbClr val="000099"/>
              </a:buClr>
              <a:buFont typeface="Comic Sans MS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ru-RU" sz="2400" b="1">
                <a:solidFill>
                  <a:srgbClr val="000099"/>
                </a:solidFill>
              </a:rPr>
              <a:t>Expected sensitivity enhancement:</a:t>
            </a:r>
          </a:p>
          <a:p>
            <a:pPr algn="just" defTabSz="449263" eaLnBrk="1" hangingPunct="1">
              <a:buClr>
                <a:srgbClr val="000099"/>
              </a:buClr>
              <a:buFont typeface="Comic Sans MS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ru-RU" sz="2400" b="1">
                <a:solidFill>
                  <a:srgbClr val="000099"/>
                </a:solidFill>
              </a:rPr>
              <a:t>- Adding more (100-200 ppm) N</a:t>
            </a:r>
            <a:r>
              <a:rPr lang="en-US" altLang="ru-RU" sz="2400" b="1" baseline="-25000">
                <a:solidFill>
                  <a:srgbClr val="000099"/>
                </a:solidFill>
              </a:rPr>
              <a:t>2</a:t>
            </a:r>
            <a:r>
              <a:rPr lang="en-US" altLang="ru-RU" sz="2400" b="1">
                <a:solidFill>
                  <a:srgbClr val="000099"/>
                </a:solidFill>
              </a:rPr>
              <a:t>, fully converting VUV to UV: factor of 2</a:t>
            </a:r>
          </a:p>
          <a:p>
            <a:pPr algn="just" defTabSz="449263" eaLnBrk="1" hangingPunct="1">
              <a:buClr>
                <a:srgbClr val="000099"/>
              </a:buClr>
              <a:buFont typeface="Comic Sans MS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ru-RU" sz="2400" b="1">
                <a:solidFill>
                  <a:srgbClr val="000099"/>
                </a:solidFill>
              </a:rPr>
              <a:t>- Removing WLS and using UV transparent acrylic: factor of 100/15%=6.7</a:t>
            </a:r>
          </a:p>
          <a:p>
            <a:pPr algn="just" defTabSz="449263" eaLnBrk="1" hangingPunct="1">
              <a:buClr>
                <a:srgbClr val="000099"/>
              </a:buClr>
              <a:buFont typeface="Comic Sans MS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ru-RU" sz="2400" b="1">
                <a:solidFill>
                  <a:srgbClr val="000099"/>
                </a:solidFill>
              </a:rPr>
              <a:t>- Doubling the number of PMTs or replacing those with MPPCs (200 pieces of 6x6 mm</a:t>
            </a:r>
            <a:r>
              <a:rPr lang="en-US" altLang="ru-RU" sz="2400" b="1" baseline="30000">
                <a:solidFill>
                  <a:srgbClr val="000099"/>
                </a:solidFill>
              </a:rPr>
              <a:t>2</a:t>
            </a:r>
            <a:r>
              <a:rPr lang="en-US" altLang="ru-RU" sz="2400" b="1">
                <a:solidFill>
                  <a:srgbClr val="000099"/>
                </a:solidFill>
              </a:rPr>
              <a:t> Hamamatsy S13360-6050PE): factor of 2</a:t>
            </a:r>
          </a:p>
          <a:p>
            <a:pPr algn="just" defTabSz="449263" eaLnBrk="1" hangingPunct="1">
              <a:buClr>
                <a:srgbClr val="000099"/>
              </a:buClr>
              <a:buFont typeface="Comic Sans MS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ru-RU" sz="2400" b="1">
              <a:solidFill>
                <a:srgbClr val="000099"/>
              </a:solidFill>
            </a:endParaRPr>
          </a:p>
          <a:p>
            <a:pPr algn="just" defTabSz="449263" eaLnBrk="1" hangingPunct="1">
              <a:buClr>
                <a:srgbClr val="000099"/>
              </a:buClr>
              <a:buFont typeface="Comic Sans MS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ru-RU" sz="2400" b="1">
                <a:solidFill>
                  <a:srgbClr val="000099"/>
                </a:solidFill>
              </a:rPr>
              <a:t>This would result in 1.5*2*6.7*2= 40 pe/e: more than enough! </a:t>
            </a:r>
          </a:p>
          <a:p>
            <a:pPr algn="just" defTabSz="449263" eaLnBrk="1" hangingPunct="1">
              <a:buClr>
                <a:srgbClr val="000099"/>
              </a:buClr>
              <a:buFont typeface="Comic Sans MS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ru-RU" sz="2400" b="1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ru-RU" sz="2400" b="1">
                <a:solidFill>
                  <a:srgbClr val="000099"/>
                </a:solidFill>
              </a:rPr>
              <a:t>CRAD Spatial resolution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ru-RU" sz="2400" b="1">
                <a:solidFill>
                  <a:srgbClr val="000099"/>
                </a:solidFill>
              </a:rPr>
              <a:t>Two-phase CRAD in Ar with THGEM/GAPD-matrix charge/optical readout in the NIR</a:t>
            </a:r>
          </a:p>
        </p:txBody>
      </p:sp>
      <p:pic>
        <p:nvPicPr>
          <p:cNvPr id="44035" name="Picture 4" descr="D:\PAPERS\MyBasicPapers\Paper59GAPDMatrix\Figures\SetupPhoto\DSC004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319588"/>
            <a:ext cx="3384550" cy="253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Rectangle 10"/>
          <p:cNvSpPr>
            <a:spLocks noChangeArrowheads="1"/>
          </p:cNvSpPr>
          <p:nvPr/>
        </p:nvSpPr>
        <p:spPr bwMode="auto">
          <a:xfrm>
            <a:off x="3590925" y="4321175"/>
            <a:ext cx="5553075" cy="2536825"/>
          </a:xfrm>
          <a:prstGeom prst="rect">
            <a:avLst/>
          </a:prstGeom>
          <a:solidFill>
            <a:srgbClr val="FFFFCD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ru-RU" b="1">
                <a:solidFill>
                  <a:srgbClr val="000099"/>
                </a:solidFill>
              </a:rPr>
              <a:t>- Double-THGEM multiplier in the gas phase</a:t>
            </a:r>
          </a:p>
          <a:p>
            <a:pPr eaLnBrk="1" hangingPunct="1"/>
            <a:r>
              <a:rPr lang="en-US" altLang="ru-RU" b="1">
                <a:solidFill>
                  <a:srgbClr val="000099"/>
                </a:solidFill>
              </a:rPr>
              <a:t>- 3x3 GAPD matrix (1 cm spacing) optical readout in the NIR</a:t>
            </a:r>
          </a:p>
          <a:p>
            <a:pPr eaLnBrk="1" hangingPunct="1"/>
            <a:r>
              <a:rPr lang="en-US" altLang="ru-RU" b="1">
                <a:solidFill>
                  <a:srgbClr val="000099"/>
                </a:solidFill>
              </a:rPr>
              <a:t>- Each GAPD (CPTA 149-35) having 2x2 mm2 active area</a:t>
            </a:r>
          </a:p>
          <a:p>
            <a:pPr eaLnBrk="1" hangingPunct="1"/>
            <a:r>
              <a:rPr lang="en-US" altLang="ru-RU" b="1">
                <a:solidFill>
                  <a:srgbClr val="000099"/>
                </a:solidFill>
              </a:rPr>
              <a:t>- 9 fast amplifiers (CPTA) outside the chamber</a:t>
            </a:r>
          </a:p>
          <a:p>
            <a:pPr eaLnBrk="1" hangingPunct="1"/>
            <a:r>
              <a:rPr lang="en-US" altLang="ru-RU" b="1">
                <a:solidFill>
                  <a:srgbClr val="000099"/>
                </a:solidFill>
              </a:rPr>
              <a:t>- Irradiated with pulsed X-rays (~20 keV, 240Hz) through a 2mm diameter collimator, to estimate spatial resolution</a:t>
            </a:r>
          </a:p>
          <a:p>
            <a:pPr eaLnBrk="1" hangingPunct="1"/>
            <a:r>
              <a:rPr lang="en-US" altLang="ru-RU" b="1">
                <a:solidFill>
                  <a:srgbClr val="000099"/>
                </a:solidFill>
              </a:rPr>
              <a:t>- Operated in single X-ray photon counting mode</a:t>
            </a:r>
          </a:p>
        </p:txBody>
      </p:sp>
      <p:sp>
        <p:nvSpPr>
          <p:cNvPr id="44037" name="Line 6"/>
          <p:cNvSpPr>
            <a:spLocks noChangeShapeType="1"/>
          </p:cNvSpPr>
          <p:nvPr/>
        </p:nvSpPr>
        <p:spPr bwMode="auto">
          <a:xfrm flipH="1" flipV="1">
            <a:off x="2336800" y="5676900"/>
            <a:ext cx="1524000" cy="381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arrow" w="lg" len="lg"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4038" name="Picture 11" descr="fi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71525"/>
            <a:ext cx="3035300" cy="34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12" descr="fig2left_GAPDMatrix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90925" y="1025525"/>
            <a:ext cx="2635250" cy="260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0" name="Line 6"/>
          <p:cNvSpPr>
            <a:spLocks noChangeShapeType="1"/>
          </p:cNvSpPr>
          <p:nvPr/>
        </p:nvSpPr>
        <p:spPr bwMode="auto">
          <a:xfrm flipV="1">
            <a:off x="5156200" y="3562350"/>
            <a:ext cx="577850" cy="109855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arrow" w="lg" len="lg"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4041" name="Picture 3" descr="fig2right_GAPDMatrix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67463" y="825500"/>
            <a:ext cx="2776537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2" name="Picture 13" descr="fig3_THGEM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02400" y="2622550"/>
            <a:ext cx="2641600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ru-RU" sz="2400" b="1">
                <a:solidFill>
                  <a:srgbClr val="000099"/>
                </a:solidFill>
              </a:rPr>
              <a:t>Two-phase Ar CRAD with THGEM/GAPD-matrix multiplier: spatial resolution</a:t>
            </a:r>
          </a:p>
        </p:txBody>
      </p:sp>
      <p:sp>
        <p:nvSpPr>
          <p:cNvPr id="45059" name="Rectangle 10"/>
          <p:cNvSpPr>
            <a:spLocks noChangeArrowheads="1"/>
          </p:cNvSpPr>
          <p:nvPr/>
        </p:nvSpPr>
        <p:spPr bwMode="auto">
          <a:xfrm>
            <a:off x="0" y="4568825"/>
            <a:ext cx="9144000" cy="2032000"/>
          </a:xfrm>
          <a:prstGeom prst="rect">
            <a:avLst/>
          </a:prstGeom>
          <a:solidFill>
            <a:srgbClr val="FFFFCD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ru-RU" sz="1800" b="1" dirty="0">
                <a:solidFill>
                  <a:srgbClr val="000099"/>
                </a:solidFill>
              </a:rPr>
              <a:t>- Reconstructed image of X-ray conversion region (defined by 2 and 15 mm collimators) from GAPD-matrix amplitudes</a:t>
            </a:r>
          </a:p>
          <a:p>
            <a:pPr eaLnBrk="1" hangingPunct="1"/>
            <a:r>
              <a:rPr lang="en-US" altLang="ru-RU" sz="1800" b="1" dirty="0">
                <a:solidFill>
                  <a:srgbClr val="000099"/>
                </a:solidFill>
              </a:rPr>
              <a:t>- Using center-of-gravity algorithm corrected for </a:t>
            </a:r>
            <a:r>
              <a:rPr lang="en-US" altLang="ru-RU" sz="1800" b="1" dirty="0">
                <a:solidFill>
                  <a:srgbClr val="000099"/>
                </a:solidFill>
                <a:sym typeface="Wingdings" pitchFamily="2" charset="2"/>
              </a:rPr>
              <a:t>simulation of light rays </a:t>
            </a:r>
            <a:r>
              <a:rPr lang="en-US" altLang="ru-RU" sz="1800" b="1" dirty="0">
                <a:solidFill>
                  <a:srgbClr val="000099"/>
                </a:solidFill>
              </a:rPr>
              <a:t>gives FWHM=3 mm </a:t>
            </a:r>
            <a:r>
              <a:rPr lang="en-US" altLang="ru-RU" sz="1800" b="1" dirty="0">
                <a:solidFill>
                  <a:srgbClr val="000099"/>
                </a:solidFill>
                <a:sym typeface="Wingdings" pitchFamily="2" charset="2"/>
              </a:rPr>
              <a:t> spatial resolution of THGEM/GAPD-matrix is </a:t>
            </a:r>
            <a:r>
              <a:rPr lang="en-US" altLang="ru-RU" sz="1800" b="1" dirty="0" smtClean="0">
                <a:solidFill>
                  <a:srgbClr val="000099"/>
                </a:solidFill>
                <a:sym typeface="Wingdings" pitchFamily="2" charset="2"/>
              </a:rPr>
              <a:t>about 1 </a:t>
            </a:r>
            <a:r>
              <a:rPr lang="en-US" altLang="ru-RU" sz="1800" b="1" dirty="0">
                <a:solidFill>
                  <a:srgbClr val="000099"/>
                </a:solidFill>
                <a:sym typeface="Wingdings" pitchFamily="2" charset="2"/>
              </a:rPr>
              <a:t>mm (</a:t>
            </a:r>
            <a:r>
              <a:rPr lang="en-US" altLang="ru-RU" sz="1800" b="1" dirty="0">
                <a:solidFill>
                  <a:srgbClr val="000099"/>
                </a:solidFill>
                <a:latin typeface="Symbol" pitchFamily="18" charset="2"/>
                <a:sym typeface="Wingdings" pitchFamily="2" charset="2"/>
              </a:rPr>
              <a:t>s</a:t>
            </a:r>
            <a:r>
              <a:rPr lang="en-US" altLang="ru-RU" sz="1800" b="1" dirty="0">
                <a:solidFill>
                  <a:srgbClr val="000099"/>
                </a:solidFill>
                <a:sym typeface="Wingdings" pitchFamily="2" charset="2"/>
              </a:rPr>
              <a:t>).</a:t>
            </a:r>
            <a:endParaRPr lang="en-US" altLang="ru-RU" sz="1800" b="1" dirty="0">
              <a:solidFill>
                <a:srgbClr val="000099"/>
              </a:solidFill>
            </a:endParaRPr>
          </a:p>
          <a:p>
            <a:pPr eaLnBrk="1" hangingPunct="1"/>
            <a:r>
              <a:rPr lang="en-US" altLang="ru-RU" sz="1800" b="1" dirty="0">
                <a:solidFill>
                  <a:srgbClr val="000099"/>
                </a:solidFill>
              </a:rPr>
              <a:t>- Spatial resolution of THGEM/GAPD-matrix readout is far superior compared to that of PMT-matrix: of the order of 1 mm, for deposited energy of 20 </a:t>
            </a:r>
            <a:r>
              <a:rPr lang="en-US" altLang="ru-RU" sz="1800" b="1" dirty="0" err="1">
                <a:solidFill>
                  <a:srgbClr val="000099"/>
                </a:solidFill>
              </a:rPr>
              <a:t>keV</a:t>
            </a:r>
            <a:r>
              <a:rPr lang="en-US" altLang="ru-RU" sz="1800" b="1" dirty="0">
                <a:solidFill>
                  <a:srgbClr val="000099"/>
                </a:solidFill>
              </a:rPr>
              <a:t> at charge gain of 160.</a:t>
            </a:r>
            <a:endParaRPr lang="en-US" altLang="ru-RU" sz="1800" dirty="0"/>
          </a:p>
        </p:txBody>
      </p:sp>
      <p:pic>
        <p:nvPicPr>
          <p:cNvPr id="45060" name="Picture 8" descr="fig15_XYPlo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98525"/>
            <a:ext cx="2349500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Рисунок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75" y="898525"/>
            <a:ext cx="2143125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Рисунок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2975" y="822325"/>
            <a:ext cx="4391025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0"/>
            <a:ext cx="9144000" cy="8001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ru-RU" sz="2800" b="1" dirty="0" smtClean="0">
                <a:solidFill>
                  <a:srgbClr val="000099"/>
                </a:solidFill>
              </a:rPr>
              <a:t>Calibration with neutron source</a:t>
            </a:r>
            <a:endParaRPr lang="en-US" altLang="ru-RU" sz="28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_90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3457" y="1054289"/>
            <a:ext cx="7287904" cy="54659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55845" y="3589361"/>
            <a:ext cx="1662635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CRAD cryostat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17158" y="3766782"/>
            <a:ext cx="17091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Neutron source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24585" y="5172501"/>
            <a:ext cx="1888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Neutron detector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8001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ru-RU" sz="2400" b="1" dirty="0">
                <a:solidFill>
                  <a:srgbClr val="000099"/>
                </a:solidFill>
              </a:rPr>
              <a:t>Two-phase CRAD with DD neutron scattering system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3913" y="1341438"/>
            <a:ext cx="4238625" cy="338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373188"/>
            <a:ext cx="4248150" cy="335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152525" y="5013325"/>
            <a:ext cx="6838950" cy="1200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dirty="0"/>
              <a:t>The theoretical spectrum was computing using </a:t>
            </a:r>
            <a:r>
              <a:rPr lang="en-US" i="1" dirty="0" err="1"/>
              <a:t>Scattronix</a:t>
            </a:r>
            <a:r>
              <a:rPr lang="en-US" dirty="0"/>
              <a:t> code.</a:t>
            </a:r>
          </a:p>
          <a:p>
            <a:pPr eaLnBrk="1" hangingPunct="1">
              <a:defRPr/>
            </a:pPr>
            <a:r>
              <a:rPr lang="en-US" dirty="0"/>
              <a:t>From the comparison the experimental and theoretical distributions one can conclude that ionization yield equal  9.7±1.3 e</a:t>
            </a:r>
            <a:r>
              <a:rPr lang="en-US" baseline="30000" dirty="0"/>
              <a:t>-</a:t>
            </a:r>
            <a:r>
              <a:rPr lang="en-US" dirty="0"/>
              <a:t>/</a:t>
            </a:r>
            <a:r>
              <a:rPr lang="en-US" dirty="0" err="1"/>
              <a:t>keV</a:t>
            </a:r>
            <a:r>
              <a:rPr lang="en-US" dirty="0"/>
              <a:t> for the 233 </a:t>
            </a:r>
            <a:r>
              <a:rPr lang="en-US" dirty="0" err="1"/>
              <a:t>keV</a:t>
            </a:r>
            <a:r>
              <a:rPr lang="en-US" dirty="0"/>
              <a:t> recoil energy and 7.8±1.1 for the 80 </a:t>
            </a:r>
            <a:r>
              <a:rPr lang="en-US" dirty="0" err="1"/>
              <a:t>keV</a:t>
            </a:r>
            <a:r>
              <a:rPr lang="en-US" dirty="0"/>
              <a:t>.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8001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ru-RU" sz="2400" dirty="0" smtClean="0">
                <a:solidFill>
                  <a:srgbClr val="002060"/>
                </a:solidFill>
              </a:rPr>
              <a:t>Neutron scattering spectrum</a:t>
            </a:r>
            <a:endParaRPr lang="en-US" alt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3413" y="1460500"/>
            <a:ext cx="4833937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023938" y="5443538"/>
            <a:ext cx="6837362" cy="1200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dirty="0"/>
              <a:t>The ionization quenching factor amounted to 0,30±0.04 for the 233 </a:t>
            </a:r>
            <a:r>
              <a:rPr lang="en-US" dirty="0" err="1"/>
              <a:t>keV</a:t>
            </a:r>
            <a:r>
              <a:rPr lang="en-US" dirty="0"/>
              <a:t> recoil energy and 0,27±0.04 for the 80 </a:t>
            </a:r>
            <a:r>
              <a:rPr lang="en-US" dirty="0" err="1"/>
              <a:t>keV</a:t>
            </a:r>
            <a:r>
              <a:rPr lang="en-US" dirty="0"/>
              <a:t>.</a:t>
            </a:r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r>
              <a:rPr lang="en-US" dirty="0"/>
              <a:t>More details: </a:t>
            </a:r>
            <a:r>
              <a:rPr lang="en-US" b="1" dirty="0"/>
              <a:t>A. </a:t>
            </a:r>
            <a:r>
              <a:rPr lang="en-US" b="1" dirty="0" err="1"/>
              <a:t>Bondar</a:t>
            </a:r>
            <a:r>
              <a:rPr lang="en-US" b="1" dirty="0"/>
              <a:t>  et al. EPL, 108 (2014) 12001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8001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ru-RU" sz="2400" b="1" dirty="0" smtClean="0">
                <a:solidFill>
                  <a:srgbClr val="002060"/>
                </a:solidFill>
              </a:rPr>
              <a:t>Comparison with theoretical models </a:t>
            </a:r>
            <a:endParaRPr lang="en-US" alt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2"/>
          <p:cNvSpPr>
            <a:spLocks noGrp="1"/>
          </p:cNvSpPr>
          <p:nvPr>
            <p:ph type="title"/>
          </p:nvPr>
        </p:nvSpPr>
        <p:spPr>
          <a:xfrm>
            <a:off x="0" y="4763"/>
            <a:ext cx="9144000" cy="962025"/>
          </a:xfrm>
        </p:spPr>
        <p:txBody>
          <a:bodyPr/>
          <a:lstStyle/>
          <a:p>
            <a:pPr eaLnBrk="1" hangingPunct="1"/>
            <a:r>
              <a:rPr lang="en-US" altLang="ru-RU" sz="3200" smtClean="0">
                <a:latin typeface="Comic Sans MS" pitchFamily="66" charset="0"/>
              </a:rPr>
              <a:t>Neutron double scattering concept</a:t>
            </a:r>
            <a:endParaRPr lang="ru-RU" altLang="ru-RU" sz="3200" smtClean="0">
              <a:latin typeface="Comic Sans MS" pitchFamily="66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5153025"/>
            <a:ext cx="524827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cs typeface="+mn-cs"/>
              </a:rPr>
              <a:t>Having high spatial resolution in CRAD, of 1 mm, one can reach accuracy  about 2</a:t>
            </a:r>
            <a:r>
              <a:rPr lang="en-US" sz="1800" baseline="30000" dirty="0">
                <a:solidFill>
                  <a:prstClr val="black"/>
                </a:solidFill>
                <a:cs typeface="+mn-cs"/>
              </a:rPr>
              <a:t>o</a:t>
            </a:r>
            <a:r>
              <a:rPr lang="en-US" sz="1800" dirty="0">
                <a:solidFill>
                  <a:prstClr val="black"/>
                </a:solidFill>
                <a:cs typeface="+mn-cs"/>
              </a:rPr>
              <a:t> in the scattering angle, corresponding to the nuclear recoil energy as low as a few </a:t>
            </a:r>
            <a:r>
              <a:rPr lang="en-US" sz="1800" dirty="0" err="1">
                <a:solidFill>
                  <a:prstClr val="black"/>
                </a:solidFill>
                <a:cs typeface="+mn-cs"/>
              </a:rPr>
              <a:t>keV</a:t>
            </a:r>
            <a:endParaRPr lang="ru-RU" sz="2000" dirty="0">
              <a:solidFill>
                <a:prstClr val="black"/>
              </a:solidFill>
              <a:cs typeface="+mn-cs"/>
            </a:endParaRPr>
          </a:p>
        </p:txBody>
      </p:sp>
      <p:grpSp>
        <p:nvGrpSpPr>
          <p:cNvPr id="50180" name="Группа 7"/>
          <p:cNvGrpSpPr>
            <a:grpSpLocks/>
          </p:cNvGrpSpPr>
          <p:nvPr/>
        </p:nvGrpSpPr>
        <p:grpSpPr bwMode="auto">
          <a:xfrm>
            <a:off x="234950" y="782638"/>
            <a:ext cx="5167313" cy="4071937"/>
            <a:chOff x="989535" y="1435395"/>
            <a:chExt cx="5165901" cy="4071994"/>
          </a:xfrm>
        </p:grpSpPr>
        <p:sp>
          <p:nvSpPr>
            <p:cNvPr id="5" name="Rectangle 4"/>
            <p:cNvSpPr/>
            <p:nvPr/>
          </p:nvSpPr>
          <p:spPr>
            <a:xfrm>
              <a:off x="3995438" y="2568886"/>
              <a:ext cx="1152210" cy="11525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 dirty="0">
                <a:solidFill>
                  <a:prstClr val="black"/>
                </a:solidFill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1260924" y="3937330"/>
              <a:ext cx="1079205" cy="107951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3203493" y="1776712"/>
              <a:ext cx="2736102" cy="2808327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1692606" y="4369136"/>
              <a:ext cx="215841" cy="21590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>
              <a:stCxn id="7" idx="7"/>
            </p:cNvCxnSpPr>
            <p:nvPr/>
          </p:nvCxnSpPr>
          <p:spPr>
            <a:xfrm flipV="1">
              <a:off x="1876706" y="3072130"/>
              <a:ext cx="2336161" cy="1328757"/>
            </a:xfrm>
            <a:prstGeom prst="line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212867" y="3072130"/>
              <a:ext cx="50309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715966" y="3072130"/>
              <a:ext cx="1080793" cy="936638"/>
            </a:xfrm>
            <a:prstGeom prst="line">
              <a:avLst/>
            </a:prstGeom>
            <a:ln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Pie 18"/>
            <p:cNvSpPr/>
            <p:nvPr/>
          </p:nvSpPr>
          <p:spPr>
            <a:xfrm>
              <a:off x="4106533" y="2964178"/>
              <a:ext cx="215841" cy="215903"/>
            </a:xfrm>
            <a:prstGeom prst="pie">
              <a:avLst>
                <a:gd name="adj1" fmla="val 21539387"/>
                <a:gd name="adj2" fmla="val 9087147"/>
              </a:avLst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>
                <a:solidFill>
                  <a:prstClr val="black"/>
                </a:solidFill>
              </a:endParaRPr>
            </a:p>
          </p:txBody>
        </p:sp>
        <p:sp>
          <p:nvSpPr>
            <p:cNvPr id="20" name="Explosion 1 19"/>
            <p:cNvSpPr/>
            <p:nvPr/>
          </p:nvSpPr>
          <p:spPr>
            <a:xfrm>
              <a:off x="4155733" y="3016567"/>
              <a:ext cx="101572" cy="114302"/>
            </a:xfrm>
            <a:prstGeom prst="irregularSeal1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1" name="Explosion 1 20"/>
            <p:cNvSpPr/>
            <p:nvPr/>
          </p:nvSpPr>
          <p:spPr>
            <a:xfrm>
              <a:off x="4669942" y="3003867"/>
              <a:ext cx="101572" cy="114302"/>
            </a:xfrm>
            <a:prstGeom prst="irregularSeal1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295394" y="2254556"/>
              <a:ext cx="584040" cy="36830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prstClr val="black"/>
                  </a:solidFill>
                  <a:latin typeface="Calibri"/>
                  <a:cs typeface="+mn-cs"/>
                </a:rPr>
                <a:t>4cm</a:t>
              </a:r>
              <a:endParaRPr lang="ru-RU" sz="1800" dirty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098450" y="2959416"/>
              <a:ext cx="584040" cy="36830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prstClr val="black"/>
                  </a:solidFill>
                  <a:latin typeface="Calibri"/>
                  <a:cs typeface="+mn-cs"/>
                </a:rPr>
                <a:t>4cm</a:t>
              </a:r>
              <a:endParaRPr lang="ru-RU" sz="1800" dirty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562318" y="3567437"/>
              <a:ext cx="306303" cy="36989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prstClr val="black"/>
                  </a:solidFill>
                  <a:latin typeface="Calibri"/>
                  <a:cs typeface="+mn-cs"/>
                </a:rPr>
                <a:t>n</a:t>
              </a:r>
              <a:endParaRPr lang="ru-RU" sz="1800" dirty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120817" y="3061018"/>
              <a:ext cx="317413" cy="36830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l-GR" sz="1800" dirty="0">
                  <a:solidFill>
                    <a:prstClr val="black"/>
                  </a:solidFill>
                  <a:latin typeface="Calibri"/>
                  <a:cs typeface="+mn-cs"/>
                </a:rPr>
                <a:t>α</a:t>
              </a:r>
              <a:endParaRPr lang="ru-RU" sz="1800" dirty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89535" y="5137497"/>
              <a:ext cx="2321878" cy="36989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prstClr val="black"/>
                  </a:solidFill>
                  <a:latin typeface="Calibri"/>
                  <a:cs typeface="+mn-cs"/>
                </a:rPr>
                <a:t>D-D neutron generator</a:t>
              </a:r>
              <a:endParaRPr lang="ru-RU" sz="1800" dirty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882757" y="2005315"/>
              <a:ext cx="1379160" cy="36989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prstClr val="black"/>
                  </a:solidFill>
                  <a:latin typeface="Calibri"/>
                  <a:cs typeface="+mn-cs"/>
                </a:rPr>
                <a:t>GAPD matrix</a:t>
              </a:r>
              <a:endParaRPr lang="ru-RU" sz="1800" dirty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849132" y="4038931"/>
              <a:ext cx="306304" cy="36989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prstClr val="black"/>
                  </a:solidFill>
                  <a:latin typeface="Calibri"/>
                  <a:cs typeface="+mn-cs"/>
                </a:rPr>
                <a:t>n</a:t>
              </a:r>
              <a:endParaRPr lang="ru-RU" sz="1800" dirty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092250" y="1435395"/>
              <a:ext cx="960175" cy="36989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prstClr val="black"/>
                  </a:solidFill>
                  <a:latin typeface="Calibri"/>
                  <a:cs typeface="+mn-cs"/>
                </a:rPr>
                <a:t>Cryostat</a:t>
              </a:r>
              <a:endParaRPr lang="ru-RU" sz="1800" dirty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</p:grpSp>
      <p:pic>
        <p:nvPicPr>
          <p:cNvPr id="5018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5875" y="3763963"/>
            <a:ext cx="4048125" cy="308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8001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ru-RU" sz="2400" b="1">
                <a:solidFill>
                  <a:srgbClr val="000099"/>
                </a:solidFill>
              </a:rPr>
              <a:t>LCEP laboratory: experimental setup with 9 l cryogenic chamber for 201</a:t>
            </a:r>
            <a:r>
              <a:rPr lang="ru-RU" altLang="ru-RU" sz="2400" b="1">
                <a:solidFill>
                  <a:srgbClr val="000099"/>
                </a:solidFill>
              </a:rPr>
              <a:t>3</a:t>
            </a:r>
            <a:r>
              <a:rPr lang="en-US" altLang="ru-RU" sz="2400" b="1">
                <a:solidFill>
                  <a:srgbClr val="000099"/>
                </a:solidFill>
              </a:rPr>
              <a:t>-2015 measurement campaigns</a:t>
            </a:r>
          </a:p>
        </p:txBody>
      </p:sp>
      <p:pic>
        <p:nvPicPr>
          <p:cNvPr id="16387" name="Picture 2" descr="D:\CONFERENCES\BINP\Oct15\Setup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00" y="786513"/>
            <a:ext cx="8142288" cy="610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ru-RU" sz="2400" b="1" dirty="0">
                <a:solidFill>
                  <a:srgbClr val="000099"/>
                </a:solidFill>
              </a:rPr>
              <a:t>Two-phase CRAD in </a:t>
            </a:r>
            <a:r>
              <a:rPr lang="en-US" altLang="ru-RU" sz="2400" b="1" dirty="0" err="1">
                <a:solidFill>
                  <a:srgbClr val="000099"/>
                </a:solidFill>
              </a:rPr>
              <a:t>Ar</a:t>
            </a:r>
            <a:r>
              <a:rPr lang="en-US" altLang="ru-RU" sz="2400" b="1" dirty="0">
                <a:solidFill>
                  <a:srgbClr val="000099"/>
                </a:solidFill>
              </a:rPr>
              <a:t>: elaborated project with 160 l cryogenic chamber</a:t>
            </a:r>
          </a:p>
        </p:txBody>
      </p:sp>
      <p:pic>
        <p:nvPicPr>
          <p:cNvPr id="51203" name="Picture 2" descr="D:\CONFERENCES\SessiaOYP12\Talk\Figures\DSC004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888" y="800100"/>
            <a:ext cx="3059112" cy="407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6" descr="D:\PAPERS\MyBasicPapers\Paper56\Figures\FiguresInTif\fig9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41375"/>
            <a:ext cx="5359400" cy="558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4364038" y="3533775"/>
            <a:ext cx="4779962" cy="3324225"/>
          </a:xfrm>
          <a:prstGeom prst="rect">
            <a:avLst/>
          </a:prstGeom>
          <a:solidFill>
            <a:srgbClr val="FFFFCD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en-US" altLang="ru-RU" sz="1400" b="1" dirty="0">
                <a:solidFill>
                  <a:srgbClr val="000099"/>
                </a:solidFill>
                <a:sym typeface="System"/>
              </a:rPr>
              <a:t>- Cryogenic chamber with 50 cm electron drift and 50 l active volume (70 kg of active </a:t>
            </a:r>
            <a:r>
              <a:rPr lang="en-US" altLang="ru-RU" sz="1400" b="1" dirty="0" err="1">
                <a:solidFill>
                  <a:srgbClr val="000099"/>
                </a:solidFill>
                <a:sym typeface="System"/>
              </a:rPr>
              <a:t>LAr</a:t>
            </a:r>
            <a:r>
              <a:rPr lang="en-US" altLang="ru-RU" sz="1400" b="1" dirty="0">
                <a:solidFill>
                  <a:srgbClr val="000099"/>
                </a:solidFill>
                <a:sym typeface="System"/>
              </a:rPr>
              <a:t> and 200 kg in total).</a:t>
            </a:r>
          </a:p>
          <a:p>
            <a:pPr algn="just"/>
            <a:r>
              <a:rPr lang="en-US" altLang="ru-RU" sz="1400" b="1" dirty="0">
                <a:solidFill>
                  <a:srgbClr val="000099"/>
                </a:solidFill>
                <a:sym typeface="System"/>
              </a:rPr>
              <a:t>- The bottom and side PMTs provide single- and double-electron trigger for primary ionization</a:t>
            </a:r>
          </a:p>
          <a:p>
            <a:pPr algn="just"/>
            <a:r>
              <a:rPr lang="en-US" altLang="ru-RU" sz="1400" b="1" dirty="0">
                <a:solidFill>
                  <a:srgbClr val="000099"/>
                </a:solidFill>
                <a:sym typeface="System"/>
              </a:rPr>
              <a:t>- The EL gap, having a thickness of 4 cm, matches with the size of side PMTs </a:t>
            </a:r>
          </a:p>
          <a:p>
            <a:pPr algn="just"/>
            <a:r>
              <a:rPr lang="en-US" altLang="ru-RU" sz="1400" b="1" dirty="0">
                <a:solidFill>
                  <a:srgbClr val="000099"/>
                </a:solidFill>
                <a:sym typeface="System"/>
              </a:rPr>
              <a:t>- The total number of photoelectrons recorded by both PMT arrangements will be </a:t>
            </a:r>
            <a:r>
              <a:rPr lang="en-US" altLang="ru-RU" sz="1400" b="1" dirty="0" smtClean="0">
                <a:solidFill>
                  <a:srgbClr val="000099"/>
                </a:solidFill>
                <a:sym typeface="System"/>
              </a:rPr>
              <a:t>40 </a:t>
            </a:r>
            <a:r>
              <a:rPr lang="en-US" altLang="ru-RU" sz="1400" b="1" dirty="0" err="1">
                <a:solidFill>
                  <a:srgbClr val="000099"/>
                </a:solidFill>
                <a:sym typeface="System"/>
              </a:rPr>
              <a:t>pe</a:t>
            </a:r>
            <a:r>
              <a:rPr lang="en-US" altLang="ru-RU" sz="1400" b="1" dirty="0">
                <a:solidFill>
                  <a:srgbClr val="000099"/>
                </a:solidFill>
                <a:sym typeface="System"/>
              </a:rPr>
              <a:t>. This is enough to make a selection between single- and double-electron events</a:t>
            </a:r>
          </a:p>
          <a:p>
            <a:pPr algn="just"/>
            <a:r>
              <a:rPr lang="en-US" altLang="ru-RU" sz="1400" b="1" dirty="0">
                <a:solidFill>
                  <a:srgbClr val="000099"/>
                </a:solidFill>
                <a:sym typeface="System"/>
              </a:rPr>
              <a:t>- Avalanche scintillations produced in the holes of the second THGEM are recorded in the </a:t>
            </a:r>
            <a:r>
              <a:rPr lang="en-US" altLang="ru-RU" sz="1400" b="1" dirty="0" smtClean="0">
                <a:solidFill>
                  <a:srgbClr val="000099"/>
                </a:solidFill>
                <a:sym typeface="System"/>
              </a:rPr>
              <a:t>UV </a:t>
            </a:r>
            <a:r>
              <a:rPr lang="en-US" altLang="ru-RU" sz="1400" b="1" dirty="0">
                <a:solidFill>
                  <a:srgbClr val="000099"/>
                </a:solidFill>
                <a:sym typeface="System"/>
              </a:rPr>
              <a:t>using a matrix of GAPDs: this will provide a high (sub-cm) spatial resolution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916113"/>
            <a:ext cx="2255837" cy="4179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52228" name="Group 32"/>
          <p:cNvGrpSpPr>
            <a:grpSpLocks/>
          </p:cNvGrpSpPr>
          <p:nvPr/>
        </p:nvGrpSpPr>
        <p:grpSpPr bwMode="auto">
          <a:xfrm>
            <a:off x="1763713" y="1381125"/>
            <a:ext cx="3697287" cy="1687513"/>
            <a:chOff x="7078" y="2990"/>
            <a:chExt cx="3965" cy="1841"/>
          </a:xfrm>
        </p:grpSpPr>
        <p:pic>
          <p:nvPicPr>
            <p:cNvPr id="52245" name="Picture 3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057" y="2990"/>
              <a:ext cx="2986" cy="178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8" name="Oval 34"/>
            <p:cNvSpPr>
              <a:spLocks noChangeArrowheads="1"/>
            </p:cNvSpPr>
            <p:nvPr/>
          </p:nvSpPr>
          <p:spPr bwMode="auto">
            <a:xfrm>
              <a:off x="7078" y="4486"/>
              <a:ext cx="861" cy="345"/>
            </a:xfrm>
            <a:prstGeom prst="ellips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9" name="Oval 35"/>
            <p:cNvSpPr>
              <a:spLocks noChangeArrowheads="1"/>
            </p:cNvSpPr>
            <p:nvPr/>
          </p:nvSpPr>
          <p:spPr bwMode="auto">
            <a:xfrm>
              <a:off x="8057" y="3220"/>
              <a:ext cx="2877" cy="1437"/>
            </a:xfrm>
            <a:prstGeom prst="ellips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0" name="Line 36"/>
            <p:cNvSpPr>
              <a:spLocks noChangeShapeType="1"/>
            </p:cNvSpPr>
            <p:nvPr/>
          </p:nvSpPr>
          <p:spPr bwMode="auto">
            <a:xfrm flipV="1">
              <a:off x="7136" y="3586"/>
              <a:ext cx="1091" cy="982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1" name="Line 37"/>
            <p:cNvSpPr>
              <a:spLocks noChangeShapeType="1"/>
            </p:cNvSpPr>
            <p:nvPr/>
          </p:nvSpPr>
          <p:spPr bwMode="auto">
            <a:xfrm flipV="1">
              <a:off x="7767" y="4658"/>
              <a:ext cx="1730" cy="132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</p:grpSp>
      <p:sp>
        <p:nvSpPr>
          <p:cNvPr id="32" name="Line 39"/>
          <p:cNvSpPr>
            <a:spLocks noChangeShapeType="1"/>
          </p:cNvSpPr>
          <p:nvPr/>
        </p:nvSpPr>
        <p:spPr bwMode="auto">
          <a:xfrm>
            <a:off x="3635375" y="2420938"/>
            <a:ext cx="1588" cy="7064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3" name="Line 40"/>
          <p:cNvSpPr>
            <a:spLocks noChangeShapeType="1"/>
          </p:cNvSpPr>
          <p:nvPr/>
        </p:nvSpPr>
        <p:spPr bwMode="auto">
          <a:xfrm>
            <a:off x="2987675" y="2420938"/>
            <a:ext cx="465138" cy="7477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4" name="Line 41"/>
          <p:cNvSpPr>
            <a:spLocks noChangeShapeType="1"/>
          </p:cNvSpPr>
          <p:nvPr/>
        </p:nvSpPr>
        <p:spPr bwMode="auto">
          <a:xfrm>
            <a:off x="1763713" y="4292600"/>
            <a:ext cx="1016000" cy="2492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5" name="Text Box 42"/>
          <p:cNvSpPr txBox="1">
            <a:spLocks noChangeArrowheads="1"/>
          </p:cNvSpPr>
          <p:nvPr/>
        </p:nvSpPr>
        <p:spPr bwMode="auto">
          <a:xfrm>
            <a:off x="3132138" y="3182938"/>
            <a:ext cx="1439862" cy="246062"/>
          </a:xfrm>
          <a:prstGeom prst="rect">
            <a:avLst/>
          </a:prstGeom>
          <a:noFill/>
          <a:ln w="9525" cap="flat">
            <a:noFill/>
            <a:round/>
            <a:headEnd/>
            <a:tailEnd type="triangle" w="med" len="med"/>
          </a:ln>
          <a:effectLst/>
        </p:spPr>
        <p:txBody>
          <a:bodyPr lIns="90000" tIns="45000" rIns="90000" bIns="450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ru-RU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cs typeface="+mn-cs"/>
              </a:rPr>
              <a:t>Side PMTs</a:t>
            </a:r>
          </a:p>
        </p:txBody>
      </p:sp>
      <p:sp>
        <p:nvSpPr>
          <p:cNvPr id="36" name="Line 43"/>
          <p:cNvSpPr>
            <a:spLocks noChangeShapeType="1"/>
          </p:cNvSpPr>
          <p:nvPr/>
        </p:nvSpPr>
        <p:spPr bwMode="auto">
          <a:xfrm flipV="1">
            <a:off x="3916363" y="1628775"/>
            <a:ext cx="1311275" cy="2095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7" name="Text Box 44"/>
          <p:cNvSpPr txBox="1">
            <a:spLocks noChangeArrowheads="1"/>
          </p:cNvSpPr>
          <p:nvPr/>
        </p:nvSpPr>
        <p:spPr bwMode="auto">
          <a:xfrm>
            <a:off x="5219700" y="1412875"/>
            <a:ext cx="2016125" cy="503238"/>
          </a:xfrm>
          <a:prstGeom prst="rect">
            <a:avLst/>
          </a:prstGeom>
          <a:noFill/>
          <a:ln w="9525" cap="flat">
            <a:noFill/>
            <a:round/>
            <a:headEnd/>
            <a:tailEnd type="triangle" w="med" len="med"/>
          </a:ln>
          <a:effectLst/>
        </p:spPr>
        <p:txBody>
          <a:bodyPr lIns="90000" tIns="45000" rIns="90000" bIns="450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ru-RU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cs typeface="+mn-cs"/>
              </a:rPr>
              <a:t>GAPD matrix</a:t>
            </a:r>
          </a:p>
        </p:txBody>
      </p:sp>
      <p:sp>
        <p:nvSpPr>
          <p:cNvPr id="38" name="Line 45"/>
          <p:cNvSpPr>
            <a:spLocks noChangeShapeType="1"/>
          </p:cNvSpPr>
          <p:nvPr/>
        </p:nvSpPr>
        <p:spPr bwMode="auto">
          <a:xfrm>
            <a:off x="4140200" y="1916113"/>
            <a:ext cx="1268413" cy="7905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9" name="Text Box 46"/>
          <p:cNvSpPr txBox="1">
            <a:spLocks noChangeArrowheads="1"/>
          </p:cNvSpPr>
          <p:nvPr/>
        </p:nvSpPr>
        <p:spPr bwMode="auto">
          <a:xfrm>
            <a:off x="5435600" y="2565400"/>
            <a:ext cx="1374775" cy="455613"/>
          </a:xfrm>
          <a:prstGeom prst="rect">
            <a:avLst/>
          </a:prstGeom>
          <a:noFill/>
          <a:ln w="9525" cap="flat">
            <a:noFill/>
            <a:round/>
            <a:headEnd/>
            <a:tailEnd type="triangle" w="med" len="med"/>
          </a:ln>
          <a:effectLst/>
        </p:spPr>
        <p:txBody>
          <a:bodyPr wrap="none" lIns="90000" tIns="45000" rIns="90000" bIns="450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2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cs typeface="+mn-cs"/>
              </a:rPr>
              <a:t>Th</a:t>
            </a:r>
            <a:r>
              <a:rPr lang="ru-RU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cs typeface="+mn-cs"/>
              </a:rPr>
              <a:t>GEMs</a:t>
            </a:r>
          </a:p>
        </p:txBody>
      </p:sp>
      <p:sp>
        <p:nvSpPr>
          <p:cNvPr id="40" name="Line 47"/>
          <p:cNvSpPr>
            <a:spLocks noChangeShapeType="1"/>
          </p:cNvSpPr>
          <p:nvPr/>
        </p:nvSpPr>
        <p:spPr bwMode="auto">
          <a:xfrm flipV="1">
            <a:off x="1692275" y="4508500"/>
            <a:ext cx="1014413" cy="857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1" name="Line 48"/>
          <p:cNvSpPr>
            <a:spLocks noChangeShapeType="1"/>
          </p:cNvSpPr>
          <p:nvPr/>
        </p:nvSpPr>
        <p:spPr bwMode="auto">
          <a:xfrm flipH="1">
            <a:off x="3851275" y="2349500"/>
            <a:ext cx="298450" cy="7477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2" name="Text Box 49"/>
          <p:cNvSpPr txBox="1">
            <a:spLocks noChangeArrowheads="1"/>
          </p:cNvSpPr>
          <p:nvPr/>
        </p:nvSpPr>
        <p:spPr bwMode="auto">
          <a:xfrm>
            <a:off x="2843213" y="4581525"/>
            <a:ext cx="2592387" cy="431800"/>
          </a:xfrm>
          <a:prstGeom prst="rect">
            <a:avLst/>
          </a:prstGeom>
          <a:noFill/>
          <a:ln w="9525" cap="flat">
            <a:noFill/>
            <a:round/>
            <a:headEnd/>
            <a:tailEnd type="triangle" w="med" len="med"/>
          </a:ln>
          <a:effectLst/>
        </p:spPr>
        <p:txBody>
          <a:bodyPr lIns="90000" tIns="45000" rIns="90000" bIns="450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ru-RU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cs typeface="+mn-cs"/>
              </a:rPr>
              <a:t>Bottom PMTs</a:t>
            </a:r>
          </a:p>
        </p:txBody>
      </p:sp>
      <p:sp>
        <p:nvSpPr>
          <p:cNvPr id="43" name="Line 50"/>
          <p:cNvSpPr>
            <a:spLocks noChangeShapeType="1"/>
          </p:cNvSpPr>
          <p:nvPr/>
        </p:nvSpPr>
        <p:spPr bwMode="auto">
          <a:xfrm>
            <a:off x="1979613" y="3860800"/>
            <a:ext cx="1143000" cy="415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4" name="Text Box 51"/>
          <p:cNvSpPr txBox="1">
            <a:spLocks noChangeArrowheads="1"/>
          </p:cNvSpPr>
          <p:nvPr/>
        </p:nvSpPr>
        <p:spPr bwMode="auto">
          <a:xfrm>
            <a:off x="3132138" y="4149725"/>
            <a:ext cx="1125537" cy="244475"/>
          </a:xfrm>
          <a:prstGeom prst="rect">
            <a:avLst/>
          </a:prstGeom>
          <a:noFill/>
          <a:ln w="9525" cap="flat">
            <a:noFill/>
            <a:round/>
            <a:headEnd/>
            <a:tailEnd type="triangle" w="med" len="med"/>
          </a:ln>
          <a:effectLst/>
        </p:spPr>
        <p:txBody>
          <a:bodyPr wrap="none" lIns="90000" tIns="45000" rIns="90000" bIns="450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ru-RU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cs typeface="+mn-cs"/>
              </a:rPr>
              <a:t>Liquid Argon</a:t>
            </a:r>
          </a:p>
        </p:txBody>
      </p:sp>
      <p:sp>
        <p:nvSpPr>
          <p:cNvPr id="45" name="Line 52"/>
          <p:cNvSpPr>
            <a:spLocks noChangeShapeType="1"/>
          </p:cNvSpPr>
          <p:nvPr/>
        </p:nvSpPr>
        <p:spPr bwMode="auto">
          <a:xfrm>
            <a:off x="2268538" y="5233988"/>
            <a:ext cx="1150937" cy="4984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6" name="Text Box 53"/>
          <p:cNvSpPr txBox="1">
            <a:spLocks noChangeArrowheads="1"/>
          </p:cNvSpPr>
          <p:nvPr/>
        </p:nvSpPr>
        <p:spPr bwMode="auto">
          <a:xfrm>
            <a:off x="3492500" y="5589588"/>
            <a:ext cx="769938" cy="246062"/>
          </a:xfrm>
          <a:prstGeom prst="rect">
            <a:avLst/>
          </a:prstGeom>
          <a:noFill/>
          <a:ln w="9525" cap="flat">
            <a:noFill/>
            <a:round/>
            <a:headEnd/>
            <a:tailEnd type="triangle" w="med" len="med"/>
          </a:ln>
          <a:effectLst/>
        </p:spPr>
        <p:txBody>
          <a:bodyPr wrap="none" lIns="90000" tIns="45000" rIns="90000" bIns="450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ru-RU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cs typeface="+mn-cs"/>
              </a:rPr>
              <a:t>Cryostat</a:t>
            </a:r>
          </a:p>
        </p:txBody>
      </p:sp>
      <p:sp>
        <p:nvSpPr>
          <p:cNvPr id="52244" name="Text Box 10"/>
          <p:cNvSpPr txBox="1">
            <a:spLocks noChangeArrowheads="1"/>
          </p:cNvSpPr>
          <p:nvPr/>
        </p:nvSpPr>
        <p:spPr bwMode="auto">
          <a:xfrm>
            <a:off x="4835525" y="3429000"/>
            <a:ext cx="4308475" cy="2882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3360" tIns="33120" rIns="63360" bIns="33120">
            <a:spAutoFit/>
          </a:bodyPr>
          <a:lstStyle/>
          <a:p>
            <a:pPr marL="247650" indent="-247650" eaLnBrk="1" hangingPunct="1">
              <a:buFont typeface="Wingdings" pitchFamily="2" charset="2"/>
              <a:buChar char=""/>
              <a:tabLst>
                <a:tab pos="417513" algn="l"/>
                <a:tab pos="704850" algn="l"/>
                <a:tab pos="1162050" algn="l"/>
                <a:tab pos="1619250" algn="l"/>
                <a:tab pos="2076450" algn="l"/>
                <a:tab pos="2533650" algn="l"/>
                <a:tab pos="2990850" algn="l"/>
                <a:tab pos="3448050" algn="l"/>
                <a:tab pos="3905250" algn="l"/>
                <a:tab pos="4362450" algn="l"/>
                <a:tab pos="4819650" algn="l"/>
                <a:tab pos="5276850" algn="l"/>
                <a:tab pos="5734050" algn="l"/>
                <a:tab pos="6191250" algn="l"/>
                <a:tab pos="6648450" algn="l"/>
                <a:tab pos="7105650" algn="l"/>
                <a:tab pos="7562850" algn="l"/>
                <a:tab pos="8020050" algn="l"/>
                <a:tab pos="8477250" algn="l"/>
                <a:tab pos="8934450" algn="l"/>
                <a:tab pos="9391650" algn="l"/>
              </a:tabLst>
            </a:pPr>
            <a:r>
              <a:rPr lang="en-US" altLang="ru-RU" sz="2000">
                <a:solidFill>
                  <a:srgbClr val="000000"/>
                </a:solidFill>
                <a:latin typeface="Times New Roman" pitchFamily="18" charset="0"/>
              </a:rPr>
              <a:t>Detector total volume      - 160 l</a:t>
            </a:r>
          </a:p>
          <a:p>
            <a:pPr marL="247650" indent="-247650" eaLnBrk="1" hangingPunct="1">
              <a:buFont typeface="Wingdings" pitchFamily="2" charset="2"/>
              <a:buChar char=""/>
              <a:tabLst>
                <a:tab pos="417513" algn="l"/>
                <a:tab pos="704850" algn="l"/>
                <a:tab pos="1162050" algn="l"/>
                <a:tab pos="1619250" algn="l"/>
                <a:tab pos="2076450" algn="l"/>
                <a:tab pos="2533650" algn="l"/>
                <a:tab pos="2990850" algn="l"/>
                <a:tab pos="3448050" algn="l"/>
                <a:tab pos="3905250" algn="l"/>
                <a:tab pos="4362450" algn="l"/>
                <a:tab pos="4819650" algn="l"/>
                <a:tab pos="5276850" algn="l"/>
                <a:tab pos="5734050" algn="l"/>
                <a:tab pos="6191250" algn="l"/>
                <a:tab pos="6648450" algn="l"/>
                <a:tab pos="7105650" algn="l"/>
                <a:tab pos="7562850" algn="l"/>
                <a:tab pos="8020050" algn="l"/>
                <a:tab pos="8477250" algn="l"/>
                <a:tab pos="8934450" algn="l"/>
                <a:tab pos="9391650" algn="l"/>
              </a:tabLst>
            </a:pPr>
            <a:r>
              <a:rPr lang="en-US" altLang="ru-RU" sz="2000">
                <a:solidFill>
                  <a:srgbClr val="000000"/>
                </a:solidFill>
                <a:latin typeface="Times New Roman" pitchFamily="18" charset="0"/>
              </a:rPr>
              <a:t>Detector fiducial volume –  50 l</a:t>
            </a:r>
          </a:p>
          <a:p>
            <a:pPr marL="247650" indent="-247650" eaLnBrk="1" hangingPunct="1">
              <a:buFont typeface="Wingdings" pitchFamily="2" charset="2"/>
              <a:buChar char=""/>
              <a:tabLst>
                <a:tab pos="417513" algn="l"/>
                <a:tab pos="704850" algn="l"/>
                <a:tab pos="1162050" algn="l"/>
                <a:tab pos="1619250" algn="l"/>
                <a:tab pos="2076450" algn="l"/>
                <a:tab pos="2533650" algn="l"/>
                <a:tab pos="2990850" algn="l"/>
                <a:tab pos="3448050" algn="l"/>
                <a:tab pos="3905250" algn="l"/>
                <a:tab pos="4362450" algn="l"/>
                <a:tab pos="4819650" algn="l"/>
                <a:tab pos="5276850" algn="l"/>
                <a:tab pos="5734050" algn="l"/>
                <a:tab pos="6191250" algn="l"/>
                <a:tab pos="6648450" algn="l"/>
                <a:tab pos="7105650" algn="l"/>
                <a:tab pos="7562850" algn="l"/>
                <a:tab pos="8020050" algn="l"/>
                <a:tab pos="8477250" algn="l"/>
                <a:tab pos="8934450" algn="l"/>
                <a:tab pos="9391650" algn="l"/>
              </a:tabLst>
            </a:pPr>
            <a:r>
              <a:rPr lang="en-US" altLang="ru-RU" sz="2000">
                <a:solidFill>
                  <a:srgbClr val="000000"/>
                </a:solidFill>
                <a:latin typeface="Times New Roman" pitchFamily="18" charset="0"/>
              </a:rPr>
              <a:t>Working temperature – 87 K</a:t>
            </a:r>
          </a:p>
          <a:p>
            <a:pPr marL="247650" indent="-247650" eaLnBrk="1" hangingPunct="1">
              <a:buFont typeface="Wingdings" pitchFamily="2" charset="2"/>
              <a:buChar char=""/>
              <a:tabLst>
                <a:tab pos="417513" algn="l"/>
                <a:tab pos="704850" algn="l"/>
                <a:tab pos="1162050" algn="l"/>
                <a:tab pos="1619250" algn="l"/>
                <a:tab pos="2076450" algn="l"/>
                <a:tab pos="2533650" algn="l"/>
                <a:tab pos="2990850" algn="l"/>
                <a:tab pos="3448050" algn="l"/>
                <a:tab pos="3905250" algn="l"/>
                <a:tab pos="4362450" algn="l"/>
                <a:tab pos="4819650" algn="l"/>
                <a:tab pos="5276850" algn="l"/>
                <a:tab pos="5734050" algn="l"/>
                <a:tab pos="6191250" algn="l"/>
                <a:tab pos="6648450" algn="l"/>
                <a:tab pos="7105650" algn="l"/>
                <a:tab pos="7562850" algn="l"/>
                <a:tab pos="8020050" algn="l"/>
                <a:tab pos="8477250" algn="l"/>
                <a:tab pos="8934450" algn="l"/>
                <a:tab pos="9391650" algn="l"/>
              </a:tabLst>
            </a:pPr>
            <a:r>
              <a:rPr lang="en-US" altLang="ru-RU" sz="2000">
                <a:solidFill>
                  <a:srgbClr val="000000"/>
                </a:solidFill>
                <a:latin typeface="Times New Roman" pitchFamily="18" charset="0"/>
              </a:rPr>
              <a:t>Drift field – 2 kV/cm</a:t>
            </a:r>
          </a:p>
          <a:p>
            <a:pPr marL="247650" indent="-247650" eaLnBrk="1" hangingPunct="1">
              <a:buFont typeface="Wingdings" pitchFamily="2" charset="2"/>
              <a:buChar char=""/>
              <a:tabLst>
                <a:tab pos="417513" algn="l"/>
                <a:tab pos="704850" algn="l"/>
                <a:tab pos="1162050" algn="l"/>
                <a:tab pos="1619250" algn="l"/>
                <a:tab pos="2076450" algn="l"/>
                <a:tab pos="2533650" algn="l"/>
                <a:tab pos="2990850" algn="l"/>
                <a:tab pos="3448050" algn="l"/>
                <a:tab pos="3905250" algn="l"/>
                <a:tab pos="4362450" algn="l"/>
                <a:tab pos="4819650" algn="l"/>
                <a:tab pos="5276850" algn="l"/>
                <a:tab pos="5734050" algn="l"/>
                <a:tab pos="6191250" algn="l"/>
                <a:tab pos="6648450" algn="l"/>
                <a:tab pos="7105650" algn="l"/>
                <a:tab pos="7562850" algn="l"/>
                <a:tab pos="8020050" algn="l"/>
                <a:tab pos="8477250" algn="l"/>
                <a:tab pos="8934450" algn="l"/>
                <a:tab pos="9391650" algn="l"/>
              </a:tabLst>
            </a:pPr>
            <a:r>
              <a:rPr lang="en-US" altLang="ru-RU" sz="2000">
                <a:solidFill>
                  <a:srgbClr val="000000"/>
                </a:solidFill>
                <a:latin typeface="Times New Roman" pitchFamily="18" charset="0"/>
              </a:rPr>
              <a:t>Number of photomultipliers:</a:t>
            </a:r>
          </a:p>
          <a:p>
            <a:pPr marL="989013" lvl="1" indent="-284163" eaLnBrk="1" hangingPunct="1">
              <a:buFont typeface="Times New Roman" pitchFamily="18" charset="0"/>
              <a:buChar char="–"/>
              <a:tabLst>
                <a:tab pos="417513" algn="l"/>
                <a:tab pos="704850" algn="l"/>
                <a:tab pos="1162050" algn="l"/>
                <a:tab pos="1619250" algn="l"/>
                <a:tab pos="2076450" algn="l"/>
                <a:tab pos="2533650" algn="l"/>
                <a:tab pos="2990850" algn="l"/>
                <a:tab pos="3448050" algn="l"/>
                <a:tab pos="3905250" algn="l"/>
                <a:tab pos="4362450" algn="l"/>
                <a:tab pos="4819650" algn="l"/>
                <a:tab pos="5276850" algn="l"/>
                <a:tab pos="5734050" algn="l"/>
                <a:tab pos="6191250" algn="l"/>
                <a:tab pos="6648450" algn="l"/>
                <a:tab pos="7105650" algn="l"/>
                <a:tab pos="7562850" algn="l"/>
                <a:tab pos="8020050" algn="l"/>
                <a:tab pos="8477250" algn="l"/>
                <a:tab pos="8934450" algn="l"/>
                <a:tab pos="9391650" algn="l"/>
              </a:tabLst>
            </a:pPr>
            <a:r>
              <a:rPr lang="en-US" altLang="ru-RU" sz="2000">
                <a:solidFill>
                  <a:srgbClr val="000000"/>
                </a:solidFill>
                <a:latin typeface="Times New Roman" pitchFamily="18" charset="0"/>
              </a:rPr>
              <a:t>side 20</a:t>
            </a:r>
          </a:p>
          <a:p>
            <a:pPr marL="989013" lvl="1" indent="-284163" eaLnBrk="1" hangingPunct="1">
              <a:buFont typeface="Times New Roman" pitchFamily="18" charset="0"/>
              <a:buChar char="–"/>
              <a:tabLst>
                <a:tab pos="417513" algn="l"/>
                <a:tab pos="704850" algn="l"/>
                <a:tab pos="1162050" algn="l"/>
                <a:tab pos="1619250" algn="l"/>
                <a:tab pos="2076450" algn="l"/>
                <a:tab pos="2533650" algn="l"/>
                <a:tab pos="2990850" algn="l"/>
                <a:tab pos="3448050" algn="l"/>
                <a:tab pos="3905250" algn="l"/>
                <a:tab pos="4362450" algn="l"/>
                <a:tab pos="4819650" algn="l"/>
                <a:tab pos="5276850" algn="l"/>
                <a:tab pos="5734050" algn="l"/>
                <a:tab pos="6191250" algn="l"/>
                <a:tab pos="6648450" algn="l"/>
                <a:tab pos="7105650" algn="l"/>
                <a:tab pos="7562850" algn="l"/>
                <a:tab pos="8020050" algn="l"/>
                <a:tab pos="8477250" algn="l"/>
                <a:tab pos="8934450" algn="l"/>
                <a:tab pos="9391650" algn="l"/>
              </a:tabLst>
            </a:pPr>
            <a:r>
              <a:rPr lang="en-US" altLang="ru-RU" sz="2000">
                <a:solidFill>
                  <a:srgbClr val="000000"/>
                </a:solidFill>
                <a:latin typeface="Times New Roman" pitchFamily="18" charset="0"/>
              </a:rPr>
              <a:t>bottom 19</a:t>
            </a:r>
          </a:p>
          <a:p>
            <a:pPr marL="247650" indent="-247650" eaLnBrk="1" hangingPunct="1">
              <a:buFont typeface="Wingdings" pitchFamily="2" charset="2"/>
              <a:buChar char=""/>
              <a:tabLst>
                <a:tab pos="417513" algn="l"/>
                <a:tab pos="704850" algn="l"/>
                <a:tab pos="1162050" algn="l"/>
                <a:tab pos="1619250" algn="l"/>
                <a:tab pos="2076450" algn="l"/>
                <a:tab pos="2533650" algn="l"/>
                <a:tab pos="2990850" algn="l"/>
                <a:tab pos="3448050" algn="l"/>
                <a:tab pos="3905250" algn="l"/>
                <a:tab pos="4362450" algn="l"/>
                <a:tab pos="4819650" algn="l"/>
                <a:tab pos="5276850" algn="l"/>
                <a:tab pos="5734050" algn="l"/>
                <a:tab pos="6191250" algn="l"/>
                <a:tab pos="6648450" algn="l"/>
                <a:tab pos="7105650" algn="l"/>
                <a:tab pos="7562850" algn="l"/>
                <a:tab pos="8020050" algn="l"/>
                <a:tab pos="8477250" algn="l"/>
                <a:tab pos="8934450" algn="l"/>
                <a:tab pos="9391650" algn="l"/>
              </a:tabLst>
            </a:pPr>
            <a:r>
              <a:rPr lang="en-US" altLang="ru-RU" sz="2000">
                <a:solidFill>
                  <a:srgbClr val="000000"/>
                </a:solidFill>
                <a:latin typeface="Times New Roman" pitchFamily="18" charset="0"/>
              </a:rPr>
              <a:t>Number of GAPDs – 512</a:t>
            </a:r>
          </a:p>
          <a:p>
            <a:pPr marL="247650" indent="-247650" eaLnBrk="1" hangingPunct="1">
              <a:tabLst>
                <a:tab pos="417513" algn="l"/>
                <a:tab pos="704850" algn="l"/>
                <a:tab pos="1162050" algn="l"/>
                <a:tab pos="1619250" algn="l"/>
                <a:tab pos="2076450" algn="l"/>
                <a:tab pos="2533650" algn="l"/>
                <a:tab pos="2990850" algn="l"/>
                <a:tab pos="3448050" algn="l"/>
                <a:tab pos="3905250" algn="l"/>
                <a:tab pos="4362450" algn="l"/>
                <a:tab pos="4819650" algn="l"/>
                <a:tab pos="5276850" algn="l"/>
                <a:tab pos="5734050" algn="l"/>
                <a:tab pos="6191250" algn="l"/>
                <a:tab pos="6648450" algn="l"/>
                <a:tab pos="7105650" algn="l"/>
                <a:tab pos="7562850" algn="l"/>
                <a:tab pos="8020050" algn="l"/>
                <a:tab pos="8477250" algn="l"/>
                <a:tab pos="8934450" algn="l"/>
                <a:tab pos="9391650" algn="l"/>
              </a:tabLst>
            </a:pPr>
            <a:endParaRPr lang="en-US" altLang="ru-RU" sz="23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0"/>
            <a:ext cx="9144000" cy="8001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ru-RU" sz="2400" dirty="0">
                <a:solidFill>
                  <a:schemeClr val="tx2"/>
                </a:solidFill>
              </a:rPr>
              <a:t>3D-view of the 160l CRAD </a:t>
            </a:r>
            <a:endParaRPr lang="en-US" altLang="ru-RU" sz="2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0"/>
            <a:ext cx="9144000" cy="8001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ru-RU" sz="2800" b="1" dirty="0" smtClean="0">
                <a:solidFill>
                  <a:srgbClr val="000099"/>
                </a:solidFill>
              </a:rPr>
              <a:t>Summary</a:t>
            </a:r>
            <a:endParaRPr lang="en-US" altLang="ru-RU" sz="2800" b="1" dirty="0">
              <a:solidFill>
                <a:srgbClr val="000099"/>
              </a:solidFill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710199"/>
            <a:ext cx="9144000" cy="5911491"/>
          </a:xfrm>
          <a:prstGeom prst="rect">
            <a:avLst/>
          </a:prstGeom>
          <a:solidFill>
            <a:srgbClr val="FFFFCD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pPr algn="just" defTabSz="449263">
              <a:buClr>
                <a:srgbClr val="000099"/>
              </a:buClr>
              <a:buSzPct val="100000"/>
              <a:buFont typeface="Comic Sans MS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 dirty="0" smtClean="0">
                <a:solidFill>
                  <a:srgbClr val="000099"/>
                </a:solidFill>
              </a:rPr>
              <a:t>The </a:t>
            </a:r>
            <a:r>
              <a:rPr lang="en-US" sz="1800" dirty="0">
                <a:solidFill>
                  <a:srgbClr val="000099"/>
                </a:solidFill>
              </a:rPr>
              <a:t>idea of Cryogenic Avalanche Detectors (CRADs) had triggered intense and difficult R&amp;D work in the course of last 10 years. This resulted </a:t>
            </a:r>
            <a:r>
              <a:rPr lang="en-US" sz="1800" dirty="0" smtClean="0">
                <a:solidFill>
                  <a:srgbClr val="000099"/>
                </a:solidFill>
              </a:rPr>
              <a:t>in</a:t>
            </a:r>
            <a:r>
              <a:rPr lang="en-US" sz="1800" b="1" dirty="0" smtClean="0">
                <a:solidFill>
                  <a:srgbClr val="000099"/>
                </a:solidFill>
              </a:rPr>
              <a:t> </a:t>
            </a:r>
            <a:r>
              <a:rPr lang="en-US" sz="1800" dirty="0" smtClean="0">
                <a:solidFill>
                  <a:srgbClr val="000099"/>
                </a:solidFill>
              </a:rPr>
              <a:t>the concept of optical </a:t>
            </a:r>
            <a:r>
              <a:rPr lang="en-US" sz="1800" dirty="0">
                <a:solidFill>
                  <a:srgbClr val="000099"/>
                </a:solidFill>
              </a:rPr>
              <a:t>readout of CRADs with combined THGEM/GAPD-matrix multipliers</a:t>
            </a:r>
            <a:r>
              <a:rPr lang="en-US" sz="1800" dirty="0" smtClean="0">
                <a:solidFill>
                  <a:srgbClr val="000099"/>
                </a:solidFill>
              </a:rPr>
              <a:t>.</a:t>
            </a:r>
          </a:p>
          <a:p>
            <a:pPr algn="just" defTabSz="449263">
              <a:buClr>
                <a:srgbClr val="000099"/>
              </a:buClr>
              <a:buSzPct val="100000"/>
              <a:buFont typeface="Comic Sans MS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1800" b="1" dirty="0" smtClean="0">
              <a:solidFill>
                <a:srgbClr val="000099"/>
              </a:solidFill>
            </a:endParaRPr>
          </a:p>
          <a:p>
            <a:pPr algn="just" defTabSz="449263">
              <a:buClr>
                <a:srgbClr val="000099"/>
              </a:buClr>
              <a:buSzPct val="100000"/>
              <a:buFont typeface="Comic Sans MS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 dirty="0" smtClean="0">
                <a:solidFill>
                  <a:srgbClr val="000099"/>
                </a:solidFill>
              </a:rPr>
              <a:t>Two-phase </a:t>
            </a:r>
            <a:r>
              <a:rPr lang="en-US" sz="1800" dirty="0">
                <a:solidFill>
                  <a:srgbClr val="000099"/>
                </a:solidFill>
              </a:rPr>
              <a:t>CRAD </a:t>
            </a:r>
            <a:r>
              <a:rPr lang="en-US" sz="1800" dirty="0" smtClean="0">
                <a:solidFill>
                  <a:srgbClr val="000099"/>
                </a:solidFill>
              </a:rPr>
              <a:t>showed </a:t>
            </a:r>
            <a:r>
              <a:rPr lang="en-US" sz="1800" dirty="0">
                <a:solidFill>
                  <a:srgbClr val="000099"/>
                </a:solidFill>
              </a:rPr>
              <a:t>excellent performance, namely high sensitivity (&gt;100 </a:t>
            </a:r>
            <a:r>
              <a:rPr lang="en-US" sz="1800" dirty="0" err="1">
                <a:solidFill>
                  <a:srgbClr val="000099"/>
                </a:solidFill>
              </a:rPr>
              <a:t>pe</a:t>
            </a:r>
            <a:r>
              <a:rPr lang="en-US" sz="1800" dirty="0">
                <a:solidFill>
                  <a:srgbClr val="000099"/>
                </a:solidFill>
              </a:rPr>
              <a:t> per 20 </a:t>
            </a:r>
            <a:r>
              <a:rPr lang="en-US" sz="1800" dirty="0" err="1">
                <a:solidFill>
                  <a:srgbClr val="000099"/>
                </a:solidFill>
              </a:rPr>
              <a:t>keV</a:t>
            </a:r>
            <a:r>
              <a:rPr lang="en-US" sz="1800" dirty="0">
                <a:solidFill>
                  <a:srgbClr val="000099"/>
                </a:solidFill>
              </a:rPr>
              <a:t> at charge gain of ~100) and superior spatial resolution (~1 mm).</a:t>
            </a:r>
            <a:endParaRPr lang="en-US" sz="1800" dirty="0" smtClean="0">
              <a:solidFill>
                <a:srgbClr val="000099"/>
              </a:solidFill>
            </a:endParaRPr>
          </a:p>
          <a:p>
            <a:pPr algn="just" defTabSz="449263">
              <a:buClr>
                <a:srgbClr val="000099"/>
              </a:buClr>
              <a:buSzPct val="100000"/>
              <a:buFont typeface="Comic Sans MS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1800" b="1" dirty="0">
              <a:solidFill>
                <a:srgbClr val="000099"/>
              </a:solidFill>
            </a:endParaRPr>
          </a:p>
          <a:p>
            <a:pPr algn="just" defTabSz="449263" eaLnBrk="1" hangingPunct="1">
              <a:buClr>
                <a:srgbClr val="000099"/>
              </a:buClr>
              <a:buFont typeface="Comic Sans MS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ru-RU" sz="1800" dirty="0" smtClean="0">
                <a:solidFill>
                  <a:srgbClr val="000099"/>
                </a:solidFill>
              </a:rPr>
              <a:t>Proportional EL in gaseous </a:t>
            </a:r>
            <a:r>
              <a:rPr lang="en-US" altLang="ru-RU" sz="1800" dirty="0" err="1" smtClean="0">
                <a:solidFill>
                  <a:srgbClr val="000099"/>
                </a:solidFill>
              </a:rPr>
              <a:t>Ar</a:t>
            </a:r>
            <a:r>
              <a:rPr lang="en-US" altLang="ru-RU" sz="1800" dirty="0" smtClean="0">
                <a:solidFill>
                  <a:srgbClr val="000099"/>
                </a:solidFill>
              </a:rPr>
              <a:t> has for the first time been systematically studied in the two-phase mode. Liquid </a:t>
            </a:r>
            <a:r>
              <a:rPr lang="en-US" altLang="ru-RU" sz="1800" dirty="0" err="1" smtClean="0">
                <a:solidFill>
                  <a:srgbClr val="000099"/>
                </a:solidFill>
              </a:rPr>
              <a:t>Ar</a:t>
            </a:r>
            <a:r>
              <a:rPr lang="en-US" altLang="ru-RU" sz="1800" dirty="0" smtClean="0">
                <a:solidFill>
                  <a:srgbClr val="000099"/>
                </a:solidFill>
              </a:rPr>
              <a:t> had a minor (56 </a:t>
            </a:r>
            <a:r>
              <a:rPr lang="en-US" altLang="ru-RU" sz="1800" dirty="0" err="1" smtClean="0">
                <a:solidFill>
                  <a:srgbClr val="000099"/>
                </a:solidFill>
              </a:rPr>
              <a:t>ppm</a:t>
            </a:r>
            <a:r>
              <a:rPr lang="en-US" altLang="ru-RU" sz="1800" dirty="0" smtClean="0">
                <a:solidFill>
                  <a:srgbClr val="000099"/>
                </a:solidFill>
              </a:rPr>
              <a:t>) admixture of N2, which significantly enhanced EL light output. Proportional EL had an amplification parameter of 109±10 photons per drifting electron per kV.</a:t>
            </a:r>
          </a:p>
          <a:p>
            <a:pPr algn="just" defTabSz="449263" eaLnBrk="1" hangingPunct="1">
              <a:buClr>
                <a:srgbClr val="000099"/>
              </a:buClr>
              <a:buFont typeface="Comic Sans MS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ru-RU" sz="1800" dirty="0" smtClean="0">
              <a:solidFill>
                <a:srgbClr val="000099"/>
              </a:solidFill>
            </a:endParaRPr>
          </a:p>
          <a:p>
            <a:pPr algn="just" defTabSz="449263" eaLnBrk="1" hangingPunct="1">
              <a:buClr>
                <a:srgbClr val="000099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800" dirty="0" smtClean="0">
                <a:solidFill>
                  <a:srgbClr val="000099"/>
                </a:solidFill>
              </a:rPr>
              <a:t>The ionization quenching </a:t>
            </a:r>
            <a:r>
              <a:rPr lang="en-US" sz="1800" dirty="0" smtClean="0">
                <a:solidFill>
                  <a:srgbClr val="000099"/>
                </a:solidFill>
              </a:rPr>
              <a:t>factor has been measured </a:t>
            </a:r>
            <a:r>
              <a:rPr lang="en-US" sz="1800" dirty="0" smtClean="0">
                <a:solidFill>
                  <a:srgbClr val="000099"/>
                </a:solidFill>
              </a:rPr>
              <a:t>equals 0,27±0.04 and 0,3±0.04 for the 80 and 233 </a:t>
            </a:r>
            <a:r>
              <a:rPr lang="en-US" sz="1800" dirty="0" err="1" smtClean="0">
                <a:solidFill>
                  <a:srgbClr val="000099"/>
                </a:solidFill>
              </a:rPr>
              <a:t>keV</a:t>
            </a:r>
            <a:r>
              <a:rPr lang="en-US" sz="1800" dirty="0" smtClean="0">
                <a:solidFill>
                  <a:srgbClr val="000099"/>
                </a:solidFill>
              </a:rPr>
              <a:t> nuclear recoil, correspondingly.</a:t>
            </a:r>
          </a:p>
          <a:p>
            <a:pPr algn="just" defTabSz="449263" eaLnBrk="1" hangingPunct="1">
              <a:buClr>
                <a:srgbClr val="000099"/>
              </a:buClr>
              <a:buFont typeface="Comic Sans MS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ru-RU" sz="1800" dirty="0" smtClean="0">
              <a:solidFill>
                <a:srgbClr val="000099"/>
              </a:solidFill>
            </a:endParaRPr>
          </a:p>
          <a:p>
            <a:pPr algn="just" defTabSz="449263" eaLnBrk="1" hangingPunct="1">
              <a:buClr>
                <a:srgbClr val="000099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ru-RU" sz="1800" b="1" dirty="0" smtClean="0">
                <a:solidFill>
                  <a:srgbClr val="000099"/>
                </a:solidFill>
              </a:rPr>
              <a:t>Based on this results one can expect that an energy threshold of CRAD with combined THGEM/GAPD-matrix can be less than 1 </a:t>
            </a:r>
            <a:r>
              <a:rPr lang="en-US" altLang="ru-RU" sz="1800" b="1" dirty="0" err="1" smtClean="0">
                <a:solidFill>
                  <a:srgbClr val="000099"/>
                </a:solidFill>
              </a:rPr>
              <a:t>keV</a:t>
            </a:r>
            <a:r>
              <a:rPr lang="en-US" altLang="ru-RU" sz="1800" b="1" dirty="0" smtClean="0">
                <a:solidFill>
                  <a:srgbClr val="000099"/>
                </a:solidFill>
              </a:rPr>
              <a:t>.</a:t>
            </a:r>
          </a:p>
          <a:p>
            <a:pPr algn="just" defTabSz="449263" eaLnBrk="1" hangingPunct="1">
              <a:buClr>
                <a:srgbClr val="000099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800" b="1" dirty="0" smtClean="0">
                <a:solidFill>
                  <a:srgbClr val="000099"/>
                </a:solidFill>
              </a:rPr>
              <a:t>Such kinds of CRADs may come to be in great demand in rare-event experiments, such as those of Coherent Neutrino-Nucleus Scattering, Dark Matter Search and Giant </a:t>
            </a:r>
            <a:r>
              <a:rPr lang="en-US" sz="1800" b="1" dirty="0" err="1" smtClean="0">
                <a:solidFill>
                  <a:srgbClr val="000099"/>
                </a:solidFill>
              </a:rPr>
              <a:t>LAr</a:t>
            </a:r>
            <a:r>
              <a:rPr lang="en-US" sz="1800" b="1" dirty="0" smtClean="0">
                <a:solidFill>
                  <a:srgbClr val="000099"/>
                </a:solidFill>
              </a:rPr>
              <a:t> TPCs for (astrophysical) neutrino physics, as well as in medical imaging fields (e.g. PET).</a:t>
            </a:r>
            <a:endParaRPr lang="en-US" altLang="ru-RU" sz="18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Detector assembly</a:t>
            </a:r>
            <a:endParaRPr lang="ru-RU" dirty="0"/>
          </a:p>
        </p:txBody>
      </p:sp>
      <p:pic>
        <p:nvPicPr>
          <p:cNvPr id="3" name="Picture 2" descr="IMGP01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26994" y="1446603"/>
            <a:ext cx="6490012" cy="43034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41476" y="5986131"/>
            <a:ext cx="4061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Detector assembly at 10/10/14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ru-RU" smtClean="0"/>
              <a:t>Experimental setup</a:t>
            </a:r>
          </a:p>
        </p:txBody>
      </p:sp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196975"/>
            <a:ext cx="3333750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067175" y="1196975"/>
            <a:ext cx="4392613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endParaRPr lang="en-US" dirty="0"/>
          </a:p>
          <a:p>
            <a:pPr indent="84138" eaLnBrk="1" hangingPunct="1">
              <a:buFont typeface="Arial" pitchFamily="34" charset="0"/>
              <a:buChar char="•"/>
              <a:defRPr/>
            </a:pPr>
            <a:r>
              <a:rPr lang="en-US" b="1" dirty="0"/>
              <a:t>2THGEM assembly with active area 10x10 cm2 inside </a:t>
            </a:r>
          </a:p>
          <a:p>
            <a:pPr indent="84138" eaLnBrk="1" hangingPunct="1">
              <a:buFont typeface="Arial" pitchFamily="34" charset="0"/>
              <a:buChar char="•"/>
              <a:defRPr/>
            </a:pPr>
            <a:r>
              <a:rPr lang="en-US" dirty="0"/>
              <a:t>DD fusion reaction </a:t>
            </a:r>
          </a:p>
          <a:p>
            <a:pPr indent="84138" eaLnBrk="1" hangingPunct="1">
              <a:buFont typeface="Arial" pitchFamily="34" charset="0"/>
              <a:buChar char="•"/>
              <a:defRPr/>
            </a:pPr>
            <a:r>
              <a:rPr lang="en-US" b="1" dirty="0"/>
              <a:t>Continuously emitted monoenergetic neutrons with kinetic energy 2.45 </a:t>
            </a:r>
            <a:r>
              <a:rPr lang="en-US" b="1" dirty="0" err="1"/>
              <a:t>MeV</a:t>
            </a:r>
            <a:r>
              <a:rPr lang="en-US" b="1" dirty="0"/>
              <a:t> </a:t>
            </a:r>
          </a:p>
          <a:p>
            <a:pPr indent="84138" eaLnBrk="1" hangingPunct="1">
              <a:buFont typeface="Arial" pitchFamily="34" charset="0"/>
              <a:buChar char="•"/>
              <a:defRPr/>
            </a:pPr>
            <a:r>
              <a:rPr lang="en-US" dirty="0"/>
              <a:t>10</a:t>
            </a:r>
            <a:r>
              <a:rPr lang="en-US" baseline="30000" dirty="0"/>
              <a:t>4</a:t>
            </a:r>
            <a:r>
              <a:rPr lang="en-US" dirty="0"/>
              <a:t> neutrons per second </a:t>
            </a:r>
          </a:p>
          <a:p>
            <a:pPr indent="84138" eaLnBrk="1" hangingPunct="1">
              <a:buFont typeface="Arial" pitchFamily="34" charset="0"/>
              <a:buChar char="•"/>
              <a:defRPr/>
            </a:pPr>
            <a:r>
              <a:rPr lang="en-US" b="1" dirty="0" err="1"/>
              <a:t>Pb</a:t>
            </a:r>
            <a:r>
              <a:rPr lang="en-US" b="1" dirty="0"/>
              <a:t> screen to suppress gamma-ray background 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8001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ru-RU" sz="2400" b="1">
                <a:solidFill>
                  <a:srgbClr val="000099"/>
                </a:solidFill>
              </a:rPr>
              <a:t>LCEP laboratory: clean room, vacuum evaporation setup and 160 l cryogenic chamber prototype</a:t>
            </a:r>
          </a:p>
        </p:txBody>
      </p:sp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1463" y="800100"/>
            <a:ext cx="5062537" cy="379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8" descr="D:\CONFERENCES\BINP\Oct15\CleanRoom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00100"/>
            <a:ext cx="3489325" cy="465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9" descr="D:\CONFERENCES\BINP\Oct15\VacEvapSetup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57588" y="3236913"/>
            <a:ext cx="2438400" cy="325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8001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ru-RU" sz="2800" b="1">
                <a:solidFill>
                  <a:srgbClr val="000099"/>
                </a:solidFill>
                <a:sym typeface="Arial" pitchFamily="34" charset="0"/>
              </a:rPr>
              <a:t>Two-phase detectors for rare-event experiments: principles of operation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8001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ru-RU" sz="2800" b="1">
                <a:solidFill>
                  <a:srgbClr val="000099"/>
                </a:solidFill>
                <a:sym typeface="Arial" pitchFamily="34" charset="0"/>
              </a:rPr>
              <a:t>Two-phase detectors for rare-event experiments: principles of operation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663" y="1060450"/>
            <a:ext cx="8524875" cy="545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Rectangle 12"/>
          <p:cNvSpPr>
            <a:spLocks noChangeArrowheads="1"/>
          </p:cNvSpPr>
          <p:nvPr/>
        </p:nvSpPr>
        <p:spPr bwMode="auto">
          <a:xfrm>
            <a:off x="2997200" y="6519863"/>
            <a:ext cx="2471738" cy="307975"/>
          </a:xfrm>
          <a:prstGeom prst="rect">
            <a:avLst/>
          </a:prstGeom>
          <a:solidFill>
            <a:srgbClr val="FFFFCD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altLang="ru-RU" sz="1400" b="1">
                <a:solidFill>
                  <a:srgbClr val="000099"/>
                </a:solidFill>
                <a:sym typeface="System"/>
              </a:rPr>
              <a:t>L. Baudis, VCI 2013 talk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144000" cy="8001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ru-RU" sz="2200" b="1">
                <a:solidFill>
                  <a:srgbClr val="000099"/>
                </a:solidFill>
                <a:sym typeface="Arial" pitchFamily="34" charset="0"/>
              </a:rPr>
              <a:t>Our detector concept: two-phase CRAD in Ar with EL gap and THGEM/GAPD-matrix multiplier for rare-event experiments</a:t>
            </a: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3683000" y="979488"/>
            <a:ext cx="5448300" cy="5756275"/>
          </a:xfrm>
          <a:prstGeom prst="rect">
            <a:avLst/>
          </a:prstGeom>
          <a:solidFill>
            <a:srgbClr val="FFFFCD"/>
          </a:solidFill>
          <a:ln>
            <a:noFill/>
          </a:ln>
          <a:extLst>
            <a:ext uri="{91240B29-F687-4F45-9708-019B960494DF}"/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Arial" pitchFamily="34" charset="0"/>
              <a:buChar char="n"/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Arial" pitchFamily="34" charset="0"/>
              <a:buChar char="n"/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Arial" pitchFamily="34" charset="0"/>
              <a:buChar char="n"/>
              <a:defRPr sz="1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§"/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§"/>
              <a:defRPr sz="1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§"/>
              <a:defRPr sz="1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§"/>
              <a:defRPr sz="1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§"/>
              <a:defRPr sz="1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§"/>
              <a:defRPr sz="1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 typeface="Arial" pitchFamily="34" charset="0"/>
              <a:buNone/>
              <a:defRPr/>
            </a:pPr>
            <a:r>
              <a:rPr lang="en-US" altLang="ru-RU" sz="1600" dirty="0" smtClean="0">
                <a:solidFill>
                  <a:srgbClr val="000099"/>
                </a:solidFill>
                <a:latin typeface="Comic Sans MS" pitchFamily="66" charset="0"/>
                <a:sym typeface="System"/>
              </a:rPr>
              <a:t>Concept: Detector of nuclear recoils of ultimate sensitivity for Coherent Neutrino-Nucleus Scattering and Dark Matter Search experiments</a:t>
            </a:r>
          </a:p>
          <a:p>
            <a:pPr marL="285750" indent="-285750" algn="just">
              <a:spcBef>
                <a:spcPct val="0"/>
              </a:spcBef>
              <a:buClrTx/>
              <a:buSzTx/>
              <a:buFont typeface="Wingdings" pitchFamily="2" charset="2"/>
              <a:buChar char="à"/>
              <a:defRPr/>
            </a:pPr>
            <a:r>
              <a:rPr lang="en-US" altLang="ru-RU" sz="1600" dirty="0" smtClean="0">
                <a:solidFill>
                  <a:srgbClr val="000099"/>
                </a:solidFill>
                <a:latin typeface="Comic Sans MS" pitchFamily="66" charset="0"/>
                <a:sym typeface="System"/>
              </a:rPr>
              <a:t>Two-phase Cryogenic Avalanche Detector (CRAD) in </a:t>
            </a:r>
            <a:r>
              <a:rPr lang="en-US" altLang="ru-RU" sz="1600" dirty="0" err="1" smtClean="0">
                <a:solidFill>
                  <a:srgbClr val="000099"/>
                </a:solidFill>
                <a:latin typeface="Comic Sans MS" pitchFamily="66" charset="0"/>
                <a:sym typeface="System"/>
              </a:rPr>
              <a:t>Ar</a:t>
            </a:r>
            <a:r>
              <a:rPr lang="en-US" altLang="ru-RU" sz="1600" dirty="0" smtClean="0">
                <a:solidFill>
                  <a:srgbClr val="000099"/>
                </a:solidFill>
                <a:latin typeface="Comic Sans MS" pitchFamily="66" charset="0"/>
                <a:sym typeface="System"/>
              </a:rPr>
              <a:t> with electroluminescence (EL) gap and THGEM/GAPD-matrix multiplier</a:t>
            </a:r>
          </a:p>
          <a:p>
            <a:pPr marL="285750" indent="-285750" algn="just">
              <a:spcBef>
                <a:spcPct val="0"/>
              </a:spcBef>
              <a:buClrTx/>
              <a:buSzTx/>
              <a:buFont typeface="Wingdings" pitchFamily="2" charset="2"/>
              <a:buChar char="à"/>
              <a:defRPr/>
            </a:pPr>
            <a:endParaRPr lang="en-US" altLang="ru-RU" sz="1600" dirty="0" smtClean="0">
              <a:solidFill>
                <a:srgbClr val="000099"/>
              </a:solidFill>
              <a:latin typeface="Comic Sans MS" pitchFamily="66" charset="0"/>
              <a:sym typeface="System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ru-RU" sz="1600" dirty="0" smtClean="0">
                <a:solidFill>
                  <a:srgbClr val="000099"/>
                </a:solidFill>
                <a:latin typeface="Comic Sans MS" pitchFamily="66" charset="0"/>
                <a:sym typeface="System"/>
              </a:rPr>
              <a:t>Principle: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ru-RU" sz="1600" dirty="0" smtClean="0">
                <a:solidFill>
                  <a:srgbClr val="000099"/>
                </a:solidFill>
                <a:latin typeface="Comic Sans MS" pitchFamily="66" charset="0"/>
                <a:sym typeface="System"/>
              </a:rPr>
              <a:t>- Combining THGEM/GAPD-matrix readout with PMT readout of proportional EL, of the ionization (S2) signal, in single-electron counting mode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ru-RU" sz="1600" i="1" dirty="0" smtClean="0">
                <a:solidFill>
                  <a:srgbClr val="000099"/>
                </a:solidFill>
                <a:latin typeface="Comic Sans MS" pitchFamily="66" charset="0"/>
                <a:sym typeface="System"/>
              </a:rPr>
              <a:t>[</a:t>
            </a:r>
            <a:r>
              <a:rPr lang="en-US" altLang="ru-RU" sz="1600" i="1" dirty="0" err="1" smtClean="0">
                <a:solidFill>
                  <a:srgbClr val="000099"/>
                </a:solidFill>
                <a:latin typeface="Comic Sans MS" pitchFamily="66" charset="0"/>
                <a:sym typeface="System"/>
              </a:rPr>
              <a:t>Budker</a:t>
            </a:r>
            <a:r>
              <a:rPr lang="en-US" altLang="ru-RU" sz="1600" i="1" dirty="0" smtClean="0">
                <a:solidFill>
                  <a:srgbClr val="000099"/>
                </a:solidFill>
                <a:latin typeface="Comic Sans MS" pitchFamily="66" charset="0"/>
                <a:sym typeface="System"/>
              </a:rPr>
              <a:t> INP: A. </a:t>
            </a:r>
            <a:r>
              <a:rPr lang="en-US" altLang="ru-RU" sz="1600" i="1" dirty="0" err="1" smtClean="0">
                <a:solidFill>
                  <a:srgbClr val="000099"/>
                </a:solidFill>
                <a:latin typeface="Comic Sans MS" pitchFamily="66" charset="0"/>
                <a:sym typeface="System"/>
              </a:rPr>
              <a:t>Bondar</a:t>
            </a:r>
            <a:r>
              <a:rPr lang="en-US" altLang="ru-RU" sz="1600" i="1" dirty="0" smtClean="0">
                <a:solidFill>
                  <a:srgbClr val="000099"/>
                </a:solidFill>
                <a:latin typeface="Comic Sans MS" pitchFamily="66" charset="0"/>
                <a:sym typeface="System"/>
              </a:rPr>
              <a:t> et al, JINST 5 (2010) P08002; </a:t>
            </a:r>
            <a:r>
              <a:rPr lang="en-US" altLang="ru-RU" sz="1600" i="1" dirty="0" err="1" smtClean="0">
                <a:solidFill>
                  <a:srgbClr val="000099"/>
                </a:solidFill>
                <a:latin typeface="Comic Sans MS" pitchFamily="66" charset="0"/>
                <a:sym typeface="System"/>
              </a:rPr>
              <a:t>A.Buzulutskov</a:t>
            </a:r>
            <a:r>
              <a:rPr lang="en-US" altLang="ru-RU" sz="1600" i="1" dirty="0" smtClean="0">
                <a:solidFill>
                  <a:srgbClr val="000099"/>
                </a:solidFill>
                <a:latin typeface="Comic Sans MS" pitchFamily="66" charset="0"/>
                <a:sym typeface="System"/>
              </a:rPr>
              <a:t> et al, EPL 94 (2011) 52001]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ru-RU" sz="1600" dirty="0" smtClean="0">
              <a:solidFill>
                <a:srgbClr val="000099"/>
              </a:solidFill>
              <a:latin typeface="Comic Sans MS" pitchFamily="66" charset="0"/>
              <a:sym typeface="System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ru-RU" sz="1600" dirty="0" smtClean="0">
                <a:solidFill>
                  <a:srgbClr val="000099"/>
                </a:solidFill>
                <a:latin typeface="Comic Sans MS" pitchFamily="66" charset="0"/>
                <a:sym typeface="System"/>
              </a:rPr>
              <a:t>- Final goal is to develop nuclear-recoil detectors of ultimate sensitivity, i.e. operating in single-electron counting mode with superior spatial resolution 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ru-RU" sz="1600" dirty="0" smtClean="0">
                <a:solidFill>
                  <a:srgbClr val="000099"/>
                </a:solidFill>
                <a:latin typeface="Comic Sans MS" pitchFamily="66" charset="0"/>
                <a:sym typeface="System"/>
              </a:rPr>
              <a:t>- S</a:t>
            </a:r>
            <a:r>
              <a:rPr lang="en-US" altLang="ru-RU" sz="1600" dirty="0" smtClean="0">
                <a:solidFill>
                  <a:srgbClr val="000099"/>
                </a:solidFill>
                <a:latin typeface="Comic Sans MS" pitchFamily="66" charset="0"/>
                <a:sym typeface="Arial" pitchFamily="34" charset="0"/>
              </a:rPr>
              <a:t>ingle-electron counting capability is provided by EL scintillations recorded with PMTs, while superior spatial resolution by combined (charge/optical) THGEM/GAPD-matrix multiplier 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ru-RU" sz="1600" dirty="0" smtClean="0">
                <a:solidFill>
                  <a:srgbClr val="000099"/>
                </a:solidFill>
                <a:latin typeface="Comic Sans MS" pitchFamily="66" charset="0"/>
                <a:sym typeface="Arial" pitchFamily="34" charset="0"/>
              </a:rPr>
              <a:t>- In </a:t>
            </a:r>
            <a:r>
              <a:rPr lang="en-US" altLang="ru-RU" sz="1600" dirty="0" err="1" smtClean="0">
                <a:solidFill>
                  <a:srgbClr val="000099"/>
                </a:solidFill>
                <a:latin typeface="Comic Sans MS" pitchFamily="66" charset="0"/>
                <a:sym typeface="Arial" pitchFamily="34" charset="0"/>
              </a:rPr>
              <a:t>Ar</a:t>
            </a:r>
            <a:r>
              <a:rPr lang="en-US" altLang="ru-RU" sz="1600" dirty="0" smtClean="0">
                <a:solidFill>
                  <a:srgbClr val="000099"/>
                </a:solidFill>
                <a:latin typeface="Comic Sans MS" pitchFamily="66" charset="0"/>
                <a:sym typeface="Arial" pitchFamily="34" charset="0"/>
              </a:rPr>
              <a:t>, we can use GAPDs without WLS due to intense NIR avalanche scintillations</a:t>
            </a:r>
          </a:p>
        </p:txBody>
      </p:sp>
      <p:pic>
        <p:nvPicPr>
          <p:cNvPr id="20484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28675"/>
            <a:ext cx="3573463" cy="335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Line 6"/>
          <p:cNvSpPr>
            <a:spLocks noChangeShapeType="1"/>
          </p:cNvSpPr>
          <p:nvPr/>
        </p:nvSpPr>
        <p:spPr bwMode="auto">
          <a:xfrm flipH="1" flipV="1">
            <a:off x="3302000" y="2362200"/>
            <a:ext cx="495300" cy="279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arrow" w="lg" len="lg"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20486" name="Picture 11" descr="D:\PAPERS\MyBasicPapers\Paper66_CryoGAPD2\Figures\fig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57675"/>
            <a:ext cx="3190875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7" name="Line 6"/>
          <p:cNvSpPr>
            <a:spLocks noChangeShapeType="1"/>
          </p:cNvSpPr>
          <p:nvPr/>
        </p:nvSpPr>
        <p:spPr bwMode="auto">
          <a:xfrm flipH="1" flipV="1">
            <a:off x="2768600" y="5740400"/>
            <a:ext cx="1028700" cy="381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arrow" w="lg" len="lg"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8001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ru-RU" sz="2800" b="1">
                <a:solidFill>
                  <a:srgbClr val="000099"/>
                </a:solidFill>
              </a:rPr>
              <a:t>Proportional EL in two-phase Ar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30366</TotalTime>
  <Words>1569</Words>
  <Application>Microsoft Office PowerPoint</Application>
  <PresentationFormat>On-screen Show (4:3)</PresentationFormat>
  <Paragraphs>177</Paragraphs>
  <Slides>44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4" baseType="lpstr">
      <vt:lpstr>Arial</vt:lpstr>
      <vt:lpstr>Comic Sans MS</vt:lpstr>
      <vt:lpstr>Times New Roman</vt:lpstr>
      <vt:lpstr>Verdana</vt:lpstr>
      <vt:lpstr>Symbol</vt:lpstr>
      <vt:lpstr>System</vt:lpstr>
      <vt:lpstr>Wingdings</vt:lpstr>
      <vt:lpstr>Calibri</vt:lpstr>
      <vt:lpstr>Bookman Old Style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Neutron double scattering concept</vt:lpstr>
      <vt:lpstr>Slide 40</vt:lpstr>
      <vt:lpstr>Slide 41</vt:lpstr>
      <vt:lpstr>Slide 42</vt:lpstr>
      <vt:lpstr>Detector assembly</vt:lpstr>
      <vt:lpstr>Experimental setup</vt:lpstr>
    </vt:vector>
  </TitlesOfParts>
  <Company>Weizmann Institute of Science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Cobe2011  talk</dc:title>
  <dc:creator>Buzulutskov</dc:creator>
  <cp:lastModifiedBy>Andrey</cp:lastModifiedBy>
  <cp:revision>2296</cp:revision>
  <cp:lastPrinted>2004-11-15T17:34:04Z</cp:lastPrinted>
  <dcterms:created xsi:type="dcterms:W3CDTF">1999-10-14T09:02:01Z</dcterms:created>
  <dcterms:modified xsi:type="dcterms:W3CDTF">2015-10-13T21:55:35Z</dcterms:modified>
</cp:coreProperties>
</file>