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14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04" r:id="rId2"/>
  </p:sldMasterIdLst>
  <p:notesMasterIdLst>
    <p:notesMasterId r:id="rId28"/>
  </p:notesMasterIdLst>
  <p:handoutMasterIdLst>
    <p:handoutMasterId r:id="rId29"/>
  </p:handoutMasterIdLst>
  <p:sldIdLst>
    <p:sldId id="371" r:id="rId3"/>
    <p:sldId id="762" r:id="rId4"/>
    <p:sldId id="722" r:id="rId5"/>
    <p:sldId id="723" r:id="rId6"/>
    <p:sldId id="724" r:id="rId7"/>
    <p:sldId id="757" r:id="rId8"/>
    <p:sldId id="761" r:id="rId9"/>
    <p:sldId id="735" r:id="rId10"/>
    <p:sldId id="764" r:id="rId11"/>
    <p:sldId id="765" r:id="rId12"/>
    <p:sldId id="756" r:id="rId13"/>
    <p:sldId id="739" r:id="rId14"/>
    <p:sldId id="755" r:id="rId15"/>
    <p:sldId id="751" r:id="rId16"/>
    <p:sldId id="743" r:id="rId17"/>
    <p:sldId id="750" r:id="rId18"/>
    <p:sldId id="746" r:id="rId19"/>
    <p:sldId id="747" r:id="rId20"/>
    <p:sldId id="758" r:id="rId21"/>
    <p:sldId id="754" r:id="rId22"/>
    <p:sldId id="760" r:id="rId23"/>
    <p:sldId id="748" r:id="rId24"/>
    <p:sldId id="749" r:id="rId25"/>
    <p:sldId id="763" r:id="rId26"/>
    <p:sldId id="570" r:id="rId27"/>
  </p:sldIdLst>
  <p:sldSz cx="9902825" cy="6858000"/>
  <p:notesSz cx="6718300" cy="9855200"/>
  <p:defaultTextStyle>
    <a:defPPr>
      <a:defRPr lang="en-US"/>
    </a:defPPr>
    <a:lvl1pPr algn="l" rtl="0" eaLnBrk="0" fontAlgn="base" hangingPunct="0">
      <a:lnSpc>
        <a:spcPct val="90000"/>
      </a:lnSpc>
      <a:spcBef>
        <a:spcPct val="0"/>
      </a:spcBef>
      <a:spcAft>
        <a:spcPct val="0"/>
      </a:spcAft>
      <a:defRPr sz="800" b="1" i="1" u="sng" kern="1200">
        <a:solidFill>
          <a:srgbClr val="FFFF00"/>
        </a:solidFill>
        <a:latin typeface="Helvetica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0"/>
      </a:spcBef>
      <a:spcAft>
        <a:spcPct val="0"/>
      </a:spcAft>
      <a:defRPr sz="800" b="1" i="1" u="sng" kern="1200">
        <a:solidFill>
          <a:srgbClr val="FFFF00"/>
        </a:solidFill>
        <a:latin typeface="Helvetica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0"/>
      </a:spcBef>
      <a:spcAft>
        <a:spcPct val="0"/>
      </a:spcAft>
      <a:defRPr sz="800" b="1" i="1" u="sng" kern="1200">
        <a:solidFill>
          <a:srgbClr val="FFFF00"/>
        </a:solidFill>
        <a:latin typeface="Helvetica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0"/>
      </a:spcBef>
      <a:spcAft>
        <a:spcPct val="0"/>
      </a:spcAft>
      <a:defRPr sz="800" b="1" i="1" u="sng" kern="1200">
        <a:solidFill>
          <a:srgbClr val="FFFF00"/>
        </a:solidFill>
        <a:latin typeface="Helvetica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0"/>
      </a:spcBef>
      <a:spcAft>
        <a:spcPct val="0"/>
      </a:spcAft>
      <a:defRPr sz="800" b="1" i="1" u="sng" kern="1200">
        <a:solidFill>
          <a:srgbClr val="FFFF00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800" b="1" i="1" u="sng" kern="1200">
        <a:solidFill>
          <a:srgbClr val="FFFF00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sz="800" b="1" i="1" u="sng" kern="1200">
        <a:solidFill>
          <a:srgbClr val="FFFF00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sz="800" b="1" i="1" u="sng" kern="1200">
        <a:solidFill>
          <a:srgbClr val="FFFF00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sz="800" b="1" i="1" u="sng" kern="1200">
        <a:solidFill>
          <a:srgbClr val="FFFF00"/>
        </a:solidFill>
        <a:latin typeface="Helvetic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66CCFF"/>
    <a:srgbClr val="FFFF00"/>
    <a:srgbClr val="FFFF99"/>
    <a:srgbClr val="FFCC00"/>
    <a:srgbClr val="E8CF18"/>
    <a:srgbClr val="FFCC99"/>
    <a:srgbClr val="3333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4" autoAdjust="0"/>
    <p:restoredTop sz="99868" autoAdjust="0"/>
  </p:normalViewPr>
  <p:slideViewPr>
    <p:cSldViewPr snapToGrid="0">
      <p:cViewPr>
        <p:scale>
          <a:sx n="100" d="100"/>
          <a:sy n="100" d="100"/>
        </p:scale>
        <p:origin x="-216" y="-198"/>
      </p:cViewPr>
      <p:guideLst>
        <p:guide orient="horz" pos="2160"/>
        <p:guide pos="31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44"/>
    </p:cViewPr>
  </p:sorterViewPr>
  <p:notesViewPr>
    <p:cSldViewPr snapToGrid="0">
      <p:cViewPr>
        <p:scale>
          <a:sx n="100" d="100"/>
          <a:sy n="100" d="100"/>
        </p:scale>
        <p:origin x="-1950" y="2388"/>
      </p:cViewPr>
      <p:guideLst>
        <p:guide orient="horz" pos="3104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87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130" tIns="46066" rIns="92130" bIns="46066" numCol="1" anchor="ctr" anchorCtr="0" compatLnSpc="1">
            <a:prstTxWarp prst="textNoShape">
              <a:avLst/>
            </a:prstTxWarp>
          </a:bodyPr>
          <a:lstStyle>
            <a:lvl1pPr>
              <a:defRPr sz="120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89363" y="0"/>
            <a:ext cx="28987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130" tIns="46066" rIns="92130" bIns="46066" numCol="1" anchor="ctr" anchorCtr="0" compatLnSpc="1">
            <a:prstTxWarp prst="textNoShape">
              <a:avLst/>
            </a:prstTxWarp>
          </a:bodyPr>
          <a:lstStyle>
            <a:lvl1pPr algn="r">
              <a:defRPr sz="120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r>
              <a:rPr lang="en-GB"/>
              <a:t>15 giugno 2000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89877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130" tIns="46066" rIns="92130" bIns="46066" numCol="1" anchor="b" anchorCtr="0" compatLnSpc="1">
            <a:prstTxWarp prst="textNoShape">
              <a:avLst/>
            </a:prstTxWarp>
          </a:bodyPr>
          <a:lstStyle>
            <a:lvl1pPr>
              <a:defRPr sz="120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r>
              <a:rPr lang="en-GB"/>
              <a:t>The data storage challenge for LHC-   Part I - The technology </a:t>
            </a:r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89363" y="9364663"/>
            <a:ext cx="289877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130" tIns="46066" rIns="92130" bIns="46066" numCol="1" anchor="b" anchorCtr="0" compatLnSpc="1">
            <a:prstTxWarp prst="textNoShape">
              <a:avLst/>
            </a:prstTxWarp>
          </a:bodyPr>
          <a:lstStyle>
            <a:lvl1pPr algn="r">
              <a:defRPr sz="120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fld id="{82B86D76-3C59-4FC5-A4F6-97B20B78D35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066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117850" y="9366250"/>
            <a:ext cx="3333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30" tIns="46066" rIns="92130" bIns="46066" anchor="ctr">
            <a:spAutoFit/>
          </a:bodyPr>
          <a:lstStyle/>
          <a:p>
            <a:pPr algn="ctr">
              <a:spcBef>
                <a:spcPct val="50000"/>
              </a:spcBef>
            </a:pPr>
            <a:fld id="{B51651C2-16B1-4AF7-8369-1C0DD65C0645}" type="slidenum">
              <a:rPr lang="en-GB" sz="1000" b="0" i="0" u="none">
                <a:solidFill>
                  <a:schemeClr val="tx1"/>
                </a:solidFill>
                <a:latin typeface="Times New Roman" pitchFamily="18" charset="0"/>
              </a:rPr>
              <a:pPr algn="ctr">
                <a:spcBef>
                  <a:spcPct val="50000"/>
                </a:spcBef>
              </a:pPr>
              <a:t>‹#›</a:t>
            </a:fld>
            <a:endParaRPr lang="en-GB" sz="1000" b="0" i="0" u="none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5144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6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1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05825" y="9361252"/>
            <a:ext cx="2910894" cy="492364"/>
          </a:xfrm>
          <a:prstGeom prst="rect">
            <a:avLst/>
          </a:prstGeom>
          <a:ln/>
        </p:spPr>
        <p:txBody>
          <a:bodyPr lIns="91138" tIns="45569" rIns="91138" bIns="45569"/>
          <a:lstStyle/>
          <a:p>
            <a:fld id="{F91A6526-271A-644F-AD6E-640EFBBA4796}" type="slidenum">
              <a:rPr lang="en-US"/>
              <a:pPr/>
              <a:t>2</a:t>
            </a:fld>
            <a:endParaRPr lang="en-US"/>
          </a:p>
        </p:txBody>
      </p:sp>
      <p:sp>
        <p:nvSpPr>
          <p:cNvPr id="60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739775"/>
            <a:ext cx="5334000" cy="3694113"/>
          </a:xfrm>
          <a:prstGeom prst="rect">
            <a:avLst/>
          </a:prstGeo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989" y="4681419"/>
            <a:ext cx="5374323" cy="4434443"/>
          </a:xfrm>
          <a:prstGeom prst="rect">
            <a:avLst/>
          </a:prstGeom>
        </p:spPr>
        <p:txBody>
          <a:bodyPr lIns="91138" tIns="45569" rIns="91138" bIns="45569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8188"/>
            <a:ext cx="53340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7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79950"/>
            <a:ext cx="5375275" cy="4437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955" tIns="45478" rIns="90955" bIns="45478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1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1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9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4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0563" y="739775"/>
            <a:ext cx="5335587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355" y="4681102"/>
            <a:ext cx="5375590" cy="443380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1" tIns="45715" rIns="91431" bIns="45715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0563" y="739775"/>
            <a:ext cx="5335587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6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355" y="4681102"/>
            <a:ext cx="5375590" cy="443380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1" tIns="45715" rIns="91431" bIns="4571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01639" y="1952625"/>
            <a:ext cx="8577262" cy="808038"/>
          </a:xfrm>
          <a:gradFill rotWithShape="0">
            <a:gsLst>
              <a:gs pos="0">
                <a:schemeClr val="bg1"/>
              </a:gs>
              <a:gs pos="50000">
                <a:srgbClr val="003366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>
            <a:lvl1pPr>
              <a:defRPr sz="44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89039" y="3894138"/>
            <a:ext cx="7529512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42" name="Rectangle 46"/>
          <p:cNvSpPr>
            <a:spLocks noChangeArrowheads="1"/>
          </p:cNvSpPr>
          <p:nvPr/>
        </p:nvSpPr>
        <p:spPr bwMode="auto">
          <a:xfrm>
            <a:off x="7140577" y="6483350"/>
            <a:ext cx="2392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lnSpc>
                <a:spcPct val="100000"/>
              </a:lnSpc>
            </a:pPr>
            <a:r>
              <a:rPr lang="en-US" sz="10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Silvia Dalla Torre</a:t>
            </a:r>
          </a:p>
        </p:txBody>
      </p:sp>
      <p:sp>
        <p:nvSpPr>
          <p:cNvPr id="4143" name="Rectangle 47"/>
          <p:cNvSpPr>
            <a:spLocks noGrp="1" noChangeArrowheads="1"/>
          </p:cNvSpPr>
          <p:nvPr>
            <p:ph type="ftr" sz="quarter" idx="3"/>
          </p:nvPr>
        </p:nvSpPr>
        <p:spPr>
          <a:xfrm>
            <a:off x="3159126" y="6437317"/>
            <a:ext cx="3048001" cy="287337"/>
          </a:xfrm>
        </p:spPr>
        <p:txBody>
          <a:bodyPr wrap="square"/>
          <a:lstStyle>
            <a:lvl1pPr>
              <a:lnSpc>
                <a:spcPct val="90000"/>
              </a:lnSpc>
              <a:defRPr sz="10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smtClean="0"/>
              <a:t>Fulvio  TESSAROTTO</a:t>
            </a:r>
            <a:endParaRPr lang="en-US"/>
          </a:p>
        </p:txBody>
      </p:sp>
      <p:sp>
        <p:nvSpPr>
          <p:cNvPr id="4144" name="Rectangle 48"/>
          <p:cNvSpPr>
            <a:spLocks noGrp="1" noChangeArrowheads="1"/>
          </p:cNvSpPr>
          <p:nvPr>
            <p:ph type="dt" sz="quarter" idx="2"/>
          </p:nvPr>
        </p:nvSpPr>
        <p:spPr>
          <a:xfrm>
            <a:off x="341315" y="6435725"/>
            <a:ext cx="1844675" cy="285750"/>
          </a:xfrm>
        </p:spPr>
        <p:txBody>
          <a:bodyPr/>
          <a:lstStyle>
            <a:lvl1pPr>
              <a:defRPr sz="10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  <p:pic>
        <p:nvPicPr>
          <p:cNvPr id="4351" name="Picture 255" descr="compas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9477" y="2998792"/>
            <a:ext cx="485775" cy="46672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8827" y="153990"/>
            <a:ext cx="2181225" cy="5953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0391" y="153990"/>
            <a:ext cx="6396037" cy="5953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363" y="153988"/>
            <a:ext cx="7319962" cy="889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390" y="1303338"/>
            <a:ext cx="4287837" cy="480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00627" y="1303342"/>
            <a:ext cx="4289425" cy="232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00627" y="3781425"/>
            <a:ext cx="4289425" cy="2325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575425" y="6446842"/>
            <a:ext cx="2895599" cy="2873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3327" y="6489700"/>
            <a:ext cx="1079500" cy="20320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>
          <a:xfrm>
            <a:off x="328614" y="6450013"/>
            <a:ext cx="6746875" cy="2270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363" y="153988"/>
            <a:ext cx="7319962" cy="889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0390" y="1303338"/>
            <a:ext cx="4287837" cy="480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00627" y="1303342"/>
            <a:ext cx="4289425" cy="232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00627" y="3781425"/>
            <a:ext cx="4289425" cy="2325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575425" y="6446842"/>
            <a:ext cx="2895599" cy="2873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3327" y="6489700"/>
            <a:ext cx="1079500" cy="20320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>
          <a:xfrm>
            <a:off x="328614" y="6450013"/>
            <a:ext cx="6746875" cy="2270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60388" y="153990"/>
            <a:ext cx="8729662" cy="5953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575425" y="6446842"/>
            <a:ext cx="2895599" cy="2873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823327" y="6489700"/>
            <a:ext cx="1079500" cy="20320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328614" y="6450013"/>
            <a:ext cx="6746875" cy="2270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01639" y="1952625"/>
            <a:ext cx="8577262" cy="808038"/>
          </a:xfrm>
          <a:gradFill rotWithShape="0">
            <a:gsLst>
              <a:gs pos="0">
                <a:schemeClr val="bg1"/>
              </a:gs>
              <a:gs pos="50000">
                <a:srgbClr val="003366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>
            <a:lvl1pPr>
              <a:defRPr sz="44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89039" y="3894138"/>
            <a:ext cx="7529512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42" name="Rectangle 46"/>
          <p:cNvSpPr>
            <a:spLocks noChangeArrowheads="1"/>
          </p:cNvSpPr>
          <p:nvPr/>
        </p:nvSpPr>
        <p:spPr bwMode="auto">
          <a:xfrm>
            <a:off x="7140577" y="6483350"/>
            <a:ext cx="2392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lnSpc>
                <a:spcPct val="100000"/>
              </a:lnSpc>
            </a:pPr>
            <a:r>
              <a:rPr lang="en-US" sz="1000" b="0" i="0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Silvia Dalla Torre</a:t>
            </a:r>
          </a:p>
        </p:txBody>
      </p:sp>
      <p:sp>
        <p:nvSpPr>
          <p:cNvPr id="4143" name="Rectangle 47"/>
          <p:cNvSpPr>
            <a:spLocks noGrp="1" noChangeArrowheads="1"/>
          </p:cNvSpPr>
          <p:nvPr>
            <p:ph type="ftr" sz="quarter" idx="3"/>
          </p:nvPr>
        </p:nvSpPr>
        <p:spPr>
          <a:xfrm>
            <a:off x="3159126" y="6437317"/>
            <a:ext cx="3048001" cy="287337"/>
          </a:xfrm>
        </p:spPr>
        <p:txBody>
          <a:bodyPr wrap="square"/>
          <a:lstStyle>
            <a:lvl1pPr>
              <a:lnSpc>
                <a:spcPct val="90000"/>
              </a:lnSpc>
              <a:defRPr sz="10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smtClean="0"/>
              <a:t>Fulvio  TESSAROTTO</a:t>
            </a:r>
            <a:endParaRPr lang="en-US"/>
          </a:p>
        </p:txBody>
      </p:sp>
      <p:sp>
        <p:nvSpPr>
          <p:cNvPr id="4144" name="Rectangle 48"/>
          <p:cNvSpPr>
            <a:spLocks noGrp="1" noChangeArrowheads="1"/>
          </p:cNvSpPr>
          <p:nvPr>
            <p:ph type="dt" sz="quarter" idx="2"/>
          </p:nvPr>
        </p:nvSpPr>
        <p:spPr>
          <a:xfrm>
            <a:off x="341315" y="6435725"/>
            <a:ext cx="1844675" cy="285750"/>
          </a:xfrm>
        </p:spPr>
        <p:txBody>
          <a:bodyPr/>
          <a:lstStyle>
            <a:lvl1pPr>
              <a:defRPr sz="10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  <p:pic>
        <p:nvPicPr>
          <p:cNvPr id="4351" name="Picture 255" descr="compas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9477" y="2998792"/>
            <a:ext cx="485775" cy="466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9921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232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4"/>
            <a:ext cx="84169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152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390" y="1303338"/>
            <a:ext cx="4287837" cy="4803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0627" y="1303338"/>
            <a:ext cx="4289425" cy="4803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272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2" y="274638"/>
            <a:ext cx="89122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5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51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89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89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823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727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185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7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054"/>
            <a:ext cx="553561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3"/>
            <a:ext cx="3257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0601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4" y="4800600"/>
            <a:ext cx="59404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4" y="612775"/>
            <a:ext cx="59404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4" y="5367338"/>
            <a:ext cx="59404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7004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490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8827" y="153990"/>
            <a:ext cx="2181225" cy="5953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0391" y="153990"/>
            <a:ext cx="6396037" cy="5953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952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363" y="153988"/>
            <a:ext cx="7319962" cy="889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390" y="1303338"/>
            <a:ext cx="4287837" cy="480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00627" y="1303342"/>
            <a:ext cx="4289425" cy="232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00627" y="3781425"/>
            <a:ext cx="4289425" cy="2325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575425" y="6446842"/>
            <a:ext cx="2895599" cy="287337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3327" y="6489700"/>
            <a:ext cx="1079500" cy="20320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>
          <a:xfrm>
            <a:off x="328614" y="6450013"/>
            <a:ext cx="6746875" cy="2270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4175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363" y="153988"/>
            <a:ext cx="7319962" cy="889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0390" y="1303338"/>
            <a:ext cx="4287837" cy="480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00627" y="1303342"/>
            <a:ext cx="4289425" cy="232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00627" y="3781425"/>
            <a:ext cx="4289425" cy="2325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575425" y="6446842"/>
            <a:ext cx="2895599" cy="287337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3327" y="6489700"/>
            <a:ext cx="1079500" cy="20320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>
          <a:xfrm>
            <a:off x="328614" y="6450013"/>
            <a:ext cx="6746875" cy="2270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5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60388" y="153990"/>
            <a:ext cx="8729662" cy="5953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575425" y="6446842"/>
            <a:ext cx="2895599" cy="287337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823327" y="6489700"/>
            <a:ext cx="1079500" cy="20320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328614" y="6450013"/>
            <a:ext cx="6746875" cy="2270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717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6400800"/>
            <a:ext cx="9902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" y="6334316"/>
            <a:ext cx="990282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255" y="758953"/>
            <a:ext cx="8169831" cy="271576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507" y="4398476"/>
            <a:ext cx="8169831" cy="459279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none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356355"/>
            <a:ext cx="22281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RD51 Mini week 8-12 June 2015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S. Levorato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891255" y="3832412"/>
            <a:ext cx="8169831" cy="459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none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18FFD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891255" y="3808360"/>
            <a:ext cx="8169831" cy="458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3428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4"/>
            <a:ext cx="84169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390" y="1303338"/>
            <a:ext cx="4287837" cy="4803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0627" y="1303338"/>
            <a:ext cx="4289425" cy="4803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2" y="274638"/>
            <a:ext cx="89122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5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51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89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89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7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054"/>
            <a:ext cx="553561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3"/>
            <a:ext cx="3257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4" y="4800600"/>
            <a:ext cx="59404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4" y="612775"/>
            <a:ext cx="59404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4" y="5367338"/>
            <a:ext cx="59404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Cassis, 03/05/2010    -     7th International Workshop on Ring Imaging Cherenkov Detectors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>
                <a:gamma/>
                <a:tint val="21961"/>
                <a:invGamma/>
              </a:srgbClr>
            </a:gs>
            <a:gs pos="100000">
              <a:srgbClr val="CC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8363" y="153988"/>
            <a:ext cx="7319962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5425" y="6446842"/>
            <a:ext cx="2895599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200" i="0" u="none">
                <a:solidFill>
                  <a:schemeClr val="tx1"/>
                </a:solidFill>
              </a:defRPr>
            </a:lvl1pPr>
          </a:lstStyle>
          <a:p>
            <a:r>
              <a:rPr lang="en-US"/>
              <a:t>Fulvio  TESSAROTTO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3327" y="6489700"/>
            <a:ext cx="10795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0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0388" y="1303338"/>
            <a:ext cx="8729662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85" name="Rectangle 6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8614" y="6450013"/>
            <a:ext cx="6746875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200" b="0" i="0" u="none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r>
              <a:rPr lang="en-US" dirty="0" smtClean="0"/>
              <a:t>Chicago, 11/06/2011    -     7th International Workshop on Ring Imaging Cherenkov Detectors</a:t>
            </a:r>
            <a:endParaRPr lang="en-US" dirty="0"/>
          </a:p>
        </p:txBody>
      </p:sp>
      <p:sp>
        <p:nvSpPr>
          <p:cNvPr id="1089" name="Rectangle 65"/>
          <p:cNvSpPr>
            <a:spLocks noChangeArrowheads="1"/>
          </p:cNvSpPr>
          <p:nvPr userDrawn="1"/>
        </p:nvSpPr>
        <p:spPr bwMode="auto">
          <a:xfrm>
            <a:off x="9321801" y="6477003"/>
            <a:ext cx="343043" cy="23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fld id="{50EA0B30-9137-41B1-B652-ECD6709422F3}" type="slidenum">
              <a:rPr lang="en-US" sz="10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pPr/>
              <a:t>‹#›</a:t>
            </a:fld>
            <a:endParaRPr lang="en-US" sz="1000" b="0" i="0" u="none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100" name="Picture 76" descr="Logo_INFN3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791852" y="133350"/>
            <a:ext cx="96809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" name="Picture 79" descr="compass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46051" y="161925"/>
            <a:ext cx="563563" cy="54133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9pPr>
    </p:titleStyle>
    <p:bodyStyle>
      <a:lvl1pPr marL="571500" indent="-5715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 b="1">
          <a:solidFill>
            <a:srgbClr val="0000CC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1047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b="1">
          <a:solidFill>
            <a:srgbClr val="0000CC"/>
          </a:solidFill>
          <a:latin typeface="+mn-lt"/>
        </a:defRPr>
      </a:lvl2pPr>
      <a:lvl3pPr marL="15621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CC"/>
        </a:buClr>
        <a:buSzPct val="40000"/>
        <a:buFont typeface="Wingdings" pitchFamily="2" charset="2"/>
        <a:buChar char="¨"/>
        <a:defRPr sz="1400" b="1">
          <a:solidFill>
            <a:schemeClr val="tx1"/>
          </a:solidFill>
          <a:latin typeface="+mn-lt"/>
        </a:defRPr>
      </a:lvl3pPr>
      <a:lvl4pPr marL="1924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"/>
        <a:defRPr sz="1400" b="1">
          <a:solidFill>
            <a:schemeClr val="tx1"/>
          </a:solidFill>
          <a:latin typeface="+mn-lt"/>
        </a:defRPr>
      </a:lvl4pPr>
      <a:lvl5pPr marL="22860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5pPr>
      <a:lvl6pPr marL="27432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6pPr>
      <a:lvl7pPr marL="32004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7pPr>
      <a:lvl8pPr marL="36576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8pPr>
      <a:lvl9pPr marL="41148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>
                <a:gamma/>
                <a:tint val="21961"/>
                <a:invGamma/>
              </a:srgbClr>
            </a:gs>
            <a:gs pos="100000">
              <a:srgbClr val="CC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8363" y="153988"/>
            <a:ext cx="7319962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5425" y="6446842"/>
            <a:ext cx="2895599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200" i="0" u="none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Fulvio  TESSAROTTO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3327" y="6489700"/>
            <a:ext cx="10795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0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      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0388" y="1303338"/>
            <a:ext cx="8729662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85" name="Rectangle 6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8614" y="6450013"/>
            <a:ext cx="6746875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200" b="0" i="0" u="none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r>
              <a:rPr lang="en-US" dirty="0" smtClean="0"/>
              <a:t>Chicago, 11/06/2011    -     7th International Workshop on Ring Imaging Cherenkov Detectors</a:t>
            </a:r>
            <a:endParaRPr lang="en-US" dirty="0"/>
          </a:p>
        </p:txBody>
      </p:sp>
      <p:sp>
        <p:nvSpPr>
          <p:cNvPr id="1089" name="Rectangle 65"/>
          <p:cNvSpPr>
            <a:spLocks noChangeArrowheads="1"/>
          </p:cNvSpPr>
          <p:nvPr userDrawn="1"/>
        </p:nvSpPr>
        <p:spPr bwMode="auto">
          <a:xfrm>
            <a:off x="9321801" y="6477003"/>
            <a:ext cx="343043" cy="23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fld id="{50EA0B30-9137-41B1-B652-ECD6709422F3}" type="slidenum">
              <a:rPr lang="en-US" sz="1000" b="0" i="0" u="none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pPr/>
              <a:t>‹#›</a:t>
            </a:fld>
            <a:endParaRPr lang="en-US" sz="1000" b="0" i="0" u="none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100" name="Picture 76" descr="Logo_INFN3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791852" y="133350"/>
            <a:ext cx="96809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" name="Picture 79" descr="compass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46051" y="161925"/>
            <a:ext cx="563563" cy="54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417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</p:sldLayoutIdLst>
  <p:hf hd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9pPr>
    </p:titleStyle>
    <p:bodyStyle>
      <a:lvl1pPr marL="571500" indent="-5715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 b="1">
          <a:solidFill>
            <a:srgbClr val="0000CC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1047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b="1">
          <a:solidFill>
            <a:srgbClr val="0000CC"/>
          </a:solidFill>
          <a:latin typeface="+mn-lt"/>
        </a:defRPr>
      </a:lvl2pPr>
      <a:lvl3pPr marL="15621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CC"/>
        </a:buClr>
        <a:buSzPct val="40000"/>
        <a:buFont typeface="Wingdings" pitchFamily="2" charset="2"/>
        <a:buChar char="¨"/>
        <a:defRPr sz="1400" b="1">
          <a:solidFill>
            <a:schemeClr val="tx1"/>
          </a:solidFill>
          <a:latin typeface="+mn-lt"/>
        </a:defRPr>
      </a:lvl3pPr>
      <a:lvl4pPr marL="1924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"/>
        <a:defRPr sz="1400" b="1">
          <a:solidFill>
            <a:schemeClr val="tx1"/>
          </a:solidFill>
          <a:latin typeface="+mn-lt"/>
        </a:defRPr>
      </a:lvl4pPr>
      <a:lvl5pPr marL="22860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5pPr>
      <a:lvl6pPr marL="27432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6pPr>
      <a:lvl7pPr marL="32004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7pPr>
      <a:lvl8pPr marL="36576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8pPr>
      <a:lvl9pPr marL="41148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jpg"/><Relationship Id="rId12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8.png"/><Relationship Id="rId10" Type="http://schemas.openxmlformats.org/officeDocument/2006/relationships/image" Target="../media/image67.png"/><Relationship Id="rId9" Type="http://schemas.openxmlformats.org/officeDocument/2006/relationships/image" Target="../media/image16.png"/><Relationship Id="rId1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4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42.png"/><Relationship Id="rId4" Type="http://schemas.openxmlformats.org/officeDocument/2006/relationships/image" Target="../media/image10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gi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7" Type="http://schemas.openxmlformats.org/officeDocument/2006/relationships/image" Target="../media/image820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g"/><Relationship Id="rId5" Type="http://schemas.openxmlformats.org/officeDocument/2006/relationships/image" Target="../media/image113.jpeg"/><Relationship Id="rId4" Type="http://schemas.openxmlformats.org/officeDocument/2006/relationships/image" Target="../media/image11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880477" y="6467479"/>
            <a:ext cx="930275" cy="234949"/>
          </a:xfrm>
        </p:spPr>
        <p:txBody>
          <a:bodyPr/>
          <a:lstStyle/>
          <a:p>
            <a:r>
              <a:rPr lang="en-US" dirty="0"/>
              <a:t>      </a:t>
            </a:r>
          </a:p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2" y="6478591"/>
            <a:ext cx="7562850" cy="255587"/>
          </a:xfrm>
        </p:spPr>
        <p:txBody>
          <a:bodyPr/>
          <a:lstStyle/>
          <a:p>
            <a:r>
              <a:rPr lang="en-US" dirty="0" smtClean="0"/>
              <a:t>Trieste, 12/10/2015  -  4</a:t>
            </a:r>
            <a:r>
              <a:rPr lang="en-US" baseline="30000" dirty="0" smtClean="0"/>
              <a:t>th</a:t>
            </a:r>
            <a:r>
              <a:rPr lang="en-US" dirty="0" smtClean="0"/>
              <a:t> International Conference on Micro Pattern Gaseous Detectors,    MPGD 2015</a:t>
            </a:r>
            <a:endParaRPr lang="en-US" dirty="0"/>
          </a:p>
        </p:txBody>
      </p:sp>
      <p:sp>
        <p:nvSpPr>
          <p:cNvPr id="603141" name="Rectangle 5"/>
          <p:cNvSpPr>
            <a:spLocks noGrp="1" noChangeArrowheads="1"/>
          </p:cNvSpPr>
          <p:nvPr>
            <p:ph type="title"/>
          </p:nvPr>
        </p:nvSpPr>
        <p:spPr>
          <a:xfrm>
            <a:off x="758828" y="103188"/>
            <a:ext cx="7994649" cy="1200152"/>
          </a:xfrm>
          <a:solidFill>
            <a:srgbClr val="CCFFFF"/>
          </a:solidFill>
        </p:spPr>
        <p:txBody>
          <a:bodyPr/>
          <a:lstStyle/>
          <a:p>
            <a:r>
              <a:rPr lang="en-US" sz="3200" b="0" dirty="0">
                <a:solidFill>
                  <a:srgbClr val="FF0000"/>
                </a:solidFill>
              </a:rPr>
              <a:t>Status </a:t>
            </a:r>
            <a:r>
              <a:rPr lang="en-US" sz="3200" b="0" dirty="0" smtClean="0">
                <a:solidFill>
                  <a:srgbClr val="FF0000"/>
                </a:solidFill>
              </a:rPr>
              <a:t>of COMPASS RICH-1 upgrade with MPGD-based Photon Detectors</a:t>
            </a:r>
            <a:endParaRPr lang="en-US" sz="3200" dirty="0">
              <a:solidFill>
                <a:srgbClr val="FF0000"/>
              </a:solidFill>
              <a:effectLst/>
            </a:endParaRPr>
          </a:p>
        </p:txBody>
      </p:sp>
      <p:sp>
        <p:nvSpPr>
          <p:cNvPr id="603145" name="Rectangle 9"/>
          <p:cNvSpPr>
            <a:spLocks noChangeArrowheads="1"/>
          </p:cNvSpPr>
          <p:nvPr/>
        </p:nvSpPr>
        <p:spPr bwMode="auto">
          <a:xfrm>
            <a:off x="549276" y="1303342"/>
            <a:ext cx="87296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	</a:t>
            </a:r>
            <a:endParaRPr lang="en-US" sz="1800" i="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1800" i="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03148" name="Rectangle 12"/>
          <p:cNvSpPr>
            <a:spLocks noChangeArrowheads="1"/>
          </p:cNvSpPr>
          <p:nvPr/>
        </p:nvSpPr>
        <p:spPr bwMode="auto">
          <a:xfrm>
            <a:off x="243684" y="2552700"/>
            <a:ext cx="4689476" cy="39147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71500" indent="-571500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Char char="§"/>
            </a:pPr>
            <a:endParaRPr lang="en-US" sz="900" b="0" i="0" u="none" dirty="0">
              <a:solidFill>
                <a:srgbClr val="0000CC"/>
              </a:solidFill>
              <a:latin typeface="Arial" charset="0"/>
            </a:endParaRPr>
          </a:p>
          <a:p>
            <a:pPr marL="571500" indent="-571500">
              <a:spcBef>
                <a:spcPct val="30000"/>
              </a:spcBef>
              <a:buClr>
                <a:schemeClr val="hlink"/>
              </a:buClr>
            </a:pPr>
            <a:r>
              <a:rPr lang="en-US" sz="1800" i="0" u="none" dirty="0" smtClean="0">
                <a:solidFill>
                  <a:schemeClr val="tx1"/>
                </a:solidFill>
                <a:latin typeface="Arial" charset="0"/>
              </a:rPr>
              <a:t>  The COMPASS RICH-1 PD upgrade</a:t>
            </a:r>
            <a:endParaRPr lang="en-US" sz="1800" i="0" u="none" dirty="0">
              <a:solidFill>
                <a:srgbClr val="0000CC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Char char="§"/>
            </a:pPr>
            <a:endParaRPr lang="en-US" sz="1800" i="0" u="none" dirty="0">
              <a:solidFill>
                <a:schemeClr val="tx1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u="none" dirty="0">
                <a:solidFill>
                  <a:schemeClr val="hlink"/>
                </a:solidFill>
                <a:latin typeface="Arial" charset="0"/>
              </a:rPr>
              <a:t>  </a:t>
            </a:r>
            <a:r>
              <a:rPr lang="en-US" sz="1800" i="0" u="none" dirty="0" smtClean="0">
                <a:solidFill>
                  <a:schemeClr val="hlink"/>
                </a:solidFill>
                <a:latin typeface="Arial" charset="0"/>
              </a:rPr>
              <a:t>The structure of the hybrid detector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1800" i="0" u="none" dirty="0" smtClean="0">
              <a:solidFill>
                <a:schemeClr val="hlink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u="none" dirty="0" smtClean="0">
                <a:solidFill>
                  <a:schemeClr val="hlink"/>
                </a:solidFill>
                <a:latin typeface="Arial" charset="0"/>
              </a:rPr>
              <a:t>  </a:t>
            </a:r>
            <a:r>
              <a:rPr lang="en-US" sz="1800" i="0" u="none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The THGEM raw material selection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1800" i="0" u="none" dirty="0" smtClean="0">
              <a:solidFill>
                <a:schemeClr val="accent2">
                  <a:lumMod val="50000"/>
                </a:schemeClr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</a:pPr>
            <a:r>
              <a:rPr lang="en-US" sz="1800" i="0" u="none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800" i="0" u="none" dirty="0" smtClean="0">
                <a:solidFill>
                  <a:schemeClr val="tx1"/>
                </a:solidFill>
                <a:latin typeface="Arial" charset="0"/>
              </a:rPr>
              <a:t> Production of THGEMs and </a:t>
            </a:r>
            <a:r>
              <a:rPr lang="en-US" sz="1800" i="0" u="none" dirty="0" err="1" smtClean="0">
                <a:solidFill>
                  <a:schemeClr val="tx1"/>
                </a:solidFill>
                <a:latin typeface="Arial" charset="0"/>
              </a:rPr>
              <a:t>Micromegas</a:t>
            </a:r>
            <a:endParaRPr lang="en-US" sz="1800" i="0" u="none" dirty="0" smtClean="0">
              <a:solidFill>
                <a:schemeClr val="tx1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</a:pPr>
            <a:endParaRPr lang="en-US" sz="1800" i="0" u="none" dirty="0">
              <a:solidFill>
                <a:schemeClr val="tx1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u="none" dirty="0">
                <a:solidFill>
                  <a:srgbClr val="3333CC"/>
                </a:solidFill>
                <a:latin typeface="Arial" charset="0"/>
              </a:rPr>
              <a:t>  </a:t>
            </a:r>
            <a:r>
              <a:rPr lang="en-US" sz="1800" i="0" u="none" dirty="0" smtClean="0">
                <a:solidFill>
                  <a:srgbClr val="3333CC"/>
                </a:solidFill>
                <a:latin typeface="Arial" charset="0"/>
              </a:rPr>
              <a:t>Detector assembly, test and installation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1800" i="0" u="none" dirty="0" smtClean="0">
              <a:solidFill>
                <a:srgbClr val="FF0000"/>
              </a:solidFill>
              <a:latin typeface="Arial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u="none" dirty="0" smtClean="0">
                <a:solidFill>
                  <a:srgbClr val="FF0000"/>
                </a:solidFill>
                <a:latin typeface="Arial" charset="0"/>
              </a:rPr>
              <a:t>  Conclusions</a:t>
            </a:r>
            <a:endParaRPr lang="en-US" sz="1800" i="0" u="none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03163" name="Rectangle 27"/>
          <p:cNvSpPr>
            <a:spLocks noChangeArrowheads="1"/>
          </p:cNvSpPr>
          <p:nvPr/>
        </p:nvSpPr>
        <p:spPr bwMode="auto">
          <a:xfrm>
            <a:off x="123825" y="1476376"/>
            <a:ext cx="9658350" cy="107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71500" indent="-571500" algn="ctr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it-IT" sz="2000" i="0" u="none" dirty="0" smtClean="0">
                <a:solidFill>
                  <a:srgbClr val="0000CC"/>
                </a:solidFill>
                <a:latin typeface="Arial" charset="0"/>
              </a:rPr>
              <a:t>Fulvio Tessarotto  ( </a:t>
            </a:r>
            <a:r>
              <a:rPr lang="it-IT" sz="2000" b="0" i="0" u="none" dirty="0" smtClean="0">
                <a:solidFill>
                  <a:srgbClr val="0000CC"/>
                </a:solidFill>
                <a:latin typeface="Arial" charset="0"/>
              </a:rPr>
              <a:t>I.N.F.N. – Trieste )</a:t>
            </a:r>
            <a:endParaRPr lang="it-IT" sz="1800" b="0" i="0" u="none" dirty="0" smtClean="0">
              <a:solidFill>
                <a:srgbClr val="0000CC"/>
              </a:solidFill>
              <a:latin typeface="Arial" charset="0"/>
            </a:endParaRPr>
          </a:p>
          <a:p>
            <a:pPr marL="571500" indent="-571500" algn="ctr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it-IT" sz="1800" b="0" i="0" u="none" dirty="0" smtClean="0">
                <a:solidFill>
                  <a:srgbClr val="0000CC"/>
                </a:solidFill>
                <a:latin typeface="Arial" charset="0"/>
              </a:rPr>
              <a:t>on </a:t>
            </a:r>
            <a:r>
              <a:rPr lang="it-IT" sz="1800" b="0" i="0" u="none" dirty="0" err="1" smtClean="0">
                <a:solidFill>
                  <a:srgbClr val="0000CC"/>
                </a:solidFill>
                <a:latin typeface="Arial" charset="0"/>
              </a:rPr>
              <a:t>behalf</a:t>
            </a:r>
            <a:r>
              <a:rPr lang="it-IT" sz="1800" b="0" i="0" u="none" dirty="0" smtClean="0">
                <a:solidFill>
                  <a:srgbClr val="0000CC"/>
                </a:solidFill>
                <a:latin typeface="Arial" charset="0"/>
              </a:rPr>
              <a:t> of the COMPASS THGEM </a:t>
            </a:r>
            <a:r>
              <a:rPr lang="it-IT" sz="1800" b="0" i="0" u="none" dirty="0" err="1" smtClean="0">
                <a:solidFill>
                  <a:srgbClr val="0000CC"/>
                </a:solidFill>
                <a:latin typeface="Arial" charset="0"/>
              </a:rPr>
              <a:t>group</a:t>
            </a:r>
            <a:r>
              <a:rPr lang="it-IT" sz="1800" b="0" i="0" u="none" dirty="0" smtClean="0">
                <a:solidFill>
                  <a:srgbClr val="0000CC"/>
                </a:solidFill>
                <a:latin typeface="Arial" charset="0"/>
              </a:rPr>
              <a:t>:</a:t>
            </a:r>
            <a:endParaRPr lang="it-IT" sz="1800" b="0" i="0" u="none" dirty="0">
              <a:solidFill>
                <a:srgbClr val="0000CC"/>
              </a:solidFill>
              <a:latin typeface="Arial" charset="0"/>
            </a:endParaRPr>
          </a:p>
          <a:p>
            <a:pPr marL="571500" indent="-571500" algn="ctr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it-IT" sz="1800" b="0" i="0" u="none" dirty="0" smtClean="0">
                <a:solidFill>
                  <a:srgbClr val="0000CC"/>
                </a:solidFill>
                <a:latin typeface="Arial" charset="0"/>
              </a:rPr>
              <a:t>Alessandria, Aveiro, Calcutta, Freiburg, Liberec, </a:t>
            </a:r>
            <a:r>
              <a:rPr lang="it-IT" sz="1800" b="0" i="0" u="none" dirty="0" err="1" smtClean="0">
                <a:solidFill>
                  <a:srgbClr val="0000CC"/>
                </a:solidFill>
                <a:latin typeface="Arial" charset="0"/>
              </a:rPr>
              <a:t>Prague</a:t>
            </a:r>
            <a:r>
              <a:rPr lang="it-IT" sz="1800" b="0" i="0" u="none" dirty="0" smtClean="0">
                <a:solidFill>
                  <a:srgbClr val="0000CC"/>
                </a:solidFill>
                <a:latin typeface="Arial" charset="0"/>
              </a:rPr>
              <a:t>, Torino, Trieste</a:t>
            </a:r>
            <a:endParaRPr lang="en-US" sz="1800" b="0" i="0" u="none" dirty="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4" t="10185" r="9205" b="11430"/>
          <a:stretch/>
        </p:blipFill>
        <p:spPr>
          <a:xfrm>
            <a:off x="4953000" y="2552702"/>
            <a:ext cx="4861208" cy="3914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2741534"/>
            <a:ext cx="3693521" cy="2075782"/>
            <a:chOff x="5358809" y="3488588"/>
            <a:chExt cx="4405792" cy="3028061"/>
          </a:xfrm>
        </p:grpSpPr>
        <p:pic>
          <p:nvPicPr>
            <p:cNvPr id="21" name="Picture 2" descr="C:\COMPASS\referee\settembre2010\TB2010-plots\7.293kV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58809" y="3488588"/>
              <a:ext cx="4405792" cy="3028061"/>
            </a:xfrm>
            <a:prstGeom prst="rect">
              <a:avLst/>
            </a:prstGeom>
            <a:noFill/>
          </p:spPr>
        </p:pic>
        <p:sp>
          <p:nvSpPr>
            <p:cNvPr id="22" name="Oval 21"/>
            <p:cNvSpPr/>
            <p:nvPr/>
          </p:nvSpPr>
          <p:spPr bwMode="auto">
            <a:xfrm>
              <a:off x="8704523" y="4440867"/>
              <a:ext cx="499730" cy="372140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1" i="1" u="sng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Helvetica" pitchFamily="34" charset="0"/>
              </a:endParaRPr>
            </a:p>
          </p:txBody>
        </p:sp>
      </p:grpSp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18" name="Rectangle 29"/>
          <p:cNvSpPr>
            <a:spLocks noChangeArrowheads="1"/>
          </p:cNvSpPr>
          <p:nvPr/>
        </p:nvSpPr>
        <p:spPr bwMode="auto">
          <a:xfrm>
            <a:off x="819151" y="109538"/>
            <a:ext cx="7829549" cy="6096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8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Result of 7 years of dedicated R&amp;D</a:t>
            </a:r>
            <a:endParaRPr lang="en-US" sz="28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2" y="6478591"/>
            <a:ext cx="7562850" cy="255587"/>
          </a:xfrm>
        </p:spPr>
        <p:txBody>
          <a:bodyPr/>
          <a:lstStyle/>
          <a:p>
            <a:r>
              <a:rPr lang="en-US" dirty="0" smtClean="0"/>
              <a:t>Trieste, 12/10/2015  -  4</a:t>
            </a:r>
            <a:r>
              <a:rPr lang="en-US" baseline="30000" dirty="0" smtClean="0"/>
              <a:t>th</a:t>
            </a:r>
            <a:r>
              <a:rPr lang="en-US" dirty="0" smtClean="0"/>
              <a:t> International Conference on Micro Pattern Gaseous Detectors,    MPGD 2015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502872" y="719138"/>
            <a:ext cx="5219966" cy="2853447"/>
            <a:chOff x="0" y="1295400"/>
            <a:chExt cx="6153464" cy="3767839"/>
          </a:xfrm>
        </p:grpSpPr>
        <p:pic>
          <p:nvPicPr>
            <p:cNvPr id="9" name="Picture 5" descr="V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295400"/>
              <a:ext cx="6153464" cy="3767839"/>
            </a:xfrm>
            <a:prstGeom prst="rect">
              <a:avLst/>
            </a:prstGeom>
            <a:noFill/>
          </p:spPr>
        </p:pic>
        <p:sp>
          <p:nvSpPr>
            <p:cNvPr id="10" name="Rectangle 43"/>
            <p:cNvSpPr>
              <a:spLocks noChangeArrowheads="1"/>
            </p:cNvSpPr>
            <p:nvPr/>
          </p:nvSpPr>
          <p:spPr bwMode="auto">
            <a:xfrm>
              <a:off x="2526784" y="1608101"/>
              <a:ext cx="3148528" cy="5476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</a:pPr>
              <a:r>
                <a:rPr lang="en-US" sz="1600" b="1" u="none" dirty="0">
                  <a:solidFill>
                    <a:srgbClr val="0000CC"/>
                  </a:solidFill>
                  <a:latin typeface="Helvetica" pitchFamily="34" charset="0"/>
                </a:rPr>
                <a:t>Effective gain = 0.91 · 10</a:t>
              </a:r>
              <a:r>
                <a:rPr lang="en-US" sz="2000" b="1" u="none" baseline="30000" dirty="0">
                  <a:solidFill>
                    <a:srgbClr val="0000CC"/>
                  </a:solidFill>
                  <a:latin typeface="Helvetica" pitchFamily="34" charset="0"/>
                </a:rPr>
                <a:t>6</a:t>
              </a:r>
            </a:p>
          </p:txBody>
        </p:sp>
        <p:sp>
          <p:nvSpPr>
            <p:cNvPr id="11" name="Rectangle 43"/>
            <p:cNvSpPr>
              <a:spLocks noChangeArrowheads="1"/>
            </p:cNvSpPr>
            <p:nvPr/>
          </p:nvSpPr>
          <p:spPr bwMode="auto">
            <a:xfrm>
              <a:off x="3776663" y="2475438"/>
              <a:ext cx="1898650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</a:pPr>
              <a:r>
                <a:rPr lang="en-US" sz="1800" b="1" u="none" dirty="0" err="1">
                  <a:solidFill>
                    <a:srgbClr val="0000CC"/>
                  </a:solidFill>
                  <a:latin typeface="Helvetica" pitchFamily="34" charset="0"/>
                </a:rPr>
                <a:t>Ar</a:t>
              </a:r>
              <a:r>
                <a:rPr lang="en-US" sz="1800" b="1" u="none" dirty="0">
                  <a:solidFill>
                    <a:srgbClr val="0000CC"/>
                  </a:solidFill>
                  <a:latin typeface="Helvetica" pitchFamily="34" charset="0"/>
                </a:rPr>
                <a:t>/CH</a:t>
              </a:r>
              <a:r>
                <a:rPr lang="en-US" sz="1800" b="1" u="none" baseline="-25000" dirty="0">
                  <a:solidFill>
                    <a:srgbClr val="0000CC"/>
                  </a:solidFill>
                  <a:latin typeface="Helvetica" pitchFamily="34" charset="0"/>
                </a:rPr>
                <a:t>4</a:t>
              </a:r>
              <a:r>
                <a:rPr lang="en-US" sz="1800" b="1" u="none" dirty="0">
                  <a:solidFill>
                    <a:srgbClr val="0000CC"/>
                  </a:solidFill>
                  <a:latin typeface="Helvetica" pitchFamily="34" charset="0"/>
                </a:rPr>
                <a:t>:  50/50</a:t>
              </a:r>
            </a:p>
          </p:txBody>
        </p:sp>
        <p:sp>
          <p:nvSpPr>
            <p:cNvPr id="12" name="Text Placeholder 5"/>
            <p:cNvSpPr txBox="1">
              <a:spLocks/>
            </p:cNvSpPr>
            <p:nvPr/>
          </p:nvSpPr>
          <p:spPr bwMode="auto">
            <a:xfrm>
              <a:off x="507891" y="3420989"/>
              <a:ext cx="2520950" cy="123507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14E2F8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lnSpc>
                  <a:spcPct val="80000"/>
                </a:lnSpc>
                <a:spcBef>
                  <a:spcPct val="20000"/>
                </a:spcBef>
              </a:pPr>
              <a:r>
                <a:rPr lang="en-GB" sz="1200" u="none" dirty="0">
                  <a:solidFill>
                    <a:schemeClr val="tx1"/>
                  </a:solidFill>
                  <a:cs typeface="Arial" pitchFamily="34" charset="0"/>
                </a:rPr>
                <a:t>PARAMETERS:</a:t>
              </a: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</a:pPr>
              <a:r>
                <a:rPr lang="en-GB" sz="1200" u="non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Diam.     =  0.4 mm</a:t>
              </a: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</a:pPr>
              <a:r>
                <a:rPr lang="en-GB" sz="1200" u="non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Pitch      =  0.8 mm</a:t>
              </a: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</a:pPr>
              <a:r>
                <a:rPr lang="en-GB" sz="1200" u="none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Thickn</a:t>
              </a:r>
              <a:r>
                <a:rPr lang="en-GB" sz="1200" u="non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.   =  0.4 mm</a:t>
              </a: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Font typeface="Arial" pitchFamily="34" charset="0"/>
                <a:buChar char="•"/>
              </a:pPr>
              <a:r>
                <a:rPr lang="en-GB" sz="1200" u="non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Rim        =  10 </a:t>
              </a:r>
              <a:r>
                <a:rPr lang="el-GR" sz="1200" u="non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μ</a:t>
              </a:r>
              <a:r>
                <a:rPr lang="en-US" sz="1200" u="none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m</a:t>
              </a:r>
              <a:endParaRPr lang="el-GR" sz="1200" u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660" y="629037"/>
            <a:ext cx="2648216" cy="2112497"/>
            <a:chOff x="6489700" y="4067175"/>
            <a:chExt cx="2857500" cy="2335236"/>
          </a:xfrm>
        </p:grpSpPr>
        <p:pic>
          <p:nvPicPr>
            <p:cNvPr id="14" name="Immagine 15" descr="IFT-15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94853" y="4406924"/>
              <a:ext cx="2652711" cy="199548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15" name="CasellaDiTesto 30"/>
            <p:cNvSpPr txBox="1">
              <a:spLocks noChangeArrowheads="1"/>
            </p:cNvSpPr>
            <p:nvPr/>
          </p:nvSpPr>
          <p:spPr bwMode="auto">
            <a:xfrm>
              <a:off x="6489700" y="4067175"/>
              <a:ext cx="2857500" cy="379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GB" sz="1600" dirty="0">
                <a:solidFill>
                  <a:srgbClr val="C00000"/>
                </a:solidFill>
                <a:latin typeface="Bookman Old Style" pitchFamily="18" charset="0"/>
              </a:endParaRPr>
            </a:p>
          </p:txBody>
        </p:sp>
      </p:grpSp>
      <p:pic>
        <p:nvPicPr>
          <p:cNvPr id="16" name="Picture 40" descr="chamber"/>
          <p:cNvPicPr>
            <a:picLocks noChangeAspect="1" noChangeArrowheads="1"/>
          </p:cNvPicPr>
          <p:nvPr/>
        </p:nvPicPr>
        <p:blipFill>
          <a:blip r:embed="rId6" cstate="print"/>
          <a:srcRect l="5887" r="2943"/>
          <a:stretch>
            <a:fillRect/>
          </a:stretch>
        </p:blipFill>
        <p:spPr bwMode="auto">
          <a:xfrm>
            <a:off x="2266501" y="888780"/>
            <a:ext cx="2162174" cy="2019379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7247155" y="3446812"/>
            <a:ext cx="2529516" cy="2630138"/>
            <a:chOff x="12416342" y="2011808"/>
            <a:chExt cx="6490153" cy="4630539"/>
          </a:xfrm>
        </p:grpSpPr>
        <p:sp>
          <p:nvSpPr>
            <p:cNvPr id="24" name="Rectangle 23"/>
            <p:cNvSpPr/>
            <p:nvPr/>
          </p:nvSpPr>
          <p:spPr>
            <a:xfrm>
              <a:off x="12603952" y="3038435"/>
              <a:ext cx="6242848" cy="3603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1800" b="0" i="0" u="none">
                <a:solidFill>
                  <a:prstClr val="white"/>
                </a:solidFill>
              </a:endParaRPr>
            </a:p>
          </p:txBody>
        </p:sp>
        <p:pic>
          <p:nvPicPr>
            <p:cNvPr id="25" name="চিত্র 6"/>
            <p:cNvPicPr>
              <a:picLocks noChangeAspect="1"/>
            </p:cNvPicPr>
            <p:nvPr/>
          </p:nvPicPr>
          <p:blipFill rotWithShape="1">
            <a:blip r:embed="rId7"/>
            <a:srcRect l="9567" t="12316" r="8798" b="6434"/>
            <a:stretch/>
          </p:blipFill>
          <p:spPr>
            <a:xfrm>
              <a:off x="12416342" y="3038435"/>
              <a:ext cx="6417761" cy="3591212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16200000">
              <a:off x="12412375" y="3526522"/>
              <a:ext cx="649750" cy="454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PT" sz="1800" b="0" i="0" u="none" dirty="0" smtClean="0">
                  <a:solidFill>
                    <a:prstClr val="black"/>
                  </a:solidFill>
                  <a:latin typeface="Calibri" panose="020F0502020204030204"/>
                </a:rPr>
                <a:t>a. u. </a:t>
              </a:r>
              <a:endParaRPr lang="en-GB" sz="1800" b="0" i="0" u="none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603952" y="2011808"/>
              <a:ext cx="6302543" cy="1103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PT" sz="1800" i="0" u="none" dirty="0" err="1" smtClean="0">
                  <a:solidFill>
                    <a:prstClr val="black"/>
                  </a:solidFill>
                  <a:latin typeface="Calibri" panose="020F0502020204030204"/>
                </a:rPr>
                <a:t>Photon</a:t>
              </a:r>
              <a:r>
                <a:rPr lang="pt-PT" sz="1800" i="0" u="none" dirty="0" smtClean="0">
                  <a:solidFill>
                    <a:prstClr val="black"/>
                  </a:solidFill>
                  <a:latin typeface="Calibri" panose="020F0502020204030204"/>
                </a:rPr>
                <a:t> yield &amp; </a:t>
              </a:r>
              <a:r>
                <a:rPr lang="pt-PT" sz="1800" i="0" u="none" dirty="0" err="1" smtClean="0">
                  <a:solidFill>
                    <a:prstClr val="black"/>
                  </a:solidFill>
                  <a:latin typeface="Calibri" panose="020F0502020204030204"/>
                </a:rPr>
                <a:t>Charged</a:t>
              </a:r>
              <a:r>
                <a:rPr lang="pt-PT" sz="1800" i="0" u="none" dirty="0" smtClean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pt-PT" sz="1800" i="0" u="none" dirty="0" err="1" smtClean="0">
                  <a:solidFill>
                    <a:prstClr val="black"/>
                  </a:solidFill>
                  <a:latin typeface="Calibri" panose="020F0502020204030204"/>
                </a:rPr>
                <a:t>Particles</a:t>
              </a:r>
              <a:r>
                <a:rPr lang="pt-PT" sz="1800" i="0" u="none" dirty="0" smtClean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pt-PT" sz="1800" i="0" u="none" dirty="0" err="1" smtClean="0">
                  <a:solidFill>
                    <a:prstClr val="black"/>
                  </a:solidFill>
                  <a:latin typeface="Calibri" panose="020F0502020204030204"/>
                </a:rPr>
                <a:t>vs</a:t>
              </a:r>
              <a:r>
                <a:rPr lang="pt-PT" sz="1800" i="0" u="none" dirty="0" smtClean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pt-PT" sz="1800" i="0" u="none" dirty="0" err="1" smtClean="0">
                  <a:solidFill>
                    <a:prstClr val="black"/>
                  </a:solidFill>
                  <a:latin typeface="Calibri" panose="020F0502020204030204"/>
                </a:rPr>
                <a:t>Drift</a:t>
              </a:r>
              <a:r>
                <a:rPr lang="pt-PT" sz="1800" i="0" u="none" dirty="0" smtClean="0">
                  <a:solidFill>
                    <a:prstClr val="black"/>
                  </a:solidFill>
                  <a:latin typeface="Calibri" panose="020F0502020204030204"/>
                </a:rPr>
                <a:t> Field</a:t>
              </a:r>
              <a:endParaRPr lang="en-GB" sz="1800" i="0" u="none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4823" y="3749054"/>
            <a:ext cx="1596289" cy="2665963"/>
          </a:xfrm>
          <a:prstGeom prst="rect">
            <a:avLst/>
          </a:prstGeom>
        </p:spPr>
      </p:pic>
      <p:pic>
        <p:nvPicPr>
          <p:cNvPr id="30" name="Picture 3" descr="G:\RICH testbeam photos 2014\Chamber assembly(Prevessin lab)\_MK9777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5" t="31710" r="12440" b="20105"/>
          <a:stretch/>
        </p:blipFill>
        <p:spPr bwMode="auto">
          <a:xfrm>
            <a:off x="179824" y="4818858"/>
            <a:ext cx="2530052" cy="1436582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544757"/>
            <a:ext cx="3133885" cy="294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43"/>
          <p:cNvSpPr>
            <a:spLocks noChangeArrowheads="1"/>
          </p:cNvSpPr>
          <p:nvPr/>
        </p:nvSpPr>
        <p:spPr bwMode="auto">
          <a:xfrm>
            <a:off x="5071076" y="6064940"/>
            <a:ext cx="4788672" cy="316734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1800" u="none" dirty="0">
                <a:solidFill>
                  <a:srgbClr val="0000CC"/>
                </a:solidFill>
              </a:rPr>
              <a:t>s</a:t>
            </a:r>
            <a:r>
              <a:rPr lang="en-US" sz="1800" u="none" dirty="0" smtClean="0">
                <a:solidFill>
                  <a:srgbClr val="0000CC"/>
                </a:solidFill>
              </a:rPr>
              <a:t>ee the poster by </a:t>
            </a:r>
            <a:r>
              <a:rPr lang="en-US" sz="1800" u="none" dirty="0" err="1" smtClean="0">
                <a:solidFill>
                  <a:srgbClr val="0000CC"/>
                </a:solidFill>
              </a:rPr>
              <a:t>Shuddha</a:t>
            </a:r>
            <a:r>
              <a:rPr lang="en-US" sz="1800" u="none" dirty="0" smtClean="0">
                <a:solidFill>
                  <a:srgbClr val="0000CC"/>
                </a:solidFill>
              </a:rPr>
              <a:t> Dasgupta</a:t>
            </a:r>
          </a:p>
        </p:txBody>
      </p:sp>
    </p:spTree>
    <p:extLst>
      <p:ext uri="{BB962C8B-B14F-4D97-AF65-F5344CB8AC3E}">
        <p14:creationId xmlns:p14="http://schemas.microsoft.com/office/powerpoint/2010/main" val="78216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2" y="6478591"/>
            <a:ext cx="7562850" cy="255587"/>
          </a:xfrm>
        </p:spPr>
        <p:txBody>
          <a:bodyPr/>
          <a:lstStyle/>
          <a:p>
            <a:r>
              <a:rPr lang="en-US" dirty="0" smtClean="0"/>
              <a:t>Trieste, 12/10/2015  -  4</a:t>
            </a:r>
            <a:r>
              <a:rPr lang="en-US" baseline="30000" dirty="0" smtClean="0"/>
              <a:t>th</a:t>
            </a:r>
            <a:r>
              <a:rPr lang="en-US" dirty="0" smtClean="0"/>
              <a:t> International Conference on Micro Pattern Gaseous Detectors,    MPGD 2015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4" t="10185" r="9205" b="11430"/>
          <a:stretch/>
        </p:blipFill>
        <p:spPr>
          <a:xfrm>
            <a:off x="6469582" y="596116"/>
            <a:ext cx="3082073" cy="2482022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752476" y="101807"/>
            <a:ext cx="8010526" cy="506291"/>
          </a:xfrm>
          <a:solidFill>
            <a:srgbClr val="3366FF"/>
          </a:solidFill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The design of the COMPASS THGEM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75" y="734632"/>
            <a:ext cx="6362207" cy="3195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0722" t="20346" r="1223" b="6050"/>
          <a:stretch/>
        </p:blipFill>
        <p:spPr>
          <a:xfrm>
            <a:off x="209549" y="4232959"/>
            <a:ext cx="5514975" cy="213124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 rot="5400000">
            <a:off x="3451328" y="3624471"/>
            <a:ext cx="246937" cy="29966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873" y="4509237"/>
            <a:ext cx="3845137" cy="1837217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162051" y="2435107"/>
            <a:ext cx="4305300" cy="2958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0" u="none" kern="0" dirty="0" smtClean="0">
                <a:solidFill>
                  <a:prstClr val="black"/>
                </a:solidFill>
                <a:effectLst/>
                <a:latin typeface="Calibri" panose="020F0502020204030204"/>
              </a:rPr>
              <a:t>12 sectors on both top and bottom, 0.7 mm separation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3607" y="3271088"/>
            <a:ext cx="3769739" cy="25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u="none" dirty="0" smtClean="0">
                <a:solidFill>
                  <a:schemeClr val="tx1"/>
                </a:solidFill>
              </a:rPr>
              <a:t>24 fixation points to guarantee THGEMs flatness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010847" y="1689215"/>
            <a:ext cx="4555261" cy="2958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0" u="none" kern="0" dirty="0" smtClean="0">
                <a:solidFill>
                  <a:prstClr val="black"/>
                </a:solidFill>
                <a:effectLst/>
                <a:latin typeface="Calibri" panose="020F0502020204030204"/>
              </a:rPr>
              <a:t>Thickness: 0.4 mm, hole diameter: 0.4 mm, pitch: 0.8 mm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731197" y="4494703"/>
            <a:ext cx="2308732" cy="2958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0" u="none" kern="0" dirty="0" smtClean="0">
                <a:solidFill>
                  <a:prstClr val="black"/>
                </a:solidFill>
                <a:effectLst/>
                <a:latin typeface="Calibri" panose="020F0502020204030204"/>
              </a:rPr>
              <a:t>border holes diam.: 0.5 mm</a:t>
            </a:r>
            <a:endParaRPr lang="en-US" sz="1400" i="0" u="none" kern="0" dirty="0">
              <a:solidFill>
                <a:prstClr val="black"/>
              </a:solidFill>
              <a:effectLst/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66108" y="5298580"/>
            <a:ext cx="1464497" cy="25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u="none" dirty="0" smtClean="0">
                <a:solidFill>
                  <a:schemeClr val="tx1"/>
                </a:solidFill>
              </a:rPr>
              <a:t>pillars in PEEK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6486313" y="3053422"/>
            <a:ext cx="3416512" cy="163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5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61926" y="712873"/>
            <a:ext cx="9740899" cy="3432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FF"/>
              </a:buClr>
              <a:buNone/>
            </a:pPr>
            <a:r>
              <a:rPr lang="en-US" sz="16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Our thickness uniformity requirements are stricter than those offered by producers </a:t>
            </a:r>
            <a:r>
              <a:rPr lang="en-US" sz="16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600" b="0" i="0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material selection     </a:t>
            </a:r>
            <a:endParaRPr lang="en-US" sz="1600" b="0" i="0" u="none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00050" y="1012419"/>
            <a:ext cx="9401175" cy="4331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FF"/>
              </a:buClr>
              <a:buNone/>
            </a:pPr>
            <a:r>
              <a:rPr lang="en-US" sz="1600" b="0" i="0" u="none" kern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50 foils of 1245 mm x 1092 mm  </a:t>
            </a:r>
            <a:r>
              <a:rPr lang="en-US" sz="1600" b="0" i="0" u="none" kern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 cut out borders    800 mm x 800 mm  </a:t>
            </a:r>
            <a:r>
              <a:rPr lang="en-US" sz="1600" b="0" i="0" kern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thickness measurement</a:t>
            </a:r>
            <a:endParaRPr lang="en-US" sz="1600" b="0" i="0" kern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9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752476" y="101807"/>
            <a:ext cx="8010526" cy="506291"/>
          </a:xfrm>
          <a:solidFill>
            <a:srgbClr val="3366FF"/>
          </a:solidFill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THGEM raw material selection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15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2" y="6478591"/>
            <a:ext cx="7562850" cy="255587"/>
          </a:xfrm>
        </p:spPr>
        <p:txBody>
          <a:bodyPr/>
          <a:lstStyle/>
          <a:p>
            <a:r>
              <a:rPr lang="en-US" dirty="0" smtClean="0"/>
              <a:t>Trieste, 12/10/2015  -  4</a:t>
            </a:r>
            <a:r>
              <a:rPr lang="en-US" baseline="30000" dirty="0" smtClean="0"/>
              <a:t>th</a:t>
            </a:r>
            <a:r>
              <a:rPr lang="en-US" dirty="0" smtClean="0"/>
              <a:t> International Conference on Micro Pattern Gaseous Detectors,    MPGD 2015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1269" y="1276081"/>
            <a:ext cx="3109332" cy="2328842"/>
            <a:chOff x="161926" y="1276081"/>
            <a:chExt cx="2952000" cy="2183096"/>
          </a:xfrm>
        </p:grpSpPr>
        <p:grpSp>
          <p:nvGrpSpPr>
            <p:cNvPr id="6" name="Group 5"/>
            <p:cNvGrpSpPr/>
            <p:nvPr/>
          </p:nvGrpSpPr>
          <p:grpSpPr>
            <a:xfrm>
              <a:off x="161926" y="2865177"/>
              <a:ext cx="2952000" cy="594000"/>
              <a:chOff x="4471878" y="2900400"/>
              <a:chExt cx="4860000" cy="79200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/>
              <a:srcRect l="1801" t="59438" r="7348" b="33160"/>
              <a:stretch/>
            </p:blipFill>
            <p:spPr>
              <a:xfrm>
                <a:off x="4480338" y="2900400"/>
                <a:ext cx="4824000" cy="3960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/>
              <a:srcRect l="1648" t="74101" r="6824" b="18500"/>
              <a:stretch/>
            </p:blipFill>
            <p:spPr>
              <a:xfrm>
                <a:off x="4471878" y="3296400"/>
                <a:ext cx="4860000" cy="396000"/>
              </a:xfrm>
              <a:prstGeom prst="rect">
                <a:avLst/>
              </a:prstGeom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161926" y="1276081"/>
              <a:ext cx="2952000" cy="1599545"/>
              <a:chOff x="161926" y="1276081"/>
              <a:chExt cx="2952000" cy="159954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/>
              <a:srcRect l="10937" t="53218" r="18969" b="18271"/>
              <a:stretch/>
            </p:blipFill>
            <p:spPr>
              <a:xfrm>
                <a:off x="161926" y="2104081"/>
                <a:ext cx="2952000" cy="771545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/>
              <a:srcRect l="2660" t="6722" r="4905" b="24391"/>
              <a:stretch/>
            </p:blipFill>
            <p:spPr>
              <a:xfrm>
                <a:off x="161926" y="1276081"/>
                <a:ext cx="2952000" cy="828000"/>
              </a:xfrm>
              <a:prstGeom prst="rect">
                <a:avLst/>
              </a:pr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0" t="1157" r="15382" b="29255"/>
          <a:stretch/>
        </p:blipFill>
        <p:spPr>
          <a:xfrm>
            <a:off x="4522815" y="1373716"/>
            <a:ext cx="1044057" cy="22312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767" y="1373716"/>
            <a:ext cx="1255654" cy="22322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7" r="24526" b="25459"/>
          <a:stretch/>
        </p:blipFill>
        <p:spPr>
          <a:xfrm>
            <a:off x="5652772" y="1373716"/>
            <a:ext cx="1229183" cy="2240049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6973680" y="1553685"/>
            <a:ext cx="2827545" cy="173441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dirty="0" err="1" smtClean="0">
                <a:solidFill>
                  <a:schemeClr val="tx2"/>
                </a:solidFill>
                <a:effectLst/>
              </a:rPr>
              <a:t>Mitutoyo</a:t>
            </a:r>
            <a:r>
              <a:rPr lang="en-US" sz="1800" dirty="0" smtClean="0">
                <a:solidFill>
                  <a:schemeClr val="tx2"/>
                </a:solidFill>
                <a:effectLst/>
              </a:rPr>
              <a:t> </a:t>
            </a:r>
            <a:r>
              <a:rPr lang="en-US" sz="1800" dirty="0">
                <a:solidFill>
                  <a:schemeClr val="tx2"/>
                </a:solidFill>
                <a:effectLst/>
              </a:rPr>
              <a:t>EURO </a:t>
            </a:r>
            <a:r>
              <a:rPr lang="en-US" sz="1800" dirty="0" smtClean="0">
                <a:solidFill>
                  <a:schemeClr val="tx2"/>
                </a:solidFill>
                <a:effectLst/>
              </a:rPr>
              <a:t>CA776</a:t>
            </a:r>
          </a:p>
          <a:p>
            <a:pPr marL="0" indent="0">
              <a:buNone/>
            </a:pPr>
            <a:r>
              <a:rPr lang="en-US" sz="1800" u="none" dirty="0" smtClean="0">
                <a:solidFill>
                  <a:schemeClr val="tx2"/>
                </a:solidFill>
                <a:effectLst/>
              </a:rPr>
              <a:t>coordinate measuring machine with ruby touch probe,</a:t>
            </a:r>
          </a:p>
          <a:p>
            <a:pPr marL="0" indent="0">
              <a:buNone/>
            </a:pPr>
            <a:r>
              <a:rPr lang="en-US" sz="1800" u="none" dirty="0" smtClean="0">
                <a:solidFill>
                  <a:schemeClr val="tx2"/>
                </a:solidFill>
                <a:effectLst/>
              </a:rPr>
              <a:t>hosted in a thermalized room</a:t>
            </a:r>
            <a:endParaRPr lang="it-IT" sz="1800" u="none" dirty="0">
              <a:solidFill>
                <a:schemeClr val="tx2"/>
              </a:solidFill>
              <a:effectLst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7108" t="5072" r="3998" b="8500"/>
          <a:stretch/>
        </p:blipFill>
        <p:spPr>
          <a:xfrm>
            <a:off x="52219" y="3665890"/>
            <a:ext cx="5224632" cy="258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68" y="3665890"/>
            <a:ext cx="3237922" cy="204060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81654" y="4086924"/>
            <a:ext cx="2040604" cy="1198538"/>
          </a:xfrm>
          <a:prstGeom prst="rect">
            <a:avLst/>
          </a:prstGeom>
        </p:spPr>
      </p:pic>
      <p:sp>
        <p:nvSpPr>
          <p:cNvPr id="72" name="Content Placeholder 2"/>
          <p:cNvSpPr txBox="1">
            <a:spLocks/>
          </p:cNvSpPr>
          <p:nvPr/>
        </p:nvSpPr>
        <p:spPr bwMode="auto">
          <a:xfrm>
            <a:off x="4573219" y="5779479"/>
            <a:ext cx="5228006" cy="5916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0" u="none" kern="0" dirty="0" smtClean="0">
                <a:solidFill>
                  <a:prstClr val="black"/>
                </a:solidFill>
                <a:effectLst/>
                <a:latin typeface="Calibri" panose="020F0502020204030204"/>
              </a:rPr>
              <a:t>for each foil 36 </a:t>
            </a:r>
            <a:r>
              <a:rPr lang="en-US" sz="1400" i="0" u="none" kern="0" dirty="0">
                <a:solidFill>
                  <a:prstClr val="black"/>
                </a:solidFill>
                <a:effectLst/>
                <a:latin typeface="Calibri" panose="020F0502020204030204"/>
              </a:rPr>
              <a:t>x 36 points in square pattern </a:t>
            </a:r>
            <a:r>
              <a:rPr lang="en-US" sz="1400" i="0" u="none" kern="0" dirty="0" smtClean="0">
                <a:solidFill>
                  <a:prstClr val="black"/>
                </a:solidFill>
                <a:effectLst/>
                <a:latin typeface="Calibri" panose="020F0502020204030204"/>
              </a:rPr>
              <a:t>are measured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0" u="none" kern="0" dirty="0" smtClean="0">
                <a:solidFill>
                  <a:prstClr val="black"/>
                </a:solidFill>
                <a:effectLst/>
                <a:latin typeface="Calibri" panose="020F0502020204030204"/>
              </a:rPr>
              <a:t>2 measurements (direct and reversed) to allow consistency checks.</a:t>
            </a:r>
            <a:endParaRPr lang="en-US" sz="1400" i="0" u="none" kern="0" dirty="0">
              <a:solidFill>
                <a:prstClr val="black"/>
              </a:solidFill>
              <a:effectLst/>
              <a:latin typeface="Calibri" panose="020F0502020204030204"/>
            </a:endParaRPr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6829425" y="5447721"/>
            <a:ext cx="2524932" cy="252661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200" u="none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underpressure</a:t>
            </a:r>
            <a:r>
              <a:rPr lang="en-US" sz="120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 induced flatness</a:t>
            </a:r>
          </a:p>
        </p:txBody>
      </p:sp>
    </p:spTree>
    <p:extLst>
      <p:ext uri="{BB962C8B-B14F-4D97-AF65-F5344CB8AC3E}">
        <p14:creationId xmlns:p14="http://schemas.microsoft.com/office/powerpoint/2010/main" val="205985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7095850" y="666750"/>
            <a:ext cx="2705375" cy="2770149"/>
            <a:chOff x="7060945" y="1019793"/>
            <a:chExt cx="1975551" cy="2272347"/>
          </a:xfrm>
        </p:grpSpPr>
        <p:grpSp>
          <p:nvGrpSpPr>
            <p:cNvPr id="53" name="Group 52"/>
            <p:cNvGrpSpPr/>
            <p:nvPr/>
          </p:nvGrpSpPr>
          <p:grpSpPr>
            <a:xfrm>
              <a:off x="7060945" y="1019793"/>
              <a:ext cx="1975551" cy="2272347"/>
              <a:chOff x="7060945" y="1305276"/>
              <a:chExt cx="1975551" cy="2272347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060945" y="1305276"/>
                <a:ext cx="1975551" cy="2272347"/>
              </a:xfrm>
              <a:prstGeom prst="rect">
                <a:avLst/>
              </a:prstGeom>
            </p:spPr>
          </p:pic>
          <p:sp>
            <p:nvSpPr>
              <p:cNvPr id="60" name="Rectangle 59"/>
              <p:cNvSpPr/>
              <p:nvPr/>
            </p:nvSpPr>
            <p:spPr>
              <a:xfrm>
                <a:off x="7380312" y="2048444"/>
                <a:ext cx="909801" cy="30043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1800" b="0" i="0" u="none">
                  <a:solidFill>
                    <a:prstClr val="white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/>
                <p:cNvSpPr/>
                <p:nvPr/>
              </p:nvSpPr>
              <p:spPr>
                <a:xfrm>
                  <a:off x="7385393" y="2348880"/>
                  <a:ext cx="140989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eaLnBrk="1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PT" sz="1400" i="1" u="none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1400" u="none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𝜹</m:t>
                            </m:r>
                          </m:e>
                          <m:sub>
                            <m:r>
                              <a:rPr lang="pt-PT" sz="1400" u="none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𝒕𝒉𝒊𝒄𝒌𝒏𝒆𝒔𝒔</m:t>
                            </m:r>
                          </m:sub>
                        </m:sSub>
                        <m:r>
                          <a:rPr lang="pt-PT" sz="1400" u="none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pt-PT" sz="1400" u="none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pt-PT" sz="1400" u="none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pt-PT" sz="1400" u="none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  <m:r>
                          <a:rPr lang="pt-PT" sz="1400" u="none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%</m:t>
                        </m:r>
                      </m:oMath>
                    </m:oMathPara>
                  </a14:m>
                  <a:endParaRPr lang="en-GB" sz="1400" b="0" i="0" u="none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5393" y="2348880"/>
                  <a:ext cx="1526892" cy="307777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Right Brace 54"/>
            <p:cNvSpPr/>
            <p:nvPr/>
          </p:nvSpPr>
          <p:spPr>
            <a:xfrm rot="16200000">
              <a:off x="8458823" y="2742433"/>
              <a:ext cx="54008" cy="203581"/>
            </a:xfrm>
            <a:prstGeom prst="rightBrace">
              <a:avLst>
                <a:gd name="adj1" fmla="val 36695"/>
                <a:gd name="adj2" fmla="val 4803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800" b="0" i="0" u="none">
                <a:solidFill>
                  <a:prstClr val="black"/>
                </a:solidFill>
              </a:endParaRPr>
            </a:p>
          </p:txBody>
        </p:sp>
        <p:cxnSp>
          <p:nvCxnSpPr>
            <p:cNvPr id="56" name="Straight Connector 55"/>
            <p:cNvCxnSpPr>
              <a:stCxn id="55" idx="0"/>
            </p:cNvCxnSpPr>
            <p:nvPr/>
          </p:nvCxnSpPr>
          <p:spPr>
            <a:xfrm flipH="1">
              <a:off x="8384036" y="2871228"/>
              <a:ext cx="1" cy="1977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8587617" y="2871859"/>
              <a:ext cx="1" cy="1977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 flipV="1">
              <a:off x="8100392" y="2636912"/>
              <a:ext cx="385435" cy="18030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" y="619125"/>
            <a:ext cx="2832030" cy="281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9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     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752476" y="101807"/>
            <a:ext cx="8010526" cy="506291"/>
          </a:xfrm>
          <a:solidFill>
            <a:srgbClr val="3366FF"/>
          </a:solidFill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THGEM raw material selection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15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2" y="6478591"/>
            <a:ext cx="7562850" cy="255587"/>
          </a:xfrm>
        </p:spPr>
        <p:txBody>
          <a:bodyPr/>
          <a:lstStyle/>
          <a:p>
            <a:r>
              <a:rPr lang="en-US" dirty="0" smtClean="0"/>
              <a:t>Trieste, 12/10/2015  -  4</a:t>
            </a:r>
            <a:r>
              <a:rPr lang="en-US" baseline="30000" dirty="0" smtClean="0"/>
              <a:t>th</a:t>
            </a:r>
            <a:r>
              <a:rPr lang="en-US" dirty="0" smtClean="0"/>
              <a:t> International Conference on Micro Pattern Gaseous Detectors,    MPGD 2015</a:t>
            </a:r>
            <a:endParaRPr lang="en-US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6229" y="727917"/>
            <a:ext cx="4293510" cy="2768568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184380" y="2311258"/>
            <a:ext cx="2520720" cy="365403"/>
            <a:chOff x="6136848" y="3380845"/>
            <a:chExt cx="2949899" cy="353105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36848" y="3380845"/>
              <a:ext cx="2949899" cy="353105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8692358" y="3452499"/>
              <a:ext cx="363685" cy="192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800" b="0" i="0" u="none">
                <a:solidFill>
                  <a:prstClr val="white"/>
                </a:solidFill>
              </a:endParaRPr>
            </a:p>
          </p:txBody>
        </p:sp>
      </p:grp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3113755" y="3332933"/>
            <a:ext cx="2991769" cy="2389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200" b="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typical result for a good piece.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6" t="20741" r="10757" b="19539"/>
          <a:stretch/>
        </p:blipFill>
        <p:spPr>
          <a:xfrm>
            <a:off x="3406" y="3491006"/>
            <a:ext cx="3005576" cy="2977789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378821" y="4082880"/>
            <a:ext cx="124995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none" dirty="0" smtClean="0">
                <a:solidFill>
                  <a:srgbClr val="FF0000"/>
                </a:solidFill>
              </a:rPr>
              <a:t>THGEM 313</a:t>
            </a:r>
            <a:endParaRPr lang="en-US" sz="1400" b="1" u="none" dirty="0">
              <a:solidFill>
                <a:srgbClr val="FF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78822" y="5276430"/>
            <a:ext cx="124995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none" dirty="0" smtClean="0">
                <a:solidFill>
                  <a:srgbClr val="FF0000"/>
                </a:solidFill>
              </a:rPr>
              <a:t>THGEM 413</a:t>
            </a:r>
            <a:endParaRPr lang="en-US" sz="1400" b="1" u="none" dirty="0">
              <a:solidFill>
                <a:srgbClr val="FF0000"/>
              </a:solidFill>
            </a:endParaRPr>
          </a:p>
        </p:txBody>
      </p:sp>
      <p:pic>
        <p:nvPicPr>
          <p:cNvPr id="74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4267" r="31426" b="6950"/>
          <a:stretch/>
        </p:blipFill>
        <p:spPr bwMode="auto">
          <a:xfrm>
            <a:off x="5791201" y="3489885"/>
            <a:ext cx="4048124" cy="29789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5" name="TextBox 74"/>
          <p:cNvSpPr txBox="1"/>
          <p:nvPr/>
        </p:nvSpPr>
        <p:spPr>
          <a:xfrm>
            <a:off x="6105524" y="5753157"/>
            <a:ext cx="918122" cy="424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u="none" dirty="0" smtClean="0">
                <a:solidFill>
                  <a:srgbClr val="FF0000"/>
                </a:solidFill>
              </a:rPr>
              <a:t>49</a:t>
            </a:r>
            <a:r>
              <a:rPr lang="en-US" sz="1200" b="1" u="none" dirty="0" smtClean="0">
                <a:solidFill>
                  <a:srgbClr val="FF0000"/>
                </a:solidFill>
              </a:rPr>
              <a:t> </a:t>
            </a:r>
            <a:r>
              <a:rPr lang="en-US" sz="1200" b="1" u="none" dirty="0" err="1" smtClean="0">
                <a:solidFill>
                  <a:srgbClr val="FF0000"/>
                </a:solidFill>
              </a:rPr>
              <a:t>p.cs</a:t>
            </a:r>
            <a:endParaRPr lang="en-US" sz="1200" b="1" u="none" dirty="0" smtClean="0">
              <a:solidFill>
                <a:srgbClr val="FF0000"/>
              </a:solidFill>
            </a:endParaRPr>
          </a:p>
          <a:p>
            <a:r>
              <a:rPr lang="en-US" sz="1200" u="none" dirty="0" smtClean="0">
                <a:solidFill>
                  <a:srgbClr val="FF0000"/>
                </a:solidFill>
              </a:rPr>
              <a:t>2%&lt;</a:t>
            </a:r>
            <a:r>
              <a:rPr lang="el-GR" sz="1200" u="none" dirty="0" smtClean="0">
                <a:solidFill>
                  <a:srgbClr val="FF0000"/>
                </a:solidFill>
                <a:latin typeface="Calibri"/>
              </a:rPr>
              <a:t>δ</a:t>
            </a:r>
            <a:r>
              <a:rPr lang="en-US" sz="1200" u="none" dirty="0" smtClean="0">
                <a:solidFill>
                  <a:srgbClr val="FF0000"/>
                </a:solidFill>
              </a:rPr>
              <a:t>&lt;3%</a:t>
            </a:r>
            <a:endParaRPr lang="en-US" sz="1200" b="1" u="none" dirty="0">
              <a:solidFill>
                <a:srgbClr val="FF0000"/>
              </a:solidFill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 bwMode="auto">
          <a:xfrm>
            <a:off x="2951371" y="4314066"/>
            <a:ext cx="2820319" cy="103974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200" b="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from each foil </a:t>
            </a:r>
            <a:r>
              <a:rPr lang="en-US" sz="1200" b="0" u="none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twoTHGEMS</a:t>
            </a:r>
            <a:r>
              <a:rPr lang="en-US" sz="1200" b="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 can be produced:</a:t>
            </a:r>
          </a:p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200" b="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50 foils </a:t>
            </a:r>
            <a:r>
              <a:rPr lang="en-US" sz="1200" b="0" u="none" dirty="0" smtClean="0">
                <a:solidFill>
                  <a:srgbClr val="00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100 raw THGEM </a:t>
            </a:r>
            <a:r>
              <a:rPr lang="en-US" sz="1200" b="0" u="none" dirty="0" err="1" smtClean="0">
                <a:solidFill>
                  <a:srgbClr val="00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pcb</a:t>
            </a:r>
            <a:endParaRPr lang="en-US" sz="1200" b="0" u="none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200" b="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THGEM </a:t>
            </a:r>
            <a:r>
              <a:rPr lang="en-US" sz="1200" b="0" u="none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pcb</a:t>
            </a:r>
            <a:r>
              <a:rPr lang="en-US" sz="1200" b="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 size = 620 mm x 320 mm,</a:t>
            </a:r>
          </a:p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200" b="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active area = 581 mm x 287 mm</a:t>
            </a:r>
          </a:p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endParaRPr lang="en-US" sz="1200" b="0" u="none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1" name="Content Placeholder 2"/>
          <p:cNvSpPr txBox="1">
            <a:spLocks/>
          </p:cNvSpPr>
          <p:nvPr/>
        </p:nvSpPr>
        <p:spPr bwMode="auto">
          <a:xfrm>
            <a:off x="7195441" y="3794137"/>
            <a:ext cx="2275461" cy="2389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l-GR" sz="1200" b="0" u="none" dirty="0" smtClean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δ</a:t>
            </a:r>
            <a:r>
              <a:rPr lang="en-US" sz="1200" b="0" u="none" dirty="0" smtClean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for the 100 raw THGEM </a:t>
            </a:r>
            <a:r>
              <a:rPr lang="en-US" sz="1200" b="0" u="none" dirty="0" err="1" smtClean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pcb</a:t>
            </a:r>
            <a:r>
              <a:rPr lang="en-US" sz="1200" b="0" u="none" dirty="0" smtClean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(%)</a:t>
            </a:r>
            <a:endParaRPr lang="en-US" sz="1200" b="0" u="none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2" name="Content Placeholder 2"/>
          <p:cNvSpPr txBox="1">
            <a:spLocks/>
          </p:cNvSpPr>
          <p:nvPr/>
        </p:nvSpPr>
        <p:spPr bwMode="auto">
          <a:xfrm>
            <a:off x="3018507" y="5521985"/>
            <a:ext cx="2715544" cy="469365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40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about half of the foils sent to ELTOS for THGEM production </a:t>
            </a:r>
          </a:p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endParaRPr lang="en-US" sz="1200" b="0" u="none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3" name="Content Placeholder 2"/>
          <p:cNvSpPr txBox="1">
            <a:spLocks/>
          </p:cNvSpPr>
          <p:nvPr/>
        </p:nvSpPr>
        <p:spPr bwMode="auto">
          <a:xfrm>
            <a:off x="3008982" y="6010443"/>
            <a:ext cx="2734594" cy="33489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600" u="none" dirty="0" smtClean="0">
                <a:solidFill>
                  <a:srgbClr val="FF0000"/>
                </a:solidFill>
                <a:cs typeface="Arial" panose="020B0604020202020204" pitchFamily="34" charset="0"/>
              </a:rPr>
              <a:t>serial production ongoing</a:t>
            </a:r>
          </a:p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endParaRPr lang="en-US" sz="1200" b="0" u="none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 bwMode="auto">
          <a:xfrm>
            <a:off x="3159231" y="3659818"/>
            <a:ext cx="2434096" cy="58176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200" u="none" dirty="0" smtClean="0">
                <a:solidFill>
                  <a:srgbClr val="FF0000"/>
                </a:solidFill>
                <a:cs typeface="Arial" panose="020B0604020202020204" pitchFamily="34" charset="0"/>
              </a:rPr>
              <a:t>all foils have been labelled and measured </a:t>
            </a:r>
            <a:r>
              <a:rPr lang="en-US" sz="1200" u="none" dirty="0" smtClean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200" u="none" dirty="0" smtClean="0">
                <a:solidFill>
                  <a:srgbClr val="FF0000"/>
                </a:solidFill>
                <a:cs typeface="Arial" panose="020B0604020202020204" pitchFamily="34" charset="0"/>
              </a:rPr>
              <a:t>database of local thickness of all THGEMS</a:t>
            </a:r>
          </a:p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endParaRPr lang="en-US" sz="1600" u="none" dirty="0" smtClean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endParaRPr lang="en-US" sz="1200" b="0" u="none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 flipV="1">
            <a:off x="2523477" y="4257675"/>
            <a:ext cx="485505" cy="980718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4" name="Straight Arrow Connector 63"/>
          <p:cNvCxnSpPr/>
          <p:nvPr/>
        </p:nvCxnSpPr>
        <p:spPr bwMode="auto">
          <a:xfrm flipH="1">
            <a:off x="2523477" y="5238393"/>
            <a:ext cx="485505" cy="362307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1830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/>
          <p:cNvSpPr>
            <a:spLocks noChangeArrowheads="1"/>
          </p:cNvSpPr>
          <p:nvPr/>
        </p:nvSpPr>
        <p:spPr bwMode="auto">
          <a:xfrm>
            <a:off x="792148" y="138954"/>
            <a:ext cx="7896225" cy="526691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8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Production of the THGEMs at ELTOS</a:t>
            </a:r>
            <a:endParaRPr lang="en-US" sz="28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6" name="Picture 2" descr="C:\COMPASS_2\COMPASS_25_09_2014\THGEM_600x300\incision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t="43406" r="16864" b="-244"/>
          <a:stretch/>
        </p:blipFill>
        <p:spPr bwMode="auto">
          <a:xfrm>
            <a:off x="6431636" y="902034"/>
            <a:ext cx="3427575" cy="183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COMPASS_2\COMPASS_25_09_2014\THGEM_600x300\svilupp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2" r="3323" b="7911"/>
          <a:stretch/>
        </p:blipFill>
        <p:spPr bwMode="auto">
          <a:xfrm>
            <a:off x="3261378" y="862588"/>
            <a:ext cx="3081591" cy="187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COMPASS_2\COMPASS_25_09_2014\THGEM_600x300\stampa-ld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6" t="27243" r="8908" b="126"/>
          <a:stretch/>
        </p:blipFill>
        <p:spPr bwMode="auto">
          <a:xfrm>
            <a:off x="98723" y="854475"/>
            <a:ext cx="2988000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COMPASS_2\COMPASS_25_09_2014\THGEM_600x300\strippaggio-dry-fil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3" y="2764663"/>
            <a:ext cx="3059614" cy="203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21820" y="2764663"/>
            <a:ext cx="2541803" cy="348931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80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stripping dry-film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674828" y="862588"/>
            <a:ext cx="1630597" cy="348931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80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development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8422149" y="906471"/>
            <a:ext cx="1059237" cy="348931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80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etching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246308" y="862588"/>
            <a:ext cx="1912029" cy="348931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80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image transfer</a:t>
            </a:r>
          </a:p>
        </p:txBody>
      </p:sp>
      <p:pic>
        <p:nvPicPr>
          <p:cNvPr id="14" name="Picture 3" descr="C:\COMPASS_2\COMPASS_25_09_2014\THGEM_600x300\foratura-posalux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379" y="2798790"/>
            <a:ext cx="3245765" cy="216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COMPASS_2\COMPASS_25_09_2014\THGEM_600x300\foratura-posalu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446" y="2798793"/>
            <a:ext cx="3245765" cy="216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7257757" y="2706685"/>
            <a:ext cx="2589130" cy="348931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80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multi-spindle drilling</a:t>
            </a:r>
          </a:p>
        </p:txBody>
      </p:sp>
      <p:sp>
        <p:nvSpPr>
          <p:cNvPr id="17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2" y="6478591"/>
            <a:ext cx="7562850" cy="255587"/>
          </a:xfrm>
        </p:spPr>
        <p:txBody>
          <a:bodyPr/>
          <a:lstStyle/>
          <a:p>
            <a:r>
              <a:rPr lang="en-US" dirty="0" smtClean="0"/>
              <a:t>Trieste, 12/10/2015  -  4</a:t>
            </a:r>
            <a:r>
              <a:rPr lang="en-US" baseline="30000" dirty="0" smtClean="0"/>
              <a:t>th</a:t>
            </a:r>
            <a:r>
              <a:rPr lang="en-US" dirty="0" smtClean="0"/>
              <a:t> International Conference on Micro Pattern Gaseous Detectors,    MPGD 2015</a:t>
            </a:r>
            <a:endParaRPr lang="en-US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3507608" y="4610220"/>
            <a:ext cx="1294565" cy="348931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80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mounting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42768" y="5031405"/>
            <a:ext cx="3843243" cy="1421928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600" u="none" dirty="0" smtClean="0">
                <a:solidFill>
                  <a:schemeClr val="tx1"/>
                </a:solidFill>
              </a:rPr>
              <a:t>In Trieste a specific cleaning procedure is applied : polish with fine grain pumice powder, pressure water cleaning, ultrasonic Bath with Sonica PCB solution (PH11), distilled water rinsing and oven @ 160 </a:t>
            </a:r>
            <a:r>
              <a:rPr lang="en-GB" sz="1600" u="none" dirty="0" smtClean="0">
                <a:solidFill>
                  <a:schemeClr val="tx1"/>
                </a:solidFill>
              </a:rPr>
              <a:t>ºC</a:t>
            </a:r>
            <a:endParaRPr lang="en-US" sz="700" dirty="0" smtClean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682" y="5008788"/>
            <a:ext cx="1969018" cy="14445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986548"/>
            <a:ext cx="1972511" cy="14618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Right Arrow 23"/>
          <p:cNvSpPr/>
          <p:nvPr/>
        </p:nvSpPr>
        <p:spPr>
          <a:xfrm>
            <a:off x="7642098" y="5475170"/>
            <a:ext cx="4892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" name="Picture 2" descr="C:\Users\Dallator\Old Disk_C\U_local\Ucomplete\slides\slides\REFEREE\2013_referee_Firenze_09092013\DSCN492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3"/>
          <a:stretch/>
        </p:blipFill>
        <p:spPr bwMode="auto">
          <a:xfrm rot="5400000">
            <a:off x="184886" y="4614503"/>
            <a:ext cx="1752667" cy="1924995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20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780" y="735257"/>
            <a:ext cx="4159250" cy="3002972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20678" r="-155" b="1635"/>
          <a:stretch/>
        </p:blipFill>
        <p:spPr bwMode="auto">
          <a:xfrm>
            <a:off x="2341242" y="1026740"/>
            <a:ext cx="3455838" cy="27089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Rectangle 29"/>
          <p:cNvSpPr>
            <a:spLocks noChangeArrowheads="1"/>
          </p:cNvSpPr>
          <p:nvPr/>
        </p:nvSpPr>
        <p:spPr bwMode="auto">
          <a:xfrm>
            <a:off x="819151" y="109538"/>
            <a:ext cx="7829549" cy="6096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8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THGEM quality assessment </a:t>
            </a:r>
            <a:endParaRPr lang="en-US" sz="28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5" y="1198089"/>
            <a:ext cx="2271192" cy="24615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0399" y="1524990"/>
            <a:ext cx="1247777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u="none" dirty="0" smtClean="0">
                <a:solidFill>
                  <a:schemeClr val="tx1"/>
                </a:solidFill>
              </a:rPr>
              <a:t>rejected piece</a:t>
            </a:r>
            <a:endParaRPr lang="en-US" i="0" u="none" dirty="0">
              <a:solidFill>
                <a:schemeClr val="tx1"/>
              </a:solidFill>
            </a:endParaRPr>
          </a:p>
        </p:txBody>
      </p:sp>
      <p:pic>
        <p:nvPicPr>
          <p:cNvPr id="1026" name="Picture 2" descr="T:\foto_upgrade\IMG_49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" r="6192"/>
          <a:stretch/>
        </p:blipFill>
        <p:spPr bwMode="auto">
          <a:xfrm>
            <a:off x="2571750" y="4052348"/>
            <a:ext cx="2843476" cy="234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T:\foto_upgrade\IMG_49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" t="-1597" r="3084" b="1739"/>
          <a:stretch/>
        </p:blipFill>
        <p:spPr bwMode="auto">
          <a:xfrm rot="5400000">
            <a:off x="5065159" y="4324266"/>
            <a:ext cx="2489366" cy="178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2" y="6478591"/>
            <a:ext cx="7562850" cy="255587"/>
          </a:xfrm>
        </p:spPr>
        <p:txBody>
          <a:bodyPr/>
          <a:lstStyle/>
          <a:p>
            <a:r>
              <a:rPr lang="en-US" dirty="0" smtClean="0"/>
              <a:t>Trieste, 12/10/2015  -  4</a:t>
            </a:r>
            <a:r>
              <a:rPr lang="en-US" baseline="30000" dirty="0" smtClean="0"/>
              <a:t>th</a:t>
            </a:r>
            <a:r>
              <a:rPr lang="en-US" dirty="0" smtClean="0"/>
              <a:t> International Conference on Micro Pattern Gaseous Detectors,    MPGD 2015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63062" y="773357"/>
            <a:ext cx="2178180" cy="4247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200" u="none" dirty="0" smtClean="0">
                <a:solidFill>
                  <a:schemeClr val="tx1"/>
                </a:solidFill>
              </a:rPr>
              <a:t>current monitor recording,</a:t>
            </a:r>
          </a:p>
          <a:p>
            <a:r>
              <a:rPr lang="en-US" sz="1200" u="none" dirty="0" smtClean="0">
                <a:solidFill>
                  <a:schemeClr val="tx1"/>
                </a:solidFill>
              </a:rPr>
              <a:t>discharge counting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33925" y="1406193"/>
            <a:ext cx="82433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u="sng" dirty="0" smtClean="0">
                <a:solidFill>
                  <a:schemeClr val="tx1"/>
                </a:solidFill>
              </a:rPr>
              <a:t>rejected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76220" y="3401075"/>
            <a:ext cx="87801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u="sng" dirty="0" smtClean="0">
                <a:solidFill>
                  <a:schemeClr val="tx1"/>
                </a:solidFill>
              </a:rPr>
              <a:t>accepted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81586" y="3441640"/>
            <a:ext cx="3714038" cy="4247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200" u="none" dirty="0" smtClean="0">
                <a:solidFill>
                  <a:schemeClr val="tx1"/>
                </a:solidFill>
              </a:rPr>
              <a:t>first 4 pieces: 1 rejected. </a:t>
            </a:r>
            <a:r>
              <a:rPr lang="en-US" sz="1200" u="none" dirty="0">
                <a:solidFill>
                  <a:schemeClr val="tx1"/>
                </a:solidFill>
              </a:rPr>
              <a:t>P</a:t>
            </a:r>
            <a:r>
              <a:rPr lang="en-US" sz="1200" u="none" dirty="0" smtClean="0">
                <a:solidFill>
                  <a:schemeClr val="tx1"/>
                </a:solidFill>
              </a:rPr>
              <a:t>ossibly recovered by repeating the cleaning treatment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95409" y="3197792"/>
            <a:ext cx="601015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50" b="0" u="none" dirty="0" smtClean="0">
                <a:solidFill>
                  <a:schemeClr val="tx1"/>
                </a:solidFill>
              </a:rPr>
              <a:t>Δ</a:t>
            </a:r>
            <a:r>
              <a:rPr lang="en-US" sz="1050" b="0" u="none" dirty="0" smtClean="0">
                <a:solidFill>
                  <a:schemeClr val="tx1"/>
                </a:solidFill>
              </a:rPr>
              <a:t>V(V)</a:t>
            </a: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2" y="3935629"/>
            <a:ext cx="2495287" cy="258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6463" y="3715667"/>
            <a:ext cx="2351378" cy="2585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200" u="none" dirty="0" smtClean="0">
                <a:solidFill>
                  <a:schemeClr val="tx1"/>
                </a:solidFill>
              </a:rPr>
              <a:t>Gain uniformity measurement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4231" t="11731" r="1534" b="4713"/>
          <a:stretch/>
        </p:blipFill>
        <p:spPr>
          <a:xfrm>
            <a:off x="6877050" y="4052348"/>
            <a:ext cx="2964979" cy="2411217"/>
          </a:xfrm>
          <a:prstGeom prst="rect">
            <a:avLst/>
          </a:prstGeom>
        </p:spPr>
      </p:pic>
      <p:pic>
        <p:nvPicPr>
          <p:cNvPr id="12" name="Picture 2" descr="Mini-X Miniature X-Ray Tube Syste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055" y="5885104"/>
            <a:ext cx="1147739" cy="57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427841" y="3794373"/>
            <a:ext cx="5045210" cy="3970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100" u="none" dirty="0" smtClean="0">
                <a:solidFill>
                  <a:schemeClr val="tx1"/>
                </a:solidFill>
              </a:rPr>
              <a:t>AMPTEK Mini-X  Au  used at 15 kV, 200µA + Cu foil provides 8 </a:t>
            </a:r>
            <a:r>
              <a:rPr lang="en-US" sz="1100" u="none" dirty="0" err="1" smtClean="0">
                <a:solidFill>
                  <a:schemeClr val="tx1"/>
                </a:solidFill>
              </a:rPr>
              <a:t>keV</a:t>
            </a:r>
            <a:r>
              <a:rPr lang="en-US" sz="1100" u="none" dirty="0" smtClean="0">
                <a:solidFill>
                  <a:schemeClr val="tx1"/>
                </a:solidFill>
              </a:rPr>
              <a:t> X-rays uniform illumination at a rate</a:t>
            </a:r>
            <a:r>
              <a:rPr lang="en-US" sz="1100" u="none" dirty="0">
                <a:solidFill>
                  <a:schemeClr val="tx1"/>
                </a:solidFill>
              </a:rPr>
              <a:t> </a:t>
            </a:r>
            <a:r>
              <a:rPr lang="en-US" sz="1100" u="none" dirty="0" smtClean="0">
                <a:solidFill>
                  <a:schemeClr val="tx1"/>
                </a:solidFill>
              </a:rPr>
              <a:t>&gt; 5 kHz cm</a:t>
            </a:r>
            <a:r>
              <a:rPr lang="en-US" sz="1200" u="none" baseline="30000" dirty="0" smtClean="0">
                <a:solidFill>
                  <a:schemeClr val="tx1"/>
                </a:solidFill>
              </a:rPr>
              <a:t>-2</a:t>
            </a:r>
            <a:r>
              <a:rPr lang="en-US" sz="1100" u="none" dirty="0" smtClean="0">
                <a:solidFill>
                  <a:schemeClr val="tx1"/>
                </a:solidFill>
              </a:rPr>
              <a:t>  </a:t>
            </a:r>
            <a:r>
              <a:rPr lang="en-US" sz="1100" u="none" dirty="0" smtClean="0">
                <a:solidFill>
                  <a:schemeClr val="tx1"/>
                </a:solidFill>
              </a:rPr>
              <a:t>(</a:t>
            </a:r>
            <a:r>
              <a:rPr lang="en-US" sz="1100" u="none" dirty="0" smtClean="0">
                <a:solidFill>
                  <a:schemeClr val="tx1"/>
                </a:solidFill>
              </a:rPr>
              <a:t>for 1 cm </a:t>
            </a:r>
            <a:r>
              <a:rPr lang="en-US" sz="1100" u="none" dirty="0" err="1" smtClean="0">
                <a:solidFill>
                  <a:schemeClr val="tx1"/>
                </a:solidFill>
              </a:rPr>
              <a:t>Ar</a:t>
            </a:r>
            <a:r>
              <a:rPr lang="en-US" sz="1100" u="none" dirty="0" smtClean="0">
                <a:solidFill>
                  <a:schemeClr val="tx1"/>
                </a:solidFill>
              </a:rPr>
              <a:t>/CO</a:t>
            </a:r>
            <a:r>
              <a:rPr lang="en-US" sz="1200" u="none" baseline="-25000" dirty="0" smtClean="0">
                <a:solidFill>
                  <a:schemeClr val="tx1"/>
                </a:solidFill>
              </a:rPr>
              <a:t>2</a:t>
            </a:r>
            <a:r>
              <a:rPr lang="en-US" sz="1100" u="none" dirty="0" smtClean="0">
                <a:solidFill>
                  <a:schemeClr val="tx1"/>
                </a:solidFill>
              </a:rPr>
              <a:t> 70/30)</a:t>
            </a:r>
          </a:p>
        </p:txBody>
      </p:sp>
    </p:spTree>
    <p:extLst>
      <p:ext uri="{BB962C8B-B14F-4D97-AF65-F5344CB8AC3E}">
        <p14:creationId xmlns:p14="http://schemas.microsoft.com/office/powerpoint/2010/main" val="162544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9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752476" y="123828"/>
            <a:ext cx="8010526" cy="506291"/>
          </a:xfrm>
          <a:solidFill>
            <a:srgbClr val="3366FF"/>
          </a:solidFill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</a:rPr>
              <a:t>Storage, transport, Au and </a:t>
            </a:r>
            <a:r>
              <a:rPr lang="en-US" sz="2800" dirty="0" err="1" smtClean="0">
                <a:solidFill>
                  <a:srgbClr val="FFFF00"/>
                </a:solidFill>
              </a:rPr>
              <a:t>CsI</a:t>
            </a:r>
            <a:r>
              <a:rPr lang="en-US" sz="2800" dirty="0" smtClean="0">
                <a:solidFill>
                  <a:srgbClr val="FFFF00"/>
                </a:solidFill>
              </a:rPr>
              <a:t> coating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15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2" y="6478591"/>
            <a:ext cx="7562850" cy="255587"/>
          </a:xfrm>
        </p:spPr>
        <p:txBody>
          <a:bodyPr/>
          <a:lstStyle/>
          <a:p>
            <a:r>
              <a:rPr lang="en-US" dirty="0" smtClean="0"/>
              <a:t>Trieste, 12/10/2015  -  4</a:t>
            </a:r>
            <a:r>
              <a:rPr lang="en-US" baseline="30000" dirty="0" smtClean="0"/>
              <a:t>th</a:t>
            </a:r>
            <a:r>
              <a:rPr lang="en-US" dirty="0" smtClean="0"/>
              <a:t> International Conference on Micro Pattern Gaseous Detectors,    MPGD 2015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00" y="603886"/>
            <a:ext cx="2059185" cy="27455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9" t="5182" r="25949" b="66695"/>
          <a:stretch/>
        </p:blipFill>
        <p:spPr>
          <a:xfrm>
            <a:off x="7162085" y="1178757"/>
            <a:ext cx="2740740" cy="2055556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162085" y="829825"/>
            <a:ext cx="2682360" cy="348931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60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THGEM ready for coating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210045" y="3270823"/>
            <a:ext cx="1844893" cy="310556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600" u="none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CsI</a:t>
            </a:r>
            <a:r>
              <a:rPr lang="en-US" sz="160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 coating plant</a:t>
            </a:r>
          </a:p>
        </p:txBody>
      </p:sp>
      <p:pic>
        <p:nvPicPr>
          <p:cNvPr id="6146" name="Picture 2" descr="T:\foto_upgrade\IMG_49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5" r="5161" b="2151"/>
          <a:stretch/>
        </p:blipFill>
        <p:spPr bwMode="auto">
          <a:xfrm rot="5400000">
            <a:off x="-147120" y="3606124"/>
            <a:ext cx="2932666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T:\foto_upgrade\IMG_49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9" t="8401" r="25274" b="7947"/>
          <a:stretch/>
        </p:blipFill>
        <p:spPr bwMode="auto">
          <a:xfrm>
            <a:off x="2677276" y="3596114"/>
            <a:ext cx="3016944" cy="277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1238250" y="3426101"/>
            <a:ext cx="1038226" cy="556801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60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handling frame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784636" y="3704501"/>
            <a:ext cx="1038226" cy="732505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60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Storage box with N</a:t>
            </a:r>
            <a:r>
              <a:rPr lang="en-US" sz="1800" u="none" baseline="-25000" dirty="0" smtClean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sz="160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 flow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528889" y="723022"/>
            <a:ext cx="2467721" cy="2324977"/>
            <a:chOff x="195591" y="4714000"/>
            <a:chExt cx="2006731" cy="1734425"/>
          </a:xfrm>
        </p:grpSpPr>
        <p:pic>
          <p:nvPicPr>
            <p:cNvPr id="20" name="Picture 2" descr="T:\foto_upgrade\IMG_4947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05" t="21848" r="42482" b="43435"/>
            <a:stretch/>
          </p:blipFill>
          <p:spPr bwMode="auto">
            <a:xfrm>
              <a:off x="195591" y="4747916"/>
              <a:ext cx="2006731" cy="1700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Content Placeholder 2"/>
            <p:cNvSpPr txBox="1">
              <a:spLocks/>
            </p:cNvSpPr>
            <p:nvPr/>
          </p:nvSpPr>
          <p:spPr bwMode="auto">
            <a:xfrm>
              <a:off x="883549" y="4714000"/>
              <a:ext cx="1318773" cy="6910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600" b="1">
                  <a:solidFill>
                    <a:srgbClr val="0000CC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rgbClr val="0000CC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rgbClr val="0000CC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lvl="1" indent="0"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400" u="none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individual label is visible on the top face of each THGEM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4" t="10185" r="9205" b="11430"/>
          <a:stretch/>
        </p:blipFill>
        <p:spPr>
          <a:xfrm>
            <a:off x="109537" y="723023"/>
            <a:ext cx="3194212" cy="257233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09499" y="2718592"/>
            <a:ext cx="2197423" cy="407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7162085" y="5853539"/>
            <a:ext cx="1844893" cy="310556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C0128"/>
              </a:buClr>
              <a:buFont typeface="Wingdings" pitchFamily="2" charset="2"/>
              <a:buNone/>
            </a:pPr>
            <a:r>
              <a:rPr lang="en-US" sz="1600" u="none" dirty="0" smtClean="0">
                <a:solidFill>
                  <a:srgbClr val="000000"/>
                </a:solidFill>
                <a:cs typeface="Arial" panose="020B0604020202020204" pitchFamily="34" charset="0"/>
              </a:rPr>
              <a:t>New glove box</a:t>
            </a:r>
          </a:p>
        </p:txBody>
      </p:sp>
    </p:spTree>
    <p:extLst>
      <p:ext uri="{BB962C8B-B14F-4D97-AF65-F5344CB8AC3E}">
        <p14:creationId xmlns:p14="http://schemas.microsoft.com/office/powerpoint/2010/main" val="355652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9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1" y="3"/>
            <a:ext cx="8010526" cy="506291"/>
          </a:xfrm>
          <a:solidFill>
            <a:srgbClr val="3366FF"/>
          </a:solidFill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Final size </a:t>
            </a:r>
            <a:r>
              <a:rPr lang="en-US" sz="3200" dirty="0" err="1" smtClean="0">
                <a:solidFill>
                  <a:srgbClr val="FFFF00"/>
                </a:solidFill>
              </a:rPr>
              <a:t>Micromegas</a:t>
            </a:r>
            <a:r>
              <a:rPr lang="en-US" sz="3200" dirty="0" smtClean="0">
                <a:solidFill>
                  <a:srgbClr val="FFFF00"/>
                </a:solidFill>
              </a:rPr>
              <a:t> prototypes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15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2" y="6478591"/>
            <a:ext cx="7562850" cy="255587"/>
          </a:xfrm>
        </p:spPr>
        <p:txBody>
          <a:bodyPr/>
          <a:lstStyle/>
          <a:p>
            <a:r>
              <a:rPr lang="en-US" dirty="0" smtClean="0"/>
              <a:t>Trieste, 12/10/2015  -  4</a:t>
            </a:r>
            <a:r>
              <a:rPr lang="en-US" baseline="30000" dirty="0" smtClean="0"/>
              <a:t>th</a:t>
            </a:r>
            <a:r>
              <a:rPr lang="en-US" dirty="0" smtClean="0"/>
              <a:t> International Conference on Micro Pattern Gaseous Detectors,    MPGD 2015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949" y="2538347"/>
            <a:ext cx="5602273" cy="3539302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171949" y="6096699"/>
            <a:ext cx="5516549" cy="39630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FC0128"/>
              </a:buClr>
              <a:buFont typeface="Wingdings" pitchFamily="2" charset="2"/>
              <a:buNone/>
              <a:defRPr/>
            </a:pPr>
            <a:r>
              <a:rPr lang="en-US" i="0" u="none" kern="0" dirty="0" smtClean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i="0" u="none" kern="0" dirty="0" smtClean="0">
                <a:latin typeface="Comic Sans MS"/>
              </a:rPr>
              <a:t>/&lt;G&gt; = 5%</a:t>
            </a:r>
            <a:r>
              <a:rPr lang="en-US" sz="1600" i="0" u="none" kern="0" dirty="0">
                <a:latin typeface="Comic Sans MS"/>
              </a:rPr>
              <a:t> </a:t>
            </a:r>
            <a:r>
              <a:rPr lang="en-US" sz="1600" i="0" u="none" kern="0" dirty="0" smtClean="0">
                <a:latin typeface="Comic Sans MS"/>
              </a:rPr>
              <a:t>for each of the two </a:t>
            </a:r>
            <a:r>
              <a:rPr lang="en-US" sz="1600" i="0" u="none" kern="0" dirty="0" err="1" smtClean="0">
                <a:latin typeface="Comic Sans MS"/>
              </a:rPr>
              <a:t>Micromegas</a:t>
            </a:r>
            <a:endParaRPr lang="en-US" sz="1600" i="0" u="none" kern="0" dirty="0">
              <a:latin typeface="Comic Sans M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0" t="6339" r="9636" b="14758"/>
          <a:stretch/>
        </p:blipFill>
        <p:spPr>
          <a:xfrm>
            <a:off x="438151" y="3022730"/>
            <a:ext cx="3619500" cy="33695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4450" t="13241" r="44523" b="21179"/>
          <a:stretch/>
        </p:blipFill>
        <p:spPr>
          <a:xfrm>
            <a:off x="3680328" y="875819"/>
            <a:ext cx="2384378" cy="16417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4" descr="C:\Users\Dallator\Old Disk_C\U_local\Ucomplete\slides\slides\REFEREE\2015_referee_marzo_virtuale\foto_600x600\DSCN518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421" b="26211"/>
          <a:stretch/>
        </p:blipFill>
        <p:spPr bwMode="auto">
          <a:xfrm>
            <a:off x="6064706" y="695554"/>
            <a:ext cx="3479344" cy="1861843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Dallator\Old Disk_C\U_local\Ucomplete\slides\slides\REFEREE\2015_referee_marzo_virtuale\foto_600x600\WP_20150216_17_26_21_Pr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 r="24779"/>
          <a:stretch/>
        </p:blipFill>
        <p:spPr bwMode="auto">
          <a:xfrm>
            <a:off x="247566" y="875820"/>
            <a:ext cx="2562309" cy="2102182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88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9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15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2" y="6478591"/>
            <a:ext cx="7562850" cy="255587"/>
          </a:xfrm>
        </p:spPr>
        <p:txBody>
          <a:bodyPr/>
          <a:lstStyle/>
          <a:p>
            <a:r>
              <a:rPr lang="en-US" dirty="0" smtClean="0"/>
              <a:t>Trieste, 12/10/2015  -  4</a:t>
            </a:r>
            <a:r>
              <a:rPr lang="en-US" baseline="30000" dirty="0" smtClean="0"/>
              <a:t>th</a:t>
            </a:r>
            <a:r>
              <a:rPr lang="en-US" dirty="0" smtClean="0"/>
              <a:t> International Conference on Micro Pattern Gaseous Detectors,    MPGD 2015</a:t>
            </a:r>
            <a:endParaRPr lang="en-US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762090" y="150183"/>
            <a:ext cx="8010526" cy="506291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9pPr>
          </a:lstStyle>
          <a:p>
            <a:r>
              <a:rPr lang="en-US" sz="3200" i="0" u="none" kern="0" dirty="0" smtClean="0">
                <a:solidFill>
                  <a:srgbClr val="FFFF00"/>
                </a:solidFill>
              </a:rPr>
              <a:t>Serial production of final MM</a:t>
            </a:r>
            <a:endParaRPr lang="en-US" sz="3200" i="0" u="none" kern="0" dirty="0">
              <a:solidFill>
                <a:srgbClr val="FFFF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762" y="656474"/>
            <a:ext cx="3930313" cy="2321704"/>
            <a:chOff x="714375" y="1036249"/>
            <a:chExt cx="4356715" cy="2802607"/>
          </a:xfrm>
        </p:grpSpPr>
        <p:pic>
          <p:nvPicPr>
            <p:cNvPr id="2050" name="Picture 2" descr="T:\foto_upgrade\IMG_492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t="6809" r="2623" b="4938"/>
            <a:stretch/>
          </p:blipFill>
          <p:spPr bwMode="auto">
            <a:xfrm>
              <a:off x="714375" y="1162802"/>
              <a:ext cx="4356715" cy="2676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ontent Placeholder 2"/>
            <p:cNvSpPr txBox="1">
              <a:spLocks/>
            </p:cNvSpPr>
            <p:nvPr/>
          </p:nvSpPr>
          <p:spPr bwMode="auto">
            <a:xfrm>
              <a:off x="714375" y="3472279"/>
              <a:ext cx="3079000" cy="2994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600" b="1">
                  <a:solidFill>
                    <a:srgbClr val="0000CC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rgbClr val="0000CC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rgbClr val="0000CC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Clr>
                  <a:srgbClr val="0000FF"/>
                </a:buClr>
                <a:buFont typeface="Wingdings" pitchFamily="2" charset="2"/>
                <a:buNone/>
              </a:pPr>
              <a:r>
                <a:rPr lang="en-US" sz="1200" i="0" u="none" kern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anodic pad </a:t>
              </a:r>
              <a:r>
                <a:rPr lang="en-US" sz="1200" i="0" u="none" kern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pcbs</a:t>
              </a:r>
              <a:r>
                <a:rPr lang="en-US" sz="1200" i="0" u="none" kern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produced by TVR </a:t>
              </a:r>
              <a:endParaRPr lang="en-US" sz="1200" i="0" u="none" kern="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ontent Placeholder 2"/>
            <p:cNvSpPr txBox="1">
              <a:spLocks/>
            </p:cNvSpPr>
            <p:nvPr/>
          </p:nvSpPr>
          <p:spPr bwMode="auto">
            <a:xfrm>
              <a:off x="1801737" y="1036249"/>
              <a:ext cx="2924668" cy="2994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600" b="1">
                  <a:solidFill>
                    <a:srgbClr val="0000CC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rgbClr val="0000CC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rgbClr val="0000CC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Clr>
                  <a:srgbClr val="0000FF"/>
                </a:buClr>
                <a:buFont typeface="Wingdings" pitchFamily="2" charset="2"/>
                <a:buNone/>
              </a:pPr>
              <a:r>
                <a:rPr lang="en-US" sz="1400" i="0" u="none" kern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Final </a:t>
              </a:r>
              <a:r>
                <a:rPr lang="en-US" sz="1400" i="0" u="none" kern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Micromegas</a:t>
              </a:r>
              <a:r>
                <a:rPr lang="en-US" sz="1400" i="0" u="none" kern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by CERN</a:t>
              </a:r>
              <a:endParaRPr lang="en-US" sz="1400" i="0" u="none" kern="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51" name="Picture 3" descr="T:\foto_upgrade\IMG_49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0" t="2005" r="6208" b="8951"/>
          <a:stretch/>
        </p:blipFill>
        <p:spPr bwMode="auto">
          <a:xfrm>
            <a:off x="51187" y="3463573"/>
            <a:ext cx="4388205" cy="301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289391" y="2922605"/>
            <a:ext cx="3305853" cy="5473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FF"/>
              </a:buClr>
              <a:buFont typeface="Wingdings" pitchFamily="2" charset="2"/>
              <a:buNone/>
            </a:pPr>
            <a:r>
              <a:rPr lang="en-US" sz="16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Next steps: gluing </a:t>
            </a:r>
            <a:r>
              <a:rPr lang="en-US" sz="1600" b="0" i="0" u="none" kern="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Micromegas</a:t>
            </a:r>
            <a:r>
              <a:rPr lang="en-US" sz="16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on support frames </a:t>
            </a:r>
            <a:r>
              <a:rPr lang="en-US" sz="16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testing them</a:t>
            </a:r>
            <a:endParaRPr lang="en-US" sz="1600" b="0" i="0" u="none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 descr="T:\foto_upgrade\IMG_49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17939"/>
          <a:stretch/>
        </p:blipFill>
        <p:spPr bwMode="auto">
          <a:xfrm>
            <a:off x="4767353" y="3702099"/>
            <a:ext cx="5005597" cy="273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5817152" y="6100673"/>
            <a:ext cx="3260174" cy="299492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FF"/>
              </a:buClr>
              <a:buFont typeface="Wingdings" pitchFamily="2" charset="2"/>
              <a:buNone/>
            </a:pPr>
            <a:r>
              <a:rPr lang="en-US" sz="14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 their APV25 electronic F/E board</a:t>
            </a:r>
            <a:endParaRPr lang="en-US" sz="1400" b="0" i="0" u="none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491694" y="695089"/>
            <a:ext cx="4332108" cy="2930750"/>
            <a:chOff x="5210355" y="695089"/>
            <a:chExt cx="4484713" cy="293075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/>
            <a:srcRect l="40504" b="7508"/>
            <a:stretch/>
          </p:blipFill>
          <p:spPr>
            <a:xfrm>
              <a:off x="5210355" y="695089"/>
              <a:ext cx="2054595" cy="2930750"/>
            </a:xfrm>
            <a:prstGeom prst="rect">
              <a:avLst/>
            </a:prstGeom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2902" y="695089"/>
              <a:ext cx="1732166" cy="260828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8" name="Content Placeholder 2"/>
            <p:cNvSpPr txBox="1">
              <a:spLocks/>
            </p:cNvSpPr>
            <p:nvPr/>
          </p:nvSpPr>
          <p:spPr bwMode="auto">
            <a:xfrm>
              <a:off x="6987837" y="744511"/>
              <a:ext cx="1117937" cy="6842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600" b="1">
                  <a:solidFill>
                    <a:srgbClr val="0000CC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rgbClr val="0000CC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rgbClr val="0000CC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Clr>
                  <a:srgbClr val="0000FF"/>
                </a:buClr>
                <a:buFont typeface="Wingdings" pitchFamily="2" charset="2"/>
                <a:buNone/>
              </a:pPr>
              <a:r>
                <a:rPr lang="en-US" sz="1200" i="0" u="none" kern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anodic pad: + HV via large R</a:t>
              </a:r>
              <a:endParaRPr lang="en-US" sz="1200" i="0" u="none" kern="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ontent Placeholder 2"/>
            <p:cNvSpPr txBox="1">
              <a:spLocks/>
            </p:cNvSpPr>
            <p:nvPr/>
          </p:nvSpPr>
          <p:spPr bwMode="auto">
            <a:xfrm>
              <a:off x="5210355" y="1400389"/>
              <a:ext cx="931270" cy="39540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600" b="1">
                  <a:solidFill>
                    <a:srgbClr val="0000CC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rgbClr val="0000CC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rgbClr val="0000CC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Clr>
                  <a:srgbClr val="0000FF"/>
                </a:buClr>
                <a:buFont typeface="Wingdings" pitchFamily="2" charset="2"/>
                <a:buNone/>
              </a:pPr>
              <a:r>
                <a:rPr lang="en-US" sz="1200" b="0" i="0" u="none" kern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70 µm fiberglass </a:t>
              </a:r>
              <a:endParaRPr lang="en-US" sz="1200" b="0" i="0" u="none" kern="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Content Placeholder 2"/>
            <p:cNvSpPr txBox="1">
              <a:spLocks/>
            </p:cNvSpPr>
            <p:nvPr/>
          </p:nvSpPr>
          <p:spPr bwMode="auto">
            <a:xfrm>
              <a:off x="6930688" y="2000014"/>
              <a:ext cx="1117937" cy="12765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600" b="1">
                  <a:solidFill>
                    <a:srgbClr val="0000CC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rgbClr val="0000CC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rgbClr val="0000CC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Clr>
                  <a:srgbClr val="0000FF"/>
                </a:buClr>
                <a:buFont typeface="Wingdings" pitchFamily="2" charset="2"/>
                <a:buNone/>
              </a:pPr>
              <a:r>
                <a:rPr lang="en-US" sz="1200" i="0" u="none" kern="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readout pad: at ground via F/E, embedded inside anodic </a:t>
              </a:r>
              <a:r>
                <a:rPr lang="en-US" sz="1200" i="0" u="none" kern="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pcb</a:t>
              </a:r>
              <a:endParaRPr lang="en-US" sz="1200" i="0" u="none" kern="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736124" y="744511"/>
            <a:ext cx="1715579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u="none" dirty="0" smtClean="0">
                <a:solidFill>
                  <a:prstClr val="black"/>
                </a:solidFill>
                <a:latin typeface="Calibri"/>
              </a:rPr>
              <a:t>Tests on 2500 pads: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u="none" dirty="0" smtClean="0">
                <a:solidFill>
                  <a:prstClr val="black"/>
                </a:solidFill>
                <a:latin typeface="Calibri"/>
              </a:rPr>
              <a:t>electrical continuity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u="none" dirty="0" smtClean="0">
                <a:solidFill>
                  <a:prstClr val="black"/>
                </a:solidFill>
                <a:latin typeface="Calibri"/>
              </a:rPr>
              <a:t>and capacity meas.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u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200" u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38-42 </a:t>
            </a:r>
            <a:r>
              <a:rPr lang="en-US" sz="1200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pF/pad</a:t>
            </a:r>
            <a:endParaRPr lang="en-US" sz="1200" u="none" dirty="0">
              <a:solidFill>
                <a:schemeClr val="tx1"/>
              </a:solidFill>
              <a:latin typeface="Calibri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4" t="7496" r="3505" b="5864"/>
          <a:stretch/>
        </p:blipFill>
        <p:spPr bwMode="auto">
          <a:xfrm rot="5400000">
            <a:off x="3543284" y="1963335"/>
            <a:ext cx="2194507" cy="165642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4303767" y="3482622"/>
            <a:ext cx="673539" cy="2865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FF"/>
              </a:buClr>
              <a:buFont typeface="Wingdings" pitchFamily="2" charset="2"/>
              <a:buNone/>
            </a:pPr>
            <a:r>
              <a:rPr lang="en-US" sz="12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signals</a:t>
            </a:r>
            <a:endParaRPr lang="en-US" sz="1200" b="0" i="0" u="none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5114933" y="3589598"/>
            <a:ext cx="673539" cy="2865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FF"/>
              </a:buClr>
              <a:buFont typeface="Wingdings" pitchFamily="2" charset="2"/>
              <a:buNone/>
            </a:pPr>
            <a:r>
              <a:rPr lang="en-US" sz="12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 (HV)</a:t>
            </a:r>
            <a:endParaRPr lang="en-US" sz="1200" b="0" i="0" u="none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3579979" y="3625899"/>
            <a:ext cx="673539" cy="2865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FF"/>
              </a:buClr>
              <a:buFont typeface="Wingdings" pitchFamily="2" charset="2"/>
              <a:buNone/>
            </a:pPr>
            <a:r>
              <a:rPr lang="en-US" sz="12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 (HV)</a:t>
            </a:r>
            <a:endParaRPr lang="en-US" sz="1200" b="0" i="0" u="none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 bwMode="auto">
          <a:xfrm>
            <a:off x="4219043" y="1695089"/>
            <a:ext cx="791107" cy="2480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FF"/>
              </a:buClr>
              <a:buFont typeface="Wingdings" pitchFamily="2" charset="2"/>
              <a:buNone/>
            </a:pPr>
            <a:r>
              <a:rPr lang="en-US" sz="12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48 pads</a:t>
            </a:r>
            <a:endParaRPr lang="en-US" sz="1200" b="0" i="0" u="none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19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8214" y="5373864"/>
            <a:ext cx="4570842" cy="1065035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effectLst/>
              </a:rPr>
              <a:t>one of the 2  pads at  standard voltage : </a:t>
            </a:r>
          </a:p>
          <a:p>
            <a:pPr marL="0" indent="0">
              <a:buNone/>
            </a:pPr>
            <a:r>
              <a:rPr lang="en-US" sz="1800" dirty="0" smtClean="0">
                <a:effectLst/>
              </a:rPr>
              <a:t>no trips observed 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only effect: 2V 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drop </a:t>
            </a:r>
            <a:r>
              <a:rPr lang="en-US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~4% drop in 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gain</a:t>
            </a:r>
            <a:endParaRPr lang="en-US" sz="180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133" y="773016"/>
            <a:ext cx="2066925" cy="9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3"/>
          <a:srcRect l="32660" t="2380" r="2885" b="37857"/>
          <a:stretch/>
        </p:blipFill>
        <p:spPr>
          <a:xfrm>
            <a:off x="223612" y="3990503"/>
            <a:ext cx="4205513" cy="247697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0098" y="1666875"/>
            <a:ext cx="4209028" cy="2323629"/>
            <a:chOff x="2909092" y="1673391"/>
            <a:chExt cx="3331663" cy="2541002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9093" y="1765886"/>
              <a:ext cx="3331662" cy="2448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2909093" y="3789947"/>
              <a:ext cx="267244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909092" y="1673391"/>
              <a:ext cx="856791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21188" y="3220285"/>
            <a:ext cx="5156212" cy="2094665"/>
            <a:chOff x="4093943" y="3991810"/>
            <a:chExt cx="5060082" cy="2240732"/>
          </a:xfrm>
        </p:grpSpPr>
        <p:pic>
          <p:nvPicPr>
            <p:cNvPr id="1035" name="Picture 11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44" r="-146"/>
            <a:stretch/>
          </p:blipFill>
          <p:spPr bwMode="auto">
            <a:xfrm>
              <a:off x="4216265" y="3991810"/>
              <a:ext cx="4937760" cy="2233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1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56806"/>
            <a:stretch/>
          </p:blipFill>
          <p:spPr bwMode="auto">
            <a:xfrm>
              <a:off x="4093943" y="3999001"/>
              <a:ext cx="2560320" cy="2233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827920"/>
            <a:ext cx="3799094" cy="226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742951" y="171453"/>
            <a:ext cx="8010526" cy="506291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9pPr>
          </a:lstStyle>
          <a:p>
            <a:r>
              <a:rPr lang="en-US" sz="3200" i="0" u="none" kern="0" dirty="0" smtClean="0">
                <a:solidFill>
                  <a:srgbClr val="FFFF00"/>
                </a:solidFill>
              </a:rPr>
              <a:t>discharge cross-talk via pads</a:t>
            </a:r>
            <a:endParaRPr lang="en-US" sz="3200" i="0" u="none" kern="0" dirty="0">
              <a:solidFill>
                <a:srgbClr val="FFFF00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96272" y="915891"/>
            <a:ext cx="3942327" cy="83269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800" i="0" u="none" kern="0" dirty="0" smtClean="0">
                <a:effectLst/>
              </a:rPr>
              <a:t>Two adjacent pads kept at anomalous high voltage (720 V) to enhance trip frequency (~ 0.2 Hz)</a:t>
            </a:r>
          </a:p>
          <a:p>
            <a:pPr marL="0" indent="0">
              <a:buNone/>
            </a:pPr>
            <a:endParaRPr lang="en-US" i="0" u="none" kern="0" dirty="0" smtClean="0">
              <a:effectLst/>
            </a:endParaRPr>
          </a:p>
        </p:txBody>
      </p:sp>
      <p:sp>
        <p:nvSpPr>
          <p:cNvPr id="18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2" y="6478591"/>
            <a:ext cx="7562850" cy="255587"/>
          </a:xfrm>
        </p:spPr>
        <p:txBody>
          <a:bodyPr/>
          <a:lstStyle/>
          <a:p>
            <a:r>
              <a:rPr lang="en-US" dirty="0" smtClean="0"/>
              <a:t>Trieste, 12/10/2015  -  4</a:t>
            </a:r>
            <a:r>
              <a:rPr lang="en-US" baseline="30000" dirty="0" smtClean="0"/>
              <a:t>th</a:t>
            </a:r>
            <a:r>
              <a:rPr lang="en-US" dirty="0" smtClean="0"/>
              <a:t> International Conference on Micro Pattern Gaseous Detectors,    MPGD 2015</a:t>
            </a:r>
            <a:endParaRPr lang="en-US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</p:spTree>
    <p:extLst>
      <p:ext uri="{BB962C8B-B14F-4D97-AF65-F5344CB8AC3E}">
        <p14:creationId xmlns:p14="http://schemas.microsoft.com/office/powerpoint/2010/main" val="396298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014" name="Rectangle 22"/>
          <p:cNvSpPr>
            <a:spLocks noChangeArrowheads="1"/>
          </p:cNvSpPr>
          <p:nvPr/>
        </p:nvSpPr>
        <p:spPr bwMode="auto">
          <a:xfrm>
            <a:off x="495141" y="274638"/>
            <a:ext cx="89125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fr-FR" sz="2800" i="1">
              <a:solidFill>
                <a:srgbClr val="6A4076"/>
              </a:solidFill>
              <a:latin typeface="Tahoma" charset="0"/>
            </a:endParaRPr>
          </a:p>
        </p:txBody>
      </p:sp>
      <p:sp>
        <p:nvSpPr>
          <p:cNvPr id="21" name="Date Placeholder 5"/>
          <p:cNvSpPr>
            <a:spLocks noGrp="1"/>
          </p:cNvSpPr>
          <p:nvPr>
            <p:ph type="dt" sz="half" idx="12"/>
          </p:nvPr>
        </p:nvSpPr>
        <p:spPr>
          <a:xfrm>
            <a:off x="328613" y="6450013"/>
            <a:ext cx="6746875" cy="227012"/>
          </a:xfrm>
        </p:spPr>
        <p:txBody>
          <a:bodyPr/>
          <a:lstStyle/>
          <a:p>
            <a:r>
              <a:rPr lang="en-US" dirty="0" smtClean="0"/>
              <a:t>Novosibirsk, 26/02/2014       -         INSTR 2014</a:t>
            </a:r>
            <a:endParaRPr lang="en-US" dirty="0"/>
          </a:p>
        </p:txBody>
      </p:sp>
      <p:sp>
        <p:nvSpPr>
          <p:cNvPr id="2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6575425" y="6446838"/>
            <a:ext cx="2895600" cy="287337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800101" y="161926"/>
            <a:ext cx="7915274" cy="561974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COMPASS II Collaboration </a:t>
            </a:r>
            <a:endParaRPr lang="en-US" sz="32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8" name="Rectangle 18"/>
          <p:cNvSpPr txBox="1">
            <a:spLocks noChangeArrowheads="1"/>
          </p:cNvSpPr>
          <p:nvPr/>
        </p:nvSpPr>
        <p:spPr bwMode="auto">
          <a:xfrm>
            <a:off x="1650" y="3910484"/>
            <a:ext cx="4854894" cy="253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charset="0"/>
              <a:buChar char="n"/>
              <a:defRPr sz="24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55000"/>
              <a:buFont typeface="Wingdings" charset="0"/>
              <a:buChar char="n"/>
              <a:defRPr sz="2000">
                <a:solidFill>
                  <a:srgbClr val="4F5649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47900"/>
              </a:buClr>
              <a:buSzPct val="50000"/>
              <a:buFont typeface="Wingdings" charset="0"/>
              <a:buChar char="n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Font typeface="Wingdings" charset="0"/>
              <a:buChar char="§"/>
              <a:defRPr>
                <a:solidFill>
                  <a:srgbClr val="333300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0">
                <a:solidFill>
                  <a:srgbClr val="FF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800" u="none" dirty="0"/>
              <a:t> </a:t>
            </a:r>
            <a:r>
              <a:rPr lang="en-US" sz="1800" u="none" dirty="0" smtClean="0"/>
              <a:t>      </a:t>
            </a:r>
            <a:r>
              <a:rPr lang="en-US" sz="1800" u="none" dirty="0" smtClean="0">
                <a:solidFill>
                  <a:srgbClr val="3333CC"/>
                </a:solidFill>
              </a:rPr>
              <a:t>Experiments with </a:t>
            </a:r>
            <a:r>
              <a:rPr lang="en-US" sz="1800" u="none" dirty="0" err="1" smtClean="0">
                <a:solidFill>
                  <a:srgbClr val="3333CC"/>
                </a:solidFill>
              </a:rPr>
              <a:t>muon</a:t>
            </a:r>
            <a:r>
              <a:rPr lang="en-US" sz="1800" u="none" dirty="0" smtClean="0">
                <a:solidFill>
                  <a:srgbClr val="3333CC"/>
                </a:solidFill>
              </a:rPr>
              <a:t> beam:</a:t>
            </a:r>
            <a:endParaRPr lang="en-US" sz="1800" u="none" dirty="0">
              <a:solidFill>
                <a:srgbClr val="3333CC"/>
              </a:solidFill>
            </a:endParaRPr>
          </a:p>
          <a:p>
            <a:pPr marL="0" indent="0">
              <a:buNone/>
            </a:pPr>
            <a:endParaRPr lang="en-US" sz="1600" u="none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1600" u="none" dirty="0" smtClean="0">
                <a:solidFill>
                  <a:schemeClr val="accent5">
                    <a:lumMod val="50000"/>
                  </a:schemeClr>
                </a:solidFill>
              </a:rPr>
              <a:t>Spin structure, Gluon polarization</a:t>
            </a:r>
          </a:p>
          <a:p>
            <a:pPr marL="457200" lvl="1" indent="0">
              <a:buNone/>
            </a:pPr>
            <a:r>
              <a:rPr lang="en-US" sz="1600" u="none" dirty="0" smtClean="0">
                <a:solidFill>
                  <a:schemeClr val="accent5">
                    <a:lumMod val="50000"/>
                  </a:schemeClr>
                </a:solidFill>
              </a:rPr>
              <a:t>Flavor decomposition </a:t>
            </a:r>
          </a:p>
          <a:p>
            <a:pPr marL="457200" lvl="1" indent="0">
              <a:buNone/>
            </a:pPr>
            <a:r>
              <a:rPr lang="en-US" sz="1600" u="none" dirty="0" err="1" smtClean="0">
                <a:solidFill>
                  <a:schemeClr val="accent5">
                    <a:lumMod val="50000"/>
                  </a:schemeClr>
                </a:solidFill>
              </a:rPr>
              <a:t>Transversity</a:t>
            </a:r>
            <a:endParaRPr lang="en-US" sz="1600" u="none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1600" u="none" dirty="0" smtClean="0">
                <a:solidFill>
                  <a:schemeClr val="accent5">
                    <a:lumMod val="50000"/>
                  </a:schemeClr>
                </a:solidFill>
              </a:rPr>
              <a:t>Transverse Momentum-dependent PDF</a:t>
            </a:r>
          </a:p>
          <a:p>
            <a:pPr marL="457200" lvl="1" indent="0">
              <a:buNone/>
            </a:pPr>
            <a:endParaRPr lang="en-US" sz="1600" u="none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1600" u="none" dirty="0" smtClean="0">
                <a:solidFill>
                  <a:schemeClr val="accent5">
                    <a:lumMod val="50000"/>
                  </a:schemeClr>
                </a:solidFill>
              </a:rPr>
              <a:t>DVCS and HEMP</a:t>
            </a:r>
          </a:p>
          <a:p>
            <a:pPr marL="457200" lvl="1" indent="0">
              <a:buNone/>
            </a:pPr>
            <a:r>
              <a:rPr lang="en-US" sz="1600" u="none" dirty="0" err="1" smtClean="0">
                <a:solidFill>
                  <a:schemeClr val="accent5">
                    <a:lumMod val="50000"/>
                  </a:schemeClr>
                </a:solidFill>
              </a:rPr>
              <a:t>Unpolarized</a:t>
            </a:r>
            <a:r>
              <a:rPr lang="en-US" sz="1600" u="none" dirty="0" smtClean="0">
                <a:solidFill>
                  <a:schemeClr val="accent5">
                    <a:lumMod val="50000"/>
                  </a:schemeClr>
                </a:solidFill>
              </a:rPr>
              <a:t> SIDIS and TMDs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97739" y="4186952"/>
            <a:ext cx="39339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u="none" dirty="0" smtClean="0">
                <a:solidFill>
                  <a:srgbClr val="FF0000"/>
                </a:solidFill>
              </a:rPr>
              <a:t>COMPASS - </a:t>
            </a:r>
            <a:r>
              <a:rPr lang="en-US" sz="2000" u="none" dirty="0">
                <a:solidFill>
                  <a:srgbClr val="FF0000"/>
                </a:solidFill>
              </a:rPr>
              <a:t>I   (2002 – </a:t>
            </a:r>
            <a:r>
              <a:rPr lang="en-US" sz="2000" u="none" dirty="0" smtClean="0">
                <a:solidFill>
                  <a:srgbClr val="FF0000"/>
                </a:solidFill>
              </a:rPr>
              <a:t>2011)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80080" y="5539816"/>
            <a:ext cx="400065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u="none" dirty="0">
                <a:solidFill>
                  <a:srgbClr val="FF0000"/>
                </a:solidFill>
              </a:rPr>
              <a:t>COMPASS </a:t>
            </a:r>
            <a:r>
              <a:rPr lang="en-US" sz="2000" u="none" dirty="0" smtClean="0">
                <a:solidFill>
                  <a:srgbClr val="FF0000"/>
                </a:solidFill>
              </a:rPr>
              <a:t>- II   </a:t>
            </a:r>
            <a:r>
              <a:rPr lang="en-US" sz="2000" u="none" dirty="0">
                <a:solidFill>
                  <a:srgbClr val="FF0000"/>
                </a:solidFill>
              </a:rPr>
              <a:t>(</a:t>
            </a:r>
            <a:r>
              <a:rPr lang="en-US" sz="2000" u="none" dirty="0" smtClean="0">
                <a:solidFill>
                  <a:srgbClr val="FF0000"/>
                </a:solidFill>
              </a:rPr>
              <a:t>2012 </a:t>
            </a:r>
            <a:r>
              <a:rPr lang="en-US" sz="2000" u="none" dirty="0">
                <a:solidFill>
                  <a:srgbClr val="FF0000"/>
                </a:solidFill>
              </a:rPr>
              <a:t>– </a:t>
            </a:r>
            <a:r>
              <a:rPr lang="en-US" sz="2000" u="none" dirty="0" smtClean="0">
                <a:solidFill>
                  <a:srgbClr val="FF0000"/>
                </a:solidFill>
              </a:rPr>
              <a:t>2017) 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Rectangle 19"/>
          <p:cNvSpPr txBox="1">
            <a:spLocks noChangeArrowheads="1"/>
          </p:cNvSpPr>
          <p:nvPr/>
        </p:nvSpPr>
        <p:spPr>
          <a:xfrm>
            <a:off x="4820629" y="3896910"/>
            <a:ext cx="4724400" cy="308923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charset="0"/>
              <a:buChar char="n"/>
              <a:defRPr sz="24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55000"/>
              <a:buFont typeface="Wingdings" charset="0"/>
              <a:buChar char="n"/>
              <a:defRPr sz="2000">
                <a:solidFill>
                  <a:srgbClr val="4F5649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47900"/>
              </a:buClr>
              <a:buSzPct val="50000"/>
              <a:buFont typeface="Wingdings" charset="0"/>
              <a:buChar char="n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Font typeface="Wingdings" charset="0"/>
              <a:buChar char="§"/>
              <a:defRPr>
                <a:solidFill>
                  <a:srgbClr val="333300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0">
                <a:solidFill>
                  <a:srgbClr val="FF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800" u="none" dirty="0"/>
              <a:t> </a:t>
            </a:r>
            <a:r>
              <a:rPr lang="en-US" sz="1800" u="none" dirty="0" smtClean="0"/>
              <a:t>     </a:t>
            </a:r>
            <a:r>
              <a:rPr lang="en-US" sz="1800" u="none" dirty="0" smtClean="0">
                <a:solidFill>
                  <a:schemeClr val="tx1"/>
                </a:solidFill>
              </a:rPr>
              <a:t>Experiments with hadron beams:</a:t>
            </a:r>
            <a:endParaRPr lang="en-US" sz="1800" u="none" dirty="0">
              <a:solidFill>
                <a:schemeClr val="tx1"/>
              </a:solidFill>
            </a:endParaRPr>
          </a:p>
          <a:p>
            <a:endParaRPr lang="en-US" sz="1800" u="none" dirty="0" smtClean="0"/>
          </a:p>
          <a:p>
            <a:pPr marL="457200" lvl="1" indent="0">
              <a:buNone/>
            </a:pPr>
            <a:r>
              <a:rPr lang="en-US" sz="1600" u="none" dirty="0" smtClean="0">
                <a:solidFill>
                  <a:schemeClr val="tx1"/>
                </a:solidFill>
              </a:rPr>
              <a:t>Pion </a:t>
            </a:r>
            <a:r>
              <a:rPr lang="en-US" sz="1600" u="none" dirty="0" err="1" smtClean="0">
                <a:solidFill>
                  <a:schemeClr val="tx1"/>
                </a:solidFill>
              </a:rPr>
              <a:t>polarizability</a:t>
            </a:r>
            <a:r>
              <a:rPr lang="en-US" sz="1600" u="none" dirty="0" smtClean="0">
                <a:solidFill>
                  <a:schemeClr val="tx1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n-US" sz="1600" u="none" dirty="0" smtClean="0">
                <a:solidFill>
                  <a:schemeClr val="tx1"/>
                </a:solidFill>
              </a:rPr>
              <a:t>Diffractive and Central production</a:t>
            </a:r>
          </a:p>
          <a:p>
            <a:pPr marL="457200" lvl="1" indent="0">
              <a:buNone/>
            </a:pPr>
            <a:r>
              <a:rPr lang="en-US" sz="1600" u="none" dirty="0" smtClean="0">
                <a:solidFill>
                  <a:schemeClr val="tx1"/>
                </a:solidFill>
              </a:rPr>
              <a:t>Light meson spectroscopy</a:t>
            </a:r>
          </a:p>
          <a:p>
            <a:pPr marL="457200" lvl="1" indent="0">
              <a:buNone/>
            </a:pPr>
            <a:r>
              <a:rPr lang="en-US" sz="1600" u="none" dirty="0" smtClean="0">
                <a:solidFill>
                  <a:schemeClr val="tx1"/>
                </a:solidFill>
              </a:rPr>
              <a:t>Baryon spectroscopy</a:t>
            </a:r>
            <a:endParaRPr lang="en-US" sz="1600" u="none" dirty="0" smtClean="0">
              <a:solidFill>
                <a:srgbClr val="3333CC"/>
              </a:solidFill>
            </a:endParaRPr>
          </a:p>
          <a:p>
            <a:pPr marL="457200" lvl="1" indent="0">
              <a:buNone/>
            </a:pPr>
            <a:endParaRPr lang="en-US" sz="1600" u="none" dirty="0" smtClean="0">
              <a:solidFill>
                <a:srgbClr val="3333CC"/>
              </a:solidFill>
            </a:endParaRPr>
          </a:p>
          <a:p>
            <a:pPr marL="457200" lvl="1" indent="0">
              <a:buNone/>
            </a:pPr>
            <a:r>
              <a:rPr lang="en-US" sz="1600" u="none" dirty="0" smtClean="0">
                <a:solidFill>
                  <a:schemeClr val="tx1"/>
                </a:solidFill>
              </a:rPr>
              <a:t>Pion and </a:t>
            </a:r>
            <a:r>
              <a:rPr lang="en-US" sz="1600" u="none" dirty="0" err="1" smtClean="0">
                <a:solidFill>
                  <a:schemeClr val="tx1"/>
                </a:solidFill>
              </a:rPr>
              <a:t>Kaon</a:t>
            </a:r>
            <a:r>
              <a:rPr lang="en-US" sz="1600" u="none" dirty="0" smtClean="0">
                <a:solidFill>
                  <a:schemeClr val="tx1"/>
                </a:solidFill>
              </a:rPr>
              <a:t> </a:t>
            </a:r>
            <a:r>
              <a:rPr lang="en-US" sz="1600" u="none" dirty="0" err="1" smtClean="0">
                <a:solidFill>
                  <a:schemeClr val="tx1"/>
                </a:solidFill>
              </a:rPr>
              <a:t>polarizabilities</a:t>
            </a:r>
            <a:endParaRPr lang="en-US" sz="1600" u="none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US" sz="1600" u="none" dirty="0" err="1" smtClean="0">
                <a:solidFill>
                  <a:schemeClr val="tx1"/>
                </a:solidFill>
              </a:rPr>
              <a:t>Drell</a:t>
            </a:r>
            <a:r>
              <a:rPr lang="en-US" sz="1600" u="none" dirty="0" smtClean="0">
                <a:solidFill>
                  <a:schemeClr val="tx1"/>
                </a:solidFill>
              </a:rPr>
              <a:t>-Yan studies</a:t>
            </a:r>
            <a:endParaRPr lang="en-US" sz="1600" u="none" dirty="0">
              <a:solidFill>
                <a:schemeClr val="tx1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064159" y="744727"/>
            <a:ext cx="5838667" cy="3148738"/>
            <a:chOff x="596791" y="575247"/>
            <a:chExt cx="8311786" cy="6069741"/>
          </a:xfrm>
        </p:grpSpPr>
        <p:pic>
          <p:nvPicPr>
            <p:cNvPr id="33" name="Picture 6" descr="cz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238" y="3155425"/>
              <a:ext cx="1295400" cy="86360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7" descr="d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7647" y="707127"/>
              <a:ext cx="1308100" cy="785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9" descr="f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7639" y="3533088"/>
              <a:ext cx="1271588" cy="847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 descr="il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956" y="5175391"/>
              <a:ext cx="1258888" cy="915988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1" descr="it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858" y="4851688"/>
              <a:ext cx="1260474" cy="84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2" descr="jp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956" y="2372599"/>
              <a:ext cx="1273175" cy="84931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3" descr="pl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727" y="2002561"/>
              <a:ext cx="1287464" cy="80327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4" descr="p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956" y="3812714"/>
              <a:ext cx="1277937" cy="854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5" descr="i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930" y="4458071"/>
              <a:ext cx="1304925" cy="871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angle 16"/>
            <p:cNvSpPr>
              <a:spLocks noChangeArrowheads="1"/>
            </p:cNvSpPr>
            <p:nvPr/>
          </p:nvSpPr>
          <p:spPr bwMode="auto">
            <a:xfrm>
              <a:off x="5827150" y="575247"/>
              <a:ext cx="2909671" cy="1809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8" tIns="45714" rIns="91428" bIns="45714">
              <a:spAutoFit/>
            </a:bodyPr>
            <a:lstStyle/>
            <a:p>
              <a:pPr marL="457200" indent="-457200" algn="l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1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Bochum,</a:t>
              </a:r>
            </a:p>
            <a:p>
              <a:pPr marL="457200" indent="-457200" algn="l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100" u="none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B</a:t>
              </a:r>
              <a:r>
                <a:rPr lang="en-US" sz="11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onn </a:t>
              </a:r>
              <a:r>
                <a:rPr lang="en-US" sz="1100" b="1" u="none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(ISKP </a:t>
              </a:r>
              <a:endParaRPr lang="en-US" sz="1100" b="1" u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  <a:p>
              <a:pPr marL="457200" indent="-457200" algn="l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1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&amp; PI),</a:t>
              </a:r>
              <a:r>
                <a:rPr lang="en-US" sz="1100" b="1" u="none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Erlangen,Freiburg</a:t>
              </a:r>
              <a:r>
                <a:rPr lang="en-US" sz="11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,</a:t>
              </a:r>
            </a:p>
            <a:p>
              <a:pPr marL="457200" indent="-457200" algn="l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100" b="1" u="none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Mainz,München</a:t>
              </a:r>
              <a:r>
                <a:rPr lang="en-US" sz="11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 TU</a:t>
              </a:r>
              <a:endParaRPr lang="en-US" sz="1100" b="1" u="none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</p:txBody>
        </p:sp>
        <p:sp>
          <p:nvSpPr>
            <p:cNvPr id="43" name="Rectangle 17"/>
            <p:cNvSpPr>
              <a:spLocks noChangeArrowheads="1"/>
            </p:cNvSpPr>
            <p:nvPr/>
          </p:nvSpPr>
          <p:spPr bwMode="auto">
            <a:xfrm>
              <a:off x="6798232" y="2931800"/>
              <a:ext cx="1828800" cy="569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8" tIns="45714" rIns="91428" bIns="45714">
              <a:spAutoFit/>
            </a:bodyPr>
            <a:lstStyle/>
            <a:p>
              <a:pPr marL="457200" indent="-45720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USA (UIUC)</a:t>
              </a:r>
              <a:endParaRPr lang="en-US" sz="1200" b="1" u="none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</p:txBody>
        </p:sp>
        <p:sp>
          <p:nvSpPr>
            <p:cNvPr id="44" name="Rectangle 18"/>
            <p:cNvSpPr>
              <a:spLocks noChangeArrowheads="1"/>
            </p:cNvSpPr>
            <p:nvPr/>
          </p:nvSpPr>
          <p:spPr bwMode="auto">
            <a:xfrm>
              <a:off x="7127639" y="4334767"/>
              <a:ext cx="1169987" cy="3320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 marL="457200" indent="-45720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200" b="1" u="none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Saclay</a:t>
              </a:r>
              <a:endParaRPr lang="en-US" sz="1200" b="1" u="none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</p:txBody>
        </p:sp>
        <p:sp>
          <p:nvSpPr>
            <p:cNvPr id="45" name="Rectangle 19"/>
            <p:cNvSpPr>
              <a:spLocks noChangeArrowheads="1"/>
            </p:cNvSpPr>
            <p:nvPr/>
          </p:nvSpPr>
          <p:spPr bwMode="auto">
            <a:xfrm>
              <a:off x="4554944" y="6091379"/>
              <a:ext cx="1125538" cy="546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 marL="457200" indent="-45720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200" b="1" u="none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Tel Aviv</a:t>
              </a:r>
            </a:p>
          </p:txBody>
        </p:sp>
        <p:sp>
          <p:nvSpPr>
            <p:cNvPr id="46" name="Rectangle 20"/>
            <p:cNvSpPr>
              <a:spLocks noChangeArrowheads="1"/>
            </p:cNvSpPr>
            <p:nvPr/>
          </p:nvSpPr>
          <p:spPr bwMode="auto">
            <a:xfrm>
              <a:off x="1961855" y="4886955"/>
              <a:ext cx="2546952" cy="462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8" tIns="45714" rIns="91428" bIns="45714">
              <a:spAutoFit/>
            </a:bodyPr>
            <a:lstStyle/>
            <a:p>
              <a:pPr marL="457200" indent="-457200">
                <a:lnSpc>
                  <a:spcPct val="80000"/>
                </a:lnSpc>
                <a:spcBef>
                  <a:spcPct val="20000"/>
                </a:spcBef>
              </a:pP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Calcutta (</a:t>
              </a:r>
              <a:r>
                <a:rPr lang="en-US" sz="1200" b="1" u="none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Matriviani</a:t>
              </a: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)</a:t>
              </a:r>
              <a:endParaRPr lang="en-US" sz="1200" b="1" u="none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</p:txBody>
        </p:sp>
        <p:sp>
          <p:nvSpPr>
            <p:cNvPr id="47" name="Rectangle 21"/>
            <p:cNvSpPr>
              <a:spLocks noChangeArrowheads="1"/>
            </p:cNvSpPr>
            <p:nvPr/>
          </p:nvSpPr>
          <p:spPr bwMode="auto">
            <a:xfrm>
              <a:off x="5830845" y="5612682"/>
              <a:ext cx="3077732" cy="1032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8" tIns="45714" rIns="91428" bIns="45714">
              <a:spAutoFit/>
            </a:bodyPr>
            <a:lstStyle/>
            <a:p>
              <a:pPr marL="457200" indent="-457200" algn="l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Torino (</a:t>
              </a:r>
              <a:r>
                <a:rPr lang="en-US" sz="1200" b="1" u="none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University,INFN</a:t>
              </a:r>
              <a:r>
                <a:rPr lang="en-US" sz="1200" b="1" u="none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),</a:t>
              </a:r>
            </a:p>
            <a:p>
              <a:pPr marL="457200" indent="-457200" algn="l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Trieste (</a:t>
              </a:r>
              <a:r>
                <a:rPr lang="en-US" sz="1200" b="1" u="none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University,INFN</a:t>
              </a:r>
              <a:r>
                <a:rPr lang="en-US" sz="1200" b="1" u="none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)</a:t>
              </a:r>
            </a:p>
          </p:txBody>
        </p:sp>
        <p:sp>
          <p:nvSpPr>
            <p:cNvPr id="48" name="Rectangle 22"/>
            <p:cNvSpPr>
              <a:spLocks noChangeArrowheads="1"/>
            </p:cNvSpPr>
            <p:nvPr/>
          </p:nvSpPr>
          <p:spPr bwMode="auto">
            <a:xfrm>
              <a:off x="1951638" y="1946564"/>
              <a:ext cx="1755775" cy="1180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8" tIns="45714" rIns="91428" bIns="45714"/>
            <a:lstStyle/>
            <a:p>
              <a:pPr marL="457200" indent="-457200">
                <a:lnSpc>
                  <a:spcPct val="80000"/>
                </a:lnSpc>
                <a:spcBef>
                  <a:spcPct val="20000"/>
                </a:spcBef>
              </a:pPr>
              <a:r>
                <a:rPr lang="en-US" sz="1200" b="1" u="none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Warsawa</a:t>
              </a: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 (NCBJ), </a:t>
              </a:r>
              <a:endParaRPr lang="en-US" sz="1200" b="1" u="none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  <a:p>
              <a:pPr marL="457200" indent="-457200">
                <a:lnSpc>
                  <a:spcPct val="80000"/>
                </a:lnSpc>
                <a:spcBef>
                  <a:spcPct val="20000"/>
                </a:spcBef>
              </a:pPr>
              <a:r>
                <a:rPr lang="en-US" sz="1200" b="1" u="none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Warsawa</a:t>
              </a:r>
              <a:r>
                <a:rPr lang="en-US" sz="1200" b="1" u="none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 (TU</a:t>
              </a: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)</a:t>
              </a:r>
            </a:p>
            <a:p>
              <a:pPr marL="457200" indent="-457200">
                <a:lnSpc>
                  <a:spcPct val="80000"/>
                </a:lnSpc>
                <a:spcBef>
                  <a:spcPct val="20000"/>
                </a:spcBef>
              </a:pPr>
              <a:r>
                <a:rPr lang="en-US" sz="1200" b="1" u="none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Warsawa</a:t>
              </a: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 (U)</a:t>
              </a:r>
              <a:endParaRPr lang="en-US" sz="1200" b="1" u="none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</p:txBody>
        </p:sp>
        <p:sp>
          <p:nvSpPr>
            <p:cNvPr id="49" name="Rectangle 23"/>
            <p:cNvSpPr>
              <a:spLocks noChangeArrowheads="1"/>
            </p:cNvSpPr>
            <p:nvPr/>
          </p:nvSpPr>
          <p:spPr bwMode="auto">
            <a:xfrm>
              <a:off x="4402626" y="1758469"/>
              <a:ext cx="1524001" cy="569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8" tIns="45714" rIns="91428" bIns="45714">
              <a:spAutoFit/>
            </a:bodyPr>
            <a:lstStyle/>
            <a:p>
              <a:pPr marL="457200" indent="-45720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200" b="1" u="none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CERN</a:t>
              </a:r>
            </a:p>
          </p:txBody>
        </p:sp>
        <p:sp>
          <p:nvSpPr>
            <p:cNvPr id="50" name="Rectangle 24"/>
            <p:cNvSpPr>
              <a:spLocks noChangeArrowheads="1"/>
            </p:cNvSpPr>
            <p:nvPr/>
          </p:nvSpPr>
          <p:spPr bwMode="auto">
            <a:xfrm>
              <a:off x="4420527" y="3302459"/>
              <a:ext cx="2178056" cy="569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8" tIns="45714" rIns="91428" bIns="45714">
              <a:spAutoFit/>
            </a:bodyPr>
            <a:lstStyle/>
            <a:p>
              <a:pPr marL="457200" indent="-45720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Yamagata</a:t>
              </a:r>
              <a:endParaRPr lang="en-US" sz="1200" b="1" u="none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</p:txBody>
        </p:sp>
        <p:sp>
          <p:nvSpPr>
            <p:cNvPr id="51" name="Rectangle 25"/>
            <p:cNvSpPr>
              <a:spLocks noChangeArrowheads="1"/>
            </p:cNvSpPr>
            <p:nvPr/>
          </p:nvSpPr>
          <p:spPr bwMode="auto">
            <a:xfrm>
              <a:off x="2038203" y="3147296"/>
              <a:ext cx="2562743" cy="1495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8" tIns="45714" rIns="91428" bIns="45714">
              <a:spAutoFit/>
            </a:bodyPr>
            <a:lstStyle/>
            <a:p>
              <a:pPr marL="457200" indent="-45720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200" b="1" u="none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Praha</a:t>
              </a: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 (CU/CTU)</a:t>
              </a:r>
            </a:p>
            <a:p>
              <a:pPr marL="457200" indent="-45720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Liberec (TU) </a:t>
              </a:r>
            </a:p>
            <a:p>
              <a:pPr marL="457200" indent="-45720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Brno (ISI-ASCR)</a:t>
              </a:r>
              <a:endParaRPr lang="en-US" sz="1200" b="1" u="none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52" name="Picture 26" descr="ru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791" y="791387"/>
              <a:ext cx="1295400" cy="8636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tangle 27"/>
            <p:cNvSpPr>
              <a:spLocks noChangeArrowheads="1"/>
            </p:cNvSpPr>
            <p:nvPr/>
          </p:nvSpPr>
          <p:spPr bwMode="auto">
            <a:xfrm>
              <a:off x="1211551" y="659141"/>
              <a:ext cx="3343393" cy="12874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8" tIns="45714" rIns="91428" bIns="45714">
              <a:spAutoFit/>
            </a:bodyPr>
            <a:lstStyle/>
            <a:p>
              <a:pPr marL="457200" indent="-457200" algn="l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200" b="1" u="none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	</a:t>
              </a:r>
              <a:r>
                <a:rPr lang="en-US" sz="1100" b="1" u="none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Дубна</a:t>
              </a:r>
              <a:r>
                <a:rPr lang="en-US" sz="1050" b="1" u="none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 (LPP and LNP), </a:t>
              </a:r>
              <a:r>
                <a:rPr lang="en-US" sz="1100" b="1" u="none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Москва</a:t>
              </a:r>
              <a:r>
                <a:rPr lang="en-US" sz="1050" b="1" u="none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 (INR, LPI, State University</a:t>
              </a:r>
              <a:r>
                <a:rPr lang="en-US" sz="105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),</a:t>
              </a:r>
              <a:r>
                <a:rPr lang="en-US" sz="1100" b="1" u="none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Протвино</a:t>
              </a:r>
              <a:r>
                <a:rPr lang="en-US" sz="105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 </a:t>
              </a:r>
              <a:endParaRPr lang="en-US" sz="1200" b="1" u="none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</p:txBody>
        </p:sp>
        <p:sp>
          <p:nvSpPr>
            <p:cNvPr id="54" name="Rectangle 28"/>
            <p:cNvSpPr>
              <a:spLocks noChangeArrowheads="1"/>
            </p:cNvSpPr>
            <p:nvPr/>
          </p:nvSpPr>
          <p:spPr bwMode="auto">
            <a:xfrm>
              <a:off x="4329716" y="4627748"/>
              <a:ext cx="1792247" cy="569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28" tIns="45714" rIns="91428" bIns="45714">
              <a:spAutoFit/>
            </a:bodyPr>
            <a:lstStyle/>
            <a:p>
              <a:pPr marL="457200" indent="-457200">
                <a:lnSpc>
                  <a:spcPct val="110000"/>
                </a:lnSpc>
                <a:spcBef>
                  <a:spcPct val="20000"/>
                </a:spcBef>
              </a:pPr>
              <a:r>
                <a:rPr lang="en-US" sz="1200" b="1" u="none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Lisboa</a:t>
              </a: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/</a:t>
              </a:r>
              <a:r>
                <a:rPr lang="en-US" sz="1200" b="1" u="none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Aveiro</a:t>
              </a:r>
              <a:endParaRPr lang="en-US" sz="1200" b="1" u="none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55" name="Picture 30" descr="D:\TeX\Perspective\slices\logocern.gif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956" y="728886"/>
              <a:ext cx="1295400" cy="958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http://www.worldsbiggestlist.com/wp-content/uploads/2011/06/USA-Flag1.gif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4932" y="2205373"/>
              <a:ext cx="1295400" cy="803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http://media.tumblr.com/tumblr_m7rvuhrw0v1qjrq4v.gif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582" y="5552677"/>
              <a:ext cx="1304381" cy="871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ectangle 20"/>
            <p:cNvSpPr>
              <a:spLocks noChangeArrowheads="1"/>
            </p:cNvSpPr>
            <p:nvPr/>
          </p:nvSpPr>
          <p:spPr bwMode="auto">
            <a:xfrm>
              <a:off x="1985963" y="5949713"/>
              <a:ext cx="2162176" cy="283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 marL="457200" indent="-457200">
                <a:lnSpc>
                  <a:spcPct val="80000"/>
                </a:lnSpc>
                <a:spcBef>
                  <a:spcPct val="20000"/>
                </a:spcBef>
              </a:pPr>
              <a:r>
                <a:rPr lang="en-US" sz="1200" b="1" u="none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Taipei (AS)</a:t>
              </a:r>
              <a:endParaRPr lang="en-US" sz="1200" b="1" u="none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</p:txBody>
        </p:sp>
      </p:grp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" y="796691"/>
            <a:ext cx="3996011" cy="298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Rectangle 10"/>
          <p:cNvSpPr txBox="1">
            <a:spLocks noChangeArrowheads="1"/>
          </p:cNvSpPr>
          <p:nvPr/>
        </p:nvSpPr>
        <p:spPr bwMode="auto">
          <a:xfrm>
            <a:off x="85566" y="955118"/>
            <a:ext cx="2657633" cy="110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>
            <a:lvl1pPr marL="258763" indent="-258763" algn="l" defTabSz="1008063" rtl="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690563" indent="-187325" algn="l" defTabSz="10080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defRPr sz="2200">
                <a:solidFill>
                  <a:srgbClr val="FF0000"/>
                </a:solidFill>
                <a:latin typeface="+mn-lt"/>
              </a:defRPr>
            </a:lvl2pPr>
            <a:lvl3pPr marL="1193800" indent="-185738" algn="l" defTabSz="1008063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+mn-lt"/>
              </a:defRPr>
            </a:lvl3pPr>
            <a:lvl4pPr marL="1697038" indent="-185738" algn="l" defTabSz="1008063" rtl="0" eaLnBrk="0" fontAlgn="base" hangingPunct="0">
              <a:spcBef>
                <a:spcPct val="20000"/>
              </a:spcBef>
              <a:spcAft>
                <a:spcPct val="0"/>
              </a:spcAft>
              <a:defRPr sz="1500">
                <a:solidFill>
                  <a:srgbClr val="FF0000"/>
                </a:solidFill>
                <a:latin typeface="+mn-lt"/>
              </a:defRPr>
            </a:lvl4pPr>
            <a:lvl5pPr marL="2201863" indent="-185738" algn="l" defTabSz="1008063" rtl="0" eaLnBrk="0" fontAlgn="base" hangingPunct="0">
              <a:spcBef>
                <a:spcPct val="20000"/>
              </a:spcBef>
              <a:spcAft>
                <a:spcPct val="0"/>
              </a:spcAft>
              <a:defRPr sz="1500">
                <a:solidFill>
                  <a:srgbClr val="FF0000"/>
                </a:solidFill>
                <a:latin typeface="+mn-lt"/>
              </a:defRPr>
            </a:lvl5pPr>
            <a:lvl6pPr marL="2659063" indent="-185738" algn="l" defTabSz="1008063" rtl="0" fontAlgn="base">
              <a:spcBef>
                <a:spcPct val="20000"/>
              </a:spcBef>
              <a:spcAft>
                <a:spcPct val="0"/>
              </a:spcAft>
              <a:defRPr sz="1500">
                <a:solidFill>
                  <a:srgbClr val="FF0000"/>
                </a:solidFill>
                <a:latin typeface="+mn-lt"/>
              </a:defRPr>
            </a:lvl6pPr>
            <a:lvl7pPr marL="3116263" indent="-185738" algn="l" defTabSz="1008063" rtl="0" fontAlgn="base">
              <a:spcBef>
                <a:spcPct val="20000"/>
              </a:spcBef>
              <a:spcAft>
                <a:spcPct val="0"/>
              </a:spcAft>
              <a:defRPr sz="1500">
                <a:solidFill>
                  <a:srgbClr val="FF0000"/>
                </a:solidFill>
                <a:latin typeface="+mn-lt"/>
              </a:defRPr>
            </a:lvl7pPr>
            <a:lvl8pPr marL="3573463" indent="-185738" algn="l" defTabSz="1008063" rtl="0" fontAlgn="base">
              <a:spcBef>
                <a:spcPct val="20000"/>
              </a:spcBef>
              <a:spcAft>
                <a:spcPct val="0"/>
              </a:spcAft>
              <a:defRPr sz="1500">
                <a:solidFill>
                  <a:srgbClr val="FF0000"/>
                </a:solidFill>
                <a:latin typeface="+mn-lt"/>
              </a:defRPr>
            </a:lvl8pPr>
            <a:lvl9pPr marL="4030663" indent="-185738" algn="l" defTabSz="1008063" rtl="0" fontAlgn="base">
              <a:spcBef>
                <a:spcPct val="20000"/>
              </a:spcBef>
              <a:spcAft>
                <a:spcPct val="0"/>
              </a:spcAft>
              <a:defRPr sz="1500">
                <a:solidFill>
                  <a:srgbClr val="FF0000"/>
                </a:solidFill>
                <a:latin typeface="+mn-lt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</a:pPr>
            <a:r>
              <a:rPr lang="en-US" sz="1600" u="none" kern="0" dirty="0" smtClean="0">
                <a:solidFill>
                  <a:srgbClr val="FFFF00"/>
                </a:solidFill>
              </a:rPr>
              <a:t>~ </a:t>
            </a:r>
            <a:r>
              <a:rPr lang="en-US" sz="1600" u="none" kern="0" dirty="0">
                <a:solidFill>
                  <a:srgbClr val="FFFF00"/>
                </a:solidFill>
              </a:rPr>
              <a:t>250 physicists </a:t>
            </a:r>
            <a:endParaRPr lang="en-US" sz="1600" u="none" kern="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100000"/>
              </a:lnSpc>
              <a:buClrTx/>
              <a:buSzTx/>
              <a:buFontTx/>
            </a:pPr>
            <a:r>
              <a:rPr lang="en-US" sz="1600" u="none" kern="0" dirty="0" smtClean="0">
                <a:solidFill>
                  <a:srgbClr val="FFFF00"/>
                </a:solidFill>
              </a:rPr>
              <a:t>from 24 Institutions</a:t>
            </a:r>
            <a:endParaRPr lang="en-US" sz="1600" u="none" kern="0" dirty="0">
              <a:solidFill>
                <a:srgbClr val="FFFF00"/>
              </a:solidFill>
            </a:endParaRPr>
          </a:p>
          <a:p>
            <a:pPr eaLnBrk="1" hangingPunct="1">
              <a:lnSpc>
                <a:spcPct val="100000"/>
              </a:lnSpc>
              <a:buClrTx/>
              <a:buSzTx/>
              <a:buFontTx/>
            </a:pPr>
            <a:r>
              <a:rPr lang="en-US" sz="1600" u="none" kern="0" dirty="0" smtClean="0">
                <a:solidFill>
                  <a:srgbClr val="FFFF00"/>
                </a:solidFill>
              </a:rPr>
              <a:t>of 13 </a:t>
            </a:r>
            <a:r>
              <a:rPr lang="en-US" sz="1600" u="none" kern="0" dirty="0">
                <a:solidFill>
                  <a:srgbClr val="FFFF00"/>
                </a:solidFill>
              </a:rPr>
              <a:t>Countries </a:t>
            </a:r>
          </a:p>
        </p:txBody>
      </p:sp>
    </p:spTree>
    <p:extLst>
      <p:ext uri="{BB962C8B-B14F-4D97-AF65-F5344CB8AC3E}">
        <p14:creationId xmlns:p14="http://schemas.microsoft.com/office/powerpoint/2010/main" val="426179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" y="748489"/>
            <a:ext cx="3693053" cy="2077342"/>
          </a:xfrm>
          <a:prstGeom prst="rect">
            <a:avLst/>
          </a:prstGeom>
        </p:spPr>
      </p:pic>
      <p:sp>
        <p:nvSpPr>
          <p:cNvPr id="7" name="Rectangle 29"/>
          <p:cNvSpPr>
            <a:spLocks noChangeArrowheads="1"/>
          </p:cNvSpPr>
          <p:nvPr/>
        </p:nvSpPr>
        <p:spPr bwMode="auto">
          <a:xfrm>
            <a:off x="792148" y="138954"/>
            <a:ext cx="7896225" cy="526691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8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Time variations of the hybrid detector gain</a:t>
            </a:r>
            <a:endParaRPr lang="en-US" sz="28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7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2" y="6478591"/>
            <a:ext cx="7562850" cy="255587"/>
          </a:xfrm>
        </p:spPr>
        <p:txBody>
          <a:bodyPr/>
          <a:lstStyle/>
          <a:p>
            <a:r>
              <a:rPr lang="en-US" dirty="0" smtClean="0"/>
              <a:t>Trieste, 12/10/2015  -  4</a:t>
            </a:r>
            <a:r>
              <a:rPr lang="en-US" baseline="30000" dirty="0" smtClean="0"/>
              <a:t>th</a:t>
            </a:r>
            <a:r>
              <a:rPr lang="en-US" dirty="0" smtClean="0"/>
              <a:t> International Conference on Micro Pattern Gaseous Detectors,    MPGD 2015</a:t>
            </a:r>
            <a:endParaRPr lang="en-US" dirty="0"/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778" y="4243426"/>
            <a:ext cx="6489083" cy="191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983" y="2294123"/>
            <a:ext cx="6425754" cy="195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Content Placeholder 2"/>
          <p:cNvSpPr txBox="1">
            <a:spLocks/>
          </p:cNvSpPr>
          <p:nvPr/>
        </p:nvSpPr>
        <p:spPr>
          <a:xfrm>
            <a:off x="5300995" y="2583987"/>
            <a:ext cx="2729429" cy="1050536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1600" b="0" i="0" u="none" dirty="0" smtClean="0">
                <a:solidFill>
                  <a:srgbClr val="002060"/>
                </a:solidFill>
              </a:rPr>
              <a:t>GAIN MEASUREMENTS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1600" b="0" i="0" u="none" dirty="0" smtClean="0">
                <a:solidFill>
                  <a:srgbClr val="002060"/>
                </a:solidFill>
              </a:rPr>
              <a:t>ALTERNATING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1600" b="0" i="0" u="none" dirty="0" smtClean="0">
                <a:solidFill>
                  <a:srgbClr val="002060"/>
                </a:solidFill>
              </a:rPr>
              <a:t>W, W/O CORRECTION</a:t>
            </a:r>
            <a:endParaRPr lang="en-US" sz="1600" b="0" i="0" u="none" dirty="0">
              <a:solidFill>
                <a:srgbClr val="002060"/>
              </a:solidFill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3354778" y="6189305"/>
            <a:ext cx="6458959" cy="305404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FF"/>
              </a:buClr>
              <a:buFont typeface="Wingdings" pitchFamily="2" charset="2"/>
              <a:buNone/>
            </a:pPr>
            <a:r>
              <a:rPr lang="en-US" sz="140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applying voltage compensation: gain evolution ~ 40% </a:t>
            </a:r>
            <a:r>
              <a:rPr lang="en-US" sz="140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~ </a:t>
            </a:r>
            <a:r>
              <a:rPr lang="en-US" sz="140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10 %</a:t>
            </a:r>
            <a:endParaRPr lang="en-US" sz="1400" i="0" u="none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85" y="738964"/>
            <a:ext cx="2466975" cy="138767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" y="2825831"/>
            <a:ext cx="3317935" cy="24472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88845" y="5515274"/>
                <a:ext cx="2454803" cy="6740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b="0" u="none" dirty="0" smtClean="0">
                    <a:solidFill>
                      <a:schemeClr val="tx1"/>
                    </a:solidFill>
                  </a:rPr>
                  <a:t>Correction of Voltage </a:t>
                </a:r>
                <a14:m>
                  <m:oMath xmlns:m="http://schemas.openxmlformats.org/officeDocument/2006/math">
                    <m:r>
                      <a:rPr lang="pt-BR" sz="1400" b="0" i="1" u="none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pt-BR" sz="1400" b="0" i="1" u="none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1400" b="0" i="1" u="none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1400" b="0" u="none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u="none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US" sz="1400" b="0" u="none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1400" b="0" u="none" dirty="0">
                    <a:solidFill>
                      <a:schemeClr val="tx1"/>
                    </a:solidFill>
                  </a:rPr>
                  <a:t>LabVIEW based </a:t>
                </a:r>
                <a:r>
                  <a:rPr lang="en-US" sz="1400" b="0" u="none" dirty="0" smtClean="0">
                    <a:solidFill>
                      <a:schemeClr val="tx1"/>
                    </a:solidFill>
                  </a:rPr>
                  <a:t> system </a:t>
                </a:r>
                <a:r>
                  <a:rPr lang="en-US" sz="1400" b="0" u="none" dirty="0">
                    <a:solidFill>
                      <a:schemeClr val="tx1"/>
                    </a:solidFill>
                  </a:rPr>
                  <a:t>fully automated + logging </a:t>
                </a: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45" y="5515274"/>
                <a:ext cx="2454803" cy="674031"/>
              </a:xfrm>
              <a:prstGeom prst="rect">
                <a:avLst/>
              </a:prstGeom>
              <a:blipFill rotWithShape="1">
                <a:blip r:embed="rId7"/>
                <a:stretch>
                  <a:fillRect l="-496" t="-363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/>
          <p:cNvSpPr txBox="1"/>
          <p:nvPr/>
        </p:nvSpPr>
        <p:spPr>
          <a:xfrm>
            <a:off x="3440503" y="2009274"/>
            <a:ext cx="2988872" cy="2862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0" u="none" dirty="0" smtClean="0">
                <a:solidFill>
                  <a:schemeClr val="tx1"/>
                </a:solidFill>
              </a:rPr>
              <a:t>p, T sensor  at gas input and output</a:t>
            </a:r>
            <a:endParaRPr lang="en-US" sz="1400" b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77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9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1" y="190503"/>
            <a:ext cx="8010526" cy="506291"/>
          </a:xfrm>
          <a:solidFill>
            <a:srgbClr val="3366FF"/>
          </a:solidFill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The need of field shaping electrodes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15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2" y="6478591"/>
            <a:ext cx="7562850" cy="255587"/>
          </a:xfrm>
        </p:spPr>
        <p:txBody>
          <a:bodyPr/>
          <a:lstStyle/>
          <a:p>
            <a:r>
              <a:rPr lang="en-US" dirty="0" smtClean="0"/>
              <a:t>Trieste, 12/10/2015  -  4</a:t>
            </a:r>
            <a:r>
              <a:rPr lang="en-US" baseline="30000" dirty="0" smtClean="0"/>
              <a:t>th</a:t>
            </a:r>
            <a:r>
              <a:rPr lang="en-US" dirty="0" smtClean="0"/>
              <a:t> International Conference on Micro Pattern Gaseous Detectors,    MPGD 2015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379"/>
            <a:ext cx="3476625" cy="32102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5" r="30166" b="1901"/>
          <a:stretch/>
        </p:blipFill>
        <p:spPr>
          <a:xfrm>
            <a:off x="3472657" y="738185"/>
            <a:ext cx="1307829" cy="3220969"/>
          </a:xfrm>
          <a:prstGeom prst="rect">
            <a:avLst/>
          </a:prstGeom>
        </p:spPr>
      </p:pic>
      <p:pic>
        <p:nvPicPr>
          <p:cNvPr id="17" name="Picture 16"/>
          <p:cNvPicPr>
            <a:picLocks noGrp="1" noChangeAspect="1"/>
          </p:cNvPicPr>
          <p:nvPr isPhoto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6" r="30205" b="1773"/>
          <a:stretch/>
        </p:blipFill>
        <p:spPr>
          <a:xfrm>
            <a:off x="4866619" y="790574"/>
            <a:ext cx="1535896" cy="316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Grp="1" noChangeAspect="1"/>
          </p:cNvPicPr>
          <p:nvPr isPhoto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9"/>
          <a:stretch/>
        </p:blipFill>
        <p:spPr>
          <a:xfrm>
            <a:off x="6476735" y="738185"/>
            <a:ext cx="3153039" cy="323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1274937" y="1157833"/>
            <a:ext cx="1920700" cy="299492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FF"/>
              </a:buClr>
              <a:buFont typeface="Wingdings" pitchFamily="2" charset="2"/>
              <a:buNone/>
            </a:pPr>
            <a:r>
              <a:rPr lang="en-US" sz="14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THGEM border study</a:t>
            </a:r>
            <a:endParaRPr lang="en-US" sz="1400" b="0" i="0" u="none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126571" y="3996855"/>
            <a:ext cx="5169829" cy="299492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FF"/>
              </a:buClr>
              <a:buFont typeface="Wingdings" pitchFamily="2" charset="2"/>
              <a:buNone/>
            </a:pPr>
            <a:r>
              <a:rPr lang="en-US" sz="14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large field values at the chamber edges and on the guard wires</a:t>
            </a:r>
            <a:endParaRPr lang="en-US" sz="1400" b="0" i="0" u="none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695325" y="1457325"/>
            <a:ext cx="2943225" cy="1362075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3371850" y="3267075"/>
            <a:ext cx="754721" cy="73652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699819"/>
            <a:ext cx="3629024" cy="27100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6"/>
          <a:stretch/>
        </p:blipFill>
        <p:spPr bwMode="auto">
          <a:xfrm>
            <a:off x="6220553" y="4392423"/>
            <a:ext cx="3409221" cy="201743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3933825" y="4833257"/>
            <a:ext cx="2152649" cy="138656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800" i="0" u="none" kern="0" dirty="0" smtClean="0">
                <a:effectLst/>
              </a:rPr>
              <a:t>Field shaping electrodes in the isolating material protections of the chamber frames</a:t>
            </a:r>
          </a:p>
          <a:p>
            <a:pPr marL="0" indent="0">
              <a:buNone/>
            </a:pPr>
            <a:endParaRPr lang="en-US" i="0" u="none" kern="0" dirty="0" smtClean="0">
              <a:effectLst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320245" y="5255100"/>
            <a:ext cx="1846692" cy="7837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FF"/>
              </a:buClr>
              <a:buFont typeface="Wingdings" pitchFamily="2" charset="2"/>
              <a:buNone/>
            </a:pPr>
            <a:r>
              <a:rPr lang="en-US" sz="16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isolating material (</a:t>
            </a:r>
            <a:r>
              <a:rPr lang="en-US" sz="1600" b="0" i="0" u="none" kern="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Tufnol</a:t>
            </a:r>
            <a:r>
              <a:rPr lang="en-US" sz="16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6F/45) protection</a:t>
            </a:r>
            <a:endParaRPr lang="en-US" sz="1600" b="0" i="0" u="none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87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:\foto_upgrade\IMG_49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704" y="640080"/>
            <a:ext cx="3366135" cy="22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THGEM\upgrade\PeG ZOZZO\Workspaces\Area di lavoro\images-600x600\Fili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2" t="22558" r="22690" b="6597"/>
          <a:stretch/>
        </p:blipFill>
        <p:spPr bwMode="auto">
          <a:xfrm rot="21098300">
            <a:off x="343729" y="1074763"/>
            <a:ext cx="3081911" cy="207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9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15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2" y="6478591"/>
            <a:ext cx="7562850" cy="255587"/>
          </a:xfrm>
        </p:spPr>
        <p:txBody>
          <a:bodyPr/>
          <a:lstStyle/>
          <a:p>
            <a:r>
              <a:rPr lang="en-US" dirty="0" smtClean="0"/>
              <a:t>Trieste, 12/10/2015  -  4</a:t>
            </a:r>
            <a:r>
              <a:rPr lang="en-US" baseline="30000" dirty="0" smtClean="0"/>
              <a:t>th</a:t>
            </a:r>
            <a:r>
              <a:rPr lang="en-US" dirty="0" smtClean="0"/>
              <a:t> International Conference on Micro Pattern Gaseous Detectors,    MPGD 2015</a:t>
            </a:r>
            <a:endParaRPr lang="en-US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762090" y="121608"/>
            <a:ext cx="8010526" cy="506291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9pPr>
          </a:lstStyle>
          <a:p>
            <a:r>
              <a:rPr lang="en-US" sz="3200" i="0" u="none" kern="0" dirty="0" smtClean="0">
                <a:solidFill>
                  <a:srgbClr val="FFFF00"/>
                </a:solidFill>
              </a:rPr>
              <a:t>The mechanical frames and the wires</a:t>
            </a:r>
            <a:endParaRPr lang="en-US" sz="3200" i="0" u="none" kern="0" dirty="0">
              <a:solidFill>
                <a:srgbClr val="FFFF00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323850" y="713623"/>
            <a:ext cx="3173852" cy="5407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FF"/>
              </a:buClr>
              <a:buNone/>
            </a:pPr>
            <a:r>
              <a:rPr lang="en-US" sz="14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drift and field wires: </a:t>
            </a:r>
            <a:r>
              <a:rPr lang="en-US" sz="1400" b="0" i="0" u="none" kern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Cu-Be, Au coated</a:t>
            </a:r>
          </a:p>
          <a:p>
            <a:pPr marL="0" indent="0">
              <a:buClr>
                <a:srgbClr val="0000FF"/>
              </a:buClr>
              <a:buFont typeface="Wingdings" pitchFamily="2" charset="2"/>
              <a:buNone/>
            </a:pPr>
            <a:r>
              <a:rPr lang="en-US" sz="14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 mm pitch, 100 µm diam.</a:t>
            </a:r>
            <a:endParaRPr lang="en-US" sz="1400" b="0" i="0" u="none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2085975" y="1676400"/>
            <a:ext cx="1028700" cy="361950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2028825" y="1716922"/>
            <a:ext cx="1028700" cy="361950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1990725" y="1762125"/>
            <a:ext cx="1028700" cy="361950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1915538" y="1800225"/>
            <a:ext cx="1028700" cy="361950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Arrow Connector 6"/>
          <p:cNvCxnSpPr>
            <a:stCxn id="24" idx="0"/>
          </p:cNvCxnSpPr>
          <p:nvPr/>
        </p:nvCxnSpPr>
        <p:spPr bwMode="auto">
          <a:xfrm flipH="1" flipV="1">
            <a:off x="6394349" y="2447927"/>
            <a:ext cx="219693" cy="391903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 flipV="1">
            <a:off x="5534026" y="2714627"/>
            <a:ext cx="1057890" cy="125205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>
            <a:off x="2762250" y="983995"/>
            <a:ext cx="735452" cy="959107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2828926" y="1962151"/>
            <a:ext cx="2619375" cy="161925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stCxn id="19" idx="3"/>
          </p:cNvCxnSpPr>
          <p:nvPr/>
        </p:nvCxnSpPr>
        <p:spPr bwMode="auto">
          <a:xfrm>
            <a:off x="3497702" y="983995"/>
            <a:ext cx="1198123" cy="732927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77" name="Picture 5" descr="T:\foto_upgrade\IMG_49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817" y="713622"/>
            <a:ext cx="3095409" cy="206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5876455" y="650659"/>
            <a:ext cx="1658438" cy="299492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FF"/>
              </a:buClr>
              <a:buFont typeface="Wingdings" pitchFamily="2" charset="2"/>
              <a:buNone/>
            </a:pPr>
            <a:r>
              <a:rPr lang="en-US" sz="14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manual soldering</a:t>
            </a:r>
            <a:endParaRPr lang="en-US" sz="1400" b="0" i="0" u="none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8" descr="C:\THGEM\upgrade\PeG ZOZZO\Workspaces\Area di lavoro\images-600x600\telaio-pad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7" t="22500" r="22173" b="7420"/>
          <a:stretch/>
        </p:blipFill>
        <p:spPr bwMode="auto">
          <a:xfrm rot="232506">
            <a:off x="143960" y="3711022"/>
            <a:ext cx="3999298" cy="261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T:\foto_upgrade\IMG_495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" t="15277" r="3870" b="4191"/>
          <a:stretch/>
        </p:blipFill>
        <p:spPr bwMode="auto">
          <a:xfrm>
            <a:off x="4096763" y="3171419"/>
            <a:ext cx="5429113" cy="32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5983980" y="2839830"/>
            <a:ext cx="1260123" cy="299492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600" b="1">
                <a:solidFill>
                  <a:srgbClr val="0000CC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rgbClr val="0000CC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rgbClr val="0000CC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FF"/>
              </a:buClr>
              <a:buFont typeface="Wingdings" pitchFamily="2" charset="2"/>
              <a:buNone/>
            </a:pPr>
            <a:r>
              <a:rPr lang="en-US" sz="1400" b="0" i="0" u="none" kern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tension meter</a:t>
            </a:r>
            <a:endParaRPr lang="en-US" sz="1400" b="0" i="0" u="none" kern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54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9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1" y="3"/>
            <a:ext cx="8010526" cy="506291"/>
          </a:xfrm>
          <a:solidFill>
            <a:srgbClr val="3366FF"/>
          </a:solidFill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</a:rPr>
              <a:t>The final mechanical structure is complex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15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2" y="6478591"/>
            <a:ext cx="7562850" cy="255587"/>
          </a:xfrm>
        </p:spPr>
        <p:txBody>
          <a:bodyPr/>
          <a:lstStyle/>
          <a:p>
            <a:r>
              <a:rPr lang="en-US" dirty="0" smtClean="0"/>
              <a:t>Trieste, 12/10/2015  -  4</a:t>
            </a:r>
            <a:r>
              <a:rPr lang="en-US" baseline="30000" dirty="0" smtClean="0"/>
              <a:t>th</a:t>
            </a:r>
            <a:r>
              <a:rPr lang="en-US" dirty="0" smtClean="0"/>
              <a:t> International Conference on Micro Pattern Gaseous Detectors,    MPGD 2015</a:t>
            </a:r>
            <a:endParaRPr lang="en-US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9203" r="10682" b="26976"/>
          <a:stretch/>
        </p:blipFill>
        <p:spPr bwMode="auto">
          <a:xfrm rot="16200000">
            <a:off x="-20575" y="1958913"/>
            <a:ext cx="4645003" cy="425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THGEM\upgrade\PeG ZOZZO\Workspaces\Area di lavoro\images-600x600\globale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3" t="5694" r="22247" b="8227"/>
          <a:stretch/>
        </p:blipFill>
        <p:spPr bwMode="auto">
          <a:xfrm>
            <a:off x="5410200" y="2909177"/>
            <a:ext cx="4332022" cy="349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61" y="695326"/>
            <a:ext cx="5224361" cy="26648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3724275" y="904875"/>
            <a:ext cx="784061" cy="2571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sng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Helvetica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963" y="695326"/>
            <a:ext cx="1485165" cy="16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9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pic>
        <p:nvPicPr>
          <p:cNvPr id="927748" name="Picture 4" descr="RIMG0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" y="561755"/>
            <a:ext cx="8496300" cy="5946411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57237" y="161928"/>
            <a:ext cx="8010526" cy="506291"/>
          </a:xfrm>
          <a:solidFill>
            <a:srgbClr val="3366FF"/>
          </a:solidFill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non trivial </a:t>
            </a:r>
            <a:r>
              <a:rPr lang="en-US" sz="2800" dirty="0" smtClean="0">
                <a:solidFill>
                  <a:srgbClr val="FFFF00"/>
                </a:solidFill>
              </a:rPr>
              <a:t>integration with other RICH PDs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2" y="6478591"/>
            <a:ext cx="7562850" cy="255587"/>
          </a:xfrm>
        </p:spPr>
        <p:txBody>
          <a:bodyPr/>
          <a:lstStyle/>
          <a:p>
            <a:r>
              <a:rPr lang="en-US" dirty="0" smtClean="0"/>
              <a:t>Trieste, 12/10/2015  -  4</a:t>
            </a:r>
            <a:r>
              <a:rPr lang="en-US" baseline="30000" dirty="0" smtClean="0"/>
              <a:t>th</a:t>
            </a:r>
            <a:r>
              <a:rPr lang="en-US" dirty="0" smtClean="0"/>
              <a:t> International Conference on Micro Pattern Gaseous Detectors,    MPGD 2015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</p:spTree>
    <p:extLst>
      <p:ext uri="{BB962C8B-B14F-4D97-AF65-F5344CB8AC3E}">
        <p14:creationId xmlns:p14="http://schemas.microsoft.com/office/powerpoint/2010/main" val="214956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96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11289" y="163513"/>
            <a:ext cx="7215187" cy="889000"/>
          </a:xfrm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CONCLUSIONS &amp; OUTLOOK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1790" y="1731964"/>
            <a:ext cx="9307513" cy="4164012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en-US" sz="800" dirty="0"/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final parameters for MPGD-based PD’s after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ffectLst/>
              </a:rPr>
              <a:t>7 years of R&amp;D </a:t>
            </a:r>
            <a:endParaRPr lang="en-US" dirty="0" smtClean="0">
              <a:solidFill>
                <a:schemeClr val="accent5">
                  <a:lumMod val="50000"/>
                </a:schemeClr>
              </a:solidFill>
              <a:effectLst/>
            </a:endParaRPr>
          </a:p>
          <a:p>
            <a:pPr>
              <a:lnSpc>
                <a:spcPct val="80000"/>
              </a:lnSpc>
              <a:buNone/>
            </a:pPr>
            <a:r>
              <a:rPr lang="en-US" dirty="0" smtClean="0">
                <a:effectLst/>
              </a:rPr>
              <a:t>	</a:t>
            </a:r>
            <a:endParaRPr lang="en-US" sz="800" dirty="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7030A0"/>
                </a:solidFill>
                <a:effectLst/>
              </a:rPr>
              <a:t>Hybrid: 2 THGEMs + </a:t>
            </a:r>
            <a:r>
              <a:rPr lang="en-US" dirty="0" err="1" smtClean="0">
                <a:solidFill>
                  <a:srgbClr val="7030A0"/>
                </a:solidFill>
                <a:effectLst/>
              </a:rPr>
              <a:t>Micromegas</a:t>
            </a:r>
            <a:r>
              <a:rPr lang="en-US" dirty="0" smtClean="0">
                <a:solidFill>
                  <a:srgbClr val="7030A0"/>
                </a:solidFill>
                <a:effectLst/>
              </a:rPr>
              <a:t>;  detector with 2 modules 600x300</a:t>
            </a:r>
          </a:p>
          <a:p>
            <a:pPr>
              <a:lnSpc>
                <a:spcPct val="80000"/>
              </a:lnSpc>
              <a:buNone/>
            </a:pPr>
            <a:r>
              <a:rPr lang="en-US" sz="1800" dirty="0" smtClean="0">
                <a:solidFill>
                  <a:srgbClr val="3333CC"/>
                </a:solidFill>
                <a:effectLst/>
              </a:rPr>
              <a:t>	</a:t>
            </a:r>
            <a:endParaRPr lang="en-US" sz="800" dirty="0">
              <a:effectLst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COMPASS THGEM  production well advanced, MM production started</a:t>
            </a:r>
          </a:p>
          <a:p>
            <a:pPr>
              <a:lnSpc>
                <a:spcPct val="80000"/>
              </a:lnSpc>
            </a:pPr>
            <a:endParaRPr lang="en-US" sz="1000" dirty="0">
              <a:solidFill>
                <a:srgbClr val="7030A0"/>
              </a:solidFill>
              <a:effectLst/>
            </a:endParaRPr>
          </a:p>
          <a:p>
            <a:pPr>
              <a:lnSpc>
                <a:spcPct val="80000"/>
              </a:lnSpc>
            </a:pPr>
            <a:endParaRPr lang="en-US" sz="800" dirty="0">
              <a:solidFill>
                <a:schemeClr val="hlink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FF0000"/>
                </a:solidFill>
                <a:effectLst/>
              </a:rPr>
              <a:t>Systematic quality control procedure defined </a:t>
            </a:r>
          </a:p>
          <a:p>
            <a:pPr>
              <a:lnSpc>
                <a:spcPct val="80000"/>
              </a:lnSpc>
            </a:pPr>
            <a:endParaRPr lang="en-US" dirty="0">
              <a:solidFill>
                <a:srgbClr val="FF000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7030A0"/>
                </a:solidFill>
                <a:effectLst/>
              </a:rPr>
              <a:t>Final detector assembly, test and installation are challenging</a:t>
            </a:r>
          </a:p>
          <a:p>
            <a:pPr>
              <a:lnSpc>
                <a:spcPct val="80000"/>
              </a:lnSpc>
            </a:pPr>
            <a:endParaRPr lang="en-US" dirty="0">
              <a:solidFill>
                <a:srgbClr val="FF000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chemeClr val="tx1"/>
                </a:solidFill>
                <a:effectLst/>
              </a:rPr>
              <a:t>RICH-1 will be upgraded with MPGD-based PD’s for 2016 run</a:t>
            </a:r>
          </a:p>
          <a:p>
            <a:pPr>
              <a:lnSpc>
                <a:spcPct val="80000"/>
              </a:lnSpc>
              <a:buNone/>
            </a:pPr>
            <a:endParaRPr lang="en-US" sz="1000" dirty="0">
              <a:solidFill>
                <a:schemeClr val="accent2"/>
              </a:solidFill>
              <a:effectLst/>
            </a:endParaRPr>
          </a:p>
          <a:p>
            <a:pPr>
              <a:lnSpc>
                <a:spcPct val="80000"/>
              </a:lnSpc>
              <a:buNone/>
            </a:pPr>
            <a:endParaRPr lang="en-US" sz="800" dirty="0">
              <a:solidFill>
                <a:schemeClr val="accent2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2" y="6478591"/>
            <a:ext cx="7562850" cy="255587"/>
          </a:xfrm>
        </p:spPr>
        <p:txBody>
          <a:bodyPr/>
          <a:lstStyle/>
          <a:p>
            <a:r>
              <a:rPr lang="en-US" dirty="0" smtClean="0"/>
              <a:t>Trieste, 12/10/2015  -  4</a:t>
            </a:r>
            <a:r>
              <a:rPr lang="en-US" baseline="30000" dirty="0" smtClean="0"/>
              <a:t>th</a:t>
            </a:r>
            <a:r>
              <a:rPr lang="en-US" dirty="0" smtClean="0"/>
              <a:t> International Conference on Micro Pattern Gaseous Detectors,    MPGD 2015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     </a:t>
            </a:r>
          </a:p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946188" name="Text Box 12"/>
          <p:cNvSpPr txBox="1">
            <a:spLocks noChangeArrowheads="1"/>
          </p:cNvSpPr>
          <p:nvPr/>
        </p:nvSpPr>
        <p:spPr bwMode="auto">
          <a:xfrm>
            <a:off x="5422901" y="812800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endParaRPr lang="fr-FR" sz="2000" b="0" i="0" u="none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46194" name="Rectangle 18"/>
          <p:cNvSpPr>
            <a:spLocks noChangeArrowheads="1"/>
          </p:cNvSpPr>
          <p:nvPr/>
        </p:nvSpPr>
        <p:spPr bwMode="auto">
          <a:xfrm>
            <a:off x="800102" y="161926"/>
            <a:ext cx="7915274" cy="561974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IN THE </a:t>
            </a:r>
            <a:r>
              <a:rPr lang="en-US" sz="3200" i="0" u="none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COMPASS SPECTROMETER</a:t>
            </a:r>
          </a:p>
        </p:txBody>
      </p:sp>
      <p:sp>
        <p:nvSpPr>
          <p:cNvPr id="946202" name="Text Box 26"/>
          <p:cNvSpPr txBox="1">
            <a:spLocks noChangeArrowheads="1"/>
          </p:cNvSpPr>
          <p:nvPr/>
        </p:nvSpPr>
        <p:spPr bwMode="auto">
          <a:xfrm>
            <a:off x="7869239" y="2755900"/>
            <a:ext cx="20272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1400" i="0" u="none" dirty="0">
                <a:solidFill>
                  <a:schemeClr val="tx1"/>
                </a:solidFill>
                <a:latin typeface="Comic Sans MS" pitchFamily="66" charset="0"/>
              </a:rPr>
              <a:t>Muon-filter2,MW2</a:t>
            </a:r>
            <a:endParaRPr lang="fr-FR" sz="1400" i="0" u="none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6234" name="Text Box 58"/>
          <p:cNvSpPr txBox="1">
            <a:spLocks noChangeArrowheads="1"/>
          </p:cNvSpPr>
          <p:nvPr/>
        </p:nvSpPr>
        <p:spPr bwMode="auto">
          <a:xfrm>
            <a:off x="1" y="5237166"/>
            <a:ext cx="5870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i="0" u="none">
                <a:solidFill>
                  <a:schemeClr val="tx1"/>
                </a:solidFill>
                <a:latin typeface="Comic Sans MS" pitchFamily="66" charset="0"/>
              </a:rPr>
              <a:t>Veto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4175" y="990683"/>
            <a:ext cx="9564613" cy="5175426"/>
            <a:chOff x="-9450" y="1057275"/>
            <a:chExt cx="9564613" cy="5175426"/>
          </a:xfrm>
        </p:grpSpPr>
        <p:sp>
          <p:nvSpPr>
            <p:cNvPr id="946198" name="AutoShape 22"/>
            <p:cNvSpPr>
              <a:spLocks noChangeArrowheads="1"/>
            </p:cNvSpPr>
            <p:nvPr/>
          </p:nvSpPr>
          <p:spPr bwMode="auto">
            <a:xfrm rot="9073008">
              <a:off x="-9450" y="5932804"/>
              <a:ext cx="666602" cy="131795"/>
            </a:xfrm>
            <a:prstGeom prst="rightArrow">
              <a:avLst>
                <a:gd name="adj1" fmla="val 50000"/>
                <a:gd name="adj2" fmla="val 161813"/>
              </a:avLst>
            </a:prstGeom>
            <a:solidFill>
              <a:srgbClr val="FF33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 eaLnBrk="1" hangingPunct="1">
                <a:lnSpc>
                  <a:spcPct val="100000"/>
                </a:lnSpc>
              </a:pPr>
              <a:endParaRPr lang="fr-FR" sz="2400" b="0" i="0" u="none">
                <a:solidFill>
                  <a:schemeClr val="bg1"/>
                </a:solidFill>
                <a:latin typeface="Tahoma" pitchFamily="34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55575" y="1057275"/>
              <a:ext cx="9399588" cy="5175426"/>
              <a:chOff x="155575" y="1050925"/>
              <a:chExt cx="9399588" cy="5181780"/>
            </a:xfrm>
          </p:grpSpPr>
          <p:pic>
            <p:nvPicPr>
              <p:cNvPr id="946178" name="Picture 2" descr="set-u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8202"/>
              <a:stretch>
                <a:fillRect/>
              </a:stretch>
            </p:blipFill>
            <p:spPr bwMode="auto">
              <a:xfrm>
                <a:off x="1241425" y="1057275"/>
                <a:ext cx="7343775" cy="480060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46179" name="Text Box 3"/>
              <p:cNvSpPr txBox="1">
                <a:spLocks noChangeArrowheads="1"/>
              </p:cNvSpPr>
              <p:nvPr/>
            </p:nvSpPr>
            <p:spPr bwMode="auto">
              <a:xfrm>
                <a:off x="1622249" y="3573463"/>
                <a:ext cx="1152880" cy="308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100000"/>
                  </a:lnSpc>
                </a:pPr>
                <a:r>
                  <a:rPr lang="en-US" sz="1400" i="0" u="none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itchFamily="66" charset="0"/>
                  </a:rPr>
                  <a:t>SM1 dipole</a:t>
                </a:r>
              </a:p>
            </p:txBody>
          </p:sp>
          <p:sp>
            <p:nvSpPr>
              <p:cNvPr id="946180" name="Text Box 4"/>
              <p:cNvSpPr txBox="1">
                <a:spLocks noChangeArrowheads="1"/>
              </p:cNvSpPr>
              <p:nvPr/>
            </p:nvSpPr>
            <p:spPr bwMode="auto">
              <a:xfrm>
                <a:off x="2684463" y="2613025"/>
                <a:ext cx="1401762" cy="308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00000"/>
                  </a:lnSpc>
                </a:pPr>
                <a:r>
                  <a:rPr lang="en-US" sz="1400" i="0" u="none">
                    <a:solidFill>
                      <a:schemeClr val="tx1"/>
                    </a:solidFill>
                    <a:latin typeface="Comic Sans MS" pitchFamily="66" charset="0"/>
                  </a:rPr>
                  <a:t>SM2 dipole</a:t>
                </a:r>
              </a:p>
            </p:txBody>
          </p:sp>
          <p:sp>
            <p:nvSpPr>
              <p:cNvPr id="946181" name="Text Box 5"/>
              <p:cNvSpPr txBox="1">
                <a:spLocks noChangeArrowheads="1"/>
              </p:cNvSpPr>
              <p:nvPr/>
            </p:nvSpPr>
            <p:spPr bwMode="auto">
              <a:xfrm>
                <a:off x="155575" y="2657475"/>
                <a:ext cx="1625766" cy="308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>
                  <a:lnSpc>
                    <a:spcPct val="100000"/>
                  </a:lnSpc>
                </a:pPr>
                <a:r>
                  <a:rPr lang="en-US" sz="1400" i="0" u="none">
                    <a:solidFill>
                      <a:srgbClr val="CC0000"/>
                    </a:solidFill>
                    <a:latin typeface="Comic Sans MS" pitchFamily="66" charset="0"/>
                  </a:rPr>
                  <a:t>Polarised Target</a:t>
                </a:r>
              </a:p>
            </p:txBody>
          </p:sp>
          <p:sp>
            <p:nvSpPr>
              <p:cNvPr id="946182" name="Text Box 6"/>
              <p:cNvSpPr txBox="1">
                <a:spLocks noChangeArrowheads="1"/>
              </p:cNvSpPr>
              <p:nvPr/>
            </p:nvSpPr>
            <p:spPr bwMode="auto">
              <a:xfrm>
                <a:off x="2684463" y="3070225"/>
                <a:ext cx="772969" cy="308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>
                  <a:lnSpc>
                    <a:spcPct val="100000"/>
                  </a:lnSpc>
                </a:pPr>
                <a:r>
                  <a:rPr lang="en-US" sz="1400" i="0" u="none" dirty="0">
                    <a:solidFill>
                      <a:schemeClr val="tx1"/>
                    </a:solidFill>
                    <a:latin typeface="Comic Sans MS" pitchFamily="66" charset="0"/>
                  </a:rPr>
                  <a:t>HCAL1</a:t>
                </a:r>
              </a:p>
            </p:txBody>
          </p:sp>
          <p:sp>
            <p:nvSpPr>
              <p:cNvPr id="946183" name="Text Box 7"/>
              <p:cNvSpPr txBox="1">
                <a:spLocks noChangeArrowheads="1"/>
              </p:cNvSpPr>
              <p:nvPr/>
            </p:nvSpPr>
            <p:spPr bwMode="auto">
              <a:xfrm>
                <a:off x="4549456" y="4510088"/>
                <a:ext cx="1838965" cy="308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100000"/>
                  </a:lnSpc>
                </a:pPr>
                <a:r>
                  <a:rPr lang="en-US" sz="1400" i="0" u="none">
                    <a:solidFill>
                      <a:schemeClr val="tx1"/>
                    </a:solidFill>
                    <a:latin typeface="Comic Sans MS" pitchFamily="66" charset="0"/>
                  </a:rPr>
                  <a:t>Muon-filter1,MW1</a:t>
                </a:r>
              </a:p>
            </p:txBody>
          </p:sp>
          <p:sp>
            <p:nvSpPr>
              <p:cNvPr id="946184" name="Line 8"/>
              <p:cNvSpPr>
                <a:spLocks noChangeShapeType="1"/>
              </p:cNvSpPr>
              <p:nvPr/>
            </p:nvSpPr>
            <p:spPr bwMode="auto">
              <a:xfrm flipV="1">
                <a:off x="733425" y="4916488"/>
                <a:ext cx="1403350" cy="762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6185" name="Text Box 9"/>
              <p:cNvSpPr txBox="1">
                <a:spLocks noChangeArrowheads="1"/>
              </p:cNvSpPr>
              <p:nvPr/>
            </p:nvSpPr>
            <p:spPr bwMode="auto">
              <a:xfrm>
                <a:off x="2684463" y="5781675"/>
                <a:ext cx="2416175" cy="308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00000"/>
                  </a:lnSpc>
                </a:pPr>
                <a:r>
                  <a:rPr lang="en-US" sz="1400" i="0" u="none">
                    <a:solidFill>
                      <a:schemeClr val="tx1"/>
                    </a:solidFill>
                    <a:latin typeface="Comic Sans MS" pitchFamily="66" charset="0"/>
                  </a:rPr>
                  <a:t>Micromegas,DC,SciFi</a:t>
                </a:r>
              </a:p>
            </p:txBody>
          </p:sp>
          <p:sp>
            <p:nvSpPr>
              <p:cNvPr id="946186" name="Text Box 10"/>
              <p:cNvSpPr txBox="1">
                <a:spLocks noChangeArrowheads="1"/>
              </p:cNvSpPr>
              <p:nvPr/>
            </p:nvSpPr>
            <p:spPr bwMode="auto">
              <a:xfrm>
                <a:off x="3384550" y="5348288"/>
                <a:ext cx="2730500" cy="308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00000"/>
                  </a:lnSpc>
                </a:pPr>
                <a:r>
                  <a:rPr lang="en-US" sz="1400" i="0" u="none">
                    <a:solidFill>
                      <a:schemeClr val="tx1"/>
                    </a:solidFill>
                    <a:latin typeface="Comic Sans MS" pitchFamily="66" charset="0"/>
                  </a:rPr>
                  <a:t>Gems,SciFi,DCs,straws</a:t>
                </a:r>
              </a:p>
            </p:txBody>
          </p:sp>
          <p:sp>
            <p:nvSpPr>
              <p:cNvPr id="946187" name="Text Box 11"/>
              <p:cNvSpPr txBox="1">
                <a:spLocks noChangeArrowheads="1"/>
              </p:cNvSpPr>
              <p:nvPr/>
            </p:nvSpPr>
            <p:spPr bwMode="auto">
              <a:xfrm>
                <a:off x="5950842" y="3862388"/>
                <a:ext cx="1752403" cy="308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100000"/>
                  </a:lnSpc>
                </a:pPr>
                <a:r>
                  <a:rPr lang="en-US" sz="1400" i="0" u="none">
                    <a:solidFill>
                      <a:schemeClr val="tx1"/>
                    </a:solidFill>
                    <a:latin typeface="Comic Sans MS" pitchFamily="66" charset="0"/>
                  </a:rPr>
                  <a:t>MWPC Gems Scifi</a:t>
                </a:r>
              </a:p>
            </p:txBody>
          </p:sp>
          <p:sp>
            <p:nvSpPr>
              <p:cNvPr id="946189" name="Text Box 13"/>
              <p:cNvSpPr txBox="1">
                <a:spLocks noChangeArrowheads="1"/>
              </p:cNvSpPr>
              <p:nvPr/>
            </p:nvSpPr>
            <p:spPr bwMode="auto">
              <a:xfrm>
                <a:off x="3933825" y="1066800"/>
                <a:ext cx="2273379" cy="369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>
                  <a:lnSpc>
                    <a:spcPct val="100000"/>
                  </a:lnSpc>
                </a:pPr>
                <a:r>
                  <a:rPr lang="en-US" sz="1800" b="0" i="0" u="none">
                    <a:solidFill>
                      <a:srgbClr val="FF3300"/>
                    </a:solidFill>
                    <a:latin typeface="Comic Sans MS" pitchFamily="66" charset="0"/>
                  </a:rPr>
                  <a:t>trigger</a:t>
                </a:r>
                <a:r>
                  <a:rPr lang="en-US" sz="1800" b="0" i="0" u="none">
                    <a:solidFill>
                      <a:schemeClr val="tx1"/>
                    </a:solidFill>
                    <a:latin typeface="Comic Sans MS" pitchFamily="66" charset="0"/>
                  </a:rPr>
                  <a:t>-hodoscopes</a:t>
                </a:r>
              </a:p>
            </p:txBody>
          </p:sp>
          <p:sp>
            <p:nvSpPr>
              <p:cNvPr id="946190" name="Text Box 14"/>
              <p:cNvSpPr txBox="1">
                <a:spLocks noChangeArrowheads="1"/>
              </p:cNvSpPr>
              <p:nvPr/>
            </p:nvSpPr>
            <p:spPr bwMode="auto">
              <a:xfrm>
                <a:off x="1512888" y="5421313"/>
                <a:ext cx="740908" cy="308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>
                  <a:lnSpc>
                    <a:spcPct val="100000"/>
                  </a:lnSpc>
                </a:pPr>
                <a:r>
                  <a:rPr lang="en-US" sz="1400" i="0" u="none">
                    <a:solidFill>
                      <a:srgbClr val="FF3300"/>
                    </a:solidFill>
                    <a:latin typeface="Comic Sans MS" pitchFamily="66" charset="0"/>
                  </a:rPr>
                  <a:t>Silicon</a:t>
                </a:r>
              </a:p>
            </p:txBody>
          </p:sp>
          <p:sp>
            <p:nvSpPr>
              <p:cNvPr id="946191" name="AutoShape 15"/>
              <p:cNvSpPr>
                <a:spLocks noChangeArrowheads="1"/>
              </p:cNvSpPr>
              <p:nvPr/>
            </p:nvSpPr>
            <p:spPr bwMode="auto">
              <a:xfrm rot="5400000">
                <a:off x="1797050" y="5018088"/>
                <a:ext cx="136525" cy="79375"/>
              </a:xfrm>
              <a:prstGeom prst="parallelogram">
                <a:avLst>
                  <a:gd name="adj" fmla="val 51035"/>
                </a:avLst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6192" name="AutoShape 16"/>
              <p:cNvSpPr>
                <a:spLocks noChangeArrowheads="1"/>
              </p:cNvSpPr>
              <p:nvPr/>
            </p:nvSpPr>
            <p:spPr bwMode="auto">
              <a:xfrm rot="5400000">
                <a:off x="1916907" y="4909343"/>
                <a:ext cx="209550" cy="80963"/>
              </a:xfrm>
              <a:prstGeom prst="parallelogram">
                <a:avLst>
                  <a:gd name="adj" fmla="val 76796"/>
                </a:avLst>
              </a:prstGeom>
              <a:solidFill>
                <a:srgbClr val="1C1C1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ctr" eaLnBrk="1" hangingPunct="1">
                  <a:lnSpc>
                    <a:spcPct val="100000"/>
                  </a:lnSpc>
                </a:pPr>
                <a:endParaRPr lang="fr-FR" sz="2400" i="0" u="none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946193" name="AutoShape 17"/>
              <p:cNvSpPr>
                <a:spLocks noChangeArrowheads="1"/>
              </p:cNvSpPr>
              <p:nvPr/>
            </p:nvSpPr>
            <p:spPr bwMode="auto">
              <a:xfrm rot="5400000">
                <a:off x="746919" y="5557044"/>
                <a:ext cx="209550" cy="80962"/>
              </a:xfrm>
              <a:prstGeom prst="parallelogram">
                <a:avLst>
                  <a:gd name="adj" fmla="val 76797"/>
                </a:avLst>
              </a:prstGeom>
              <a:solidFill>
                <a:srgbClr val="1C1C1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ctr" eaLnBrk="1" hangingPunct="1">
                  <a:lnSpc>
                    <a:spcPct val="100000"/>
                  </a:lnSpc>
                </a:pPr>
                <a:endParaRPr lang="fr-FR" sz="2400" i="0" u="none">
                  <a:solidFill>
                    <a:srgbClr val="1C1C1C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946195" name="Text Box 19"/>
              <p:cNvSpPr txBox="1">
                <a:spLocks noChangeArrowheads="1"/>
              </p:cNvSpPr>
              <p:nvPr/>
            </p:nvSpPr>
            <p:spPr bwMode="auto">
              <a:xfrm>
                <a:off x="1825625" y="3097213"/>
                <a:ext cx="1092200" cy="308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</a:pPr>
                <a:r>
                  <a:rPr lang="en-US" sz="1400" i="0" u="none">
                    <a:solidFill>
                      <a:srgbClr val="FF3300"/>
                    </a:solidFill>
                    <a:latin typeface="Comic Sans MS" pitchFamily="66" charset="0"/>
                  </a:rPr>
                  <a:t>RICH_1</a:t>
                </a:r>
                <a:endParaRPr lang="fr-FR" sz="1400" i="0" u="none">
                  <a:solidFill>
                    <a:srgbClr val="FF33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946196" name="Text Box 20"/>
              <p:cNvSpPr txBox="1">
                <a:spLocks noChangeArrowheads="1"/>
              </p:cNvSpPr>
              <p:nvPr/>
            </p:nvSpPr>
            <p:spPr bwMode="auto">
              <a:xfrm>
                <a:off x="341313" y="5924550"/>
                <a:ext cx="935037" cy="308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</a:pPr>
                <a:r>
                  <a:rPr lang="en-US" sz="1400" i="0" u="none" dirty="0">
                    <a:solidFill>
                      <a:srgbClr val="FF3300"/>
                    </a:solidFill>
                    <a:latin typeface="Comic Sans MS" pitchFamily="66" charset="0"/>
                  </a:rPr>
                  <a:t>BMS</a:t>
                </a:r>
                <a:endParaRPr lang="fr-FR" sz="1400" i="0" u="none" dirty="0">
                  <a:solidFill>
                    <a:srgbClr val="FF33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946197" name="Text Box 21"/>
              <p:cNvSpPr txBox="1">
                <a:spLocks noChangeArrowheads="1"/>
              </p:cNvSpPr>
              <p:nvPr/>
            </p:nvSpPr>
            <p:spPr bwMode="auto">
              <a:xfrm>
                <a:off x="7673975" y="3116263"/>
                <a:ext cx="1012825" cy="308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</a:pPr>
                <a:r>
                  <a:rPr lang="en-US" sz="1400" i="0" u="none">
                    <a:solidFill>
                      <a:srgbClr val="FF3300"/>
                    </a:solidFill>
                    <a:latin typeface="Comic Sans MS" pitchFamily="66" charset="0"/>
                  </a:rPr>
                  <a:t>Gem_11</a:t>
                </a:r>
                <a:endParaRPr lang="fr-FR" sz="1400" i="0" u="none">
                  <a:solidFill>
                    <a:srgbClr val="FF33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946199" name="Text Box 23"/>
              <p:cNvSpPr txBox="1">
                <a:spLocks noChangeArrowheads="1"/>
              </p:cNvSpPr>
              <p:nvPr/>
            </p:nvSpPr>
            <p:spPr bwMode="auto">
              <a:xfrm>
                <a:off x="7050088" y="3548063"/>
                <a:ext cx="1414170" cy="308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>
                  <a:lnSpc>
                    <a:spcPct val="100000"/>
                  </a:lnSpc>
                </a:pPr>
                <a:r>
                  <a:rPr lang="en-US" sz="1400" i="0" u="none">
                    <a:solidFill>
                      <a:srgbClr val="FF3300"/>
                    </a:solidFill>
                    <a:latin typeface="Comic Sans MS" pitchFamily="66" charset="0"/>
                  </a:rPr>
                  <a:t>ECAL2,</a:t>
                </a:r>
                <a:r>
                  <a:rPr lang="en-US" sz="1400" i="0" u="none">
                    <a:solidFill>
                      <a:schemeClr val="tx1"/>
                    </a:solidFill>
                    <a:latin typeface="Comic Sans MS" pitchFamily="66" charset="0"/>
                  </a:rPr>
                  <a:t>HCAL2</a:t>
                </a:r>
              </a:p>
            </p:txBody>
          </p:sp>
          <p:sp>
            <p:nvSpPr>
              <p:cNvPr id="946200" name="Text Box 24"/>
              <p:cNvSpPr txBox="1">
                <a:spLocks noChangeArrowheads="1"/>
              </p:cNvSpPr>
              <p:nvPr/>
            </p:nvSpPr>
            <p:spPr bwMode="auto">
              <a:xfrm>
                <a:off x="4086225" y="4989513"/>
                <a:ext cx="2652713" cy="308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00000"/>
                  </a:lnSpc>
                </a:pPr>
                <a:r>
                  <a:rPr lang="en-US" sz="1400" i="0" u="none">
                    <a:solidFill>
                      <a:schemeClr val="tx1"/>
                    </a:solidFill>
                    <a:latin typeface="Comic Sans MS" pitchFamily="66" charset="0"/>
                  </a:rPr>
                  <a:t>straws,MWPC,Gems,SciFi</a:t>
                </a:r>
              </a:p>
            </p:txBody>
          </p:sp>
          <p:sp>
            <p:nvSpPr>
              <p:cNvPr id="946201" name="Text Box 25"/>
              <p:cNvSpPr txBox="1">
                <a:spLocks noChangeArrowheads="1"/>
              </p:cNvSpPr>
              <p:nvPr/>
            </p:nvSpPr>
            <p:spPr bwMode="auto">
              <a:xfrm>
                <a:off x="4164013" y="2468563"/>
                <a:ext cx="857250" cy="308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</a:pPr>
                <a:r>
                  <a:rPr lang="en-US" sz="1400" i="0" u="none">
                    <a:solidFill>
                      <a:schemeClr val="tx1"/>
                    </a:solidFill>
                    <a:latin typeface="Comic Sans MS" pitchFamily="66" charset="0"/>
                  </a:rPr>
                  <a:t>straws</a:t>
                </a:r>
                <a:endParaRPr lang="fr-FR" sz="1400" i="0" u="none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946203" name="Line 27"/>
              <p:cNvSpPr>
                <a:spLocks noChangeShapeType="1"/>
              </p:cNvSpPr>
              <p:nvPr/>
            </p:nvSpPr>
            <p:spPr bwMode="auto">
              <a:xfrm flipH="1" flipV="1">
                <a:off x="1746250" y="5205413"/>
                <a:ext cx="79375" cy="2159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04" name="Line 28"/>
              <p:cNvSpPr>
                <a:spLocks noChangeShapeType="1"/>
              </p:cNvSpPr>
              <p:nvPr/>
            </p:nvSpPr>
            <p:spPr bwMode="auto">
              <a:xfrm>
                <a:off x="854075" y="2959100"/>
                <a:ext cx="1677988" cy="18272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05" name="Line 29"/>
              <p:cNvSpPr>
                <a:spLocks noChangeShapeType="1"/>
              </p:cNvSpPr>
              <p:nvPr/>
            </p:nvSpPr>
            <p:spPr bwMode="auto">
              <a:xfrm flipH="1" flipV="1">
                <a:off x="2684463" y="4629150"/>
                <a:ext cx="1011237" cy="11525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06" name="Line 30"/>
              <p:cNvSpPr>
                <a:spLocks noChangeShapeType="1"/>
              </p:cNvSpPr>
              <p:nvPr/>
            </p:nvSpPr>
            <p:spPr bwMode="auto">
              <a:xfrm flipH="1" flipV="1">
                <a:off x="3151188" y="4556125"/>
                <a:ext cx="1246187" cy="865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07" name="Line 31"/>
              <p:cNvSpPr>
                <a:spLocks noChangeShapeType="1"/>
              </p:cNvSpPr>
              <p:nvPr/>
            </p:nvSpPr>
            <p:spPr bwMode="auto">
              <a:xfrm flipH="1" flipV="1">
                <a:off x="3852863" y="4268788"/>
                <a:ext cx="1403350" cy="7207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08" name="Line 32"/>
              <p:cNvSpPr>
                <a:spLocks noChangeShapeType="1"/>
              </p:cNvSpPr>
              <p:nvPr/>
            </p:nvSpPr>
            <p:spPr bwMode="auto">
              <a:xfrm>
                <a:off x="3151188" y="3332163"/>
                <a:ext cx="311150" cy="4333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09" name="Line 33"/>
              <p:cNvSpPr>
                <a:spLocks noChangeShapeType="1"/>
              </p:cNvSpPr>
              <p:nvPr/>
            </p:nvSpPr>
            <p:spPr bwMode="auto">
              <a:xfrm flipH="1" flipV="1">
                <a:off x="4086225" y="4052888"/>
                <a:ext cx="1325563" cy="5032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10" name="Line 34"/>
              <p:cNvSpPr>
                <a:spLocks noChangeShapeType="1"/>
              </p:cNvSpPr>
              <p:nvPr/>
            </p:nvSpPr>
            <p:spPr bwMode="auto">
              <a:xfrm flipH="1" flipV="1">
                <a:off x="5021263" y="3476625"/>
                <a:ext cx="1716087" cy="431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11" name="Line 35"/>
              <p:cNvSpPr>
                <a:spLocks noChangeShapeType="1"/>
              </p:cNvSpPr>
              <p:nvPr/>
            </p:nvSpPr>
            <p:spPr bwMode="auto">
              <a:xfrm>
                <a:off x="4633913" y="2755900"/>
                <a:ext cx="466725" cy="2174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12" name="Line 36"/>
              <p:cNvSpPr>
                <a:spLocks noChangeShapeType="1"/>
              </p:cNvSpPr>
              <p:nvPr/>
            </p:nvSpPr>
            <p:spPr bwMode="auto">
              <a:xfrm flipH="1">
                <a:off x="4787900" y="1389063"/>
                <a:ext cx="157163" cy="18716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13" name="Line 37"/>
              <p:cNvSpPr>
                <a:spLocks noChangeShapeType="1"/>
              </p:cNvSpPr>
              <p:nvPr/>
            </p:nvSpPr>
            <p:spPr bwMode="auto">
              <a:xfrm>
                <a:off x="4945063" y="1389063"/>
                <a:ext cx="1168400" cy="12239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14" name="Line 38"/>
              <p:cNvSpPr>
                <a:spLocks noChangeShapeType="1"/>
              </p:cNvSpPr>
              <p:nvPr/>
            </p:nvSpPr>
            <p:spPr bwMode="auto">
              <a:xfrm>
                <a:off x="4945063" y="1389063"/>
                <a:ext cx="2339975" cy="6477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15" name="Line 39"/>
              <p:cNvSpPr>
                <a:spLocks noChangeShapeType="1"/>
              </p:cNvSpPr>
              <p:nvPr/>
            </p:nvSpPr>
            <p:spPr bwMode="auto">
              <a:xfrm>
                <a:off x="4945063" y="1389063"/>
                <a:ext cx="2651125" cy="431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16" name="Line 40"/>
              <p:cNvSpPr>
                <a:spLocks noChangeShapeType="1"/>
              </p:cNvSpPr>
              <p:nvPr/>
            </p:nvSpPr>
            <p:spPr bwMode="auto">
              <a:xfrm flipH="1" flipV="1">
                <a:off x="6346825" y="2684463"/>
                <a:ext cx="1404938" cy="863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17" name="Line 41"/>
              <p:cNvSpPr>
                <a:spLocks noChangeShapeType="1"/>
              </p:cNvSpPr>
              <p:nvPr/>
            </p:nvSpPr>
            <p:spPr bwMode="auto">
              <a:xfrm flipH="1" flipV="1">
                <a:off x="7205663" y="2540000"/>
                <a:ext cx="1327150" cy="2889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18" name="Line 42"/>
              <p:cNvSpPr>
                <a:spLocks noChangeShapeType="1"/>
              </p:cNvSpPr>
              <p:nvPr/>
            </p:nvSpPr>
            <p:spPr bwMode="auto">
              <a:xfrm flipH="1" flipV="1">
                <a:off x="7440613" y="2397125"/>
                <a:ext cx="622300" cy="792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19" name="AutoShape 43"/>
              <p:cNvSpPr>
                <a:spLocks noChangeArrowheads="1"/>
              </p:cNvSpPr>
              <p:nvPr/>
            </p:nvSpPr>
            <p:spPr bwMode="auto">
              <a:xfrm rot="12652087" flipH="1">
                <a:off x="5411788" y="2468563"/>
                <a:ext cx="1247775" cy="504825"/>
              </a:xfrm>
              <a:prstGeom prst="parallelogram">
                <a:avLst>
                  <a:gd name="adj" fmla="val 61792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6220" name="Text Box 44"/>
              <p:cNvSpPr txBox="1">
                <a:spLocks noChangeArrowheads="1"/>
              </p:cNvSpPr>
              <p:nvPr/>
            </p:nvSpPr>
            <p:spPr bwMode="auto">
              <a:xfrm>
                <a:off x="4321175" y="1676400"/>
                <a:ext cx="1092200" cy="308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</a:pPr>
                <a:r>
                  <a:rPr lang="en-US" sz="1400" i="0" u="none">
                    <a:solidFill>
                      <a:srgbClr val="FF3300"/>
                    </a:solidFill>
                    <a:latin typeface="Comic Sans MS" pitchFamily="66" charset="0"/>
                  </a:rPr>
                  <a:t>  DW45</a:t>
                </a:r>
                <a:endParaRPr lang="fr-FR" sz="1400" i="0" u="none">
                  <a:solidFill>
                    <a:srgbClr val="FF33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946221" name="Line 45"/>
              <p:cNvSpPr>
                <a:spLocks noChangeShapeType="1"/>
              </p:cNvSpPr>
              <p:nvPr/>
            </p:nvSpPr>
            <p:spPr bwMode="auto">
              <a:xfrm>
                <a:off x="5100638" y="1892300"/>
                <a:ext cx="390525" cy="3587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22" name="Line 46"/>
              <p:cNvSpPr>
                <a:spLocks noChangeShapeType="1"/>
              </p:cNvSpPr>
              <p:nvPr/>
            </p:nvSpPr>
            <p:spPr bwMode="auto">
              <a:xfrm>
                <a:off x="4945063" y="1389063"/>
                <a:ext cx="3351212" cy="714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23" name="AutoShape 47"/>
              <p:cNvSpPr>
                <a:spLocks noChangeArrowheads="1"/>
              </p:cNvSpPr>
              <p:nvPr/>
            </p:nvSpPr>
            <p:spPr bwMode="auto">
              <a:xfrm rot="12652087" flipH="1">
                <a:off x="5335588" y="2540000"/>
                <a:ext cx="1247775" cy="504825"/>
              </a:xfrm>
              <a:prstGeom prst="parallelogram">
                <a:avLst>
                  <a:gd name="adj" fmla="val 61792"/>
                </a:avLst>
              </a:prstGeom>
              <a:solidFill>
                <a:schemeClr val="hlink"/>
              </a:solidFill>
              <a:ln w="38100" cmpd="dbl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6224" name="AutoShape 48"/>
              <p:cNvSpPr>
                <a:spLocks noChangeArrowheads="1"/>
              </p:cNvSpPr>
              <p:nvPr/>
            </p:nvSpPr>
            <p:spPr bwMode="auto">
              <a:xfrm rot="12652087" flipH="1">
                <a:off x="5256213" y="2613025"/>
                <a:ext cx="1247775" cy="504825"/>
              </a:xfrm>
              <a:prstGeom prst="parallelogram">
                <a:avLst>
                  <a:gd name="adj" fmla="val 61792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6225" name="AutoShape 49"/>
              <p:cNvSpPr>
                <a:spLocks noChangeArrowheads="1"/>
              </p:cNvSpPr>
              <p:nvPr/>
            </p:nvSpPr>
            <p:spPr bwMode="auto">
              <a:xfrm rot="16200000">
                <a:off x="5010944" y="2851944"/>
                <a:ext cx="647700" cy="312738"/>
              </a:xfrm>
              <a:prstGeom prst="parallelogram">
                <a:avLst>
                  <a:gd name="adj" fmla="val 51777"/>
                </a:avLst>
              </a:prstGeom>
              <a:solidFill>
                <a:srgbClr val="99FFCC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6226" name="AutoShape 50"/>
              <p:cNvSpPr>
                <a:spLocks noChangeArrowheads="1"/>
              </p:cNvSpPr>
              <p:nvPr/>
            </p:nvSpPr>
            <p:spPr bwMode="auto">
              <a:xfrm rot="16200000">
                <a:off x="4933157" y="2923381"/>
                <a:ext cx="647700" cy="312737"/>
              </a:xfrm>
              <a:prstGeom prst="parallelogram">
                <a:avLst>
                  <a:gd name="adj" fmla="val 51777"/>
                </a:avLst>
              </a:prstGeom>
              <a:solidFill>
                <a:srgbClr val="99FFCC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6227" name="AutoShape 51"/>
              <p:cNvSpPr>
                <a:spLocks noChangeArrowheads="1"/>
              </p:cNvSpPr>
              <p:nvPr/>
            </p:nvSpPr>
            <p:spPr bwMode="auto">
              <a:xfrm rot="5400000">
                <a:off x="1640681" y="5090319"/>
                <a:ext cx="136525" cy="77788"/>
              </a:xfrm>
              <a:prstGeom prst="parallelogram">
                <a:avLst>
                  <a:gd name="adj" fmla="val 52076"/>
                </a:avLst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6228" name="AutoShape 52"/>
              <p:cNvSpPr>
                <a:spLocks noChangeArrowheads="1"/>
              </p:cNvSpPr>
              <p:nvPr/>
            </p:nvSpPr>
            <p:spPr bwMode="auto">
              <a:xfrm rot="5400000">
                <a:off x="1484313" y="5160963"/>
                <a:ext cx="136525" cy="79375"/>
              </a:xfrm>
              <a:prstGeom prst="parallelogram">
                <a:avLst>
                  <a:gd name="adj" fmla="val 51035"/>
                </a:avLst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6229" name="AutoShape 53"/>
              <p:cNvSpPr>
                <a:spLocks noChangeArrowheads="1"/>
              </p:cNvSpPr>
              <p:nvPr/>
            </p:nvSpPr>
            <p:spPr bwMode="auto">
              <a:xfrm rot="5400000">
                <a:off x="517525" y="5626100"/>
                <a:ext cx="280988" cy="160338"/>
              </a:xfrm>
              <a:prstGeom prst="parallelogram">
                <a:avLst>
                  <a:gd name="adj" fmla="val 51998"/>
                </a:avLst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ctr" eaLnBrk="1" hangingPunct="1">
                  <a:lnSpc>
                    <a:spcPct val="100000"/>
                  </a:lnSpc>
                </a:pPr>
                <a:endParaRPr lang="fr-FR" sz="2400" i="0" u="none">
                  <a:solidFill>
                    <a:schemeClr val="accent2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946230" name="AutoShape 54"/>
              <p:cNvSpPr>
                <a:spLocks noChangeArrowheads="1"/>
              </p:cNvSpPr>
              <p:nvPr/>
            </p:nvSpPr>
            <p:spPr bwMode="auto">
              <a:xfrm rot="5400000">
                <a:off x="1995488" y="4837113"/>
                <a:ext cx="207962" cy="80962"/>
              </a:xfrm>
              <a:prstGeom prst="parallelogram">
                <a:avLst>
                  <a:gd name="adj" fmla="val 76215"/>
                </a:avLst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ctr" eaLnBrk="1" hangingPunct="1">
                  <a:lnSpc>
                    <a:spcPct val="100000"/>
                  </a:lnSpc>
                </a:pPr>
                <a:endParaRPr lang="fr-FR" sz="2400" i="0" u="none">
                  <a:solidFill>
                    <a:schemeClr val="accent2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946231" name="Text Box 55"/>
              <p:cNvSpPr txBox="1">
                <a:spLocks noChangeArrowheads="1"/>
              </p:cNvSpPr>
              <p:nvPr/>
            </p:nvSpPr>
            <p:spPr bwMode="auto">
              <a:xfrm>
                <a:off x="1592263" y="5781675"/>
                <a:ext cx="611065" cy="308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>
                  <a:lnSpc>
                    <a:spcPct val="100000"/>
                  </a:lnSpc>
                </a:pPr>
                <a:r>
                  <a:rPr lang="en-US" sz="1400" i="0" u="none">
                    <a:solidFill>
                      <a:schemeClr val="tx1"/>
                    </a:solidFill>
                    <a:latin typeface="Comic Sans MS" pitchFamily="66" charset="0"/>
                  </a:rPr>
                  <a:t>SciFi</a:t>
                </a:r>
              </a:p>
            </p:txBody>
          </p:sp>
          <p:sp>
            <p:nvSpPr>
              <p:cNvPr id="946232" name="Line 56"/>
              <p:cNvSpPr>
                <a:spLocks noChangeShapeType="1"/>
              </p:cNvSpPr>
              <p:nvPr/>
            </p:nvSpPr>
            <p:spPr bwMode="auto">
              <a:xfrm flipV="1">
                <a:off x="1903413" y="5060950"/>
                <a:ext cx="155575" cy="7207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33" name="Line 57"/>
              <p:cNvSpPr>
                <a:spLocks noChangeShapeType="1"/>
              </p:cNvSpPr>
              <p:nvPr/>
            </p:nvSpPr>
            <p:spPr bwMode="auto">
              <a:xfrm flipH="1" flipV="1">
                <a:off x="889000" y="5637213"/>
                <a:ext cx="1014413" cy="1444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35" name="Line 59"/>
              <p:cNvSpPr>
                <a:spLocks noChangeShapeType="1"/>
              </p:cNvSpPr>
              <p:nvPr/>
            </p:nvSpPr>
            <p:spPr bwMode="auto">
              <a:xfrm flipV="1">
                <a:off x="158750" y="4940300"/>
                <a:ext cx="1758950" cy="6508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36" name="Line 60"/>
              <p:cNvSpPr>
                <a:spLocks noChangeShapeType="1"/>
              </p:cNvSpPr>
              <p:nvPr/>
            </p:nvSpPr>
            <p:spPr bwMode="auto">
              <a:xfrm>
                <a:off x="177800" y="5610225"/>
                <a:ext cx="334963" cy="412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37" name="Line 61"/>
              <p:cNvSpPr>
                <a:spLocks noChangeShapeType="1"/>
              </p:cNvSpPr>
              <p:nvPr/>
            </p:nvSpPr>
            <p:spPr bwMode="auto">
              <a:xfrm>
                <a:off x="2293938" y="3836988"/>
                <a:ext cx="311150" cy="2873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38" name="Line 62"/>
              <p:cNvSpPr>
                <a:spLocks noChangeShapeType="1"/>
              </p:cNvSpPr>
              <p:nvPr/>
            </p:nvSpPr>
            <p:spPr bwMode="auto">
              <a:xfrm>
                <a:off x="2579688" y="3452813"/>
                <a:ext cx="415925" cy="3841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39" name="Line 63"/>
              <p:cNvSpPr>
                <a:spLocks noChangeShapeType="1"/>
              </p:cNvSpPr>
              <p:nvPr/>
            </p:nvSpPr>
            <p:spPr bwMode="auto">
              <a:xfrm>
                <a:off x="3852863" y="2828925"/>
                <a:ext cx="390525" cy="431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40" name="Line 64"/>
              <p:cNvSpPr>
                <a:spLocks noChangeShapeType="1"/>
              </p:cNvSpPr>
              <p:nvPr/>
            </p:nvSpPr>
            <p:spPr bwMode="auto">
              <a:xfrm flipH="1" flipV="1">
                <a:off x="6503988" y="2613025"/>
                <a:ext cx="233362" cy="1295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41" name="Line 65"/>
              <p:cNvSpPr>
                <a:spLocks noChangeShapeType="1"/>
              </p:cNvSpPr>
              <p:nvPr/>
            </p:nvSpPr>
            <p:spPr bwMode="auto">
              <a:xfrm flipH="1" flipV="1">
                <a:off x="7751763" y="2181225"/>
                <a:ext cx="1716087" cy="6477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6242" name="Rectangle 66"/>
              <p:cNvSpPr>
                <a:spLocks noChangeArrowheads="1"/>
              </p:cNvSpPr>
              <p:nvPr/>
            </p:nvSpPr>
            <p:spPr bwMode="auto">
              <a:xfrm>
                <a:off x="1336675" y="1050925"/>
                <a:ext cx="1268413" cy="1362075"/>
              </a:xfrm>
              <a:prstGeom prst="rect">
                <a:avLst/>
              </a:prstGeom>
              <a:solidFill>
                <a:srgbClr val="CCFFFF"/>
              </a:solidFill>
              <a:ln w="12700">
                <a:solidFill>
                  <a:srgbClr val="00CCFF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342900" indent="-342900">
                  <a:lnSpc>
                    <a:spcPct val="100000"/>
                  </a:lnSpc>
                  <a:spcBef>
                    <a:spcPct val="20000"/>
                  </a:spcBef>
                </a:pPr>
                <a:r>
                  <a:rPr lang="de-DE" sz="1400" dirty="0">
                    <a:solidFill>
                      <a:schemeClr val="tx1"/>
                    </a:solidFill>
                    <a:latin typeface="Comic Sans MS" pitchFamily="66" charset="0"/>
                  </a:rPr>
                  <a:t>Beam:</a:t>
                </a:r>
                <a:r>
                  <a:rPr lang="de-DE" sz="1400" i="0" u="none" dirty="0">
                    <a:solidFill>
                      <a:schemeClr val="tx1"/>
                    </a:solidFill>
                    <a:latin typeface="Arial" charset="0"/>
                  </a:rPr>
                  <a:t>	</a:t>
                </a:r>
                <a:endParaRPr lang="de-DE" sz="1400" i="0" u="none" dirty="0" smtClean="0">
                  <a:solidFill>
                    <a:schemeClr val="tx1"/>
                  </a:solidFill>
                  <a:latin typeface="Arial" charset="0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ct val="20000"/>
                  </a:spcBef>
                </a:pPr>
                <a:r>
                  <a:rPr lang="en-US" sz="1400" i="0" u="none" dirty="0" smtClean="0">
                    <a:solidFill>
                      <a:schemeClr val="tx1"/>
                    </a:solidFill>
                    <a:latin typeface="Arial" charset="0"/>
                  </a:rPr>
                  <a:t>1</a:t>
                </a:r>
                <a:r>
                  <a:rPr lang="de-DE" sz="1400" i="0" u="none" dirty="0" smtClean="0">
                    <a:solidFill>
                      <a:schemeClr val="tx1"/>
                    </a:solidFill>
                    <a:latin typeface="Arial" charset="0"/>
                  </a:rPr>
                  <a:t>6</a:t>
                </a:r>
                <a:r>
                  <a:rPr lang="en-US" sz="1400" i="0" u="none" dirty="0" smtClean="0">
                    <a:solidFill>
                      <a:schemeClr val="tx1"/>
                    </a:solidFill>
                    <a:latin typeface="Arial" charset="0"/>
                  </a:rPr>
                  <a:t>0 </a:t>
                </a:r>
                <a:r>
                  <a:rPr lang="en-US" sz="1400" i="0" u="none" dirty="0" err="1" smtClean="0">
                    <a:solidFill>
                      <a:schemeClr val="tx1"/>
                    </a:solidFill>
                    <a:latin typeface="Arial" charset="0"/>
                  </a:rPr>
                  <a:t>GeV</a:t>
                </a:r>
                <a:r>
                  <a:rPr lang="en-US" sz="1400" i="0" u="none" dirty="0" smtClean="0">
                    <a:solidFill>
                      <a:schemeClr val="tx1"/>
                    </a:solidFill>
                    <a:latin typeface="Arial" charset="0"/>
                  </a:rPr>
                  <a:t> µ</a:t>
                </a:r>
                <a:r>
                  <a:rPr lang="de-DE" sz="1400" i="0" u="none" baseline="30000" dirty="0" smtClean="0">
                    <a:solidFill>
                      <a:schemeClr val="tx1"/>
                    </a:solidFill>
                    <a:latin typeface="Arial" charset="0"/>
                  </a:rPr>
                  <a:t>+</a:t>
                </a:r>
                <a:endParaRPr lang="en-US" sz="1400" u="none" dirty="0" smtClean="0">
                  <a:solidFill>
                    <a:schemeClr val="tx1"/>
                  </a:solidFill>
                  <a:latin typeface="Comic Sans MS" pitchFamily="66" charset="0"/>
                </a:endParaRPr>
              </a:p>
              <a:p>
                <a:pPr marL="342900" indent="-342900">
                  <a:lnSpc>
                    <a:spcPct val="100000"/>
                  </a:lnSpc>
                  <a:spcBef>
                    <a:spcPct val="20000"/>
                  </a:spcBef>
                </a:pPr>
                <a:r>
                  <a:rPr lang="en-US" sz="1400" i="0" dirty="0" smtClean="0">
                    <a:solidFill>
                      <a:schemeClr val="tx1"/>
                    </a:solidFill>
                    <a:latin typeface="Arial" charset="0"/>
                  </a:rPr>
                  <a:t>2 </a:t>
                </a:r>
                <a:r>
                  <a:rPr lang="en-US" sz="1400" i="0" baseline="30000" dirty="0">
                    <a:solidFill>
                      <a:schemeClr val="tx1"/>
                    </a:solidFill>
                    <a:latin typeface="Arial" charset="0"/>
                  </a:rPr>
                  <a:t>. </a:t>
                </a:r>
                <a:r>
                  <a:rPr lang="en-US" sz="1400" i="0" dirty="0">
                    <a:solidFill>
                      <a:schemeClr val="tx1"/>
                    </a:solidFill>
                    <a:latin typeface="Arial" charset="0"/>
                  </a:rPr>
                  <a:t>10</a:t>
                </a:r>
                <a:r>
                  <a:rPr lang="en-US" sz="1400" i="0" baseline="30000" dirty="0">
                    <a:solidFill>
                      <a:schemeClr val="tx1"/>
                    </a:solidFill>
                    <a:latin typeface="Arial" charset="0"/>
                  </a:rPr>
                  <a:t>8</a:t>
                </a:r>
                <a:r>
                  <a:rPr lang="en-US" sz="1400" i="0" dirty="0">
                    <a:solidFill>
                      <a:schemeClr val="tx1"/>
                    </a:solidFill>
                    <a:latin typeface="Arial" charset="0"/>
                  </a:rPr>
                  <a:t> </a:t>
                </a:r>
                <a:r>
                  <a:rPr lang="en-US" sz="1400" i="0" dirty="0" smtClean="0">
                    <a:solidFill>
                      <a:schemeClr val="tx1"/>
                    </a:solidFill>
                    <a:latin typeface="Arial" charset="0"/>
                  </a:rPr>
                  <a:t>µ/spill</a:t>
                </a:r>
              </a:p>
              <a:p>
                <a:pPr marL="342900" indent="-342900">
                  <a:lnSpc>
                    <a:spcPct val="100000"/>
                  </a:lnSpc>
                  <a:spcBef>
                    <a:spcPct val="20000"/>
                  </a:spcBef>
                </a:pPr>
                <a:r>
                  <a:rPr lang="en-US" sz="1400" i="0" u="none" dirty="0" smtClean="0">
                    <a:solidFill>
                      <a:schemeClr val="tx1"/>
                    </a:solidFill>
                    <a:latin typeface="Arial" charset="0"/>
                  </a:rPr>
                  <a:t>(</a:t>
                </a:r>
                <a:r>
                  <a:rPr lang="de-DE" sz="1400" i="0" u="none" dirty="0" smtClean="0">
                    <a:solidFill>
                      <a:schemeClr val="tx1"/>
                    </a:solidFill>
                    <a:latin typeface="Arial" charset="0"/>
                  </a:rPr>
                  <a:t>4.8 </a:t>
                </a:r>
                <a:r>
                  <a:rPr lang="en-US" sz="1400" i="0" u="none" dirty="0" smtClean="0">
                    <a:solidFill>
                      <a:schemeClr val="tx1"/>
                    </a:solidFill>
                    <a:latin typeface="Arial" charset="0"/>
                  </a:rPr>
                  <a:t>s/16.8s)</a:t>
                </a:r>
              </a:p>
              <a:p>
                <a:pPr marL="342900" indent="-342900">
                  <a:lnSpc>
                    <a:spcPct val="100000"/>
                  </a:lnSpc>
                  <a:spcBef>
                    <a:spcPct val="20000"/>
                  </a:spcBef>
                </a:pPr>
                <a:r>
                  <a:rPr lang="en-US" sz="1400" i="0" u="none" dirty="0" smtClean="0">
                    <a:solidFill>
                      <a:schemeClr val="tx1"/>
                    </a:solidFill>
                    <a:latin typeface="Arial" charset="0"/>
                  </a:rPr>
                  <a:t>P</a:t>
                </a:r>
                <a:r>
                  <a:rPr lang="en-US" sz="1400" i="0" u="none" baseline="-16000" dirty="0" smtClean="0">
                    <a:solidFill>
                      <a:schemeClr val="tx1"/>
                    </a:solidFill>
                    <a:latin typeface="Symbol" pitchFamily="18" charset="2"/>
                  </a:rPr>
                  <a:t>m</a:t>
                </a:r>
                <a:r>
                  <a:rPr lang="en-US" sz="1400" i="0" u="none" dirty="0" smtClean="0">
                    <a:solidFill>
                      <a:schemeClr val="tx1"/>
                    </a:solidFill>
                    <a:latin typeface="Arial" charset="0"/>
                  </a:rPr>
                  <a:t> </a:t>
                </a:r>
                <a:r>
                  <a:rPr lang="en-US" sz="1400" i="0" u="none" dirty="0">
                    <a:solidFill>
                      <a:schemeClr val="tx1"/>
                    </a:solidFill>
                    <a:latin typeface="Arial" charset="0"/>
                  </a:rPr>
                  <a:t>~ 80%</a:t>
                </a:r>
              </a:p>
            </p:txBody>
          </p:sp>
          <p:sp>
            <p:nvSpPr>
              <p:cNvPr id="946243" name="Oval 67"/>
              <p:cNvSpPr>
                <a:spLocks noChangeArrowheads="1"/>
              </p:cNvSpPr>
              <p:nvPr/>
            </p:nvSpPr>
            <p:spPr bwMode="auto">
              <a:xfrm>
                <a:off x="1806575" y="3016250"/>
                <a:ext cx="823913" cy="498475"/>
              </a:xfrm>
              <a:prstGeom prst="ellipse">
                <a:avLst/>
              </a:prstGeom>
              <a:solidFill>
                <a:srgbClr val="CC3300">
                  <a:alpha val="14000"/>
                </a:srgbClr>
              </a:solidFill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46246" name="Rectangle 70"/>
              <p:cNvSpPr>
                <a:spLocks noChangeArrowheads="1"/>
              </p:cNvSpPr>
              <p:nvPr/>
            </p:nvSpPr>
            <p:spPr bwMode="auto">
              <a:xfrm>
                <a:off x="2981325" y="2393537"/>
                <a:ext cx="186013" cy="20402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46249" name="Text Box 73"/>
              <p:cNvSpPr txBox="1">
                <a:spLocks noChangeArrowheads="1"/>
              </p:cNvSpPr>
              <p:nvPr/>
            </p:nvSpPr>
            <p:spPr bwMode="auto">
              <a:xfrm>
                <a:off x="5697538" y="5433888"/>
                <a:ext cx="3857625" cy="660093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i="0" u="none" dirty="0" smtClean="0">
                    <a:solidFill>
                      <a:schemeClr val="tx1"/>
                    </a:solidFill>
                  </a:rPr>
                  <a:t>P</a:t>
                </a:r>
                <a:r>
                  <a:rPr lang="en-US" sz="1600" i="0" u="none" dirty="0">
                    <a:solidFill>
                      <a:schemeClr val="tx1"/>
                    </a:solidFill>
                  </a:rPr>
                  <a:t>. </a:t>
                </a:r>
                <a:r>
                  <a:rPr lang="en-US" sz="1600" i="0" u="none" dirty="0" err="1">
                    <a:solidFill>
                      <a:schemeClr val="tx1"/>
                    </a:solidFill>
                  </a:rPr>
                  <a:t>Abbon</a:t>
                </a:r>
                <a:r>
                  <a:rPr lang="en-US" sz="1600" i="0" u="none" dirty="0">
                    <a:solidFill>
                      <a:schemeClr val="tx1"/>
                    </a:solidFill>
                  </a:rPr>
                  <a:t> et al., </a:t>
                </a:r>
                <a:r>
                  <a:rPr lang="en-US" sz="1600" i="0" u="none" dirty="0" smtClean="0">
                    <a:solidFill>
                      <a:schemeClr val="tx1"/>
                    </a:solidFill>
                  </a:rPr>
                  <a:t>NIM A 577 </a:t>
                </a:r>
                <a:r>
                  <a:rPr lang="en-US" sz="1600" i="0" u="none" dirty="0">
                    <a:solidFill>
                      <a:schemeClr val="tx1"/>
                    </a:solidFill>
                  </a:rPr>
                  <a:t>(</a:t>
                </a:r>
                <a:r>
                  <a:rPr lang="en-US" sz="1600" i="0" u="none" dirty="0" smtClean="0">
                    <a:solidFill>
                      <a:schemeClr val="tx1"/>
                    </a:solidFill>
                  </a:rPr>
                  <a:t>2007) 455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en-US" sz="1600" i="0" u="none" dirty="0">
                    <a:solidFill>
                      <a:schemeClr val="tx1"/>
                    </a:solidFill>
                  </a:rPr>
                  <a:t>P. </a:t>
                </a:r>
                <a:r>
                  <a:rPr lang="en-US" sz="1600" i="0" u="none" dirty="0" err="1">
                    <a:solidFill>
                      <a:schemeClr val="tx1"/>
                    </a:solidFill>
                  </a:rPr>
                  <a:t>Abbon</a:t>
                </a:r>
                <a:r>
                  <a:rPr lang="en-US" sz="1600" i="0" u="none" dirty="0">
                    <a:solidFill>
                      <a:schemeClr val="tx1"/>
                    </a:solidFill>
                  </a:rPr>
                  <a:t> et al., NIM A </a:t>
                </a:r>
                <a:r>
                  <a:rPr lang="en-US" sz="1600" i="0" u="none" dirty="0" smtClean="0">
                    <a:solidFill>
                      <a:schemeClr val="tx1"/>
                    </a:solidFill>
                  </a:rPr>
                  <a:t>779 </a:t>
                </a:r>
                <a:r>
                  <a:rPr lang="en-US" sz="1600" i="0" u="none" dirty="0">
                    <a:solidFill>
                      <a:schemeClr val="tx1"/>
                    </a:solidFill>
                  </a:rPr>
                  <a:t>(</a:t>
                </a:r>
                <a:r>
                  <a:rPr lang="en-US" sz="1600" i="0" u="none" dirty="0" smtClean="0">
                    <a:solidFill>
                      <a:schemeClr val="tx1"/>
                    </a:solidFill>
                  </a:rPr>
                  <a:t>2015) 69</a:t>
                </a:r>
                <a:endParaRPr lang="en-US" sz="1600" i="0" u="none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77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2" y="6478591"/>
            <a:ext cx="7562850" cy="255587"/>
          </a:xfrm>
        </p:spPr>
        <p:txBody>
          <a:bodyPr/>
          <a:lstStyle/>
          <a:p>
            <a:r>
              <a:rPr lang="en-US" dirty="0" smtClean="0"/>
              <a:t>Trieste, 12/10/2015  -  4</a:t>
            </a:r>
            <a:r>
              <a:rPr lang="en-US" baseline="30000" dirty="0" smtClean="0"/>
              <a:t>th</a:t>
            </a:r>
            <a:r>
              <a:rPr lang="en-US" dirty="0" smtClean="0"/>
              <a:t> International Conference on Micro Pattern Gaseous Detectors,    MPGD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01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95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6" y="2092325"/>
            <a:ext cx="4899025" cy="43180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en-US" sz="1800" dirty="0" err="1" smtClean="0">
                <a:solidFill>
                  <a:srgbClr val="CC3300"/>
                </a:solidFill>
                <a:effectLst/>
              </a:rPr>
              <a:t>hadron</a:t>
            </a:r>
            <a:r>
              <a:rPr lang="en-US" sz="1800" dirty="0" smtClean="0">
                <a:solidFill>
                  <a:srgbClr val="CC3300"/>
                </a:solidFill>
                <a:effectLst/>
              </a:rPr>
              <a:t> </a:t>
            </a:r>
            <a:r>
              <a:rPr lang="en-US" sz="1800" dirty="0">
                <a:solidFill>
                  <a:srgbClr val="CC3300"/>
                </a:solidFill>
                <a:effectLst/>
              </a:rPr>
              <a:t>PID </a:t>
            </a:r>
            <a:r>
              <a:rPr lang="en-US" sz="1800" dirty="0" smtClean="0">
                <a:solidFill>
                  <a:srgbClr val="CC3300"/>
                </a:solidFill>
                <a:effectLst/>
              </a:rPr>
              <a:t>from 3 </a:t>
            </a:r>
            <a:r>
              <a:rPr lang="en-US" sz="1800" dirty="0">
                <a:solidFill>
                  <a:srgbClr val="CC3300"/>
                </a:solidFill>
                <a:effectLst/>
              </a:rPr>
              <a:t>to </a:t>
            </a:r>
            <a:r>
              <a:rPr lang="en-US" sz="1800" dirty="0" smtClean="0">
                <a:solidFill>
                  <a:srgbClr val="CC3300"/>
                </a:solidFill>
                <a:effectLst/>
              </a:rPr>
              <a:t>60 </a:t>
            </a:r>
            <a:r>
              <a:rPr lang="en-US" sz="1800" dirty="0" err="1" smtClean="0">
                <a:solidFill>
                  <a:srgbClr val="CC3300"/>
                </a:solidFill>
                <a:effectLst/>
              </a:rPr>
              <a:t>GeV</a:t>
            </a:r>
            <a:r>
              <a:rPr lang="en-US" sz="1800" dirty="0" smtClean="0">
                <a:solidFill>
                  <a:srgbClr val="CC3300"/>
                </a:solidFill>
                <a:effectLst/>
              </a:rPr>
              <a:t>/c</a:t>
            </a:r>
          </a:p>
          <a:p>
            <a:pPr>
              <a:lnSpc>
                <a:spcPct val="80000"/>
              </a:lnSpc>
              <a:buNone/>
            </a:pPr>
            <a:endParaRPr lang="en-US" sz="800" dirty="0">
              <a:effectLst/>
            </a:endParaRPr>
          </a:p>
          <a:p>
            <a:pPr>
              <a:lnSpc>
                <a:spcPct val="80000"/>
              </a:lnSpc>
              <a:buNone/>
            </a:pPr>
            <a:r>
              <a:rPr lang="en-US" sz="1800" dirty="0" smtClean="0">
                <a:effectLst/>
              </a:rPr>
              <a:t>acceptance: H</a:t>
            </a:r>
            <a:r>
              <a:rPr lang="en-US" sz="1800" dirty="0">
                <a:effectLst/>
              </a:rPr>
              <a:t>: 500 </a:t>
            </a:r>
            <a:r>
              <a:rPr lang="en-US" sz="1800" dirty="0" err="1" smtClean="0">
                <a:effectLst/>
              </a:rPr>
              <a:t>mrad</a:t>
            </a:r>
            <a:r>
              <a:rPr lang="en-US" sz="1800" dirty="0" smtClean="0">
                <a:effectLst/>
              </a:rPr>
              <a:t> </a:t>
            </a:r>
            <a:r>
              <a:rPr lang="en-US" sz="1800" dirty="0">
                <a:effectLst/>
              </a:rPr>
              <a:t>V: 400 </a:t>
            </a:r>
            <a:r>
              <a:rPr lang="en-US" sz="1800" dirty="0" err="1" smtClean="0">
                <a:effectLst/>
              </a:rPr>
              <a:t>mrad</a:t>
            </a:r>
            <a:endParaRPr lang="en-US" sz="1800" dirty="0">
              <a:effectLst/>
            </a:endParaRPr>
          </a:p>
          <a:p>
            <a:pPr>
              <a:lnSpc>
                <a:spcPct val="80000"/>
              </a:lnSpc>
              <a:buNone/>
            </a:pPr>
            <a:r>
              <a:rPr lang="en-US" sz="800" dirty="0" smtClean="0">
                <a:effectLst/>
              </a:rPr>
              <a:t>         </a:t>
            </a:r>
          </a:p>
          <a:p>
            <a:pPr>
              <a:lnSpc>
                <a:spcPct val="80000"/>
              </a:lnSpc>
              <a:buNone/>
            </a:pPr>
            <a:r>
              <a:rPr lang="en-US" sz="1800" dirty="0" smtClean="0">
                <a:solidFill>
                  <a:srgbClr val="33CC33"/>
                </a:solidFill>
                <a:effectLst/>
              </a:rPr>
              <a:t>trigger rates: up to ~100 KHz</a:t>
            </a:r>
          </a:p>
          <a:p>
            <a:pPr>
              <a:lnSpc>
                <a:spcPct val="80000"/>
              </a:lnSpc>
              <a:buNone/>
            </a:pPr>
            <a:r>
              <a:rPr lang="en-US" sz="1800" dirty="0" smtClean="0">
                <a:solidFill>
                  <a:srgbClr val="CC00CC"/>
                </a:solidFill>
                <a:effectLst/>
              </a:rPr>
              <a:t>beam </a:t>
            </a:r>
            <a:r>
              <a:rPr lang="en-US" sz="1800" dirty="0">
                <a:solidFill>
                  <a:srgbClr val="CC00CC"/>
                </a:solidFill>
                <a:effectLst/>
              </a:rPr>
              <a:t>rates up to </a:t>
            </a:r>
            <a:r>
              <a:rPr lang="en-US" sz="1800" dirty="0" smtClean="0">
                <a:solidFill>
                  <a:srgbClr val="CC00CC"/>
                </a:solidFill>
                <a:effectLst/>
              </a:rPr>
              <a:t>~10</a:t>
            </a:r>
            <a:r>
              <a:rPr lang="en-US" sz="1800" baseline="30000" dirty="0" smtClean="0">
                <a:solidFill>
                  <a:srgbClr val="CC00CC"/>
                </a:solidFill>
                <a:effectLst/>
              </a:rPr>
              <a:t>8</a:t>
            </a:r>
            <a:r>
              <a:rPr lang="en-US" sz="1800" dirty="0" smtClean="0">
                <a:solidFill>
                  <a:srgbClr val="CC00CC"/>
                </a:solidFill>
                <a:effectLst/>
              </a:rPr>
              <a:t> Hz</a:t>
            </a:r>
          </a:p>
          <a:p>
            <a:pPr>
              <a:lnSpc>
                <a:spcPct val="80000"/>
              </a:lnSpc>
              <a:buNone/>
            </a:pPr>
            <a:endParaRPr lang="en-US" sz="800" dirty="0">
              <a:solidFill>
                <a:srgbClr val="CC00CC"/>
              </a:solidFill>
              <a:effectLst/>
            </a:endParaRPr>
          </a:p>
          <a:p>
            <a:pPr>
              <a:lnSpc>
                <a:spcPct val="80000"/>
              </a:lnSpc>
              <a:buNone/>
            </a:pPr>
            <a:r>
              <a:rPr lang="en-US" sz="1800" dirty="0" smtClean="0">
                <a:solidFill>
                  <a:schemeClr val="tx1"/>
                </a:solidFill>
                <a:effectLst/>
              </a:rPr>
              <a:t>material in the beam region: 2.4% X</a:t>
            </a:r>
            <a:r>
              <a:rPr lang="en-US" sz="1100" dirty="0" smtClean="0">
                <a:solidFill>
                  <a:schemeClr val="tx1"/>
                </a:solidFill>
                <a:effectLst/>
              </a:rPr>
              <a:t>o</a:t>
            </a:r>
            <a:endParaRPr lang="en-US" sz="1800" dirty="0">
              <a:solidFill>
                <a:schemeClr val="tx1"/>
              </a:solidFill>
              <a:effectLst/>
            </a:endParaRPr>
          </a:p>
          <a:p>
            <a:pPr>
              <a:lnSpc>
                <a:spcPct val="80000"/>
              </a:lnSpc>
              <a:buNone/>
            </a:pPr>
            <a:r>
              <a:rPr lang="en-US" sz="1800" dirty="0" smtClean="0">
                <a:solidFill>
                  <a:schemeClr val="tx1"/>
                </a:solidFill>
                <a:effectLst/>
              </a:rPr>
              <a:t>material in the acceptance: 22% X</a:t>
            </a:r>
            <a:r>
              <a:rPr lang="en-US" sz="1100" dirty="0" smtClean="0">
                <a:solidFill>
                  <a:schemeClr val="tx1"/>
                </a:solidFill>
                <a:effectLst/>
              </a:rPr>
              <a:t>o</a:t>
            </a:r>
          </a:p>
          <a:p>
            <a:pPr>
              <a:lnSpc>
                <a:spcPct val="80000"/>
              </a:lnSpc>
              <a:buNone/>
            </a:pPr>
            <a:endParaRPr lang="en-US" sz="1800" dirty="0">
              <a:solidFill>
                <a:srgbClr val="CC00CC"/>
              </a:solidFill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	</a:t>
            </a:r>
            <a:r>
              <a:rPr lang="en-US" dirty="0" smtClean="0">
                <a:solidFill>
                  <a:schemeClr val="tx1"/>
                </a:solidFill>
                <a:effectLst/>
              </a:rPr>
              <a:t>detector </a:t>
            </a:r>
            <a:r>
              <a:rPr lang="en-US" dirty="0">
                <a:solidFill>
                  <a:schemeClr val="tx1"/>
                </a:solidFill>
                <a:effectLst/>
              </a:rPr>
              <a:t>designed in </a:t>
            </a:r>
            <a:r>
              <a:rPr lang="en-US" dirty="0" smtClean="0">
                <a:solidFill>
                  <a:schemeClr val="tx1"/>
                </a:solidFill>
                <a:effectLst/>
              </a:rPr>
              <a:t>1996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hlink"/>
                </a:solidFill>
                <a:effectLst/>
              </a:rPr>
              <a:t>        </a:t>
            </a:r>
            <a:r>
              <a:rPr lang="en-US" dirty="0" smtClean="0">
                <a:solidFill>
                  <a:srgbClr val="3333CC"/>
                </a:solidFill>
                <a:effectLst/>
              </a:rPr>
              <a:t>in </a:t>
            </a:r>
            <a:r>
              <a:rPr lang="en-US" dirty="0">
                <a:solidFill>
                  <a:srgbClr val="3333CC"/>
                </a:solidFill>
                <a:effectLst/>
              </a:rPr>
              <a:t>operation since </a:t>
            </a:r>
            <a:r>
              <a:rPr lang="en-US" dirty="0" smtClean="0">
                <a:solidFill>
                  <a:srgbClr val="3333CC"/>
                </a:solidFill>
                <a:effectLst/>
              </a:rPr>
              <a:t>2002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accent2"/>
                </a:solidFill>
                <a:effectLst/>
              </a:rPr>
              <a:t>	</a:t>
            </a:r>
            <a:r>
              <a:rPr lang="en-US" dirty="0" smtClean="0">
                <a:solidFill>
                  <a:srgbClr val="FF0000"/>
                </a:solidFill>
                <a:effectLst/>
              </a:rPr>
              <a:t>first PD upgrade in 2006</a:t>
            </a:r>
            <a:endParaRPr lang="en-US" dirty="0">
              <a:solidFill>
                <a:srgbClr val="FF0000"/>
              </a:solidFill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dirty="0">
              <a:solidFill>
                <a:schemeClr val="accent2"/>
              </a:solidFill>
              <a:effectLst/>
            </a:endParaRPr>
          </a:p>
          <a:p>
            <a:pPr>
              <a:lnSpc>
                <a:spcPct val="80000"/>
              </a:lnSpc>
              <a:buNone/>
            </a:pPr>
            <a:r>
              <a:rPr lang="en-US" sz="1800" dirty="0" smtClean="0">
                <a:solidFill>
                  <a:schemeClr val="tx1"/>
                </a:solidFill>
                <a:effectLst/>
              </a:rPr>
              <a:t>     ( </a:t>
            </a:r>
            <a:r>
              <a:rPr lang="en-US" dirty="0" smtClean="0">
                <a:solidFill>
                  <a:schemeClr val="tx1"/>
                </a:solidFill>
                <a:effectLst/>
              </a:rPr>
              <a:t>total investment:   ~ 4 </a:t>
            </a:r>
            <a:r>
              <a:rPr lang="en-US" dirty="0">
                <a:solidFill>
                  <a:schemeClr val="tx1"/>
                </a:solidFill>
                <a:effectLst/>
              </a:rPr>
              <a:t>M </a:t>
            </a:r>
            <a:r>
              <a:rPr lang="en-US" dirty="0" smtClean="0">
                <a:solidFill>
                  <a:schemeClr val="tx1"/>
                </a:solidFill>
                <a:effectLst/>
                <a:latin typeface="Comic Sans MS"/>
              </a:rPr>
              <a:t>€ 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dirty="0">
              <a:solidFill>
                <a:srgbClr val="3333CC"/>
              </a:solidFill>
              <a:effectLst/>
            </a:endParaRPr>
          </a:p>
        </p:txBody>
      </p:sp>
      <p:sp>
        <p:nvSpPr>
          <p:cNvPr id="950276" name="Text Box 4"/>
          <p:cNvSpPr txBox="1">
            <a:spLocks noChangeArrowheads="1"/>
          </p:cNvSpPr>
          <p:nvPr/>
        </p:nvSpPr>
        <p:spPr bwMode="auto">
          <a:xfrm>
            <a:off x="7867865" y="4856167"/>
            <a:ext cx="1098336" cy="542925"/>
          </a:xfrm>
          <a:prstGeom prst="rect">
            <a:avLst/>
          </a:prstGeom>
          <a:solidFill>
            <a:srgbClr val="66FFFF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1600" u="none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radiator:</a:t>
            </a:r>
          </a:p>
          <a:p>
            <a:r>
              <a:rPr lang="en-US" sz="1600" u="none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US" sz="2000" u="none" baseline="-250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lang="en-US" sz="1600" u="none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</a:t>
            </a:r>
            <a:r>
              <a:rPr lang="en-US" sz="2000" u="none" baseline="-250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370030" y="909642"/>
            <a:ext cx="5306750" cy="5410199"/>
            <a:chOff x="2864" y="1016"/>
            <a:chExt cx="2603" cy="2816"/>
          </a:xfrm>
        </p:grpSpPr>
        <p:pic>
          <p:nvPicPr>
            <p:cNvPr id="950278" name="Picture 6" descr="rich1_artistic_tran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" y="1174"/>
              <a:ext cx="2265" cy="2658"/>
            </a:xfrm>
            <a:prstGeom prst="rect">
              <a:avLst/>
            </a:prstGeom>
            <a:noFill/>
          </p:spPr>
        </p:pic>
        <p:sp>
          <p:nvSpPr>
            <p:cNvPr id="950279" name="Line 7"/>
            <p:cNvSpPr>
              <a:spLocks noChangeShapeType="1"/>
            </p:cNvSpPr>
            <p:nvPr/>
          </p:nvSpPr>
          <p:spPr bwMode="auto">
            <a:xfrm flipV="1">
              <a:off x="2864" y="1072"/>
              <a:ext cx="704" cy="4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950280" name="Line 8"/>
            <p:cNvSpPr>
              <a:spLocks noChangeShapeType="1"/>
            </p:cNvSpPr>
            <p:nvPr/>
          </p:nvSpPr>
          <p:spPr bwMode="auto">
            <a:xfrm>
              <a:off x="3648" y="1016"/>
              <a:ext cx="1600" cy="91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950281" name="Line 9"/>
            <p:cNvSpPr>
              <a:spLocks noChangeShapeType="1"/>
            </p:cNvSpPr>
            <p:nvPr/>
          </p:nvSpPr>
          <p:spPr bwMode="auto">
            <a:xfrm>
              <a:off x="5232" y="2000"/>
              <a:ext cx="8" cy="152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950282" name="Text Box 10"/>
            <p:cNvSpPr txBox="1">
              <a:spLocks noChangeArrowheads="1"/>
            </p:cNvSpPr>
            <p:nvPr/>
          </p:nvSpPr>
          <p:spPr bwMode="auto">
            <a:xfrm rot="5400000">
              <a:off x="5214" y="2600"/>
              <a:ext cx="326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 i="0" u="none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5 m</a:t>
              </a:r>
            </a:p>
          </p:txBody>
        </p:sp>
        <p:sp>
          <p:nvSpPr>
            <p:cNvPr id="950283" name="Text Box 11"/>
            <p:cNvSpPr txBox="1">
              <a:spLocks noChangeArrowheads="1"/>
            </p:cNvSpPr>
            <p:nvPr/>
          </p:nvSpPr>
          <p:spPr bwMode="auto">
            <a:xfrm rot="1749544">
              <a:off x="4368" y="1234"/>
              <a:ext cx="307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 i="0" u="none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6 m</a:t>
              </a:r>
            </a:p>
          </p:txBody>
        </p:sp>
        <p:sp>
          <p:nvSpPr>
            <p:cNvPr id="950284" name="Text Box 12"/>
            <p:cNvSpPr txBox="1">
              <a:spLocks noChangeArrowheads="1"/>
            </p:cNvSpPr>
            <p:nvPr/>
          </p:nvSpPr>
          <p:spPr bwMode="auto">
            <a:xfrm rot="19712904">
              <a:off x="3000" y="1074"/>
              <a:ext cx="307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 i="0" u="none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3 m</a:t>
              </a:r>
            </a:p>
          </p:txBody>
        </p:sp>
        <p:sp>
          <p:nvSpPr>
            <p:cNvPr id="950285" name="Text Box 13"/>
            <p:cNvSpPr txBox="1">
              <a:spLocks noChangeArrowheads="1"/>
            </p:cNvSpPr>
            <p:nvPr/>
          </p:nvSpPr>
          <p:spPr bwMode="auto">
            <a:xfrm>
              <a:off x="3367" y="1700"/>
              <a:ext cx="780" cy="164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r>
                <a:rPr lang="en-US" sz="1600" i="0" u="none" dirty="0" smtClean="0">
                  <a:solidFill>
                    <a:srgbClr val="0000CC"/>
                  </a:solidFill>
                </a:rPr>
                <a:t>MWPC’s + </a:t>
              </a:r>
              <a:r>
                <a:rPr lang="en-US" sz="1600" i="0" u="none" dirty="0" err="1" smtClean="0">
                  <a:solidFill>
                    <a:srgbClr val="0000CC"/>
                  </a:solidFill>
                </a:rPr>
                <a:t>CsI</a:t>
              </a:r>
              <a:endParaRPr lang="en-US" sz="1600" i="0" u="none" dirty="0">
                <a:solidFill>
                  <a:srgbClr val="0000CC"/>
                </a:solidFill>
              </a:endParaRPr>
            </a:p>
          </p:txBody>
        </p:sp>
        <p:sp>
          <p:nvSpPr>
            <p:cNvPr id="950286" name="Text Box 14"/>
            <p:cNvSpPr txBox="1">
              <a:spLocks noChangeArrowheads="1"/>
            </p:cNvSpPr>
            <p:nvPr/>
          </p:nvSpPr>
          <p:spPr bwMode="auto">
            <a:xfrm>
              <a:off x="4342" y="1917"/>
              <a:ext cx="571" cy="279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r>
                <a:rPr lang="en-US" sz="1600" i="0" u="none" dirty="0" smtClean="0">
                  <a:solidFill>
                    <a:srgbClr val="0000CC"/>
                  </a:solidFill>
                </a:rPr>
                <a:t>UV mirror</a:t>
              </a:r>
              <a:endParaRPr lang="en-US" sz="1600" i="0" u="none" dirty="0">
                <a:solidFill>
                  <a:srgbClr val="0000CC"/>
                </a:solidFill>
              </a:endParaRPr>
            </a:p>
            <a:p>
              <a:r>
                <a:rPr lang="en-US" sz="1600" i="0" u="none" dirty="0" smtClean="0">
                  <a:solidFill>
                    <a:srgbClr val="0000CC"/>
                  </a:solidFill>
                </a:rPr>
                <a:t>wall</a:t>
              </a:r>
              <a:endParaRPr lang="en-US" sz="1600" i="0" u="none" dirty="0">
                <a:solidFill>
                  <a:srgbClr val="0000CC"/>
                </a:solidFill>
              </a:endParaRPr>
            </a:p>
          </p:txBody>
        </p:sp>
        <p:sp>
          <p:nvSpPr>
            <p:cNvPr id="950287" name="Line 15"/>
            <p:cNvSpPr>
              <a:spLocks noChangeShapeType="1"/>
            </p:cNvSpPr>
            <p:nvPr/>
          </p:nvSpPr>
          <p:spPr bwMode="auto">
            <a:xfrm flipH="1">
              <a:off x="3297" y="1864"/>
              <a:ext cx="112" cy="1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950288" name="Line 16"/>
            <p:cNvSpPr>
              <a:spLocks noChangeShapeType="1"/>
            </p:cNvSpPr>
            <p:nvPr/>
          </p:nvSpPr>
          <p:spPr bwMode="auto">
            <a:xfrm flipH="1">
              <a:off x="3764" y="1864"/>
              <a:ext cx="47" cy="5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950289" name="Text Box 17"/>
            <p:cNvSpPr txBox="1">
              <a:spLocks noChangeArrowheads="1"/>
            </p:cNvSpPr>
            <p:nvPr/>
          </p:nvSpPr>
          <p:spPr bwMode="auto">
            <a:xfrm>
              <a:off x="3361" y="1429"/>
              <a:ext cx="543" cy="164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r>
                <a:rPr lang="en-US" sz="1600" i="0" u="none" dirty="0" smtClean="0">
                  <a:solidFill>
                    <a:srgbClr val="0000CC"/>
                  </a:solidFill>
                </a:rPr>
                <a:t>Al vessel</a:t>
              </a:r>
              <a:endParaRPr lang="en-US" sz="1600" i="0" u="none" dirty="0">
                <a:solidFill>
                  <a:srgbClr val="0000CC"/>
                </a:solidFill>
              </a:endParaRPr>
            </a:p>
          </p:txBody>
        </p:sp>
        <p:sp>
          <p:nvSpPr>
            <p:cNvPr id="950290" name="Text Box 18"/>
            <p:cNvSpPr txBox="1">
              <a:spLocks noChangeArrowheads="1"/>
            </p:cNvSpPr>
            <p:nvPr/>
          </p:nvSpPr>
          <p:spPr bwMode="auto">
            <a:xfrm>
              <a:off x="4470" y="3183"/>
              <a:ext cx="607" cy="279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r>
                <a:rPr lang="en-US" sz="1600" i="0" u="none" dirty="0" smtClean="0">
                  <a:solidFill>
                    <a:srgbClr val="0033CC"/>
                  </a:solidFill>
                </a:rPr>
                <a:t>radiator gas: C</a:t>
              </a:r>
              <a:r>
                <a:rPr lang="en-US" sz="2000" i="0" u="none" baseline="-25000" dirty="0" smtClean="0">
                  <a:solidFill>
                    <a:srgbClr val="0033CC"/>
                  </a:solidFill>
                </a:rPr>
                <a:t>4</a:t>
              </a:r>
              <a:r>
                <a:rPr lang="en-US" sz="1600" i="0" u="none" dirty="0" smtClean="0">
                  <a:solidFill>
                    <a:srgbClr val="0033CC"/>
                  </a:solidFill>
                </a:rPr>
                <a:t>F</a:t>
              </a:r>
              <a:r>
                <a:rPr lang="en-US" sz="2000" i="0" u="none" baseline="-25000" dirty="0" smtClean="0">
                  <a:solidFill>
                    <a:srgbClr val="0033CC"/>
                  </a:solidFill>
                </a:rPr>
                <a:t>10</a:t>
              </a:r>
              <a:endParaRPr lang="en-US" sz="2000" i="0" u="none" baseline="-25000" dirty="0">
                <a:solidFill>
                  <a:srgbClr val="0033CC"/>
                </a:solidFill>
              </a:endParaRPr>
            </a:p>
          </p:txBody>
        </p:sp>
      </p:grpSp>
      <p:sp>
        <p:nvSpPr>
          <p:cNvPr id="950291" name="Freeform 19"/>
          <p:cNvSpPr>
            <a:spLocks/>
          </p:cNvSpPr>
          <p:nvPr/>
        </p:nvSpPr>
        <p:spPr bwMode="auto">
          <a:xfrm>
            <a:off x="-190500" y="2968625"/>
            <a:ext cx="8332788" cy="5626100"/>
          </a:xfrm>
          <a:custGeom>
            <a:avLst/>
            <a:gdLst/>
            <a:ahLst/>
            <a:cxnLst>
              <a:cxn ang="0">
                <a:pos x="2808" y="0"/>
              </a:cxn>
              <a:cxn ang="0">
                <a:pos x="3272" y="2168"/>
              </a:cxn>
              <a:cxn ang="0">
                <a:pos x="5112" y="1680"/>
              </a:cxn>
              <a:cxn ang="0">
                <a:pos x="4096" y="2248"/>
              </a:cxn>
              <a:cxn ang="0">
                <a:pos x="816" y="3360"/>
              </a:cxn>
              <a:cxn ang="0">
                <a:pos x="0" y="3352"/>
              </a:cxn>
            </a:cxnLst>
            <a:rect l="0" t="0" r="r" b="b"/>
            <a:pathLst>
              <a:path w="5249" h="3544">
                <a:moveTo>
                  <a:pt x="2808" y="0"/>
                </a:moveTo>
                <a:cubicBezTo>
                  <a:pt x="2848" y="944"/>
                  <a:pt x="2888" y="1888"/>
                  <a:pt x="3272" y="2168"/>
                </a:cubicBezTo>
                <a:cubicBezTo>
                  <a:pt x="3656" y="2448"/>
                  <a:pt x="4975" y="1667"/>
                  <a:pt x="5112" y="1680"/>
                </a:cubicBezTo>
                <a:cubicBezTo>
                  <a:pt x="5249" y="1693"/>
                  <a:pt x="4812" y="1968"/>
                  <a:pt x="4096" y="2248"/>
                </a:cubicBezTo>
                <a:cubicBezTo>
                  <a:pt x="3380" y="2528"/>
                  <a:pt x="1499" y="3176"/>
                  <a:pt x="816" y="3360"/>
                </a:cubicBezTo>
                <a:cubicBezTo>
                  <a:pt x="133" y="3544"/>
                  <a:pt x="136" y="3353"/>
                  <a:pt x="0" y="3352"/>
                </a:cubicBezTo>
              </a:path>
            </a:pathLst>
          </a:custGeom>
          <a:noFill/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950301" name="Rectangle 29"/>
          <p:cNvSpPr>
            <a:spLocks noChangeArrowheads="1"/>
          </p:cNvSpPr>
          <p:nvPr/>
        </p:nvSpPr>
        <p:spPr bwMode="auto">
          <a:xfrm>
            <a:off x="828677" y="152403"/>
            <a:ext cx="7886700" cy="5238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8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HADRON PID IS PROVIDED BY </a:t>
            </a:r>
            <a:r>
              <a:rPr lang="en-US" sz="2800" i="0" u="none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RICH-1</a:t>
            </a:r>
          </a:p>
        </p:txBody>
      </p:sp>
      <p:sp>
        <p:nvSpPr>
          <p:cNvPr id="950303" name="Text Box 31"/>
          <p:cNvSpPr txBox="1">
            <a:spLocks noChangeArrowheads="1"/>
          </p:cNvSpPr>
          <p:nvPr/>
        </p:nvSpPr>
        <p:spPr bwMode="auto">
          <a:xfrm>
            <a:off x="447674" y="790579"/>
            <a:ext cx="6000751" cy="1117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0" u="none" dirty="0" smtClean="0">
                <a:solidFill>
                  <a:schemeClr val="tx1"/>
                </a:solidFill>
              </a:rPr>
              <a:t>COMPASS RICH-1: a large gaseous  RICH</a:t>
            </a:r>
          </a:p>
          <a:p>
            <a:pPr>
              <a:spcBef>
                <a:spcPct val="50000"/>
              </a:spcBef>
            </a:pPr>
            <a:r>
              <a:rPr lang="en-US" sz="1800" i="0" u="none" dirty="0" smtClean="0">
                <a:solidFill>
                  <a:schemeClr val="tx1"/>
                </a:solidFill>
              </a:rPr>
              <a:t>with two kind of photon detectors</a:t>
            </a:r>
          </a:p>
          <a:p>
            <a:pPr>
              <a:spcBef>
                <a:spcPct val="50000"/>
              </a:spcBef>
            </a:pPr>
            <a:r>
              <a:rPr lang="en-US" sz="1800" i="0" u="none" dirty="0" smtClean="0">
                <a:solidFill>
                  <a:schemeClr val="tx1"/>
                </a:solidFill>
              </a:rPr>
              <a:t>providing: </a:t>
            </a:r>
            <a:endParaRPr lang="en-US" sz="1800" dirty="0"/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>
            <a:off x="6281738" y="2576513"/>
            <a:ext cx="9524" cy="3143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33" name="Line 15"/>
          <p:cNvSpPr>
            <a:spLocks noChangeShapeType="1"/>
          </p:cNvSpPr>
          <p:nvPr/>
        </p:nvSpPr>
        <p:spPr bwMode="auto">
          <a:xfrm flipH="1">
            <a:off x="5229223" y="2524126"/>
            <a:ext cx="247652" cy="255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5410201" y="4276862"/>
            <a:ext cx="819150" cy="314574"/>
          </a:xfrm>
          <a:prstGeom prst="rect">
            <a:avLst/>
          </a:prstGeom>
          <a:solidFill>
            <a:srgbClr val="66FFFF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1600" i="0" u="none" dirty="0" smtClean="0">
                <a:solidFill>
                  <a:srgbClr val="0000CC"/>
                </a:solidFill>
              </a:rPr>
              <a:t>PMT’s</a:t>
            </a:r>
            <a:endParaRPr lang="en-US" sz="1600" i="0" u="none" dirty="0">
              <a:solidFill>
                <a:srgbClr val="0000CC"/>
              </a:solidFill>
            </a:endParaRPr>
          </a:p>
        </p:txBody>
      </p:sp>
      <p:cxnSp>
        <p:nvCxnSpPr>
          <p:cNvPr id="41" name="Straight Connector 40"/>
          <p:cNvCxnSpPr>
            <a:stCxn id="36" idx="4"/>
            <a:endCxn id="36" idx="3"/>
          </p:cNvCxnSpPr>
          <p:nvPr/>
        </p:nvCxnSpPr>
        <p:spPr bwMode="auto">
          <a:xfrm flipH="1">
            <a:off x="5686016" y="3500914"/>
            <a:ext cx="8469" cy="55988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6" name="Group 75"/>
          <p:cNvGrpSpPr/>
          <p:nvPr/>
        </p:nvGrpSpPr>
        <p:grpSpPr>
          <a:xfrm>
            <a:off x="5364959" y="3195645"/>
            <a:ext cx="809624" cy="711993"/>
            <a:chOff x="5386388" y="3285889"/>
            <a:chExt cx="787623" cy="676512"/>
          </a:xfrm>
        </p:grpSpPr>
        <p:sp>
          <p:nvSpPr>
            <p:cNvPr id="37" name="Parallelogram 36"/>
            <p:cNvSpPr/>
            <p:nvPr/>
          </p:nvSpPr>
          <p:spPr bwMode="auto">
            <a:xfrm rot="16716101">
              <a:off x="5643734" y="3565092"/>
              <a:ext cx="433817" cy="305677"/>
            </a:xfrm>
            <a:prstGeom prst="parallelogram">
              <a:avLst>
                <a:gd name="adj" fmla="val 36042"/>
              </a:avLst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1" i="1" u="sng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38" name="Parallelogram 37"/>
            <p:cNvSpPr/>
            <p:nvPr/>
          </p:nvSpPr>
          <p:spPr bwMode="auto">
            <a:xfrm rot="20269823">
              <a:off x="5915679" y="3643235"/>
              <a:ext cx="258332" cy="282517"/>
            </a:xfrm>
            <a:prstGeom prst="parallelogram">
              <a:avLst>
                <a:gd name="adj" fmla="val 65357"/>
              </a:avLst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1" i="1" u="sng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5386388" y="3285889"/>
              <a:ext cx="758536" cy="676512"/>
              <a:chOff x="5386388" y="3285889"/>
              <a:chExt cx="758536" cy="676512"/>
            </a:xfrm>
          </p:grpSpPr>
          <p:sp>
            <p:nvSpPr>
              <p:cNvPr id="36" name="Parallelogram 35"/>
              <p:cNvSpPr/>
              <p:nvPr/>
            </p:nvSpPr>
            <p:spPr bwMode="auto">
              <a:xfrm rot="16716101">
                <a:off x="5338931" y="3400785"/>
                <a:ext cx="433817" cy="305677"/>
              </a:xfrm>
              <a:prstGeom prst="parallelogram">
                <a:avLst>
                  <a:gd name="adj" fmla="val 36042"/>
                </a:avLst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1" i="1" u="sng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39" name="Parallelogram 38"/>
              <p:cNvSpPr/>
              <p:nvPr/>
            </p:nvSpPr>
            <p:spPr bwMode="auto">
              <a:xfrm rot="1704537">
                <a:off x="5410265" y="3427577"/>
                <a:ext cx="734659" cy="72783"/>
              </a:xfrm>
              <a:prstGeom prst="parallelogram">
                <a:avLst>
                  <a:gd name="adj" fmla="val 85566"/>
                </a:avLst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1" i="1" u="sng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44" name="Straight Connector 43"/>
              <p:cNvCxnSpPr/>
              <p:nvPr/>
            </p:nvCxnSpPr>
            <p:spPr bwMode="auto">
              <a:xfrm rot="5400000" flipH="1" flipV="1">
                <a:off x="5547124" y="3613549"/>
                <a:ext cx="321469" cy="47622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auto">
              <a:xfrm rot="5400000" flipH="1" flipV="1">
                <a:off x="5842400" y="3775474"/>
                <a:ext cx="321469" cy="47622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auto">
              <a:xfrm rot="10800000">
                <a:off x="5428085" y="3317564"/>
                <a:ext cx="601244" cy="323369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 bwMode="auto">
              <a:xfrm rot="10800000" flipV="1">
                <a:off x="6031711" y="3598068"/>
                <a:ext cx="80958" cy="38101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 bwMode="auto">
              <a:xfrm rot="10800000" flipV="1">
                <a:off x="5722341" y="3433522"/>
                <a:ext cx="80958" cy="38101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 bwMode="auto">
              <a:xfrm rot="10800000" flipV="1">
                <a:off x="5731802" y="3442930"/>
                <a:ext cx="80958" cy="38101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 bwMode="auto">
              <a:xfrm rot="10800000">
                <a:off x="5386388" y="3636172"/>
                <a:ext cx="597694" cy="326229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 bwMode="auto">
              <a:xfrm rot="10800000" flipV="1">
                <a:off x="5984086" y="3924300"/>
                <a:ext cx="80958" cy="38101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 bwMode="auto">
              <a:xfrm rot="10800000" flipV="1">
                <a:off x="5436659" y="3285889"/>
                <a:ext cx="80957" cy="33338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 bwMode="auto">
              <a:xfrm rot="5400000" flipH="1" flipV="1">
                <a:off x="5251851" y="3456386"/>
                <a:ext cx="321469" cy="47622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8" name="Group 77"/>
          <p:cNvGrpSpPr/>
          <p:nvPr/>
        </p:nvGrpSpPr>
        <p:grpSpPr>
          <a:xfrm>
            <a:off x="5337281" y="4985678"/>
            <a:ext cx="853351" cy="754360"/>
            <a:chOff x="5405796" y="3271685"/>
            <a:chExt cx="830162" cy="716768"/>
          </a:xfrm>
        </p:grpSpPr>
        <p:sp>
          <p:nvSpPr>
            <p:cNvPr id="79" name="Parallelogram 78"/>
            <p:cNvSpPr/>
            <p:nvPr/>
          </p:nvSpPr>
          <p:spPr bwMode="auto">
            <a:xfrm rot="15727919">
              <a:off x="5385083" y="3346018"/>
              <a:ext cx="716768" cy="568102"/>
            </a:xfrm>
            <a:prstGeom prst="parallelogram">
              <a:avLst>
                <a:gd name="adj" fmla="val 75381"/>
              </a:avLst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1" i="1" u="sng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0" name="Parallelogram 79"/>
            <p:cNvSpPr/>
            <p:nvPr/>
          </p:nvSpPr>
          <p:spPr bwMode="auto">
            <a:xfrm rot="19490982">
              <a:off x="5981458" y="3617141"/>
              <a:ext cx="254500" cy="269423"/>
            </a:xfrm>
            <a:prstGeom prst="parallelogram">
              <a:avLst>
                <a:gd name="adj" fmla="val 52642"/>
              </a:avLst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1" i="1" u="sng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81" name="Group 73"/>
            <p:cNvGrpSpPr/>
            <p:nvPr/>
          </p:nvGrpSpPr>
          <p:grpSpPr>
            <a:xfrm>
              <a:off x="5405796" y="3296484"/>
              <a:ext cx="826949" cy="643291"/>
              <a:chOff x="5405796" y="3296484"/>
              <a:chExt cx="826949" cy="643291"/>
            </a:xfrm>
          </p:grpSpPr>
          <p:sp>
            <p:nvSpPr>
              <p:cNvPr id="83" name="Parallelogram 82"/>
              <p:cNvSpPr/>
              <p:nvPr/>
            </p:nvSpPr>
            <p:spPr bwMode="auto">
              <a:xfrm rot="1713590">
                <a:off x="5405796" y="3296484"/>
                <a:ext cx="826949" cy="214071"/>
              </a:xfrm>
              <a:prstGeom prst="parallelogram">
                <a:avLst>
                  <a:gd name="adj" fmla="val 49212"/>
                </a:avLst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1" i="1" u="sng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Helvetica" pitchFamily="34" charset="0"/>
                </a:endParaRPr>
              </a:p>
            </p:txBody>
          </p:sp>
          <p:cxnSp>
            <p:nvCxnSpPr>
              <p:cNvPr id="84" name="Straight Connector 83"/>
              <p:cNvCxnSpPr>
                <a:stCxn id="79" idx="5"/>
              </p:cNvCxnSpPr>
              <p:nvPr/>
            </p:nvCxnSpPr>
            <p:spPr bwMode="auto">
              <a:xfrm rot="5400000" flipH="1">
                <a:off x="5597388" y="3610912"/>
                <a:ext cx="301288" cy="32716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 bwMode="auto">
              <a:xfrm rot="16200000" flipV="1">
                <a:off x="5901214" y="3764277"/>
                <a:ext cx="301222" cy="49769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 bwMode="auto">
              <a:xfrm rot="10800000">
                <a:off x="5409545" y="3310776"/>
                <a:ext cx="624416" cy="334688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 bwMode="auto">
              <a:xfrm rot="10800000" flipV="1">
                <a:off x="6076744" y="3885470"/>
                <a:ext cx="90308" cy="54305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6" name="Straight Connector 95"/>
          <p:cNvCxnSpPr/>
          <p:nvPr/>
        </p:nvCxnSpPr>
        <p:spPr bwMode="auto">
          <a:xfrm rot="10800000" flipV="1">
            <a:off x="5981746" y="5226844"/>
            <a:ext cx="207125" cy="152398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 bwMode="auto">
          <a:xfrm rot="10800000">
            <a:off x="5386388" y="5341148"/>
            <a:ext cx="641859" cy="352241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 bwMode="auto">
          <a:xfrm rot="16200000" flipV="1">
            <a:off x="5207062" y="5161819"/>
            <a:ext cx="317020" cy="51159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 bwMode="auto">
          <a:xfrm rot="10800000" flipV="1">
            <a:off x="5662661" y="5041106"/>
            <a:ext cx="204741" cy="161924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Line 15"/>
          <p:cNvSpPr>
            <a:spLocks noChangeShapeType="1"/>
          </p:cNvSpPr>
          <p:nvPr/>
        </p:nvSpPr>
        <p:spPr bwMode="auto">
          <a:xfrm flipH="1">
            <a:off x="5505449" y="4579147"/>
            <a:ext cx="233364" cy="66913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06" name="Line 15"/>
          <p:cNvSpPr>
            <a:spLocks noChangeShapeType="1"/>
          </p:cNvSpPr>
          <p:nvPr/>
        </p:nvSpPr>
        <p:spPr bwMode="auto">
          <a:xfrm>
            <a:off x="5753102" y="4581529"/>
            <a:ext cx="104773" cy="66913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cxnSp>
        <p:nvCxnSpPr>
          <p:cNvPr id="109" name="Straight Connector 108"/>
          <p:cNvCxnSpPr/>
          <p:nvPr/>
        </p:nvCxnSpPr>
        <p:spPr bwMode="auto">
          <a:xfrm rot="10800000" flipV="1">
            <a:off x="5350713" y="4872042"/>
            <a:ext cx="197599" cy="140493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6" name="Line 15"/>
          <p:cNvSpPr>
            <a:spLocks noChangeShapeType="1"/>
          </p:cNvSpPr>
          <p:nvPr/>
        </p:nvSpPr>
        <p:spPr bwMode="auto">
          <a:xfrm flipH="1" flipV="1">
            <a:off x="5514975" y="3562350"/>
            <a:ext cx="204787" cy="71675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17" name="Line 15"/>
          <p:cNvSpPr>
            <a:spLocks noChangeShapeType="1"/>
          </p:cNvSpPr>
          <p:nvPr/>
        </p:nvSpPr>
        <p:spPr bwMode="auto">
          <a:xfrm flipV="1">
            <a:off x="5719761" y="3695700"/>
            <a:ext cx="119063" cy="58340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cxnSp>
        <p:nvCxnSpPr>
          <p:cNvPr id="118" name="Straight Connector 117"/>
          <p:cNvCxnSpPr/>
          <p:nvPr/>
        </p:nvCxnSpPr>
        <p:spPr bwMode="auto">
          <a:xfrm rot="10800000">
            <a:off x="5443538" y="4948241"/>
            <a:ext cx="641859" cy="352241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 bwMode="auto">
          <a:xfrm rot="10800000" flipV="1">
            <a:off x="7191377" y="3933825"/>
            <a:ext cx="619137" cy="152403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 bwMode="auto">
          <a:xfrm rot="10800000" flipV="1">
            <a:off x="7210427" y="3962400"/>
            <a:ext cx="619137" cy="152403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Text Box 14"/>
          <p:cNvSpPr txBox="1">
            <a:spLocks noChangeArrowheads="1"/>
          </p:cNvSpPr>
          <p:nvPr/>
        </p:nvSpPr>
        <p:spPr bwMode="auto">
          <a:xfrm>
            <a:off x="6906987" y="5660096"/>
            <a:ext cx="1341665" cy="314574"/>
          </a:xfrm>
          <a:prstGeom prst="rect">
            <a:avLst/>
          </a:prstGeom>
          <a:solidFill>
            <a:srgbClr val="66FFFF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1600" i="0" u="none" dirty="0" smtClean="0">
                <a:solidFill>
                  <a:srgbClr val="0000CC"/>
                </a:solidFill>
              </a:rPr>
              <a:t>beam pipe</a:t>
            </a:r>
            <a:endParaRPr lang="en-US" sz="1600" i="0" u="none" dirty="0">
              <a:solidFill>
                <a:srgbClr val="0000CC"/>
              </a:solidFill>
            </a:endParaRPr>
          </a:p>
        </p:txBody>
      </p:sp>
      <p:sp>
        <p:nvSpPr>
          <p:cNvPr id="98" name="Line 15"/>
          <p:cNvSpPr>
            <a:spLocks noChangeShapeType="1"/>
          </p:cNvSpPr>
          <p:nvPr/>
        </p:nvSpPr>
        <p:spPr bwMode="auto">
          <a:xfrm flipV="1">
            <a:off x="7348536" y="4057654"/>
            <a:ext cx="280989" cy="16406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69" name="Text Box 11"/>
          <p:cNvSpPr txBox="1">
            <a:spLocks noChangeArrowheads="1"/>
          </p:cNvSpPr>
          <p:nvPr/>
        </p:nvSpPr>
        <p:spPr bwMode="auto">
          <a:xfrm>
            <a:off x="4931266" y="5997314"/>
            <a:ext cx="1458156" cy="342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1800" i="0" u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PD’s: ~6 m</a:t>
            </a:r>
            <a:r>
              <a:rPr lang="en-US" sz="2000" i="0" u="none" baseline="30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endParaRPr lang="en-US" sz="2000" i="0" u="none" baseline="300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2" name="Line 15"/>
          <p:cNvSpPr>
            <a:spLocks noChangeShapeType="1"/>
          </p:cNvSpPr>
          <p:nvPr/>
        </p:nvSpPr>
        <p:spPr bwMode="auto">
          <a:xfrm flipV="1">
            <a:off x="4071937" y="4429128"/>
            <a:ext cx="1385889" cy="93583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7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77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2" y="6478591"/>
            <a:ext cx="7562850" cy="255587"/>
          </a:xfrm>
        </p:spPr>
        <p:txBody>
          <a:bodyPr/>
          <a:lstStyle/>
          <a:p>
            <a:r>
              <a:rPr lang="en-US" dirty="0" smtClean="0"/>
              <a:t>Trieste, 12/10/2015  -  4</a:t>
            </a:r>
            <a:r>
              <a:rPr lang="en-US" baseline="30000" dirty="0" smtClean="0"/>
              <a:t>th</a:t>
            </a:r>
            <a:r>
              <a:rPr lang="en-US" dirty="0" smtClean="0"/>
              <a:t> International Conference on Micro Pattern Gaseous Detectors,    MPGD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73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96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5089" y="115890"/>
            <a:ext cx="7215187" cy="674687"/>
          </a:xfrm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Gas radiator, mirrors, PD’s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" name="Picture 5" descr="mirror_wall"/>
          <p:cNvPicPr>
            <a:picLocks noChangeAspect="1" noChangeArrowheads="1"/>
          </p:cNvPicPr>
          <p:nvPr/>
        </p:nvPicPr>
        <p:blipFill>
          <a:blip r:embed="rId3" cstate="print"/>
          <a:srcRect l="2119" r="3532"/>
          <a:stretch>
            <a:fillRect/>
          </a:stretch>
        </p:blipFill>
        <p:spPr bwMode="auto">
          <a:xfrm>
            <a:off x="2343150" y="847730"/>
            <a:ext cx="4044112" cy="2933699"/>
          </a:xfrm>
          <a:prstGeom prst="rect">
            <a:avLst/>
          </a:prstGeom>
          <a:noFill/>
        </p:spPr>
      </p:pic>
      <p:pic>
        <p:nvPicPr>
          <p:cNvPr id="13" name="Picture 3" descr="2006-07 cern 003"/>
          <p:cNvPicPr>
            <a:picLocks noChangeAspect="1" noChangeArrowheads="1"/>
          </p:cNvPicPr>
          <p:nvPr/>
        </p:nvPicPr>
        <p:blipFill rotWithShape="1">
          <a:blip r:embed="rId4" cstate="print"/>
          <a:srcRect t="12118"/>
          <a:stretch/>
        </p:blipFill>
        <p:spPr bwMode="auto">
          <a:xfrm>
            <a:off x="1756059" y="3791039"/>
            <a:ext cx="5768543" cy="2632405"/>
          </a:xfrm>
          <a:prstGeom prst="rect">
            <a:avLst/>
          </a:prstGeom>
          <a:noFill/>
        </p:spPr>
      </p:pic>
      <p:pic>
        <p:nvPicPr>
          <p:cNvPr id="15" name="Picture 3" descr="p3100069_s"/>
          <p:cNvPicPr>
            <a:picLocks noChangeAspect="1" noChangeArrowheads="1"/>
          </p:cNvPicPr>
          <p:nvPr/>
        </p:nvPicPr>
        <p:blipFill>
          <a:blip r:embed="rId5" cstate="print"/>
          <a:srcRect t="10753"/>
          <a:stretch>
            <a:fillRect/>
          </a:stretch>
        </p:blipFill>
        <p:spPr bwMode="auto">
          <a:xfrm>
            <a:off x="79754" y="876304"/>
            <a:ext cx="2225297" cy="2914735"/>
          </a:xfrm>
          <a:prstGeom prst="rect">
            <a:avLst/>
          </a:prstGeom>
          <a:noFill/>
        </p:spPr>
      </p:pic>
      <p:pic>
        <p:nvPicPr>
          <p:cNvPr id="16" name="Picture 6" descr="DSCN1672"/>
          <p:cNvPicPr>
            <a:picLocks noChangeAspect="1" noChangeArrowheads="1"/>
          </p:cNvPicPr>
          <p:nvPr/>
        </p:nvPicPr>
        <p:blipFill>
          <a:blip r:embed="rId6" cstate="print"/>
          <a:srcRect t="3430" b="6859"/>
          <a:stretch>
            <a:fillRect/>
          </a:stretch>
        </p:blipFill>
        <p:spPr bwMode="auto">
          <a:xfrm rot="10800000">
            <a:off x="56946" y="3908843"/>
            <a:ext cx="1602358" cy="109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4"/>
          <p:cNvPicPr>
            <a:picLocks noChangeAspect="1" noChangeArrowheads="1"/>
          </p:cNvPicPr>
          <p:nvPr/>
        </p:nvPicPr>
        <p:blipFill>
          <a:blip r:embed="rId7" cstate="print"/>
          <a:srcRect l="41652" t="1853" r="1515" b="38912"/>
          <a:stretch>
            <a:fillRect/>
          </a:stretch>
        </p:blipFill>
        <p:spPr bwMode="auto">
          <a:xfrm>
            <a:off x="66674" y="5071171"/>
            <a:ext cx="1593458" cy="1358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  <p:sp>
        <p:nvSpPr>
          <p:cNvPr id="14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2" y="6478591"/>
            <a:ext cx="7562850" cy="255587"/>
          </a:xfrm>
        </p:spPr>
        <p:txBody>
          <a:bodyPr/>
          <a:lstStyle/>
          <a:p>
            <a:r>
              <a:rPr lang="en-US" dirty="0" smtClean="0"/>
              <a:t>Trieste, 12/10/2015  -  4</a:t>
            </a:r>
            <a:r>
              <a:rPr lang="en-US" baseline="30000" dirty="0" smtClean="0"/>
              <a:t>th</a:t>
            </a:r>
            <a:r>
              <a:rPr lang="en-US" dirty="0" smtClean="0"/>
              <a:t> International Conference on Micro Pattern Gaseous Detectors,    MPGD 2015</a:t>
            </a:r>
            <a:endParaRPr lang="en-US" dirty="0"/>
          </a:p>
        </p:txBody>
      </p:sp>
      <p:pic>
        <p:nvPicPr>
          <p:cNvPr id="21" name="Picture 6" descr="photo_rad_gas_syst"/>
          <p:cNvPicPr>
            <a:picLocks noChangeAspect="1" noChangeArrowheads="1"/>
          </p:cNvPicPr>
          <p:nvPr/>
        </p:nvPicPr>
        <p:blipFill rotWithShape="1">
          <a:blip r:embed="rId8" cstate="print"/>
          <a:srcRect l="25607" t="65619" r="14937"/>
          <a:stretch/>
        </p:blipFill>
        <p:spPr bwMode="auto">
          <a:xfrm>
            <a:off x="6444748" y="913336"/>
            <a:ext cx="3355353" cy="2802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C:\Documents and Settings\Andrea Latina\Desktop\CLAM\Rich1Photos\Vert_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0" y="3790953"/>
            <a:ext cx="1936051" cy="2638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136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823325" y="6489700"/>
            <a:ext cx="1079500" cy="203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    </a:t>
            </a:r>
          </a:p>
          <a:p>
            <a:endParaRPr lang="en-US" dirty="0">
              <a:latin typeface="Times New Roman" pitchFamily="18" charset="0"/>
            </a:endParaRPr>
          </a:p>
        </p:txBody>
      </p:sp>
      <p:pic>
        <p:nvPicPr>
          <p:cNvPr id="958471" name="Picture 7" descr="ang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9534" y="912499"/>
            <a:ext cx="3512665" cy="5516876"/>
          </a:xfrm>
          <a:prstGeom prst="rect">
            <a:avLst/>
          </a:prstGeom>
          <a:noFill/>
        </p:spPr>
      </p:pic>
      <p:pic>
        <p:nvPicPr>
          <p:cNvPr id="14" name="Picture 15" descr="p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49" y="1914525"/>
            <a:ext cx="4387698" cy="4484689"/>
          </a:xfrm>
          <a:prstGeom prst="rect">
            <a:avLst/>
          </a:prstGeom>
          <a:noFill/>
        </p:spPr>
      </p:pic>
      <p:pic>
        <p:nvPicPr>
          <p:cNvPr id="15" name="Picture 6" descr="C:\Documents and Settings\fulvio\My Documents\My Pictures\oldcsi\goodi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4675" y="885825"/>
            <a:ext cx="3105148" cy="2484118"/>
          </a:xfrm>
          <a:prstGeom prst="rect">
            <a:avLst/>
          </a:prstGeom>
          <a:noFill/>
        </p:spPr>
      </p:pic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753836" y="114300"/>
            <a:ext cx="7904389" cy="700088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COMPASS RICH-1 MWPC’s with </a:t>
            </a:r>
            <a:r>
              <a:rPr lang="en-US" sz="3200" i="0" u="none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CsI</a:t>
            </a:r>
            <a:endParaRPr lang="en-US" sz="32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958477" name="Picture 13" descr="testQuarzi4"/>
          <p:cNvPicPr>
            <a:picLocks noChangeAspect="1" noChangeArrowheads="1"/>
          </p:cNvPicPr>
          <p:nvPr/>
        </p:nvPicPr>
        <p:blipFill>
          <a:blip r:embed="rId6" cstate="print"/>
          <a:srcRect r="11524"/>
          <a:stretch>
            <a:fillRect/>
          </a:stretch>
        </p:blipFill>
        <p:spPr bwMode="auto">
          <a:xfrm>
            <a:off x="3854449" y="3543300"/>
            <a:ext cx="2394868" cy="285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2" y="6478591"/>
            <a:ext cx="7562850" cy="255587"/>
          </a:xfrm>
        </p:spPr>
        <p:txBody>
          <a:bodyPr/>
          <a:lstStyle/>
          <a:p>
            <a:r>
              <a:rPr lang="en-US" dirty="0" smtClean="0"/>
              <a:t>Trieste, 12/10/2015  -  4</a:t>
            </a:r>
            <a:r>
              <a:rPr lang="en-US" baseline="30000" dirty="0" smtClean="0"/>
              <a:t>th</a:t>
            </a:r>
            <a:r>
              <a:rPr lang="en-US" dirty="0" smtClean="0"/>
              <a:t> International Conference on Micro Pattern Gaseous Detectors,    MPGD 2015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4852" y="6457954"/>
            <a:ext cx="2746375" cy="276225"/>
          </a:xfrm>
        </p:spPr>
        <p:txBody>
          <a:bodyPr/>
          <a:lstStyle/>
          <a:p>
            <a:r>
              <a:rPr lang="en-US" dirty="0"/>
              <a:t>Fulvio  TESSAROTTO</a:t>
            </a:r>
          </a:p>
        </p:txBody>
      </p:sp>
    </p:spTree>
    <p:extLst>
      <p:ext uri="{BB962C8B-B14F-4D97-AF65-F5344CB8AC3E}">
        <p14:creationId xmlns:p14="http://schemas.microsoft.com/office/powerpoint/2010/main" val="79701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784786" y="6446842"/>
            <a:ext cx="2895599" cy="287337"/>
          </a:xfrm>
        </p:spPr>
        <p:txBody>
          <a:bodyPr/>
          <a:lstStyle/>
          <a:p>
            <a:r>
              <a:rPr lang="en-US" dirty="0" smtClean="0"/>
              <a:t>Fulvio  TESSAROTTO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9" name="Rectangle 29"/>
          <p:cNvSpPr>
            <a:spLocks noChangeArrowheads="1"/>
          </p:cNvSpPr>
          <p:nvPr/>
        </p:nvSpPr>
        <p:spPr bwMode="auto">
          <a:xfrm>
            <a:off x="876299" y="204788"/>
            <a:ext cx="7877175" cy="6096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The </a:t>
            </a:r>
            <a:r>
              <a:rPr lang="en-US" sz="3200" i="0" u="none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CsI</a:t>
            </a:r>
            <a:r>
              <a:rPr lang="en-US" sz="32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sz="3200" i="0" u="none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photocathodes</a:t>
            </a:r>
            <a:endParaRPr lang="en-US" sz="32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047555" name="Picture 3" descr="C:\Documents and Settings\fulvio\My Documents\My Pictures\CsI\cs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962025"/>
            <a:ext cx="3533775" cy="2827020"/>
          </a:xfrm>
          <a:prstGeom prst="rect">
            <a:avLst/>
          </a:prstGeom>
          <a:noFill/>
        </p:spPr>
      </p:pic>
      <p:pic>
        <p:nvPicPr>
          <p:cNvPr id="11" name="Picture 8" descr="vacu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5075" y="876300"/>
            <a:ext cx="3348190" cy="2867025"/>
          </a:xfrm>
          <a:prstGeom prst="rect">
            <a:avLst/>
          </a:prstGeom>
          <a:noFill/>
        </p:spPr>
      </p:pic>
      <p:pic>
        <p:nvPicPr>
          <p:cNvPr id="12" name="Picture 9" descr="DSCN0360"/>
          <p:cNvPicPr>
            <a:picLocks noChangeAspect="1" noChangeArrowheads="1"/>
          </p:cNvPicPr>
          <p:nvPr/>
        </p:nvPicPr>
        <p:blipFill>
          <a:blip r:embed="rId4" cstate="print"/>
          <a:srcRect l="15230"/>
          <a:stretch>
            <a:fillRect/>
          </a:stretch>
        </p:blipFill>
        <p:spPr bwMode="auto">
          <a:xfrm rot="16200000">
            <a:off x="3601983" y="1173105"/>
            <a:ext cx="2921113" cy="2276475"/>
          </a:xfrm>
          <a:prstGeom prst="rect">
            <a:avLst/>
          </a:prstGeom>
          <a:noFill/>
        </p:spPr>
      </p:pic>
      <p:pic>
        <p:nvPicPr>
          <p:cNvPr id="14" name="Picture 12" descr="glovebox2"/>
          <p:cNvPicPr>
            <a:picLocks noChangeAspect="1" noChangeArrowheads="1"/>
          </p:cNvPicPr>
          <p:nvPr/>
        </p:nvPicPr>
        <p:blipFill>
          <a:blip r:embed="rId5" cstate="print"/>
          <a:srcRect l="6686" r="8482"/>
          <a:stretch>
            <a:fillRect/>
          </a:stretch>
        </p:blipFill>
        <p:spPr bwMode="auto">
          <a:xfrm>
            <a:off x="220663" y="3838574"/>
            <a:ext cx="2833772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38" descr="glovebox1"/>
          <p:cNvPicPr>
            <a:picLocks noChangeAspect="1" noChangeArrowheads="1"/>
          </p:cNvPicPr>
          <p:nvPr/>
        </p:nvPicPr>
        <p:blipFill>
          <a:blip r:embed="rId6" cstate="print"/>
          <a:srcRect r="3933"/>
          <a:stretch>
            <a:fillRect/>
          </a:stretch>
        </p:blipFill>
        <p:spPr bwMode="auto">
          <a:xfrm>
            <a:off x="3113088" y="3903266"/>
            <a:ext cx="3085207" cy="2408634"/>
          </a:xfrm>
          <a:prstGeom prst="rect">
            <a:avLst/>
          </a:prstGeom>
          <a:noFill/>
        </p:spPr>
      </p:pic>
      <p:pic>
        <p:nvPicPr>
          <p:cNvPr id="16" name="Picture 1036" descr="transp"/>
          <p:cNvPicPr>
            <a:picLocks noChangeAspect="1" noChangeArrowheads="1"/>
          </p:cNvPicPr>
          <p:nvPr/>
        </p:nvPicPr>
        <p:blipFill>
          <a:blip r:embed="rId7" cstate="print"/>
          <a:srcRect t="1414" b="11317"/>
          <a:stretch>
            <a:fillRect/>
          </a:stretch>
        </p:blipFill>
        <p:spPr bwMode="auto">
          <a:xfrm>
            <a:off x="6276975" y="3910013"/>
            <a:ext cx="340341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2" y="6478591"/>
            <a:ext cx="7562850" cy="255587"/>
          </a:xfrm>
        </p:spPr>
        <p:txBody>
          <a:bodyPr/>
          <a:lstStyle/>
          <a:p>
            <a:r>
              <a:rPr lang="en-US" dirty="0" smtClean="0"/>
              <a:t>Trieste, 12/10/2015  -  4</a:t>
            </a:r>
            <a:r>
              <a:rPr lang="en-US" baseline="30000" dirty="0" smtClean="0"/>
              <a:t>th</a:t>
            </a:r>
            <a:r>
              <a:rPr lang="en-US" dirty="0" smtClean="0"/>
              <a:t> International Conference on Micro Pattern Gaseous Detectors,    MPGD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05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95698" y="909086"/>
            <a:ext cx="5177218" cy="5435231"/>
            <a:chOff x="95697" y="1137684"/>
            <a:chExt cx="5367297" cy="5539453"/>
          </a:xfrm>
        </p:grpSpPr>
        <p:grpSp>
          <p:nvGrpSpPr>
            <p:cNvPr id="2" name="Group 24"/>
            <p:cNvGrpSpPr/>
            <p:nvPr/>
          </p:nvGrpSpPr>
          <p:grpSpPr>
            <a:xfrm>
              <a:off x="95697" y="1137684"/>
              <a:ext cx="5367297" cy="5539453"/>
              <a:chOff x="1998138" y="813685"/>
              <a:chExt cx="5096763" cy="5268028"/>
            </a:xfrm>
          </p:grpSpPr>
          <p:sp>
            <p:nvSpPr>
              <p:cNvPr id="26" name="Text Box 4"/>
              <p:cNvSpPr txBox="1">
                <a:spLocks noChangeArrowheads="1"/>
              </p:cNvSpPr>
              <p:nvPr/>
            </p:nvSpPr>
            <p:spPr bwMode="auto">
              <a:xfrm>
                <a:off x="5353265" y="4618038"/>
                <a:ext cx="1098336" cy="519679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rgbClr val="0033CC"/>
                </a:solidFill>
                <a:miter lim="800000"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r>
                  <a:rPr lang="en-US" sz="1600" u="none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radiator:</a:t>
                </a:r>
              </a:p>
              <a:p>
                <a:r>
                  <a:rPr lang="en-US" sz="1600" u="none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C</a:t>
                </a:r>
                <a:r>
                  <a:rPr lang="en-US" sz="2000" u="none" baseline="-25000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4</a:t>
                </a:r>
                <a:r>
                  <a:rPr lang="en-US" sz="1600" u="none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F</a:t>
                </a:r>
                <a:r>
                  <a:rPr lang="en-US" sz="2000" u="none" baseline="-25000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10</a:t>
                </a:r>
              </a:p>
            </p:txBody>
          </p:sp>
          <p:grpSp>
            <p:nvGrpSpPr>
              <p:cNvPr id="3" name="Group 5"/>
              <p:cNvGrpSpPr>
                <a:grpSpLocks/>
              </p:cNvGrpSpPr>
              <p:nvPr/>
            </p:nvGrpSpPr>
            <p:grpSpPr bwMode="auto">
              <a:xfrm>
                <a:off x="1998138" y="813685"/>
                <a:ext cx="5096763" cy="5268028"/>
                <a:chOff x="2934" y="1090"/>
                <a:chExt cx="2500" cy="2742"/>
              </a:xfrm>
            </p:grpSpPr>
            <p:pic>
              <p:nvPicPr>
                <p:cNvPr id="71" name="Picture 6" descr="rich1_artistic_trans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168" y="1174"/>
                  <a:ext cx="2265" cy="2658"/>
                </a:xfrm>
                <a:prstGeom prst="rect">
                  <a:avLst/>
                </a:prstGeom>
                <a:noFill/>
              </p:spPr>
            </p:pic>
            <p:sp>
              <p:nvSpPr>
                <p:cNvPr id="72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2934" y="1097"/>
                  <a:ext cx="704" cy="44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  <p:sp>
              <p:nvSpPr>
                <p:cNvPr id="73" name="Line 8"/>
                <p:cNvSpPr>
                  <a:spLocks noChangeShapeType="1"/>
                </p:cNvSpPr>
                <p:nvPr/>
              </p:nvSpPr>
              <p:spPr bwMode="auto">
                <a:xfrm>
                  <a:off x="3634" y="1090"/>
                  <a:ext cx="1600" cy="9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  <p:sp>
              <p:nvSpPr>
                <p:cNvPr id="74" name="Line 9"/>
                <p:cNvSpPr>
                  <a:spLocks noChangeShapeType="1"/>
                </p:cNvSpPr>
                <p:nvPr/>
              </p:nvSpPr>
              <p:spPr bwMode="auto">
                <a:xfrm>
                  <a:off x="5227" y="2000"/>
                  <a:ext cx="8" cy="152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endParaRPr lang="en-US" dirty="0"/>
                </a:p>
              </p:txBody>
            </p:sp>
            <p:sp>
              <p:nvSpPr>
                <p:cNvPr id="75" name="Text Box 10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5190" y="2591"/>
                  <a:ext cx="309" cy="1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US" sz="2000" b="0" i="0" u="none" dirty="0" smtClean="0">
                      <a:solidFill>
                        <a:schemeClr val="tx1"/>
                      </a:solidFill>
                    </a:rPr>
                    <a:t>5 m</a:t>
                  </a:r>
                  <a:endParaRPr lang="en-US" sz="2000" b="0" i="0" u="non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" name="Text Box 11"/>
                <p:cNvSpPr txBox="1">
                  <a:spLocks noChangeArrowheads="1"/>
                </p:cNvSpPr>
                <p:nvPr/>
              </p:nvSpPr>
              <p:spPr bwMode="auto">
                <a:xfrm rot="1749544">
                  <a:off x="4377" y="1386"/>
                  <a:ext cx="296" cy="1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US" sz="2000" b="0" i="0" u="none" dirty="0">
                      <a:solidFill>
                        <a:schemeClr val="tx1"/>
                      </a:solidFill>
                    </a:rPr>
                    <a:t>6 m</a:t>
                  </a:r>
                </a:p>
              </p:txBody>
            </p:sp>
            <p:sp>
              <p:nvSpPr>
                <p:cNvPr id="77" name="Text Box 12"/>
                <p:cNvSpPr txBox="1">
                  <a:spLocks noChangeArrowheads="1"/>
                </p:cNvSpPr>
                <p:nvPr/>
              </p:nvSpPr>
              <p:spPr bwMode="auto">
                <a:xfrm rot="19712904">
                  <a:off x="3088" y="1142"/>
                  <a:ext cx="296" cy="1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US" sz="2000" b="0" i="0" u="none" dirty="0" smtClean="0">
                      <a:solidFill>
                        <a:schemeClr val="tx1"/>
                      </a:solidFill>
                    </a:rPr>
                    <a:t>3 m</a:t>
                  </a:r>
                  <a:endParaRPr lang="en-US" sz="2000" b="0" i="0" u="non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594" y="1715"/>
                  <a:ext cx="536" cy="173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92075" tIns="46038" rIns="92075" bIns="46038">
                  <a:spAutoFit/>
                </a:bodyPr>
                <a:lstStyle/>
                <a:p>
                  <a:r>
                    <a:rPr lang="en-US" sz="1800" b="0" i="0" u="none" dirty="0" smtClean="0">
                      <a:solidFill>
                        <a:schemeClr val="tx1"/>
                      </a:solidFill>
                    </a:rPr>
                    <a:t>MWPC’s</a:t>
                  </a:r>
                  <a:endParaRPr lang="en-US" sz="1800" b="0" i="0" u="non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188" y="1942"/>
                  <a:ext cx="571" cy="29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92075" tIns="46038" rIns="92075" bIns="46038">
                  <a:spAutoFit/>
                </a:bodyPr>
                <a:lstStyle/>
                <a:p>
                  <a:r>
                    <a:rPr lang="en-US" sz="1800" b="0" i="0" u="none" dirty="0" smtClean="0">
                      <a:solidFill>
                        <a:schemeClr val="tx1"/>
                      </a:solidFill>
                    </a:rPr>
                    <a:t>UV mirror</a:t>
                  </a:r>
                  <a:endParaRPr lang="en-US" sz="1800" b="0" i="0" u="none" dirty="0">
                    <a:solidFill>
                      <a:schemeClr val="tx1"/>
                    </a:solidFill>
                  </a:endParaRPr>
                </a:p>
                <a:p>
                  <a:r>
                    <a:rPr lang="en-US" sz="1800" b="0" i="0" u="none" dirty="0">
                      <a:solidFill>
                        <a:schemeClr val="tx1"/>
                      </a:solidFill>
                    </a:rPr>
                    <a:t>wall</a:t>
                  </a:r>
                </a:p>
              </p:txBody>
            </p:sp>
            <p:sp>
              <p:nvSpPr>
                <p:cNvPr id="80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3498" y="1864"/>
                  <a:ext cx="313" cy="27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  <p:sp>
              <p:nvSpPr>
                <p:cNvPr id="81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3652" y="1864"/>
                  <a:ext cx="159" cy="37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  <p:sp>
              <p:nvSpPr>
                <p:cNvPr id="82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361" y="1429"/>
                  <a:ext cx="543" cy="17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92075" tIns="46038" rIns="92075" bIns="46038">
                  <a:spAutoFit/>
                </a:bodyPr>
                <a:lstStyle/>
                <a:p>
                  <a:r>
                    <a:rPr lang="en-US" sz="1800" b="0" i="0" u="none" dirty="0" smtClean="0">
                      <a:solidFill>
                        <a:schemeClr val="tx1"/>
                      </a:solidFill>
                    </a:rPr>
                    <a:t>Al vessel</a:t>
                  </a:r>
                  <a:endParaRPr lang="en-US" sz="1800" b="0" i="0" u="non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3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391" y="3233"/>
                  <a:ext cx="607" cy="29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92075" tIns="46038" rIns="92075" bIns="46038">
                  <a:spAutoFit/>
                </a:bodyPr>
                <a:lstStyle/>
                <a:p>
                  <a:r>
                    <a:rPr lang="en-US" sz="1800" b="0" i="0" u="none" dirty="0" smtClean="0">
                      <a:solidFill>
                        <a:schemeClr val="tx1"/>
                      </a:solidFill>
                    </a:rPr>
                    <a:t>radiator gas: C</a:t>
                  </a:r>
                  <a:r>
                    <a:rPr lang="en-US" sz="1800" b="0" i="0" u="none" baseline="-25000" dirty="0" smtClean="0">
                      <a:solidFill>
                        <a:schemeClr val="tx1"/>
                      </a:solidFill>
                    </a:rPr>
                    <a:t>4</a:t>
                  </a:r>
                  <a:r>
                    <a:rPr lang="en-US" sz="1800" b="0" i="0" u="none" dirty="0" smtClean="0">
                      <a:solidFill>
                        <a:schemeClr val="tx1"/>
                      </a:solidFill>
                    </a:rPr>
                    <a:t>F</a:t>
                  </a:r>
                  <a:r>
                    <a:rPr lang="en-US" sz="1800" b="0" i="0" u="none" baseline="-25000" dirty="0" smtClean="0">
                      <a:solidFill>
                        <a:schemeClr val="tx1"/>
                      </a:solidFill>
                    </a:rPr>
                    <a:t>10</a:t>
                  </a:r>
                  <a:endParaRPr lang="en-US" sz="1800" b="0" i="0" u="none" baseline="-250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8" name="Line 16"/>
              <p:cNvSpPr>
                <a:spLocks noChangeShapeType="1"/>
              </p:cNvSpPr>
              <p:nvPr/>
            </p:nvSpPr>
            <p:spPr bwMode="auto">
              <a:xfrm flipV="1">
                <a:off x="2896339" y="5455259"/>
                <a:ext cx="525834" cy="4276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9" name="Line 15"/>
              <p:cNvSpPr>
                <a:spLocks noChangeShapeType="1"/>
              </p:cNvSpPr>
              <p:nvPr/>
            </p:nvSpPr>
            <p:spPr bwMode="auto">
              <a:xfrm flipV="1">
                <a:off x="2895598" y="5292168"/>
                <a:ext cx="211930" cy="5907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30" name="Text Box 13"/>
              <p:cNvSpPr txBox="1">
                <a:spLocks noChangeArrowheads="1"/>
              </p:cNvSpPr>
              <p:nvPr/>
            </p:nvSpPr>
            <p:spPr bwMode="auto">
              <a:xfrm>
                <a:off x="2895599" y="4038736"/>
                <a:ext cx="828675" cy="3317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r>
                  <a:rPr lang="en-US" sz="1800" b="0" i="0" u="none" dirty="0" smtClean="0">
                    <a:solidFill>
                      <a:schemeClr val="tx1"/>
                    </a:solidFill>
                  </a:rPr>
                  <a:t>PMTs</a:t>
                </a:r>
                <a:endParaRPr lang="en-US" sz="1800" b="0" i="0" u="none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 bwMode="auto">
              <a:xfrm flipH="1">
                <a:off x="3161889" y="3291364"/>
                <a:ext cx="8469" cy="55988"/>
              </a:xfrm>
              <a:prstGeom prst="line">
                <a:avLst/>
              </a:prstGeom>
              <a:gradFill rotWithShape="0">
                <a:gsLst>
                  <a:gs pos="0">
                    <a:srgbClr val="D1FFFF"/>
                  </a:gs>
                  <a:gs pos="50000">
                    <a:srgbClr val="D1FFFF">
                      <a:gamma/>
                      <a:shade val="46275"/>
                      <a:invGamma/>
                    </a:srgbClr>
                  </a:gs>
                  <a:gs pos="100000">
                    <a:srgbClr val="D1FFFF"/>
                  </a:gs>
                </a:gsLst>
                <a:lin ang="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4" name="Group 75"/>
              <p:cNvGrpSpPr/>
              <p:nvPr/>
            </p:nvGrpSpPr>
            <p:grpSpPr>
              <a:xfrm>
                <a:off x="2869410" y="2976561"/>
                <a:ext cx="809624" cy="711992"/>
                <a:chOff x="5386388" y="3285889"/>
                <a:chExt cx="787623" cy="676512"/>
              </a:xfrm>
            </p:grpSpPr>
            <p:sp>
              <p:nvSpPr>
                <p:cNvPr id="56" name="Parallelogram 55"/>
                <p:cNvSpPr/>
                <p:nvPr/>
              </p:nvSpPr>
              <p:spPr bwMode="auto">
                <a:xfrm rot="16716101">
                  <a:off x="5643734" y="3565092"/>
                  <a:ext cx="433817" cy="305677"/>
                </a:xfrm>
                <a:prstGeom prst="parallelogram">
                  <a:avLst>
                    <a:gd name="adj" fmla="val 36042"/>
                  </a:avLst>
                </a:prstGeom>
                <a:solidFill>
                  <a:srgbClr val="C0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800" b="1" i="1" u="sng" strike="noStrike" cap="none" normalizeH="0" baseline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57" name="Parallelogram 56"/>
                <p:cNvSpPr/>
                <p:nvPr/>
              </p:nvSpPr>
              <p:spPr bwMode="auto">
                <a:xfrm rot="20269823">
                  <a:off x="5915679" y="3643235"/>
                  <a:ext cx="258332" cy="282517"/>
                </a:xfrm>
                <a:prstGeom prst="parallelogram">
                  <a:avLst>
                    <a:gd name="adj" fmla="val 65357"/>
                  </a:avLst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800" b="1" i="1" u="sng" strike="noStrike" cap="none" normalizeH="0" baseline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Helvetica" pitchFamily="34" charset="0"/>
                  </a:endParaRPr>
                </a:p>
              </p:txBody>
            </p:sp>
            <p:grpSp>
              <p:nvGrpSpPr>
                <p:cNvPr id="9" name="Group 73"/>
                <p:cNvGrpSpPr/>
                <p:nvPr/>
              </p:nvGrpSpPr>
              <p:grpSpPr>
                <a:xfrm>
                  <a:off x="5386388" y="3285889"/>
                  <a:ext cx="758536" cy="676512"/>
                  <a:chOff x="5386388" y="3285889"/>
                  <a:chExt cx="758536" cy="676512"/>
                </a:xfrm>
              </p:grpSpPr>
              <p:sp>
                <p:nvSpPr>
                  <p:cNvPr id="59" name="Parallelogram 58"/>
                  <p:cNvSpPr/>
                  <p:nvPr/>
                </p:nvSpPr>
                <p:spPr bwMode="auto">
                  <a:xfrm rot="16716101">
                    <a:off x="5338931" y="3400785"/>
                    <a:ext cx="433817" cy="305677"/>
                  </a:xfrm>
                  <a:prstGeom prst="parallelogram">
                    <a:avLst>
                      <a:gd name="adj" fmla="val 36042"/>
                    </a:avLst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2075" tIns="46038" rIns="92075" bIns="46038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800" b="1" i="1" u="sng" strike="noStrike" cap="none" normalizeH="0" baseline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latin typeface="Helvetica" pitchFamily="34" charset="0"/>
                    </a:endParaRPr>
                  </a:p>
                </p:txBody>
              </p:sp>
              <p:sp>
                <p:nvSpPr>
                  <p:cNvPr id="60" name="Parallelogram 59"/>
                  <p:cNvSpPr/>
                  <p:nvPr/>
                </p:nvSpPr>
                <p:spPr bwMode="auto">
                  <a:xfrm rot="1704537">
                    <a:off x="5410265" y="3427577"/>
                    <a:ext cx="734659" cy="72783"/>
                  </a:xfrm>
                  <a:prstGeom prst="parallelogram">
                    <a:avLst>
                      <a:gd name="adj" fmla="val 85566"/>
                    </a:avLst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2075" tIns="46038" rIns="92075" bIns="46038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800" b="1" i="1" u="sng" strike="noStrike" cap="none" normalizeH="0" baseline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latin typeface="Helvetica" pitchFamily="34" charset="0"/>
                    </a:endParaRPr>
                  </a:p>
                </p:txBody>
              </p:sp>
              <p:cxnSp>
                <p:nvCxnSpPr>
                  <p:cNvPr id="61" name="Straight Connector 60"/>
                  <p:cNvCxnSpPr/>
                  <p:nvPr/>
                </p:nvCxnSpPr>
                <p:spPr bwMode="auto">
                  <a:xfrm rot="5400000" flipH="1" flipV="1">
                    <a:off x="5547124" y="3613549"/>
                    <a:ext cx="321469" cy="47622"/>
                  </a:xfrm>
                  <a:prstGeom prst="line">
                    <a:avLst/>
                  </a:prstGeom>
                  <a:ln w="28575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/>
                  <p:cNvCxnSpPr/>
                  <p:nvPr/>
                </p:nvCxnSpPr>
                <p:spPr bwMode="auto">
                  <a:xfrm rot="5400000" flipH="1" flipV="1">
                    <a:off x="5842400" y="3775474"/>
                    <a:ext cx="321469" cy="47622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/>
                  <p:cNvCxnSpPr/>
                  <p:nvPr/>
                </p:nvCxnSpPr>
                <p:spPr bwMode="auto">
                  <a:xfrm rot="10800000">
                    <a:off x="5428085" y="3317564"/>
                    <a:ext cx="601244" cy="323369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/>
                  <p:cNvCxnSpPr/>
                  <p:nvPr/>
                </p:nvCxnSpPr>
                <p:spPr bwMode="auto">
                  <a:xfrm rot="10800000" flipV="1">
                    <a:off x="6031711" y="3598068"/>
                    <a:ext cx="80958" cy="38101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 bwMode="auto">
                  <a:xfrm rot="10800000" flipV="1">
                    <a:off x="5722341" y="3433522"/>
                    <a:ext cx="80958" cy="38101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/>
                  <p:cNvCxnSpPr/>
                  <p:nvPr/>
                </p:nvCxnSpPr>
                <p:spPr bwMode="auto">
                  <a:xfrm rot="10800000" flipV="1">
                    <a:off x="5731802" y="3442930"/>
                    <a:ext cx="80958" cy="38101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 bwMode="auto">
                  <a:xfrm rot="10800000">
                    <a:off x="5386388" y="3636172"/>
                    <a:ext cx="597694" cy="326229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 bwMode="auto">
                  <a:xfrm rot="10800000" flipV="1">
                    <a:off x="5984086" y="3924300"/>
                    <a:ext cx="80958" cy="38101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 bwMode="auto">
                  <a:xfrm rot="10800000" flipV="1">
                    <a:off x="5436659" y="3285889"/>
                    <a:ext cx="80957" cy="33338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 bwMode="auto">
                  <a:xfrm rot="5400000" flipH="1" flipV="1">
                    <a:off x="5251851" y="3456386"/>
                    <a:ext cx="321469" cy="47622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" name="Group 77"/>
              <p:cNvGrpSpPr/>
              <p:nvPr/>
            </p:nvGrpSpPr>
            <p:grpSpPr>
              <a:xfrm>
                <a:off x="2822679" y="4747553"/>
                <a:ext cx="853351" cy="754360"/>
                <a:chOff x="5405796" y="3271685"/>
                <a:chExt cx="830162" cy="716768"/>
              </a:xfrm>
            </p:grpSpPr>
            <p:sp>
              <p:nvSpPr>
                <p:cNvPr id="48" name="Parallelogram 47"/>
                <p:cNvSpPr/>
                <p:nvPr/>
              </p:nvSpPr>
              <p:spPr bwMode="auto">
                <a:xfrm rot="15727919">
                  <a:off x="5385083" y="3346018"/>
                  <a:ext cx="716768" cy="568102"/>
                </a:xfrm>
                <a:prstGeom prst="parallelogram">
                  <a:avLst>
                    <a:gd name="adj" fmla="val 75381"/>
                  </a:avLst>
                </a:prstGeom>
                <a:solidFill>
                  <a:srgbClr val="C0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800" b="1" i="1" u="sng" strike="noStrike" cap="none" normalizeH="0" baseline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49" name="Parallelogram 48"/>
                <p:cNvSpPr/>
                <p:nvPr/>
              </p:nvSpPr>
              <p:spPr bwMode="auto">
                <a:xfrm rot="19490982">
                  <a:off x="5981458" y="3617141"/>
                  <a:ext cx="254500" cy="269423"/>
                </a:xfrm>
                <a:prstGeom prst="parallelogram">
                  <a:avLst>
                    <a:gd name="adj" fmla="val 52642"/>
                  </a:avLst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800" b="1" i="1" u="sng" strike="noStrike" cap="none" normalizeH="0" baseline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Helvetica" pitchFamily="34" charset="0"/>
                  </a:endParaRPr>
                </a:p>
              </p:txBody>
            </p:sp>
            <p:grpSp>
              <p:nvGrpSpPr>
                <p:cNvPr id="12" name="Group 73"/>
                <p:cNvGrpSpPr/>
                <p:nvPr/>
              </p:nvGrpSpPr>
              <p:grpSpPr>
                <a:xfrm>
                  <a:off x="5405796" y="3296484"/>
                  <a:ext cx="826949" cy="643291"/>
                  <a:chOff x="5405796" y="3296484"/>
                  <a:chExt cx="826949" cy="643291"/>
                </a:xfrm>
              </p:grpSpPr>
              <p:sp>
                <p:nvSpPr>
                  <p:cNvPr id="51" name="Parallelogram 50"/>
                  <p:cNvSpPr/>
                  <p:nvPr/>
                </p:nvSpPr>
                <p:spPr bwMode="auto">
                  <a:xfrm rot="1713590">
                    <a:off x="5405796" y="3296484"/>
                    <a:ext cx="826949" cy="214071"/>
                  </a:xfrm>
                  <a:prstGeom prst="parallelogram">
                    <a:avLst>
                      <a:gd name="adj" fmla="val 49212"/>
                    </a:avLst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2075" tIns="46038" rIns="92075" bIns="46038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800" b="1" i="1" u="sng" strike="noStrike" cap="none" normalizeH="0" baseline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latin typeface="Helvetica" pitchFamily="34" charset="0"/>
                    </a:endParaRPr>
                  </a:p>
                </p:txBody>
              </p:sp>
              <p:cxnSp>
                <p:nvCxnSpPr>
                  <p:cNvPr id="52" name="Straight Connector 51"/>
                  <p:cNvCxnSpPr>
                    <a:stCxn id="48" idx="5"/>
                  </p:cNvCxnSpPr>
                  <p:nvPr/>
                </p:nvCxnSpPr>
                <p:spPr bwMode="auto">
                  <a:xfrm rot="5400000" flipH="1">
                    <a:off x="5597388" y="3610912"/>
                    <a:ext cx="301288" cy="32716"/>
                  </a:xfrm>
                  <a:prstGeom prst="line">
                    <a:avLst/>
                  </a:prstGeom>
                  <a:ln w="28575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 bwMode="auto">
                  <a:xfrm rot="16200000" flipV="1">
                    <a:off x="5901214" y="3764277"/>
                    <a:ext cx="301222" cy="49769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/>
                  <p:cNvCxnSpPr/>
                  <p:nvPr/>
                </p:nvCxnSpPr>
                <p:spPr bwMode="auto">
                  <a:xfrm rot="10800000">
                    <a:off x="5409545" y="3310776"/>
                    <a:ext cx="624416" cy="334688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/>
                  <p:cNvCxnSpPr/>
                  <p:nvPr/>
                </p:nvCxnSpPr>
                <p:spPr bwMode="auto">
                  <a:xfrm rot="10800000" flipV="1">
                    <a:off x="6076744" y="3885470"/>
                    <a:ext cx="90308" cy="54305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4" name="Straight Connector 33"/>
              <p:cNvCxnSpPr/>
              <p:nvPr/>
            </p:nvCxnSpPr>
            <p:spPr bwMode="auto">
              <a:xfrm rot="10800000" flipV="1">
                <a:off x="3467145" y="4988719"/>
                <a:ext cx="207125" cy="152398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auto">
              <a:xfrm rot="10800000">
                <a:off x="2871787" y="5103019"/>
                <a:ext cx="641859" cy="352241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auto">
              <a:xfrm rot="16200000" flipV="1">
                <a:off x="2692462" y="4923690"/>
                <a:ext cx="317020" cy="51159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auto">
              <a:xfrm rot="10800000" flipV="1">
                <a:off x="3148060" y="4802981"/>
                <a:ext cx="204741" cy="161924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" name="Line 15"/>
              <p:cNvSpPr>
                <a:spLocks noChangeShapeType="1"/>
              </p:cNvSpPr>
              <p:nvPr/>
            </p:nvSpPr>
            <p:spPr bwMode="auto">
              <a:xfrm flipH="1">
                <a:off x="2990848" y="4341018"/>
                <a:ext cx="233364" cy="66913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>
                <a:off x="3238501" y="4343400"/>
                <a:ext cx="104774" cy="66913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cxnSp>
            <p:nvCxnSpPr>
              <p:cNvPr id="40" name="Straight Connector 39"/>
              <p:cNvCxnSpPr/>
              <p:nvPr/>
            </p:nvCxnSpPr>
            <p:spPr bwMode="auto">
              <a:xfrm rot="10800000" flipV="1">
                <a:off x="2836112" y="4633913"/>
                <a:ext cx="197600" cy="140493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Line 15"/>
              <p:cNvSpPr>
                <a:spLocks noChangeShapeType="1"/>
              </p:cNvSpPr>
              <p:nvPr/>
            </p:nvSpPr>
            <p:spPr bwMode="auto">
              <a:xfrm flipH="1" flipV="1">
                <a:off x="3002755" y="3355181"/>
                <a:ext cx="202407" cy="685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42" name="Line 15"/>
              <p:cNvSpPr>
                <a:spLocks noChangeShapeType="1"/>
              </p:cNvSpPr>
              <p:nvPr/>
            </p:nvSpPr>
            <p:spPr bwMode="auto">
              <a:xfrm flipV="1">
                <a:off x="3205161" y="3483769"/>
                <a:ext cx="121444" cy="5572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cxnSp>
            <p:nvCxnSpPr>
              <p:cNvPr id="43" name="Straight Connector 42"/>
              <p:cNvCxnSpPr/>
              <p:nvPr/>
            </p:nvCxnSpPr>
            <p:spPr bwMode="auto">
              <a:xfrm rot="10800000">
                <a:off x="2928937" y="4710112"/>
                <a:ext cx="641859" cy="352241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auto">
              <a:xfrm rot="10800000" flipV="1">
                <a:off x="4676776" y="3695696"/>
                <a:ext cx="619137" cy="152403"/>
              </a:xfrm>
              <a:prstGeom prst="line">
                <a:avLst/>
              </a:prstGeom>
              <a:ln w="762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auto">
              <a:xfrm rot="10800000" flipV="1">
                <a:off x="4695826" y="3724271"/>
                <a:ext cx="619137" cy="152403"/>
              </a:xfrm>
              <a:prstGeom prst="line">
                <a:avLst/>
              </a:prstGeom>
              <a:ln w="762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6" name="Text Box 14"/>
              <p:cNvSpPr txBox="1">
                <a:spLocks noChangeArrowheads="1"/>
              </p:cNvSpPr>
              <p:nvPr/>
            </p:nvSpPr>
            <p:spPr bwMode="auto">
              <a:xfrm>
                <a:off x="4287610" y="4650446"/>
                <a:ext cx="760640" cy="57337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r>
                  <a:rPr lang="en-US" sz="1800" b="0" i="0" u="none" dirty="0" smtClean="0">
                    <a:solidFill>
                      <a:schemeClr val="tx1"/>
                    </a:solidFill>
                  </a:rPr>
                  <a:t>beam pipe</a:t>
                </a:r>
                <a:endParaRPr lang="en-US" sz="1800" b="0" i="0" u="non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Line 15"/>
              <p:cNvSpPr>
                <a:spLocks noChangeShapeType="1"/>
              </p:cNvSpPr>
              <p:nvPr/>
            </p:nvSpPr>
            <p:spPr bwMode="auto">
              <a:xfrm flipV="1">
                <a:off x="4524375" y="3857623"/>
                <a:ext cx="409575" cy="83820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</p:grpSp>
        <p:sp>
          <p:nvSpPr>
            <p:cNvPr id="84" name="Text Box 13"/>
            <p:cNvSpPr txBox="1">
              <a:spLocks noChangeArrowheads="1"/>
            </p:cNvSpPr>
            <p:nvPr/>
          </p:nvSpPr>
          <p:spPr bwMode="auto">
            <a:xfrm>
              <a:off x="2821866" y="2403314"/>
              <a:ext cx="2211744" cy="348837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r>
                <a:rPr lang="en-US" sz="1800" b="0" i="0" u="none" dirty="0" smtClean="0">
                  <a:solidFill>
                    <a:schemeClr val="tx1"/>
                  </a:solidFill>
                </a:rPr>
                <a:t>MPGD-based PDs</a:t>
              </a:r>
              <a:endParaRPr lang="en-US" sz="1800" b="0" i="0" u="none" dirty="0">
                <a:solidFill>
                  <a:schemeClr val="tx1"/>
                </a:solidFill>
              </a:endParaRPr>
            </a:p>
          </p:txBody>
        </p:sp>
        <p:sp>
          <p:nvSpPr>
            <p:cNvPr id="85" name="Line 15"/>
            <p:cNvSpPr>
              <a:spLocks noChangeShapeType="1"/>
            </p:cNvSpPr>
            <p:nvPr/>
          </p:nvSpPr>
          <p:spPr bwMode="auto">
            <a:xfrm flipV="1">
              <a:off x="2618681" y="2584103"/>
              <a:ext cx="297715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</p:grpSp>
      <p:sp>
        <p:nvSpPr>
          <p:cNvPr id="92" name="Rectangle 2"/>
          <p:cNvSpPr>
            <a:spLocks noGrp="1" noChangeArrowheads="1"/>
          </p:cNvSpPr>
          <p:nvPr>
            <p:ph type="title"/>
          </p:nvPr>
        </p:nvSpPr>
        <p:spPr>
          <a:xfrm>
            <a:off x="1009652" y="58738"/>
            <a:ext cx="7540625" cy="893762"/>
          </a:xfrm>
          <a:solidFill>
            <a:srgbClr val="3366FF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COMPASS RICH-1 PD upgrade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678158" y="1447061"/>
            <a:ext cx="3590925" cy="2279650"/>
            <a:chOff x="5678158" y="1599461"/>
            <a:chExt cx="3590925" cy="2279650"/>
          </a:xfrm>
        </p:grpSpPr>
        <p:pic>
          <p:nvPicPr>
            <p:cNvPr id="7" name="Picture 18" descr="praga_lower_detector"/>
            <p:cNvPicPr>
              <a:picLocks noChangeAspect="1" noChangeArrowheads="1"/>
            </p:cNvPicPr>
            <p:nvPr/>
          </p:nvPicPr>
          <p:blipFill>
            <a:blip r:embed="rId4" cstate="print"/>
            <a:srcRect l="6000" b="10495"/>
            <a:stretch>
              <a:fillRect/>
            </a:stretch>
          </p:blipFill>
          <p:spPr bwMode="auto">
            <a:xfrm>
              <a:off x="5678158" y="1599461"/>
              <a:ext cx="3590925" cy="2279650"/>
            </a:xfrm>
            <a:prstGeom prst="rect">
              <a:avLst/>
            </a:prstGeom>
            <a:noFill/>
          </p:spPr>
        </p:pic>
        <p:sp>
          <p:nvSpPr>
            <p:cNvPr id="93" name="Rectangle 92"/>
            <p:cNvSpPr/>
            <p:nvPr/>
          </p:nvSpPr>
          <p:spPr bwMode="auto">
            <a:xfrm>
              <a:off x="6789554" y="1939554"/>
              <a:ext cx="712382" cy="679822"/>
            </a:xfrm>
            <a:prstGeom prst="rect">
              <a:avLst/>
            </a:prstGeom>
            <a:solidFill>
              <a:srgbClr val="00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1" i="1" u="sng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7532504" y="1939554"/>
              <a:ext cx="712382" cy="679822"/>
            </a:xfrm>
            <a:prstGeom prst="rect">
              <a:avLst/>
            </a:prstGeom>
            <a:solidFill>
              <a:srgbClr val="00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1" i="1" u="sng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699422" y="3817015"/>
            <a:ext cx="3590925" cy="2279650"/>
            <a:chOff x="5699422" y="3817015"/>
            <a:chExt cx="3590925" cy="2279650"/>
          </a:xfrm>
        </p:grpSpPr>
        <p:pic>
          <p:nvPicPr>
            <p:cNvPr id="8" name="Picture 7" descr="praga_lower_detector"/>
            <p:cNvPicPr>
              <a:picLocks noChangeAspect="1" noChangeArrowheads="1"/>
            </p:cNvPicPr>
            <p:nvPr/>
          </p:nvPicPr>
          <p:blipFill>
            <a:blip r:embed="rId5" cstate="print"/>
            <a:srcRect t="10495" r="6000"/>
            <a:stretch>
              <a:fillRect/>
            </a:stretch>
          </p:blipFill>
          <p:spPr bwMode="auto">
            <a:xfrm>
              <a:off x="5699422" y="3817015"/>
              <a:ext cx="3590925" cy="2279650"/>
            </a:xfrm>
            <a:prstGeom prst="rect">
              <a:avLst/>
            </a:prstGeom>
            <a:noFill/>
          </p:spPr>
        </p:pic>
        <p:sp>
          <p:nvSpPr>
            <p:cNvPr id="102" name="Rectangle 101"/>
            <p:cNvSpPr/>
            <p:nvPr/>
          </p:nvSpPr>
          <p:spPr bwMode="auto">
            <a:xfrm>
              <a:off x="7465830" y="5073279"/>
              <a:ext cx="712382" cy="679822"/>
            </a:xfrm>
            <a:prstGeom prst="rect">
              <a:avLst/>
            </a:prstGeom>
            <a:solidFill>
              <a:srgbClr val="00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1" i="1" u="sng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 bwMode="auto">
            <a:xfrm>
              <a:off x="6713355" y="5082804"/>
              <a:ext cx="712382" cy="679822"/>
            </a:xfrm>
            <a:prstGeom prst="rect">
              <a:avLst/>
            </a:prstGeom>
            <a:solidFill>
              <a:srgbClr val="00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1" i="1" u="sng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Helvetica" pitchFamily="34" charset="0"/>
              </a:endParaRPr>
            </a:p>
          </p:txBody>
        </p:sp>
      </p:grpSp>
      <p:sp>
        <p:nvSpPr>
          <p:cNvPr id="108" name="Text Box 13"/>
          <p:cNvSpPr txBox="1">
            <a:spLocks noChangeArrowheads="1"/>
          </p:cNvSpPr>
          <p:nvPr/>
        </p:nvSpPr>
        <p:spPr bwMode="auto">
          <a:xfrm>
            <a:off x="5934590" y="1022364"/>
            <a:ext cx="2982294" cy="342274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1800" b="0" i="0" u="none" dirty="0" smtClean="0">
                <a:solidFill>
                  <a:schemeClr val="tx1"/>
                </a:solidFill>
              </a:rPr>
              <a:t>for COMPASS run 2016</a:t>
            </a:r>
            <a:endParaRPr lang="en-US" sz="1800" b="0" i="0" u="none" dirty="0">
              <a:solidFill>
                <a:schemeClr val="tx1"/>
              </a:solidFill>
            </a:endParaRPr>
          </a:p>
        </p:txBody>
      </p:sp>
      <p:sp>
        <p:nvSpPr>
          <p:cNvPr id="86" name="Text Box 13"/>
          <p:cNvSpPr txBox="1">
            <a:spLocks noChangeArrowheads="1"/>
          </p:cNvSpPr>
          <p:nvPr/>
        </p:nvSpPr>
        <p:spPr bwMode="auto">
          <a:xfrm>
            <a:off x="465816" y="6139250"/>
            <a:ext cx="1150747" cy="342274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1800" b="0" i="0" u="none" dirty="0" smtClean="0">
                <a:solidFill>
                  <a:schemeClr val="tx1"/>
                </a:solidFill>
              </a:rPr>
              <a:t>MWPC’s</a:t>
            </a:r>
            <a:endParaRPr lang="en-US" sz="1800" b="0" i="0" u="none" dirty="0">
              <a:solidFill>
                <a:schemeClr val="tx1"/>
              </a:solidFill>
            </a:endParaRPr>
          </a:p>
        </p:txBody>
      </p:sp>
      <p:sp>
        <p:nvSpPr>
          <p:cNvPr id="87" name="Line 15"/>
          <p:cNvSpPr>
            <a:spLocks noChangeShapeType="1"/>
          </p:cNvSpPr>
          <p:nvPr/>
        </p:nvSpPr>
        <p:spPr bwMode="auto">
          <a:xfrm flipV="1">
            <a:off x="1627858" y="6309959"/>
            <a:ext cx="297715" cy="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88" name="Text Box 13"/>
          <p:cNvSpPr txBox="1">
            <a:spLocks noChangeArrowheads="1"/>
          </p:cNvSpPr>
          <p:nvPr/>
        </p:nvSpPr>
        <p:spPr bwMode="auto">
          <a:xfrm>
            <a:off x="1954172" y="6154129"/>
            <a:ext cx="2107452" cy="342274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1800" b="0" i="0" u="none" dirty="0">
                <a:solidFill>
                  <a:schemeClr val="tx1"/>
                </a:solidFill>
              </a:rPr>
              <a:t>MPGD-based PDs</a:t>
            </a:r>
          </a:p>
        </p:txBody>
      </p:sp>
      <p:sp>
        <p:nvSpPr>
          <p:cNvPr id="89" name="Text Box 13"/>
          <p:cNvSpPr txBox="1">
            <a:spLocks noChangeArrowheads="1"/>
          </p:cNvSpPr>
          <p:nvPr/>
        </p:nvSpPr>
        <p:spPr bwMode="auto">
          <a:xfrm>
            <a:off x="7105022" y="3618916"/>
            <a:ext cx="854964" cy="342274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1800" b="0" i="0" u="none" dirty="0" smtClean="0">
                <a:solidFill>
                  <a:schemeClr val="tx1"/>
                </a:solidFill>
              </a:rPr>
              <a:t>1.4 m</a:t>
            </a:r>
            <a:r>
              <a:rPr lang="en-US" sz="2000" b="0" i="0" u="none" baseline="30000" dirty="0" smtClean="0">
                <a:solidFill>
                  <a:schemeClr val="tx1"/>
                </a:solidFill>
              </a:rPr>
              <a:t>2</a:t>
            </a:r>
            <a:endParaRPr lang="en-US" sz="2000" b="0" i="0" u="none" baseline="30000" dirty="0">
              <a:solidFill>
                <a:schemeClr val="tx1"/>
              </a:solidFill>
            </a:endParaRPr>
          </a:p>
        </p:txBody>
      </p:sp>
      <p:sp>
        <p:nvSpPr>
          <p:cNvPr id="91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2" y="6478591"/>
            <a:ext cx="7562850" cy="255587"/>
          </a:xfrm>
        </p:spPr>
        <p:txBody>
          <a:bodyPr/>
          <a:lstStyle/>
          <a:p>
            <a:r>
              <a:rPr lang="en-US" dirty="0" smtClean="0"/>
              <a:t>Trieste, 12/10/2015  -  4</a:t>
            </a:r>
            <a:r>
              <a:rPr lang="en-US" baseline="30000" dirty="0" smtClean="0"/>
              <a:t>th</a:t>
            </a:r>
            <a:r>
              <a:rPr lang="en-US" dirty="0" smtClean="0"/>
              <a:t> International Conference on Micro Pattern Gaseous Detectors,    MPGD 2015</a:t>
            </a:r>
            <a:endParaRPr lang="en-US" dirty="0"/>
          </a:p>
        </p:txBody>
      </p:sp>
      <p:sp>
        <p:nvSpPr>
          <p:cNvPr id="90" name="Text Box 13"/>
          <p:cNvSpPr txBox="1">
            <a:spLocks noChangeArrowheads="1"/>
          </p:cNvSpPr>
          <p:nvPr/>
        </p:nvSpPr>
        <p:spPr bwMode="auto">
          <a:xfrm>
            <a:off x="5087572" y="6116030"/>
            <a:ext cx="4504103" cy="369974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2000" b="0" i="0" u="none" dirty="0" smtClean="0">
                <a:solidFill>
                  <a:schemeClr val="tx1"/>
                </a:solidFill>
              </a:rPr>
              <a:t>4 new detectors of 600 mm x 600 mm</a:t>
            </a:r>
            <a:endParaRPr lang="en-US" sz="2000" b="0" i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6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784786" y="6446842"/>
            <a:ext cx="2895599" cy="287337"/>
          </a:xfrm>
        </p:spPr>
        <p:txBody>
          <a:bodyPr/>
          <a:lstStyle/>
          <a:p>
            <a:r>
              <a:rPr lang="en-US" dirty="0" smtClean="0"/>
              <a:t>Fulvio  TESSAROTTO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9" name="Rectangle 29"/>
          <p:cNvSpPr>
            <a:spLocks noChangeArrowheads="1"/>
          </p:cNvSpPr>
          <p:nvPr/>
        </p:nvSpPr>
        <p:spPr bwMode="auto">
          <a:xfrm>
            <a:off x="838198" y="180976"/>
            <a:ext cx="7877175" cy="6096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i="0" u="non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The new photon detectors</a:t>
            </a:r>
            <a:endParaRPr lang="en-US" sz="3200" i="0" u="none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7" name="Date Placeholder 5"/>
          <p:cNvSpPr>
            <a:spLocks noGrp="1"/>
          </p:cNvSpPr>
          <p:nvPr>
            <p:ph type="dt" sz="half" idx="12"/>
          </p:nvPr>
        </p:nvSpPr>
        <p:spPr>
          <a:xfrm>
            <a:off x="152402" y="6478591"/>
            <a:ext cx="7562850" cy="255587"/>
          </a:xfrm>
        </p:spPr>
        <p:txBody>
          <a:bodyPr/>
          <a:lstStyle/>
          <a:p>
            <a:r>
              <a:rPr lang="en-US" dirty="0" smtClean="0"/>
              <a:t>Trieste, 12/10/2015  -  4</a:t>
            </a:r>
            <a:r>
              <a:rPr lang="en-US" baseline="30000" dirty="0" smtClean="0"/>
              <a:t>th</a:t>
            </a:r>
            <a:r>
              <a:rPr lang="en-US" dirty="0" smtClean="0"/>
              <a:t> International Conference on Micro Pattern Gaseous Detectors,    MPGD 2015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3319924" y="1529755"/>
            <a:ext cx="3817633" cy="3156714"/>
            <a:chOff x="275870" y="1773471"/>
            <a:chExt cx="4471693" cy="399907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5870" y="1773471"/>
              <a:ext cx="4471693" cy="399907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450369" y="1873643"/>
              <a:ext cx="22383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PT" sz="1800" b="0" i="0" u="none" dirty="0" err="1" smtClean="0">
                  <a:solidFill>
                    <a:prstClr val="black"/>
                  </a:solidFill>
                  <a:latin typeface="Calibri" panose="020F0502020204030204"/>
                </a:rPr>
                <a:t>Staggered</a:t>
              </a:r>
              <a:r>
                <a:rPr lang="pt-PT" sz="1800" b="0" i="0" u="none" dirty="0" smtClean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pt-PT" sz="1800" b="0" i="0" u="none" dirty="0" err="1" smtClean="0">
                  <a:solidFill>
                    <a:prstClr val="black"/>
                  </a:solidFill>
                  <a:latin typeface="Calibri" panose="020F0502020204030204"/>
                </a:rPr>
                <a:t>THGEMs</a:t>
              </a:r>
              <a:endParaRPr lang="pt-PT" sz="1800" b="0" i="0" u="none" dirty="0" smtClea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2072640" y="3429000"/>
              <a:ext cx="784860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210560" y="3429000"/>
              <a:ext cx="782320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341120" y="3429000"/>
              <a:ext cx="396240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328160" y="3429000"/>
              <a:ext cx="398673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3263900" y="2242975"/>
              <a:ext cx="0" cy="22274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3686185" y="2242975"/>
              <a:ext cx="0" cy="141947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6" y="1680899"/>
            <a:ext cx="3297194" cy="4487341"/>
          </a:xfrm>
          <a:prstGeom prst="rect">
            <a:avLst/>
          </a:prstGeom>
        </p:spPr>
      </p:pic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198482" y="924905"/>
            <a:ext cx="3392444" cy="591573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1800" b="0" i="0" u="none" dirty="0" smtClean="0">
                <a:solidFill>
                  <a:schemeClr val="tx1"/>
                </a:solidFill>
              </a:rPr>
              <a:t>each detectors consists of two modules having 600 x 300 mm</a:t>
            </a:r>
            <a:r>
              <a:rPr lang="en-US" sz="2000" b="0" i="0" u="none" baseline="30000" dirty="0" smtClean="0">
                <a:solidFill>
                  <a:schemeClr val="tx1"/>
                </a:solidFill>
              </a:rPr>
              <a:t>2</a:t>
            </a:r>
            <a:endParaRPr lang="en-US" sz="2000" b="0" i="0" u="none" baseline="30000" dirty="0">
              <a:solidFill>
                <a:schemeClr val="tx1"/>
              </a:solidFill>
            </a:endParaRP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4235917" y="924905"/>
            <a:ext cx="2522903" cy="646973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sz="2000" b="0" i="0" u="none" dirty="0" smtClean="0">
                <a:solidFill>
                  <a:schemeClr val="tx1"/>
                </a:solidFill>
              </a:rPr>
              <a:t>hybrid: 2 THGEMs + 1 Bulk </a:t>
            </a:r>
            <a:r>
              <a:rPr lang="en-US" sz="2000" b="0" i="0" u="none" dirty="0" err="1" smtClean="0">
                <a:solidFill>
                  <a:schemeClr val="tx1"/>
                </a:solidFill>
              </a:rPr>
              <a:t>Micromegas</a:t>
            </a:r>
            <a:endParaRPr lang="en-US" sz="2000" b="0" i="0" u="none" dirty="0">
              <a:solidFill>
                <a:schemeClr val="tx1"/>
              </a:solidFill>
            </a:endParaRPr>
          </a:p>
        </p:txBody>
      </p:sp>
      <p:pic>
        <p:nvPicPr>
          <p:cNvPr id="32" name="Picture 6" descr="C:\THGEM\test_beam_2014\pictures\WP_0016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523" y="1711427"/>
            <a:ext cx="2362902" cy="218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পাঠ-বাক্স 13"/>
          <p:cNvSpPr txBox="1"/>
          <p:nvPr/>
        </p:nvSpPr>
        <p:spPr>
          <a:xfrm>
            <a:off x="7588341" y="849902"/>
            <a:ext cx="1993120" cy="83099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i="0" u="none" dirty="0" smtClean="0">
                <a:solidFill>
                  <a:schemeClr val="tx1"/>
                </a:solidFill>
                <a:latin typeface="Calibri" panose="020F0502020204030204"/>
              </a:rPr>
              <a:t>Multi-Pad Anode 8mm X 8mm pads</a:t>
            </a:r>
          </a:p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i="0" u="none" dirty="0" smtClean="0">
                <a:solidFill>
                  <a:schemeClr val="tx1"/>
                </a:solidFill>
                <a:latin typeface="Calibri" panose="020F0502020204030204"/>
              </a:rPr>
              <a:t>at positive HV</a:t>
            </a:r>
            <a:endParaRPr lang="en-GB" sz="1600" i="0" u="none" dirty="0">
              <a:solidFill>
                <a:schemeClr val="tx1"/>
              </a:solidFill>
              <a:latin typeface="Calibri" panose="020F0502020204030204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/>
          <a:srcRect l="28239" t="801" r="5707" b="18211"/>
          <a:stretch/>
        </p:blipFill>
        <p:spPr>
          <a:xfrm>
            <a:off x="7358523" y="3905949"/>
            <a:ext cx="2222938" cy="132679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581090" y="5275253"/>
            <a:ext cx="200762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u="none" dirty="0" smtClean="0">
                <a:solidFill>
                  <a:schemeClr val="tx1"/>
                </a:solidFill>
              </a:rPr>
              <a:t>Signal read  out via capacitive coupling pad readout and  APV25 F/E boards</a:t>
            </a:r>
            <a:endParaRPr lang="en-US" sz="1400" b="1" i="1" u="none" dirty="0">
              <a:solidFill>
                <a:schemeClr val="tx1"/>
              </a:solidFill>
            </a:endParaRPr>
          </a:p>
        </p:txBody>
      </p:sp>
      <p:pic>
        <p:nvPicPr>
          <p:cNvPr id="37" name="Picture 5" descr="T:\foto_upgrade\IMG_494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r="3370" b="61121"/>
          <a:stretch/>
        </p:blipFill>
        <p:spPr bwMode="auto">
          <a:xfrm>
            <a:off x="3124281" y="4905148"/>
            <a:ext cx="4456810" cy="11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37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ssarotto_RICH2007_v00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essarotto_RICH2007_v00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D1FFFF"/>
            </a:gs>
            <a:gs pos="50000">
              <a:srgbClr val="D1FFFF">
                <a:gamma/>
                <a:shade val="46275"/>
                <a:invGamma/>
              </a:srgbClr>
            </a:gs>
            <a:gs pos="100000">
              <a:srgbClr val="D1FFFF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1" i="1" u="sng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D1FFFF"/>
            </a:gs>
            <a:gs pos="50000">
              <a:srgbClr val="D1FFFF">
                <a:gamma/>
                <a:shade val="46275"/>
                <a:invGamma/>
              </a:srgbClr>
            </a:gs>
            <a:gs pos="100000">
              <a:srgbClr val="D1FFFF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1" i="1" u="sng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tessarotto_RICH2007_v00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ssarotto_RICH2007_v00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ssarotto_RICH2007_v00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essarotto_RICH2007_v00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D1FFFF"/>
            </a:gs>
            <a:gs pos="50000">
              <a:srgbClr val="D1FFFF">
                <a:gamma/>
                <a:shade val="46275"/>
                <a:invGamma/>
              </a:srgbClr>
            </a:gs>
            <a:gs pos="100000">
              <a:srgbClr val="D1FFFF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1" i="1" u="sng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D1FFFF"/>
            </a:gs>
            <a:gs pos="50000">
              <a:srgbClr val="D1FFFF">
                <a:gamma/>
                <a:shade val="46275"/>
                <a:invGamma/>
              </a:srgbClr>
            </a:gs>
            <a:gs pos="100000">
              <a:srgbClr val="D1FFFF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1" i="1" u="sng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tessarotto_RICH2007_v00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ssarotto_RICH2007_v00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sarotto_RICH2007_v00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tessarotto_RICH2007_v00</Template>
  <TotalTime>11589</TotalTime>
  <Words>1637</Words>
  <Application>Microsoft Office PowerPoint</Application>
  <PresentationFormat>Custom</PresentationFormat>
  <Paragraphs>341</Paragraphs>
  <Slides>25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tessarotto_RICH2007_v00</vt:lpstr>
      <vt:lpstr>1_tessarotto_RICH2007_v00</vt:lpstr>
      <vt:lpstr>Status of COMPASS RICH-1 upgrade with MPGD-based Photon Detectors</vt:lpstr>
      <vt:lpstr>PowerPoint Presentation</vt:lpstr>
      <vt:lpstr>PowerPoint Presentation</vt:lpstr>
      <vt:lpstr>PowerPoint Presentation</vt:lpstr>
      <vt:lpstr>Gas radiator, mirrors, PD’s</vt:lpstr>
      <vt:lpstr>PowerPoint Presentation</vt:lpstr>
      <vt:lpstr>PowerPoint Presentation</vt:lpstr>
      <vt:lpstr>COMPASS RICH-1 PD upgrade</vt:lpstr>
      <vt:lpstr>PowerPoint Presentation</vt:lpstr>
      <vt:lpstr>PowerPoint Presentation</vt:lpstr>
      <vt:lpstr>The design of the COMPASS THGEM</vt:lpstr>
      <vt:lpstr>THGEM raw material selection</vt:lpstr>
      <vt:lpstr>THGEM raw material selection</vt:lpstr>
      <vt:lpstr>PowerPoint Presentation</vt:lpstr>
      <vt:lpstr>PowerPoint Presentation</vt:lpstr>
      <vt:lpstr>Storage, transport, Au and CsI coating</vt:lpstr>
      <vt:lpstr>Final size Micromegas prototypes</vt:lpstr>
      <vt:lpstr>PowerPoint Presentation</vt:lpstr>
      <vt:lpstr>PowerPoint Presentation</vt:lpstr>
      <vt:lpstr>PowerPoint Presentation</vt:lpstr>
      <vt:lpstr>The need of field shaping electrodes</vt:lpstr>
      <vt:lpstr>PowerPoint Presentation</vt:lpstr>
      <vt:lpstr>The final mechanical structure is complex</vt:lpstr>
      <vt:lpstr>non trivial integration with other RICH PDs</vt:lpstr>
      <vt:lpstr>CONCLUSIONS &amp; OUTLOOK</vt:lpstr>
    </vt:vector>
  </TitlesOfParts>
  <Company>Sezione di Trieste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EXPERIENCE WITH COMPASS RICH-1</dc:title>
  <dc:creator>fulvio</dc:creator>
  <cp:lastModifiedBy>Tessarotto</cp:lastModifiedBy>
  <cp:revision>746</cp:revision>
  <cp:lastPrinted>2000-06-14T12:59:46Z</cp:lastPrinted>
  <dcterms:created xsi:type="dcterms:W3CDTF">2007-10-03T21:00:46Z</dcterms:created>
  <dcterms:modified xsi:type="dcterms:W3CDTF">2015-10-12T12:16:43Z</dcterms:modified>
</cp:coreProperties>
</file>