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07" r:id="rId2"/>
    <p:sldId id="259" r:id="rId3"/>
    <p:sldId id="327" r:id="rId4"/>
    <p:sldId id="325" r:id="rId5"/>
    <p:sldId id="288" r:id="rId6"/>
    <p:sldId id="308" r:id="rId7"/>
    <p:sldId id="314" r:id="rId8"/>
    <p:sldId id="311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41" r:id="rId18"/>
    <p:sldId id="337" r:id="rId19"/>
    <p:sldId id="338" r:id="rId20"/>
    <p:sldId id="343" r:id="rId21"/>
    <p:sldId id="344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1D800D"/>
    <a:srgbClr val="5C8040"/>
    <a:srgbClr val="718078"/>
    <a:srgbClr val="FF2B2E"/>
    <a:srgbClr val="FF0709"/>
    <a:srgbClr val="FF5103"/>
    <a:srgbClr val="FFD574"/>
    <a:srgbClr val="FF3733"/>
    <a:srgbClr val="CDB6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944" autoAdjust="0"/>
  </p:normalViewPr>
  <p:slideViewPr>
    <p:cSldViewPr snapToGrid="0" snapToObjects="1">
      <p:cViewPr varScale="1">
        <p:scale>
          <a:sx n="90" d="100"/>
          <a:sy n="90" d="100"/>
        </p:scale>
        <p:origin x="-15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0AB02-E00E-154F-9DE7-CF7E7002F825}" type="datetimeFigureOut">
              <a:rPr lang="en-US" smtClean="0"/>
              <a:t>10/12/15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2A85C-48AD-D44F-B222-2FF65566C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0219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5A8E5-E177-9B40-8AA5-D8651352E5ED}" type="datetimeFigureOut">
              <a:rPr lang="en-US" smtClean="0"/>
              <a:t>10/12/15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8346E-3C36-8044-8D05-3936069CB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6047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8A0C1-8D5A-4692-BA0D-846D5A85BD88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Theo Geralis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6996-1F9A-BD4D-9EEB-780680828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92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Theo Geralis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6996-1F9A-BD4D-9EEB-780680828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224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Theo Geralis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6996-1F9A-BD4D-9EEB-780680828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24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Theo Geralis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6996-1F9A-BD4D-9EEB-780680828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48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Theo Geralis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6996-1F9A-BD4D-9EEB-780680828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573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Theo Geralis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6996-1F9A-BD4D-9EEB-780680828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37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Theo Geralis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6996-1F9A-BD4D-9EEB-780680828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43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Theo Geralis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6996-1F9A-BD4D-9EEB-780680828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708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Theo Geralis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6996-1F9A-BD4D-9EEB-780680828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40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Theo Geralis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6996-1F9A-BD4D-9EEB-780680828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970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Theo Geralis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6996-1F9A-BD4D-9EEB-780680828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480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12/10/2015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Theo Geralis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46996-1F9A-BD4D-9EEB-780680828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126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jpe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0.png"/><Relationship Id="rId12" Type="http://schemas.openxmlformats.org/officeDocument/2006/relationships/image" Target="../media/image71.png"/><Relationship Id="rId13" Type="http://schemas.openxmlformats.org/officeDocument/2006/relationships/image" Target="../media/image72.png"/><Relationship Id="rId14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image" Target="../media/image65.png"/><Relationship Id="rId7" Type="http://schemas.openxmlformats.org/officeDocument/2006/relationships/image" Target="../media/image66.png"/><Relationship Id="rId8" Type="http://schemas.openxmlformats.org/officeDocument/2006/relationships/image" Target="../media/image67.png"/><Relationship Id="rId9" Type="http://schemas.openxmlformats.org/officeDocument/2006/relationships/image" Target="../media/image68.png"/><Relationship Id="rId10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4" Type="http://schemas.openxmlformats.org/officeDocument/2006/relationships/image" Target="../media/image76.png"/><Relationship Id="rId5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4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jpeg"/><Relationship Id="rId9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jpeg"/><Relationship Id="rId7" Type="http://schemas.openxmlformats.org/officeDocument/2006/relationships/image" Target="../media/image27.jpeg"/><Relationship Id="rId8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2.jpe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5.png"/><Relationship Id="rId12" Type="http://schemas.openxmlformats.org/officeDocument/2006/relationships/image" Target="../media/image4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38.emf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Relationship Id="rId9" Type="http://schemas.openxmlformats.org/officeDocument/2006/relationships/image" Target="../media/image43.png"/><Relationship Id="rId10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eg"/><Relationship Id="rId3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80020"/>
            <a:ext cx="9144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Bookman Old Style" pitchFamily="18" charset="0"/>
              </a:rPr>
              <a:t>Development of Resistive Micromegas</a:t>
            </a:r>
          </a:p>
          <a:p>
            <a:pPr algn="ctr"/>
            <a:r>
              <a:rPr lang="en-US" sz="2800" b="1" dirty="0">
                <a:solidFill>
                  <a:schemeClr val="tx2"/>
                </a:solidFill>
                <a:latin typeface="Bookman Old Style" pitchFamily="18" charset="0"/>
              </a:rPr>
              <a:t>f</a:t>
            </a:r>
            <a:r>
              <a:rPr lang="en-US" sz="2800" b="1" dirty="0" smtClean="0">
                <a:solidFill>
                  <a:schemeClr val="tx2"/>
                </a:solidFill>
                <a:latin typeface="Bookman Old Style" pitchFamily="18" charset="0"/>
              </a:rPr>
              <a:t>or Sampling Calorimetry</a:t>
            </a:r>
          </a:p>
          <a:p>
            <a:pPr algn="ctr"/>
            <a:r>
              <a:rPr lang="en-US" b="1" dirty="0" smtClean="0">
                <a:solidFill>
                  <a:schemeClr val="tx2"/>
                </a:solidFill>
                <a:latin typeface="Bookman Old Style" pitchFamily="18" charset="0"/>
              </a:rPr>
              <a:t>Sampling </a:t>
            </a:r>
            <a:r>
              <a:rPr lang="en-US" b="1" dirty="0" err="1" smtClean="0">
                <a:solidFill>
                  <a:schemeClr val="tx2"/>
                </a:solidFill>
                <a:latin typeface="Bookman Old Style" pitchFamily="18" charset="0"/>
              </a:rPr>
              <a:t>Calorimetry</a:t>
            </a:r>
            <a:r>
              <a:rPr lang="en-US" b="1" dirty="0" smtClean="0">
                <a:solidFill>
                  <a:schemeClr val="tx2"/>
                </a:solidFill>
                <a:latin typeface="Bookman Old Style" pitchFamily="18" charset="0"/>
              </a:rPr>
              <a:t> with Resistive Anode </a:t>
            </a:r>
            <a:r>
              <a:rPr lang="en-US" b="1" dirty="0" err="1" smtClean="0">
                <a:solidFill>
                  <a:schemeClr val="tx2"/>
                </a:solidFill>
                <a:latin typeface="Bookman Old Style" pitchFamily="18" charset="0"/>
              </a:rPr>
              <a:t>Micromegas</a:t>
            </a:r>
            <a:r>
              <a:rPr lang="en-US" b="1" dirty="0" smtClean="0">
                <a:solidFill>
                  <a:schemeClr val="tx2"/>
                </a:solidFill>
                <a:latin typeface="Bookman Old Style" pitchFamily="18" charset="0"/>
              </a:rPr>
              <a:t> </a:t>
            </a:r>
          </a:p>
          <a:p>
            <a:pPr algn="ctr"/>
            <a:r>
              <a:rPr lang="en-US" b="1" dirty="0" smtClean="0">
                <a:solidFill>
                  <a:schemeClr val="tx2"/>
                </a:solidFill>
                <a:latin typeface="Bookman Old Style" pitchFamily="18" charset="0"/>
              </a:rPr>
              <a:t>(SCREAM)</a:t>
            </a:r>
            <a:r>
              <a:rPr lang="en-US" sz="2800" b="1" dirty="0" smtClean="0">
                <a:solidFill>
                  <a:schemeClr val="tx2"/>
                </a:solidFill>
                <a:latin typeface="Bookman Old Style" pitchFamily="18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35611" y="1954158"/>
            <a:ext cx="2611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Bookman Old Style" pitchFamily="18" charset="0"/>
              </a:rPr>
              <a:t>Theodoros Geralis</a:t>
            </a:r>
          </a:p>
          <a:p>
            <a:r>
              <a:rPr lang="en-US" b="1" i="1" dirty="0" smtClean="0">
                <a:latin typeface="Bookman Old Style" pitchFamily="18" charset="0"/>
              </a:rPr>
              <a:t>NCSR Demokritos</a:t>
            </a:r>
          </a:p>
          <a:p>
            <a:r>
              <a:rPr lang="en-US" b="1" i="1" dirty="0" smtClean="0">
                <a:latin typeface="Bookman Old Style" pitchFamily="18" charset="0"/>
              </a:rPr>
              <a:t>12/10/2015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12/10/2015</a:t>
            </a:r>
            <a:endParaRPr lang="el-GR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FDEA-2208-403E-A31F-51974303E7CA}" type="slidenum">
              <a:rPr lang="el-GR" smtClean="0"/>
              <a:pPr/>
              <a:t>1</a:t>
            </a:fld>
            <a:endParaRPr lang="el-G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Theo Geralis</a:t>
            </a:r>
            <a:endParaRPr lang="el-GR" dirty="0"/>
          </a:p>
        </p:txBody>
      </p:sp>
      <p:sp>
        <p:nvSpPr>
          <p:cNvPr id="19" name="TextBox 18"/>
          <p:cNvSpPr txBox="1"/>
          <p:nvPr/>
        </p:nvSpPr>
        <p:spPr>
          <a:xfrm>
            <a:off x="332042" y="2846604"/>
            <a:ext cx="7202738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Bookman Old Style"/>
                <a:cs typeface="Bookman Old Style"/>
              </a:rPr>
              <a:t>LAPP Annecy, France</a:t>
            </a:r>
          </a:p>
          <a:p>
            <a:r>
              <a:rPr lang="en-US" dirty="0" smtClean="0">
                <a:latin typeface="Bookman Old Style"/>
                <a:cs typeface="Bookman Old Style"/>
              </a:rPr>
              <a:t>M. </a:t>
            </a:r>
            <a:r>
              <a:rPr lang="en-US" dirty="0" err="1" smtClean="0">
                <a:latin typeface="Bookman Old Style"/>
                <a:cs typeface="Bookman Old Style"/>
              </a:rPr>
              <a:t>Chefdeville</a:t>
            </a:r>
            <a:r>
              <a:rPr lang="en-US" dirty="0" smtClean="0">
                <a:latin typeface="Bookman Old Style"/>
                <a:cs typeface="Bookman Old Style"/>
              </a:rPr>
              <a:t>, </a:t>
            </a:r>
            <a:r>
              <a:rPr lang="en-US" dirty="0">
                <a:latin typeface="Bookman Old Style"/>
                <a:cs typeface="Bookman Old Style"/>
              </a:rPr>
              <a:t>Y</a:t>
            </a:r>
            <a:r>
              <a:rPr lang="en-US" dirty="0" smtClean="0">
                <a:latin typeface="Bookman Old Style"/>
                <a:cs typeface="Bookman Old Style"/>
              </a:rPr>
              <a:t>. </a:t>
            </a:r>
            <a:r>
              <a:rPr lang="en-US" dirty="0" err="1" smtClean="0">
                <a:latin typeface="Bookman Old Style"/>
                <a:cs typeface="Bookman Old Style"/>
              </a:rPr>
              <a:t>Karyotakis</a:t>
            </a:r>
            <a:r>
              <a:rPr lang="en-US" dirty="0" smtClean="0">
                <a:latin typeface="Bookman Old Style"/>
                <a:cs typeface="Bookman Old Style"/>
              </a:rPr>
              <a:t>, I. </a:t>
            </a:r>
            <a:r>
              <a:rPr lang="en-US" dirty="0" err="1" smtClean="0">
                <a:latin typeface="Bookman Old Style"/>
                <a:cs typeface="Bookman Old Style"/>
              </a:rPr>
              <a:t>Koletsou</a:t>
            </a:r>
            <a:endParaRPr lang="en-US" dirty="0" smtClean="0">
              <a:latin typeface="Bookman Old Style"/>
              <a:cs typeface="Bookman Old Style"/>
            </a:endParaRPr>
          </a:p>
          <a:p>
            <a:r>
              <a:rPr lang="en-US" b="1" dirty="0" smtClean="0">
                <a:latin typeface="Bookman Old Style"/>
                <a:cs typeface="Bookman Old Style"/>
              </a:rPr>
              <a:t>NCSR Demokritos, Greece</a:t>
            </a:r>
          </a:p>
          <a:p>
            <a:r>
              <a:rPr lang="en-US" dirty="0">
                <a:latin typeface="Bookman Old Style"/>
                <a:cs typeface="Bookman Old Style"/>
              </a:rPr>
              <a:t>T. Geralis</a:t>
            </a:r>
            <a:r>
              <a:rPr lang="en-US" dirty="0" smtClean="0">
                <a:latin typeface="Bookman Old Style"/>
                <a:cs typeface="Bookman Old Style"/>
              </a:rPr>
              <a:t>, G. </a:t>
            </a:r>
            <a:r>
              <a:rPr lang="en-US" dirty="0" err="1" smtClean="0">
                <a:latin typeface="Bookman Old Style"/>
                <a:cs typeface="Bookman Old Style"/>
              </a:rPr>
              <a:t>Fanourakis</a:t>
            </a:r>
            <a:r>
              <a:rPr lang="en-US" dirty="0" smtClean="0">
                <a:latin typeface="Bookman Old Style"/>
                <a:cs typeface="Bookman Old Style"/>
              </a:rPr>
              <a:t>, A. </a:t>
            </a:r>
            <a:r>
              <a:rPr lang="en-US" dirty="0" err="1" smtClean="0">
                <a:latin typeface="Bookman Old Style"/>
                <a:cs typeface="Bookman Old Style"/>
              </a:rPr>
              <a:t>Kalamaris</a:t>
            </a:r>
            <a:r>
              <a:rPr lang="en-US" dirty="0" smtClean="0">
                <a:latin typeface="Bookman Old Style"/>
                <a:cs typeface="Bookman Old Style"/>
              </a:rPr>
              <a:t>, D. </a:t>
            </a:r>
            <a:r>
              <a:rPr lang="en-US" dirty="0" err="1" smtClean="0">
                <a:latin typeface="Bookman Old Style"/>
                <a:cs typeface="Bookman Old Style"/>
              </a:rPr>
              <a:t>Nikas</a:t>
            </a:r>
            <a:r>
              <a:rPr lang="en-US" dirty="0" smtClean="0">
                <a:latin typeface="Bookman Old Style"/>
                <a:cs typeface="Bookman Old Style"/>
              </a:rPr>
              <a:t>, A. </a:t>
            </a:r>
            <a:r>
              <a:rPr lang="en-US" dirty="0" err="1" smtClean="0">
                <a:latin typeface="Bookman Old Style"/>
                <a:cs typeface="Bookman Old Style"/>
              </a:rPr>
              <a:t>Psallidas</a:t>
            </a:r>
            <a:endParaRPr lang="en-US" dirty="0" smtClean="0">
              <a:latin typeface="Bookman Old Style"/>
              <a:cs typeface="Bookman Old Style"/>
            </a:endParaRPr>
          </a:p>
          <a:p>
            <a:r>
              <a:rPr lang="en-US" b="1" dirty="0" smtClean="0">
                <a:latin typeface="Bookman Old Style"/>
                <a:cs typeface="Bookman Old Style"/>
              </a:rPr>
              <a:t>CEA </a:t>
            </a:r>
            <a:r>
              <a:rPr lang="en-US" b="1" dirty="0" err="1" smtClean="0">
                <a:latin typeface="Bookman Old Style"/>
                <a:cs typeface="Bookman Old Style"/>
              </a:rPr>
              <a:t>Saclay</a:t>
            </a:r>
            <a:r>
              <a:rPr lang="en-US" b="1" dirty="0" smtClean="0">
                <a:latin typeface="Bookman Old Style"/>
                <a:cs typeface="Bookman Old Style"/>
              </a:rPr>
              <a:t>, France</a:t>
            </a:r>
          </a:p>
          <a:p>
            <a:r>
              <a:rPr lang="en-US" dirty="0" smtClean="0">
                <a:latin typeface="Bookman Old Style"/>
                <a:cs typeface="Bookman Old Style"/>
              </a:rPr>
              <a:t>M. </a:t>
            </a:r>
            <a:r>
              <a:rPr lang="en-US" dirty="0" err="1" smtClean="0">
                <a:latin typeface="Bookman Old Style"/>
                <a:cs typeface="Bookman Old Style"/>
              </a:rPr>
              <a:t>Titov</a:t>
            </a:r>
            <a:endParaRPr lang="en-US" dirty="0" smtClean="0">
              <a:latin typeface="Bookman Old Style"/>
              <a:cs typeface="Bookman Old Style"/>
            </a:endParaRPr>
          </a:p>
        </p:txBody>
      </p:sp>
      <p:pic>
        <p:nvPicPr>
          <p:cNvPr id="9" name="Εικόνα 1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8371" y="5038250"/>
            <a:ext cx="3819076" cy="93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Demokrito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052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banner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928" y="5038250"/>
            <a:ext cx="4335902" cy="106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30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Theo Geralis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6996-1F9A-BD4D-9EEB-78068082810A}" type="slidenum">
              <a:rPr lang="en-US" smtClean="0"/>
              <a:t>10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17680" y="194245"/>
            <a:ext cx="5019323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1400" b="1" dirty="0" err="1" smtClean="0">
                <a:latin typeface="Bookman Old Style"/>
                <a:cs typeface="Bookman Old Style"/>
              </a:rPr>
              <a:t>Muon</a:t>
            </a:r>
            <a:r>
              <a:rPr lang="en-US" sz="1400" b="1" dirty="0" smtClean="0">
                <a:latin typeface="Bookman Old Style"/>
                <a:cs typeface="Bookman Old Style"/>
              </a:rPr>
              <a:t> beam: </a:t>
            </a:r>
            <a:r>
              <a:rPr lang="en-US" sz="1400" b="1" dirty="0" err="1" smtClean="0">
                <a:latin typeface="Bookman Old Style"/>
                <a:cs typeface="Bookman Old Style"/>
              </a:rPr>
              <a:t>Mips</a:t>
            </a:r>
            <a:r>
              <a:rPr lang="en-US" sz="1400" b="1" dirty="0" smtClean="0">
                <a:latin typeface="Bookman Old Style"/>
                <a:cs typeface="Bookman Old Style"/>
              </a:rPr>
              <a:t>, efficiencies: </a:t>
            </a:r>
            <a:r>
              <a:rPr lang="en-US" sz="1400" dirty="0" smtClean="0">
                <a:latin typeface="Bookman Old Style"/>
                <a:cs typeface="Bookman Old Style"/>
              </a:rPr>
              <a:t>150 </a:t>
            </a:r>
            <a:r>
              <a:rPr lang="en-US" sz="1400" dirty="0" err="1" smtClean="0">
                <a:latin typeface="Bookman Old Style"/>
                <a:cs typeface="Bookman Old Style"/>
              </a:rPr>
              <a:t>GeV</a:t>
            </a:r>
            <a:r>
              <a:rPr lang="en-US" sz="1400" dirty="0" smtClean="0">
                <a:latin typeface="Bookman Old Style"/>
                <a:cs typeface="Bookman Old Style"/>
              </a:rPr>
              <a:t> </a:t>
            </a:r>
            <a:r>
              <a:rPr lang="el-GR" sz="1400" dirty="0" smtClean="0">
                <a:latin typeface="Bookman Old Style"/>
                <a:cs typeface="Bookman Old Style"/>
              </a:rPr>
              <a:t>μ </a:t>
            </a:r>
            <a:r>
              <a:rPr lang="en-US" sz="1400" dirty="0" smtClean="0">
                <a:latin typeface="Bookman Old Style"/>
                <a:cs typeface="Bookman Old Style"/>
              </a:rPr>
              <a:t>beam.</a:t>
            </a:r>
          </a:p>
          <a:p>
            <a:pPr marL="342900" indent="-342900">
              <a:buAutoNum type="arabicParenR"/>
            </a:pPr>
            <a:endParaRPr lang="en-US" sz="1400" dirty="0">
              <a:latin typeface="Bookman Old Style"/>
              <a:cs typeface="Bookman Old Style"/>
            </a:endParaRPr>
          </a:p>
          <a:p>
            <a:pPr marL="342900" indent="-342900">
              <a:buAutoNum type="arabicParenR"/>
            </a:pPr>
            <a:endParaRPr lang="en-US" sz="1400" dirty="0" smtClean="0">
              <a:latin typeface="Bookman Old Style"/>
              <a:cs typeface="Bookman Old Style"/>
            </a:endParaRPr>
          </a:p>
          <a:p>
            <a:pPr marL="342900" indent="-342900">
              <a:buAutoNum type="arabicParenR"/>
            </a:pPr>
            <a:endParaRPr lang="en-US" sz="1400" dirty="0">
              <a:latin typeface="Bookman Old Style"/>
              <a:cs typeface="Bookman Old Style"/>
            </a:endParaRPr>
          </a:p>
          <a:p>
            <a:pPr marL="342900" indent="-342900">
              <a:buAutoNum type="arabicParenR"/>
            </a:pPr>
            <a:endParaRPr lang="en-US" sz="1400" dirty="0" smtClean="0">
              <a:latin typeface="Bookman Old Style"/>
              <a:cs typeface="Bookman Old Style"/>
            </a:endParaRPr>
          </a:p>
          <a:p>
            <a:pPr lvl="1"/>
            <a:r>
              <a:rPr lang="en-US" sz="1400" dirty="0" smtClean="0">
                <a:latin typeface="Bookman Old Style"/>
                <a:cs typeface="Bookman Old Style"/>
              </a:rPr>
              <a:t> </a:t>
            </a:r>
          </a:p>
          <a:p>
            <a:pPr lvl="1"/>
            <a:endParaRPr lang="en-US" sz="1400" dirty="0" smtClean="0">
              <a:latin typeface="Bookman Old Style"/>
              <a:cs typeface="Bookman Old Style"/>
            </a:endParaRPr>
          </a:p>
          <a:p>
            <a:pPr lvl="1"/>
            <a:r>
              <a:rPr lang="en-US" sz="1400" dirty="0" smtClean="0">
                <a:latin typeface="Bookman Old Style"/>
                <a:cs typeface="Bookman Old Style"/>
              </a:rPr>
              <a:t>Calculate efficiencies using 3 other detectors </a:t>
            </a:r>
          </a:p>
          <a:p>
            <a:pPr lvl="1"/>
            <a:r>
              <a:rPr lang="en-US" sz="1400" dirty="0">
                <a:latin typeface="Bookman Old Style"/>
                <a:cs typeface="Bookman Old Style"/>
              </a:rPr>
              <a:t>o</a:t>
            </a:r>
            <a:r>
              <a:rPr lang="en-US" sz="1400" dirty="0" smtClean="0">
                <a:latin typeface="Bookman Old Style"/>
                <a:cs typeface="Bookman Old Style"/>
              </a:rPr>
              <a:t>ut of the six that were included in that test.</a:t>
            </a:r>
          </a:p>
          <a:p>
            <a:pPr lvl="1"/>
            <a:r>
              <a:rPr lang="en-US" sz="1400" dirty="0" smtClean="0">
                <a:latin typeface="Bookman Old Style"/>
                <a:cs typeface="Bookman Old Style"/>
              </a:rPr>
              <a:t>Efficiencies reach ~ 95% at moderate gains.</a:t>
            </a:r>
          </a:p>
          <a:p>
            <a:pPr lvl="1"/>
            <a:endParaRPr lang="en-US" sz="1400" b="1" dirty="0" smtClean="0">
              <a:latin typeface="Bookman Old Style"/>
              <a:cs typeface="Bookman Old Style"/>
            </a:endParaRPr>
          </a:p>
          <a:p>
            <a:pPr marL="342900" indent="-342900">
              <a:buAutoNum type="arabicParenR"/>
            </a:pPr>
            <a:r>
              <a:rPr lang="en-US" sz="1400" b="1" dirty="0" smtClean="0">
                <a:latin typeface="Bookman Old Style"/>
                <a:cs typeface="Bookman Old Style"/>
              </a:rPr>
              <a:t>Rate scan with </a:t>
            </a:r>
            <a:r>
              <a:rPr lang="en-US" sz="1400" b="1" dirty="0" err="1" smtClean="0">
                <a:latin typeface="Bookman Old Style"/>
                <a:cs typeface="Bookman Old Style"/>
              </a:rPr>
              <a:t>pions</a:t>
            </a:r>
            <a:r>
              <a:rPr lang="en-US" sz="1400" b="1" dirty="0" smtClean="0">
                <a:latin typeface="Bookman Old Style"/>
                <a:cs typeface="Bookman Old Style"/>
              </a:rPr>
              <a:t> – One detector</a:t>
            </a:r>
          </a:p>
          <a:p>
            <a:pPr lvl="1"/>
            <a:r>
              <a:rPr lang="en-US" sz="1400" b="1" dirty="0">
                <a:latin typeface="Bookman Old Style"/>
                <a:cs typeface="Bookman Old Style"/>
              </a:rPr>
              <a:t>a</a:t>
            </a:r>
            <a:r>
              <a:rPr lang="en-US" sz="1400" b="1" dirty="0" smtClean="0">
                <a:latin typeface="Bookman Old Style"/>
                <a:cs typeface="Bookman Old Style"/>
              </a:rPr>
              <a:t>t a time in the same position 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5258" y="887259"/>
            <a:ext cx="3175074" cy="2161542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1549120" y="474046"/>
            <a:ext cx="1955048" cy="994219"/>
            <a:chOff x="4525597" y="1851459"/>
            <a:chExt cx="1955048" cy="994219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302814" y="1851459"/>
              <a:ext cx="10325" cy="983867"/>
            </a:xfrm>
            <a:prstGeom prst="line">
              <a:avLst/>
            </a:prstGeom>
            <a:ln w="57150" cmpd="thinThick">
              <a:solidFill>
                <a:srgbClr val="00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4525597" y="2342616"/>
              <a:ext cx="19550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455214" y="1851811"/>
              <a:ext cx="10325" cy="983867"/>
            </a:xfrm>
            <a:prstGeom prst="line">
              <a:avLst/>
            </a:prstGeom>
            <a:ln w="57150" cmpd="thinThick">
              <a:solidFill>
                <a:srgbClr val="FF070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621408" y="1851811"/>
              <a:ext cx="10325" cy="983867"/>
            </a:xfrm>
            <a:prstGeom prst="line">
              <a:avLst/>
            </a:prstGeom>
            <a:ln w="57150" cmpd="thinThick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773808" y="1852163"/>
              <a:ext cx="10325" cy="983867"/>
            </a:xfrm>
            <a:prstGeom prst="line">
              <a:avLst/>
            </a:prstGeom>
            <a:ln w="57150" cmpd="thinThick">
              <a:solidFill>
                <a:srgbClr val="1D800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926208" y="1852515"/>
              <a:ext cx="10325" cy="983867"/>
            </a:xfrm>
            <a:prstGeom prst="line">
              <a:avLst/>
            </a:prstGeom>
            <a:ln w="57150" cmpd="thinThick"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078608" y="1861811"/>
              <a:ext cx="10325" cy="983867"/>
            </a:xfrm>
            <a:prstGeom prst="line">
              <a:avLst/>
            </a:prstGeom>
            <a:ln w="57150" cmpd="thinThick"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2344929" y="1377441"/>
            <a:ext cx="845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Bookman Old Style"/>
                <a:cs typeface="Bookman Old Style"/>
              </a:rPr>
              <a:t>Res </a:t>
            </a:r>
            <a:r>
              <a:rPr lang="en-US" sz="1400" dirty="0" err="1" smtClean="0">
                <a:latin typeface="Bookman Old Style"/>
                <a:cs typeface="Bookman Old Style"/>
              </a:rPr>
              <a:t>uM</a:t>
            </a:r>
            <a:endParaRPr lang="en-US" sz="1400" dirty="0">
              <a:latin typeface="Bookman Old Style"/>
              <a:cs typeface="Bookman Old Style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045248" y="3087345"/>
            <a:ext cx="2509921" cy="983867"/>
            <a:chOff x="4480884" y="3050659"/>
            <a:chExt cx="2509921" cy="983867"/>
          </a:xfrm>
        </p:grpSpPr>
        <p:cxnSp>
          <p:nvCxnSpPr>
            <p:cNvPr id="32" name="Straight Arrow Connector 31"/>
            <p:cNvCxnSpPr/>
            <p:nvPr/>
          </p:nvCxnSpPr>
          <p:spPr>
            <a:xfrm>
              <a:off x="4480884" y="3550408"/>
              <a:ext cx="250992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4704482" y="3062631"/>
              <a:ext cx="1054067" cy="971567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Removable</a:t>
              </a:r>
            </a:p>
            <a:p>
              <a:pPr algn="ctr"/>
              <a:r>
                <a:rPr lang="en-US" sz="1400" dirty="0" smtClean="0"/>
                <a:t>Fe-Absorber</a:t>
              </a:r>
            </a:p>
            <a:p>
              <a:pPr algn="ctr"/>
              <a:r>
                <a:rPr lang="en-US" sz="1400" dirty="0" smtClean="0"/>
                <a:t>~ 1.5</a:t>
              </a:r>
              <a:r>
                <a:rPr lang="el-GR" sz="1400" dirty="0" smtClean="0"/>
                <a:t> λ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5813326" y="3050659"/>
              <a:ext cx="10325" cy="983867"/>
            </a:xfrm>
            <a:prstGeom prst="line">
              <a:avLst/>
            </a:prstGeom>
            <a:ln w="57150" cmpd="thinThick">
              <a:solidFill>
                <a:srgbClr val="FF070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3720645" y="3425640"/>
            <a:ext cx="448117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Pion beam: 	200 </a:t>
            </a:r>
            <a:r>
              <a:rPr lang="en-US" sz="1400" dirty="0" err="1" smtClean="0"/>
              <a:t>GeV</a:t>
            </a:r>
            <a:r>
              <a:rPr lang="en-US" sz="1400" dirty="0" smtClean="0"/>
              <a:t>, </a:t>
            </a:r>
          </a:p>
          <a:p>
            <a:r>
              <a:rPr lang="en-US" sz="1400" dirty="0" smtClean="0"/>
              <a:t>Rates:		0.1 – 1.5 MHz</a:t>
            </a:r>
          </a:p>
          <a:p>
            <a:r>
              <a:rPr lang="en-US" sz="1400" dirty="0" smtClean="0"/>
              <a:t>Beam profile: ~2 cm</a:t>
            </a:r>
            <a:r>
              <a:rPr lang="en-US" sz="1400" baseline="30000" dirty="0" smtClean="0"/>
              <a:t>2</a:t>
            </a:r>
          </a:p>
          <a:p>
            <a:r>
              <a:rPr lang="en-US" sz="1400" dirty="0" smtClean="0"/>
              <a:t>Monitor Mesh Current and Voltage with RD51 slow control</a:t>
            </a:r>
          </a:p>
          <a:p>
            <a:endParaRPr lang="en-US" sz="1400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8931" y="4396238"/>
            <a:ext cx="4400389" cy="208532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774159" y="4487779"/>
            <a:ext cx="321267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Bookman Old Style"/>
                <a:cs typeface="Bookman Old Style"/>
              </a:rPr>
              <a:t>SPS Spill structure as seen by </a:t>
            </a:r>
          </a:p>
          <a:p>
            <a:r>
              <a:rPr lang="en-US" sz="1400" dirty="0">
                <a:latin typeface="Bookman Old Style"/>
                <a:cs typeface="Bookman Old Style"/>
              </a:rPr>
              <a:t>t</a:t>
            </a:r>
            <a:r>
              <a:rPr lang="en-US" sz="1400" dirty="0" smtClean="0">
                <a:latin typeface="Bookman Old Style"/>
                <a:cs typeface="Bookman Old Style"/>
              </a:rPr>
              <a:t>he highest resistivity detector</a:t>
            </a:r>
          </a:p>
          <a:p>
            <a:endParaRPr lang="en-US" sz="1400" dirty="0">
              <a:latin typeface="Bookman Old Style"/>
              <a:cs typeface="Bookman Old Style"/>
            </a:endParaRPr>
          </a:p>
          <a:p>
            <a:r>
              <a:rPr lang="en-US" sz="1400" dirty="0" smtClean="0">
                <a:latin typeface="Bookman Old Style"/>
                <a:cs typeface="Bookman Old Style"/>
              </a:rPr>
              <a:t>Current at low levels and constant</a:t>
            </a:r>
          </a:p>
          <a:p>
            <a:r>
              <a:rPr lang="en-US" sz="1400" dirty="0" smtClean="0">
                <a:latin typeface="Bookman Old Style"/>
                <a:cs typeface="Bookman Old Style"/>
              </a:rPr>
              <a:t>During spill</a:t>
            </a:r>
            <a:endParaRPr lang="en-US" sz="1400" dirty="0">
              <a:latin typeface="Bookman Old Style"/>
              <a:cs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3274718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Theo Geralis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6996-1F9A-BD4D-9EEB-78068082810A}" type="slidenum">
              <a:rPr lang="en-US" smtClean="0"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7680" y="15360"/>
            <a:ext cx="7581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b="1" dirty="0" smtClean="0">
              <a:latin typeface="Bookman Old Style"/>
              <a:cs typeface="Bookman Old Style"/>
            </a:endParaRPr>
          </a:p>
          <a:p>
            <a:r>
              <a:rPr lang="el-GR" sz="1400" b="1" dirty="0" smtClean="0">
                <a:latin typeface="Bookman Old Style"/>
                <a:cs typeface="Bookman Old Style"/>
              </a:rPr>
              <a:t>2) </a:t>
            </a:r>
            <a:r>
              <a:rPr lang="en-US" sz="1400" b="1" dirty="0" smtClean="0">
                <a:latin typeface="Bookman Old Style"/>
                <a:cs typeface="Bookman Old Style"/>
              </a:rPr>
              <a:t>Rate scan with </a:t>
            </a:r>
            <a:r>
              <a:rPr lang="en-US" sz="1400" b="1" dirty="0" err="1" smtClean="0">
                <a:latin typeface="Bookman Old Style"/>
                <a:cs typeface="Bookman Old Style"/>
              </a:rPr>
              <a:t>pions</a:t>
            </a:r>
            <a:r>
              <a:rPr lang="en-US" sz="1400" b="1" dirty="0" smtClean="0">
                <a:latin typeface="Bookman Old Style"/>
                <a:cs typeface="Bookman Old Style"/>
              </a:rPr>
              <a:t> – One detector</a:t>
            </a:r>
            <a:r>
              <a:rPr lang="el-GR" sz="1400" b="1" dirty="0" smtClean="0">
                <a:latin typeface="Bookman Old Style"/>
                <a:cs typeface="Bookman Old Style"/>
              </a:rPr>
              <a:t> </a:t>
            </a:r>
            <a:r>
              <a:rPr lang="en-US" sz="1400" b="1" dirty="0" smtClean="0">
                <a:latin typeface="Bookman Old Style"/>
                <a:cs typeface="Bookman Old Style"/>
              </a:rPr>
              <a:t>at a time in the same position (II)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509830"/>
            <a:ext cx="62141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Bookman Old Style"/>
                <a:cs typeface="Bookman Old Style"/>
              </a:rPr>
              <a:t>The lowest resistivity prototype (Star1 – 4 </a:t>
            </a:r>
            <a:r>
              <a:rPr lang="en-US" sz="1400" dirty="0" err="1" smtClean="0">
                <a:latin typeface="Bookman Old Style"/>
                <a:cs typeface="Bookman Old Style"/>
              </a:rPr>
              <a:t>kOhm</a:t>
            </a:r>
            <a:r>
              <a:rPr lang="en-US" sz="1400" dirty="0" smtClean="0">
                <a:latin typeface="Bookman Old Style"/>
                <a:cs typeface="Bookman Old Style"/>
              </a:rPr>
              <a:t>) </a:t>
            </a:r>
          </a:p>
          <a:p>
            <a:r>
              <a:rPr lang="en-US" sz="1400" dirty="0">
                <a:latin typeface="Bookman Old Style"/>
                <a:cs typeface="Bookman Old Style"/>
              </a:rPr>
              <a:t>	</a:t>
            </a:r>
            <a:r>
              <a:rPr lang="en-US" sz="1400" dirty="0" smtClean="0">
                <a:latin typeface="Bookman Old Style"/>
                <a:cs typeface="Bookman Old Style"/>
              </a:rPr>
              <a:t>	presents strong variations and high currents at high rates</a:t>
            </a:r>
          </a:p>
          <a:p>
            <a:r>
              <a:rPr lang="en-US" sz="1400" dirty="0" smtClean="0">
                <a:latin typeface="Bookman Old Style"/>
                <a:cs typeface="Bookman Old Style"/>
              </a:rPr>
              <a:t>The rest of the prototypes do no draw high mesh currents</a:t>
            </a:r>
          </a:p>
          <a:p>
            <a:r>
              <a:rPr lang="en-US" sz="1400" dirty="0">
                <a:latin typeface="Bookman Old Style"/>
                <a:cs typeface="Bookman Old Style"/>
              </a:rPr>
              <a:t>	</a:t>
            </a:r>
            <a:r>
              <a:rPr lang="en-US" sz="1400" dirty="0" smtClean="0">
                <a:latin typeface="Bookman Old Style"/>
                <a:cs typeface="Bookman Old Style"/>
                <a:sym typeface="Wingdings"/>
              </a:rPr>
              <a:t>Lowest limit on RC (1 – 10) ns</a:t>
            </a:r>
            <a:endParaRPr lang="en-US" sz="1400" dirty="0">
              <a:latin typeface="Bookman Old Style"/>
              <a:cs typeface="Bookman Old Style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5024"/>
            <a:ext cx="9144000" cy="450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864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70" y="2875123"/>
            <a:ext cx="2693840" cy="183141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Theo Geralis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6996-1F9A-BD4D-9EEB-78068082810A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7679" y="203189"/>
            <a:ext cx="8395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latin typeface="Bookman Old Style"/>
                <a:cs typeface="Bookman Old Style"/>
              </a:rPr>
              <a:t>3)   </a:t>
            </a:r>
            <a:r>
              <a:rPr lang="en-US" sz="1400" b="1" dirty="0" smtClean="0">
                <a:latin typeface="Bookman Old Style"/>
                <a:cs typeface="Bookman Old Style"/>
              </a:rPr>
              <a:t>Electron beam. Test all Resistive </a:t>
            </a:r>
            <a:r>
              <a:rPr lang="en-US" sz="1400" b="1" dirty="0" err="1" smtClean="0">
                <a:latin typeface="Bookman Old Style"/>
                <a:cs typeface="Bookman Old Style"/>
              </a:rPr>
              <a:t>uM</a:t>
            </a:r>
            <a:r>
              <a:rPr lang="en-US" sz="1400" b="1" dirty="0" smtClean="0">
                <a:latin typeface="Bookman Old Style"/>
                <a:cs typeface="Bookman Old Style"/>
              </a:rPr>
              <a:t> at</a:t>
            </a:r>
            <a:r>
              <a:rPr lang="el-GR" sz="1400" b="1" dirty="0" smtClean="0">
                <a:latin typeface="Bookman Old Style"/>
                <a:cs typeface="Bookman Old Style"/>
              </a:rPr>
              <a:t> </a:t>
            </a:r>
            <a:r>
              <a:rPr lang="en-US" sz="1400" b="1" dirty="0" smtClean="0">
                <a:latin typeface="Bookman Old Style"/>
                <a:cs typeface="Bookman Old Style"/>
              </a:rPr>
              <a:t>shower maximum one by one </a:t>
            </a:r>
            <a:r>
              <a:rPr lang="el-GR" sz="1400" b="1" dirty="0" smtClean="0">
                <a:latin typeface="Bookman Old Style"/>
                <a:cs typeface="Bookman Old Style"/>
              </a:rPr>
              <a:t>	</a:t>
            </a:r>
            <a:r>
              <a:rPr lang="en-US" sz="1400" b="1" dirty="0" smtClean="0">
                <a:latin typeface="Bookman Old Style"/>
                <a:cs typeface="Bookman Old Style"/>
              </a:rPr>
              <a:t>using as reference a standard </a:t>
            </a:r>
            <a:r>
              <a:rPr lang="en-US" sz="1400" b="1" dirty="0" err="1" smtClean="0">
                <a:latin typeface="Bookman Old Style"/>
                <a:cs typeface="Bookman Old Style"/>
              </a:rPr>
              <a:t>uM</a:t>
            </a:r>
            <a:endParaRPr lang="en-US" sz="1400" b="1" dirty="0" smtClean="0">
              <a:latin typeface="Bookman Old Style"/>
              <a:cs typeface="Bookman Old Style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723327" y="582018"/>
            <a:ext cx="2099324" cy="985296"/>
            <a:chOff x="4891481" y="4106051"/>
            <a:chExt cx="2099324" cy="985296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812974" y="4107128"/>
              <a:ext cx="10325" cy="983867"/>
            </a:xfrm>
            <a:prstGeom prst="line">
              <a:avLst/>
            </a:prstGeom>
            <a:ln w="57150" cmpd="thinThick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4891481" y="4598285"/>
              <a:ext cx="209932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 rot="16200000">
              <a:off x="5170623" y="4508542"/>
              <a:ext cx="983868" cy="181038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Fe 2.2X</a:t>
              </a:r>
              <a:r>
                <a:rPr lang="en-US" sz="1400" baseline="-25000" dirty="0" smtClean="0"/>
                <a:t>0</a:t>
              </a:r>
              <a:r>
                <a:rPr lang="el-GR" sz="1400" dirty="0" smtClean="0"/>
                <a:t> </a:t>
              </a:r>
            </a:p>
          </p:txBody>
        </p:sp>
        <p:sp>
          <p:nvSpPr>
            <p:cNvPr id="10" name="Rectangle 9"/>
            <p:cNvSpPr/>
            <p:nvPr/>
          </p:nvSpPr>
          <p:spPr>
            <a:xfrm rot="16200000">
              <a:off x="5520411" y="4463553"/>
              <a:ext cx="983868" cy="271719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Fe 3.5X</a:t>
              </a:r>
              <a:r>
                <a:rPr lang="en-US" sz="1400" baseline="-25000" dirty="0" smtClean="0"/>
                <a:t>0</a:t>
              </a:r>
              <a:r>
                <a:rPr lang="el-GR" sz="1400" dirty="0" smtClean="0"/>
                <a:t> 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6188974" y="4106051"/>
              <a:ext cx="10325" cy="983867"/>
            </a:xfrm>
            <a:prstGeom prst="line">
              <a:avLst/>
            </a:prstGeom>
            <a:ln w="57150" cmpd="thinThick">
              <a:solidFill>
                <a:srgbClr val="FF070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688679" y="840759"/>
            <a:ext cx="640870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Non-Resistive: </a:t>
            </a:r>
            <a:r>
              <a:rPr lang="en-US" sz="1400" dirty="0" smtClean="0">
                <a:latin typeface="Bookman Old Style"/>
                <a:cs typeface="Bookman Old Style"/>
              </a:rPr>
              <a:t>at 2.3 X</a:t>
            </a:r>
            <a:r>
              <a:rPr lang="en-US" sz="1400" baseline="-25000" dirty="0" smtClean="0">
                <a:latin typeface="Bookman Old Style"/>
                <a:cs typeface="Bookman Old Style"/>
              </a:rPr>
              <a:t>0</a:t>
            </a:r>
            <a:r>
              <a:rPr lang="en-US" sz="1400" dirty="0" smtClean="0">
                <a:latin typeface="Bookman Old Style"/>
                <a:cs typeface="Bookman Old Style"/>
              </a:rPr>
              <a:t>, used as </a:t>
            </a:r>
            <a:r>
              <a:rPr lang="en-US" sz="1400" dirty="0" err="1" smtClean="0">
                <a:latin typeface="Bookman Old Style"/>
                <a:cs typeface="Bookman Old Style"/>
              </a:rPr>
              <a:t>preshower</a:t>
            </a:r>
            <a:r>
              <a:rPr lang="en-US" sz="1400" dirty="0" smtClean="0">
                <a:latin typeface="Bookman Old Style"/>
                <a:cs typeface="Bookman Old Style"/>
              </a:rPr>
              <a:t> and veto to clean up </a:t>
            </a:r>
          </a:p>
          <a:p>
            <a:r>
              <a:rPr lang="en-US" sz="1400" dirty="0">
                <a:latin typeface="Bookman Old Style"/>
                <a:cs typeface="Bookman Old Style"/>
              </a:rPr>
              <a:t>	</a:t>
            </a:r>
            <a:r>
              <a:rPr lang="en-US" sz="1400" dirty="0" smtClean="0">
                <a:latin typeface="Bookman Old Style"/>
                <a:cs typeface="Bookman Old Style"/>
              </a:rPr>
              <a:t>		the beam from pion contamination   </a:t>
            </a:r>
          </a:p>
          <a:p>
            <a:r>
              <a:rPr lang="en-US" sz="1400" b="1" dirty="0">
                <a:solidFill>
                  <a:srgbClr val="0000FF"/>
                </a:solidFill>
                <a:latin typeface="Bookman Old Style"/>
                <a:cs typeface="Bookman Old Style"/>
              </a:rPr>
              <a:t>O</a:t>
            </a:r>
            <a:r>
              <a:rPr lang="en-US" sz="1400" b="1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ne Resistive: </a:t>
            </a:r>
            <a:r>
              <a:rPr lang="en-US" sz="1400" dirty="0" smtClean="0">
                <a:latin typeface="Bookman Old Style"/>
                <a:cs typeface="Bookman Old Style"/>
              </a:rPr>
              <a:t>at the shower maximum (</a:t>
            </a:r>
            <a:r>
              <a:rPr lang="en-US" sz="1400" dirty="0">
                <a:latin typeface="Bookman Old Style"/>
                <a:cs typeface="Bookman Old Style"/>
              </a:rPr>
              <a:t>6 X</a:t>
            </a:r>
            <a:r>
              <a:rPr lang="en-US" sz="1400" baseline="-25000" dirty="0">
                <a:latin typeface="Bookman Old Style"/>
                <a:cs typeface="Bookman Old Style"/>
              </a:rPr>
              <a:t>0</a:t>
            </a:r>
            <a:r>
              <a:rPr lang="en-US" sz="1400" dirty="0" smtClean="0">
                <a:latin typeface="Bookman Old Style"/>
                <a:cs typeface="Bookman Old Style"/>
              </a:rPr>
              <a:t>) is </a:t>
            </a:r>
            <a:r>
              <a:rPr lang="en-US" sz="1400" dirty="0">
                <a:latin typeface="Bookman Old Style"/>
                <a:cs typeface="Bookman Old Style"/>
              </a:rPr>
              <a:t>studied for charge up </a:t>
            </a:r>
            <a:endParaRPr lang="en-US" sz="1400" dirty="0" smtClean="0">
              <a:latin typeface="Bookman Old Style"/>
              <a:cs typeface="Bookman Old Style"/>
            </a:endParaRPr>
          </a:p>
          <a:p>
            <a:r>
              <a:rPr lang="en-US" sz="1400" dirty="0">
                <a:latin typeface="Bookman Old Style"/>
                <a:cs typeface="Bookman Old Style"/>
              </a:rPr>
              <a:t>	</a:t>
            </a:r>
            <a:r>
              <a:rPr lang="en-US" sz="1400" dirty="0" smtClean="0">
                <a:latin typeface="Bookman Old Style"/>
                <a:cs typeface="Bookman Old Style"/>
              </a:rPr>
              <a:t>		due </a:t>
            </a:r>
            <a:r>
              <a:rPr lang="en-US" sz="1400" dirty="0">
                <a:latin typeface="Bookman Old Style"/>
                <a:cs typeface="Bookman Old Style"/>
              </a:rPr>
              <a:t>to high charge </a:t>
            </a:r>
            <a:r>
              <a:rPr lang="en-US" sz="1400" dirty="0" smtClean="0">
                <a:latin typeface="Bookman Old Style"/>
                <a:cs typeface="Bookman Old Style"/>
              </a:rPr>
              <a:t>deposition within </a:t>
            </a:r>
            <a:r>
              <a:rPr lang="en-US" sz="1400" dirty="0">
                <a:latin typeface="Bookman Old Style"/>
                <a:cs typeface="Bookman Old Style"/>
              </a:rPr>
              <a:t>a single event</a:t>
            </a:r>
          </a:p>
          <a:p>
            <a:endParaRPr lang="en-US" sz="1400" dirty="0" smtClean="0">
              <a:latin typeface="Bookman Old Style"/>
              <a:cs typeface="Bookman Old Style"/>
            </a:endParaRPr>
          </a:p>
          <a:p>
            <a:r>
              <a:rPr lang="en-US" sz="1400" dirty="0" smtClean="0">
                <a:latin typeface="Bookman Old Style"/>
                <a:cs typeface="Bookman Old Style"/>
              </a:rPr>
              <a:t>Electron energy:	50, 90, 130 and 150 </a:t>
            </a:r>
            <a:r>
              <a:rPr lang="en-US" sz="1400" dirty="0" err="1" smtClean="0">
                <a:latin typeface="Bookman Old Style"/>
                <a:cs typeface="Bookman Old Style"/>
              </a:rPr>
              <a:t>GeV</a:t>
            </a:r>
            <a:r>
              <a:rPr lang="en-US" sz="1400" dirty="0" smtClean="0">
                <a:latin typeface="Bookman Old Style"/>
                <a:cs typeface="Bookman Old Style"/>
              </a:rPr>
              <a:t> at low rates</a:t>
            </a:r>
          </a:p>
          <a:p>
            <a:r>
              <a:rPr lang="en-US" sz="1400" dirty="0" smtClean="0">
                <a:latin typeface="Bookman Old Style"/>
                <a:cs typeface="Bookman Old Style"/>
              </a:rPr>
              <a:t>Different gas gains</a:t>
            </a:r>
          </a:p>
          <a:p>
            <a:r>
              <a:rPr lang="en-US" sz="1400" dirty="0" smtClean="0">
                <a:latin typeface="Bookman Old Style"/>
                <a:cs typeface="Bookman Old Style"/>
              </a:rPr>
              <a:t>Different transverse diffusion</a:t>
            </a:r>
            <a:endParaRPr lang="en-US" sz="1400" dirty="0">
              <a:latin typeface="Bookman Old Style"/>
              <a:cs typeface="Bookman Old Style"/>
            </a:endParaRPr>
          </a:p>
          <a:p>
            <a:r>
              <a:rPr lang="en-US" sz="1400" b="1" dirty="0" smtClean="0">
                <a:solidFill>
                  <a:srgbClr val="FF3733"/>
                </a:solidFill>
                <a:latin typeface="Bookman Old Style"/>
                <a:cs typeface="Bookman Old Style"/>
              </a:rPr>
              <a:t>We observe small differences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0189" y="2746619"/>
            <a:ext cx="4496221" cy="336823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61026" y="6025410"/>
            <a:ext cx="2795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ookman Old Style"/>
                <a:cs typeface="Bookman Old Style"/>
              </a:rPr>
              <a:t>Ratio should be constant</a:t>
            </a:r>
          </a:p>
          <a:p>
            <a:r>
              <a:rPr lang="en-US" sz="1400" dirty="0" smtClean="0">
                <a:latin typeface="Bookman Old Style"/>
                <a:cs typeface="Bookman Old Style"/>
              </a:rPr>
              <a:t>At 50 </a:t>
            </a:r>
            <a:r>
              <a:rPr lang="en-US" sz="1400" dirty="0" err="1" smtClean="0">
                <a:latin typeface="Bookman Old Style"/>
                <a:cs typeface="Bookman Old Style"/>
              </a:rPr>
              <a:t>GeV</a:t>
            </a:r>
            <a:r>
              <a:rPr lang="en-US" sz="1400" dirty="0" smtClean="0">
                <a:latin typeface="Bookman Old Style"/>
                <a:cs typeface="Bookman Old Style"/>
              </a:rPr>
              <a:t> somewhat smaller </a:t>
            </a:r>
            <a:endParaRPr lang="en-US" sz="1400" dirty="0">
              <a:latin typeface="Bookman Old Style"/>
              <a:cs typeface="Bookman Old Style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7385570" y="1601024"/>
            <a:ext cx="4827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Bookman Old Style"/>
                <a:cs typeface="Bookman Old Style"/>
              </a:rPr>
              <a:t>Std</a:t>
            </a:r>
            <a:endParaRPr lang="en-US" sz="1400" dirty="0">
              <a:latin typeface="Bookman Old Style"/>
              <a:cs typeface="Bookman Old Style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7752584" y="1611713"/>
            <a:ext cx="5006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Bookman Old Style"/>
                <a:cs typeface="Bookman Old Style"/>
              </a:rPr>
              <a:t>Res</a:t>
            </a:r>
            <a:endParaRPr lang="en-US" sz="1400" dirty="0">
              <a:latin typeface="Bookman Old Style"/>
              <a:cs typeface="Bookman Old Style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11"/>
          <a:stretch/>
        </p:blipFill>
        <p:spPr>
          <a:xfrm>
            <a:off x="457199" y="4751339"/>
            <a:ext cx="2592663" cy="208904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 rot="16200000">
            <a:off x="2296730" y="3718469"/>
            <a:ext cx="1569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Bookman Old Style"/>
                <a:cs typeface="Bookman Old Style"/>
              </a:rPr>
              <a:t>Geant</a:t>
            </a:r>
            <a:r>
              <a:rPr lang="en-US" sz="1400" dirty="0" smtClean="0">
                <a:latin typeface="Bookman Old Style"/>
                <a:cs typeface="Bookman Old Style"/>
              </a:rPr>
              <a:t> - Spectra</a:t>
            </a:r>
            <a:endParaRPr lang="en-US" sz="1400" dirty="0">
              <a:latin typeface="Bookman Old Style"/>
              <a:cs typeface="Bookman Old Style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2217378" y="5660765"/>
            <a:ext cx="18136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Bookman Old Style"/>
                <a:cs typeface="Bookman Old Style"/>
              </a:rPr>
              <a:t>Test beam Spectra</a:t>
            </a:r>
            <a:endParaRPr lang="en-US" sz="1400" dirty="0">
              <a:latin typeface="Bookman Old Style"/>
              <a:cs typeface="Bookman Old Style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93375" y="3489189"/>
            <a:ext cx="905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Digitization</a:t>
            </a:r>
          </a:p>
          <a:p>
            <a:r>
              <a:rPr lang="en-US" sz="1200" dirty="0"/>
              <a:t>s</a:t>
            </a:r>
            <a:r>
              <a:rPr lang="en-US" sz="1200" dirty="0" smtClean="0"/>
              <a:t>till to be </a:t>
            </a:r>
          </a:p>
          <a:p>
            <a:r>
              <a:rPr lang="en-US" sz="1200" dirty="0"/>
              <a:t>w</a:t>
            </a:r>
            <a:r>
              <a:rPr lang="en-US" sz="1200" dirty="0" smtClean="0"/>
              <a:t>orked out</a:t>
            </a:r>
          </a:p>
        </p:txBody>
      </p:sp>
      <p:sp>
        <p:nvSpPr>
          <p:cNvPr id="23" name="TextBox 22"/>
          <p:cNvSpPr txBox="1"/>
          <p:nvPr/>
        </p:nvSpPr>
        <p:spPr>
          <a:xfrm rot="16200000">
            <a:off x="3575929" y="4907831"/>
            <a:ext cx="1697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0.5                          1.0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64196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Theo Geralis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6996-1F9A-BD4D-9EEB-78068082810A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8670" y="113746"/>
            <a:ext cx="7831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Bookman Old Style"/>
                <a:cs typeface="Bookman Old Style"/>
              </a:rPr>
              <a:t>4) Build mini calorimeter with 6 res. </a:t>
            </a:r>
            <a:r>
              <a:rPr lang="en-US" sz="1400" b="1" dirty="0" err="1" smtClean="0">
                <a:latin typeface="Bookman Old Style"/>
                <a:cs typeface="Bookman Old Style"/>
              </a:rPr>
              <a:t>uM</a:t>
            </a:r>
            <a:r>
              <a:rPr lang="en-US" sz="1400" b="1" dirty="0">
                <a:latin typeface="Bookman Old Style"/>
                <a:cs typeface="Bookman Old Style"/>
              </a:rPr>
              <a:t> </a:t>
            </a:r>
            <a:r>
              <a:rPr lang="en-US" sz="1400" b="1" dirty="0" smtClean="0">
                <a:latin typeface="Bookman Old Style"/>
                <a:cs typeface="Bookman Old Style"/>
              </a:rPr>
              <a:t>and a total of ~20 X</a:t>
            </a:r>
            <a:r>
              <a:rPr lang="en-US" sz="1400" b="1" baseline="-25000" dirty="0" smtClean="0">
                <a:latin typeface="Bookman Old Style"/>
                <a:cs typeface="Bookman Old Style"/>
              </a:rPr>
              <a:t>0. </a:t>
            </a:r>
            <a:r>
              <a:rPr lang="en-US" sz="1400" b="1" dirty="0" smtClean="0">
                <a:latin typeface="Bookman Old Style"/>
                <a:cs typeface="Bookman Old Style"/>
              </a:rPr>
              <a:t>Test with electrons</a:t>
            </a:r>
            <a:endParaRPr lang="en-US" sz="1400" b="1" baseline="-25000" dirty="0" smtClean="0">
              <a:latin typeface="Bookman Old Style"/>
              <a:cs typeface="Bookman Old Style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9848" y="600229"/>
            <a:ext cx="4177203" cy="1003536"/>
            <a:chOff x="4891481" y="5206515"/>
            <a:chExt cx="4177203" cy="1003536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822270" y="5207592"/>
              <a:ext cx="10325" cy="983867"/>
            </a:xfrm>
            <a:prstGeom prst="line">
              <a:avLst/>
            </a:prstGeom>
            <a:ln w="57150" cmpd="thinThick">
              <a:solidFill>
                <a:srgbClr val="00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4891481" y="5698749"/>
              <a:ext cx="417720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 rot="16200000">
              <a:off x="5179919" y="5609006"/>
              <a:ext cx="983868" cy="181038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Fe 2.3X</a:t>
              </a:r>
              <a:r>
                <a:rPr lang="en-US" sz="1400" baseline="-25000" dirty="0" smtClean="0"/>
                <a:t>0</a:t>
              </a:r>
              <a:r>
                <a:rPr lang="el-GR" sz="1400" dirty="0" smtClean="0"/>
                <a:t> </a:t>
              </a:r>
            </a:p>
          </p:txBody>
        </p:sp>
        <p:sp>
          <p:nvSpPr>
            <p:cNvPr id="10" name="Rectangle 9"/>
            <p:cNvSpPr/>
            <p:nvPr/>
          </p:nvSpPr>
          <p:spPr>
            <a:xfrm rot="16200000">
              <a:off x="5529707" y="5564017"/>
              <a:ext cx="983868" cy="271719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Fe 3.5X</a:t>
              </a:r>
              <a:r>
                <a:rPr lang="en-US" sz="1400" baseline="-25000" dirty="0" smtClean="0"/>
                <a:t>0</a:t>
              </a:r>
              <a:r>
                <a:rPr lang="el-GR" sz="1400" dirty="0" smtClean="0"/>
                <a:t> 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6198270" y="5206515"/>
              <a:ext cx="10325" cy="983867"/>
            </a:xfrm>
            <a:prstGeom prst="line">
              <a:avLst/>
            </a:prstGeom>
            <a:ln w="57150" cmpd="thinThick">
              <a:solidFill>
                <a:srgbClr val="FF070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 rot="16200000">
              <a:off x="5896763" y="5573313"/>
              <a:ext cx="983868" cy="271719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Fe 3.5X</a:t>
              </a:r>
              <a:r>
                <a:rPr lang="en-US" sz="1400" baseline="-25000" dirty="0" smtClean="0"/>
                <a:t>0</a:t>
              </a:r>
              <a:r>
                <a:rPr lang="el-GR" sz="1400" dirty="0" smtClean="0"/>
                <a:t> 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6565326" y="5215811"/>
              <a:ext cx="10325" cy="983867"/>
            </a:xfrm>
            <a:prstGeom prst="line">
              <a:avLst/>
            </a:prstGeom>
            <a:ln w="57150" cmpd="thinThick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 rot="16200000">
              <a:off x="6263467" y="5573313"/>
              <a:ext cx="983868" cy="271719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Fe 3.5X</a:t>
              </a:r>
              <a:r>
                <a:rPr lang="en-US" sz="1400" baseline="-25000" dirty="0" smtClean="0"/>
                <a:t>0</a:t>
              </a:r>
              <a:r>
                <a:rPr lang="el-GR" sz="1400" dirty="0" smtClean="0"/>
                <a:t> 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6932030" y="5215811"/>
              <a:ext cx="10325" cy="983867"/>
            </a:xfrm>
            <a:prstGeom prst="line">
              <a:avLst/>
            </a:prstGeom>
            <a:ln w="57150" cmpd="thinThick">
              <a:solidFill>
                <a:srgbClr val="1D800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 rot="16200000">
              <a:off x="6630171" y="5582257"/>
              <a:ext cx="983868" cy="271719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Fe 3.5X</a:t>
              </a:r>
              <a:r>
                <a:rPr lang="en-US" sz="1400" baseline="-25000" dirty="0" smtClean="0"/>
                <a:t>0</a:t>
              </a:r>
              <a:r>
                <a:rPr lang="el-GR" sz="1400" dirty="0" smtClean="0"/>
                <a:t> 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7298734" y="5224755"/>
              <a:ext cx="10325" cy="983867"/>
            </a:xfrm>
            <a:prstGeom prst="line">
              <a:avLst/>
            </a:prstGeom>
            <a:ln w="57150" cmpd="thinThick"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 rot="16200000">
              <a:off x="6996875" y="5582257"/>
              <a:ext cx="983868" cy="271719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Fe 3.5X</a:t>
              </a:r>
              <a:r>
                <a:rPr lang="en-US" sz="1400" baseline="-25000" dirty="0" smtClean="0"/>
                <a:t>0</a:t>
              </a:r>
              <a:r>
                <a:rPr lang="el-GR" sz="1400" dirty="0" smtClean="0"/>
                <a:t> 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7665438" y="5224755"/>
              <a:ext cx="10325" cy="983867"/>
            </a:xfrm>
            <a:prstGeom prst="line">
              <a:avLst/>
            </a:prstGeom>
            <a:ln w="57150" cmpd="thinThick"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 rot="16200000">
              <a:off x="7363579" y="5582257"/>
              <a:ext cx="983868" cy="271719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Fe 3.5X</a:t>
              </a:r>
              <a:r>
                <a:rPr lang="en-US" sz="1400" baseline="-25000" dirty="0" smtClean="0"/>
                <a:t>0</a:t>
              </a:r>
              <a:r>
                <a:rPr lang="el-GR" sz="1400" dirty="0" smtClean="0"/>
                <a:t> </a:t>
              </a: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9049" y="430290"/>
            <a:ext cx="2964470" cy="144765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97426" y="2025575"/>
            <a:ext cx="54272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Bookman Old Style"/>
                <a:cs typeface="Bookman Old Style"/>
              </a:rPr>
              <a:t>Electron Beam: 	</a:t>
            </a:r>
            <a:r>
              <a:rPr lang="en-US" sz="1400" dirty="0" smtClean="0">
                <a:latin typeface="Bookman Old Style"/>
                <a:cs typeface="Bookman Old Style"/>
              </a:rPr>
              <a:t>30, 50, 70, 90, 130, </a:t>
            </a:r>
            <a:r>
              <a:rPr lang="en-US" sz="1400" dirty="0" smtClean="0">
                <a:latin typeface="Bookman Old Style"/>
                <a:cs typeface="Bookman Old Style"/>
              </a:rPr>
              <a:t>20</a:t>
            </a:r>
            <a:r>
              <a:rPr lang="en-US" sz="1400" dirty="0" smtClean="0">
                <a:latin typeface="Bookman Old Style"/>
                <a:cs typeface="Bookman Old Style"/>
              </a:rPr>
              <a:t>0 </a:t>
            </a:r>
            <a:r>
              <a:rPr lang="en-US" sz="1400" dirty="0" err="1" smtClean="0">
                <a:latin typeface="Bookman Old Style"/>
                <a:cs typeface="Bookman Old Style"/>
              </a:rPr>
              <a:t>GeV</a:t>
            </a:r>
            <a:endParaRPr lang="en-US" sz="1400" dirty="0" smtClean="0">
              <a:latin typeface="Bookman Old Style"/>
              <a:cs typeface="Bookman Old Style"/>
            </a:endParaRPr>
          </a:p>
          <a:p>
            <a:r>
              <a:rPr lang="en-US" sz="1400" b="1" dirty="0" smtClean="0">
                <a:latin typeface="Bookman Old Style"/>
                <a:cs typeface="Bookman Old Style"/>
              </a:rPr>
              <a:t>Gas Gain:			</a:t>
            </a:r>
            <a:r>
              <a:rPr lang="en-US" sz="1400" dirty="0" smtClean="0">
                <a:latin typeface="Bookman Old Style"/>
                <a:cs typeface="Bookman Old Style"/>
              </a:rPr>
              <a:t>1500, 3000</a:t>
            </a:r>
          </a:p>
          <a:p>
            <a:endParaRPr lang="en-US" sz="1400" b="1" dirty="0">
              <a:latin typeface="Bookman Old Style"/>
              <a:cs typeface="Bookman Old Style"/>
            </a:endParaRPr>
          </a:p>
          <a:p>
            <a:r>
              <a:rPr lang="en-US" sz="1400" b="1" dirty="0" smtClean="0">
                <a:latin typeface="Bookman Old Style"/>
                <a:cs typeface="Bookman Old Style"/>
              </a:rPr>
              <a:t>Use the first chamber to reduce the pion contamination</a:t>
            </a:r>
            <a:endParaRPr lang="en-US" sz="1400" b="1" dirty="0">
              <a:latin typeface="Bookman Old Style"/>
              <a:cs typeface="Bookman Old Style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693" y="3517716"/>
            <a:ext cx="3222213" cy="155809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1273" y="3517716"/>
            <a:ext cx="2582839" cy="236966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462668" y="3111252"/>
            <a:ext cx="5782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Bookman Old Style"/>
                <a:cs typeface="Bookman Old Style"/>
              </a:rPr>
              <a:t>Simulated Events (Geant4): Exact geometry, 90 </a:t>
            </a:r>
            <a:r>
              <a:rPr lang="en-US" sz="1400" b="1" dirty="0" err="1" smtClean="0">
                <a:latin typeface="Bookman Old Style"/>
                <a:cs typeface="Bookman Old Style"/>
              </a:rPr>
              <a:t>GeV</a:t>
            </a:r>
            <a:r>
              <a:rPr lang="en-US" sz="1400" b="1" dirty="0" smtClean="0">
                <a:latin typeface="Bookman Old Style"/>
                <a:cs typeface="Bookman Old Style"/>
              </a:rPr>
              <a:t> shower</a:t>
            </a:r>
            <a:endParaRPr lang="en-US" sz="1400" b="1" dirty="0">
              <a:latin typeface="Bookman Old Style"/>
              <a:cs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808475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Theo Geralis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6996-1F9A-BD4D-9EEB-78068082810A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85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Theo Geralis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6996-1F9A-BD4D-9EEB-78068082810A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632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Theo Geralis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6996-1F9A-BD4D-9EEB-78068082810A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189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622" y="3421177"/>
            <a:ext cx="4165963" cy="328287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Theo Geralis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6996-1F9A-BD4D-9EEB-78068082810A}" type="slidenum">
              <a:rPr lang="en-US" smtClean="0"/>
              <a:t>17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138198" y="519740"/>
            <a:ext cx="1452602" cy="5686574"/>
            <a:chOff x="1330828" y="644982"/>
            <a:chExt cx="1452602" cy="568657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39526" y="5392074"/>
              <a:ext cx="1435206" cy="93948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30828" y="644982"/>
              <a:ext cx="1452602" cy="103391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48224" y="1678896"/>
              <a:ext cx="1435206" cy="92082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39526" y="2599725"/>
              <a:ext cx="1426508" cy="93078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39526" y="3521809"/>
              <a:ext cx="1443904" cy="93948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30828" y="4461291"/>
              <a:ext cx="1421252" cy="930783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3124200" y="568138"/>
            <a:ext cx="1161029" cy="5674256"/>
            <a:chOff x="3132898" y="697176"/>
            <a:chExt cx="1161029" cy="567425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86444" y="5437387"/>
              <a:ext cx="1052484" cy="93404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41596" y="697176"/>
              <a:ext cx="1152331" cy="93604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76388" y="1678896"/>
              <a:ext cx="1053117" cy="93970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98" y="2618604"/>
              <a:ext cx="1161029" cy="93078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77746" y="3530508"/>
              <a:ext cx="1051759" cy="96650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98" y="4461291"/>
              <a:ext cx="1148163" cy="976096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2399909" y="31504"/>
            <a:ext cx="4649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Bookman Old Style"/>
                <a:cs typeface="Bookman Old Style"/>
              </a:rPr>
              <a:t>200 </a:t>
            </a:r>
            <a:r>
              <a:rPr lang="en-US" sz="1600" b="1" dirty="0" err="1" smtClean="0">
                <a:latin typeface="Bookman Old Style"/>
                <a:cs typeface="Bookman Old Style"/>
              </a:rPr>
              <a:t>GeV</a:t>
            </a:r>
            <a:r>
              <a:rPr lang="en-US" sz="1600" b="1" dirty="0" smtClean="0">
                <a:latin typeface="Bookman Old Style"/>
                <a:cs typeface="Bookman Old Style"/>
              </a:rPr>
              <a:t> Electron </a:t>
            </a:r>
            <a:r>
              <a:rPr lang="en-US" sz="1600" b="1" dirty="0" smtClean="0">
                <a:latin typeface="Bookman Old Style"/>
                <a:cs typeface="Bookman Old Style"/>
              </a:rPr>
              <a:t>Beam: Detector spectra</a:t>
            </a:r>
            <a:endParaRPr lang="en-US" sz="1600" b="1" dirty="0">
              <a:latin typeface="Bookman Old Style"/>
              <a:cs typeface="Bookman Old Style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95842" y="369564"/>
            <a:ext cx="3656958" cy="3108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Bookman Old Style"/>
                <a:cs typeface="Bookman Old Style"/>
              </a:rPr>
              <a:t>Energy deposition in every detector</a:t>
            </a:r>
          </a:p>
          <a:p>
            <a:r>
              <a:rPr lang="en-US" sz="1400" dirty="0">
                <a:latin typeface="Bookman Old Style"/>
                <a:cs typeface="Bookman Old Style"/>
              </a:rPr>
              <a:t>f</a:t>
            </a:r>
            <a:r>
              <a:rPr lang="en-US" sz="1400" dirty="0" smtClean="0">
                <a:latin typeface="Bookman Old Style"/>
                <a:cs typeface="Bookman Old Style"/>
              </a:rPr>
              <a:t>or </a:t>
            </a:r>
            <a:r>
              <a:rPr lang="en-US" sz="1400" dirty="0" smtClean="0">
                <a:latin typeface="Bookman Old Style"/>
                <a:cs typeface="Bookman Old Style"/>
              </a:rPr>
              <a:t>200 </a:t>
            </a:r>
            <a:r>
              <a:rPr lang="en-US" sz="1400" dirty="0" err="1" smtClean="0">
                <a:latin typeface="Bookman Old Style"/>
                <a:cs typeface="Bookman Old Style"/>
              </a:rPr>
              <a:t>GeV</a:t>
            </a:r>
            <a:r>
              <a:rPr lang="en-US" sz="1400" dirty="0" smtClean="0">
                <a:latin typeface="Bookman Old Style"/>
                <a:cs typeface="Bookman Old Style"/>
              </a:rPr>
              <a:t> electrons (left)</a:t>
            </a:r>
          </a:p>
          <a:p>
            <a:endParaRPr lang="en-US" sz="1400" dirty="0">
              <a:latin typeface="Bookman Old Style"/>
              <a:cs typeface="Bookman Old Style"/>
            </a:endParaRPr>
          </a:p>
          <a:p>
            <a:r>
              <a:rPr lang="en-US" sz="1400" dirty="0" smtClean="0">
                <a:latin typeface="Bookman Old Style"/>
                <a:cs typeface="Bookman Old Style"/>
              </a:rPr>
              <a:t>Shower profile (average) in every one</a:t>
            </a:r>
          </a:p>
          <a:p>
            <a:r>
              <a:rPr lang="en-US" sz="1400" dirty="0">
                <a:latin typeface="Bookman Old Style"/>
                <a:cs typeface="Bookman Old Style"/>
              </a:rPr>
              <a:t>o</a:t>
            </a:r>
            <a:r>
              <a:rPr lang="en-US" sz="1400" dirty="0" smtClean="0">
                <a:latin typeface="Bookman Old Style"/>
                <a:cs typeface="Bookman Old Style"/>
              </a:rPr>
              <a:t>f </a:t>
            </a:r>
            <a:r>
              <a:rPr lang="en-US" sz="1400" dirty="0" smtClean="0">
                <a:latin typeface="Bookman Old Style"/>
                <a:cs typeface="Bookman Old Style"/>
              </a:rPr>
              <a:t>the 6 layers</a:t>
            </a:r>
          </a:p>
          <a:p>
            <a:endParaRPr lang="en-US" sz="1400" dirty="0">
              <a:latin typeface="Bookman Old Style"/>
              <a:cs typeface="Bookman Old Style"/>
            </a:endParaRPr>
          </a:p>
          <a:p>
            <a:r>
              <a:rPr lang="en-US" sz="1400" dirty="0" smtClean="0">
                <a:latin typeface="Bookman Old Style"/>
                <a:cs typeface="Bookman Old Style"/>
              </a:rPr>
              <a:t>Shower maximum is visible in the 3</a:t>
            </a:r>
            <a:r>
              <a:rPr lang="en-US" sz="1400" baseline="30000" dirty="0" smtClean="0">
                <a:latin typeface="Bookman Old Style"/>
                <a:cs typeface="Bookman Old Style"/>
              </a:rPr>
              <a:t>rd</a:t>
            </a:r>
            <a:endParaRPr lang="en-US" sz="1400" dirty="0" smtClean="0">
              <a:latin typeface="Bookman Old Style"/>
              <a:cs typeface="Bookman Old Style"/>
            </a:endParaRPr>
          </a:p>
          <a:p>
            <a:r>
              <a:rPr lang="en-US" sz="1400" dirty="0" smtClean="0">
                <a:latin typeface="Bookman Old Style"/>
                <a:cs typeface="Bookman Old Style"/>
              </a:rPr>
              <a:t>Detector</a:t>
            </a:r>
          </a:p>
          <a:p>
            <a:endParaRPr lang="en-US" sz="1400" dirty="0">
              <a:latin typeface="Bookman Old Style"/>
              <a:cs typeface="Bookman Old Style"/>
            </a:endParaRPr>
          </a:p>
          <a:p>
            <a:r>
              <a:rPr lang="en-US" sz="1400" dirty="0" smtClean="0">
                <a:latin typeface="Bookman Old Style"/>
                <a:cs typeface="Bookman Old Style"/>
              </a:rPr>
              <a:t>The first chamber is used to suppress</a:t>
            </a:r>
          </a:p>
          <a:p>
            <a:r>
              <a:rPr lang="en-US" sz="1400" dirty="0" smtClean="0">
                <a:latin typeface="Bookman Old Style"/>
                <a:cs typeface="Bookman Old Style"/>
              </a:rPr>
              <a:t>The pion contamination of the </a:t>
            </a:r>
            <a:r>
              <a:rPr lang="en-US" sz="1400" dirty="0" smtClean="0">
                <a:latin typeface="Bookman Old Style"/>
                <a:cs typeface="Bookman Old Style"/>
              </a:rPr>
              <a:t>beam</a:t>
            </a:r>
          </a:p>
          <a:p>
            <a:endParaRPr lang="en-US" sz="1400" dirty="0">
              <a:latin typeface="Bookman Old Style"/>
              <a:cs typeface="Bookman Old Style"/>
            </a:endParaRPr>
          </a:p>
          <a:p>
            <a:r>
              <a:rPr lang="en-US" sz="1400" dirty="0">
                <a:latin typeface="Bookman Old Style"/>
                <a:cs typeface="Bookman Old Style"/>
              </a:rPr>
              <a:t>D</a:t>
            </a:r>
            <a:r>
              <a:rPr lang="en-US" sz="1400" dirty="0" smtClean="0">
                <a:latin typeface="Bookman Old Style"/>
                <a:cs typeface="Bookman Old Style"/>
              </a:rPr>
              <a:t>ifferences in the gain will be c</a:t>
            </a:r>
            <a:r>
              <a:rPr lang="en-US" sz="1400" dirty="0" smtClean="0">
                <a:latin typeface="Bookman Old Style"/>
                <a:cs typeface="Bookman Old Style"/>
              </a:rPr>
              <a:t>orrected </a:t>
            </a:r>
          </a:p>
          <a:p>
            <a:r>
              <a:rPr lang="en-US" sz="1400" dirty="0" smtClean="0">
                <a:latin typeface="Bookman Old Style"/>
                <a:cs typeface="Bookman Old Style"/>
              </a:rPr>
              <a:t>from the </a:t>
            </a:r>
            <a:r>
              <a:rPr lang="en-US" sz="1400" dirty="0" err="1" smtClean="0">
                <a:latin typeface="Bookman Old Style"/>
                <a:cs typeface="Bookman Old Style"/>
              </a:rPr>
              <a:t>mips</a:t>
            </a:r>
            <a:r>
              <a:rPr lang="en-US" sz="1400" dirty="0" smtClean="0">
                <a:latin typeface="Bookman Old Style"/>
                <a:cs typeface="Bookman Old Style"/>
              </a:rPr>
              <a:t> spectra </a:t>
            </a:r>
            <a:r>
              <a:rPr lang="en-US" sz="1400" dirty="0" smtClean="0">
                <a:latin typeface="Bookman Old Style"/>
                <a:cs typeface="Bookman Old Style"/>
              </a:rPr>
              <a:t> </a:t>
            </a:r>
            <a:endParaRPr lang="en-US" sz="1400" dirty="0">
              <a:latin typeface="Bookman Old Style"/>
              <a:cs typeface="Bookman Old Style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7685" y="921143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</a:t>
            </a:r>
            <a:r>
              <a:rPr lang="en-US" sz="1400" dirty="0" smtClean="0"/>
              <a:t>Resistive</a:t>
            </a:r>
          </a:p>
          <a:p>
            <a:pPr algn="ctr"/>
            <a:r>
              <a:rPr lang="en-US" sz="1400" dirty="0" smtClean="0"/>
              <a:t>2.3 X</a:t>
            </a:r>
            <a:r>
              <a:rPr lang="en-US" sz="1400" baseline="-25000" dirty="0" smtClean="0"/>
              <a:t>0</a:t>
            </a:r>
            <a:endParaRPr lang="en-US" sz="1400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94322" y="1799377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2nd  </a:t>
            </a:r>
            <a:r>
              <a:rPr lang="en-US" sz="1400" dirty="0" smtClean="0"/>
              <a:t>Resistive</a:t>
            </a:r>
          </a:p>
          <a:p>
            <a:pPr algn="ctr"/>
            <a:r>
              <a:rPr lang="en-US" sz="1400" dirty="0" smtClean="0"/>
              <a:t>5.8 X</a:t>
            </a:r>
            <a:r>
              <a:rPr lang="en-US" sz="1400" baseline="-25000" dirty="0" smtClean="0"/>
              <a:t>0</a:t>
            </a:r>
            <a:endParaRPr lang="en-US" sz="1400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111718" y="2747312"/>
            <a:ext cx="10597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3</a:t>
            </a:r>
            <a:r>
              <a:rPr lang="en-US" sz="1400" baseline="30000" dirty="0" smtClean="0"/>
              <a:t>rd</a:t>
            </a:r>
            <a:r>
              <a:rPr lang="en-US" sz="1400" dirty="0" smtClean="0"/>
              <a:t> </a:t>
            </a:r>
            <a:r>
              <a:rPr lang="en-US" sz="1400" dirty="0" smtClean="0"/>
              <a:t>Resistive</a:t>
            </a:r>
          </a:p>
          <a:p>
            <a:pPr algn="ctr"/>
            <a:r>
              <a:rPr lang="en-US" sz="1400" dirty="0" smtClean="0"/>
              <a:t>9.3 X</a:t>
            </a:r>
            <a:r>
              <a:rPr lang="en-US" sz="1400" baseline="-25000" dirty="0" smtClean="0"/>
              <a:t>0</a:t>
            </a:r>
            <a:endParaRPr lang="en-US" sz="1400" baseline="-25000" dirty="0"/>
          </a:p>
        </p:txBody>
      </p:sp>
      <p:sp>
        <p:nvSpPr>
          <p:cNvPr id="24" name="TextBox 23"/>
          <p:cNvSpPr txBox="1"/>
          <p:nvPr/>
        </p:nvSpPr>
        <p:spPr>
          <a:xfrm>
            <a:off x="94322" y="3681290"/>
            <a:ext cx="1058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4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</a:t>
            </a:r>
            <a:r>
              <a:rPr lang="en-US" sz="1400" dirty="0" smtClean="0"/>
              <a:t>Resistive</a:t>
            </a:r>
          </a:p>
          <a:p>
            <a:pPr algn="ctr"/>
            <a:r>
              <a:rPr lang="en-US" sz="1400" dirty="0" smtClean="0"/>
              <a:t>12.8 X</a:t>
            </a:r>
            <a:r>
              <a:rPr lang="en-US" sz="1400" baseline="-25000" dirty="0" smtClean="0"/>
              <a:t>0</a:t>
            </a:r>
            <a:endParaRPr lang="en-US" sz="1400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117115" y="4587355"/>
            <a:ext cx="1058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5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</a:t>
            </a:r>
            <a:r>
              <a:rPr lang="en-US" sz="1400" dirty="0" smtClean="0"/>
              <a:t>Resistive</a:t>
            </a:r>
          </a:p>
          <a:p>
            <a:pPr algn="ctr"/>
            <a:r>
              <a:rPr lang="en-US" sz="1400" dirty="0" smtClean="0"/>
              <a:t>16.3 X</a:t>
            </a:r>
            <a:r>
              <a:rPr lang="en-US" sz="1400" baseline="-25000" dirty="0" smtClean="0"/>
              <a:t>0</a:t>
            </a:r>
            <a:endParaRPr lang="en-US" sz="1400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76527" y="5578284"/>
            <a:ext cx="1058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6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</a:t>
            </a:r>
            <a:r>
              <a:rPr lang="en-US" sz="1400" dirty="0" smtClean="0"/>
              <a:t>Resistive</a:t>
            </a:r>
          </a:p>
          <a:p>
            <a:pPr algn="ctr"/>
            <a:r>
              <a:rPr lang="en-US" sz="1400" dirty="0" smtClean="0"/>
              <a:t>19.8 X</a:t>
            </a:r>
            <a:r>
              <a:rPr lang="en-US" sz="1400" baseline="-25000" dirty="0" smtClean="0"/>
              <a:t>0</a:t>
            </a:r>
            <a:endParaRPr lang="en-US" sz="1400" baseline="-25000" dirty="0"/>
          </a:p>
        </p:txBody>
      </p:sp>
    </p:spTree>
    <p:extLst>
      <p:ext uri="{BB962C8B-B14F-4D97-AF65-F5344CB8AC3E}">
        <p14:creationId xmlns:p14="http://schemas.microsoft.com/office/powerpoint/2010/main" val="2063530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753" y="417266"/>
            <a:ext cx="3409089" cy="33183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1962" y="3655786"/>
            <a:ext cx="3412652" cy="303975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Theo Geralis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6996-1F9A-BD4D-9EEB-78068082810A}" type="slidenum">
              <a:rPr lang="en-US" smtClean="0"/>
              <a:t>18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34368" y="18143"/>
            <a:ext cx="7767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Bookman Old Style"/>
                <a:cs typeface="Bookman Old Style"/>
              </a:rPr>
              <a:t>Energy spectra: Analog (left), Digital (right) for two different gas Gain (up – down)</a:t>
            </a:r>
          </a:p>
          <a:p>
            <a:r>
              <a:rPr lang="en-US" sz="1400" b="1" dirty="0" smtClean="0">
                <a:latin typeface="Bookman Old Style"/>
                <a:cs typeface="Bookman Old Style"/>
              </a:rPr>
              <a:t>Energy = Sum of all 6 chambers </a:t>
            </a:r>
            <a:r>
              <a:rPr lang="en-US" sz="1400" b="1" dirty="0" err="1" smtClean="0">
                <a:latin typeface="Bookman Old Style"/>
                <a:cs typeface="Bookman Old Style"/>
              </a:rPr>
              <a:t>adc</a:t>
            </a:r>
            <a:r>
              <a:rPr lang="en-US" sz="1400" b="1" dirty="0" smtClean="0">
                <a:latin typeface="Bookman Old Style"/>
                <a:cs typeface="Bookman Old Style"/>
              </a:rPr>
              <a:t> values</a:t>
            </a:r>
            <a:endParaRPr lang="en-US" sz="1400" b="1" dirty="0">
              <a:latin typeface="Bookman Old Style"/>
              <a:cs typeface="Bookman Old Style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253" r="6637" b="2369"/>
          <a:stretch/>
        </p:blipFill>
        <p:spPr>
          <a:xfrm>
            <a:off x="5334458" y="397758"/>
            <a:ext cx="3010619" cy="31401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1460" t="7894" r="6042" b="2368"/>
          <a:stretch/>
        </p:blipFill>
        <p:spPr>
          <a:xfrm>
            <a:off x="5278638" y="3613915"/>
            <a:ext cx="3134452" cy="295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99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Theo Geralis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6996-1F9A-BD4D-9EEB-78068082810A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94" y="795288"/>
            <a:ext cx="4085703" cy="27715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454" y="769191"/>
            <a:ext cx="4125397" cy="27984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64568" y="122946"/>
            <a:ext cx="6766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Bookman Old Style"/>
                <a:cs typeface="Bookman Old Style"/>
              </a:rPr>
              <a:t>Analog Energy response saturates due to poor sampling and side leaks</a:t>
            </a:r>
          </a:p>
          <a:p>
            <a:r>
              <a:rPr lang="en-US" sz="1400" b="1" dirty="0" smtClean="0">
                <a:latin typeface="Bookman Old Style"/>
                <a:cs typeface="Bookman Old Style"/>
              </a:rPr>
              <a:t>Digital Energy response is even worse as expected</a:t>
            </a:r>
            <a:endParaRPr lang="en-US" sz="1400" b="1" dirty="0">
              <a:latin typeface="Bookman Old Style"/>
              <a:cs typeface="Bookman Old Styl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98950" y="3853614"/>
            <a:ext cx="479820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Bookman Old Style"/>
                <a:cs typeface="Bookman Old Style"/>
              </a:rPr>
              <a:t>Tempting to check </a:t>
            </a:r>
            <a:r>
              <a:rPr lang="en-US" sz="1600" dirty="0" err="1" smtClean="0">
                <a:latin typeface="Bookman Old Style"/>
                <a:cs typeface="Bookman Old Style"/>
              </a:rPr>
              <a:t>ADCSum</a:t>
            </a:r>
            <a:r>
              <a:rPr lang="en-US" sz="1600" dirty="0" smtClean="0">
                <a:latin typeface="Bookman Old Style"/>
                <a:cs typeface="Bookman Old Style"/>
              </a:rPr>
              <a:t> (E) </a:t>
            </a:r>
            <a:r>
              <a:rPr lang="en-US" sz="1600" dirty="0" smtClean="0">
                <a:latin typeface="Bookman Old Style"/>
                <a:cs typeface="Bookman Old Style"/>
              </a:rPr>
              <a:t>resolution:</a:t>
            </a:r>
          </a:p>
          <a:p>
            <a:r>
              <a:rPr lang="en-US" sz="1600" dirty="0" smtClean="0">
                <a:latin typeface="Bookman Old Style"/>
                <a:cs typeface="Bookman Old Style"/>
              </a:rPr>
              <a:t>Is not expected to be good for ECALs</a:t>
            </a:r>
          </a:p>
          <a:p>
            <a:r>
              <a:rPr lang="en-US" sz="1600" dirty="0" smtClean="0">
                <a:latin typeface="Bookman Old Style"/>
                <a:cs typeface="Bookman Old Style"/>
              </a:rPr>
              <a:t>Due to low sampling ratio 10</a:t>
            </a:r>
            <a:r>
              <a:rPr lang="en-US" sz="1600" baseline="30000" dirty="0" smtClean="0">
                <a:latin typeface="Bookman Old Style"/>
                <a:cs typeface="Bookman Old Style"/>
              </a:rPr>
              <a:t>-4</a:t>
            </a:r>
          </a:p>
          <a:p>
            <a:r>
              <a:rPr lang="en-US" sz="1600" dirty="0" smtClean="0">
                <a:latin typeface="Bookman Old Style"/>
                <a:cs typeface="Bookman Old Style"/>
              </a:rPr>
              <a:t>It is even worse due to poor sampling </a:t>
            </a:r>
          </a:p>
          <a:p>
            <a:endParaRPr lang="en-US" sz="1600" dirty="0">
              <a:latin typeface="Bookman Old Style"/>
              <a:cs typeface="Bookman Old Style"/>
            </a:endParaRPr>
          </a:p>
          <a:p>
            <a:r>
              <a:rPr lang="en-US" sz="1600" dirty="0" smtClean="0">
                <a:latin typeface="Bookman Old Style"/>
                <a:cs typeface="Bookman Old Style"/>
              </a:rPr>
              <a:t>But</a:t>
            </a:r>
            <a:r>
              <a:rPr lang="en-US" sz="1600" dirty="0" smtClean="0">
                <a:latin typeface="Bookman Old Style"/>
                <a:cs typeface="Bookman Old Style"/>
              </a:rPr>
              <a:t>:</a:t>
            </a:r>
          </a:p>
          <a:p>
            <a:r>
              <a:rPr lang="en-US" sz="1600" dirty="0" smtClean="0">
                <a:latin typeface="Bookman Old Style"/>
                <a:cs typeface="Bookman Old Style"/>
              </a:rPr>
              <a:t>Stochastic term is in excellent agreement </a:t>
            </a:r>
          </a:p>
          <a:p>
            <a:r>
              <a:rPr lang="en-US" sz="1600" dirty="0" smtClean="0">
                <a:latin typeface="Bookman Old Style"/>
                <a:cs typeface="Bookman Old Style"/>
              </a:rPr>
              <a:t>Between Data (red curve) and MC (blue curve)</a:t>
            </a:r>
          </a:p>
          <a:p>
            <a:endParaRPr lang="en-US" sz="1600" dirty="0">
              <a:latin typeface="Bookman Old Style"/>
              <a:cs typeface="Bookman Old Style"/>
            </a:endParaRPr>
          </a:p>
          <a:p>
            <a:r>
              <a:rPr lang="en-US" sz="1600" dirty="0" smtClean="0">
                <a:latin typeface="Bookman Old Style"/>
                <a:cs typeface="Bookman Old Style"/>
              </a:rPr>
              <a:t>Constant term is not included in the MC </a:t>
            </a:r>
            <a:endParaRPr lang="en-US" sz="1600" dirty="0">
              <a:latin typeface="Bookman Old Style"/>
              <a:cs typeface="Bookman Old Style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t="4284" r="6939"/>
          <a:stretch/>
        </p:blipFill>
        <p:spPr>
          <a:xfrm>
            <a:off x="496894" y="3639806"/>
            <a:ext cx="3821446" cy="266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067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1043" y="1805349"/>
            <a:ext cx="2062618" cy="17945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970" y="83285"/>
            <a:ext cx="6309419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latin typeface="Palatino Linotype" panose="02040502050505030304" pitchFamily="18" charset="0"/>
              </a:rPr>
              <a:t>Resistive </a:t>
            </a:r>
            <a:r>
              <a:rPr lang="en-US" sz="2000" b="1" i="1" dirty="0" err="1">
                <a:latin typeface="Palatino Linotype" panose="02040502050505030304" pitchFamily="18" charset="0"/>
              </a:rPr>
              <a:t>Micromegas</a:t>
            </a:r>
            <a:r>
              <a:rPr lang="en-US" sz="2000" b="1" i="1" dirty="0">
                <a:latin typeface="Palatino Linotype" panose="02040502050505030304" pitchFamily="18" charset="0"/>
              </a:rPr>
              <a:t> for Particle Flow </a:t>
            </a:r>
            <a:r>
              <a:rPr lang="en-US" sz="2000" b="1" i="1" dirty="0" err="1">
                <a:latin typeface="Palatino Linotype" panose="02040502050505030304" pitchFamily="18" charset="0"/>
              </a:rPr>
              <a:t>Calorimetry</a:t>
            </a:r>
            <a:endParaRPr lang="en-US" sz="2000" b="1" i="1" dirty="0">
              <a:latin typeface="Palatino Linotype" panose="02040502050505030304" pitchFamily="18" charset="0"/>
            </a:endParaRPr>
          </a:p>
          <a:p>
            <a:endParaRPr lang="en-US" sz="2000" b="1" i="1" dirty="0">
              <a:latin typeface="Palatino Linotype" panose="02040502050505030304" pitchFamily="18" charset="0"/>
            </a:endParaRPr>
          </a:p>
          <a:p>
            <a:endParaRPr lang="en-US" dirty="0">
              <a:latin typeface="Bookman Old Style"/>
              <a:cs typeface="Bookman Old Style"/>
            </a:endParaRPr>
          </a:p>
          <a:p>
            <a:pPr marL="179388"/>
            <a:r>
              <a:rPr lang="en-US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At future linear colliders or at the HL-LHC</a:t>
            </a:r>
          </a:p>
          <a:p>
            <a:pPr marL="465138" lvl="1" indent="-285750">
              <a:buFont typeface="Arial"/>
              <a:buChar char="•"/>
              <a:tabLst>
                <a:tab pos="363538" algn="l"/>
              </a:tabLst>
            </a:pPr>
            <a:r>
              <a:rPr lang="en-US" sz="1600" dirty="0" smtClean="0">
                <a:latin typeface="Bookman Old Style"/>
                <a:cs typeface="Bookman Old Style"/>
              </a:rPr>
              <a:t>HCAL with ~1x1 cm</a:t>
            </a:r>
            <a:r>
              <a:rPr lang="en-US" sz="1600" baseline="30000" dirty="0" smtClean="0">
                <a:latin typeface="Bookman Old Style"/>
                <a:cs typeface="Bookman Old Style"/>
              </a:rPr>
              <a:t>2</a:t>
            </a:r>
            <a:r>
              <a:rPr lang="en-US" sz="1600" dirty="0" smtClean="0">
                <a:latin typeface="Bookman Old Style"/>
                <a:cs typeface="Bookman Old Style"/>
              </a:rPr>
              <a:t> pads</a:t>
            </a:r>
            <a:endParaRPr lang="en-US" sz="1600" dirty="0">
              <a:latin typeface="Bookman Old Style"/>
              <a:cs typeface="Bookman Old Style"/>
            </a:endParaRPr>
          </a:p>
          <a:p>
            <a:pPr marL="465138" lvl="1" indent="-285750">
              <a:buFont typeface="Arial"/>
              <a:buChar char="•"/>
              <a:tabLst>
                <a:tab pos="363538" algn="l"/>
              </a:tabLst>
            </a:pPr>
            <a:r>
              <a:rPr lang="en-US" sz="1600" dirty="0" smtClean="0">
                <a:latin typeface="Bookman Old Style"/>
                <a:cs typeface="Bookman Old Style"/>
              </a:rPr>
              <a:t>Easy and cheap to build large areas</a:t>
            </a:r>
          </a:p>
          <a:p>
            <a:pPr marL="465138" lvl="1" indent="-285750">
              <a:buFont typeface="Arial"/>
              <a:buChar char="•"/>
              <a:tabLst>
                <a:tab pos="363538" algn="l"/>
              </a:tabLst>
            </a:pPr>
            <a:r>
              <a:rPr lang="en-US" sz="1600" dirty="0" smtClean="0">
                <a:latin typeface="Bookman Old Style"/>
                <a:cs typeface="Bookman Old Style"/>
              </a:rPr>
              <a:t>High granularity for PF both in transverse and </a:t>
            </a:r>
          </a:p>
          <a:p>
            <a:pPr marL="636588" lvl="2">
              <a:tabLst>
                <a:tab pos="363538" algn="l"/>
              </a:tabLst>
            </a:pPr>
            <a:r>
              <a:rPr lang="en-US" sz="1600" dirty="0" smtClean="0">
                <a:latin typeface="Bookman Old Style"/>
                <a:cs typeface="Bookman Old Style"/>
              </a:rPr>
              <a:t>longitudinal direction,</a:t>
            </a:r>
          </a:p>
          <a:p>
            <a:pPr marL="465138" lvl="1" indent="-285750">
              <a:buFont typeface="Arial"/>
              <a:buChar char="•"/>
              <a:tabLst>
                <a:tab pos="363538" algn="l"/>
              </a:tabLst>
            </a:pPr>
            <a:r>
              <a:rPr lang="en-US" sz="1600" dirty="0">
                <a:latin typeface="Bookman Old Style"/>
                <a:cs typeface="Bookman Old Style"/>
              </a:rPr>
              <a:t>S</a:t>
            </a:r>
            <a:r>
              <a:rPr lang="en-US" sz="1600" dirty="0" smtClean="0">
                <a:latin typeface="Bookman Old Style"/>
                <a:cs typeface="Bookman Old Style"/>
              </a:rPr>
              <a:t>mall sensitive area thickness (&lt; 1cm)</a:t>
            </a:r>
          </a:p>
          <a:p>
            <a:pPr marL="465138" lvl="1" indent="-285750">
              <a:buFont typeface="Arial"/>
              <a:buChar char="•"/>
              <a:tabLst>
                <a:tab pos="363538" algn="l"/>
              </a:tabLst>
            </a:pPr>
            <a:r>
              <a:rPr lang="en-US" sz="1600" dirty="0" smtClean="0">
                <a:latin typeface="Bookman Old Style"/>
                <a:cs typeface="Bookman Old Style"/>
              </a:rPr>
              <a:t>Large dynamic range and linearity (1 – 100s of MIPs)</a:t>
            </a:r>
          </a:p>
          <a:p>
            <a:pPr marL="465138" lvl="1" indent="-285750">
              <a:buFont typeface="Arial"/>
              <a:buChar char="•"/>
              <a:tabLst>
                <a:tab pos="363538" algn="l"/>
              </a:tabLst>
            </a:pPr>
            <a:r>
              <a:rPr lang="en-US" sz="1600" dirty="0" smtClean="0">
                <a:latin typeface="Bookman Old Style"/>
                <a:cs typeface="Bookman Old Style"/>
                <a:sym typeface="Wingdings"/>
              </a:rPr>
              <a:t>Suppress discharges by resistive coating </a:t>
            </a:r>
          </a:p>
          <a:p>
            <a:pPr marL="465138" lvl="1" indent="-285750">
              <a:buFont typeface="Arial"/>
              <a:buChar char="•"/>
              <a:tabLst>
                <a:tab pos="363538" algn="l"/>
              </a:tabLst>
            </a:pPr>
            <a:r>
              <a:rPr lang="en-US" sz="1600" dirty="0" smtClean="0">
                <a:latin typeface="Bookman Old Style"/>
                <a:cs typeface="Bookman Old Style"/>
              </a:rPr>
              <a:t>Possibility to use in the high eta forward region</a:t>
            </a:r>
          </a:p>
          <a:p>
            <a:pPr marL="465138" lvl="1" indent="-285750">
              <a:buFont typeface="Arial"/>
              <a:buChar char="•"/>
              <a:tabLst>
                <a:tab pos="363538" algn="l"/>
              </a:tabLst>
            </a:pPr>
            <a:r>
              <a:rPr lang="en-US" sz="1600" dirty="0" smtClean="0">
                <a:latin typeface="Bookman Old Style"/>
                <a:cs typeface="Bookman Old Style"/>
              </a:rPr>
              <a:t>High rate</a:t>
            </a:r>
            <a:r>
              <a:rPr lang="en-US" sz="1600" dirty="0">
                <a:latin typeface="Bookman Old Style"/>
                <a:cs typeface="Bookman Old Style"/>
              </a:rPr>
              <a:t> </a:t>
            </a:r>
            <a:r>
              <a:rPr lang="en-US" sz="1600" dirty="0" smtClean="0">
                <a:latin typeface="Bookman Old Style"/>
                <a:cs typeface="Bookman Old Style"/>
              </a:rPr>
              <a:t>capability</a:t>
            </a:r>
          </a:p>
          <a:p>
            <a:pPr marL="465138" lvl="1" indent="-285750">
              <a:buFont typeface="Arial"/>
              <a:buChar char="•"/>
              <a:tabLst>
                <a:tab pos="363538" algn="l"/>
              </a:tabLst>
            </a:pPr>
            <a:r>
              <a:rPr lang="en-US" sz="1600" dirty="0" smtClean="0">
                <a:latin typeface="Bookman Old Style"/>
                <a:cs typeface="Bookman Old Style"/>
              </a:rPr>
              <a:t>Operation stability</a:t>
            </a:r>
          </a:p>
          <a:p>
            <a:pPr marL="465138" lvl="1" indent="-285750">
              <a:buFont typeface="Arial"/>
              <a:buChar char="•"/>
              <a:tabLst>
                <a:tab pos="363538" algn="l"/>
              </a:tabLst>
            </a:pPr>
            <a:r>
              <a:rPr lang="en-US" sz="1600" dirty="0" smtClean="0">
                <a:latin typeface="Bookman Old Style"/>
                <a:cs typeface="Bookman Old Style"/>
              </a:rPr>
              <a:t>Good ageing properties </a:t>
            </a:r>
          </a:p>
          <a:p>
            <a:pPr marL="465138" lvl="1" indent="-285750">
              <a:buFont typeface="Arial"/>
              <a:buChar char="•"/>
              <a:tabLst>
                <a:tab pos="363538" algn="l"/>
              </a:tabLst>
            </a:pPr>
            <a:r>
              <a:rPr lang="en-US" sz="1600" dirty="0">
                <a:latin typeface="Bookman Old Style"/>
                <a:cs typeface="Bookman Old Style"/>
              </a:rPr>
              <a:t>R</a:t>
            </a:r>
            <a:r>
              <a:rPr lang="en-US" sz="1600" dirty="0" smtClean="0">
                <a:latin typeface="Bookman Old Style"/>
                <a:cs typeface="Bookman Old Style"/>
              </a:rPr>
              <a:t>adiation toleranc</a:t>
            </a:r>
            <a:r>
              <a:rPr lang="en-US" sz="1400" dirty="0" smtClean="0">
                <a:latin typeface="Bookman Old Style"/>
                <a:cs typeface="Bookman Old Style"/>
              </a:rPr>
              <a:t>e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185" y="4087755"/>
            <a:ext cx="2811476" cy="18695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4313" y="4247398"/>
            <a:ext cx="2491602" cy="162690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Theo Geralis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546BD-D8D3-FA40-9FC4-5FF255EF4E9A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199" y="557435"/>
            <a:ext cx="1739637" cy="132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985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Theo Geralis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6996-1F9A-BD4D-9EEB-78068082810A}" type="slidenum">
              <a:rPr lang="en-US" smtClean="0"/>
              <a:t>20</a:t>
            </a:fld>
            <a:endParaRPr lang="en-US"/>
          </a:p>
        </p:txBody>
      </p:sp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3124200" y="152492"/>
            <a:ext cx="2719857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400" b="1" i="1" dirty="0" smtClean="0">
                <a:latin typeface="Palatino Linotype" panose="02040502050505030304" pitchFamily="18" charset="0"/>
              </a:rPr>
              <a:t>Conclusions </a:t>
            </a:r>
            <a:endParaRPr lang="fr-FR" sz="1400" b="1" i="1" dirty="0">
              <a:latin typeface="Palatino Linotype" panose="020405020505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193" y="1309457"/>
            <a:ext cx="8244452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b="1" dirty="0" smtClean="0">
                <a:latin typeface="Bookman Old Style"/>
                <a:cs typeface="Bookman Old Style"/>
              </a:rPr>
              <a:t>We have studied resistive Micromegas prototypes for calorimetry and scanned</a:t>
            </a:r>
          </a:p>
          <a:p>
            <a:pPr lvl="1"/>
            <a:r>
              <a:rPr lang="en-US" sz="1400" b="1" dirty="0" smtClean="0">
                <a:latin typeface="Bookman Old Style"/>
                <a:cs typeface="Bookman Old Style"/>
              </a:rPr>
              <a:t>five </a:t>
            </a:r>
            <a:r>
              <a:rPr lang="en-US" sz="1400" b="1" dirty="0" smtClean="0">
                <a:latin typeface="Bookman Old Style"/>
                <a:cs typeface="Bookman Old Style"/>
              </a:rPr>
              <a:t>orders of magnitude in resistivity based on the buried resistor technique</a:t>
            </a:r>
          </a:p>
          <a:p>
            <a:pPr lvl="1"/>
            <a:endParaRPr lang="en-US" sz="1400" b="1" dirty="0" smtClean="0">
              <a:latin typeface="Bookman Old Style"/>
              <a:cs typeface="Bookman Old Style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1" dirty="0" smtClean="0">
                <a:latin typeface="Bookman Old Style"/>
                <a:cs typeface="Bookman Old Style"/>
              </a:rPr>
              <a:t>We reached the limits of RC where a transition to discharge free operation starts</a:t>
            </a:r>
          </a:p>
          <a:p>
            <a:pPr lvl="1"/>
            <a:r>
              <a:rPr lang="en-US" sz="1400" b="1" dirty="0" smtClean="0">
                <a:latin typeface="Bookman Old Style"/>
                <a:cs typeface="Bookman Old Style"/>
              </a:rPr>
              <a:t>above the level of the avalanche time development (1 – 10 ns)</a:t>
            </a:r>
          </a:p>
          <a:p>
            <a:pPr lvl="1"/>
            <a:endParaRPr lang="en-US" sz="1400" b="1" dirty="0" smtClean="0">
              <a:latin typeface="Bookman Old Style"/>
              <a:cs typeface="Bookman Old Style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1" dirty="0" smtClean="0">
                <a:latin typeface="Bookman Old Style"/>
                <a:cs typeface="Bookman Old Style"/>
              </a:rPr>
              <a:t>Charge-up is minimized above these </a:t>
            </a:r>
            <a:r>
              <a:rPr lang="en-US" sz="1400" b="1" dirty="0" err="1" smtClean="0">
                <a:latin typeface="Bookman Old Style"/>
                <a:cs typeface="Bookman Old Style"/>
              </a:rPr>
              <a:t>resistivities</a:t>
            </a:r>
            <a:r>
              <a:rPr lang="en-US" sz="1400" b="1" dirty="0" smtClean="0">
                <a:latin typeface="Bookman Old Style"/>
                <a:cs typeface="Bookman Old Style"/>
              </a:rPr>
              <a:t> keeping at the same time an </a:t>
            </a:r>
          </a:p>
          <a:p>
            <a:pPr lvl="1"/>
            <a:r>
              <a:rPr lang="en-US" sz="1400" b="1" dirty="0" smtClean="0">
                <a:latin typeface="Bookman Old Style"/>
                <a:cs typeface="Bookman Old Style"/>
              </a:rPr>
              <a:t>excellent linearity beyond 1 MHz/mm</a:t>
            </a:r>
            <a:r>
              <a:rPr lang="en-US" sz="1400" b="1" baseline="30000" dirty="0" smtClean="0">
                <a:latin typeface="Bookman Old Style"/>
                <a:cs typeface="Bookman Old Style"/>
              </a:rPr>
              <a:t>2</a:t>
            </a:r>
            <a:r>
              <a:rPr lang="en-US" sz="1400" b="1" dirty="0" smtClean="0">
                <a:latin typeface="Bookman Old Style"/>
                <a:cs typeface="Bookman Old Style"/>
              </a:rPr>
              <a:t> for </a:t>
            </a:r>
            <a:r>
              <a:rPr lang="en-US" sz="1400" b="1" dirty="0" err="1" smtClean="0">
                <a:latin typeface="Bookman Old Style"/>
                <a:cs typeface="Bookman Old Style"/>
              </a:rPr>
              <a:t>mips</a:t>
            </a:r>
            <a:r>
              <a:rPr lang="en-US" sz="1400" b="1" dirty="0" smtClean="0">
                <a:latin typeface="Bookman Old Style"/>
                <a:cs typeface="Bookman Old Style"/>
              </a:rPr>
              <a:t> but rather lower for showers</a:t>
            </a:r>
          </a:p>
          <a:p>
            <a:pPr lvl="1"/>
            <a:endParaRPr lang="en-US" sz="1400" b="1" dirty="0" smtClean="0">
              <a:latin typeface="Bookman Old Style"/>
              <a:cs typeface="Bookman Old Style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1" dirty="0" smtClean="0">
                <a:latin typeface="Bookman Old Style"/>
                <a:cs typeface="Bookman Old Style"/>
              </a:rPr>
              <a:t>Single event charge-up in high deposition events like in EM showers is negligible</a:t>
            </a:r>
          </a:p>
          <a:p>
            <a:pPr marL="285750" indent="-285750">
              <a:buFont typeface="Arial"/>
              <a:buChar char="•"/>
            </a:pPr>
            <a:endParaRPr lang="en-US" sz="1400" b="1" dirty="0">
              <a:latin typeface="Bookman Old Style"/>
              <a:cs typeface="Bookman Old Style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1" dirty="0" smtClean="0">
                <a:latin typeface="Bookman Old Style"/>
                <a:cs typeface="Bookman Old Style"/>
              </a:rPr>
              <a:t>Future plans:	Build a large prototype with </a:t>
            </a:r>
            <a:r>
              <a:rPr lang="en-US" sz="1400" b="1" dirty="0" smtClean="0">
                <a:latin typeface="Bookman Old Style"/>
                <a:cs typeface="Bookman Old Style"/>
              </a:rPr>
              <a:t>good data sampling (more layers)</a:t>
            </a:r>
            <a:endParaRPr lang="en-US" sz="1400" b="1" dirty="0" smtClean="0">
              <a:latin typeface="Bookman Old Style"/>
              <a:cs typeface="Bookman Old Style"/>
            </a:endParaRPr>
          </a:p>
          <a:p>
            <a:pPr lvl="1"/>
            <a:r>
              <a:rPr lang="en-US" sz="1400" b="1" dirty="0">
                <a:latin typeface="Bookman Old Style"/>
                <a:cs typeface="Bookman Old Style"/>
              </a:rPr>
              <a:t>	</a:t>
            </a:r>
            <a:r>
              <a:rPr lang="en-US" sz="1400" b="1" dirty="0" smtClean="0">
                <a:latin typeface="Bookman Old Style"/>
                <a:cs typeface="Bookman Old Style"/>
              </a:rPr>
              <a:t>		Study in detail Energy resolution, dependence on temperature,</a:t>
            </a:r>
          </a:p>
          <a:p>
            <a:pPr lvl="1"/>
            <a:r>
              <a:rPr lang="en-US" sz="1400" b="1" dirty="0">
                <a:latin typeface="Bookman Old Style"/>
                <a:cs typeface="Bookman Old Style"/>
              </a:rPr>
              <a:t>	</a:t>
            </a:r>
            <a:r>
              <a:rPr lang="en-US" sz="1400" b="1" dirty="0" smtClean="0">
                <a:latin typeface="Bookman Old Style"/>
                <a:cs typeface="Bookman Old Style"/>
              </a:rPr>
              <a:t>		Energy calibration etc. </a:t>
            </a:r>
          </a:p>
          <a:p>
            <a:pPr lvl="1"/>
            <a:endParaRPr lang="en-US" sz="1400" b="1" dirty="0">
              <a:latin typeface="Bookman Old Style"/>
              <a:cs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2218009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Theo Geralis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46996-1F9A-BD4D-9EEB-78068082810A}" type="slidenum">
              <a:rPr lang="en-US" smtClean="0"/>
              <a:t>21</a:t>
            </a:fld>
            <a:endParaRPr lang="en-US"/>
          </a:p>
        </p:txBody>
      </p:sp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3124200" y="152492"/>
            <a:ext cx="2719857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400" b="1" i="1" dirty="0" smtClean="0">
                <a:latin typeface="Palatino Linotype" panose="02040502050505030304" pitchFamily="18" charset="0"/>
              </a:rPr>
              <a:t>Many Thanks  </a:t>
            </a:r>
            <a:endParaRPr lang="fr-FR" sz="1400" b="1" i="1" dirty="0">
              <a:latin typeface="Palatino Linotype" panose="020405020505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4969" y="843794"/>
            <a:ext cx="68169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dirty="0" smtClean="0">
              <a:latin typeface="Bookman Old Style"/>
              <a:cs typeface="Bookman Old Style"/>
            </a:endParaRPr>
          </a:p>
          <a:p>
            <a:pPr lvl="1" algn="ctr"/>
            <a:r>
              <a:rPr lang="en-US" sz="2400" i="1" dirty="0" smtClean="0">
                <a:latin typeface="Bookman Old Style"/>
                <a:cs typeface="Bookman Old Style"/>
              </a:rPr>
              <a:t>We had a lot of fun thanks </a:t>
            </a:r>
            <a:r>
              <a:rPr lang="en-US" sz="2400" i="1" dirty="0" smtClean="0">
                <a:latin typeface="Bookman Old Style"/>
                <a:cs typeface="Bookman Old Style"/>
              </a:rPr>
              <a:t>to</a:t>
            </a:r>
          </a:p>
          <a:p>
            <a:pPr lvl="1" algn="ctr"/>
            <a:endParaRPr lang="en-US" sz="2400" i="1" dirty="0" smtClean="0">
              <a:latin typeface="Bookman Old Style"/>
              <a:cs typeface="Bookman Old Style"/>
            </a:endParaRPr>
          </a:p>
          <a:p>
            <a:pPr lvl="1" algn="ctr"/>
            <a:r>
              <a:rPr lang="en-US" sz="2400" i="1" dirty="0" err="1" smtClean="0">
                <a:latin typeface="Bookman Old Style"/>
                <a:cs typeface="Bookman Old Style"/>
              </a:rPr>
              <a:t>Rui</a:t>
            </a:r>
            <a:r>
              <a:rPr lang="en-US" sz="2400" i="1" dirty="0" smtClean="0">
                <a:latin typeface="Bookman Old Style"/>
                <a:cs typeface="Bookman Old Style"/>
              </a:rPr>
              <a:t> De Oliveira, Antonio </a:t>
            </a:r>
            <a:r>
              <a:rPr lang="en-US" sz="2400" i="1" dirty="0" smtClean="0">
                <a:latin typeface="Bookman Old Style"/>
                <a:cs typeface="Bookman Old Style"/>
              </a:rPr>
              <a:t>Teixeira</a:t>
            </a:r>
          </a:p>
          <a:p>
            <a:pPr lvl="1" algn="ctr"/>
            <a:endParaRPr lang="en-US" sz="2400" i="1" dirty="0" smtClean="0">
              <a:latin typeface="Bookman Old Style"/>
              <a:cs typeface="Bookman Old Style"/>
            </a:endParaRPr>
          </a:p>
          <a:p>
            <a:pPr lvl="1" algn="ctr"/>
            <a:r>
              <a:rPr lang="en-US" sz="2400" i="1" dirty="0" err="1" smtClean="0">
                <a:latin typeface="Bookman Old Style"/>
                <a:cs typeface="Bookman Old Style"/>
              </a:rPr>
              <a:t>Eraldo</a:t>
            </a:r>
            <a:r>
              <a:rPr lang="en-US" sz="2400" i="1" dirty="0" smtClean="0">
                <a:latin typeface="Bookman Old Style"/>
                <a:cs typeface="Bookman Old Style"/>
              </a:rPr>
              <a:t> </a:t>
            </a:r>
            <a:r>
              <a:rPr lang="en-US" sz="2400" i="1" dirty="0" err="1" smtClean="0">
                <a:latin typeface="Bookman Old Style"/>
                <a:cs typeface="Bookman Old Style"/>
              </a:rPr>
              <a:t>Oliveri</a:t>
            </a:r>
            <a:r>
              <a:rPr lang="en-US" sz="2400" i="1" dirty="0" smtClean="0">
                <a:latin typeface="Bookman Old Style"/>
                <a:cs typeface="Bookman Old Style"/>
              </a:rPr>
              <a:t> and </a:t>
            </a:r>
            <a:r>
              <a:rPr lang="en-US" sz="2400" i="1" dirty="0" err="1" smtClean="0">
                <a:latin typeface="Bookman Old Style"/>
                <a:cs typeface="Bookman Old Style"/>
              </a:rPr>
              <a:t>Yorgos</a:t>
            </a:r>
            <a:r>
              <a:rPr lang="en-US" sz="2400" i="1" dirty="0" smtClean="0">
                <a:latin typeface="Bookman Old Style"/>
                <a:cs typeface="Bookman Old Style"/>
              </a:rPr>
              <a:t> </a:t>
            </a:r>
            <a:r>
              <a:rPr lang="en-US" sz="2400" i="1" dirty="0" err="1" smtClean="0">
                <a:latin typeface="Bookman Old Style"/>
                <a:cs typeface="Bookman Old Style"/>
              </a:rPr>
              <a:t>Tsipolitis</a:t>
            </a:r>
            <a:endParaRPr lang="en-US" sz="2400" i="1" dirty="0" smtClean="0">
              <a:latin typeface="Bookman Old Style"/>
              <a:cs typeface="Bookman Old Style"/>
            </a:endParaRPr>
          </a:p>
          <a:p>
            <a:pPr lvl="1" algn="ctr"/>
            <a:r>
              <a:rPr lang="en-US" sz="2400" i="1" dirty="0" smtClean="0">
                <a:latin typeface="Bookman Old Style"/>
                <a:cs typeface="Bookman Old Style"/>
              </a:rPr>
              <a:t>For their great support !</a:t>
            </a:r>
            <a:endParaRPr lang="en-US" sz="2400" i="1" dirty="0">
              <a:latin typeface="Bookman Old Style"/>
              <a:cs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1453827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51520" y="72008"/>
            <a:ext cx="8712968" cy="4766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611560" y="144016"/>
            <a:ext cx="8064896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400" b="1" i="1" dirty="0">
                <a:latin typeface="Palatino Linotype" panose="02040502050505030304" pitchFamily="18" charset="0"/>
              </a:rPr>
              <a:t>R&amp;D on Resistive Micromegas for High Rate </a:t>
            </a:r>
            <a:r>
              <a:rPr lang="en-US" sz="1400" b="1" i="1" dirty="0" smtClean="0">
                <a:latin typeface="Palatino Linotype" panose="02040502050505030304" pitchFamily="18" charset="0"/>
              </a:rPr>
              <a:t>Calorimetry</a:t>
            </a:r>
            <a:endParaRPr lang="fr-FR" sz="1400" b="1" i="1" dirty="0">
              <a:latin typeface="Palatino Linotype" panose="0204050205050503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9358" y="424308"/>
            <a:ext cx="8280497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SzPct val="45000"/>
            </a:pPr>
            <a:r>
              <a:rPr lang="en-US" sz="1600" dirty="0" smtClean="0">
                <a:solidFill>
                  <a:srgbClr val="663300"/>
                </a:solidFill>
                <a:latin typeface="Palatino Linotype" panose="02040502050505030304" pitchFamily="18" charset="0"/>
              </a:rPr>
              <a:t>Resistive layers prevent streamers to develop to sparks by quenching it at an early stage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12/10/2015</a:t>
            </a:r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Theo Geralis</a:t>
            </a:r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F1FB0-F17D-B84A-8D19-2D2E5DB54F68}" type="slidenum">
              <a:rPr lang="en-US" smtClean="0"/>
              <a:t>3</a:t>
            </a:fld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0" y="3322590"/>
            <a:ext cx="8955563" cy="135421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SzPct val="45000"/>
            </a:pPr>
            <a:r>
              <a:rPr lang="en-US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Charge evacuation: </a:t>
            </a:r>
          </a:p>
          <a:p>
            <a:pPr marL="742950" lvl="1" indent="-285750">
              <a:buSzPct val="75000"/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Sideways, horizontal evacuation of charge not adequate for large surfaces and high </a:t>
            </a:r>
            <a:r>
              <a:rPr lang="en-US" sz="1600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rates</a:t>
            </a:r>
          </a:p>
          <a:p>
            <a:pPr lvl="2">
              <a:buSzPct val="75000"/>
            </a:pPr>
            <a:r>
              <a:rPr lang="en-US" sz="1600" dirty="0">
                <a:solidFill>
                  <a:srgbClr val="0000FF"/>
                </a:solidFill>
                <a:latin typeface="Palatino Linotype" panose="02040502050505030304" pitchFamily="18" charset="0"/>
              </a:rPr>
              <a:t>d</a:t>
            </a:r>
            <a:r>
              <a:rPr lang="en-US" sz="1600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ue to development of steady state charges </a:t>
            </a:r>
            <a:endParaRPr lang="en-US" sz="1600" dirty="0" smtClean="0">
              <a:latin typeface="Palatino Linotype" panose="02040502050505030304" pitchFamily="18" charset="0"/>
            </a:endParaRPr>
          </a:p>
          <a:p>
            <a:pPr marL="742950" lvl="1" indent="-285750">
              <a:buSzPct val="75000"/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00FF"/>
                </a:solidFill>
                <a:latin typeface="Palatino Linotype" panose="02040502050505030304" pitchFamily="18" charset="0"/>
              </a:rPr>
              <a:t>Individual surface resistivity for every pad with buried resistor to ground, limits cross talk and cumulative effects of large surfaces </a:t>
            </a:r>
            <a:r>
              <a:rPr lang="en-US" sz="1600" dirty="0" smtClean="0">
                <a:latin typeface="Palatino Linotype" panose="02040502050505030304" pitchFamily="18" charset="0"/>
              </a:rPr>
              <a:t>(proposed by </a:t>
            </a:r>
            <a:r>
              <a:rPr lang="en-US" sz="1600" dirty="0" err="1" smtClean="0">
                <a:latin typeface="Palatino Linotype" panose="02040502050505030304" pitchFamily="18" charset="0"/>
              </a:rPr>
              <a:t>Rui</a:t>
            </a:r>
            <a:r>
              <a:rPr lang="en-US" sz="1600" dirty="0" smtClean="0">
                <a:latin typeface="Palatino Linotype" panose="02040502050505030304" pitchFamily="18" charset="0"/>
              </a:rPr>
              <a:t> De Oliveira)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3844" y="767428"/>
            <a:ext cx="2859040" cy="2495094"/>
            <a:chOff x="489620" y="1198904"/>
            <a:chExt cx="2859040" cy="2495094"/>
          </a:xfrm>
        </p:grpSpPr>
        <p:pic>
          <p:nvPicPr>
            <p:cNvPr id="61" name="Picture 60" descr="resistor.jp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243895" y="3045299"/>
              <a:ext cx="894423" cy="402974"/>
            </a:xfrm>
            <a:prstGeom prst="rect">
              <a:avLst/>
            </a:prstGeom>
          </p:spPr>
        </p:pic>
        <p:grpSp>
          <p:nvGrpSpPr>
            <p:cNvPr id="42" name="Group 41"/>
            <p:cNvGrpSpPr/>
            <p:nvPr/>
          </p:nvGrpSpPr>
          <p:grpSpPr>
            <a:xfrm>
              <a:off x="516377" y="2003511"/>
              <a:ext cx="2763659" cy="813927"/>
              <a:chOff x="516377" y="2003511"/>
              <a:chExt cx="2763659" cy="813927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516377" y="2003511"/>
                <a:ext cx="2763659" cy="813927"/>
                <a:chOff x="2414847" y="1618908"/>
                <a:chExt cx="2763659" cy="813927"/>
              </a:xfrm>
            </p:grpSpPr>
            <p:sp>
              <p:nvSpPr>
                <p:cNvPr id="16" name="Parallelogram 15"/>
                <p:cNvSpPr/>
                <p:nvPr/>
              </p:nvSpPr>
              <p:spPr>
                <a:xfrm>
                  <a:off x="2414847" y="1618908"/>
                  <a:ext cx="2763659" cy="813927"/>
                </a:xfrm>
                <a:prstGeom prst="parallelogram">
                  <a:avLst>
                    <a:gd name="adj" fmla="val 108513"/>
                  </a:avLst>
                </a:prstGeom>
                <a:solidFill>
                  <a:srgbClr val="FFD574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 rot="21047570">
                  <a:off x="3381356" y="1806738"/>
                  <a:ext cx="866988" cy="366714"/>
                </a:xfrm>
                <a:prstGeom prst="ellipse">
                  <a:avLst/>
                </a:prstGeom>
                <a:solidFill>
                  <a:srgbClr val="FF0709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4" name="Oval 33"/>
              <p:cNvSpPr/>
              <p:nvPr/>
            </p:nvSpPr>
            <p:spPr>
              <a:xfrm rot="21047570">
                <a:off x="1141224" y="2264912"/>
                <a:ext cx="529178" cy="245219"/>
              </a:xfrm>
              <a:prstGeom prst="ellipse">
                <a:avLst/>
              </a:prstGeom>
              <a:solidFill>
                <a:srgbClr val="FF070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5" name="Picture 24" descr="cascade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21741" y="1306229"/>
              <a:ext cx="783984" cy="1064366"/>
            </a:xfrm>
            <a:prstGeom prst="rect">
              <a:avLst/>
            </a:prstGeom>
            <a:effectLst>
              <a:glow rad="101600">
                <a:srgbClr val="FF2B2E">
                  <a:alpha val="75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 w="152400" h="50800" prst="softRound"/>
              <a:bevelB/>
            </a:sp3d>
          </p:spPr>
        </p:pic>
        <p:sp>
          <p:nvSpPr>
            <p:cNvPr id="23" name="Parallelogram 22"/>
            <p:cNvSpPr/>
            <p:nvPr/>
          </p:nvSpPr>
          <p:spPr>
            <a:xfrm>
              <a:off x="585001" y="1198904"/>
              <a:ext cx="2763659" cy="813927"/>
            </a:xfrm>
            <a:prstGeom prst="parallelogram">
              <a:avLst>
                <a:gd name="adj" fmla="val 108513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1942965" y="1702739"/>
              <a:ext cx="210368" cy="601543"/>
            </a:xfrm>
            <a:custGeom>
              <a:avLst/>
              <a:gdLst>
                <a:gd name="connsiteX0" fmla="*/ 33129 w 1123178"/>
                <a:gd name="connsiteY0" fmla="*/ 1046604 h 1046604"/>
                <a:gd name="connsiteX1" fmla="*/ 51016 w 1123178"/>
                <a:gd name="connsiteY1" fmla="*/ 626225 h 1046604"/>
                <a:gd name="connsiteX2" fmla="*/ 516098 w 1123178"/>
                <a:gd name="connsiteY2" fmla="*/ 778277 h 1046604"/>
                <a:gd name="connsiteX3" fmla="*/ 444547 w 1123178"/>
                <a:gd name="connsiteY3" fmla="*/ 331065 h 1046604"/>
                <a:gd name="connsiteX4" fmla="*/ 864910 w 1123178"/>
                <a:gd name="connsiteY4" fmla="*/ 357898 h 1046604"/>
                <a:gd name="connsiteX5" fmla="*/ 775471 w 1123178"/>
                <a:gd name="connsiteY5" fmla="*/ 26960 h 1046604"/>
                <a:gd name="connsiteX6" fmla="*/ 1088507 w 1123178"/>
                <a:gd name="connsiteY6" fmla="*/ 18016 h 1046604"/>
                <a:gd name="connsiteX7" fmla="*/ 1115338 w 1123178"/>
                <a:gd name="connsiteY7" fmla="*/ 9072 h 1046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23178" h="1046604">
                  <a:moveTo>
                    <a:pt x="33129" y="1046604"/>
                  </a:moveTo>
                  <a:cubicBezTo>
                    <a:pt x="1825" y="858775"/>
                    <a:pt x="-29479" y="670946"/>
                    <a:pt x="51016" y="626225"/>
                  </a:cubicBezTo>
                  <a:cubicBezTo>
                    <a:pt x="131511" y="581504"/>
                    <a:pt x="450510" y="827470"/>
                    <a:pt x="516098" y="778277"/>
                  </a:cubicBezTo>
                  <a:cubicBezTo>
                    <a:pt x="581687" y="729084"/>
                    <a:pt x="386412" y="401128"/>
                    <a:pt x="444547" y="331065"/>
                  </a:cubicBezTo>
                  <a:cubicBezTo>
                    <a:pt x="502682" y="261002"/>
                    <a:pt x="809756" y="408582"/>
                    <a:pt x="864910" y="357898"/>
                  </a:cubicBezTo>
                  <a:cubicBezTo>
                    <a:pt x="920064" y="307214"/>
                    <a:pt x="738205" y="83607"/>
                    <a:pt x="775471" y="26960"/>
                  </a:cubicBezTo>
                  <a:cubicBezTo>
                    <a:pt x="812737" y="-29687"/>
                    <a:pt x="1031863" y="20997"/>
                    <a:pt x="1088507" y="18016"/>
                  </a:cubicBezTo>
                  <a:cubicBezTo>
                    <a:pt x="1145152" y="15035"/>
                    <a:pt x="1115338" y="9072"/>
                    <a:pt x="1115338" y="9072"/>
                  </a:cubicBezTo>
                </a:path>
              </a:pathLst>
            </a:custGeom>
            <a:ln>
              <a:solidFill>
                <a:srgbClr val="3366FF"/>
              </a:solidFill>
              <a:prstDash val="sysDash"/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 flipH="1">
              <a:off x="1338392" y="1990178"/>
              <a:ext cx="509801" cy="134164"/>
            </a:xfrm>
            <a:custGeom>
              <a:avLst/>
              <a:gdLst>
                <a:gd name="connsiteX0" fmla="*/ 33129 w 1123178"/>
                <a:gd name="connsiteY0" fmla="*/ 1046604 h 1046604"/>
                <a:gd name="connsiteX1" fmla="*/ 51016 w 1123178"/>
                <a:gd name="connsiteY1" fmla="*/ 626225 h 1046604"/>
                <a:gd name="connsiteX2" fmla="*/ 516098 w 1123178"/>
                <a:gd name="connsiteY2" fmla="*/ 778277 h 1046604"/>
                <a:gd name="connsiteX3" fmla="*/ 444547 w 1123178"/>
                <a:gd name="connsiteY3" fmla="*/ 331065 h 1046604"/>
                <a:gd name="connsiteX4" fmla="*/ 864910 w 1123178"/>
                <a:gd name="connsiteY4" fmla="*/ 357898 h 1046604"/>
                <a:gd name="connsiteX5" fmla="*/ 775471 w 1123178"/>
                <a:gd name="connsiteY5" fmla="*/ 26960 h 1046604"/>
                <a:gd name="connsiteX6" fmla="*/ 1088507 w 1123178"/>
                <a:gd name="connsiteY6" fmla="*/ 18016 h 1046604"/>
                <a:gd name="connsiteX7" fmla="*/ 1115338 w 1123178"/>
                <a:gd name="connsiteY7" fmla="*/ 9072 h 1046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23178" h="1046604">
                  <a:moveTo>
                    <a:pt x="33129" y="1046604"/>
                  </a:moveTo>
                  <a:cubicBezTo>
                    <a:pt x="1825" y="858775"/>
                    <a:pt x="-29479" y="670946"/>
                    <a:pt x="51016" y="626225"/>
                  </a:cubicBezTo>
                  <a:cubicBezTo>
                    <a:pt x="131511" y="581504"/>
                    <a:pt x="450510" y="827470"/>
                    <a:pt x="516098" y="778277"/>
                  </a:cubicBezTo>
                  <a:cubicBezTo>
                    <a:pt x="581687" y="729084"/>
                    <a:pt x="386412" y="401128"/>
                    <a:pt x="444547" y="331065"/>
                  </a:cubicBezTo>
                  <a:cubicBezTo>
                    <a:pt x="502682" y="261002"/>
                    <a:pt x="809756" y="408582"/>
                    <a:pt x="864910" y="357898"/>
                  </a:cubicBezTo>
                  <a:cubicBezTo>
                    <a:pt x="920064" y="307214"/>
                    <a:pt x="738205" y="83607"/>
                    <a:pt x="775471" y="26960"/>
                  </a:cubicBezTo>
                  <a:cubicBezTo>
                    <a:pt x="812737" y="-29687"/>
                    <a:pt x="1031863" y="20997"/>
                    <a:pt x="1088507" y="18016"/>
                  </a:cubicBezTo>
                  <a:cubicBezTo>
                    <a:pt x="1145152" y="15035"/>
                    <a:pt x="1115338" y="9072"/>
                    <a:pt x="1115338" y="9072"/>
                  </a:cubicBezTo>
                </a:path>
              </a:pathLst>
            </a:custGeom>
            <a:ln>
              <a:solidFill>
                <a:srgbClr val="0000FF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Arrow Connector 34"/>
            <p:cNvCxnSpPr>
              <a:stCxn id="32" idx="7"/>
              <a:endCxn id="34" idx="2"/>
            </p:cNvCxnSpPr>
            <p:nvPr/>
          </p:nvCxnSpPr>
          <p:spPr>
            <a:xfrm flipH="1">
              <a:off x="1144633" y="1991341"/>
              <a:ext cx="197318" cy="4385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32" idx="7"/>
            </p:cNvCxnSpPr>
            <p:nvPr/>
          </p:nvCxnSpPr>
          <p:spPr>
            <a:xfrm>
              <a:off x="1341951" y="1991341"/>
              <a:ext cx="344661" cy="37925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1475561" y="2018291"/>
              <a:ext cx="35137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UV</a:t>
              </a:r>
              <a:endParaRPr lang="en-US" sz="1050" dirty="0"/>
            </a:p>
          </p:txBody>
        </p:sp>
        <p:sp>
          <p:nvSpPr>
            <p:cNvPr id="39" name="TextBox 38"/>
            <p:cNvSpPr txBox="1"/>
            <p:nvPr/>
          </p:nvSpPr>
          <p:spPr>
            <a:xfrm rot="18873163">
              <a:off x="2384899" y="1471249"/>
              <a:ext cx="5920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Mesh</a:t>
              </a:r>
              <a:endParaRPr lang="en-US" sz="1400" dirty="0"/>
            </a:p>
          </p:txBody>
        </p:sp>
        <p:sp>
          <p:nvSpPr>
            <p:cNvPr id="40" name="TextBox 39"/>
            <p:cNvSpPr txBox="1"/>
            <p:nvPr/>
          </p:nvSpPr>
          <p:spPr>
            <a:xfrm rot="18987721">
              <a:off x="2137080" y="2222402"/>
              <a:ext cx="11388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Resistive pad</a:t>
              </a:r>
              <a:endParaRPr lang="en-US" sz="1400" dirty="0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528752" y="2880071"/>
              <a:ext cx="2763659" cy="813927"/>
              <a:chOff x="4246330" y="2224156"/>
              <a:chExt cx="2763659" cy="813927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4246330" y="2224156"/>
                <a:ext cx="2763659" cy="813927"/>
                <a:chOff x="2414847" y="1618908"/>
                <a:chExt cx="2763659" cy="813927"/>
              </a:xfrm>
            </p:grpSpPr>
            <p:sp>
              <p:nvSpPr>
                <p:cNvPr id="48" name="Parallelogram 47"/>
                <p:cNvSpPr/>
                <p:nvPr/>
              </p:nvSpPr>
              <p:spPr>
                <a:xfrm>
                  <a:off x="2414847" y="1618908"/>
                  <a:ext cx="2763659" cy="813927"/>
                </a:xfrm>
                <a:prstGeom prst="parallelogram">
                  <a:avLst>
                    <a:gd name="adj" fmla="val 108513"/>
                  </a:avLst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 rot="21047570">
                  <a:off x="3381356" y="1806738"/>
                  <a:ext cx="866988" cy="366714"/>
                </a:xfrm>
                <a:prstGeom prst="ellipse">
                  <a:avLst/>
                </a:prstGeom>
                <a:solidFill>
                  <a:srgbClr val="718078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7" name="Oval 46"/>
              <p:cNvSpPr/>
              <p:nvPr/>
            </p:nvSpPr>
            <p:spPr>
              <a:xfrm rot="21047570">
                <a:off x="4871177" y="2485557"/>
                <a:ext cx="529178" cy="245219"/>
              </a:xfrm>
              <a:prstGeom prst="ellipse">
                <a:avLst/>
              </a:prstGeom>
              <a:solidFill>
                <a:srgbClr val="71807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4" name="Straight Connector 53"/>
            <p:cNvCxnSpPr/>
            <p:nvPr/>
          </p:nvCxnSpPr>
          <p:spPr>
            <a:xfrm>
              <a:off x="2370313" y="2304993"/>
              <a:ext cx="12375" cy="87656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Group 57"/>
            <p:cNvGrpSpPr/>
            <p:nvPr/>
          </p:nvGrpSpPr>
          <p:grpSpPr>
            <a:xfrm>
              <a:off x="1686612" y="2563703"/>
              <a:ext cx="366697" cy="674492"/>
              <a:chOff x="5183155" y="1422135"/>
              <a:chExt cx="366697" cy="674492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5366328" y="1422135"/>
                <a:ext cx="0" cy="280604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flipH="1">
                <a:off x="5183155" y="1697475"/>
                <a:ext cx="366345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H="1">
                <a:off x="5183507" y="1814099"/>
                <a:ext cx="366345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5366680" y="1816023"/>
                <a:ext cx="0" cy="280604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TextBox 61"/>
            <p:cNvSpPr txBox="1"/>
            <p:nvPr/>
          </p:nvSpPr>
          <p:spPr>
            <a:xfrm rot="18987721">
              <a:off x="2236495" y="3099266"/>
              <a:ext cx="9764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Anode pad</a:t>
              </a:r>
              <a:endParaRPr lang="en-US" sz="1400" dirty="0"/>
            </a:p>
          </p:txBody>
        </p:sp>
        <p:cxnSp>
          <p:nvCxnSpPr>
            <p:cNvPr id="51" name="Straight Connector 50"/>
            <p:cNvCxnSpPr>
              <a:stCxn id="34" idx="2"/>
              <a:endCxn id="47" idx="2"/>
            </p:cNvCxnSpPr>
            <p:nvPr/>
          </p:nvCxnSpPr>
          <p:spPr>
            <a:xfrm>
              <a:off x="1144633" y="2429857"/>
              <a:ext cx="12375" cy="87656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2013135" y="2726182"/>
              <a:ext cx="2803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</a:t>
              </a:r>
              <a:endParaRPr lang="en-US" sz="1400" dirty="0"/>
            </a:p>
          </p:txBody>
        </p:sp>
      </p:grpSp>
      <p:sp>
        <p:nvSpPr>
          <p:cNvPr id="12288" name="TextBox 12287"/>
          <p:cNvSpPr txBox="1"/>
          <p:nvPr/>
        </p:nvSpPr>
        <p:spPr>
          <a:xfrm>
            <a:off x="3783259" y="676906"/>
            <a:ext cx="4859448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R: Resistance to </a:t>
            </a:r>
            <a:r>
              <a:rPr lang="en-US" sz="1400" dirty="0" smtClean="0"/>
              <a:t>ground</a:t>
            </a:r>
            <a:endParaRPr lang="en-US" sz="1400" dirty="0" smtClean="0"/>
          </a:p>
          <a:p>
            <a:r>
              <a:rPr lang="en-US" sz="1400" dirty="0" smtClean="0"/>
              <a:t>C: Capacitance between resistive coating and ground</a:t>
            </a:r>
          </a:p>
          <a:p>
            <a:r>
              <a:rPr lang="en-US" sz="1400" dirty="0" smtClean="0"/>
              <a:t>     It depends on the extend of the cascade (~100 </a:t>
            </a:r>
            <a:r>
              <a:rPr lang="el-GR" sz="1400" dirty="0" smtClean="0"/>
              <a:t>μ</a:t>
            </a:r>
            <a:r>
              <a:rPr lang="en-US" sz="1400" dirty="0" smtClean="0"/>
              <a:t>m) that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is a function of the </a:t>
            </a:r>
            <a:r>
              <a:rPr lang="en-US" sz="1400" dirty="0" smtClean="0"/>
              <a:t>transverse diffusion </a:t>
            </a:r>
            <a:r>
              <a:rPr lang="en-US" sz="1400" dirty="0" smtClean="0"/>
              <a:t>(gas, drift length , HV)</a:t>
            </a:r>
          </a:p>
          <a:p>
            <a:r>
              <a:rPr lang="en-US" sz="1400" dirty="0" smtClean="0"/>
              <a:t>     given the thickness and the material of the dielectric </a:t>
            </a:r>
            <a:endParaRPr lang="en-US" sz="1400" dirty="0"/>
          </a:p>
          <a:p>
            <a:r>
              <a:rPr lang="en-US" sz="1400" dirty="0" smtClean="0"/>
              <a:t>RC: gives typical time of the charge </a:t>
            </a:r>
            <a:r>
              <a:rPr lang="en-US" sz="1400" dirty="0" smtClean="0"/>
              <a:t>evacuation</a:t>
            </a:r>
          </a:p>
          <a:p>
            <a:r>
              <a:rPr lang="en-US" sz="1400" dirty="0" smtClean="0"/>
              <a:t>High </a:t>
            </a:r>
            <a:r>
              <a:rPr lang="en-US" sz="1400" dirty="0" smtClean="0"/>
              <a:t>charge deposition </a:t>
            </a:r>
            <a:r>
              <a:rPr lang="en-US" sz="1400" dirty="0" smtClean="0"/>
              <a:t>deforms locally </a:t>
            </a:r>
            <a:r>
              <a:rPr lang="en-US" sz="1400" dirty="0" smtClean="0"/>
              <a:t>the E field </a:t>
            </a:r>
            <a:r>
              <a:rPr lang="en-US" sz="1400" dirty="0" smtClean="0">
                <a:sym typeface="Wingdings"/>
              </a:rPr>
              <a:t> lower Gain</a:t>
            </a:r>
          </a:p>
          <a:p>
            <a:r>
              <a:rPr lang="en-US" sz="1400" dirty="0" smtClean="0">
                <a:sym typeface="Wingdings"/>
              </a:rPr>
              <a:t> Quench </a:t>
            </a:r>
            <a:r>
              <a:rPr lang="en-US" sz="1400" dirty="0" smtClean="0">
                <a:sym typeface="Wingdings"/>
              </a:rPr>
              <a:t>spark  loss of </a:t>
            </a:r>
            <a:r>
              <a:rPr lang="en-US" sz="1400" dirty="0" smtClean="0">
                <a:sym typeface="Wingdings"/>
              </a:rPr>
              <a:t>linearity</a:t>
            </a:r>
            <a:endParaRPr lang="en-US" sz="1400" dirty="0">
              <a:sym typeface="Wingdings"/>
            </a:endParaRPr>
          </a:p>
          <a:p>
            <a:r>
              <a:rPr lang="el-GR" sz="1400" dirty="0"/>
              <a:t>τ </a:t>
            </a:r>
            <a:r>
              <a:rPr lang="en-US" sz="1400" dirty="0"/>
              <a:t>: time of cascade development </a:t>
            </a:r>
            <a:r>
              <a:rPr lang="en-US" sz="1400" dirty="0" smtClean="0"/>
              <a:t>~ </a:t>
            </a:r>
            <a:r>
              <a:rPr lang="en-US" sz="1400" dirty="0"/>
              <a:t>10 ns</a:t>
            </a:r>
          </a:p>
          <a:p>
            <a:r>
              <a:rPr lang="en-US" sz="1400" dirty="0"/>
              <a:t>	RC &gt; </a:t>
            </a:r>
            <a:r>
              <a:rPr lang="el-GR" sz="1400" dirty="0"/>
              <a:t>τ   </a:t>
            </a:r>
            <a:r>
              <a:rPr lang="el-GR" sz="1400" dirty="0">
                <a:sym typeface="Wingdings"/>
              </a:rPr>
              <a:t> </a:t>
            </a:r>
            <a:r>
              <a:rPr lang="en-US" sz="1400" dirty="0">
                <a:sym typeface="Wingdings"/>
              </a:rPr>
              <a:t>Spark quenching</a:t>
            </a:r>
          </a:p>
          <a:p>
            <a:r>
              <a:rPr lang="en-US" sz="1400" dirty="0">
                <a:sym typeface="Wingdings"/>
              </a:rPr>
              <a:t>	RC ~</a:t>
            </a:r>
            <a:r>
              <a:rPr lang="el-GR" sz="1400" dirty="0">
                <a:sym typeface="Wingdings"/>
              </a:rPr>
              <a:t> τ    </a:t>
            </a:r>
            <a:r>
              <a:rPr lang="en-US" sz="1400" dirty="0">
                <a:sym typeface="Wingdings"/>
              </a:rPr>
              <a:t>Spark develops</a:t>
            </a:r>
            <a:endParaRPr lang="en-US" sz="1400" dirty="0"/>
          </a:p>
          <a:p>
            <a:r>
              <a:rPr lang="en-US" sz="1400" dirty="0" smtClean="0">
                <a:sym typeface="Wingdings"/>
              </a:rPr>
              <a:t>Our </a:t>
            </a:r>
            <a:r>
              <a:rPr lang="en-US" sz="1400" dirty="0" smtClean="0">
                <a:sym typeface="Wingdings"/>
              </a:rPr>
              <a:t>study: Vary RC </a:t>
            </a:r>
            <a:r>
              <a:rPr lang="en-US" sz="1400" dirty="0" smtClean="0">
                <a:sym typeface="Wingdings"/>
              </a:rPr>
              <a:t>(effectively vary R) and </a:t>
            </a:r>
            <a:r>
              <a:rPr lang="en-US" sz="1400" dirty="0" smtClean="0">
                <a:sym typeface="Wingdings"/>
              </a:rPr>
              <a:t>and study </a:t>
            </a:r>
            <a:endParaRPr lang="en-US" sz="1400" dirty="0" smtClean="0">
              <a:sym typeface="Wingdings"/>
            </a:endParaRPr>
          </a:p>
          <a:p>
            <a:r>
              <a:rPr lang="en-US" sz="1400" dirty="0" smtClean="0">
                <a:sym typeface="Wingdings"/>
              </a:rPr>
              <a:t>response </a:t>
            </a:r>
            <a:r>
              <a:rPr lang="en-US" sz="1400" dirty="0" smtClean="0">
                <a:sym typeface="Wingdings"/>
              </a:rPr>
              <a:t>linearity and </a:t>
            </a:r>
            <a:r>
              <a:rPr lang="en-US" sz="1400" dirty="0">
                <a:sym typeface="Wingdings"/>
              </a:rPr>
              <a:t>d</a:t>
            </a:r>
            <a:r>
              <a:rPr lang="en-US" sz="1400" dirty="0" smtClean="0">
                <a:sym typeface="Wingdings"/>
              </a:rPr>
              <a:t>ischarge </a:t>
            </a:r>
            <a:r>
              <a:rPr lang="en-US" sz="1400" dirty="0" smtClean="0">
                <a:sym typeface="Wingdings"/>
              </a:rPr>
              <a:t>rate. </a:t>
            </a:r>
            <a:endParaRPr lang="en-US" sz="1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2299722" y="4516850"/>
            <a:ext cx="4805726" cy="2058034"/>
            <a:chOff x="4190911" y="1170313"/>
            <a:chExt cx="4805726" cy="2058034"/>
          </a:xfrm>
        </p:grpSpPr>
        <p:sp>
          <p:nvSpPr>
            <p:cNvPr id="43" name="Rectangle 42"/>
            <p:cNvSpPr/>
            <p:nvPr/>
          </p:nvSpPr>
          <p:spPr>
            <a:xfrm>
              <a:off x="5052264" y="1831254"/>
              <a:ext cx="2526683" cy="492870"/>
            </a:xfrm>
            <a:prstGeom prst="rect">
              <a:avLst/>
            </a:prstGeom>
            <a:solidFill>
              <a:srgbClr val="CDB63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052264" y="1702422"/>
              <a:ext cx="2530734" cy="128832"/>
            </a:xfrm>
            <a:prstGeom prst="rect">
              <a:avLst/>
            </a:prstGeom>
            <a:solidFill>
              <a:srgbClr val="8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048213" y="2324124"/>
              <a:ext cx="2530734" cy="128832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>
              <a:off x="7730239" y="1831254"/>
              <a:ext cx="0" cy="49287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/>
            <p:cNvSpPr/>
            <p:nvPr/>
          </p:nvSpPr>
          <p:spPr>
            <a:xfrm>
              <a:off x="7150476" y="1831254"/>
              <a:ext cx="101229" cy="147236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462276" y="2158492"/>
              <a:ext cx="101229" cy="165632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388656" y="1978490"/>
              <a:ext cx="1918263" cy="170800"/>
            </a:xfrm>
            <a:prstGeom prst="rect">
              <a:avLst/>
            </a:prstGeom>
            <a:solidFill>
              <a:srgbClr val="FF373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Arrow Connector 64"/>
            <p:cNvCxnSpPr>
              <a:endCxn id="53" idx="3"/>
            </p:cNvCxnSpPr>
            <p:nvPr/>
          </p:nvCxnSpPr>
          <p:spPr>
            <a:xfrm flipH="1">
              <a:off x="7251705" y="1619601"/>
              <a:ext cx="828237" cy="28527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8043130" y="1447312"/>
              <a:ext cx="7360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Microvia</a:t>
              </a:r>
              <a:endParaRPr lang="en-US" sz="1200" dirty="0"/>
            </a:p>
          </p:txBody>
        </p:sp>
        <p:cxnSp>
          <p:nvCxnSpPr>
            <p:cNvPr id="67" name="Straight Arrow Connector 66"/>
            <p:cNvCxnSpPr>
              <a:endCxn id="56" idx="1"/>
            </p:cNvCxnSpPr>
            <p:nvPr/>
          </p:nvCxnSpPr>
          <p:spPr>
            <a:xfrm>
              <a:off x="4601334" y="1985142"/>
              <a:ext cx="860942" cy="256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4190911" y="1671144"/>
              <a:ext cx="7360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Microvia</a:t>
              </a:r>
              <a:endParaRPr lang="en-US" sz="12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834315" y="1770849"/>
              <a:ext cx="116232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40</a:t>
              </a:r>
              <a:r>
                <a:rPr lang="el-GR" sz="1200" dirty="0" smtClean="0"/>
                <a:t>μ</a:t>
              </a:r>
              <a:r>
                <a:rPr lang="en-US" sz="1200" dirty="0" smtClean="0"/>
                <a:t>m </a:t>
              </a:r>
              <a:r>
                <a:rPr lang="en-US" sz="1200" dirty="0" err="1" smtClean="0"/>
                <a:t>kapton</a:t>
              </a:r>
              <a:endParaRPr lang="en-US" sz="1200" dirty="0" smtClean="0"/>
            </a:p>
            <a:p>
              <a:r>
                <a:rPr lang="en-US" sz="1200" dirty="0" smtClean="0"/>
                <a:t>1kV breakdown</a:t>
              </a:r>
            </a:p>
            <a:p>
              <a:r>
                <a:rPr lang="en-US" sz="1200" dirty="0" smtClean="0"/>
                <a:t>voltage</a:t>
              </a:r>
              <a:endParaRPr lang="en-US" sz="1200" dirty="0"/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 flipH="1">
              <a:off x="6176039" y="1447312"/>
              <a:ext cx="636851" cy="24440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6243488" y="1170313"/>
              <a:ext cx="10024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Resistive pad</a:t>
              </a:r>
              <a:endParaRPr lang="en-US" sz="12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591436" y="2663075"/>
              <a:ext cx="9100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Copper pad</a:t>
              </a:r>
              <a:endParaRPr lang="en-US" sz="1200" dirty="0"/>
            </a:p>
          </p:txBody>
        </p:sp>
        <p:cxnSp>
          <p:nvCxnSpPr>
            <p:cNvPr id="73" name="Straight Arrow Connector 72"/>
            <p:cNvCxnSpPr>
              <a:stCxn id="72" idx="1"/>
              <a:endCxn id="50" idx="2"/>
            </p:cNvCxnSpPr>
            <p:nvPr/>
          </p:nvCxnSpPr>
          <p:spPr>
            <a:xfrm flipH="1" flipV="1">
              <a:off x="6313580" y="2452956"/>
              <a:ext cx="277856" cy="34861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endCxn id="64" idx="2"/>
            </p:cNvCxnSpPr>
            <p:nvPr/>
          </p:nvCxnSpPr>
          <p:spPr>
            <a:xfrm flipV="1">
              <a:off x="5214282" y="2149290"/>
              <a:ext cx="1133506" cy="60219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4486072" y="2766682"/>
              <a:ext cx="21053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Buried resistor: variable length and shape</a:t>
              </a:r>
              <a:r>
                <a:rPr lang="en-US" sz="1200" dirty="0" smtClean="0">
                  <a:sym typeface="Wingdings"/>
                </a:rPr>
                <a:t> variable value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66627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51520" y="72008"/>
            <a:ext cx="8712968" cy="4766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611560" y="144016"/>
            <a:ext cx="8064896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400" b="1" i="1" dirty="0" smtClean="0">
                <a:latin typeface="Palatino Linotype" panose="02040502050505030304" pitchFamily="18" charset="0"/>
              </a:rPr>
              <a:t>Buried resistance configuration used for these studies </a:t>
            </a:r>
            <a:endParaRPr lang="fr-FR" sz="1400" b="1" i="1" dirty="0">
              <a:latin typeface="Palatino Linotype" panose="020405020505050303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3262" y="2914245"/>
            <a:ext cx="1557891" cy="1090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896" y="2917012"/>
            <a:ext cx="1571379" cy="1099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765705" y="2681305"/>
            <a:ext cx="1099966" cy="1571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oneTexte 11"/>
          <p:cNvSpPr txBox="1"/>
          <p:nvPr/>
        </p:nvSpPr>
        <p:spPr>
          <a:xfrm>
            <a:off x="568896" y="4037257"/>
            <a:ext cx="152638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latin typeface="Palatino Linotype" panose="02040502050505030304" pitchFamily="18" charset="0"/>
              </a:rPr>
              <a:t>Real R1 values: </a:t>
            </a:r>
          </a:p>
          <a:p>
            <a:r>
              <a:rPr lang="fr-FR" sz="14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400 -750 KOhms </a:t>
            </a:r>
          </a:p>
          <a:p>
            <a:r>
              <a:rPr lang="fr-FR" sz="1400" dirty="0" err="1" smtClean="0">
                <a:latin typeface="Palatino Linotype" panose="02040502050505030304" pitchFamily="18" charset="0"/>
              </a:rPr>
              <a:t>with</a:t>
            </a:r>
            <a:r>
              <a:rPr lang="fr-FR" sz="1400" dirty="0" smtClean="0">
                <a:latin typeface="Palatino Linotype" panose="02040502050505030304" pitchFamily="18" charset="0"/>
              </a:rPr>
              <a:t> 100K</a:t>
            </a:r>
            <a:r>
              <a:rPr lang="el-GR" sz="1400" dirty="0" smtClean="0">
                <a:latin typeface="Palatino Linotype" panose="02040502050505030304" pitchFamily="18" charset="0"/>
              </a:rPr>
              <a:t>Ω</a:t>
            </a:r>
            <a:r>
              <a:rPr lang="fr-FR" sz="1400" dirty="0" smtClean="0">
                <a:latin typeface="Palatino Linotype" panose="02040502050505030304" pitchFamily="18" charset="0"/>
              </a:rPr>
              <a:t>/</a:t>
            </a:r>
            <a:r>
              <a:rPr lang="fr-FR" sz="1400" dirty="0" err="1" smtClean="0">
                <a:latin typeface="Palatino Linotype" panose="02040502050505030304" pitchFamily="18" charset="0"/>
              </a:rPr>
              <a:t>Sq</a:t>
            </a:r>
            <a:endParaRPr lang="fr-FR" sz="1400" dirty="0">
              <a:latin typeface="Palatino Linotype" panose="02040502050505030304" pitchFamily="18" charset="0"/>
            </a:endParaRPr>
          </a:p>
        </p:txBody>
      </p:sp>
      <p:sp>
        <p:nvSpPr>
          <p:cNvPr id="11" name="ZoneTexte 12"/>
          <p:cNvSpPr txBox="1"/>
          <p:nvPr/>
        </p:nvSpPr>
        <p:spPr>
          <a:xfrm>
            <a:off x="2564717" y="4037257"/>
            <a:ext cx="143318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latin typeface="Palatino Linotype" panose="02040502050505030304" pitchFamily="18" charset="0"/>
              </a:rPr>
              <a:t>Real R1 values: </a:t>
            </a:r>
          </a:p>
          <a:p>
            <a:r>
              <a:rPr lang="fr-FR" sz="14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4 </a:t>
            </a:r>
            <a:r>
              <a:rPr lang="fr-FR" sz="1400" dirty="0" err="1" smtClean="0">
                <a:solidFill>
                  <a:srgbClr val="FF0000"/>
                </a:solidFill>
                <a:latin typeface="Palatino Linotype" panose="02040502050505030304" pitchFamily="18" charset="0"/>
              </a:rPr>
              <a:t>MOhms</a:t>
            </a:r>
            <a:r>
              <a:rPr lang="fr-FR" sz="14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</a:p>
          <a:p>
            <a:r>
              <a:rPr lang="fr-FR" sz="1400" dirty="0" err="1" smtClean="0">
                <a:latin typeface="Palatino Linotype" panose="02040502050505030304" pitchFamily="18" charset="0"/>
              </a:rPr>
              <a:t>with</a:t>
            </a:r>
            <a:r>
              <a:rPr lang="fr-FR" sz="1400" dirty="0" smtClean="0">
                <a:latin typeface="Palatino Linotype" panose="02040502050505030304" pitchFamily="18" charset="0"/>
              </a:rPr>
              <a:t> 100K</a:t>
            </a:r>
            <a:r>
              <a:rPr lang="el-GR" sz="1400" dirty="0" smtClean="0">
                <a:latin typeface="Palatino Linotype" panose="02040502050505030304" pitchFamily="18" charset="0"/>
              </a:rPr>
              <a:t>Ω</a:t>
            </a:r>
            <a:r>
              <a:rPr lang="fr-FR" sz="1400" dirty="0" smtClean="0">
                <a:latin typeface="Palatino Linotype" panose="02040502050505030304" pitchFamily="18" charset="0"/>
              </a:rPr>
              <a:t>/</a:t>
            </a:r>
            <a:r>
              <a:rPr lang="fr-FR" sz="1400" dirty="0" err="1" smtClean="0">
                <a:latin typeface="Palatino Linotype" panose="02040502050505030304" pitchFamily="18" charset="0"/>
              </a:rPr>
              <a:t>Sq</a:t>
            </a:r>
            <a:endParaRPr lang="fr-FR" sz="1400" dirty="0">
              <a:latin typeface="Palatino Linotype" panose="02040502050505030304" pitchFamily="18" charset="0"/>
            </a:endParaRPr>
          </a:p>
        </p:txBody>
      </p:sp>
      <p:sp>
        <p:nvSpPr>
          <p:cNvPr id="12" name="ZoneTexte 13"/>
          <p:cNvSpPr txBox="1"/>
          <p:nvPr/>
        </p:nvSpPr>
        <p:spPr>
          <a:xfrm>
            <a:off x="4649034" y="4029147"/>
            <a:ext cx="143318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latin typeface="Palatino Linotype" panose="02040502050505030304" pitchFamily="18" charset="0"/>
              </a:rPr>
              <a:t>Real R1 values: </a:t>
            </a:r>
          </a:p>
          <a:p>
            <a:r>
              <a:rPr lang="fr-FR" sz="14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40 </a:t>
            </a:r>
            <a:r>
              <a:rPr lang="fr-FR" sz="1400" dirty="0" err="1" smtClean="0">
                <a:solidFill>
                  <a:srgbClr val="FF0000"/>
                </a:solidFill>
                <a:latin typeface="Palatino Linotype" panose="02040502050505030304" pitchFamily="18" charset="0"/>
              </a:rPr>
              <a:t>MOhms</a:t>
            </a:r>
            <a:r>
              <a:rPr lang="fr-FR" sz="14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</a:p>
          <a:p>
            <a:r>
              <a:rPr lang="fr-FR" sz="1400" dirty="0" err="1">
                <a:latin typeface="Palatino Linotype" panose="02040502050505030304" pitchFamily="18" charset="0"/>
              </a:rPr>
              <a:t>w</a:t>
            </a:r>
            <a:r>
              <a:rPr lang="fr-FR" sz="1400" dirty="0" err="1" smtClean="0">
                <a:latin typeface="Palatino Linotype" panose="02040502050505030304" pitchFamily="18" charset="0"/>
              </a:rPr>
              <a:t>ith</a:t>
            </a:r>
            <a:r>
              <a:rPr lang="fr-FR" sz="1400" dirty="0" smtClean="0">
                <a:latin typeface="Palatino Linotype" panose="02040502050505030304" pitchFamily="18" charset="0"/>
              </a:rPr>
              <a:t> 100K</a:t>
            </a:r>
            <a:r>
              <a:rPr lang="el-GR" sz="1400" dirty="0" smtClean="0">
                <a:latin typeface="Palatino Linotype" panose="02040502050505030304" pitchFamily="18" charset="0"/>
              </a:rPr>
              <a:t>Ω</a:t>
            </a:r>
            <a:r>
              <a:rPr lang="fr-FR" sz="1400" dirty="0" smtClean="0">
                <a:latin typeface="Palatino Linotype" panose="02040502050505030304" pitchFamily="18" charset="0"/>
              </a:rPr>
              <a:t>/</a:t>
            </a:r>
            <a:r>
              <a:rPr lang="fr-FR" sz="1400" dirty="0" err="1" smtClean="0">
                <a:latin typeface="Palatino Linotype" panose="02040502050505030304" pitchFamily="18" charset="0"/>
              </a:rPr>
              <a:t>Sq</a:t>
            </a:r>
            <a:endParaRPr lang="fr-FR" sz="1400" dirty="0">
              <a:latin typeface="Palatino Linotype" panose="02040502050505030304" pitchFamily="18" charset="0"/>
            </a:endParaRP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12/10/2015</a:t>
            </a:r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Theo Geralis</a:t>
            </a:r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F1FB0-F17D-B84A-8D19-2D2E5DB54F68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316936" y="406410"/>
            <a:ext cx="7046641" cy="2507835"/>
            <a:chOff x="138056" y="540570"/>
            <a:chExt cx="7046641" cy="2507835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056" y="639504"/>
              <a:ext cx="5804217" cy="2408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798702" y="541827"/>
              <a:ext cx="6833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Bookman Old Style"/>
                  <a:cs typeface="Bookman Old Style"/>
                </a:rPr>
                <a:t>Star</a:t>
              </a:r>
              <a:endParaRPr lang="en-US" b="1" dirty="0">
                <a:latin typeface="Bookman Old Style"/>
                <a:cs typeface="Bookman Old Style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69977" y="540570"/>
              <a:ext cx="9463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Bookman Old Style"/>
                  <a:cs typeface="Bookman Old Style"/>
                </a:rPr>
                <a:t>Mirror</a:t>
              </a:r>
              <a:endParaRPr lang="en-US" b="1" dirty="0">
                <a:latin typeface="Bookman Old Style"/>
                <a:cs typeface="Bookman Old Style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96932" y="541827"/>
              <a:ext cx="9142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Bookman Old Style"/>
                  <a:cs typeface="Bookman Old Style"/>
                </a:rPr>
                <a:t>Snake</a:t>
              </a:r>
              <a:endParaRPr lang="en-US" b="1" dirty="0">
                <a:latin typeface="Bookman Old Style"/>
                <a:cs typeface="Bookman Old Style"/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89362" y="877251"/>
              <a:ext cx="897149" cy="87947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6189362" y="1756722"/>
              <a:ext cx="9953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Variable buried </a:t>
              </a:r>
              <a:endParaRPr lang="el-GR" sz="800" dirty="0" smtClean="0"/>
            </a:p>
            <a:p>
              <a:r>
                <a:rPr lang="en-US" sz="800" dirty="0" smtClean="0"/>
                <a:t>resistors 1 – 20 M</a:t>
              </a:r>
              <a:r>
                <a:rPr lang="el-GR" sz="800" dirty="0" smtClean="0"/>
                <a:t>Ω</a:t>
              </a:r>
              <a:endParaRPr lang="en-US" sz="800" dirty="0" smtClean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189362" y="541827"/>
              <a:ext cx="9557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Bookman Old Style"/>
                  <a:cs typeface="Bookman Old Style"/>
                </a:rPr>
                <a:t>Spider</a:t>
              </a:r>
              <a:endParaRPr lang="en-US" b="1" dirty="0">
                <a:latin typeface="Bookman Old Style"/>
                <a:cs typeface="Bookman Old Style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6134" y="2914244"/>
            <a:ext cx="897149" cy="1144181"/>
          </a:xfrm>
          <a:prstGeom prst="rect">
            <a:avLst/>
          </a:prstGeom>
        </p:spPr>
      </p:pic>
      <p:sp>
        <p:nvSpPr>
          <p:cNvPr id="26" name="ZoneTexte 12"/>
          <p:cNvSpPr txBox="1"/>
          <p:nvPr/>
        </p:nvSpPr>
        <p:spPr>
          <a:xfrm>
            <a:off x="6186573" y="4085296"/>
            <a:ext cx="143318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latin typeface="Palatino Linotype" panose="02040502050505030304" pitchFamily="18" charset="0"/>
              </a:rPr>
              <a:t>Real R1 values: </a:t>
            </a:r>
          </a:p>
          <a:p>
            <a:r>
              <a:rPr lang="fr-FR" sz="1400" dirty="0">
                <a:solidFill>
                  <a:srgbClr val="FF0000"/>
                </a:solidFill>
                <a:latin typeface="Palatino Linotype" panose="02040502050505030304" pitchFamily="18" charset="0"/>
              </a:rPr>
              <a:t>1</a:t>
            </a:r>
            <a:r>
              <a:rPr lang="fr-FR" sz="14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fr-FR" sz="1400" dirty="0" err="1" smtClean="0">
                <a:solidFill>
                  <a:srgbClr val="FF0000"/>
                </a:solidFill>
                <a:latin typeface="Palatino Linotype" panose="02040502050505030304" pitchFamily="18" charset="0"/>
              </a:rPr>
              <a:t>MOhm</a:t>
            </a:r>
            <a:r>
              <a:rPr lang="fr-FR" sz="14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</a:p>
          <a:p>
            <a:r>
              <a:rPr lang="fr-FR" sz="1400" dirty="0" err="1" smtClean="0">
                <a:latin typeface="Palatino Linotype" panose="02040502050505030304" pitchFamily="18" charset="0"/>
              </a:rPr>
              <a:t>with</a:t>
            </a:r>
            <a:r>
              <a:rPr lang="fr-FR" sz="1400" dirty="0" smtClean="0">
                <a:latin typeface="Palatino Linotype" panose="02040502050505030304" pitchFamily="18" charset="0"/>
              </a:rPr>
              <a:t> 100K</a:t>
            </a:r>
            <a:r>
              <a:rPr lang="el-GR" sz="1400" dirty="0" smtClean="0">
                <a:latin typeface="Palatino Linotype" panose="02040502050505030304" pitchFamily="18" charset="0"/>
              </a:rPr>
              <a:t>Ω</a:t>
            </a:r>
            <a:r>
              <a:rPr lang="fr-FR" sz="1400" dirty="0" smtClean="0">
                <a:latin typeface="Palatino Linotype" panose="02040502050505030304" pitchFamily="18" charset="0"/>
              </a:rPr>
              <a:t>/</a:t>
            </a:r>
            <a:r>
              <a:rPr lang="fr-FR" sz="1400" dirty="0" err="1" smtClean="0">
                <a:latin typeface="Palatino Linotype" panose="02040502050505030304" pitchFamily="18" charset="0"/>
              </a:rPr>
              <a:t>Sq</a:t>
            </a:r>
            <a:endParaRPr lang="fr-FR" sz="1400" dirty="0">
              <a:latin typeface="Palatino Linotype" panose="02040502050505030304" pitchFamily="18" charset="0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8896" y="4782498"/>
            <a:ext cx="1462383" cy="138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itle 1"/>
          <p:cNvSpPr txBox="1">
            <a:spLocks/>
          </p:cNvSpPr>
          <p:nvPr/>
        </p:nvSpPr>
        <p:spPr>
          <a:xfrm>
            <a:off x="2095276" y="4918519"/>
            <a:ext cx="2082121" cy="105623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b="1" dirty="0" smtClean="0">
                <a:latin typeface="Bookman Old Style"/>
                <a:cs typeface="Bookman Old Style"/>
              </a:rPr>
              <a:t>R/O with the first </a:t>
            </a:r>
          </a:p>
          <a:p>
            <a:r>
              <a:rPr lang="en-GB" sz="1400" b="1" dirty="0" err="1" smtClean="0">
                <a:latin typeface="Bookman Old Style"/>
                <a:cs typeface="Bookman Old Style"/>
              </a:rPr>
              <a:t>Coverlay</a:t>
            </a:r>
            <a:r>
              <a:rPr lang="en-GB" sz="1400" b="1" dirty="0" smtClean="0">
                <a:latin typeface="Bookman Old Style"/>
                <a:cs typeface="Bookman Old Style"/>
              </a:rPr>
              <a:t> pressed on</a:t>
            </a:r>
          </a:p>
          <a:p>
            <a:r>
              <a:rPr lang="en-GB" sz="1400" b="1" dirty="0" smtClean="0">
                <a:latin typeface="Bookman Old Style"/>
                <a:cs typeface="Bookman Old Style"/>
              </a:rPr>
              <a:t>96 pads, 1x1 cm</a:t>
            </a:r>
            <a:r>
              <a:rPr lang="en-GB" sz="1400" b="1" baseline="30000" dirty="0" smtClean="0">
                <a:latin typeface="Bookman Old Style"/>
                <a:cs typeface="Bookman Old Style"/>
              </a:rPr>
              <a:t>2</a:t>
            </a:r>
          </a:p>
          <a:p>
            <a:r>
              <a:rPr lang="en-GB" sz="1400" b="1" dirty="0" smtClean="0">
                <a:latin typeface="Bookman Old Style"/>
                <a:cs typeface="Bookman Old Style"/>
              </a:rPr>
              <a:t>Readout card: </a:t>
            </a:r>
            <a:r>
              <a:rPr lang="en-GB" sz="1400" b="1" dirty="0" err="1" smtClean="0">
                <a:latin typeface="Bookman Old Style"/>
                <a:cs typeface="Bookman Old Style"/>
              </a:rPr>
              <a:t>gassiplex</a:t>
            </a:r>
            <a:r>
              <a:rPr lang="en-GB" sz="1400" b="1" dirty="0" smtClean="0">
                <a:latin typeface="Bookman Old Style"/>
                <a:cs typeface="Bookman Old Style"/>
              </a:rPr>
              <a:t> (96 channels)</a:t>
            </a:r>
          </a:p>
        </p:txBody>
      </p:sp>
      <p:pic>
        <p:nvPicPr>
          <p:cNvPr id="30" name="Picture 29" descr="SpiderDemo.JPG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7658" y="4782498"/>
            <a:ext cx="1462332" cy="140383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031507" y="4782498"/>
            <a:ext cx="2210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Final detector with resistive </a:t>
            </a:r>
          </a:p>
          <a:p>
            <a:r>
              <a:rPr lang="en-US" sz="1400" dirty="0" smtClean="0"/>
              <a:t>And mesh </a:t>
            </a:r>
            <a:r>
              <a:rPr lang="en-US" sz="1400" dirty="0" err="1" smtClean="0"/>
              <a:t>layed</a:t>
            </a:r>
            <a:r>
              <a:rPr lang="en-US" sz="1400" dirty="0" smtClean="0"/>
              <a:t> on the </a:t>
            </a:r>
            <a:r>
              <a:rPr lang="en-US" sz="1400" dirty="0" err="1" smtClean="0"/>
              <a:t>pcb</a:t>
            </a:r>
            <a:endParaRPr lang="en-US" sz="1400" dirty="0"/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250350"/>
              </p:ext>
            </p:extLst>
          </p:nvPr>
        </p:nvGraphicFramePr>
        <p:xfrm>
          <a:off x="7672571" y="743091"/>
          <a:ext cx="1291917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191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Buried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resistivities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implemented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kOhm</a:t>
                      </a:r>
                      <a:endParaRPr lang="en-US" baseline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40 </a:t>
                      </a:r>
                      <a:r>
                        <a:rPr lang="en-US" dirty="0" err="1" smtClean="0"/>
                        <a:t>kOhm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400 </a:t>
                      </a:r>
                      <a:r>
                        <a:rPr lang="en-US" dirty="0" err="1" smtClean="0"/>
                        <a:t>kOhm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 </a:t>
                      </a:r>
                      <a:r>
                        <a:rPr lang="en-US" dirty="0" err="1" smtClean="0"/>
                        <a:t>MOhm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 </a:t>
                      </a:r>
                      <a:r>
                        <a:rPr lang="en-US" dirty="0" err="1" smtClean="0"/>
                        <a:t>MOhm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40 </a:t>
                      </a:r>
                      <a:r>
                        <a:rPr lang="en-US" dirty="0" err="1" smtClean="0"/>
                        <a:t>MOhm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8375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356" y="21761"/>
            <a:ext cx="8229600" cy="521036"/>
          </a:xfrm>
        </p:spPr>
        <p:txBody>
          <a:bodyPr>
            <a:noAutofit/>
          </a:bodyPr>
          <a:lstStyle/>
          <a:p>
            <a:pPr marL="342900" indent="-342900"/>
            <a:r>
              <a:rPr lang="en-US" sz="2400" b="1" i="1" dirty="0">
                <a:latin typeface="Palatino Linotype" panose="02040502050505030304" pitchFamily="18" charset="0"/>
                <a:ea typeface="+mn-ea"/>
                <a:cs typeface="+mn-cs"/>
              </a:rPr>
              <a:t>Resistive </a:t>
            </a:r>
            <a:r>
              <a:rPr lang="en-US" sz="2400" b="1" i="1" dirty="0" smtClean="0">
                <a:latin typeface="Palatino Linotype" panose="02040502050505030304" pitchFamily="18" charset="0"/>
                <a:ea typeface="+mn-ea"/>
                <a:cs typeface="+mn-cs"/>
              </a:rPr>
              <a:t>Micromegas High rate tests with X-rays </a:t>
            </a:r>
            <a:endParaRPr lang="en-US" sz="2400" b="1" i="1" dirty="0"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F1FB0-F17D-B84A-8D19-2D2E5DB54F68}" type="slidenum">
              <a:rPr lang="en-US" smtClean="0"/>
              <a:t>5</a:t>
            </a:fld>
            <a:endParaRPr lang="en-US" dirty="0"/>
          </a:p>
        </p:txBody>
      </p:sp>
      <p:pic>
        <p:nvPicPr>
          <p:cNvPr id="12" name="Picture 11" descr="X-RayDemo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828" y="1936920"/>
            <a:ext cx="1772798" cy="1329599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Theo Geralis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35785" y="551925"/>
            <a:ext cx="608774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X-ray Gun tests at the RD51 lab: Cu 8 </a:t>
            </a:r>
            <a:r>
              <a:rPr lang="en-US" sz="1400" b="1" dirty="0" err="1" smtClean="0">
                <a:solidFill>
                  <a:srgbClr val="0000FF"/>
                </a:solidFill>
                <a:latin typeface="Bookman Old Style"/>
                <a:cs typeface="Bookman Old Style"/>
              </a:rPr>
              <a:t>keV</a:t>
            </a:r>
            <a:r>
              <a:rPr lang="en-US" sz="1400" b="1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 at very high rates</a:t>
            </a:r>
          </a:p>
          <a:p>
            <a:endParaRPr lang="en-US" sz="1400" b="1" dirty="0" smtClean="0">
              <a:solidFill>
                <a:srgbClr val="0000FF"/>
              </a:solidFill>
              <a:latin typeface="Bookman Old Style"/>
              <a:cs typeface="Bookman Old Style"/>
            </a:endParaRPr>
          </a:p>
          <a:p>
            <a:r>
              <a:rPr lang="en-US" sz="1400" dirty="0" smtClean="0">
                <a:latin typeface="Bookman Old Style"/>
                <a:cs typeface="Bookman Old Style"/>
              </a:rPr>
              <a:t>Measure the Mesh current as a function of the X-ray tube current</a:t>
            </a:r>
          </a:p>
          <a:p>
            <a:endParaRPr lang="en-US" sz="1400" dirty="0" smtClean="0">
              <a:latin typeface="Bookman Old Style"/>
              <a:cs typeface="Bookman Old Style"/>
            </a:endParaRPr>
          </a:p>
          <a:p>
            <a:r>
              <a:rPr lang="en-US" sz="1400" b="1" dirty="0" smtClean="0">
                <a:latin typeface="Bookman Old Style"/>
                <a:cs typeface="Bookman Old Style"/>
              </a:rPr>
              <a:t>Intermediate R: excellent linearity up to rates 1 MHz/mm</a:t>
            </a:r>
            <a:r>
              <a:rPr lang="en-US" sz="1400" b="1" baseline="30000" dirty="0" smtClean="0">
                <a:latin typeface="Bookman Old Style"/>
                <a:cs typeface="Bookman Old Style"/>
              </a:rPr>
              <a:t>2</a:t>
            </a:r>
            <a:r>
              <a:rPr lang="en-US" sz="1400" b="1" dirty="0" smtClean="0">
                <a:latin typeface="Bookman Old Style"/>
                <a:cs typeface="Bookman Old Style"/>
              </a:rPr>
              <a:t> </a:t>
            </a:r>
          </a:p>
          <a:p>
            <a:r>
              <a:rPr lang="en-US" sz="1400" b="1" dirty="0">
                <a:latin typeface="Bookman Old Style"/>
                <a:cs typeface="Bookman Old Style"/>
              </a:rPr>
              <a:t>	</a:t>
            </a:r>
            <a:r>
              <a:rPr lang="en-US" sz="1400" b="1" dirty="0" smtClean="0">
                <a:latin typeface="Bookman Old Style"/>
                <a:cs typeface="Bookman Old Style"/>
              </a:rPr>
              <a:t>		</a:t>
            </a:r>
            <a:r>
              <a:rPr lang="en-US" sz="1400" b="1" dirty="0">
                <a:latin typeface="Bookman Old Style"/>
                <a:cs typeface="Bookman Old Style"/>
              </a:rPr>
              <a:t> </a:t>
            </a:r>
            <a:r>
              <a:rPr lang="en-US" sz="1400" b="1" dirty="0" smtClean="0">
                <a:latin typeface="Bookman Old Style"/>
                <a:cs typeface="Bookman Old Style"/>
              </a:rPr>
              <a:t>        25% lower gain for rates 10 MHz/mm</a:t>
            </a:r>
            <a:r>
              <a:rPr lang="en-US" sz="1400" b="1" baseline="30000" dirty="0" smtClean="0">
                <a:latin typeface="Bookman Old Style"/>
                <a:cs typeface="Bookman Old Style"/>
              </a:rPr>
              <a:t>2 </a:t>
            </a:r>
            <a:endParaRPr lang="en-US" sz="1400" b="1" baseline="30000" dirty="0">
              <a:latin typeface="Bookman Old Style"/>
              <a:cs typeface="Bookman Old Style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3208" y="851941"/>
            <a:ext cx="3088386" cy="300302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7380" y="3307100"/>
            <a:ext cx="58528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X-ray Gun tests at Demokritos: Rh </a:t>
            </a:r>
            <a:r>
              <a:rPr lang="en-US" sz="1400" b="1" dirty="0">
                <a:solidFill>
                  <a:srgbClr val="0000FF"/>
                </a:solidFill>
                <a:latin typeface="Bookman Old Style"/>
                <a:cs typeface="Bookman Old Style"/>
              </a:rPr>
              <a:t>3</a:t>
            </a:r>
            <a:r>
              <a:rPr lang="en-US" sz="1400" b="1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Bookman Old Style"/>
                <a:cs typeface="Bookman Old Style"/>
              </a:rPr>
              <a:t>keV</a:t>
            </a:r>
            <a:r>
              <a:rPr lang="en-US" sz="1400" b="1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 at very high rates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Energy Resolution not very good </a:t>
            </a:r>
            <a:r>
              <a:rPr lang="en-US" sz="1400" dirty="0" smtClean="0">
                <a:solidFill>
                  <a:srgbClr val="000000"/>
                </a:solidFill>
                <a:latin typeface="Bookman Old Style"/>
                <a:cs typeface="Bookman Old Style"/>
                <a:sym typeface="Wingdings"/>
              </a:rPr>
              <a:t> should improve homogeneity</a:t>
            </a:r>
            <a:r>
              <a:rPr lang="en-US" sz="14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 </a:t>
            </a:r>
            <a:endParaRPr lang="en-US" sz="1400" dirty="0" smtClean="0">
              <a:latin typeface="Bookman Old Style"/>
              <a:cs typeface="Bookman Old Style"/>
            </a:endParaRPr>
          </a:p>
          <a:p>
            <a:r>
              <a:rPr lang="en-US" sz="1400" dirty="0" smtClean="0">
                <a:latin typeface="Bookman Old Style"/>
                <a:cs typeface="Bookman Old Style"/>
              </a:rPr>
              <a:t>Test linearity and measure the discharge rate and the Mesh </a:t>
            </a:r>
          </a:p>
          <a:p>
            <a:r>
              <a:rPr lang="en-US" sz="1400" dirty="0" smtClean="0">
                <a:latin typeface="Bookman Old Style"/>
                <a:cs typeface="Bookman Old Style"/>
              </a:rPr>
              <a:t>Voltage drop spectrum (rates up to 11 MHz/cm</a:t>
            </a:r>
            <a:r>
              <a:rPr lang="en-US" sz="1400" baseline="30000" dirty="0" smtClean="0">
                <a:latin typeface="Bookman Old Style"/>
                <a:cs typeface="Bookman Old Style"/>
              </a:rPr>
              <a:t>2</a:t>
            </a:r>
            <a:r>
              <a:rPr lang="en-US" sz="1400" dirty="0" smtClean="0">
                <a:latin typeface="Bookman Old Style"/>
                <a:cs typeface="Bookman Old Style"/>
              </a:rPr>
              <a:t>)</a:t>
            </a:r>
            <a:r>
              <a:rPr lang="en-US" sz="1400" baseline="30000" dirty="0" smtClean="0">
                <a:latin typeface="Bookman Old Style"/>
                <a:cs typeface="Bookman Old Style"/>
              </a:rPr>
              <a:t> </a:t>
            </a:r>
            <a:endParaRPr lang="en-US" sz="1400" baseline="30000" dirty="0">
              <a:latin typeface="Bookman Old Style"/>
              <a:cs typeface="Bookman Old Style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2799" y="4065047"/>
            <a:ext cx="4171202" cy="239863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04800" y="477735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Discharges: </a:t>
            </a:r>
          </a:p>
          <a:p>
            <a:r>
              <a:rPr lang="en-US" sz="1600" b="1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No voltage drop </a:t>
            </a:r>
            <a:r>
              <a:rPr lang="en-US" sz="1600" b="1" dirty="0" smtClean="0">
                <a:latin typeface="Palatino Linotype" panose="02040502050505030304" pitchFamily="18" charset="0"/>
              </a:rPr>
              <a:t>at 11 MHz/cm</a:t>
            </a:r>
            <a:r>
              <a:rPr lang="en-US" sz="1600" b="1" baseline="30000" dirty="0" smtClean="0">
                <a:latin typeface="Palatino Linotype" panose="02040502050505030304" pitchFamily="18" charset="0"/>
              </a:rPr>
              <a:t>2</a:t>
            </a:r>
            <a:r>
              <a:rPr lang="en-US" sz="1600" b="1" dirty="0" smtClean="0">
                <a:latin typeface="Palatino Linotype" panose="02040502050505030304" pitchFamily="18" charset="0"/>
              </a:rPr>
              <a:t> during 5 h. </a:t>
            </a:r>
          </a:p>
          <a:p>
            <a:r>
              <a:rPr lang="en-US" sz="1600" dirty="0" smtClean="0">
                <a:latin typeface="Palatino Linotype" panose="02040502050505030304" pitchFamily="18" charset="0"/>
              </a:rPr>
              <a:t>Record spectrum form V&gt;8mV (</a:t>
            </a:r>
            <a:r>
              <a:rPr lang="en-US" sz="1600" dirty="0" err="1" smtClean="0">
                <a:latin typeface="Palatino Linotype" panose="02040502050505030304" pitchFamily="18" charset="0"/>
              </a:rPr>
              <a:t>Raether</a:t>
            </a:r>
            <a:r>
              <a:rPr lang="en-US" sz="1600" dirty="0" smtClean="0">
                <a:latin typeface="Palatino Linotype" panose="02040502050505030304" pitchFamily="18" charset="0"/>
              </a:rPr>
              <a:t> limit) </a:t>
            </a:r>
            <a:endParaRPr lang="en-US" sz="1600" dirty="0">
              <a:latin typeface="Palatino Linotype" panose="02040502050505030304" pitchFamily="18" charset="0"/>
            </a:endParaRPr>
          </a:p>
        </p:txBody>
      </p:sp>
      <p:pic>
        <p:nvPicPr>
          <p:cNvPr id="18" name="Picture 17" descr="IMG_1139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2022" y="1936919"/>
            <a:ext cx="1772799" cy="132959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5580982" y="4168018"/>
            <a:ext cx="8943" cy="9570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580982" y="4261207"/>
            <a:ext cx="43881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545205" y="3957719"/>
            <a:ext cx="9963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Raether</a:t>
            </a:r>
            <a:r>
              <a:rPr lang="en-US" sz="1200" dirty="0" smtClean="0"/>
              <a:t> limit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96426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645024"/>
            <a:ext cx="4177350" cy="31468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861" y="628389"/>
            <a:ext cx="3931139" cy="22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estBeam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9020" y="4326241"/>
            <a:ext cx="2400956" cy="1800717"/>
          </a:xfrm>
          <a:prstGeom prst="rect">
            <a:avLst/>
          </a:prstGeom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43326"/>
            <a:ext cx="4177350" cy="2210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7097" y="3645024"/>
            <a:ext cx="4881407" cy="316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36512" y="3646765"/>
            <a:ext cx="42322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Mesh current with </a:t>
            </a:r>
            <a:r>
              <a:rPr lang="en-US" dirty="0" err="1" smtClean="0">
                <a:solidFill>
                  <a:srgbClr val="0000CC"/>
                </a:solidFill>
                <a:latin typeface="Palatino Linotype" panose="02040502050505030304" pitchFamily="18" charset="0"/>
              </a:rPr>
              <a:t>pions</a:t>
            </a:r>
            <a:r>
              <a:rPr lang="en-US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 (2-400 kHz)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CC"/>
                </a:solidFill>
                <a:latin typeface="Palatino Linotype" panose="02040502050505030304" pitchFamily="18" charset="0"/>
              </a:rPr>
              <a:t>Efficiency and Hit multiplicity</a:t>
            </a:r>
            <a:endParaRPr lang="fr-FR" dirty="0">
              <a:solidFill>
                <a:srgbClr val="0000CC"/>
              </a:solidFill>
              <a:latin typeface="Palatino Linotype" panose="02040502050505030304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067944" y="3896181"/>
            <a:ext cx="720080" cy="3231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807803" y="4165269"/>
            <a:ext cx="0" cy="63188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TestBeam5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7446" y="628389"/>
            <a:ext cx="2171057" cy="1628294"/>
          </a:xfrm>
          <a:prstGeom prst="rect">
            <a:avLst/>
          </a:prstGeom>
        </p:spPr>
      </p:pic>
      <p:pic>
        <p:nvPicPr>
          <p:cNvPr id="18" name="Picture 17" descr="TestBeam4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6469" y="628389"/>
            <a:ext cx="2171057" cy="1628293"/>
          </a:xfrm>
          <a:prstGeom prst="rect">
            <a:avLst/>
          </a:prstGeom>
        </p:spPr>
      </p:pic>
      <p:pic>
        <p:nvPicPr>
          <p:cNvPr id="19" name="Picture 18" descr="TestBeam2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9416" y="1757858"/>
            <a:ext cx="2417498" cy="1813123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12/10/2015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Theo Geralis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571C1-BEEF-412D-B671-A7618BB787E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164" y="2859180"/>
            <a:ext cx="4852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Resistivities</a:t>
            </a:r>
            <a:r>
              <a:rPr lang="en-US" dirty="0" smtClean="0"/>
              <a:t>: (0.5, 1.6, 5 and 50) </a:t>
            </a:r>
            <a:r>
              <a:rPr lang="en-US" dirty="0" err="1" smtClean="0"/>
              <a:t>Mohm</a:t>
            </a:r>
            <a:endParaRPr lang="en-US" dirty="0" smtClean="0"/>
          </a:p>
          <a:p>
            <a:r>
              <a:rPr lang="en-US" dirty="0" err="1" smtClean="0"/>
              <a:t>Muon</a:t>
            </a:r>
            <a:r>
              <a:rPr lang="en-US" dirty="0" smtClean="0"/>
              <a:t> and pion beams without and with absorber</a:t>
            </a:r>
            <a:endParaRPr lang="en-US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24356" y="21761"/>
            <a:ext cx="8229600" cy="5210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/>
            <a:r>
              <a:rPr lang="en-US" sz="2400" b="1" i="1" dirty="0" smtClean="0">
                <a:latin typeface="Palatino Linotype" panose="02040502050505030304" pitchFamily="18" charset="0"/>
                <a:ea typeface="+mn-ea"/>
                <a:cs typeface="+mn-cs"/>
              </a:rPr>
              <a:t>RD51 SPS/H4 </a:t>
            </a:r>
            <a:r>
              <a:rPr lang="en-US" sz="2400" b="1" i="1" dirty="0" err="1" smtClean="0">
                <a:latin typeface="Palatino Linotype" panose="02040502050505030304" pitchFamily="18" charset="0"/>
                <a:ea typeface="+mn-ea"/>
                <a:cs typeface="+mn-cs"/>
              </a:rPr>
              <a:t>testbeam</a:t>
            </a:r>
            <a:r>
              <a:rPr lang="en-US" sz="2400" b="1" i="1" dirty="0" smtClean="0">
                <a:latin typeface="Palatino Linotype" panose="02040502050505030304" pitchFamily="18" charset="0"/>
                <a:ea typeface="+mn-ea"/>
                <a:cs typeface="+mn-cs"/>
              </a:rPr>
              <a:t> in December 2014  </a:t>
            </a:r>
            <a:endParaRPr lang="en-US" sz="2400" b="1" i="1" dirty="0">
              <a:latin typeface="Palatino Linotype" panose="02040502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8209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86555" y="5105220"/>
            <a:ext cx="8855730" cy="1443609"/>
            <a:chOff x="206793" y="981926"/>
            <a:chExt cx="8855730" cy="1443609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6793" y="1030349"/>
              <a:ext cx="1667467" cy="1342572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2"/>
            <a:stretch/>
          </p:blipFill>
          <p:spPr>
            <a:xfrm>
              <a:off x="1789077" y="990600"/>
              <a:ext cx="1572595" cy="1434935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61672" y="1051806"/>
              <a:ext cx="1516742" cy="1373729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78414" y="1051806"/>
              <a:ext cx="1458651" cy="1321115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37065" y="990600"/>
              <a:ext cx="1362729" cy="1420847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99794" y="981926"/>
              <a:ext cx="1362729" cy="1390995"/>
            </a:xfrm>
            <a:prstGeom prst="rect">
              <a:avLst/>
            </a:prstGeom>
          </p:spPr>
        </p:pic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12/10/2015</a:t>
            </a: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381235" y="104723"/>
            <a:ext cx="5108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Palatino Linotype" panose="02040502050505030304" pitchFamily="18" charset="0"/>
              </a:rPr>
              <a:t>Energy </a:t>
            </a:r>
            <a:r>
              <a:rPr lang="en-US" sz="2400" b="1" i="1" dirty="0" smtClean="0">
                <a:latin typeface="Palatino Linotype" panose="02040502050505030304" pitchFamily="18" charset="0"/>
              </a:rPr>
              <a:t>distributions – Beam profile</a:t>
            </a:r>
            <a:endParaRPr lang="en-US" sz="2400" b="1" i="1" dirty="0">
              <a:latin typeface="Palatino Linotype" panose="02040502050505030304" pitchFamily="18" charset="0"/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Theo Geralis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571C1-BEEF-412D-B671-A7618BB787E1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0" name="Picture 7" descr="Demokritos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052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/>
          <p:cNvGrpSpPr/>
          <p:nvPr/>
        </p:nvGrpSpPr>
        <p:grpSpPr>
          <a:xfrm>
            <a:off x="521390" y="797221"/>
            <a:ext cx="4489473" cy="3408573"/>
            <a:chOff x="152400" y="1484783"/>
            <a:chExt cx="4489473" cy="340857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2400" y="1719168"/>
              <a:ext cx="4383933" cy="1348708"/>
            </a:xfrm>
            <a:prstGeom prst="rect">
              <a:avLst/>
            </a:prstGeom>
          </p:spPr>
        </p:pic>
        <p:grpSp>
          <p:nvGrpSpPr>
            <p:cNvPr id="2" name="Group 1"/>
            <p:cNvGrpSpPr/>
            <p:nvPr/>
          </p:nvGrpSpPr>
          <p:grpSpPr>
            <a:xfrm>
              <a:off x="193077" y="1484783"/>
              <a:ext cx="4448796" cy="3408573"/>
              <a:chOff x="193077" y="1449007"/>
              <a:chExt cx="4448796" cy="3408573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500421" y="1449007"/>
                <a:ext cx="38223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Landau distribution for </a:t>
                </a:r>
                <a:r>
                  <a:rPr lang="en-US" sz="1400" dirty="0" err="1" smtClean="0"/>
                  <a:t>mips</a:t>
                </a:r>
                <a:r>
                  <a:rPr lang="en-US" sz="1400" dirty="0"/>
                  <a:t> </a:t>
                </a:r>
                <a:r>
                  <a:rPr lang="en-US" sz="1400" dirty="0" smtClean="0"/>
                  <a:t>(</a:t>
                </a:r>
                <a:r>
                  <a:rPr lang="en-US" sz="1400" dirty="0" err="1" smtClean="0"/>
                  <a:t>muons</a:t>
                </a:r>
                <a:r>
                  <a:rPr lang="en-US" sz="1400" dirty="0" smtClean="0"/>
                  <a:t> at 150 </a:t>
                </a:r>
                <a:r>
                  <a:rPr lang="en-US" sz="1400" dirty="0" err="1" smtClean="0"/>
                  <a:t>GeV</a:t>
                </a:r>
                <a:r>
                  <a:rPr lang="en-US" sz="1400" dirty="0" smtClean="0"/>
                  <a:t>)</a:t>
                </a:r>
                <a:endParaRPr lang="en-US" sz="1400" dirty="0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93077" y="3329132"/>
                <a:ext cx="4383402" cy="1348708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301979" y="3083280"/>
                <a:ext cx="43025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Energy distribution for </a:t>
                </a:r>
                <a:r>
                  <a:rPr lang="en-US" sz="1400" dirty="0" err="1" smtClean="0"/>
                  <a:t>pions</a:t>
                </a:r>
                <a:r>
                  <a:rPr lang="en-US" sz="1400" dirty="0" smtClean="0"/>
                  <a:t> at 150 </a:t>
                </a:r>
                <a:r>
                  <a:rPr lang="en-US" sz="1400" dirty="0" err="1" smtClean="0"/>
                  <a:t>GeV</a:t>
                </a:r>
                <a:r>
                  <a:rPr lang="en-US" sz="1400" dirty="0" smtClean="0"/>
                  <a:t> with absorber</a:t>
                </a:r>
                <a:endParaRPr lang="en-US" sz="14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01979" y="2867837"/>
                <a:ext cx="4274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0                                            300           0                                           300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891140" y="2107071"/>
                <a:ext cx="11341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Non resistive</a:t>
                </a:r>
                <a:endParaRPr lang="en-US" sz="1400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289007" y="2116365"/>
                <a:ext cx="82586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R</a:t>
                </a:r>
                <a:r>
                  <a:rPr lang="en-US" sz="1400" dirty="0" smtClean="0"/>
                  <a:t>esistive</a:t>
                </a:r>
                <a:endParaRPr lang="en-US" sz="1400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891140" y="3681606"/>
                <a:ext cx="11341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Non resistive</a:t>
                </a:r>
                <a:endParaRPr lang="en-US" sz="1400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289007" y="3690900"/>
                <a:ext cx="82586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R</a:t>
                </a:r>
                <a:r>
                  <a:rPr lang="en-US" sz="1400" dirty="0" smtClean="0"/>
                  <a:t>esistive</a:t>
                </a:r>
                <a:endParaRPr lang="en-US" sz="1400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20220" y="4488248"/>
                <a:ext cx="43216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0                                          30000</a:t>
                </a: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:r>
                  <a:rPr lang="en-US" sz="1200" dirty="0" smtClean="0"/>
                  <a:t>  0                                          30000</a:t>
                </a:r>
                <a:r>
                  <a:rPr lang="en-US" dirty="0" smtClean="0"/>
                  <a:t>     </a:t>
                </a:r>
                <a:endParaRPr lang="en-US" dirty="0"/>
              </a:p>
            </p:txBody>
          </p:sp>
        </p:grpSp>
      </p:grpSp>
      <p:sp>
        <p:nvSpPr>
          <p:cNvPr id="8" name="Freeform 7"/>
          <p:cNvSpPr/>
          <p:nvPr/>
        </p:nvSpPr>
        <p:spPr>
          <a:xfrm rot="261642">
            <a:off x="950212" y="1399977"/>
            <a:ext cx="444387" cy="1705350"/>
          </a:xfrm>
          <a:custGeom>
            <a:avLst/>
            <a:gdLst>
              <a:gd name="connsiteX0" fmla="*/ 9730 w 331820"/>
              <a:gd name="connsiteY0" fmla="*/ 0 h 1601362"/>
              <a:gd name="connsiteX1" fmla="*/ 331710 w 331820"/>
              <a:gd name="connsiteY1" fmla="*/ 599264 h 1601362"/>
              <a:gd name="connsiteX2" fmla="*/ 45506 w 331820"/>
              <a:gd name="connsiteY2" fmla="*/ 1448967 h 1601362"/>
              <a:gd name="connsiteX3" fmla="*/ 786 w 331820"/>
              <a:gd name="connsiteY3" fmla="*/ 1601020 h 1601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820" h="1601362">
                <a:moveTo>
                  <a:pt x="9730" y="0"/>
                </a:moveTo>
                <a:cubicBezTo>
                  <a:pt x="167738" y="178885"/>
                  <a:pt x="325747" y="357770"/>
                  <a:pt x="331710" y="599264"/>
                </a:cubicBezTo>
                <a:cubicBezTo>
                  <a:pt x="337673" y="840758"/>
                  <a:pt x="100660" y="1282008"/>
                  <a:pt x="45506" y="1448967"/>
                </a:cubicBezTo>
                <a:cubicBezTo>
                  <a:pt x="-9648" y="1615926"/>
                  <a:pt x="786" y="1601020"/>
                  <a:pt x="786" y="1601020"/>
                </a:cubicBezTo>
              </a:path>
            </a:pathLst>
          </a:custGeom>
          <a:ln>
            <a:solidFill>
              <a:srgbClr val="FF66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landaumpv_vmesh.png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001"/>
          <a:stretch/>
        </p:blipFill>
        <p:spPr>
          <a:xfrm>
            <a:off x="5097065" y="990600"/>
            <a:ext cx="3589735" cy="3215194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14652" y="4765332"/>
            <a:ext cx="8550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Bookman Old Style"/>
                <a:cs typeface="Bookman Old Style"/>
              </a:rPr>
              <a:t>Beam spot in all detectors:</a:t>
            </a:r>
            <a:r>
              <a:rPr lang="el-GR" b="1" dirty="0" smtClean="0">
                <a:latin typeface="Bookman Old Style"/>
                <a:cs typeface="Bookman Old Style"/>
              </a:rPr>
              <a:t>π</a:t>
            </a:r>
            <a:r>
              <a:rPr lang="en-US" b="1" dirty="0" smtClean="0">
                <a:latin typeface="Bookman Old Style"/>
                <a:cs typeface="Bookman Old Style"/>
              </a:rPr>
              <a:t> beam at 150 </a:t>
            </a:r>
            <a:r>
              <a:rPr lang="en-US" b="1" dirty="0" err="1" smtClean="0">
                <a:latin typeface="Bookman Old Style"/>
                <a:cs typeface="Bookman Old Style"/>
              </a:rPr>
              <a:t>GeV</a:t>
            </a:r>
            <a:r>
              <a:rPr lang="en-US" b="1" dirty="0" smtClean="0">
                <a:latin typeface="Bookman Old Style"/>
                <a:cs typeface="Bookman Old Style"/>
              </a:rPr>
              <a:t> with Fe absorber</a:t>
            </a:r>
            <a:endParaRPr lang="en-US" b="1" dirty="0">
              <a:latin typeface="Bookman Old Style"/>
              <a:cs typeface="Bookman Old Styl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0527" y="4124520"/>
            <a:ext cx="32761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Bookman Old Style"/>
                <a:cs typeface="Bookman Old Style"/>
              </a:rPr>
              <a:t>Possibility to calibrate with </a:t>
            </a:r>
            <a:r>
              <a:rPr lang="en-US" sz="1400" b="1" dirty="0" err="1" smtClean="0">
                <a:latin typeface="Bookman Old Style"/>
                <a:cs typeface="Bookman Old Style"/>
              </a:rPr>
              <a:t>mips</a:t>
            </a:r>
            <a:endParaRPr lang="en-US" sz="1400" b="1" dirty="0">
              <a:latin typeface="Bookman Old Style"/>
              <a:cs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3201995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12/10/2015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24089" y="595492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28889" y="595492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433689" y="595492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738489" y="595492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043289" y="595492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348089" y="595492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652889" y="595492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957689" y="595492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19289" y="900292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24089" y="900292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128889" y="900292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433689" y="900292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738489" y="900292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043289" y="900292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348089" y="900292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652889" y="900292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957689" y="900292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262489" y="900292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19289" y="1205092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824089" y="1205092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128889" y="1205092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433689" y="1205092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738489" y="1205092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043289" y="1205092"/>
            <a:ext cx="228600" cy="2286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348089" y="1205092"/>
            <a:ext cx="228600" cy="2286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652889" y="1205092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957689" y="1205092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262489" y="1205092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19289" y="1509892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824089" y="1509892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128889" y="1509892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433689" y="1509892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738489" y="1509892"/>
            <a:ext cx="228600" cy="2286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043289" y="1509892"/>
            <a:ext cx="228600" cy="2286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348089" y="1509892"/>
            <a:ext cx="228600" cy="2286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652889" y="1509892"/>
            <a:ext cx="228600" cy="22860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957689" y="1509892"/>
            <a:ext cx="228600" cy="22860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262489" y="1509892"/>
            <a:ext cx="228600" cy="22860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19289" y="1814692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24089" y="1814692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128889" y="1814692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433689" y="1814692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738489" y="1814692"/>
            <a:ext cx="228600" cy="2286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043289" y="1814692"/>
            <a:ext cx="228600" cy="2286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2348089" y="1814692"/>
            <a:ext cx="228600" cy="2286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2652889" y="1814692"/>
            <a:ext cx="228600" cy="22860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957689" y="1814692"/>
            <a:ext cx="228600" cy="22860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3262489" y="1814692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519289" y="2119492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824089" y="2119492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128889" y="2119492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1433689" y="2119492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1738489" y="2119492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2043289" y="2119492"/>
            <a:ext cx="228600" cy="2286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2348089" y="2119492"/>
            <a:ext cx="228600" cy="2286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2652889" y="2119492"/>
            <a:ext cx="228600" cy="22860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2957689" y="2119492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3262489" y="2119492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519289" y="2424292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824089" y="2424292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1128889" y="2424292"/>
            <a:ext cx="228600" cy="228600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1433689" y="2424292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738489" y="2424292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2043289" y="2424292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2348089" y="2424292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2652889" y="2424292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2957689" y="2424292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3262489" y="2424292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519289" y="2729092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824089" y="2729092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1128889" y="2729092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1433689" y="2729092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738489" y="2729092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2043289" y="2729092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2348089" y="2729092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2652889" y="2729092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2957689" y="2729092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3262489" y="2729092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519289" y="3033892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824089" y="3033892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1128889" y="3033892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1433689" y="3033892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1738489" y="3033892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2043289" y="3033892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2348089" y="3033892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2652889" y="3033892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2957689" y="3033892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3262489" y="3033892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824089" y="3338692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1128889" y="3338692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1433689" y="3338692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1738489" y="3338692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2043289" y="3338692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2348089" y="3338692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2652889" y="3338692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2957689" y="3338692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Freeform 117"/>
          <p:cNvSpPr/>
          <p:nvPr/>
        </p:nvSpPr>
        <p:spPr>
          <a:xfrm>
            <a:off x="2161823" y="1622781"/>
            <a:ext cx="304800" cy="304800"/>
          </a:xfrm>
          <a:custGeom>
            <a:avLst/>
            <a:gdLst>
              <a:gd name="connsiteX0" fmla="*/ 0 w 268111"/>
              <a:gd name="connsiteY0" fmla="*/ 225778 h 225778"/>
              <a:gd name="connsiteX1" fmla="*/ 268111 w 268111"/>
              <a:gd name="connsiteY1" fmla="*/ 0 h 225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8111" h="225778">
                <a:moveTo>
                  <a:pt x="0" y="225778"/>
                </a:moveTo>
                <a:lnTo>
                  <a:pt x="268111" y="0"/>
                </a:lnTo>
              </a:path>
            </a:pathLst>
          </a:custGeom>
          <a:ln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3" name="Straight Arrow Connector 142"/>
          <p:cNvCxnSpPr/>
          <p:nvPr/>
        </p:nvCxnSpPr>
        <p:spPr>
          <a:xfrm flipV="1">
            <a:off x="2477914" y="1278470"/>
            <a:ext cx="0" cy="324556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 flipV="1">
            <a:off x="2153356" y="1306692"/>
            <a:ext cx="0" cy="324556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 flipV="1">
            <a:off x="2153357" y="1603025"/>
            <a:ext cx="0" cy="324556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6" name="Freeform 145"/>
          <p:cNvSpPr/>
          <p:nvPr/>
        </p:nvSpPr>
        <p:spPr>
          <a:xfrm flipH="1">
            <a:off x="1828798" y="1588913"/>
            <a:ext cx="349956" cy="341490"/>
          </a:xfrm>
          <a:custGeom>
            <a:avLst/>
            <a:gdLst>
              <a:gd name="connsiteX0" fmla="*/ 0 w 268111"/>
              <a:gd name="connsiteY0" fmla="*/ 225778 h 225778"/>
              <a:gd name="connsiteX1" fmla="*/ 268111 w 268111"/>
              <a:gd name="connsiteY1" fmla="*/ 0 h 225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8111" h="225778">
                <a:moveTo>
                  <a:pt x="0" y="225778"/>
                </a:moveTo>
                <a:lnTo>
                  <a:pt x="268111" y="0"/>
                </a:lnTo>
              </a:path>
            </a:pathLst>
          </a:custGeom>
          <a:ln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Straight Arrow Connector 146"/>
          <p:cNvCxnSpPr/>
          <p:nvPr/>
        </p:nvCxnSpPr>
        <p:spPr>
          <a:xfrm flipV="1">
            <a:off x="2167468" y="1927581"/>
            <a:ext cx="0" cy="3245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V="1">
            <a:off x="1828800" y="1927580"/>
            <a:ext cx="352778" cy="1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flipV="1">
            <a:off x="2760134" y="1603025"/>
            <a:ext cx="0" cy="324556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1" name="Freeform 150"/>
          <p:cNvSpPr/>
          <p:nvPr/>
        </p:nvSpPr>
        <p:spPr>
          <a:xfrm>
            <a:off x="2777068" y="1631247"/>
            <a:ext cx="304800" cy="304800"/>
          </a:xfrm>
          <a:custGeom>
            <a:avLst/>
            <a:gdLst>
              <a:gd name="connsiteX0" fmla="*/ 0 w 268111"/>
              <a:gd name="connsiteY0" fmla="*/ 225778 h 225778"/>
              <a:gd name="connsiteX1" fmla="*/ 268111 w 268111"/>
              <a:gd name="connsiteY1" fmla="*/ 0 h 225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8111" h="225778">
                <a:moveTo>
                  <a:pt x="0" y="225778"/>
                </a:moveTo>
                <a:lnTo>
                  <a:pt x="268111" y="0"/>
                </a:lnTo>
              </a:path>
            </a:pathLst>
          </a:custGeom>
          <a:ln>
            <a:solidFill>
              <a:srgbClr val="FFFF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3" name="Straight Connector 152"/>
          <p:cNvCxnSpPr/>
          <p:nvPr/>
        </p:nvCxnSpPr>
        <p:spPr>
          <a:xfrm flipV="1">
            <a:off x="2139245" y="1927581"/>
            <a:ext cx="352778" cy="1"/>
          </a:xfrm>
          <a:prstGeom prst="line">
            <a:avLst/>
          </a:prstGeom>
          <a:ln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4" name="Freeform 153"/>
          <p:cNvSpPr/>
          <p:nvPr/>
        </p:nvSpPr>
        <p:spPr>
          <a:xfrm flipH="1">
            <a:off x="2127955" y="1859847"/>
            <a:ext cx="349956" cy="341490"/>
          </a:xfrm>
          <a:custGeom>
            <a:avLst/>
            <a:gdLst>
              <a:gd name="connsiteX0" fmla="*/ 0 w 268111"/>
              <a:gd name="connsiteY0" fmla="*/ 225778 h 225778"/>
              <a:gd name="connsiteX1" fmla="*/ 268111 w 268111"/>
              <a:gd name="connsiteY1" fmla="*/ 0 h 225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8111" h="225778">
                <a:moveTo>
                  <a:pt x="0" y="225778"/>
                </a:moveTo>
                <a:lnTo>
                  <a:pt x="268111" y="0"/>
                </a:lnTo>
              </a:path>
            </a:pathLst>
          </a:custGeom>
          <a:ln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5" name="Straight Arrow Connector 154"/>
          <p:cNvCxnSpPr/>
          <p:nvPr/>
        </p:nvCxnSpPr>
        <p:spPr>
          <a:xfrm flipV="1">
            <a:off x="2760135" y="1913469"/>
            <a:ext cx="0" cy="32455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6" name="Freeform 155"/>
          <p:cNvSpPr/>
          <p:nvPr/>
        </p:nvSpPr>
        <p:spPr>
          <a:xfrm>
            <a:off x="3059290" y="1631248"/>
            <a:ext cx="304800" cy="304800"/>
          </a:xfrm>
          <a:custGeom>
            <a:avLst/>
            <a:gdLst>
              <a:gd name="connsiteX0" fmla="*/ 0 w 268111"/>
              <a:gd name="connsiteY0" fmla="*/ 225778 h 225778"/>
              <a:gd name="connsiteX1" fmla="*/ 268111 w 268111"/>
              <a:gd name="connsiteY1" fmla="*/ 0 h 225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8111" h="225778">
                <a:moveTo>
                  <a:pt x="0" y="225778"/>
                </a:moveTo>
                <a:lnTo>
                  <a:pt x="268111" y="0"/>
                </a:lnTo>
              </a:path>
            </a:pathLst>
          </a:custGeom>
          <a:ln>
            <a:solidFill>
              <a:srgbClr val="FFFF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7" name="Straight Connector 156"/>
          <p:cNvCxnSpPr/>
          <p:nvPr/>
        </p:nvCxnSpPr>
        <p:spPr>
          <a:xfrm flipV="1">
            <a:off x="2746023" y="1913469"/>
            <a:ext cx="352778" cy="1"/>
          </a:xfrm>
          <a:prstGeom prst="line">
            <a:avLst/>
          </a:prstGeom>
          <a:ln>
            <a:solidFill>
              <a:srgbClr val="FFFF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TextBox 157"/>
          <p:cNvSpPr txBox="1"/>
          <p:nvPr/>
        </p:nvSpPr>
        <p:spPr>
          <a:xfrm>
            <a:off x="1792117" y="0"/>
            <a:ext cx="4973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Palatino Linotype" panose="02040502050505030304" pitchFamily="18" charset="0"/>
              </a:rPr>
              <a:t>Energy Flow Clustering Algorithm</a:t>
            </a:r>
            <a:endParaRPr lang="en-US" sz="2400" b="1" i="1" dirty="0">
              <a:latin typeface="Palatino Linotype" panose="02040502050505030304" pitchFamily="18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4247446" y="522112"/>
            <a:ext cx="364715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1400" dirty="0" smtClean="0"/>
              <a:t>Define all neighbor pads for every pad</a:t>
            </a:r>
          </a:p>
          <a:p>
            <a:pPr marL="342900" indent="-342900">
              <a:buAutoNum type="arabicParenR"/>
            </a:pPr>
            <a:r>
              <a:rPr lang="en-US" sz="1400" dirty="0" smtClean="0"/>
              <a:t>Connect pad A to neighbor pad B: Con(A,B)</a:t>
            </a:r>
          </a:p>
          <a:p>
            <a:pPr lvl="1"/>
            <a:r>
              <a:rPr lang="en-US" sz="1400" dirty="0" smtClean="0"/>
              <a:t>if B has higher deposited Energy than A </a:t>
            </a:r>
          </a:p>
          <a:p>
            <a:pPr marL="342900" indent="-342900">
              <a:buAutoNum type="arabicParenR"/>
            </a:pPr>
            <a:r>
              <a:rPr lang="en-US" sz="1400" dirty="0"/>
              <a:t>P</a:t>
            </a:r>
            <a:r>
              <a:rPr lang="en-US" sz="1400" dirty="0" smtClean="0"/>
              <a:t>ad A can connect to itself</a:t>
            </a:r>
          </a:p>
          <a:p>
            <a:pPr marL="342900" indent="-342900">
              <a:buAutoNum type="arabicParenR"/>
            </a:pPr>
            <a:r>
              <a:rPr lang="en-US" sz="1400" dirty="0" smtClean="0"/>
              <a:t>If Con(A,B) and Con(B,C) </a:t>
            </a:r>
            <a:r>
              <a:rPr lang="en-US" sz="1400" dirty="0" smtClean="0">
                <a:sym typeface="Wingdings"/>
              </a:rPr>
              <a:t> Con(A,C)</a:t>
            </a:r>
            <a:endParaRPr lang="en-US" sz="1400" dirty="0">
              <a:sym typeface="Wingdings"/>
            </a:endParaRPr>
          </a:p>
          <a:p>
            <a:pPr marL="342900" indent="-342900">
              <a:buAutoNum type="arabicParenR"/>
            </a:pPr>
            <a:r>
              <a:rPr lang="en-US" sz="1400" dirty="0" smtClean="0">
                <a:sym typeface="Wingdings"/>
              </a:rPr>
              <a:t>Cluster Energy and position is defined as:</a:t>
            </a:r>
          </a:p>
        </p:txBody>
      </p:sp>
      <p:graphicFrame>
        <p:nvGraphicFramePr>
          <p:cNvPr id="161" name="Object 1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9306577"/>
              </p:ext>
            </p:extLst>
          </p:nvPr>
        </p:nvGraphicFramePr>
        <p:xfrm>
          <a:off x="4962878" y="1887732"/>
          <a:ext cx="2113844" cy="604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" name="Equation" r:id="rId3" imgW="2489200" imgH="711200" progId="Equation.3">
                  <p:embed/>
                </p:oleObj>
              </mc:Choice>
              <mc:Fallback>
                <p:oleObj name="Equation" r:id="rId3" imgW="2489200" imgH="71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62878" y="1887732"/>
                        <a:ext cx="2113844" cy="6047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2" name="Picture 16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6983" y="2512507"/>
            <a:ext cx="1537216" cy="1496284"/>
          </a:xfrm>
          <a:prstGeom prst="rect">
            <a:avLst/>
          </a:prstGeom>
        </p:spPr>
      </p:pic>
      <p:pic>
        <p:nvPicPr>
          <p:cNvPr id="163" name="Picture 16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3739" y="2516193"/>
            <a:ext cx="1533244" cy="1492598"/>
          </a:xfrm>
          <a:prstGeom prst="rect">
            <a:avLst/>
          </a:prstGeom>
        </p:spPr>
      </p:pic>
      <p:sp>
        <p:nvSpPr>
          <p:cNvPr id="165" name="Oval 164"/>
          <p:cNvSpPr/>
          <p:nvPr/>
        </p:nvSpPr>
        <p:spPr>
          <a:xfrm>
            <a:off x="1693333" y="1157111"/>
            <a:ext cx="945445" cy="128411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/>
          <p:cNvSpPr/>
          <p:nvPr/>
        </p:nvSpPr>
        <p:spPr>
          <a:xfrm rot="2661359">
            <a:off x="2616495" y="1243018"/>
            <a:ext cx="795574" cy="1112535"/>
          </a:xfrm>
          <a:prstGeom prst="ellipse">
            <a:avLst/>
          </a:prstGeom>
          <a:noFill/>
          <a:ln w="381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/>
        </p:nvSpPr>
        <p:spPr>
          <a:xfrm>
            <a:off x="1013184" y="2328334"/>
            <a:ext cx="496704" cy="406398"/>
          </a:xfrm>
          <a:prstGeom prst="ellipse">
            <a:avLst/>
          </a:prstGeom>
          <a:noFill/>
          <a:ln w="3810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Footer Placeholder 16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Theo Geralis</a:t>
            </a:r>
            <a:endParaRPr lang="en-US"/>
          </a:p>
        </p:txBody>
      </p:sp>
      <p:sp>
        <p:nvSpPr>
          <p:cNvPr id="169" name="Slide Number Placeholder 16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571C1-BEEF-412D-B671-A7618BB787E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184199" y="3290293"/>
            <a:ext cx="18500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b="1" dirty="0">
                <a:solidFill>
                  <a:prstClr val="black"/>
                </a:solidFill>
                <a:latin typeface="Bookman Old Style"/>
                <a:cs typeface="Bookman Old Style"/>
              </a:rPr>
              <a:t>TEST BEAM EVENTS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946486" y="4008791"/>
            <a:ext cx="69390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Bookman Old Style"/>
                <a:cs typeface="Bookman Old Style"/>
              </a:rPr>
              <a:t>Number of Clusters in “Star” </a:t>
            </a:r>
            <a:r>
              <a:rPr lang="en-US" sz="1600" b="1" dirty="0" err="1" smtClean="0">
                <a:latin typeface="Bookman Old Style"/>
                <a:cs typeface="Bookman Old Style"/>
              </a:rPr>
              <a:t>vs</a:t>
            </a:r>
            <a:r>
              <a:rPr lang="en-US" sz="1600" b="1" dirty="0" smtClean="0">
                <a:latin typeface="Bookman Old Style"/>
                <a:cs typeface="Bookman Old Style"/>
              </a:rPr>
              <a:t> </a:t>
            </a:r>
            <a:r>
              <a:rPr lang="en-US" sz="1600" b="1" dirty="0" err="1" smtClean="0">
                <a:latin typeface="Bookman Old Style"/>
                <a:cs typeface="Bookman Old Style"/>
              </a:rPr>
              <a:t>Nclusters</a:t>
            </a:r>
            <a:r>
              <a:rPr lang="en-US" sz="1600" b="1" dirty="0" smtClean="0">
                <a:latin typeface="Bookman Old Style"/>
                <a:cs typeface="Bookman Old Style"/>
              </a:rPr>
              <a:t> in all other detectors</a:t>
            </a:r>
            <a:endParaRPr lang="en-US" sz="1600" b="1" dirty="0">
              <a:latin typeface="Bookman Old Style"/>
              <a:cs typeface="Bookman Old Style"/>
            </a:endParaRPr>
          </a:p>
        </p:txBody>
      </p:sp>
      <p:grpSp>
        <p:nvGrpSpPr>
          <p:cNvPr id="127" name="Group 126"/>
          <p:cNvGrpSpPr/>
          <p:nvPr/>
        </p:nvGrpSpPr>
        <p:grpSpPr>
          <a:xfrm>
            <a:off x="940404" y="4338274"/>
            <a:ext cx="6954194" cy="1260458"/>
            <a:chOff x="384588" y="1494369"/>
            <a:chExt cx="6954194" cy="1260458"/>
          </a:xfrm>
        </p:grpSpPr>
        <p:pic>
          <p:nvPicPr>
            <p:cNvPr id="128" name="Picture 127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4588" y="1513466"/>
              <a:ext cx="1225312" cy="1241361"/>
            </a:xfrm>
            <a:prstGeom prst="rect">
              <a:avLst/>
            </a:prstGeom>
          </p:spPr>
        </p:pic>
        <p:pic>
          <p:nvPicPr>
            <p:cNvPr id="129" name="Picture 128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09900" y="1513466"/>
              <a:ext cx="1179532" cy="1205585"/>
            </a:xfrm>
            <a:prstGeom prst="rect">
              <a:avLst/>
            </a:prstGeom>
          </p:spPr>
        </p:pic>
        <p:pic>
          <p:nvPicPr>
            <p:cNvPr id="130" name="Picture 129"/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89432" y="1556936"/>
              <a:ext cx="1161644" cy="1162115"/>
            </a:xfrm>
            <a:prstGeom prst="rect">
              <a:avLst/>
            </a:prstGeom>
          </p:spPr>
        </p:pic>
        <p:pic>
          <p:nvPicPr>
            <p:cNvPr id="131" name="Picture 130"/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50114" y="1513466"/>
              <a:ext cx="1156971" cy="1205585"/>
            </a:xfrm>
            <a:prstGeom prst="rect">
              <a:avLst/>
            </a:prstGeom>
          </p:spPr>
        </p:pic>
        <p:pic>
          <p:nvPicPr>
            <p:cNvPr id="132" name="Picture 131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07085" y="1512003"/>
              <a:ext cx="1120384" cy="1205585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27469" y="1494369"/>
              <a:ext cx="1111313" cy="1223219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2123588" y="5625565"/>
            <a:ext cx="4764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Nice correlation, separate </a:t>
            </a:r>
            <a:r>
              <a:rPr lang="en-US" dirty="0" err="1" smtClean="0"/>
              <a:t>mips</a:t>
            </a:r>
            <a:r>
              <a:rPr lang="en-US" dirty="0" smtClean="0"/>
              <a:t> and pion clusters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316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stBeam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8582" y="2970444"/>
            <a:ext cx="1428218" cy="1071164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12/10/2015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Theo Geralis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571C1-BEEF-412D-B671-A7618BB787E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6596" y="21761"/>
            <a:ext cx="6646208" cy="5210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/>
            <a:r>
              <a:rPr lang="en-US" sz="2400" b="1" i="1" dirty="0" smtClean="0">
                <a:latin typeface="Palatino Linotype" panose="02040502050505030304" pitchFamily="18" charset="0"/>
                <a:ea typeface="+mn-ea"/>
                <a:cs typeface="+mn-cs"/>
              </a:rPr>
              <a:t>RD51 SPS/H4 </a:t>
            </a:r>
            <a:r>
              <a:rPr lang="en-US" sz="2400" b="1" i="1" dirty="0" err="1" smtClean="0">
                <a:latin typeface="Palatino Linotype" panose="02040502050505030304" pitchFamily="18" charset="0"/>
                <a:ea typeface="+mn-ea"/>
                <a:cs typeface="+mn-cs"/>
              </a:rPr>
              <a:t>testbeam</a:t>
            </a:r>
            <a:r>
              <a:rPr lang="en-US" sz="2400" b="1" i="1" dirty="0" smtClean="0">
                <a:latin typeface="Palatino Linotype" panose="02040502050505030304" pitchFamily="18" charset="0"/>
                <a:ea typeface="+mn-ea"/>
                <a:cs typeface="+mn-cs"/>
              </a:rPr>
              <a:t> in July 2015  </a:t>
            </a:r>
            <a:endParaRPr lang="en-US" sz="2400" b="1" i="1" dirty="0"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88" y="545607"/>
            <a:ext cx="568605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1" indent="-285750">
              <a:buFont typeface="Arial"/>
              <a:buChar char="•"/>
            </a:pPr>
            <a:r>
              <a:rPr lang="en-US" sz="1400" b="1" dirty="0">
                <a:solidFill>
                  <a:srgbClr val="0000FF"/>
                </a:solidFill>
                <a:latin typeface="Bookman Old Style"/>
                <a:cs typeface="Bookman Old Style"/>
              </a:rPr>
              <a:t>Explore buried resistance range: 4x10</a:t>
            </a:r>
            <a:r>
              <a:rPr lang="en-US" sz="1400" b="1" baseline="30000" dirty="0">
                <a:solidFill>
                  <a:srgbClr val="0000FF"/>
                </a:solidFill>
                <a:latin typeface="Bookman Old Style"/>
                <a:cs typeface="Bookman Old Style"/>
              </a:rPr>
              <a:t>3</a:t>
            </a:r>
            <a:r>
              <a:rPr lang="en-US" sz="1400" b="1" dirty="0">
                <a:solidFill>
                  <a:srgbClr val="0000FF"/>
                </a:solidFill>
                <a:latin typeface="Bookman Old Style"/>
                <a:cs typeface="Bookman Old Style"/>
              </a:rPr>
              <a:t> – 4x10</a:t>
            </a:r>
            <a:r>
              <a:rPr lang="en-US" sz="1400" b="1" baseline="30000" dirty="0">
                <a:solidFill>
                  <a:srgbClr val="0000FF"/>
                </a:solidFill>
                <a:latin typeface="Bookman Old Style"/>
                <a:cs typeface="Bookman Old Style"/>
              </a:rPr>
              <a:t>7</a:t>
            </a:r>
            <a:r>
              <a:rPr lang="en-US" sz="1400" b="1" dirty="0">
                <a:solidFill>
                  <a:srgbClr val="0000FF"/>
                </a:solidFill>
                <a:latin typeface="Bookman Old Style"/>
                <a:cs typeface="Bookman Old Style"/>
              </a:rPr>
              <a:t> Ohm</a:t>
            </a:r>
            <a:endParaRPr lang="en-US" sz="1400" b="1" baseline="30000" dirty="0">
              <a:solidFill>
                <a:srgbClr val="0000FF"/>
              </a:solidFill>
              <a:latin typeface="Bookman Old Style"/>
              <a:cs typeface="Bookman Old Style"/>
            </a:endParaRPr>
          </a:p>
          <a:p>
            <a:r>
              <a:rPr lang="en-US" sz="1400" dirty="0" smtClean="0">
                <a:latin typeface="Bookman Old Style"/>
                <a:cs typeface="Bookman Old Style"/>
              </a:rPr>
              <a:t>	3 </a:t>
            </a:r>
            <a:r>
              <a:rPr lang="en-US" sz="1400" dirty="0" smtClean="0">
                <a:latin typeface="Bookman Old Style"/>
                <a:cs typeface="Bookman Old Style"/>
              </a:rPr>
              <a:t>new detectors of lower resistivity (+ 4 of previous batch)</a:t>
            </a:r>
          </a:p>
          <a:p>
            <a:pPr marL="285750" indent="-285750">
              <a:buFont typeface="Arial"/>
              <a:buChar char="•"/>
            </a:pPr>
            <a:r>
              <a:rPr lang="en-US" sz="1400" b="1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Run </a:t>
            </a:r>
            <a:r>
              <a:rPr lang="en-US" sz="1400" b="1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with </a:t>
            </a:r>
            <a:r>
              <a:rPr lang="en-US" sz="1400" b="1" dirty="0" err="1" smtClean="0">
                <a:solidFill>
                  <a:srgbClr val="0000FF"/>
                </a:solidFill>
                <a:latin typeface="Bookman Old Style"/>
                <a:cs typeface="Bookman Old Style"/>
              </a:rPr>
              <a:t>muons</a:t>
            </a:r>
            <a:r>
              <a:rPr lang="en-US" sz="1400" b="1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 (</a:t>
            </a:r>
            <a:r>
              <a:rPr lang="en-US" sz="1400" b="1" dirty="0" err="1" smtClean="0">
                <a:solidFill>
                  <a:srgbClr val="0000FF"/>
                </a:solidFill>
                <a:latin typeface="Bookman Old Style"/>
                <a:cs typeface="Bookman Old Style"/>
              </a:rPr>
              <a:t>mips</a:t>
            </a:r>
            <a:r>
              <a:rPr lang="en-US" sz="1400" b="1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, efficiency), </a:t>
            </a:r>
            <a:r>
              <a:rPr lang="en-US" sz="1400" b="1" dirty="0" err="1" smtClean="0">
                <a:solidFill>
                  <a:srgbClr val="0000FF"/>
                </a:solidFill>
                <a:latin typeface="Bookman Old Style"/>
                <a:cs typeface="Bookman Old Style"/>
              </a:rPr>
              <a:t>pions</a:t>
            </a:r>
            <a:r>
              <a:rPr lang="en-US" sz="1400" b="1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 (discharges)</a:t>
            </a:r>
          </a:p>
          <a:p>
            <a:pPr lvl="1"/>
            <a:r>
              <a:rPr lang="en-US" sz="1400" b="1" dirty="0">
                <a:solidFill>
                  <a:srgbClr val="0000FF"/>
                </a:solidFill>
                <a:latin typeface="Bookman Old Style"/>
                <a:cs typeface="Bookman Old Style"/>
              </a:rPr>
              <a:t>a</a:t>
            </a:r>
            <a:r>
              <a:rPr lang="en-US" sz="1400" b="1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nd electrons (charge-up)  </a:t>
            </a:r>
          </a:p>
          <a:p>
            <a:pPr marL="285750" indent="-285750">
              <a:buFont typeface="Arial"/>
              <a:buChar char="•"/>
            </a:pPr>
            <a:r>
              <a:rPr lang="en-US" sz="1400" b="1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DAQ</a:t>
            </a:r>
            <a:r>
              <a:rPr lang="en-US" sz="1400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:</a:t>
            </a:r>
            <a:r>
              <a:rPr lang="en-US" sz="1400" dirty="0" smtClean="0">
                <a:latin typeface="Bookman Old Style"/>
                <a:cs typeface="Bookman Old Style"/>
              </a:rPr>
              <a:t> VME, </a:t>
            </a:r>
            <a:r>
              <a:rPr lang="en-US" sz="1400" dirty="0" err="1" smtClean="0">
                <a:latin typeface="Bookman Old Style"/>
                <a:cs typeface="Bookman Old Style"/>
              </a:rPr>
              <a:t>Gassiplex</a:t>
            </a:r>
            <a:r>
              <a:rPr lang="en-US" sz="1400" dirty="0" smtClean="0">
                <a:latin typeface="Bookman Old Style"/>
                <a:cs typeface="Bookman Old Style"/>
              </a:rPr>
              <a:t> FE, C++ Demokritos software</a:t>
            </a:r>
            <a:r>
              <a:rPr lang="el-GR" sz="1400" dirty="0" smtClean="0">
                <a:latin typeface="Bookman Old Style"/>
                <a:cs typeface="Bookman Old Style"/>
              </a:rPr>
              <a:t>,</a:t>
            </a:r>
            <a:endParaRPr lang="en-US" sz="1400" dirty="0" smtClean="0">
              <a:latin typeface="Bookman Old Style"/>
              <a:cs typeface="Bookman Old Style"/>
            </a:endParaRPr>
          </a:p>
          <a:p>
            <a:pPr lvl="1"/>
            <a:r>
              <a:rPr lang="en-US" sz="1400" dirty="0">
                <a:latin typeface="Bookman Old Style"/>
                <a:cs typeface="Bookman Old Style"/>
              </a:rPr>
              <a:t>a</a:t>
            </a:r>
            <a:r>
              <a:rPr lang="en-US" sz="1400" dirty="0" smtClean="0">
                <a:latin typeface="Bookman Old Style"/>
                <a:cs typeface="Bookman Old Style"/>
              </a:rPr>
              <a:t>cquisition </a:t>
            </a:r>
            <a:r>
              <a:rPr lang="en-US" sz="1400" b="1" dirty="0" smtClean="0">
                <a:solidFill>
                  <a:srgbClr val="0000FF"/>
                </a:solidFill>
                <a:latin typeface="Bookman Old Style"/>
                <a:cs typeface="Bookman Old Style"/>
              </a:rPr>
              <a:t>rate up to 1.4 kHz</a:t>
            </a:r>
            <a:r>
              <a:rPr lang="en-US" sz="1400" dirty="0" smtClean="0">
                <a:latin typeface="Bookman Old Style"/>
                <a:cs typeface="Bookman Old Style"/>
              </a:rPr>
              <a:t>.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093925"/>
              </p:ext>
            </p:extLst>
          </p:nvPr>
        </p:nvGraphicFramePr>
        <p:xfrm>
          <a:off x="7240695" y="63220"/>
          <a:ext cx="1637499" cy="2802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280"/>
                <a:gridCol w="921219"/>
              </a:tblGrid>
              <a:tr h="56274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Detector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Buried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baseline="0" dirty="0" err="1" smtClean="0"/>
                        <a:t>resistivities</a:t>
                      </a:r>
                      <a:endParaRPr lang="en-US" sz="1000" baseline="0" dirty="0" smtClean="0"/>
                    </a:p>
                    <a:p>
                      <a:r>
                        <a:rPr lang="en-US" sz="1000" baseline="0" dirty="0" smtClean="0"/>
                        <a:t>implemented</a:t>
                      </a:r>
                      <a:endParaRPr lang="en-US" sz="1000" dirty="0"/>
                    </a:p>
                  </a:txBody>
                  <a:tcPr/>
                </a:tc>
              </a:tr>
              <a:tr h="319944">
                <a:tc>
                  <a:txBody>
                    <a:bodyPr/>
                    <a:lstStyle/>
                    <a:p>
                      <a:pPr algn="r"/>
                      <a:r>
                        <a:rPr lang="en-US" sz="1000" baseline="0" dirty="0" smtClean="0"/>
                        <a:t>Star1</a:t>
                      </a:r>
                    </a:p>
                  </a:txBody>
                  <a:tcPr>
                    <a:solidFill>
                      <a:srgbClr val="1D800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4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baseline="0" dirty="0" err="1" smtClean="0"/>
                        <a:t>kOhm</a:t>
                      </a:r>
                      <a:endParaRPr lang="en-US" sz="1000" baseline="0" dirty="0" smtClean="0"/>
                    </a:p>
                  </a:txBody>
                  <a:tcPr>
                    <a:solidFill>
                      <a:srgbClr val="1D800D"/>
                    </a:solidFill>
                  </a:tcPr>
                </a:tc>
              </a:tr>
              <a:tr h="319944"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Mirror1</a:t>
                      </a:r>
                    </a:p>
                  </a:txBody>
                  <a:tcPr>
                    <a:solidFill>
                      <a:srgbClr val="1D800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40 </a:t>
                      </a:r>
                      <a:r>
                        <a:rPr lang="en-US" sz="1000" dirty="0" err="1" smtClean="0"/>
                        <a:t>kOhm</a:t>
                      </a:r>
                      <a:endParaRPr lang="en-US" sz="1000" dirty="0"/>
                    </a:p>
                  </a:txBody>
                  <a:tcPr>
                    <a:solidFill>
                      <a:srgbClr val="1D800D"/>
                    </a:solidFill>
                  </a:tcPr>
                </a:tc>
              </a:tr>
              <a:tr h="319944"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Snake1</a:t>
                      </a:r>
                      <a:endParaRPr lang="en-US" sz="1000" dirty="0"/>
                    </a:p>
                  </a:txBody>
                  <a:tcPr>
                    <a:solidFill>
                      <a:srgbClr val="1D800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400 </a:t>
                      </a:r>
                      <a:r>
                        <a:rPr lang="en-US" sz="1000" dirty="0" err="1" smtClean="0"/>
                        <a:t>kOhm</a:t>
                      </a:r>
                      <a:endParaRPr lang="en-US" sz="1000" dirty="0"/>
                    </a:p>
                  </a:txBody>
                  <a:tcPr>
                    <a:solidFill>
                      <a:srgbClr val="1D800D"/>
                    </a:solidFill>
                  </a:tcPr>
                </a:tc>
              </a:tr>
              <a:tr h="319944"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Star100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400 </a:t>
                      </a:r>
                      <a:r>
                        <a:rPr lang="en-US" sz="1000" dirty="0" err="1" smtClean="0"/>
                        <a:t>kOhm</a:t>
                      </a:r>
                      <a:endParaRPr lang="en-US" sz="1000" dirty="0"/>
                    </a:p>
                  </a:txBody>
                  <a:tcPr/>
                </a:tc>
              </a:tr>
              <a:tr h="319944"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Spider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1 </a:t>
                      </a:r>
                      <a:r>
                        <a:rPr lang="en-US" sz="1000" dirty="0" err="1" smtClean="0"/>
                        <a:t>MOhm</a:t>
                      </a:r>
                      <a:endParaRPr lang="en-US" sz="1000" dirty="0"/>
                    </a:p>
                  </a:txBody>
                  <a:tcPr/>
                </a:tc>
              </a:tr>
              <a:tr h="319944"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Mirror100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4 </a:t>
                      </a:r>
                      <a:r>
                        <a:rPr lang="en-US" sz="1000" dirty="0" err="1" smtClean="0"/>
                        <a:t>MOhm</a:t>
                      </a:r>
                      <a:endParaRPr lang="en-US" sz="1000" dirty="0"/>
                    </a:p>
                  </a:txBody>
                  <a:tcPr/>
                </a:tc>
              </a:tr>
              <a:tr h="319944"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Snake100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40 </a:t>
                      </a:r>
                      <a:r>
                        <a:rPr lang="en-US" sz="1000" dirty="0" err="1" smtClean="0"/>
                        <a:t>MOhm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7680" y="1947317"/>
            <a:ext cx="446922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Bookman Old Style"/>
                <a:cs typeface="Bookman Old Style"/>
              </a:rPr>
              <a:t>Main tests</a:t>
            </a:r>
          </a:p>
          <a:p>
            <a:pPr marL="342900" indent="-342900">
              <a:buAutoNum type="arabicParenR"/>
            </a:pPr>
            <a:r>
              <a:rPr lang="en-US" sz="1400" b="1" dirty="0" err="1" smtClean="0">
                <a:latin typeface="Bookman Old Style"/>
                <a:cs typeface="Bookman Old Style"/>
              </a:rPr>
              <a:t>Muon</a:t>
            </a:r>
            <a:r>
              <a:rPr lang="en-US" sz="1400" b="1" dirty="0" smtClean="0">
                <a:latin typeface="Bookman Old Style"/>
                <a:cs typeface="Bookman Old Style"/>
              </a:rPr>
              <a:t> beam: </a:t>
            </a:r>
            <a:r>
              <a:rPr lang="en-US" sz="1400" b="1" dirty="0" err="1" smtClean="0">
                <a:latin typeface="Bookman Old Style"/>
                <a:cs typeface="Bookman Old Style"/>
              </a:rPr>
              <a:t>Mips</a:t>
            </a:r>
            <a:r>
              <a:rPr lang="en-US" sz="1400" b="1" dirty="0" smtClean="0">
                <a:latin typeface="Bookman Old Style"/>
                <a:cs typeface="Bookman Old Style"/>
              </a:rPr>
              <a:t>, efficiencies</a:t>
            </a:r>
          </a:p>
          <a:p>
            <a:pPr marL="342900" indent="-342900">
              <a:buAutoNum type="arabicParenR"/>
            </a:pPr>
            <a:endParaRPr lang="en-US" sz="1400" b="1" dirty="0">
              <a:latin typeface="Bookman Old Style"/>
              <a:cs typeface="Bookman Old Style"/>
            </a:endParaRPr>
          </a:p>
          <a:p>
            <a:pPr marL="342900" indent="-342900">
              <a:buAutoNum type="arabicParenR"/>
            </a:pPr>
            <a:endParaRPr lang="en-US" sz="1400" b="1" dirty="0" smtClean="0">
              <a:latin typeface="Bookman Old Style"/>
              <a:cs typeface="Bookman Old Style"/>
            </a:endParaRPr>
          </a:p>
          <a:p>
            <a:endParaRPr lang="en-US" sz="1400" b="1" dirty="0" smtClean="0">
              <a:latin typeface="Bookman Old Style"/>
              <a:cs typeface="Bookman Old Style"/>
            </a:endParaRPr>
          </a:p>
          <a:p>
            <a:pPr marL="342900" indent="-342900">
              <a:buAutoNum type="arabicParenR"/>
            </a:pPr>
            <a:r>
              <a:rPr lang="en-US" sz="1400" b="1" dirty="0" smtClean="0">
                <a:latin typeface="Bookman Old Style"/>
                <a:cs typeface="Bookman Old Style"/>
              </a:rPr>
              <a:t>Rate scan with </a:t>
            </a:r>
            <a:r>
              <a:rPr lang="en-US" sz="1400" b="1" dirty="0" err="1" smtClean="0">
                <a:latin typeface="Bookman Old Style"/>
                <a:cs typeface="Bookman Old Style"/>
              </a:rPr>
              <a:t>pions</a:t>
            </a:r>
            <a:r>
              <a:rPr lang="en-US" sz="1400" b="1" dirty="0" smtClean="0">
                <a:latin typeface="Bookman Old Style"/>
                <a:cs typeface="Bookman Old Style"/>
              </a:rPr>
              <a:t> – One detector</a:t>
            </a:r>
          </a:p>
          <a:p>
            <a:pPr lvl="1"/>
            <a:r>
              <a:rPr lang="en-US" sz="1400" b="1" dirty="0">
                <a:latin typeface="Bookman Old Style"/>
                <a:cs typeface="Bookman Old Style"/>
              </a:rPr>
              <a:t>a</a:t>
            </a:r>
            <a:r>
              <a:rPr lang="en-US" sz="1400" b="1" dirty="0" smtClean="0">
                <a:latin typeface="Bookman Old Style"/>
                <a:cs typeface="Bookman Old Style"/>
              </a:rPr>
              <a:t>t a time in the same position </a:t>
            </a:r>
          </a:p>
          <a:p>
            <a:pPr marL="342900" indent="-342900">
              <a:buAutoNum type="arabicParenR"/>
            </a:pPr>
            <a:endParaRPr lang="en-US" sz="1400" b="1" dirty="0" smtClean="0">
              <a:latin typeface="Bookman Old Style"/>
              <a:cs typeface="Bookman Old Style"/>
            </a:endParaRPr>
          </a:p>
          <a:p>
            <a:pPr marL="342900" indent="-342900">
              <a:buAutoNum type="arabicParenR"/>
            </a:pPr>
            <a:endParaRPr lang="en-US" sz="1400" b="1" dirty="0">
              <a:latin typeface="Bookman Old Style"/>
              <a:cs typeface="Bookman Old Style"/>
            </a:endParaRPr>
          </a:p>
          <a:p>
            <a:pPr marL="342900" indent="-342900">
              <a:buAutoNum type="arabicParenR"/>
            </a:pPr>
            <a:endParaRPr lang="en-US" sz="1400" b="1" dirty="0">
              <a:latin typeface="Bookman Old Style"/>
              <a:cs typeface="Bookman Old Style"/>
            </a:endParaRPr>
          </a:p>
          <a:p>
            <a:pPr marL="342900" indent="-342900">
              <a:buAutoNum type="arabicParenR"/>
            </a:pPr>
            <a:r>
              <a:rPr lang="en-US" sz="1400" b="1" dirty="0" smtClean="0">
                <a:latin typeface="Bookman Old Style"/>
                <a:cs typeface="Bookman Old Style"/>
              </a:rPr>
              <a:t>Electron beam. Test all Resistive </a:t>
            </a:r>
            <a:r>
              <a:rPr lang="en-US" sz="1400" b="1" dirty="0" err="1" smtClean="0">
                <a:latin typeface="Bookman Old Style"/>
                <a:cs typeface="Bookman Old Style"/>
              </a:rPr>
              <a:t>uM</a:t>
            </a:r>
            <a:r>
              <a:rPr lang="en-US" sz="1400" b="1" dirty="0" smtClean="0">
                <a:latin typeface="Bookman Old Style"/>
                <a:cs typeface="Bookman Old Style"/>
              </a:rPr>
              <a:t> at</a:t>
            </a:r>
          </a:p>
          <a:p>
            <a:pPr lvl="1"/>
            <a:r>
              <a:rPr lang="en-US" sz="1400" b="1" dirty="0">
                <a:latin typeface="Bookman Old Style"/>
                <a:cs typeface="Bookman Old Style"/>
              </a:rPr>
              <a:t>s</a:t>
            </a:r>
            <a:r>
              <a:rPr lang="en-US" sz="1400" b="1" dirty="0" smtClean="0">
                <a:latin typeface="Bookman Old Style"/>
                <a:cs typeface="Bookman Old Style"/>
              </a:rPr>
              <a:t>hower maximum one by one using </a:t>
            </a:r>
          </a:p>
          <a:p>
            <a:pPr lvl="1"/>
            <a:r>
              <a:rPr lang="en-US" sz="1400" b="1" dirty="0">
                <a:latin typeface="Bookman Old Style"/>
                <a:cs typeface="Bookman Old Style"/>
              </a:rPr>
              <a:t>a</a:t>
            </a:r>
            <a:r>
              <a:rPr lang="en-US" sz="1400" b="1" dirty="0" smtClean="0">
                <a:latin typeface="Bookman Old Style"/>
                <a:cs typeface="Bookman Old Style"/>
              </a:rPr>
              <a:t>s reference a standard </a:t>
            </a:r>
            <a:r>
              <a:rPr lang="en-US" sz="1400" b="1" dirty="0" err="1" smtClean="0">
                <a:latin typeface="Bookman Old Style"/>
                <a:cs typeface="Bookman Old Style"/>
              </a:rPr>
              <a:t>uM</a:t>
            </a:r>
            <a:endParaRPr lang="en-US" sz="1400" b="1" dirty="0" smtClean="0">
              <a:latin typeface="Bookman Old Style"/>
              <a:cs typeface="Bookman Old Style"/>
            </a:endParaRPr>
          </a:p>
          <a:p>
            <a:pPr lvl="1"/>
            <a:endParaRPr lang="en-US" sz="1400" b="1" dirty="0" smtClean="0">
              <a:latin typeface="Bookman Old Style"/>
              <a:cs typeface="Bookman Old Style"/>
            </a:endParaRPr>
          </a:p>
          <a:p>
            <a:pPr lvl="1"/>
            <a:endParaRPr lang="en-US" sz="1400" b="1" dirty="0">
              <a:latin typeface="Bookman Old Style"/>
              <a:cs typeface="Bookman Old Style"/>
            </a:endParaRPr>
          </a:p>
          <a:p>
            <a:pPr lvl="1"/>
            <a:endParaRPr lang="en-US" sz="1400" b="1" dirty="0" smtClean="0">
              <a:latin typeface="Bookman Old Style"/>
              <a:cs typeface="Bookman Old Style"/>
            </a:endParaRPr>
          </a:p>
          <a:p>
            <a:pPr marL="342900" indent="-342900">
              <a:buAutoNum type="arabicParenR"/>
            </a:pPr>
            <a:r>
              <a:rPr lang="en-US" sz="1400" b="1" dirty="0" smtClean="0">
                <a:latin typeface="Bookman Old Style"/>
                <a:cs typeface="Bookman Old Style"/>
              </a:rPr>
              <a:t>Build mini calorimeter with 6 res. </a:t>
            </a:r>
            <a:r>
              <a:rPr lang="en-US" sz="1400" b="1" dirty="0" err="1" smtClean="0">
                <a:latin typeface="Bookman Old Style"/>
                <a:cs typeface="Bookman Old Style"/>
              </a:rPr>
              <a:t>uM</a:t>
            </a:r>
            <a:endParaRPr lang="en-US" sz="1400" b="1" dirty="0" smtClean="0">
              <a:latin typeface="Bookman Old Style"/>
              <a:cs typeface="Bookman Old Style"/>
            </a:endParaRPr>
          </a:p>
          <a:p>
            <a:pPr lvl="1"/>
            <a:r>
              <a:rPr lang="en-US" sz="1400" b="1" dirty="0">
                <a:latin typeface="Bookman Old Style"/>
                <a:cs typeface="Bookman Old Style"/>
              </a:rPr>
              <a:t>a</a:t>
            </a:r>
            <a:r>
              <a:rPr lang="en-US" sz="1400" b="1" dirty="0" smtClean="0">
                <a:latin typeface="Bookman Old Style"/>
                <a:cs typeface="Bookman Old Style"/>
              </a:rPr>
              <a:t>nd a total of ~20 X</a:t>
            </a:r>
            <a:r>
              <a:rPr lang="en-US" sz="1400" b="1" baseline="-25000" dirty="0" smtClean="0">
                <a:latin typeface="Bookman Old Style"/>
                <a:cs typeface="Bookman Old Style"/>
              </a:rPr>
              <a:t>0. </a:t>
            </a:r>
            <a:r>
              <a:rPr lang="en-US" sz="1400" b="1" dirty="0" smtClean="0">
                <a:latin typeface="Bookman Old Style"/>
                <a:cs typeface="Bookman Old Style"/>
              </a:rPr>
              <a:t>Test with electrons</a:t>
            </a:r>
            <a:endParaRPr lang="en-US" sz="1400" b="1" baseline="-25000" dirty="0" smtClean="0">
              <a:latin typeface="Bookman Old Style"/>
              <a:cs typeface="Bookman Old Style"/>
            </a:endParaRPr>
          </a:p>
        </p:txBody>
      </p:sp>
      <p:grpSp>
        <p:nvGrpSpPr>
          <p:cNvPr id="14342" name="Group 14341"/>
          <p:cNvGrpSpPr/>
          <p:nvPr/>
        </p:nvGrpSpPr>
        <p:grpSpPr>
          <a:xfrm>
            <a:off x="5026461" y="1851459"/>
            <a:ext cx="1955048" cy="994219"/>
            <a:chOff x="4525597" y="1851459"/>
            <a:chExt cx="1955048" cy="994219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5302814" y="1851459"/>
              <a:ext cx="10325" cy="983867"/>
            </a:xfrm>
            <a:prstGeom prst="line">
              <a:avLst/>
            </a:prstGeom>
            <a:ln w="57150" cmpd="thinThick">
              <a:solidFill>
                <a:srgbClr val="00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4525597" y="2342616"/>
              <a:ext cx="19550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5455214" y="1851811"/>
              <a:ext cx="10325" cy="983867"/>
            </a:xfrm>
            <a:prstGeom prst="line">
              <a:avLst/>
            </a:prstGeom>
            <a:ln w="57150" cmpd="thinThick">
              <a:solidFill>
                <a:srgbClr val="FF070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621408" y="1851811"/>
              <a:ext cx="10325" cy="983867"/>
            </a:xfrm>
            <a:prstGeom prst="line">
              <a:avLst/>
            </a:prstGeom>
            <a:ln w="57150" cmpd="thinThick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5773808" y="1852163"/>
              <a:ext cx="10325" cy="983867"/>
            </a:xfrm>
            <a:prstGeom prst="line">
              <a:avLst/>
            </a:prstGeom>
            <a:ln w="57150" cmpd="thinThick">
              <a:solidFill>
                <a:srgbClr val="1D800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926208" y="1852515"/>
              <a:ext cx="10325" cy="983867"/>
            </a:xfrm>
            <a:prstGeom prst="line">
              <a:avLst/>
            </a:prstGeom>
            <a:ln w="57150" cmpd="thinThick"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6078608" y="1861811"/>
              <a:ext cx="10325" cy="983867"/>
            </a:xfrm>
            <a:prstGeom prst="line">
              <a:avLst/>
            </a:prstGeom>
            <a:ln w="57150" cmpd="thinThick"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41" name="TextBox 14340"/>
          <p:cNvSpPr txBox="1"/>
          <p:nvPr/>
        </p:nvSpPr>
        <p:spPr>
          <a:xfrm>
            <a:off x="5822270" y="2754854"/>
            <a:ext cx="845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Bookman Old Style"/>
                <a:cs typeface="Bookman Old Style"/>
              </a:rPr>
              <a:t>Res </a:t>
            </a:r>
            <a:r>
              <a:rPr lang="en-US" sz="1400" dirty="0" err="1" smtClean="0">
                <a:latin typeface="Bookman Old Style"/>
                <a:cs typeface="Bookman Old Style"/>
              </a:rPr>
              <a:t>uM</a:t>
            </a:r>
            <a:endParaRPr lang="en-US" sz="1400" dirty="0">
              <a:latin typeface="Bookman Old Style"/>
              <a:cs typeface="Bookman Old Style"/>
            </a:endParaRPr>
          </a:p>
        </p:txBody>
      </p:sp>
      <p:grpSp>
        <p:nvGrpSpPr>
          <p:cNvPr id="14359" name="Group 14358"/>
          <p:cNvGrpSpPr/>
          <p:nvPr/>
        </p:nvGrpSpPr>
        <p:grpSpPr>
          <a:xfrm>
            <a:off x="4480884" y="3050659"/>
            <a:ext cx="2509921" cy="983867"/>
            <a:chOff x="4480884" y="3050659"/>
            <a:chExt cx="2509921" cy="983867"/>
          </a:xfrm>
        </p:grpSpPr>
        <p:cxnSp>
          <p:nvCxnSpPr>
            <p:cNvPr id="48" name="Straight Arrow Connector 47"/>
            <p:cNvCxnSpPr/>
            <p:nvPr/>
          </p:nvCxnSpPr>
          <p:spPr>
            <a:xfrm>
              <a:off x="4480884" y="3550408"/>
              <a:ext cx="250992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angle 62"/>
            <p:cNvSpPr/>
            <p:nvPr/>
          </p:nvSpPr>
          <p:spPr>
            <a:xfrm>
              <a:off x="4704482" y="3062631"/>
              <a:ext cx="1054067" cy="971567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Removable</a:t>
              </a:r>
            </a:p>
            <a:p>
              <a:pPr algn="ctr"/>
              <a:r>
                <a:rPr lang="en-US" sz="1400" dirty="0" smtClean="0"/>
                <a:t>Fe-Absorber</a:t>
              </a:r>
            </a:p>
            <a:p>
              <a:pPr algn="ctr"/>
              <a:r>
                <a:rPr lang="en-US" sz="1400" dirty="0" smtClean="0"/>
                <a:t>~ 1.5</a:t>
              </a:r>
              <a:r>
                <a:rPr lang="el-GR" sz="1400" dirty="0" smtClean="0"/>
                <a:t> λ</a:t>
              </a:r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5813326" y="3050659"/>
              <a:ext cx="10325" cy="983867"/>
            </a:xfrm>
            <a:prstGeom prst="line">
              <a:avLst/>
            </a:prstGeom>
            <a:ln w="57150" cmpd="thinThick">
              <a:solidFill>
                <a:srgbClr val="FF070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60" name="Group 14359"/>
          <p:cNvGrpSpPr/>
          <p:nvPr/>
        </p:nvGrpSpPr>
        <p:grpSpPr>
          <a:xfrm>
            <a:off x="4891481" y="4106051"/>
            <a:ext cx="2099324" cy="985296"/>
            <a:chOff x="4891481" y="4106051"/>
            <a:chExt cx="2099324" cy="985296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5812974" y="4107128"/>
              <a:ext cx="10325" cy="983867"/>
            </a:xfrm>
            <a:prstGeom prst="line">
              <a:avLst/>
            </a:prstGeom>
            <a:ln w="57150" cmpd="thinThick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4891481" y="4598285"/>
              <a:ext cx="209932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/>
            <p:cNvSpPr/>
            <p:nvPr/>
          </p:nvSpPr>
          <p:spPr>
            <a:xfrm rot="16200000">
              <a:off x="5170623" y="4508542"/>
              <a:ext cx="983868" cy="181038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Fe 2.2X</a:t>
              </a:r>
              <a:r>
                <a:rPr lang="en-US" sz="1400" baseline="-25000" dirty="0" smtClean="0"/>
                <a:t>0</a:t>
              </a:r>
              <a:r>
                <a:rPr lang="el-GR" sz="1400" dirty="0" smtClean="0"/>
                <a:t> </a:t>
              </a:r>
            </a:p>
          </p:txBody>
        </p:sp>
        <p:sp>
          <p:nvSpPr>
            <p:cNvPr id="71" name="Rectangle 70"/>
            <p:cNvSpPr/>
            <p:nvPr/>
          </p:nvSpPr>
          <p:spPr>
            <a:xfrm rot="16200000">
              <a:off x="5520411" y="4463553"/>
              <a:ext cx="983868" cy="271719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Fe 3.5X</a:t>
              </a:r>
              <a:r>
                <a:rPr lang="en-US" sz="1400" baseline="-25000" dirty="0" smtClean="0"/>
                <a:t>0</a:t>
              </a:r>
              <a:r>
                <a:rPr lang="el-GR" sz="1400" dirty="0" smtClean="0"/>
                <a:t> </a:t>
              </a:r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6188974" y="4106051"/>
              <a:ext cx="10325" cy="983867"/>
            </a:xfrm>
            <a:prstGeom prst="line">
              <a:avLst/>
            </a:prstGeom>
            <a:ln w="57150" cmpd="thinThick">
              <a:solidFill>
                <a:srgbClr val="FF070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61" name="Group 14360"/>
          <p:cNvGrpSpPr/>
          <p:nvPr/>
        </p:nvGrpSpPr>
        <p:grpSpPr>
          <a:xfrm>
            <a:off x="4891481" y="5206515"/>
            <a:ext cx="4177203" cy="1003536"/>
            <a:chOff x="4891481" y="5206515"/>
            <a:chExt cx="4177203" cy="1003536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5822270" y="5207592"/>
              <a:ext cx="10325" cy="983867"/>
            </a:xfrm>
            <a:prstGeom prst="line">
              <a:avLst/>
            </a:prstGeom>
            <a:ln w="57150" cmpd="thinThick">
              <a:solidFill>
                <a:srgbClr val="00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>
              <a:off x="4891481" y="5698749"/>
              <a:ext cx="417720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/>
            <p:cNvSpPr/>
            <p:nvPr/>
          </p:nvSpPr>
          <p:spPr>
            <a:xfrm rot="16200000">
              <a:off x="5179919" y="5609006"/>
              <a:ext cx="983868" cy="181038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Fe 2.3X</a:t>
              </a:r>
              <a:r>
                <a:rPr lang="en-US" sz="1400" baseline="-25000" dirty="0" smtClean="0"/>
                <a:t>0</a:t>
              </a:r>
              <a:r>
                <a:rPr lang="el-GR" sz="1400" dirty="0" smtClean="0"/>
                <a:t> </a:t>
              </a:r>
            </a:p>
          </p:txBody>
        </p:sp>
        <p:sp>
          <p:nvSpPr>
            <p:cNvPr id="76" name="Rectangle 75"/>
            <p:cNvSpPr/>
            <p:nvPr/>
          </p:nvSpPr>
          <p:spPr>
            <a:xfrm rot="16200000">
              <a:off x="5529707" y="5564017"/>
              <a:ext cx="983868" cy="271719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Fe 3.5X</a:t>
              </a:r>
              <a:r>
                <a:rPr lang="en-US" sz="1400" baseline="-25000" dirty="0" smtClean="0"/>
                <a:t>0</a:t>
              </a:r>
              <a:r>
                <a:rPr lang="el-GR" sz="1400" dirty="0" smtClean="0"/>
                <a:t> </a:t>
              </a:r>
            </a:p>
          </p:txBody>
        </p:sp>
        <p:cxnSp>
          <p:nvCxnSpPr>
            <p:cNvPr id="77" name="Straight Connector 76"/>
            <p:cNvCxnSpPr/>
            <p:nvPr/>
          </p:nvCxnSpPr>
          <p:spPr>
            <a:xfrm>
              <a:off x="6198270" y="5206515"/>
              <a:ext cx="10325" cy="983867"/>
            </a:xfrm>
            <a:prstGeom prst="line">
              <a:avLst/>
            </a:prstGeom>
            <a:ln w="57150" cmpd="thinThick">
              <a:solidFill>
                <a:srgbClr val="FF070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ectangle 78"/>
            <p:cNvSpPr/>
            <p:nvPr/>
          </p:nvSpPr>
          <p:spPr>
            <a:xfrm rot="16200000">
              <a:off x="5896763" y="5573313"/>
              <a:ext cx="983868" cy="271719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Fe 3.5X</a:t>
              </a:r>
              <a:r>
                <a:rPr lang="en-US" sz="1400" baseline="-25000" dirty="0" smtClean="0"/>
                <a:t>0</a:t>
              </a:r>
              <a:r>
                <a:rPr lang="el-GR" sz="1400" dirty="0" smtClean="0"/>
                <a:t> </a:t>
              </a:r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6565326" y="5215811"/>
              <a:ext cx="10325" cy="983867"/>
            </a:xfrm>
            <a:prstGeom prst="line">
              <a:avLst/>
            </a:prstGeom>
            <a:ln w="57150" cmpd="thinThick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ctangle 80"/>
            <p:cNvSpPr/>
            <p:nvPr/>
          </p:nvSpPr>
          <p:spPr>
            <a:xfrm rot="16200000">
              <a:off x="6263467" y="5573313"/>
              <a:ext cx="983868" cy="271719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Fe 3.5X</a:t>
              </a:r>
              <a:r>
                <a:rPr lang="en-US" sz="1400" baseline="-25000" dirty="0" smtClean="0"/>
                <a:t>0</a:t>
              </a:r>
              <a:r>
                <a:rPr lang="el-GR" sz="1400" dirty="0" smtClean="0"/>
                <a:t> </a:t>
              </a:r>
            </a:p>
          </p:txBody>
        </p:sp>
        <p:cxnSp>
          <p:nvCxnSpPr>
            <p:cNvPr id="82" name="Straight Connector 81"/>
            <p:cNvCxnSpPr/>
            <p:nvPr/>
          </p:nvCxnSpPr>
          <p:spPr>
            <a:xfrm>
              <a:off x="6932030" y="5215811"/>
              <a:ext cx="10325" cy="983867"/>
            </a:xfrm>
            <a:prstGeom prst="line">
              <a:avLst/>
            </a:prstGeom>
            <a:ln w="57150" cmpd="thinThick">
              <a:solidFill>
                <a:srgbClr val="1D800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82"/>
            <p:cNvSpPr/>
            <p:nvPr/>
          </p:nvSpPr>
          <p:spPr>
            <a:xfrm rot="16200000">
              <a:off x="6630171" y="5582257"/>
              <a:ext cx="983868" cy="271719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Fe 3.5X</a:t>
              </a:r>
              <a:r>
                <a:rPr lang="en-US" sz="1400" baseline="-25000" dirty="0" smtClean="0"/>
                <a:t>0</a:t>
              </a:r>
              <a:r>
                <a:rPr lang="el-GR" sz="1400" dirty="0" smtClean="0"/>
                <a:t> </a:t>
              </a:r>
            </a:p>
          </p:txBody>
        </p:sp>
        <p:cxnSp>
          <p:nvCxnSpPr>
            <p:cNvPr id="84" name="Straight Connector 83"/>
            <p:cNvCxnSpPr/>
            <p:nvPr/>
          </p:nvCxnSpPr>
          <p:spPr>
            <a:xfrm>
              <a:off x="7298734" y="5224755"/>
              <a:ext cx="10325" cy="983867"/>
            </a:xfrm>
            <a:prstGeom prst="line">
              <a:avLst/>
            </a:prstGeom>
            <a:ln w="57150" cmpd="thinThick">
              <a:solidFill>
                <a:srgbClr val="6600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angle 84"/>
            <p:cNvSpPr/>
            <p:nvPr/>
          </p:nvSpPr>
          <p:spPr>
            <a:xfrm rot="16200000">
              <a:off x="6996875" y="5582257"/>
              <a:ext cx="983868" cy="271719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Fe 3.5X</a:t>
              </a:r>
              <a:r>
                <a:rPr lang="en-US" sz="1400" baseline="-25000" dirty="0" smtClean="0"/>
                <a:t>0</a:t>
              </a:r>
              <a:r>
                <a:rPr lang="el-GR" sz="1400" dirty="0" smtClean="0"/>
                <a:t> </a:t>
              </a:r>
            </a:p>
          </p:txBody>
        </p:sp>
        <p:cxnSp>
          <p:nvCxnSpPr>
            <p:cNvPr id="86" name="Straight Connector 85"/>
            <p:cNvCxnSpPr/>
            <p:nvPr/>
          </p:nvCxnSpPr>
          <p:spPr>
            <a:xfrm>
              <a:off x="7665438" y="5224755"/>
              <a:ext cx="10325" cy="983867"/>
            </a:xfrm>
            <a:prstGeom prst="line">
              <a:avLst/>
            </a:prstGeom>
            <a:ln w="57150" cmpd="thinThick"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86"/>
            <p:cNvSpPr/>
            <p:nvPr/>
          </p:nvSpPr>
          <p:spPr>
            <a:xfrm rot="16200000">
              <a:off x="7363579" y="5582257"/>
              <a:ext cx="983868" cy="271719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Fe 3.5X</a:t>
              </a:r>
              <a:r>
                <a:rPr lang="en-US" sz="1400" baseline="-25000" dirty="0" smtClean="0"/>
                <a:t>0</a:t>
              </a:r>
              <a:r>
                <a:rPr lang="el-GR" sz="1400" dirty="0" smtClean="0"/>
                <a:t> </a:t>
              </a:r>
            </a:p>
          </p:txBody>
        </p:sp>
      </p:grpSp>
      <p:pic>
        <p:nvPicPr>
          <p:cNvPr id="91" name="Picture 9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0564" y="4114353"/>
            <a:ext cx="2000665" cy="976994"/>
          </a:xfrm>
          <a:prstGeom prst="rect">
            <a:avLst/>
          </a:prstGeom>
        </p:spPr>
      </p:pic>
      <p:sp>
        <p:nvSpPr>
          <p:cNvPr id="14355" name="Freeform 14354"/>
          <p:cNvSpPr/>
          <p:nvPr/>
        </p:nvSpPr>
        <p:spPr>
          <a:xfrm>
            <a:off x="8228370" y="5089276"/>
            <a:ext cx="571247" cy="438268"/>
          </a:xfrm>
          <a:custGeom>
            <a:avLst/>
            <a:gdLst>
              <a:gd name="connsiteX0" fmla="*/ 509801 w 571247"/>
              <a:gd name="connsiteY0" fmla="*/ 0 h 438268"/>
              <a:gd name="connsiteX1" fmla="*/ 527689 w 571247"/>
              <a:gd name="connsiteY1" fmla="*/ 313048 h 438268"/>
              <a:gd name="connsiteX2" fmla="*/ 17888 w 571247"/>
              <a:gd name="connsiteY2" fmla="*/ 438268 h 438268"/>
              <a:gd name="connsiteX3" fmla="*/ 17888 w 571247"/>
              <a:gd name="connsiteY3" fmla="*/ 438268 h 438268"/>
              <a:gd name="connsiteX4" fmla="*/ 0 w 571247"/>
              <a:gd name="connsiteY4" fmla="*/ 429323 h 438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247" h="438268">
                <a:moveTo>
                  <a:pt x="509801" y="0"/>
                </a:moveTo>
                <a:cubicBezTo>
                  <a:pt x="559737" y="120001"/>
                  <a:pt x="609674" y="240003"/>
                  <a:pt x="527689" y="313048"/>
                </a:cubicBezTo>
                <a:cubicBezTo>
                  <a:pt x="445704" y="386093"/>
                  <a:pt x="102855" y="417398"/>
                  <a:pt x="17888" y="438268"/>
                </a:cubicBezTo>
                <a:lnTo>
                  <a:pt x="17888" y="438268"/>
                </a:lnTo>
                <a:lnTo>
                  <a:pt x="0" y="429323"/>
                </a:lnTo>
              </a:path>
            </a:pathLst>
          </a:custGeom>
          <a:ln w="38100" cmpd="sng">
            <a:solidFill>
              <a:srgbClr val="00009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16200000">
            <a:off x="6458105" y="946169"/>
            <a:ext cx="12208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Bookman Old Style"/>
                <a:cs typeface="Bookman Old Style"/>
              </a:rPr>
              <a:t>New prototypes</a:t>
            </a:r>
            <a:endParaRPr lang="en-US" sz="1000" b="1" dirty="0">
              <a:latin typeface="Bookman Old Style"/>
              <a:cs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202050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2577</TotalTime>
  <Words>1612</Words>
  <Application>Microsoft Macintosh PowerPoint</Application>
  <PresentationFormat>On-screen Show (4:3)</PresentationFormat>
  <Paragraphs>386</Paragraphs>
  <Slides>21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Resistive Micromegas High rate tests with X-rays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NCSR Demokritos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Theodoros Geralis</dc:creator>
  <cp:lastModifiedBy>Theodoros Geralis</cp:lastModifiedBy>
  <cp:revision>247</cp:revision>
  <dcterms:created xsi:type="dcterms:W3CDTF">2015-10-06T08:10:19Z</dcterms:created>
  <dcterms:modified xsi:type="dcterms:W3CDTF">2015-10-12T11:14:47Z</dcterms:modified>
</cp:coreProperties>
</file>