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32"/>
  </p:notesMasterIdLst>
  <p:handoutMasterIdLst>
    <p:handoutMasterId r:id="rId33"/>
  </p:handoutMasterIdLst>
  <p:sldIdLst>
    <p:sldId id="256" r:id="rId2"/>
    <p:sldId id="296" r:id="rId3"/>
    <p:sldId id="294" r:id="rId4"/>
    <p:sldId id="289" r:id="rId5"/>
    <p:sldId id="257" r:id="rId6"/>
    <p:sldId id="261" r:id="rId7"/>
    <p:sldId id="295" r:id="rId8"/>
    <p:sldId id="259" r:id="rId9"/>
    <p:sldId id="265" r:id="rId10"/>
    <p:sldId id="282" r:id="rId11"/>
    <p:sldId id="266" r:id="rId12"/>
    <p:sldId id="267" r:id="rId13"/>
    <p:sldId id="258" r:id="rId14"/>
    <p:sldId id="270" r:id="rId15"/>
    <p:sldId id="285" r:id="rId16"/>
    <p:sldId id="268" r:id="rId17"/>
    <p:sldId id="284" r:id="rId18"/>
    <p:sldId id="288" r:id="rId19"/>
    <p:sldId id="301" r:id="rId20"/>
    <p:sldId id="273" r:id="rId21"/>
    <p:sldId id="299" r:id="rId22"/>
    <p:sldId id="276" r:id="rId23"/>
    <p:sldId id="292" r:id="rId24"/>
    <p:sldId id="279" r:id="rId25"/>
    <p:sldId id="298" r:id="rId26"/>
    <p:sldId id="271" r:id="rId27"/>
    <p:sldId id="291" r:id="rId28"/>
    <p:sldId id="293" r:id="rId29"/>
    <p:sldId id="302" r:id="rId30"/>
    <p:sldId id="303" r:id="rId31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clrMru>
    <a:srgbClr val="21224F"/>
    <a:srgbClr val="1E1A61"/>
    <a:srgbClr val="222350"/>
    <a:srgbClr val="C65447"/>
    <a:srgbClr val="A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7" autoAdjust="0"/>
    <p:restoredTop sz="83692" autoAdjust="0"/>
  </p:normalViewPr>
  <p:slideViewPr>
    <p:cSldViewPr snapToObjects="1">
      <p:cViewPr>
        <p:scale>
          <a:sx n="81" d="100"/>
          <a:sy n="81" d="100"/>
        </p:scale>
        <p:origin x="-2160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0C325-27DC-BB4E-89AB-6EC55EC1D9A8}" type="datetimeFigureOut">
              <a:rPr kumimoji="1" lang="ja-JP" altLang="en-US" smtClean="0"/>
              <a:t>2015/10/15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48D7FB-7897-4642-AFB5-F1825FE9EF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37352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35814A-4137-C54C-A3FE-576A3F4A1CD3}" type="datetimeFigureOut">
              <a:rPr kumimoji="1" lang="ja-JP" altLang="en-US" smtClean="0"/>
              <a:t>2015/10/15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2C3A4E-206B-C84B-AED2-EF00F5BC06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135320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Good morning.</a:t>
            </a:r>
          </a:p>
          <a:p>
            <a:r>
              <a:rPr kumimoji="1" lang="en-US" altLang="ja-JP" dirty="0" smtClean="0"/>
              <a:t>I’m Tomonori Ikeda</a:t>
            </a:r>
            <a:r>
              <a:rPr kumimoji="1" lang="en-US" altLang="ja-JP" baseline="0" dirty="0" smtClean="0"/>
              <a:t> , a graduate student at Kobe University.</a:t>
            </a:r>
          </a:p>
          <a:p>
            <a:r>
              <a:rPr kumimoji="1" lang="en-US" altLang="ja-JP" baseline="0" dirty="0" smtClean="0"/>
              <a:t>The theme is study of Negative-Ion TPC using </a:t>
            </a:r>
            <a:r>
              <a:rPr kumimoji="1" lang="en-US" altLang="ja-JP" baseline="0" dirty="0" err="1" smtClean="0"/>
              <a:t>μPIC</a:t>
            </a:r>
            <a:r>
              <a:rPr kumimoji="1" lang="en-US" altLang="ja-JP" baseline="0" dirty="0" smtClean="0"/>
              <a:t> for directional dark matter search.</a:t>
            </a:r>
          </a:p>
          <a:p>
            <a:endParaRPr kumimoji="1" lang="en-US" altLang="ja-JP" baseline="0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C3A4E-206B-C84B-AED2-EF00F5BC0670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00699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aseline="0" dirty="0" smtClean="0"/>
              <a:t>Here I explain the reason why we can’t detect absolute Z-position.</a:t>
            </a:r>
          </a:p>
          <a:p>
            <a:r>
              <a:rPr kumimoji="1" lang="en-US" altLang="ja-JP" baseline="0" dirty="0" smtClean="0"/>
              <a:t>The problem is we don’t know time zero in self trigger.</a:t>
            </a:r>
          </a:p>
          <a:p>
            <a:r>
              <a:rPr kumimoji="1" lang="en-US" altLang="ja-JP" baseline="0" dirty="0" smtClean="0"/>
              <a:t>In this figure, ionized electrons drift to u-PIC and GEM.</a:t>
            </a:r>
          </a:p>
          <a:p>
            <a:r>
              <a:rPr kumimoji="1" lang="en-US" altLang="ja-JP" baseline="0" dirty="0" smtClean="0"/>
              <a:t>Time zero is here.</a:t>
            </a:r>
          </a:p>
          <a:p>
            <a:r>
              <a:rPr kumimoji="1" lang="en-US" altLang="ja-JP" baseline="0" dirty="0" smtClean="0"/>
              <a:t>But our trigger timing is this point when electrons arrive at u-PIC.</a:t>
            </a:r>
          </a:p>
          <a:p>
            <a:r>
              <a:rPr kumimoji="1" lang="en-US" altLang="ja-JP" baseline="0" dirty="0" smtClean="0"/>
              <a:t>So we can only get relative Z, red line , we can’t know absolute Z, the blue one.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C3A4E-206B-C84B-AED2-EF00F5BC0670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66946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aseline="0" dirty="0" smtClean="0"/>
              <a:t>Recently DRIFT group succeeded in the measurement of absolute Z-position.</a:t>
            </a:r>
          </a:p>
          <a:p>
            <a:r>
              <a:rPr kumimoji="1" lang="en-US" altLang="ja-JP" baseline="0" dirty="0" smtClean="0"/>
              <a:t>They use CS</a:t>
            </a:r>
            <a:r>
              <a:rPr kumimoji="1" lang="en-US" altLang="ja-JP" baseline="-25000" dirty="0" smtClean="0"/>
              <a:t>2</a:t>
            </a:r>
            <a:r>
              <a:rPr kumimoji="1" lang="en-US" altLang="ja-JP" baseline="0" dirty="0" smtClean="0"/>
              <a:t> gas mixed with a few percent O</a:t>
            </a:r>
            <a:r>
              <a:rPr kumimoji="1" lang="en-US" altLang="ja-JP" baseline="-25000" dirty="0" smtClean="0"/>
              <a:t>2</a:t>
            </a:r>
            <a:r>
              <a:rPr kumimoji="1" lang="en-US" altLang="ja-JP" baseline="0" dirty="0" smtClean="0"/>
              <a:t>.</a:t>
            </a:r>
          </a:p>
          <a:p>
            <a:r>
              <a:rPr kumimoji="1" lang="en-US" altLang="ja-JP" baseline="0" dirty="0" smtClean="0"/>
              <a:t>CS2 catch ionized electrons and drift as negative ion CS2-.</a:t>
            </a:r>
          </a:p>
          <a:p>
            <a:r>
              <a:rPr kumimoji="1" lang="en-US" altLang="ja-JP" baseline="0" dirty="0" smtClean="0"/>
              <a:t>With an existence of O2, another types of negative ion called minority charges are generated.</a:t>
            </a:r>
          </a:p>
          <a:p>
            <a:r>
              <a:rPr kumimoji="1" lang="en-US" altLang="ja-JP" baseline="0" dirty="0" smtClean="0"/>
              <a:t>They are drifted at different speed and create peaks in arrival time called minority peaks.</a:t>
            </a:r>
          </a:p>
          <a:p>
            <a:r>
              <a:rPr kumimoji="1" lang="en-US" altLang="ja-JP" baseline="0" dirty="0" smtClean="0"/>
              <a:t>Right panel is  a typical wave form.</a:t>
            </a:r>
          </a:p>
          <a:p>
            <a:r>
              <a:rPr kumimoji="1" lang="en-US" altLang="ja-JP" baseline="0" dirty="0" smtClean="0"/>
              <a:t>The last pulse is made by  CS</a:t>
            </a:r>
            <a:r>
              <a:rPr kumimoji="1" lang="en-US" altLang="ja-JP" baseline="-25000" dirty="0" smtClean="0"/>
              <a:t>2</a:t>
            </a:r>
            <a:r>
              <a:rPr kumimoji="1" lang="en-US" altLang="ja-JP" baseline="30000" dirty="0" smtClean="0"/>
              <a:t>-</a:t>
            </a:r>
            <a:r>
              <a:rPr kumimoji="1" lang="en-US" altLang="ja-JP" baseline="0" dirty="0" smtClean="0"/>
              <a:t>, and earlier pulses are made by minority charges.</a:t>
            </a:r>
          </a:p>
          <a:p>
            <a:r>
              <a:rPr kumimoji="1" lang="en-US" altLang="ja-JP" baseline="0" dirty="0" smtClean="0"/>
              <a:t>Using this equation, we can calculate  absolute Z-position. </a:t>
            </a:r>
          </a:p>
          <a:p>
            <a:endParaRPr kumimoji="1" lang="en-US" altLang="ja-JP" baseline="0" dirty="0" smtClean="0"/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Utilizing </a:t>
            </a:r>
          </a:p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C3A4E-206B-C84B-AED2-EF00F5BC0670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8926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Now I discuss the candidate of negative ion gas.</a:t>
            </a:r>
          </a:p>
          <a:p>
            <a:r>
              <a:rPr kumimoji="1" lang="en-US" altLang="ja-JP" dirty="0" smtClean="0"/>
              <a:t>Typical negative ion gas for TPC is CS2. </a:t>
            </a:r>
          </a:p>
          <a:p>
            <a:r>
              <a:rPr kumimoji="1" lang="en-US" altLang="ja-JP" dirty="0" smtClean="0"/>
              <a:t>CS</a:t>
            </a:r>
            <a:r>
              <a:rPr kumimoji="1" lang="en-US" altLang="ja-JP" baseline="-25000" dirty="0" smtClean="0"/>
              <a:t>2</a:t>
            </a:r>
            <a:r>
              <a:rPr kumimoji="1" lang="en-US" altLang="ja-JP" baseline="0" dirty="0" smtClean="0"/>
              <a:t> gas is hard to handle because of three properties.</a:t>
            </a:r>
          </a:p>
          <a:p>
            <a:r>
              <a:rPr kumimoji="1" lang="en-US" altLang="ja-JP" baseline="0" dirty="0" smtClean="0"/>
              <a:t>It is  toxic, volatile and inflammable.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The requirement of gas gain is only 480, because drift velocity of negative ion is very slow.</a:t>
            </a:r>
          </a:p>
          <a:p>
            <a:r>
              <a:rPr kumimoji="1" lang="en-US" altLang="ja-JP" baseline="0" dirty="0" smtClean="0"/>
              <a:t>The order is 10 to the minus two cm/us.</a:t>
            </a:r>
          </a:p>
          <a:p>
            <a:r>
              <a:rPr kumimoji="1" lang="en-US" altLang="ja-JP" baseline="0" dirty="0" smtClean="0"/>
              <a:t>we can use slow shaping time amplifier.</a:t>
            </a:r>
          </a:p>
          <a:p>
            <a:r>
              <a:rPr kumimoji="1" lang="en-US" altLang="ja-JP" baseline="0" dirty="0" smtClean="0"/>
              <a:t>It is good S/N, and good gain.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For DM experiment, A disadvantage of CS2 gas is it doesn’t have </a:t>
            </a:r>
            <a:r>
              <a:rPr kumimoji="1" lang="en-US" altLang="ja-JP" baseline="0" dirty="0" err="1" smtClean="0"/>
              <a:t>flurine</a:t>
            </a:r>
            <a:r>
              <a:rPr kumimoji="1" lang="en-US" altLang="ja-JP" baseline="0" dirty="0" smtClean="0"/>
              <a:t>.</a:t>
            </a:r>
          </a:p>
          <a:p>
            <a:r>
              <a:rPr kumimoji="1" lang="en-US" altLang="ja-JP" baseline="0" dirty="0" smtClean="0"/>
              <a:t>So we need to add CF4.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dirty="0" smtClean="0"/>
              <a:t>As</a:t>
            </a:r>
            <a:r>
              <a:rPr kumimoji="1" lang="en-US" altLang="ja-JP" baseline="0" dirty="0" smtClean="0"/>
              <a:t> another candidate of negative ion gas, recently SF6 gas is demonstrated for THGEM.</a:t>
            </a:r>
          </a:p>
          <a:p>
            <a:r>
              <a:rPr kumimoji="1" lang="en-US" altLang="ja-JP" baseline="0" dirty="0" smtClean="0"/>
              <a:t>It is non-toxic non-volatile and nonflammable.</a:t>
            </a:r>
          </a:p>
          <a:p>
            <a:r>
              <a:rPr kumimoji="1" lang="en-US" altLang="ja-JP" baseline="0" dirty="0" smtClean="0"/>
              <a:t>It is easily to handle</a:t>
            </a:r>
          </a:p>
          <a:p>
            <a:r>
              <a:rPr kumimoji="1" lang="en-US" altLang="ja-JP" baseline="0" dirty="0" smtClean="0"/>
              <a:t>The advantage is SF6 gas has </a:t>
            </a:r>
            <a:r>
              <a:rPr kumimoji="1" lang="en-US" altLang="ja-JP" baseline="0" dirty="0" err="1" smtClean="0"/>
              <a:t>flourine</a:t>
            </a:r>
            <a:r>
              <a:rPr kumimoji="1" lang="en-US" altLang="ja-JP" baseline="0" dirty="0" smtClean="0"/>
              <a:t>.</a:t>
            </a:r>
          </a:p>
          <a:p>
            <a:r>
              <a:rPr kumimoji="1" lang="en-US" altLang="ja-JP" baseline="0" dirty="0" smtClean="0"/>
              <a:t>So we doesn’t need adding another gas.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But it is used as insulating gas , its electron affinity is very large , so it is expected to difficult to achieve sufficient gas gain.</a:t>
            </a:r>
          </a:p>
          <a:p>
            <a:r>
              <a:rPr kumimoji="1" lang="en-US" altLang="ja-JP" baseline="0" dirty="0" smtClean="0"/>
              <a:t>If we can use, very happy.</a:t>
            </a:r>
          </a:p>
          <a:p>
            <a:endParaRPr kumimoji="1" lang="en-US" altLang="ja-JP" baseline="0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C3A4E-206B-C84B-AED2-EF00F5BC0670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1922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aseline="0" dirty="0" smtClean="0"/>
              <a:t>We tested </a:t>
            </a:r>
            <a:r>
              <a:rPr kumimoji="1" lang="en-US" altLang="ja-JP" baseline="0" dirty="0" err="1" smtClean="0"/>
              <a:t>uPIC+GEM</a:t>
            </a:r>
            <a:r>
              <a:rPr kumimoji="1" lang="en-US" altLang="ja-JP" baseline="0" dirty="0" smtClean="0"/>
              <a:t> system with CS2 gas and SF6 gas.</a:t>
            </a:r>
          </a:p>
          <a:p>
            <a:r>
              <a:rPr kumimoji="1" lang="en-US" altLang="ja-JP" dirty="0" smtClean="0"/>
              <a:t> 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C3A4E-206B-C84B-AED2-EF00F5BC0670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3684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For</a:t>
            </a:r>
            <a:r>
              <a:rPr kumimoji="1" lang="en-US" altLang="ja-JP" baseline="0" dirty="0" smtClean="0"/>
              <a:t> test of </a:t>
            </a:r>
            <a:r>
              <a:rPr kumimoji="1" lang="en-US" altLang="ja-JP" dirty="0" smtClean="0"/>
              <a:t> negative</a:t>
            </a:r>
            <a:r>
              <a:rPr kumimoji="1" lang="en-US" altLang="ja-JP" baseline="0" dirty="0" smtClean="0"/>
              <a:t> ion gas, we construct detector,</a:t>
            </a:r>
          </a:p>
          <a:p>
            <a:r>
              <a:rPr kumimoji="1" lang="en-US" altLang="ja-JP" baseline="0" dirty="0" err="1" smtClean="0"/>
              <a:t>uPIC</a:t>
            </a:r>
            <a:r>
              <a:rPr kumimoji="1" lang="en-US" altLang="ja-JP" baseline="0" dirty="0" smtClean="0"/>
              <a:t> has a detection area of 10 times 10 square cm.</a:t>
            </a:r>
          </a:p>
          <a:p>
            <a:r>
              <a:rPr kumimoji="1" lang="en-US" altLang="ja-JP" baseline="0" dirty="0" smtClean="0"/>
              <a:t>GEM is made of LCP , width is 100um, and set 3mm above </a:t>
            </a:r>
            <a:r>
              <a:rPr kumimoji="1" lang="en-US" altLang="ja-JP" baseline="0" dirty="0" err="1" smtClean="0"/>
              <a:t>uPIC</a:t>
            </a:r>
            <a:r>
              <a:rPr kumimoji="1" lang="en-US" altLang="ja-JP" baseline="0" dirty="0" smtClean="0"/>
              <a:t>.</a:t>
            </a:r>
          </a:p>
          <a:p>
            <a:r>
              <a:rPr kumimoji="1" lang="en-US" altLang="ja-JP" baseline="0" dirty="0" smtClean="0"/>
              <a:t>Drift mesh is set 10mm above GEM</a:t>
            </a:r>
          </a:p>
          <a:p>
            <a:endParaRPr kumimoji="1" lang="en-US" altLang="ja-JP" baseline="0" dirty="0" smtClean="0"/>
          </a:p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C3A4E-206B-C84B-AED2-EF00F5BC0670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12782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Next, for CS2 gas</a:t>
            </a:r>
            <a:r>
              <a:rPr kumimoji="1" lang="en-US" altLang="ja-JP" baseline="0" dirty="0" smtClean="0"/>
              <a:t> measurement.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C3A4E-206B-C84B-AED2-EF00F5BC0670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94134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At Occidental collage, a</a:t>
            </a:r>
            <a:r>
              <a:rPr kumimoji="1" lang="en-US" altLang="ja-JP" baseline="0" dirty="0" smtClean="0"/>
              <a:t> test with CS2 gas was performed.</a:t>
            </a:r>
          </a:p>
          <a:p>
            <a:r>
              <a:rPr kumimoji="1" lang="en-US" altLang="ja-JP" baseline="0" dirty="0" smtClean="0"/>
              <a:t>This figure is gain curve.</a:t>
            </a:r>
          </a:p>
          <a:p>
            <a:r>
              <a:rPr kumimoji="1" lang="en-US" altLang="ja-JP" baseline="0" dirty="0" err="1" smtClean="0"/>
              <a:t>Xaxis</a:t>
            </a:r>
            <a:r>
              <a:rPr kumimoji="1" lang="en-US" altLang="ja-JP" baseline="0" dirty="0" smtClean="0"/>
              <a:t> is anode voltage of </a:t>
            </a:r>
            <a:r>
              <a:rPr kumimoji="1" lang="en-US" altLang="ja-JP" baseline="0" dirty="0" err="1" smtClean="0"/>
              <a:t>upic</a:t>
            </a:r>
            <a:r>
              <a:rPr kumimoji="1" lang="en-US" altLang="ja-JP" baseline="0" dirty="0" smtClean="0"/>
              <a:t>.</a:t>
            </a:r>
          </a:p>
          <a:p>
            <a:r>
              <a:rPr kumimoji="1" lang="en-US" altLang="ja-JP" baseline="0" dirty="0" smtClean="0"/>
              <a:t>The blue point is CF4 gas ,76Torr,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CS2 gas 76Torr is green point. Total gas gain is higher than CF4 . </a:t>
            </a:r>
          </a:p>
          <a:p>
            <a:r>
              <a:rPr kumimoji="1" lang="en-US" altLang="ja-JP" baseline="0" dirty="0" smtClean="0"/>
              <a:t>Total gas gain achieved requirement of gas gain, so we </a:t>
            </a:r>
            <a:r>
              <a:rPr kumimoji="1" lang="en-US" altLang="ja-JP" baseline="0" dirty="0" err="1" smtClean="0"/>
              <a:t>expecte</a:t>
            </a:r>
            <a:r>
              <a:rPr kumimoji="1" lang="en-US" altLang="ja-JP" baseline="0" dirty="0" smtClean="0"/>
              <a:t> to detect nuclear recoil events at lower energy.</a:t>
            </a:r>
          </a:p>
          <a:p>
            <a:endParaRPr kumimoji="1" lang="en-US" altLang="ja-JP" baseline="0" dirty="0" smtClean="0"/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Red point is  Cs2 gas 38torr,.</a:t>
            </a:r>
          </a:p>
          <a:p>
            <a:r>
              <a:rPr kumimoji="1" lang="en-US" altLang="ja-JP" baseline="0" dirty="0" smtClean="0"/>
              <a:t>For CS2 38torr,, total gas gain also achieved requirement.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aseline="0" dirty="0" smtClean="0"/>
              <a:t>this is good trend.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aseline="0" dirty="0" smtClean="0"/>
              <a:t>Because in lower pressure , nuclear track will be longer ,so we can expect angular resolution become better.</a:t>
            </a:r>
          </a:p>
          <a:p>
            <a:endParaRPr kumimoji="1" lang="en-US" altLang="ja-JP" baseline="0" dirty="0" smtClean="0"/>
          </a:p>
          <a:p>
            <a:endParaRPr kumimoji="1" lang="en-US" altLang="ja-JP" baseline="0" dirty="0" smtClean="0"/>
          </a:p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C3A4E-206B-C84B-AED2-EF00F5BC0670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76028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 smtClean="0"/>
              <a:t>We</a:t>
            </a:r>
            <a:r>
              <a:rPr lang="en-US" altLang="ja-JP" baseline="0" dirty="0" smtClean="0"/>
              <a:t> measured</a:t>
            </a:r>
            <a:r>
              <a:rPr lang="en-US" altLang="ja-JP" dirty="0" smtClean="0"/>
              <a:t> delta</a:t>
            </a:r>
            <a:r>
              <a:rPr lang="en-US" altLang="ja-JP" baseline="0" dirty="0" smtClean="0"/>
              <a:t> gem dependence..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baseline="0" dirty="0" smtClean="0"/>
              <a:t>X-axis is delta GEM voltage.</a:t>
            </a:r>
            <a:endParaRPr lang="en-US" altLang="ja-JP" dirty="0" smtClean="0"/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 smtClean="0"/>
              <a:t>at</a:t>
            </a:r>
            <a:r>
              <a:rPr lang="ja-JP" altLang="en-US" dirty="0" smtClean="0"/>
              <a:t> </a:t>
            </a:r>
            <a:r>
              <a:rPr lang="en-US" altLang="ja-JP" dirty="0" err="1" smtClean="0"/>
              <a:t>uPIC</a:t>
            </a:r>
            <a:r>
              <a:rPr lang="ja-JP" altLang="en-US" dirty="0" smtClean="0"/>
              <a:t> </a:t>
            </a:r>
            <a:r>
              <a:rPr lang="en-US" altLang="ja-JP" dirty="0" smtClean="0"/>
              <a:t>anode=550V,</a:t>
            </a:r>
            <a:r>
              <a:rPr lang="ja-JP" altLang="en-US" dirty="0" smtClean="0"/>
              <a:t> </a:t>
            </a:r>
            <a:r>
              <a:rPr lang="en-US" altLang="ja-JP" dirty="0" smtClean="0"/>
              <a:t>CF4</a:t>
            </a:r>
            <a:r>
              <a:rPr lang="ja-JP" altLang="en-US" dirty="0" smtClean="0"/>
              <a:t> </a:t>
            </a:r>
            <a:r>
              <a:rPr lang="en-US" altLang="ja-JP" dirty="0" smtClean="0"/>
              <a:t>76Torr</a:t>
            </a:r>
            <a:r>
              <a:rPr lang="ja-JP" altLang="en-US" dirty="0" smtClean="0"/>
              <a:t> </a:t>
            </a:r>
            <a:r>
              <a:rPr lang="en-US" altLang="ja-JP" dirty="0" smtClean="0"/>
              <a:t>and</a:t>
            </a:r>
            <a:r>
              <a:rPr lang="ja-JP" altLang="en-US" dirty="0" smtClean="0"/>
              <a:t> </a:t>
            </a:r>
            <a:r>
              <a:rPr lang="en-US" altLang="ja-JP" dirty="0" smtClean="0"/>
              <a:t>CS2</a:t>
            </a:r>
            <a:r>
              <a:rPr lang="ja-JP" altLang="en-US" dirty="0" smtClean="0"/>
              <a:t> </a:t>
            </a:r>
            <a:r>
              <a:rPr lang="en-US" altLang="ja-JP" dirty="0" smtClean="0"/>
              <a:t>76</a:t>
            </a:r>
            <a:r>
              <a:rPr lang="ja-JP" altLang="en-US" dirty="0" smtClean="0"/>
              <a:t> </a:t>
            </a:r>
            <a:r>
              <a:rPr lang="en-US" altLang="ja-JP" dirty="0" err="1" smtClean="0"/>
              <a:t>Torr</a:t>
            </a:r>
            <a:r>
              <a:rPr lang="ja-JP" altLang="en-US" dirty="0" smtClean="0"/>
              <a:t> </a:t>
            </a:r>
            <a:r>
              <a:rPr lang="en-US" altLang="ja-JP" dirty="0" smtClean="0"/>
              <a:t>showed</a:t>
            </a:r>
            <a:r>
              <a:rPr lang="ja-JP" altLang="en-US" dirty="0" smtClean="0"/>
              <a:t> </a:t>
            </a:r>
            <a:r>
              <a:rPr lang="en-US" altLang="ja-JP" dirty="0" smtClean="0"/>
              <a:t>almost</a:t>
            </a:r>
            <a:r>
              <a:rPr lang="ja-JP" altLang="en-US" dirty="0" smtClean="0"/>
              <a:t> </a:t>
            </a:r>
            <a:r>
              <a:rPr lang="en-US" altLang="ja-JP" dirty="0" smtClean="0"/>
              <a:t>same</a:t>
            </a:r>
            <a:r>
              <a:rPr lang="ja-JP" altLang="en-US" dirty="0" smtClean="0"/>
              <a:t> </a:t>
            </a:r>
            <a:r>
              <a:rPr lang="en-US" altLang="ja-JP" dirty="0" smtClean="0"/>
              <a:t>trend.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baseline="0" dirty="0" smtClean="0"/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aseline="0" dirty="0" smtClean="0"/>
              <a:t>As a result, </a:t>
            </a:r>
            <a:r>
              <a:rPr kumimoji="1" lang="en-US" altLang="ja-JP" baseline="0" dirty="0" err="1" smtClean="0"/>
              <a:t>uPIC+GEM</a:t>
            </a:r>
            <a:r>
              <a:rPr kumimoji="1" lang="en-US" altLang="ja-JP" baseline="0" dirty="0" smtClean="0"/>
              <a:t> system with CS2 worked very well.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 smtClean="0"/>
              <a:t>Adding</a:t>
            </a:r>
            <a:r>
              <a:rPr lang="en-US" altLang="ja-JP" baseline="0" dirty="0" smtClean="0"/>
              <a:t> O2 gas , we will be able to observe minority peak.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baseline="0" dirty="0" smtClean="0"/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baseline="0" dirty="0" smtClean="0"/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C3A4E-206B-C84B-AED2-EF00F5BC0670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35968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 I talk</a:t>
            </a:r>
            <a:r>
              <a:rPr kumimoji="1" lang="en-US" altLang="ja-JP" baseline="0" dirty="0" smtClean="0"/>
              <a:t> about SF</a:t>
            </a:r>
            <a:r>
              <a:rPr kumimoji="1" lang="en-US" altLang="ja-JP" baseline="-25000" dirty="0" smtClean="0"/>
              <a:t>6</a:t>
            </a:r>
            <a:r>
              <a:rPr kumimoji="1" lang="en-US" altLang="ja-JP" baseline="0" dirty="0" smtClean="0"/>
              <a:t> gas measurement.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C3A4E-206B-C84B-AED2-EF00F5BC0670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65389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aseline="0" dirty="0" smtClean="0"/>
              <a:t>Here I show you </a:t>
            </a:r>
            <a:r>
              <a:rPr kumimoji="1" lang="en-US" altLang="ja-JP" baseline="0" dirty="0" err="1" smtClean="0"/>
              <a:t>typicall</a:t>
            </a:r>
            <a:r>
              <a:rPr kumimoji="1" lang="en-US" altLang="ja-JP" baseline="0" dirty="0" smtClean="0"/>
              <a:t> waveform.</a:t>
            </a:r>
          </a:p>
          <a:p>
            <a:r>
              <a:rPr kumimoji="1" lang="en-US" altLang="ja-JP" baseline="0" dirty="0" smtClean="0"/>
              <a:t>We use Californium  two </a:t>
            </a:r>
            <a:r>
              <a:rPr kumimoji="1" lang="en-US" altLang="ja-JP" baseline="0" dirty="0" err="1" smtClean="0"/>
              <a:t>handred</a:t>
            </a:r>
            <a:r>
              <a:rPr kumimoji="1" lang="en-US" altLang="ja-JP" baseline="0" dirty="0" smtClean="0"/>
              <a:t> fifty five as source.</a:t>
            </a:r>
          </a:p>
          <a:p>
            <a:r>
              <a:rPr kumimoji="1" lang="en-US" altLang="ja-JP" baseline="0" dirty="0" smtClean="0"/>
              <a:t>Top panel is waveform of SF6 .</a:t>
            </a:r>
          </a:p>
          <a:p>
            <a:r>
              <a:rPr kumimoji="1" lang="en-US" altLang="ja-JP" baseline="0" dirty="0" smtClean="0"/>
              <a:t>The pressure is one </a:t>
            </a:r>
            <a:r>
              <a:rPr kumimoji="1" lang="en-US" altLang="ja-JP" baseline="0" dirty="0" err="1" smtClean="0"/>
              <a:t>handred</a:t>
            </a:r>
            <a:r>
              <a:rPr kumimoji="1" lang="en-US" altLang="ja-JP" baseline="0" dirty="0" smtClean="0"/>
              <a:t> fifty two </a:t>
            </a:r>
            <a:r>
              <a:rPr kumimoji="1" lang="en-US" altLang="ja-JP" baseline="0" dirty="0" err="1" smtClean="0"/>
              <a:t>Torr</a:t>
            </a:r>
            <a:r>
              <a:rPr kumimoji="1" lang="en-US" altLang="ja-JP" baseline="0" dirty="0" smtClean="0"/>
              <a:t>.</a:t>
            </a:r>
          </a:p>
          <a:p>
            <a:r>
              <a:rPr kumimoji="1" lang="en-US" altLang="ja-JP" baseline="0" dirty="0" smtClean="0"/>
              <a:t>And we use amplifier which shaping time is 1 </a:t>
            </a:r>
            <a:r>
              <a:rPr kumimoji="1" lang="en-US" altLang="ja-JP" baseline="0" dirty="0" err="1" smtClean="0"/>
              <a:t>microsec</a:t>
            </a:r>
            <a:r>
              <a:rPr kumimoji="1" lang="en-US" altLang="ja-JP" baseline="0" dirty="0" smtClean="0"/>
              <a:t>.</a:t>
            </a:r>
          </a:p>
          <a:p>
            <a:r>
              <a:rPr kumimoji="1" lang="en-US" altLang="ja-JP" baseline="0" dirty="0" smtClean="0"/>
              <a:t>So pulse width is very long about 10 </a:t>
            </a:r>
            <a:r>
              <a:rPr kumimoji="1" lang="en-US" altLang="ja-JP" baseline="0" dirty="0" err="1" smtClean="0"/>
              <a:t>micosec</a:t>
            </a:r>
            <a:r>
              <a:rPr kumimoji="1" lang="en-US" altLang="ja-JP" baseline="0" dirty="0" smtClean="0"/>
              <a:t>..</a:t>
            </a:r>
          </a:p>
          <a:p>
            <a:r>
              <a:rPr kumimoji="1" lang="en-US" altLang="ja-JP" baseline="0" dirty="0" smtClean="0"/>
              <a:t>The feature is rise time is slow, because of drift velocity of </a:t>
            </a:r>
            <a:r>
              <a:rPr kumimoji="1" lang="en-US" altLang="ja-JP" baseline="0" dirty="0" err="1" smtClean="0"/>
              <a:t>negtive</a:t>
            </a:r>
            <a:r>
              <a:rPr kumimoji="1" lang="en-US" altLang="ja-JP" baseline="0" dirty="0" smtClean="0"/>
              <a:t> ion SF6 minus.</a:t>
            </a:r>
          </a:p>
          <a:p>
            <a:r>
              <a:rPr kumimoji="1" lang="en-US" altLang="ja-JP" baseline="0" dirty="0" smtClean="0"/>
              <a:t>Compared to CF4 gas shown by bottom panel, it is clear.</a:t>
            </a:r>
          </a:p>
          <a:p>
            <a:r>
              <a:rPr kumimoji="1" lang="en-US" altLang="ja-JP" baseline="0" dirty="0" smtClean="0"/>
              <a:t>It is no problem for low rate experiment.</a:t>
            </a:r>
          </a:p>
          <a:p>
            <a:endParaRPr kumimoji="1" lang="en-US" altLang="ja-JP" baseline="0" dirty="0" smtClean="0"/>
          </a:p>
          <a:p>
            <a:endParaRPr kumimoji="1" lang="en-US" altLang="ja-JP" baseline="0" dirty="0" smtClean="0"/>
          </a:p>
          <a:p>
            <a:endParaRPr kumimoji="1" lang="en-US" altLang="ja-JP" baseline="0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C3A4E-206B-C84B-AED2-EF00F5BC0670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3081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First</a:t>
            </a:r>
            <a:r>
              <a:rPr kumimoji="1" lang="en-US" altLang="ja-JP" baseline="0" dirty="0" smtClean="0"/>
              <a:t> , I talk about Dark matter experiment with MPGD.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C3A4E-206B-C84B-AED2-EF00F5BC0670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19199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aseline="0" dirty="0" smtClean="0"/>
              <a:t>Finally  we measured gas gain by using iron fifty five.</a:t>
            </a:r>
          </a:p>
          <a:p>
            <a:r>
              <a:rPr kumimoji="1" lang="en-US" altLang="ja-JP" baseline="0" dirty="0" smtClean="0"/>
              <a:t>Gas pressure is  152Torr.</a:t>
            </a:r>
            <a:endParaRPr kumimoji="1" lang="en-US" altLang="ja-JP" dirty="0" smtClean="0"/>
          </a:p>
          <a:p>
            <a:r>
              <a:rPr kumimoji="1" lang="en-US" altLang="ja-JP" dirty="0" smtClean="0"/>
              <a:t>Total gas gain is about</a:t>
            </a:r>
            <a:r>
              <a:rPr kumimoji="1" lang="en-US" altLang="ja-JP" baseline="0" dirty="0" smtClean="0"/>
              <a:t> 300.</a:t>
            </a:r>
          </a:p>
          <a:p>
            <a:r>
              <a:rPr kumimoji="1" lang="en-US" altLang="ja-JP" baseline="0" dirty="0" smtClean="0"/>
              <a:t>Thank for strong electric field of MPGD, Gas gain could achieve several </a:t>
            </a:r>
            <a:r>
              <a:rPr kumimoji="1" lang="en-US" altLang="ja-JP" baseline="0" dirty="0" err="1" smtClean="0"/>
              <a:t>handred</a:t>
            </a:r>
            <a:r>
              <a:rPr kumimoji="1" lang="en-US" altLang="ja-JP" baseline="0" dirty="0" smtClean="0"/>
              <a:t> .</a:t>
            </a:r>
          </a:p>
          <a:p>
            <a:r>
              <a:rPr kumimoji="1" lang="en-US" altLang="ja-JP" baseline="0" dirty="0" smtClean="0"/>
              <a:t>When we improve amplifier,</a:t>
            </a:r>
          </a:p>
          <a:p>
            <a:r>
              <a:rPr kumimoji="1" lang="en-US" altLang="ja-JP" baseline="0" dirty="0" smtClean="0"/>
              <a:t>the gas gain is </a:t>
            </a:r>
            <a:r>
              <a:rPr lang="en-US" altLang="ja-JP" dirty="0" smtClean="0"/>
              <a:t>sufficient</a:t>
            </a:r>
            <a:r>
              <a:rPr lang="en-US" altLang="ja-JP" baseline="0" dirty="0" smtClean="0"/>
              <a:t> for </a:t>
            </a:r>
            <a:r>
              <a:rPr kumimoji="1" lang="en-US" altLang="ja-JP" baseline="0" dirty="0" smtClean="0"/>
              <a:t>Nuclear recoil (100keV), then minority peak  will be appeared.</a:t>
            </a:r>
          </a:p>
          <a:p>
            <a:r>
              <a:rPr kumimoji="1" lang="en-US" altLang="ja-JP" baseline="0" dirty="0" smtClean="0"/>
              <a:t>We are </a:t>
            </a:r>
            <a:r>
              <a:rPr kumimoji="1" lang="en-US" altLang="ja-JP" baseline="0" dirty="0" err="1" smtClean="0"/>
              <a:t>planig</a:t>
            </a:r>
            <a:r>
              <a:rPr kumimoji="1" lang="en-US" altLang="ja-JP" baseline="0" dirty="0" smtClean="0"/>
              <a:t> to test with long drift system, and try to observe minority peaks.</a:t>
            </a:r>
          </a:p>
          <a:p>
            <a:endParaRPr kumimoji="1" lang="en-US" altLang="ja-JP" baseline="0" dirty="0" smtClean="0"/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requirement</a:t>
            </a:r>
          </a:p>
          <a:p>
            <a:endParaRPr kumimoji="1" lang="en-US" altLang="ja-JP" baseline="0" dirty="0" smtClean="0"/>
          </a:p>
          <a:p>
            <a:r>
              <a:rPr kumimoji="1" lang="en-US" altLang="ja-JP" dirty="0" smtClean="0"/>
              <a:t>Amp</a:t>
            </a:r>
            <a:r>
              <a:rPr kumimoji="1" lang="ja-JP" altLang="en-US" dirty="0" smtClean="0"/>
              <a:t>の</a:t>
            </a:r>
            <a:r>
              <a:rPr kumimoji="1" lang="en-US" altLang="ja-JP" dirty="0" err="1" smtClean="0"/>
              <a:t>improvemnet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C3A4E-206B-C84B-AED2-EF00F5BC0670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14532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Photon</a:t>
            </a:r>
            <a:r>
              <a:rPr kumimoji="1" lang="en-US" altLang="ja-JP" baseline="0" dirty="0" smtClean="0"/>
              <a:t> feedback was observed between u-PIC and GEM ,</a:t>
            </a:r>
          </a:p>
          <a:p>
            <a:r>
              <a:rPr kumimoji="1" lang="en-US" altLang="ja-JP" baseline="0" dirty="0" smtClean="0"/>
              <a:t>Using this effect, we measure Drift velocity of SF6-.</a:t>
            </a:r>
          </a:p>
          <a:p>
            <a:r>
              <a:rPr kumimoji="1" lang="en-US" altLang="ja-JP" baseline="0" dirty="0" smtClean="0"/>
              <a:t>This figure shows dependence of electric field over pressure.</a:t>
            </a:r>
          </a:p>
          <a:p>
            <a:r>
              <a:rPr kumimoji="1" lang="en-US" altLang="ja-JP" baseline="0" dirty="0" smtClean="0"/>
              <a:t>Drift velocity is proportional to electric field, and we obtained about 10 to the three minus cm/us.</a:t>
            </a:r>
          </a:p>
          <a:p>
            <a:r>
              <a:rPr kumimoji="1" lang="en-US" altLang="ja-JP" baseline="0" dirty="0" smtClean="0"/>
              <a:t>It is consistent with measurement of Drift group.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C3A4E-206B-C84B-AED2-EF00F5BC0670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07514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 first test of u-PIC + GEM with </a:t>
            </a:r>
            <a:r>
              <a:rPr kumimoji="1" lang="en-US" altLang="ja-JP" dirty="0" err="1" smtClean="0"/>
              <a:t>negativ</a:t>
            </a:r>
            <a:r>
              <a:rPr kumimoji="1" lang="en-US" altLang="ja-JP" baseline="0" dirty="0" err="1" smtClean="0"/>
              <a:t>eion</a:t>
            </a:r>
            <a:r>
              <a:rPr kumimoji="1" lang="en-US" altLang="ja-JP" baseline="0" dirty="0" smtClean="0"/>
              <a:t> gas was performed.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 smtClean="0">
                <a:latin typeface="Avenir Book"/>
                <a:cs typeface="Avenir Book"/>
              </a:rPr>
              <a:t>For CS</a:t>
            </a:r>
            <a:r>
              <a:rPr lang="en-US" altLang="ja-JP" sz="1200" baseline="-25000" dirty="0" smtClean="0">
                <a:latin typeface="Avenir Book"/>
                <a:cs typeface="Avenir Book"/>
              </a:rPr>
              <a:t>2</a:t>
            </a:r>
            <a:r>
              <a:rPr lang="en-US" altLang="ja-JP" sz="1200" dirty="0" smtClean="0">
                <a:latin typeface="Avenir Book"/>
                <a:cs typeface="Avenir Book"/>
              </a:rPr>
              <a:t>, the total gas gain is higher than 10000.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 smtClean="0">
                <a:latin typeface="Avenir Book"/>
                <a:cs typeface="Avenir Book"/>
              </a:rPr>
              <a:t>For SF</a:t>
            </a:r>
            <a:r>
              <a:rPr lang="en-US" altLang="ja-JP" sz="1200" baseline="-25000" dirty="0" smtClean="0">
                <a:latin typeface="Avenir Book"/>
                <a:cs typeface="Avenir Book"/>
              </a:rPr>
              <a:t>6</a:t>
            </a:r>
            <a:r>
              <a:rPr lang="en-US" altLang="ja-JP" sz="1200" dirty="0" smtClean="0">
                <a:latin typeface="Avenir Book"/>
                <a:cs typeface="Avenir Book"/>
              </a:rPr>
              <a:t>, the total gas gain is about</a:t>
            </a:r>
            <a:r>
              <a:rPr lang="en-US" altLang="ja-JP" sz="1200" baseline="0" dirty="0" smtClean="0">
                <a:latin typeface="Avenir Book"/>
                <a:cs typeface="Avenir Book"/>
              </a:rPr>
              <a:t> 3</a:t>
            </a:r>
            <a:r>
              <a:rPr lang="en-US" altLang="ja-JP" sz="1200" dirty="0" smtClean="0">
                <a:latin typeface="Avenir Book"/>
                <a:cs typeface="Avenir Book"/>
              </a:rPr>
              <a:t>00.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 smtClean="0">
                <a:latin typeface="Avenir Book"/>
                <a:cs typeface="Avenir Book"/>
              </a:rPr>
              <a:t>SF</a:t>
            </a:r>
            <a:r>
              <a:rPr lang="en-US" altLang="ja-JP" sz="1200" baseline="-25000" dirty="0" smtClean="0">
                <a:latin typeface="Avenir Book"/>
                <a:cs typeface="Avenir Book"/>
              </a:rPr>
              <a:t>6</a:t>
            </a:r>
            <a:r>
              <a:rPr lang="en-US" altLang="ja-JP" sz="1200" dirty="0" smtClean="0">
                <a:latin typeface="Avenir Book"/>
                <a:cs typeface="Avenir Book"/>
              </a:rPr>
              <a:t> gas need to optimize , going to study.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dirty="0" smtClean="0">
              <a:latin typeface="Avenir Book"/>
              <a:cs typeface="Avenir Book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 smtClean="0">
                <a:latin typeface="Avenir Book"/>
                <a:cs typeface="Avenir Book"/>
              </a:rPr>
              <a:t>In the future, with both of them, minority peaks will be to observed</a:t>
            </a:r>
            <a:r>
              <a:rPr lang="en-US" altLang="ja-JP" sz="1200" baseline="0" dirty="0" smtClean="0">
                <a:latin typeface="Avenir Book"/>
                <a:cs typeface="Avenir Book"/>
              </a:rPr>
              <a:t> with </a:t>
            </a:r>
            <a:r>
              <a:rPr lang="en-US" altLang="ja-JP" sz="1200" baseline="0" dirty="0" err="1" smtClean="0">
                <a:latin typeface="Avenir Book"/>
                <a:cs typeface="Avenir Book"/>
              </a:rPr>
              <a:t>uPIC+GEM</a:t>
            </a:r>
            <a:r>
              <a:rPr lang="en-US" altLang="ja-JP" sz="1200" baseline="0" dirty="0" smtClean="0">
                <a:latin typeface="Avenir Book"/>
                <a:cs typeface="Avenir Book"/>
              </a:rPr>
              <a:t> system.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aseline="0" dirty="0" smtClean="0"/>
              <a:t>we are planning to use SF6 gas because of safety aspect.</a:t>
            </a:r>
            <a:endParaRPr lang="en-US" altLang="ja-JP" sz="1200" dirty="0" smtClean="0">
              <a:latin typeface="Avenir Book"/>
              <a:cs typeface="Avenir Book"/>
            </a:endParaRPr>
          </a:p>
          <a:p>
            <a:r>
              <a:rPr kumimoji="1" lang="en-US" altLang="ja-JP" dirty="0" smtClean="0"/>
              <a:t>And</a:t>
            </a:r>
            <a:r>
              <a:rPr kumimoji="1" lang="en-US" altLang="ja-JP" baseline="0" dirty="0" smtClean="0"/>
              <a:t> we can</a:t>
            </a:r>
            <a:r>
              <a:rPr kumimoji="1" lang="en-US" altLang="ja-JP" dirty="0" smtClean="0"/>
              <a:t> remove</a:t>
            </a:r>
            <a:r>
              <a:rPr kumimoji="1" lang="en-US" altLang="ja-JP" baseline="0" dirty="0" smtClean="0"/>
              <a:t> background event,</a:t>
            </a:r>
            <a:r>
              <a:rPr kumimoji="1" lang="ja-JP" altLang="en-US" baseline="0" dirty="0" smtClean="0"/>
              <a:t>　</a:t>
            </a:r>
            <a:r>
              <a:rPr kumimoji="1" lang="en-US" altLang="ja-JP" baseline="0" dirty="0" smtClean="0"/>
              <a:t>will achieve smaller scattering </a:t>
            </a:r>
            <a:r>
              <a:rPr kumimoji="1" lang="en-US" altLang="ja-JP" baseline="0" dirty="0" err="1" smtClean="0"/>
              <a:t>coss</a:t>
            </a:r>
            <a:r>
              <a:rPr kumimoji="1" lang="en-US" altLang="ja-JP" baseline="0" dirty="0" smtClean="0"/>
              <a:t>-section.</a:t>
            </a:r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At</a:t>
            </a:r>
            <a:r>
              <a:rPr kumimoji="1" lang="en-US" altLang="ja-JP" baseline="0" dirty="0" smtClean="0"/>
              <a:t> the end, MPGDs with </a:t>
            </a:r>
            <a:r>
              <a:rPr kumimoji="1" lang="en-US" altLang="ja-JP" baseline="0" dirty="0" err="1" smtClean="0"/>
              <a:t>negativ</a:t>
            </a:r>
            <a:r>
              <a:rPr kumimoji="1" lang="en-US" altLang="ja-JP" baseline="0" dirty="0" smtClean="0"/>
              <a:t> ion gas will create more opportunities for low background experiment.</a:t>
            </a:r>
          </a:p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C3A4E-206B-C84B-AED2-EF00F5BC0670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22606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C3A4E-206B-C84B-AED2-EF00F5BC0670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19022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C3A4E-206B-C84B-AED2-EF00F5BC0670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02492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C3A4E-206B-C84B-AED2-EF00F5BC0670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42380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Drift</a:t>
            </a:r>
            <a:r>
              <a:rPr kumimoji="1" lang="en-US" altLang="ja-JP" baseline="0" dirty="0" smtClean="0"/>
              <a:t> velocity of negative ion is slower than electrons,</a:t>
            </a:r>
            <a:r>
              <a:rPr kumimoji="1" lang="ja-JP" altLang="en-US" baseline="0" dirty="0" smtClean="0"/>
              <a:t>　</a:t>
            </a:r>
            <a:r>
              <a:rPr kumimoji="1" lang="en-US" altLang="ja-JP" baseline="0" dirty="0" smtClean="0"/>
              <a:t>typically ten to the negative second cm par micro sec.</a:t>
            </a:r>
          </a:p>
          <a:p>
            <a:r>
              <a:rPr kumimoji="1" lang="en-US" altLang="ja-JP" baseline="0" dirty="0" smtClean="0"/>
              <a:t>So rise time is very long, shaping time is needed micro sec order.</a:t>
            </a:r>
          </a:p>
          <a:p>
            <a:r>
              <a:rPr kumimoji="1" lang="en-US" altLang="ja-JP" baseline="0" dirty="0" smtClean="0"/>
              <a:t>We made slow time constant and high gain amplifier.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C3A4E-206B-C84B-AED2-EF00F5BC0670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36074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C3A4E-206B-C84B-AED2-EF00F5BC0670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25252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C3A4E-206B-C84B-AED2-EF00F5BC0670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14456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C3A4E-206B-C84B-AED2-EF00F5BC0670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8998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I</a:t>
            </a:r>
            <a:r>
              <a:rPr kumimoji="1" lang="en-US" altLang="ja-JP" baseline="0" dirty="0" smtClean="0"/>
              <a:t> explain the method of Dark matter research by using MPGD.</a:t>
            </a:r>
          </a:p>
          <a:p>
            <a:endParaRPr kumimoji="1" lang="en-US" altLang="ja-JP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 smtClean="0"/>
              <a:t>This</a:t>
            </a:r>
            <a:r>
              <a:rPr kumimoji="1" lang="en-US" altLang="ja-JP" baseline="0" dirty="0" smtClean="0"/>
              <a:t> figure shows our galaxy. Galaxy has dark matter.</a:t>
            </a:r>
          </a:p>
          <a:p>
            <a:r>
              <a:rPr kumimoji="1" lang="en-US" altLang="ja-JP" baseline="0" dirty="0" smtClean="0"/>
              <a:t>We are in solar system, move towards Cygnus.</a:t>
            </a:r>
          </a:p>
          <a:p>
            <a:r>
              <a:rPr kumimoji="1" lang="en-US" altLang="ja-JP" baseline="0" dirty="0" smtClean="0"/>
              <a:t>So relativity dark matter is coming to the earth from Cygnus.</a:t>
            </a:r>
          </a:p>
          <a:p>
            <a:r>
              <a:rPr kumimoji="1" lang="ja-JP" altLang="en-US" baseline="0" dirty="0" smtClean="0"/>
              <a:t>りらてぃゔり</a:t>
            </a:r>
            <a:endParaRPr kumimoji="1" lang="en-US" altLang="ja-JP" baseline="0" dirty="0" smtClean="0"/>
          </a:p>
          <a:p>
            <a:r>
              <a:rPr kumimoji="1" lang="en-US" altLang="ja-JP" baseline="0" dirty="0" smtClean="0"/>
              <a:t>Right figure shows WIMP-nucleus scattering .</a:t>
            </a:r>
          </a:p>
          <a:p>
            <a:r>
              <a:rPr kumimoji="1" lang="en-US" altLang="ja-JP" baseline="0" dirty="0" smtClean="0"/>
              <a:t>Nucleus is </a:t>
            </a:r>
            <a:r>
              <a:rPr kumimoji="1" lang="en-US" altLang="ja-JP" baseline="0" dirty="0" err="1" smtClean="0"/>
              <a:t>recoild</a:t>
            </a:r>
            <a:r>
              <a:rPr kumimoji="1" lang="en-US" altLang="ja-JP" baseline="0" dirty="0" smtClean="0"/>
              <a:t> by WIMP.</a:t>
            </a:r>
          </a:p>
          <a:p>
            <a:r>
              <a:rPr kumimoji="1" lang="en-US" altLang="ja-JP" baseline="0" dirty="0" smtClean="0"/>
              <a:t> We get this nuclear track with MPGDs and </a:t>
            </a:r>
            <a:r>
              <a:rPr kumimoji="1" lang="en-US" altLang="ja-JP" baseline="0" dirty="0" err="1" smtClean="0"/>
              <a:t>calcurate</a:t>
            </a:r>
            <a:r>
              <a:rPr kumimoji="1" lang="en-US" altLang="ja-JP" baseline="0" dirty="0" smtClean="0"/>
              <a:t> recoil angle gamma.</a:t>
            </a:r>
          </a:p>
          <a:p>
            <a:r>
              <a:rPr kumimoji="1" lang="en-US" altLang="ja-JP" baseline="0" dirty="0" smtClean="0"/>
              <a:t>The distribution of gamma is expected to show an asymmetry.</a:t>
            </a:r>
          </a:p>
          <a:p>
            <a:r>
              <a:rPr kumimoji="1" lang="en-US" altLang="ja-JP" baseline="0" dirty="0" smtClean="0"/>
              <a:t>There are many forward scatterings .</a:t>
            </a:r>
          </a:p>
          <a:p>
            <a:r>
              <a:rPr kumimoji="1" lang="en-US" altLang="ja-JP" baseline="0" dirty="0" smtClean="0"/>
              <a:t>This signature should be strong evidence of dark </a:t>
            </a:r>
            <a:r>
              <a:rPr kumimoji="1" lang="en-US" altLang="ja-JP" baseline="0" dirty="0" err="1" smtClean="0"/>
              <a:t>mattter</a:t>
            </a:r>
            <a:r>
              <a:rPr kumimoji="1" lang="en-US" altLang="ja-JP" baseline="0" dirty="0" smtClean="0"/>
              <a:t> (</a:t>
            </a:r>
            <a:r>
              <a:rPr kumimoji="1" lang="en-US" altLang="ja-JP" baseline="0" dirty="0" err="1" smtClean="0"/>
              <a:t>ovsevation</a:t>
            </a:r>
            <a:r>
              <a:rPr kumimoji="1" lang="en-US" altLang="ja-JP" baseline="0" dirty="0" smtClean="0"/>
              <a:t>).</a:t>
            </a:r>
          </a:p>
          <a:p>
            <a:endParaRPr kumimoji="1" lang="en-US" altLang="ja-JP" baseline="0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C3A4E-206B-C84B-AED2-EF00F5BC0670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6381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Here I show</a:t>
            </a:r>
            <a:r>
              <a:rPr kumimoji="1" lang="en-US" altLang="ja-JP" baseline="0" dirty="0" smtClean="0"/>
              <a:t> you</a:t>
            </a:r>
            <a:r>
              <a:rPr kumimoji="1" lang="en-US" altLang="ja-JP" dirty="0" smtClean="0"/>
              <a:t> DM</a:t>
            </a:r>
            <a:r>
              <a:rPr kumimoji="1" lang="en-US" altLang="ja-JP" baseline="0" dirty="0" smtClean="0"/>
              <a:t> experiments using gas detector in the world.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dirty="0" smtClean="0"/>
              <a:t>DRIFT</a:t>
            </a:r>
            <a:r>
              <a:rPr kumimoji="1" lang="en-US" altLang="ja-JP" baseline="0" dirty="0" smtClean="0"/>
              <a:t> team use MWPC with negative ion.</a:t>
            </a:r>
          </a:p>
          <a:p>
            <a:r>
              <a:rPr kumimoji="1" lang="en-US" altLang="ja-JP" baseline="0" dirty="0" smtClean="0"/>
              <a:t>DRIFT group has a low background , and large size detector in underground.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DM-TPC uses CCD camera and succeed in head/tail recognition.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MIMAC and NEWAGE use MPGDs, </a:t>
            </a:r>
          </a:p>
          <a:p>
            <a:r>
              <a:rPr kumimoji="1" lang="en-US" altLang="ja-JP" baseline="0" dirty="0" smtClean="0"/>
              <a:t>For MIMAC, </a:t>
            </a:r>
            <a:r>
              <a:rPr kumimoji="1" lang="en-US" altLang="ja-JP" baseline="0" dirty="0" err="1" smtClean="0"/>
              <a:t>Micromegas</a:t>
            </a:r>
            <a:r>
              <a:rPr kumimoji="1" lang="en-US" altLang="ja-JP" baseline="0" dirty="0" smtClean="0"/>
              <a:t> which </a:t>
            </a:r>
            <a:r>
              <a:rPr kumimoji="1" lang="en-US" altLang="ja-JP" baseline="0" dirty="0" err="1" smtClean="0"/>
              <a:t>pich</a:t>
            </a:r>
            <a:r>
              <a:rPr kumimoji="1" lang="en-US" altLang="ja-JP" baseline="0" dirty="0" smtClean="0"/>
              <a:t> is almost 400 um, is used .</a:t>
            </a:r>
          </a:p>
          <a:p>
            <a:r>
              <a:rPr kumimoji="1" lang="en-US" altLang="ja-JP" baseline="0" dirty="0" smtClean="0"/>
              <a:t>The Detector volume is 10 times 10 times 25 cubic centimeter.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NEWAGE use u-PIC.</a:t>
            </a:r>
          </a:p>
          <a:p>
            <a:r>
              <a:rPr kumimoji="1" lang="en-US" altLang="ja-JP" baseline="0" dirty="0" err="1" smtClean="0"/>
              <a:t>Electrodes’s</a:t>
            </a:r>
            <a:r>
              <a:rPr kumimoji="1" lang="en-US" altLang="ja-JP" baseline="0" dirty="0" smtClean="0"/>
              <a:t> </a:t>
            </a:r>
            <a:r>
              <a:rPr kumimoji="1" lang="en-US" altLang="ja-JP" baseline="0" dirty="0" err="1" smtClean="0"/>
              <a:t>pich</a:t>
            </a:r>
            <a:r>
              <a:rPr kumimoji="1" lang="en-US" altLang="ja-JP" baseline="0" dirty="0" smtClean="0"/>
              <a:t> is 400 um.</a:t>
            </a:r>
          </a:p>
          <a:p>
            <a:r>
              <a:rPr kumimoji="1" lang="en-US" altLang="ja-JP" baseline="0" dirty="0" smtClean="0"/>
              <a:t>We have the best direction-sensitive limit.</a:t>
            </a:r>
          </a:p>
          <a:p>
            <a:endParaRPr kumimoji="1" lang="en-US" altLang="ja-JP" baseline="0" dirty="0" smtClean="0"/>
          </a:p>
          <a:p>
            <a:endParaRPr kumimoji="1" lang="en-US" altLang="ja-JP" baseline="0" dirty="0" smtClean="0"/>
          </a:p>
          <a:p>
            <a:endParaRPr kumimoji="1" lang="en-US" altLang="ja-JP" baseline="0" dirty="0" smtClean="0"/>
          </a:p>
          <a:p>
            <a:endParaRPr kumimoji="1" lang="en-US" altLang="ja-JP" baseline="0" dirty="0" smtClean="0"/>
          </a:p>
          <a:p>
            <a:endParaRPr kumimoji="1" lang="en-US" altLang="ja-JP" baseline="0" dirty="0" smtClean="0"/>
          </a:p>
          <a:p>
            <a:endParaRPr kumimoji="1" lang="en-US" altLang="ja-JP" baseline="0" dirty="0" smtClean="0"/>
          </a:p>
          <a:p>
            <a:r>
              <a:rPr kumimoji="1" lang="ja-JP" altLang="en-US" dirty="0" smtClean="0"/>
              <a:t>ずをさしながら言います。</a:t>
            </a:r>
            <a:endParaRPr kumimoji="1" lang="en-US" altLang="ja-JP" dirty="0" smtClean="0"/>
          </a:p>
          <a:p>
            <a:r>
              <a:rPr kumimoji="1" lang="en-US" altLang="ja-JP" dirty="0" smtClean="0"/>
              <a:t>DRIFT-&gt;DM=</a:t>
            </a:r>
            <a:r>
              <a:rPr kumimoji="1" lang="en-US" altLang="ja-JP" dirty="0" err="1" smtClean="0"/>
              <a:t>Tpc</a:t>
            </a:r>
            <a:r>
              <a:rPr kumimoji="1" lang="en-US" altLang="ja-JP" dirty="0" smtClean="0"/>
              <a:t>-&gt; MIMAC-&gt;NEWAGE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C3A4E-206B-C84B-AED2-EF00F5BC0670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8034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 I </a:t>
            </a:r>
            <a:r>
              <a:rPr kumimoji="1" lang="en-US" altLang="ja-JP" dirty="0" err="1" smtClean="0"/>
              <a:t>explan</a:t>
            </a:r>
            <a:r>
              <a:rPr kumimoji="1" lang="en-US" altLang="ja-JP" dirty="0" smtClean="0"/>
              <a:t> NEWAGE experiment</a:t>
            </a:r>
            <a:r>
              <a:rPr kumimoji="1" lang="en-US" altLang="ja-JP" baseline="0" dirty="0" smtClean="0"/>
              <a:t> in detail.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C3A4E-206B-C84B-AED2-EF00F5BC0670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01352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NEWAGE detector</a:t>
            </a:r>
            <a:r>
              <a:rPr kumimoji="1" lang="en-US" altLang="ja-JP" baseline="0" dirty="0" smtClean="0"/>
              <a:t> is at </a:t>
            </a:r>
            <a:r>
              <a:rPr kumimoji="1" lang="en-US" altLang="ja-JP" baseline="0" dirty="0" err="1" smtClean="0"/>
              <a:t>Kamioka</a:t>
            </a:r>
            <a:r>
              <a:rPr kumimoji="1" lang="en-US" altLang="ja-JP" baseline="0" dirty="0" smtClean="0"/>
              <a:t> mine in Japan.</a:t>
            </a:r>
          </a:p>
          <a:p>
            <a:r>
              <a:rPr kumimoji="1" lang="en-US" altLang="ja-JP" baseline="0" dirty="0" smtClean="0"/>
              <a:t>This is the whole detector system.</a:t>
            </a:r>
          </a:p>
          <a:p>
            <a:r>
              <a:rPr kumimoji="1" lang="en-US" altLang="ja-JP" baseline="0" dirty="0" smtClean="0"/>
              <a:t>Left module is electronics, and this is </a:t>
            </a:r>
            <a:r>
              <a:rPr kumimoji="1" lang="en-US" altLang="ja-JP" baseline="0" dirty="0" err="1" smtClean="0"/>
              <a:t>gsa</a:t>
            </a:r>
            <a:r>
              <a:rPr kumimoji="1" lang="en-US" altLang="ja-JP" baseline="0" dirty="0" smtClean="0"/>
              <a:t> circulation system.</a:t>
            </a:r>
          </a:p>
          <a:p>
            <a:r>
              <a:rPr kumimoji="1" lang="en-US" altLang="ja-JP" baseline="0" dirty="0" smtClean="0"/>
              <a:t>This vessel is </a:t>
            </a:r>
            <a:r>
              <a:rPr kumimoji="1" lang="en-US" altLang="ja-JP" baseline="0" dirty="0" err="1" smtClean="0"/>
              <a:t>uTPC</a:t>
            </a:r>
            <a:r>
              <a:rPr kumimoji="1" lang="en-US" altLang="ja-JP" baseline="0" dirty="0" smtClean="0"/>
              <a:t>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The length of Drift cage is </a:t>
            </a:r>
            <a:r>
              <a:rPr kumimoji="1" lang="en-US" altLang="ja-JP" baseline="0" dirty="0" err="1" smtClean="0"/>
              <a:t>fourty</a:t>
            </a:r>
            <a:r>
              <a:rPr kumimoji="1" lang="en-US" altLang="ja-JP" baseline="0" dirty="0" smtClean="0"/>
              <a:t> one centimeter.</a:t>
            </a:r>
          </a:p>
          <a:p>
            <a:r>
              <a:rPr kumimoji="1" lang="en-US" altLang="ja-JP" baseline="0" dirty="0" smtClean="0"/>
              <a:t>GEM is thirty one times thirty one square centimeter.</a:t>
            </a:r>
          </a:p>
          <a:p>
            <a:r>
              <a:rPr kumimoji="1" lang="en-US" altLang="ja-JP" baseline="0" dirty="0" smtClean="0"/>
              <a:t>And </a:t>
            </a:r>
            <a:r>
              <a:rPr kumimoji="1" lang="en-US" altLang="ja-JP" baseline="0" dirty="0" err="1" smtClean="0"/>
              <a:t>uPIC</a:t>
            </a:r>
            <a:r>
              <a:rPr kumimoji="1" lang="en-US" altLang="ja-JP" baseline="0" dirty="0" smtClean="0"/>
              <a:t> is 30 times thirty square centimeter.</a:t>
            </a:r>
          </a:p>
          <a:p>
            <a:r>
              <a:rPr kumimoji="1" lang="en-US" altLang="ja-JP" baseline="0" dirty="0" smtClean="0"/>
              <a:t>So the </a:t>
            </a:r>
            <a:r>
              <a:rPr kumimoji="1" lang="en-US" altLang="ja-JP" baseline="0" dirty="0" err="1" smtClean="0"/>
              <a:t>Detecton</a:t>
            </a:r>
            <a:r>
              <a:rPr kumimoji="1" lang="en-US" altLang="ja-JP" baseline="0" dirty="0" smtClean="0"/>
              <a:t> volume is 30 times 30 times 41 cubic centimeter.</a:t>
            </a:r>
          </a:p>
          <a:p>
            <a:endParaRPr kumimoji="1" lang="en-US" altLang="ja-JP" baseline="0" dirty="0" smtClean="0"/>
          </a:p>
          <a:p>
            <a:endParaRPr kumimoji="1" lang="en-US" altLang="ja-JP" baseline="0" dirty="0" smtClean="0"/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We use CF4 gas, because</a:t>
            </a:r>
            <a:r>
              <a:rPr kumimoji="1" lang="ja-JP" altLang="en-US" baseline="0" dirty="0" smtClean="0"/>
              <a:t>　</a:t>
            </a:r>
            <a:r>
              <a:rPr lang="en-US" altLang="ja-JP" dirty="0" smtClean="0"/>
              <a:t>Fluorine</a:t>
            </a:r>
            <a:r>
              <a:rPr lang="en-US" altLang="ja-JP" baseline="0" dirty="0" smtClean="0"/>
              <a:t> has a large </a:t>
            </a:r>
            <a:r>
              <a:rPr lang="en-US" altLang="ja-JP" baseline="0" dirty="0" err="1" smtClean="0"/>
              <a:t>csoss</a:t>
            </a:r>
            <a:r>
              <a:rPr lang="en-US" altLang="ja-JP" baseline="0" dirty="0" smtClean="0"/>
              <a:t> section of Spin Dependent interaction.</a:t>
            </a:r>
          </a:p>
          <a:p>
            <a:endParaRPr lang="en-US" altLang="ja-JP" baseline="0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C3A4E-206B-C84B-AED2-EF00F5BC0670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9667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aseline="0" dirty="0" smtClean="0"/>
              <a:t>Now I show you the latest result of NEWAGE</a:t>
            </a:r>
            <a:r>
              <a:rPr kumimoji="1" lang="ja-JP" altLang="en-US" baseline="0" dirty="0" smtClean="0"/>
              <a:t>。</a:t>
            </a:r>
            <a:endParaRPr kumimoji="1" lang="en-US" altLang="ja-JP" baseline="0" dirty="0" smtClean="0"/>
          </a:p>
          <a:p>
            <a:r>
              <a:rPr kumimoji="1" lang="en-US" altLang="ja-JP" baseline="0" dirty="0" smtClean="0"/>
              <a:t>This  is obtained </a:t>
            </a:r>
            <a:r>
              <a:rPr kumimoji="1" lang="en-US" altLang="ja-JP" baseline="0" dirty="0" err="1" smtClean="0"/>
              <a:t>skymap</a:t>
            </a:r>
            <a:r>
              <a:rPr kumimoji="1" lang="en-US" altLang="ja-JP" baseline="0" dirty="0" smtClean="0"/>
              <a:t> of carbon and </a:t>
            </a:r>
            <a:r>
              <a:rPr kumimoji="1" lang="en-US" altLang="ja-JP" baseline="0" dirty="0" err="1" smtClean="0"/>
              <a:t>flourine</a:t>
            </a:r>
            <a:r>
              <a:rPr kumimoji="1" lang="en-US" altLang="ja-JP" baseline="0" dirty="0" smtClean="0"/>
              <a:t> recoils in galactic coordinate. CF</a:t>
            </a:r>
          </a:p>
          <a:p>
            <a:r>
              <a:rPr kumimoji="1" lang="en-US" altLang="ja-JP" baseline="0" dirty="0" smtClean="0"/>
              <a:t>Horizontal axis is galactic longitude, and vertical axis is galactic latitude.</a:t>
            </a:r>
          </a:p>
          <a:p>
            <a:r>
              <a:rPr kumimoji="1" lang="en-US" altLang="ja-JP" baseline="0" dirty="0" smtClean="0"/>
              <a:t>Black dots is observed recoil events and gradation color is detection efficiency.</a:t>
            </a:r>
          </a:p>
          <a:p>
            <a:r>
              <a:rPr kumimoji="1" lang="en-US" altLang="ja-JP" baseline="0" dirty="0" smtClean="0"/>
              <a:t>And they are consistent.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We made a cosine distribution and obtained direction-sensitive limit.</a:t>
            </a:r>
          </a:p>
          <a:p>
            <a:endParaRPr kumimoji="1" lang="en-US" altLang="ja-JP" baseline="0" dirty="0" smtClean="0"/>
          </a:p>
          <a:p>
            <a:endParaRPr kumimoji="1" lang="en-US" altLang="ja-JP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aseline="0" dirty="0" smtClean="0"/>
              <a:t>In this figure, horizontal axis is mass of DM, and vertical axis is cross section.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aseline="0" dirty="0" smtClean="0"/>
              <a:t>This work is red limit curve.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aseline="0" dirty="0" smtClean="0"/>
              <a:t> NEWAGE  has the best direction-sensitive limit.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aseline="0" dirty="0" smtClean="0"/>
              <a:t> the green line are non-directional dark matter search 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aseline="0" dirty="0" smtClean="0"/>
              <a:t>they have limits better than directional experiment.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aseline="0" dirty="0" smtClean="0"/>
              <a:t>So we need to  reduce background event,  in order to reach there limits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baseline="0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C3A4E-206B-C84B-AED2-EF00F5BC0670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3530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I would like to talk</a:t>
            </a:r>
            <a:r>
              <a:rPr kumimoji="1" lang="en-US" altLang="ja-JP" baseline="0" dirty="0" smtClean="0"/>
              <a:t> about why we want to use negative ion gas.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C3A4E-206B-C84B-AED2-EF00F5BC0670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51006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This figure is</a:t>
            </a:r>
            <a:r>
              <a:rPr kumimoji="1" lang="en-US" altLang="ja-JP" baseline="0" dirty="0" smtClean="0"/>
              <a:t> a cross section view of </a:t>
            </a:r>
            <a:r>
              <a:rPr kumimoji="1" lang="en-US" altLang="ja-JP" dirty="0" smtClean="0"/>
              <a:t> NEWAGE0.3b’ detector</a:t>
            </a:r>
          </a:p>
          <a:p>
            <a:r>
              <a:rPr kumimoji="1" lang="en-US" altLang="ja-JP" dirty="0" smtClean="0"/>
              <a:t>The</a:t>
            </a:r>
            <a:r>
              <a:rPr kumimoji="1" lang="en-US" altLang="ja-JP" baseline="0" dirty="0" smtClean="0"/>
              <a:t> green label is u-PIC and GEM, Drift plane.</a:t>
            </a:r>
          </a:p>
          <a:p>
            <a:r>
              <a:rPr kumimoji="1" lang="en-US" altLang="ja-JP" baseline="0" dirty="0" smtClean="0"/>
              <a:t>Black arrows show background candidates.</a:t>
            </a:r>
          </a:p>
          <a:p>
            <a:r>
              <a:rPr kumimoji="1" lang="en-US" altLang="ja-JP" baseline="0" dirty="0" smtClean="0"/>
              <a:t>We have already understood the main background source.</a:t>
            </a:r>
          </a:p>
          <a:p>
            <a:r>
              <a:rPr kumimoji="1" lang="en-US" altLang="ja-JP" baseline="0" dirty="0" smtClean="0"/>
              <a:t>Main backgrounds are α-rays from radioactive contamination in u-PIC.</a:t>
            </a:r>
          </a:p>
          <a:p>
            <a:r>
              <a:rPr kumimoji="1" lang="en-US" altLang="ja-JP" baseline="0" dirty="0" smtClean="0"/>
              <a:t>Shown by  number 7 arrow, and C arrow, both come from u-PIC.</a:t>
            </a:r>
          </a:p>
          <a:p>
            <a:r>
              <a:rPr kumimoji="1" lang="en-US" altLang="ja-JP" baseline="0" dirty="0" smtClean="0"/>
              <a:t>If we could </a:t>
            </a:r>
            <a:r>
              <a:rPr kumimoji="1" lang="en-US" altLang="ja-JP" baseline="0" dirty="0" err="1" smtClean="0"/>
              <a:t>fiducialize</a:t>
            </a:r>
            <a:r>
              <a:rPr kumimoji="1" lang="en-US" altLang="ja-JP" baseline="0" dirty="0" smtClean="0"/>
              <a:t> in the Z-direction, we can improve our sensitivity.</a:t>
            </a:r>
          </a:p>
          <a:p>
            <a:r>
              <a:rPr kumimoji="1" lang="en-US" altLang="ja-JP" baseline="0" dirty="0" smtClean="0"/>
              <a:t>So Z </a:t>
            </a:r>
            <a:r>
              <a:rPr kumimoji="1" lang="en-US" altLang="ja-JP" baseline="0" dirty="0" err="1" smtClean="0"/>
              <a:t>fiducialization</a:t>
            </a:r>
            <a:r>
              <a:rPr kumimoji="1" lang="en-US" altLang="ja-JP" baseline="0" dirty="0" smtClean="0"/>
              <a:t> , if possible , is very important.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C3A4E-206B-C84B-AED2-EF00F5BC0670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4638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2015/10/15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 T.Ikeda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3D023-3446-5E4E-A557-F55287F287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9954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2015/10/15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 T.Ikeda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3D023-3446-5E4E-A557-F55287F287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6367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2015/10/15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 T.Ikeda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3D023-3446-5E4E-A557-F55287F287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3688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2015/10/15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 T.Ikeda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3D023-3446-5E4E-A557-F55287F287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9721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2015/10/15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 T.Ikeda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3D023-3446-5E4E-A557-F55287F287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5973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2015/10/15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 T.Ikeda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3D023-3446-5E4E-A557-F55287F287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2199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2015/10/15</a:t>
            </a:r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 T.Ikeda</a:t>
            </a:r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3D023-3446-5E4E-A557-F55287F287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1196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2015/10/15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 T.Ikeda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3D023-3446-5E4E-A557-F55287F287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7359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2015/10/15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 T.Ikeda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3D023-3446-5E4E-A557-F55287F287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8884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2015/10/15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 T.Ikeda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3D023-3446-5E4E-A557-F55287F287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1694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ja-JP" altLang="en-US" smtClean="0"/>
              <a:t>プレースホルダーまでドラッグするかアイコンをクリックして図を追加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2015/10/15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 T.Ikeda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3D023-3446-5E4E-A557-F55287F287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5082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smtClean="0"/>
              <a:t>2015/10/15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smtClean="0"/>
              <a:t>MPGD2015 T.Ikeda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3D023-3446-5E4E-A557-F55287F287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4295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5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png"/><Relationship Id="rId5" Type="http://schemas.openxmlformats.org/officeDocument/2006/relationships/image" Target="../media/image7.emf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5" Type="http://schemas.openxmlformats.org/officeDocument/2006/relationships/image" Target="../media/image16.emf"/><Relationship Id="rId6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748047" y="1681384"/>
            <a:ext cx="79704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>
                <a:latin typeface="Marion Regular"/>
                <a:cs typeface="Marion Regular"/>
              </a:rPr>
              <a:t>Study of Negative-Ion TPC using μ-PIC </a:t>
            </a:r>
            <a:endParaRPr lang="en-US" altLang="ja-JP" sz="3200" dirty="0" smtClean="0">
              <a:latin typeface="Marion Regular"/>
              <a:cs typeface="Marion Regular"/>
            </a:endParaRPr>
          </a:p>
          <a:p>
            <a:r>
              <a:rPr lang="en-US" altLang="ja-JP" sz="3200" dirty="0" smtClean="0">
                <a:latin typeface="Marion Regular"/>
                <a:cs typeface="Marion Regular"/>
              </a:rPr>
              <a:t>              for </a:t>
            </a:r>
            <a:r>
              <a:rPr lang="en-US" altLang="ja-JP" sz="3200" dirty="0">
                <a:latin typeface="Marion Regular"/>
                <a:cs typeface="Marion Regular"/>
              </a:rPr>
              <a:t>Directional Dark Matter </a:t>
            </a:r>
            <a:r>
              <a:rPr lang="en-US" altLang="ja-JP" sz="3200" dirty="0" smtClean="0">
                <a:latin typeface="Marion Regular"/>
                <a:cs typeface="Marion Regular"/>
              </a:rPr>
              <a:t>search</a:t>
            </a:r>
            <a:endParaRPr lang="en-US" altLang="ja-JP" sz="3200" dirty="0">
              <a:latin typeface="Marion Regular"/>
              <a:cs typeface="Marion Regular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818222" y="3588713"/>
            <a:ext cx="36272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err="1" smtClean="0">
                <a:latin typeface="Avenir Book"/>
                <a:cs typeface="Avenir Book"/>
              </a:rPr>
              <a:t>Kentaro</a:t>
            </a:r>
            <a:r>
              <a:rPr lang="en-US" altLang="ja-JP" sz="1400" dirty="0">
                <a:latin typeface="Avenir Book"/>
                <a:cs typeface="Avenir Book"/>
              </a:rPr>
              <a:t>,</a:t>
            </a:r>
            <a:r>
              <a:rPr lang="en-US" altLang="ja-JP" sz="1400" dirty="0" smtClean="0">
                <a:latin typeface="Avenir Book"/>
                <a:cs typeface="Avenir Book"/>
              </a:rPr>
              <a:t> </a:t>
            </a:r>
            <a:r>
              <a:rPr lang="en-US" altLang="ja-JP" sz="1400" dirty="0" err="1" smtClean="0">
                <a:latin typeface="Avenir Book"/>
                <a:cs typeface="Avenir Book"/>
              </a:rPr>
              <a:t>Miuch</a:t>
            </a:r>
            <a:r>
              <a:rPr lang="en-US" altLang="ja-JP" sz="1400" dirty="0">
                <a:latin typeface="Avenir Book"/>
                <a:cs typeface="Avenir Book"/>
              </a:rPr>
              <a:t> </a:t>
            </a:r>
            <a:r>
              <a:rPr lang="en-US" altLang="ja-JP" sz="1400" dirty="0" smtClean="0">
                <a:latin typeface="Avenir Book"/>
                <a:cs typeface="Avenir Book"/>
              </a:rPr>
              <a:t>(Kobe Univ.)</a:t>
            </a:r>
          </a:p>
          <a:p>
            <a:r>
              <a:rPr lang="en-US" altLang="ja-JP" sz="1400" dirty="0" smtClean="0">
                <a:latin typeface="Avenir Book"/>
                <a:cs typeface="Avenir Book"/>
              </a:rPr>
              <a:t>DANIEL</a:t>
            </a:r>
            <a:r>
              <a:rPr lang="en-US" altLang="ja-JP" sz="1400" dirty="0">
                <a:latin typeface="Avenir Book"/>
                <a:cs typeface="Avenir Book"/>
              </a:rPr>
              <a:t>, Snowden-</a:t>
            </a:r>
            <a:r>
              <a:rPr lang="en-US" altLang="ja-JP" sz="1400" dirty="0" err="1">
                <a:latin typeface="Avenir Book"/>
                <a:cs typeface="Avenir Book"/>
              </a:rPr>
              <a:t>ifft</a:t>
            </a:r>
            <a:r>
              <a:rPr lang="en-US" altLang="ja-JP" sz="1400" dirty="0">
                <a:latin typeface="Avenir Book"/>
                <a:cs typeface="Avenir Book"/>
              </a:rPr>
              <a:t> </a:t>
            </a:r>
            <a:r>
              <a:rPr lang="en-US" altLang="ja-JP" sz="1400" dirty="0" smtClean="0">
                <a:latin typeface="Avenir Book"/>
                <a:cs typeface="Avenir Book"/>
              </a:rPr>
              <a:t>(Occidental College)</a:t>
            </a:r>
          </a:p>
          <a:p>
            <a:r>
              <a:rPr lang="en-US" altLang="ja-JP" sz="1400" dirty="0" smtClean="0">
                <a:latin typeface="Avenir Book"/>
                <a:cs typeface="Avenir Book"/>
              </a:rPr>
              <a:t>JEAN</a:t>
            </a:r>
            <a:r>
              <a:rPr lang="en-US" altLang="ja-JP" sz="1400" dirty="0">
                <a:latin typeface="Avenir Book"/>
                <a:cs typeface="Avenir Book"/>
              </a:rPr>
              <a:t>-LUC, </a:t>
            </a:r>
            <a:r>
              <a:rPr lang="en-US" altLang="ja-JP" sz="1400" dirty="0" err="1">
                <a:latin typeface="Avenir Book"/>
                <a:cs typeface="Avenir Book"/>
              </a:rPr>
              <a:t>Gauvreau</a:t>
            </a:r>
            <a:r>
              <a:rPr lang="en-US" altLang="ja-JP" sz="1400" dirty="0">
                <a:latin typeface="Avenir Book"/>
                <a:cs typeface="Avenir Book"/>
              </a:rPr>
              <a:t> (Occidental College</a:t>
            </a:r>
            <a:r>
              <a:rPr lang="en-US" altLang="ja-JP" sz="1400" dirty="0" smtClean="0">
                <a:latin typeface="Avenir Book"/>
                <a:cs typeface="Avenir Book"/>
              </a:rPr>
              <a:t>)</a:t>
            </a:r>
          </a:p>
          <a:p>
            <a:r>
              <a:rPr lang="en-US" altLang="ja-JP" sz="1400" dirty="0" smtClean="0">
                <a:latin typeface="Avenir Book"/>
                <a:cs typeface="Avenir Book"/>
              </a:rPr>
              <a:t>+NEWAGE Group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939997" y="3145072"/>
            <a:ext cx="34075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u="sng" dirty="0" smtClean="0">
                <a:latin typeface="Avenir Book"/>
                <a:cs typeface="Avenir Book"/>
              </a:rPr>
              <a:t>Tomonori </a:t>
            </a:r>
            <a:r>
              <a:rPr lang="en-US" altLang="ja-JP" sz="2000" u="sng" dirty="0" smtClean="0">
                <a:latin typeface="Avenir Book"/>
                <a:cs typeface="Avenir Book"/>
              </a:rPr>
              <a:t>Ikeda (Kobe Univ.)</a:t>
            </a:r>
            <a:endParaRPr kumimoji="1" lang="ja-JP" altLang="en-US" sz="2000" u="sng" dirty="0">
              <a:latin typeface="Avenir Book"/>
              <a:cs typeface="Avenir Book"/>
            </a:endParaRPr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2015/10/15</a:t>
            </a:r>
            <a:endParaRPr kumimoji="1" lang="ja-JP" altLang="en-US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 T.Ikeda</a:t>
            </a:r>
            <a:endParaRPr kumimoji="1" lang="ja-JP" altLang="en-US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3D023-3446-5E4E-A557-F55287F2874A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971723" y="4807100"/>
            <a:ext cx="341632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ja-JP" dirty="0" smtClean="0">
                <a:latin typeface="Marion Italic"/>
                <a:cs typeface="Marion Italic"/>
              </a:rPr>
              <a:t>DM Experiments with MPGD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ja-JP" dirty="0" smtClean="0">
                <a:latin typeface="Marion Italic"/>
                <a:cs typeface="Marion Italic"/>
              </a:rPr>
              <a:t>NEWAGE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ja-JP" dirty="0" smtClean="0">
                <a:latin typeface="Marion Italic"/>
                <a:cs typeface="Marion Italic"/>
              </a:rPr>
              <a:t>Motivation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ja-JP" dirty="0" smtClean="0">
                <a:latin typeface="Marion Italic"/>
                <a:cs typeface="Marion Italic"/>
              </a:rPr>
              <a:t>Measurement</a:t>
            </a:r>
          </a:p>
          <a:p>
            <a:pPr marL="342900" indent="-342900">
              <a:buFont typeface="+mj-lt"/>
              <a:buAutoNum type="arabicPeriod"/>
            </a:pPr>
            <a:r>
              <a:rPr kumimoji="1" lang="en-US" altLang="ja-JP" dirty="0" smtClean="0">
                <a:latin typeface="Marion Italic"/>
                <a:cs typeface="Marion Italic"/>
              </a:rPr>
              <a:t>Summary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5424104"/>
            <a:ext cx="1529465" cy="860324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4171" y="5192006"/>
            <a:ext cx="1164344" cy="116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007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テキスト ボックス 70"/>
          <p:cNvSpPr txBox="1"/>
          <p:nvPr/>
        </p:nvSpPr>
        <p:spPr>
          <a:xfrm>
            <a:off x="146014" y="169034"/>
            <a:ext cx="44262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 smtClean="0">
                <a:latin typeface="Marion Bold"/>
                <a:cs typeface="Marion Bold"/>
              </a:rPr>
              <a:t>Self Triggering TPC</a:t>
            </a:r>
            <a:endParaRPr kumimoji="1" lang="ja-JP" altLang="en-US" sz="4000" dirty="0">
              <a:latin typeface="Marion Bold"/>
              <a:cs typeface="Marion Bold"/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2015/10/15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 </a:t>
            </a:r>
            <a:r>
              <a:rPr kumimoji="1" lang="en-US" altLang="ja-JP" dirty="0" err="1" smtClean="0"/>
              <a:t>T.Ikeda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3D023-3446-5E4E-A557-F55287F2874A}" type="slidenum">
              <a:rPr kumimoji="1" lang="ja-JP" altLang="en-US" smtClean="0"/>
              <a:t>10</a:t>
            </a:fld>
            <a:endParaRPr kumimoji="1" lang="ja-JP" altLang="en-US"/>
          </a:p>
        </p:txBody>
      </p:sp>
      <p:grpSp>
        <p:nvGrpSpPr>
          <p:cNvPr id="61" name="図形グループ 60"/>
          <p:cNvGrpSpPr/>
          <p:nvPr/>
        </p:nvGrpSpPr>
        <p:grpSpPr>
          <a:xfrm>
            <a:off x="928703" y="633810"/>
            <a:ext cx="7165886" cy="4634496"/>
            <a:chOff x="2123614" y="353700"/>
            <a:chExt cx="7165886" cy="4634496"/>
          </a:xfrm>
        </p:grpSpPr>
        <p:sp>
          <p:nvSpPr>
            <p:cNvPr id="5" name="円/楕円 4"/>
            <p:cNvSpPr/>
            <p:nvPr/>
          </p:nvSpPr>
          <p:spPr>
            <a:xfrm>
              <a:off x="2967747" y="2027726"/>
              <a:ext cx="360000" cy="36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7" name="直線コネクタ 6"/>
            <p:cNvCxnSpPr>
              <a:stCxn id="31" idx="2"/>
              <a:endCxn id="5" idx="6"/>
            </p:cNvCxnSpPr>
            <p:nvPr/>
          </p:nvCxnSpPr>
          <p:spPr>
            <a:xfrm flipH="1" flipV="1">
              <a:off x="3327747" y="2207726"/>
              <a:ext cx="3196860" cy="7245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dash"/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円/楕円 7"/>
            <p:cNvSpPr/>
            <p:nvPr/>
          </p:nvSpPr>
          <p:spPr>
            <a:xfrm>
              <a:off x="3559790" y="2668847"/>
              <a:ext cx="360000" cy="36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" name="円/楕円 8"/>
            <p:cNvSpPr/>
            <p:nvPr/>
          </p:nvSpPr>
          <p:spPr>
            <a:xfrm>
              <a:off x="4213927" y="3208847"/>
              <a:ext cx="360000" cy="36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13" name="直線コネクタ 12"/>
            <p:cNvCxnSpPr>
              <a:stCxn id="32" idx="2"/>
            </p:cNvCxnSpPr>
            <p:nvPr/>
          </p:nvCxnSpPr>
          <p:spPr>
            <a:xfrm flipH="1" flipV="1">
              <a:off x="3919790" y="2843582"/>
              <a:ext cx="3196860" cy="12510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dash"/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>
              <a:stCxn id="33" idx="2"/>
            </p:cNvCxnSpPr>
            <p:nvPr/>
          </p:nvCxnSpPr>
          <p:spPr>
            <a:xfrm flipH="1" flipV="1">
              <a:off x="4547985" y="3387666"/>
              <a:ext cx="3222802" cy="8426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dash"/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>
              <a:off x="3124200" y="1120588"/>
              <a:ext cx="32071" cy="3438691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矢印コネクタ 15"/>
            <p:cNvCxnSpPr/>
            <p:nvPr/>
          </p:nvCxnSpPr>
          <p:spPr>
            <a:xfrm>
              <a:off x="3156271" y="2888798"/>
              <a:ext cx="380233" cy="0"/>
            </a:xfrm>
            <a:prstGeom prst="straightConnector1">
              <a:avLst/>
            </a:prstGeom>
            <a:ln w="12700" cmpd="sng">
              <a:solidFill>
                <a:srgbClr val="FF0000"/>
              </a:solidFill>
              <a:headEnd type="triangle" w="lg" len="lg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矢印コネクタ 16"/>
            <p:cNvCxnSpPr>
              <a:endCxn id="9" idx="2"/>
            </p:cNvCxnSpPr>
            <p:nvPr/>
          </p:nvCxnSpPr>
          <p:spPr>
            <a:xfrm flipV="1">
              <a:off x="3156271" y="3388847"/>
              <a:ext cx="1057656" cy="7246"/>
            </a:xfrm>
            <a:prstGeom prst="straightConnector1">
              <a:avLst/>
            </a:prstGeom>
            <a:ln w="12700" cmpd="sng">
              <a:solidFill>
                <a:srgbClr val="FF0000"/>
              </a:solidFill>
              <a:headEnd type="triangle" w="lg" len="lg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テキスト ボックス 17"/>
            <p:cNvSpPr txBox="1"/>
            <p:nvPr/>
          </p:nvSpPr>
          <p:spPr>
            <a:xfrm>
              <a:off x="3327747" y="1669953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Marion Regular"/>
                  <a:cs typeface="Marion Regular"/>
                </a:rPr>
                <a:t>e</a:t>
              </a:r>
              <a:r>
                <a:rPr kumimoji="1" lang="en-US" altLang="ja-JP" baseline="30000" dirty="0" smtClean="0">
                  <a:latin typeface="Marion Regular"/>
                  <a:cs typeface="Marion Regular"/>
                </a:rPr>
                <a:t>-</a:t>
              </a:r>
              <a:endParaRPr kumimoji="1" lang="ja-JP" altLang="en-US" dirty="0">
                <a:latin typeface="Marion Regular"/>
                <a:cs typeface="Marion Regular"/>
              </a:endParaRPr>
            </a:p>
          </p:txBody>
        </p:sp>
        <p:cxnSp>
          <p:nvCxnSpPr>
            <p:cNvPr id="19" name="直線コネクタ 18"/>
            <p:cNvCxnSpPr/>
            <p:nvPr/>
          </p:nvCxnSpPr>
          <p:spPr>
            <a:xfrm>
              <a:off x="3134661" y="910441"/>
              <a:ext cx="4341989" cy="0"/>
            </a:xfrm>
            <a:prstGeom prst="line">
              <a:avLst/>
            </a:prstGeom>
            <a:ln w="12700" cmpd="sng">
              <a:solidFill>
                <a:srgbClr val="A6A6A6"/>
              </a:solidFill>
              <a:prstDash val="solid"/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テキスト ボックス 19"/>
            <p:cNvSpPr txBox="1"/>
            <p:nvPr/>
          </p:nvSpPr>
          <p:spPr>
            <a:xfrm>
              <a:off x="7214711" y="353700"/>
              <a:ext cx="207478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 smtClean="0">
                  <a:solidFill>
                    <a:srgbClr val="7F7F7F"/>
                  </a:solidFill>
                  <a:latin typeface="Marion Regular"/>
                  <a:cs typeface="Marion Regular"/>
                </a:rPr>
                <a:t>Electric field</a:t>
              </a:r>
              <a:endParaRPr kumimoji="1" lang="ja-JP" altLang="en-US" sz="2800" dirty="0">
                <a:solidFill>
                  <a:srgbClr val="7F7F7F"/>
                </a:solidFill>
                <a:latin typeface="Marion Regular"/>
                <a:cs typeface="Marion Regular"/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2373288" y="4618864"/>
              <a:ext cx="1582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Marion Regular"/>
                  <a:cs typeface="Marion Regular"/>
                </a:rPr>
                <a:t>Trigger timing</a:t>
              </a:r>
              <a:endParaRPr kumimoji="1" lang="ja-JP" altLang="en-US" dirty="0">
                <a:latin typeface="Marion Regular"/>
                <a:cs typeface="Marion Regular"/>
              </a:endParaRPr>
            </a:p>
          </p:txBody>
        </p:sp>
        <p:cxnSp>
          <p:nvCxnSpPr>
            <p:cNvPr id="22" name="直線矢印コネクタ 21"/>
            <p:cNvCxnSpPr/>
            <p:nvPr/>
          </p:nvCxnSpPr>
          <p:spPr>
            <a:xfrm flipV="1">
              <a:off x="3164530" y="4152469"/>
              <a:ext cx="3550730" cy="2"/>
            </a:xfrm>
            <a:prstGeom prst="straightConnector1">
              <a:avLst/>
            </a:prstGeom>
            <a:ln w="12700" cmpd="sng">
              <a:solidFill>
                <a:srgbClr val="0000FF"/>
              </a:solidFill>
              <a:headEnd type="triangle" w="lg" len="lg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テキスト ボックス 22"/>
            <p:cNvSpPr txBox="1"/>
            <p:nvPr/>
          </p:nvSpPr>
          <p:spPr>
            <a:xfrm>
              <a:off x="4898878" y="4152471"/>
              <a:ext cx="355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 smtClean="0">
                  <a:solidFill>
                    <a:srgbClr val="0000FF"/>
                  </a:solidFill>
                  <a:latin typeface="Avenir Book"/>
                  <a:cs typeface="Avenir Book"/>
                </a:rPr>
                <a:t>Z</a:t>
              </a:r>
              <a:endParaRPr kumimoji="1" lang="ja-JP" altLang="en-US" sz="2400" dirty="0">
                <a:solidFill>
                  <a:srgbClr val="0000FF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24" name="正方形/長方形 23"/>
            <p:cNvSpPr/>
            <p:nvPr/>
          </p:nvSpPr>
          <p:spPr>
            <a:xfrm rot="16200000">
              <a:off x="1319548" y="2291918"/>
              <a:ext cx="206979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400" dirty="0">
                  <a:latin typeface="Marion Regular"/>
                  <a:cs typeface="Marion Regular"/>
                </a:rPr>
                <a:t>μ-</a:t>
              </a:r>
              <a:r>
                <a:rPr lang="en-US" altLang="ja-JP" sz="2400" dirty="0" smtClean="0">
                  <a:latin typeface="Marion Regular"/>
                  <a:cs typeface="Marion Regular"/>
                </a:rPr>
                <a:t>PIC &amp; GEM </a:t>
              </a:r>
              <a:endParaRPr lang="ja-JP" altLang="en-US" sz="2400" dirty="0">
                <a:latin typeface="Marion Regular"/>
                <a:cs typeface="Marion Regular"/>
              </a:endParaRPr>
            </a:p>
          </p:txBody>
        </p:sp>
        <p:sp>
          <p:nvSpPr>
            <p:cNvPr id="31" name="円/楕円 30"/>
            <p:cNvSpPr/>
            <p:nvPr/>
          </p:nvSpPr>
          <p:spPr>
            <a:xfrm>
              <a:off x="6524607" y="2034971"/>
              <a:ext cx="360000" cy="3600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2" name="円/楕円 31"/>
            <p:cNvSpPr/>
            <p:nvPr/>
          </p:nvSpPr>
          <p:spPr>
            <a:xfrm>
              <a:off x="7116650" y="2676092"/>
              <a:ext cx="360000" cy="3600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3" name="円/楕円 32"/>
            <p:cNvSpPr/>
            <p:nvPr/>
          </p:nvSpPr>
          <p:spPr>
            <a:xfrm>
              <a:off x="7770787" y="3216092"/>
              <a:ext cx="360000" cy="3600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37" name="直線コネクタ 36"/>
            <p:cNvCxnSpPr/>
            <p:nvPr/>
          </p:nvCxnSpPr>
          <p:spPr>
            <a:xfrm>
              <a:off x="6706736" y="1120588"/>
              <a:ext cx="8524" cy="3438691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直線矢印コネクタ 41"/>
          <p:cNvCxnSpPr/>
          <p:nvPr/>
        </p:nvCxnSpPr>
        <p:spPr>
          <a:xfrm>
            <a:off x="6911881" y="1441762"/>
            <a:ext cx="797859" cy="0"/>
          </a:xfrm>
          <a:prstGeom prst="straightConnector1">
            <a:avLst/>
          </a:prstGeom>
          <a:ln w="12700" cmpd="sng">
            <a:solidFill>
              <a:srgbClr val="0000FF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テキスト ボックス 56"/>
          <p:cNvSpPr txBox="1"/>
          <p:nvPr/>
        </p:nvSpPr>
        <p:spPr>
          <a:xfrm>
            <a:off x="7770787" y="1216032"/>
            <a:ext cx="1269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: absolute Z</a:t>
            </a:r>
            <a:endParaRPr kumimoji="1" lang="ja-JP" altLang="en-US" dirty="0"/>
          </a:p>
        </p:txBody>
      </p:sp>
      <p:cxnSp>
        <p:nvCxnSpPr>
          <p:cNvPr id="59" name="直線矢印コネクタ 58"/>
          <p:cNvCxnSpPr/>
          <p:nvPr/>
        </p:nvCxnSpPr>
        <p:spPr>
          <a:xfrm>
            <a:off x="6911881" y="1811094"/>
            <a:ext cx="797859" cy="0"/>
          </a:xfrm>
          <a:prstGeom prst="straightConnector1">
            <a:avLst/>
          </a:prstGeom>
          <a:ln w="12700" cmpd="sng">
            <a:solidFill>
              <a:srgbClr val="FF0000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テキスト ボックス 59"/>
          <p:cNvSpPr txBox="1"/>
          <p:nvPr/>
        </p:nvSpPr>
        <p:spPr>
          <a:xfrm>
            <a:off x="7770787" y="1580731"/>
            <a:ext cx="1165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: relative Z</a:t>
            </a:r>
            <a:endParaRPr kumimoji="1" lang="ja-JP" altLang="en-US" dirty="0"/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1178377" y="5756632"/>
            <a:ext cx="7302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000090"/>
                </a:solidFill>
                <a:latin typeface="Book Antiqua"/>
                <a:cs typeface="Book Antiqua"/>
              </a:rPr>
              <a:t>A</a:t>
            </a:r>
            <a:r>
              <a:rPr kumimoji="1" lang="en-US" altLang="ja-JP" sz="2400" dirty="0" smtClean="0">
                <a:solidFill>
                  <a:srgbClr val="000090"/>
                </a:solidFill>
                <a:latin typeface="Book Antiqua"/>
                <a:cs typeface="Book Antiqua"/>
              </a:rPr>
              <a:t>bsolute Z-position cannot be known in self-trigger.</a:t>
            </a:r>
            <a:endParaRPr kumimoji="1" lang="ja-JP" altLang="en-US" sz="2400" dirty="0">
              <a:solidFill>
                <a:srgbClr val="000090"/>
              </a:solidFill>
              <a:latin typeface="Book Antiqua"/>
              <a:cs typeface="Book Antiqua"/>
            </a:endParaRP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5583185" y="2084779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Marion Regular"/>
                <a:cs typeface="Marion Regular"/>
              </a:rPr>
              <a:t>e</a:t>
            </a:r>
            <a:r>
              <a:rPr kumimoji="1" lang="en-US" altLang="ja-JP" baseline="30000" dirty="0" smtClean="0">
                <a:latin typeface="Marion Regular"/>
                <a:cs typeface="Marion Regular"/>
              </a:rPr>
              <a:t>-</a:t>
            </a:r>
            <a:endParaRPr kumimoji="1" lang="ja-JP" altLang="en-US" dirty="0">
              <a:latin typeface="Marion Regular"/>
              <a:cs typeface="Marion Regular"/>
            </a:endParaRPr>
          </a:p>
        </p:txBody>
      </p:sp>
      <p:cxnSp>
        <p:nvCxnSpPr>
          <p:cNvPr id="67" name="直線コネクタ 66"/>
          <p:cNvCxnSpPr/>
          <p:nvPr/>
        </p:nvCxnSpPr>
        <p:spPr>
          <a:xfrm flipH="1" flipV="1">
            <a:off x="5116875" y="2174238"/>
            <a:ext cx="2272769" cy="2092312"/>
          </a:xfrm>
          <a:prstGeom prst="line">
            <a:avLst/>
          </a:prstGeom>
          <a:ln w="12700" cmpd="sng">
            <a:solidFill>
              <a:schemeClr val="accent6"/>
            </a:solidFill>
            <a:prstDash val="dash"/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テキスト ボックス 69"/>
          <p:cNvSpPr txBox="1"/>
          <p:nvPr/>
        </p:nvSpPr>
        <p:spPr>
          <a:xfrm>
            <a:off x="7335148" y="4076742"/>
            <a:ext cx="13388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Marion Regular"/>
                <a:cs typeface="Marion Regular"/>
              </a:rPr>
              <a:t>Nuclear track</a:t>
            </a:r>
            <a:endParaRPr kumimoji="1" lang="ja-JP" altLang="en-US" sz="1600" dirty="0">
              <a:latin typeface="Marion Regular"/>
              <a:cs typeface="Marion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060626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図形グループ 10"/>
          <p:cNvGrpSpPr/>
          <p:nvPr/>
        </p:nvGrpSpPr>
        <p:grpSpPr>
          <a:xfrm>
            <a:off x="3297158" y="1496498"/>
            <a:ext cx="5625532" cy="5129578"/>
            <a:chOff x="3297158" y="1291084"/>
            <a:chExt cx="5625532" cy="5129578"/>
          </a:xfrm>
        </p:grpSpPr>
        <p:grpSp>
          <p:nvGrpSpPr>
            <p:cNvPr id="10" name="図形グループ 9"/>
            <p:cNvGrpSpPr/>
            <p:nvPr/>
          </p:nvGrpSpPr>
          <p:grpSpPr>
            <a:xfrm>
              <a:off x="3297158" y="1291084"/>
              <a:ext cx="5625532" cy="5129578"/>
              <a:chOff x="3297158" y="1291084"/>
              <a:chExt cx="5625532" cy="5129578"/>
            </a:xfrm>
          </p:grpSpPr>
          <p:grpSp>
            <p:nvGrpSpPr>
              <p:cNvPr id="24" name="図形グループ 23"/>
              <p:cNvGrpSpPr/>
              <p:nvPr/>
            </p:nvGrpSpPr>
            <p:grpSpPr>
              <a:xfrm>
                <a:off x="3297158" y="1291084"/>
                <a:ext cx="5625532" cy="5129578"/>
                <a:chOff x="3348540" y="242088"/>
                <a:chExt cx="5625532" cy="5129578"/>
              </a:xfrm>
            </p:grpSpPr>
            <p:grpSp>
              <p:nvGrpSpPr>
                <p:cNvPr id="22" name="図形グループ 21"/>
                <p:cNvGrpSpPr/>
                <p:nvPr/>
              </p:nvGrpSpPr>
              <p:grpSpPr>
                <a:xfrm>
                  <a:off x="3348540" y="242088"/>
                  <a:ext cx="5625532" cy="5129578"/>
                  <a:chOff x="2986972" y="1001249"/>
                  <a:chExt cx="5625532" cy="5129578"/>
                </a:xfrm>
              </p:grpSpPr>
              <p:grpSp>
                <p:nvGrpSpPr>
                  <p:cNvPr id="5" name="図形グループ 4"/>
                  <p:cNvGrpSpPr/>
                  <p:nvPr/>
                </p:nvGrpSpPr>
                <p:grpSpPr>
                  <a:xfrm>
                    <a:off x="2986972" y="1001249"/>
                    <a:ext cx="5625532" cy="5129578"/>
                    <a:chOff x="2986972" y="1001249"/>
                    <a:chExt cx="5625532" cy="5129578"/>
                  </a:xfrm>
                </p:grpSpPr>
                <p:pic>
                  <p:nvPicPr>
                    <p:cNvPr id="6" name="図 5"/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2986972" y="1001249"/>
                      <a:ext cx="5625532" cy="5129578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7" name="正方形/長方形 6"/>
                    <p:cNvSpPr/>
                    <p:nvPr/>
                  </p:nvSpPr>
                  <p:spPr>
                    <a:xfrm>
                      <a:off x="5708643" y="1903494"/>
                      <a:ext cx="311157" cy="151163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dirty="0"/>
                    </a:p>
                  </p:txBody>
                </p:sp>
                <p:sp>
                  <p:nvSpPr>
                    <p:cNvPr id="8" name="正方形/長方形 7"/>
                    <p:cNvSpPr/>
                    <p:nvPr/>
                  </p:nvSpPr>
                  <p:spPr>
                    <a:xfrm>
                      <a:off x="4783915" y="2659312"/>
                      <a:ext cx="1048023" cy="117500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dirty="0"/>
                    </a:p>
                  </p:txBody>
                </p:sp>
                <p:sp>
                  <p:nvSpPr>
                    <p:cNvPr id="9" name="正方形/長方形 8"/>
                    <p:cNvSpPr/>
                    <p:nvPr/>
                  </p:nvSpPr>
                  <p:spPr>
                    <a:xfrm>
                      <a:off x="4480271" y="3072415"/>
                      <a:ext cx="1048023" cy="116832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dirty="0"/>
                    </a:p>
                  </p:txBody>
                </p:sp>
              </p:grpSp>
              <p:sp>
                <p:nvSpPr>
                  <p:cNvPr id="21" name="正方形/長方形 20"/>
                  <p:cNvSpPr/>
                  <p:nvPr/>
                </p:nvSpPr>
                <p:spPr>
                  <a:xfrm>
                    <a:off x="4673283" y="3234970"/>
                    <a:ext cx="642586" cy="175717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/>
                  </a:p>
                </p:txBody>
              </p:sp>
            </p:grpSp>
            <p:sp>
              <p:nvSpPr>
                <p:cNvPr id="15" name="テキスト ボックス 14"/>
                <p:cNvSpPr txBox="1"/>
                <p:nvPr/>
              </p:nvSpPr>
              <p:spPr>
                <a:xfrm>
                  <a:off x="6974353" y="1259409"/>
                  <a:ext cx="1385828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 smtClean="0">
                      <a:latin typeface="Avenir Book"/>
                      <a:cs typeface="Avenir Book"/>
                    </a:rPr>
                    <a:t>30 </a:t>
                  </a:r>
                  <a:r>
                    <a:rPr lang="en-US" altLang="ja-JP" dirty="0" err="1" smtClean="0">
                      <a:latin typeface="Avenir Book"/>
                      <a:cs typeface="Avenir Book"/>
                    </a:rPr>
                    <a:t>Torr</a:t>
                  </a:r>
                  <a:r>
                    <a:rPr lang="en-US" altLang="ja-JP" dirty="0" smtClean="0">
                      <a:latin typeface="Avenir Book"/>
                      <a:cs typeface="Avenir Book"/>
                    </a:rPr>
                    <a:t> </a:t>
                  </a:r>
                  <a:r>
                    <a:rPr lang="en-US" altLang="ja-JP" dirty="0" smtClean="0">
                      <a:solidFill>
                        <a:srgbClr val="0000FF"/>
                      </a:solidFill>
                      <a:latin typeface="Avenir Book"/>
                      <a:cs typeface="Avenir Book"/>
                    </a:rPr>
                    <a:t>CS</a:t>
                  </a:r>
                  <a:r>
                    <a:rPr lang="en-US" altLang="ja-JP" baseline="-25000" dirty="0" smtClean="0">
                      <a:solidFill>
                        <a:srgbClr val="0000FF"/>
                      </a:solidFill>
                      <a:latin typeface="Avenir Book"/>
                      <a:cs typeface="Avenir Book"/>
                    </a:rPr>
                    <a:t>2</a:t>
                  </a:r>
                  <a:endParaRPr lang="en-US" altLang="ja-JP" dirty="0" smtClean="0">
                    <a:solidFill>
                      <a:srgbClr val="0000FF"/>
                    </a:solidFill>
                    <a:latin typeface="Avenir Book"/>
                    <a:cs typeface="Avenir Book"/>
                  </a:endParaRPr>
                </a:p>
                <a:p>
                  <a:r>
                    <a:rPr kumimoji="1" lang="en-US" altLang="ja-JP" dirty="0" smtClean="0">
                      <a:latin typeface="Avenir Book"/>
                      <a:cs typeface="Avenir Book"/>
                    </a:rPr>
                    <a:t>10 </a:t>
                  </a:r>
                  <a:r>
                    <a:rPr kumimoji="1" lang="en-US" altLang="ja-JP" dirty="0" err="1" smtClean="0">
                      <a:latin typeface="Avenir Book"/>
                      <a:cs typeface="Avenir Book"/>
                    </a:rPr>
                    <a:t>Torr</a:t>
                  </a:r>
                  <a:r>
                    <a:rPr kumimoji="1" lang="en-US" altLang="ja-JP" dirty="0" smtClean="0">
                      <a:latin typeface="Avenir Book"/>
                      <a:cs typeface="Avenir Book"/>
                    </a:rPr>
                    <a:t> CF</a:t>
                  </a:r>
                  <a:r>
                    <a:rPr kumimoji="1" lang="en-US" altLang="ja-JP" baseline="-25000" dirty="0" smtClean="0">
                      <a:latin typeface="Avenir Book"/>
                      <a:cs typeface="Avenir Book"/>
                    </a:rPr>
                    <a:t>4</a:t>
                  </a:r>
                  <a:endParaRPr kumimoji="1" lang="en-US" altLang="ja-JP" dirty="0" smtClean="0">
                    <a:latin typeface="Avenir Book"/>
                    <a:cs typeface="Avenir Book"/>
                  </a:endParaRPr>
                </a:p>
                <a:p>
                  <a:r>
                    <a:rPr lang="en-US" altLang="ja-JP" dirty="0">
                      <a:latin typeface="Avenir Book"/>
                      <a:cs typeface="Avenir Book"/>
                    </a:rPr>
                    <a:t> </a:t>
                  </a:r>
                  <a:r>
                    <a:rPr lang="en-US" altLang="ja-JP" dirty="0" smtClean="0">
                      <a:latin typeface="Avenir Book"/>
                      <a:cs typeface="Avenir Book"/>
                    </a:rPr>
                    <a:t> 1 </a:t>
                  </a:r>
                  <a:r>
                    <a:rPr lang="en-US" altLang="ja-JP" dirty="0" err="1" smtClean="0">
                      <a:latin typeface="Avenir Book"/>
                      <a:cs typeface="Avenir Book"/>
                    </a:rPr>
                    <a:t>Torr</a:t>
                  </a:r>
                  <a:r>
                    <a:rPr lang="en-US" altLang="ja-JP" dirty="0" smtClean="0">
                      <a:latin typeface="Avenir Book"/>
                      <a:cs typeface="Avenir Book"/>
                    </a:rPr>
                    <a:t>  </a:t>
                  </a:r>
                  <a:r>
                    <a:rPr lang="en-US" altLang="ja-JP" dirty="0" smtClean="0">
                      <a:solidFill>
                        <a:srgbClr val="0000FF"/>
                      </a:solidFill>
                      <a:latin typeface="Avenir Book"/>
                      <a:cs typeface="Avenir Book"/>
                    </a:rPr>
                    <a:t>O</a:t>
                  </a:r>
                  <a:r>
                    <a:rPr lang="en-US" altLang="ja-JP" baseline="-25000" dirty="0" smtClean="0">
                      <a:solidFill>
                        <a:srgbClr val="0000FF"/>
                      </a:solidFill>
                      <a:latin typeface="Avenir Book"/>
                      <a:cs typeface="Avenir Book"/>
                    </a:rPr>
                    <a:t>2</a:t>
                  </a:r>
                  <a:endParaRPr kumimoji="1" lang="ja-JP" altLang="en-US" dirty="0">
                    <a:solidFill>
                      <a:srgbClr val="0000FF"/>
                    </a:solidFill>
                    <a:latin typeface="Avenir Book"/>
                    <a:cs typeface="Avenir Book"/>
                  </a:endParaRPr>
                </a:p>
              </p:txBody>
            </p:sp>
            <p:sp>
              <p:nvSpPr>
                <p:cNvPr id="17" name="テキスト ボックス 16"/>
                <p:cNvSpPr txBox="1"/>
                <p:nvPr/>
              </p:nvSpPr>
              <p:spPr>
                <a:xfrm>
                  <a:off x="6486830" y="506031"/>
                  <a:ext cx="51809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1400" dirty="0" smtClean="0">
                      <a:latin typeface="Avenir Book"/>
                      <a:cs typeface="Avenir Book"/>
                    </a:rPr>
                    <a:t>CS</a:t>
                  </a:r>
                  <a:r>
                    <a:rPr kumimoji="1" lang="en-US" altLang="ja-JP" sz="1400" baseline="-25000" dirty="0" smtClean="0">
                      <a:latin typeface="Avenir Book"/>
                      <a:cs typeface="Avenir Book"/>
                    </a:rPr>
                    <a:t>2</a:t>
                  </a:r>
                  <a:r>
                    <a:rPr kumimoji="1" lang="en-US" altLang="ja-JP" sz="1400" baseline="30000" dirty="0" smtClean="0">
                      <a:latin typeface="Avenir Book"/>
                      <a:cs typeface="Avenir Book"/>
                    </a:rPr>
                    <a:t>-</a:t>
                  </a:r>
                  <a:endParaRPr kumimoji="1" lang="ja-JP" altLang="en-US" sz="1400" dirty="0">
                    <a:latin typeface="Avenir Book"/>
                    <a:cs typeface="Avenir Book"/>
                  </a:endParaRPr>
                </a:p>
              </p:txBody>
            </p:sp>
            <p:cxnSp>
              <p:nvCxnSpPr>
                <p:cNvPr id="20" name="直線矢印コネクタ 19"/>
                <p:cNvCxnSpPr/>
                <p:nvPr/>
              </p:nvCxnSpPr>
              <p:spPr>
                <a:xfrm flipH="1">
                  <a:off x="6486830" y="799409"/>
                  <a:ext cx="235504" cy="251465"/>
                </a:xfrm>
                <a:prstGeom prst="straightConnector1">
                  <a:avLst/>
                </a:prstGeom>
                <a:ln w="6350" cmpd="sng">
                  <a:solidFill>
                    <a:schemeClr val="tx1"/>
                  </a:solidFill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8" name="テキスト ボックス 37"/>
              <p:cNvSpPr txBox="1"/>
              <p:nvPr/>
            </p:nvSpPr>
            <p:spPr>
              <a:xfrm>
                <a:off x="4757811" y="3362250"/>
                <a:ext cx="127497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dirty="0">
                    <a:solidFill>
                      <a:schemeClr val="accent2"/>
                    </a:solidFill>
                    <a:latin typeface="Avenir Book"/>
                    <a:cs typeface="Avenir Book"/>
                  </a:rPr>
                  <a:t>m</a:t>
                </a:r>
                <a:r>
                  <a:rPr lang="en-US" altLang="ja-JP" sz="1400" dirty="0" smtClean="0">
                    <a:solidFill>
                      <a:schemeClr val="accent2"/>
                    </a:solidFill>
                    <a:latin typeface="Avenir Book"/>
                    <a:cs typeface="Avenir Book"/>
                  </a:rPr>
                  <a:t>inority peak</a:t>
                </a:r>
                <a:endParaRPr kumimoji="1" lang="ja-JP" altLang="en-US" sz="1400" dirty="0">
                  <a:solidFill>
                    <a:schemeClr val="accent2"/>
                  </a:solidFill>
                  <a:latin typeface="Avenir Book"/>
                  <a:cs typeface="Avenir Book"/>
                </a:endParaRPr>
              </a:p>
            </p:txBody>
          </p:sp>
          <p:cxnSp>
            <p:nvCxnSpPr>
              <p:cNvPr id="39" name="直線矢印コネクタ 38"/>
              <p:cNvCxnSpPr/>
              <p:nvPr/>
            </p:nvCxnSpPr>
            <p:spPr>
              <a:xfrm>
                <a:off x="5805834" y="3659033"/>
                <a:ext cx="226950" cy="419186"/>
              </a:xfrm>
              <a:prstGeom prst="straightConnector1">
                <a:avLst/>
              </a:prstGeom>
              <a:ln w="6350" cmpd="sng">
                <a:solidFill>
                  <a:schemeClr val="tx1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矢印コネクタ 39"/>
              <p:cNvCxnSpPr/>
              <p:nvPr/>
            </p:nvCxnSpPr>
            <p:spPr>
              <a:xfrm>
                <a:off x="5805834" y="3670027"/>
                <a:ext cx="0" cy="814618"/>
              </a:xfrm>
              <a:prstGeom prst="straightConnector1">
                <a:avLst/>
              </a:prstGeom>
              <a:ln w="6350" cmpd="sng">
                <a:solidFill>
                  <a:schemeClr val="tx1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テキスト ボックス 41"/>
            <p:cNvSpPr txBox="1"/>
            <p:nvPr/>
          </p:nvSpPr>
          <p:spPr>
            <a:xfrm>
              <a:off x="5942042" y="5611379"/>
              <a:ext cx="3420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 smtClean="0">
                  <a:latin typeface="Marion Italic"/>
                  <a:cs typeface="Marion Italic"/>
                </a:rPr>
                <a:t>t</a:t>
              </a:r>
              <a:r>
                <a:rPr lang="en-US" altLang="ja-JP" baseline="-25000" dirty="0" err="1">
                  <a:latin typeface="Marion Italic"/>
                  <a:cs typeface="Marion Italic"/>
                </a:rPr>
                <a:t>b</a:t>
              </a:r>
              <a:endParaRPr kumimoji="1" lang="ja-JP" altLang="en-US" dirty="0">
                <a:latin typeface="Marion Italic"/>
                <a:cs typeface="Marion Italic"/>
              </a:endParaRPr>
            </a:p>
          </p:txBody>
        </p:sp>
        <p:sp>
          <p:nvSpPr>
            <p:cNvPr id="44" name="テキスト ボックス 43"/>
            <p:cNvSpPr txBox="1"/>
            <p:nvPr/>
          </p:nvSpPr>
          <p:spPr>
            <a:xfrm>
              <a:off x="6284107" y="5611379"/>
              <a:ext cx="334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Marion Italic"/>
                  <a:cs typeface="Marion Italic"/>
                </a:rPr>
                <a:t>t</a:t>
              </a:r>
              <a:r>
                <a:rPr kumimoji="1" lang="en-US" altLang="ja-JP" baseline="-25000" dirty="0" smtClean="0">
                  <a:latin typeface="Marion Italic"/>
                  <a:cs typeface="Marion Italic"/>
                </a:rPr>
                <a:t>a</a:t>
              </a:r>
              <a:endParaRPr kumimoji="1" lang="ja-JP" altLang="en-US" dirty="0">
                <a:latin typeface="Marion Italic"/>
                <a:cs typeface="Marion Italic"/>
              </a:endParaRPr>
            </a:p>
          </p:txBody>
        </p:sp>
      </p:grp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 smtClean="0"/>
              <a:t>2015/10/15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 T.Ikeda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3D023-3446-5E4E-A557-F55287F2874A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23" name="正方形/長方形 22"/>
          <p:cNvSpPr/>
          <p:nvPr/>
        </p:nvSpPr>
        <p:spPr>
          <a:xfrm>
            <a:off x="274375" y="230813"/>
            <a:ext cx="69197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ja-JP" sz="2000" dirty="0">
              <a:latin typeface="Book Antiqua"/>
              <a:cs typeface="Book Antiqua"/>
            </a:endParaRPr>
          </a:p>
          <a:p>
            <a:r>
              <a:rPr lang="en-US" altLang="ja-JP" dirty="0">
                <a:latin typeface="Book Antiqua"/>
                <a:cs typeface="Book Antiqua"/>
              </a:rPr>
              <a:t>    </a:t>
            </a:r>
            <a:endParaRPr lang="en-US" altLang="ja-JP" dirty="0" smtClean="0">
              <a:latin typeface="Book Antiqua"/>
              <a:cs typeface="Book Antiqua"/>
            </a:endParaRPr>
          </a:p>
          <a:p>
            <a:endParaRPr lang="en-US" altLang="ja-JP" dirty="0">
              <a:latin typeface="Book Antiqua"/>
              <a:cs typeface="Book Antiqua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18294" y="1072486"/>
            <a:ext cx="7507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ja-JP" dirty="0" smtClean="0">
                <a:latin typeface="Avenir Book"/>
                <a:cs typeface="Avenir Book"/>
              </a:rPr>
              <a:t>The first measurement of absolute Z-position in a self-triggering TPC</a:t>
            </a:r>
          </a:p>
          <a:p>
            <a:pPr marL="285750" indent="-285750">
              <a:buFont typeface="Arial"/>
              <a:buChar char="•"/>
            </a:pPr>
            <a:r>
              <a:rPr lang="en-US" altLang="ja-JP" dirty="0" smtClean="0">
                <a:latin typeface="Avenir Book"/>
                <a:cs typeface="Avenir Book"/>
              </a:rPr>
              <a:t>Using negative ion gas </a:t>
            </a:r>
            <a:r>
              <a:rPr lang="en-US" altLang="ja-JP" dirty="0" smtClean="0">
                <a:solidFill>
                  <a:srgbClr val="0000FF"/>
                </a:solidFill>
                <a:latin typeface="Avenir Book"/>
                <a:cs typeface="Avenir Book"/>
              </a:rPr>
              <a:t>CS</a:t>
            </a:r>
            <a:r>
              <a:rPr lang="en-US" altLang="ja-JP" baseline="-25000" dirty="0" smtClean="0">
                <a:solidFill>
                  <a:srgbClr val="0000FF"/>
                </a:solidFill>
                <a:latin typeface="Avenir Book"/>
                <a:cs typeface="Avenir Book"/>
              </a:rPr>
              <a:t>2</a:t>
            </a:r>
            <a:r>
              <a:rPr lang="en-US" altLang="ja-JP" dirty="0" smtClean="0">
                <a:solidFill>
                  <a:srgbClr val="0000FF"/>
                </a:solidFill>
                <a:latin typeface="Avenir Book"/>
                <a:cs typeface="Avenir Book"/>
              </a:rPr>
              <a:t> </a:t>
            </a:r>
            <a:r>
              <a:rPr lang="en-US" altLang="ja-JP" dirty="0" smtClean="0">
                <a:latin typeface="Avenir Book"/>
                <a:cs typeface="Avenir Book"/>
              </a:rPr>
              <a:t>with a few percent </a:t>
            </a:r>
            <a:r>
              <a:rPr lang="en-US" altLang="ja-JP" dirty="0" smtClean="0">
                <a:solidFill>
                  <a:srgbClr val="0000FF"/>
                </a:solidFill>
                <a:latin typeface="Avenir Book"/>
                <a:cs typeface="Avenir Book"/>
              </a:rPr>
              <a:t>O</a:t>
            </a:r>
            <a:r>
              <a:rPr lang="en-US" altLang="ja-JP" baseline="-25000" dirty="0" smtClean="0">
                <a:solidFill>
                  <a:srgbClr val="0000FF"/>
                </a:solidFill>
                <a:latin typeface="Avenir Book"/>
                <a:cs typeface="Avenir Book"/>
              </a:rPr>
              <a:t>2</a:t>
            </a:r>
            <a:r>
              <a:rPr lang="en-US" altLang="ja-JP" dirty="0" smtClean="0">
                <a:solidFill>
                  <a:srgbClr val="0000FF"/>
                </a:solidFill>
                <a:latin typeface="Avenir Book"/>
                <a:cs typeface="Avenir Book"/>
              </a:rPr>
              <a:t> </a:t>
            </a:r>
            <a:endParaRPr kumimoji="1" lang="ja-JP" altLang="en-US" dirty="0">
              <a:solidFill>
                <a:srgbClr val="0000FF"/>
              </a:solidFill>
              <a:latin typeface="Avenir Book"/>
              <a:cs typeface="Avenir Book"/>
            </a:endParaRPr>
          </a:p>
        </p:txBody>
      </p:sp>
      <p:sp>
        <p:nvSpPr>
          <p:cNvPr id="25" name="円/楕円 24"/>
          <p:cNvSpPr/>
          <p:nvPr/>
        </p:nvSpPr>
        <p:spPr>
          <a:xfrm>
            <a:off x="2353238" y="2227774"/>
            <a:ext cx="206147" cy="213080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6" name="図 25"/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5190912"/>
            <a:ext cx="2926783" cy="840364"/>
          </a:xfrm>
          <a:prstGeom prst="rect">
            <a:avLst/>
          </a:prstGeom>
        </p:spPr>
      </p:pic>
      <p:cxnSp>
        <p:nvCxnSpPr>
          <p:cNvPr id="27" name="直線コネクタ 26"/>
          <p:cNvCxnSpPr/>
          <p:nvPr/>
        </p:nvCxnSpPr>
        <p:spPr>
          <a:xfrm>
            <a:off x="469739" y="2334314"/>
            <a:ext cx="2676682" cy="0"/>
          </a:xfrm>
          <a:prstGeom prst="line">
            <a:avLst/>
          </a:prstGeom>
          <a:ln w="12700" cmpd="sng">
            <a:solidFill>
              <a:srgbClr val="0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円/楕円 28"/>
          <p:cNvSpPr/>
          <p:nvPr/>
        </p:nvSpPr>
        <p:spPr>
          <a:xfrm>
            <a:off x="1632174" y="2223229"/>
            <a:ext cx="206147" cy="213080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0" name="円/楕円 29"/>
          <p:cNvSpPr/>
          <p:nvPr/>
        </p:nvSpPr>
        <p:spPr>
          <a:xfrm>
            <a:off x="896966" y="2227774"/>
            <a:ext cx="206147" cy="213080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409895" y="4674259"/>
            <a:ext cx="7392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Marion Regular"/>
                <a:cs typeface="Marion Regular"/>
              </a:rPr>
              <a:t>MWPC</a:t>
            </a:r>
            <a:endParaRPr kumimoji="1" lang="ja-JP" altLang="en-US" sz="1400" dirty="0">
              <a:latin typeface="Marion Regular"/>
              <a:cs typeface="Marion Regular"/>
            </a:endParaRPr>
          </a:p>
        </p:txBody>
      </p:sp>
      <p:cxnSp>
        <p:nvCxnSpPr>
          <p:cNvPr id="33" name="直線コネクタ 32"/>
          <p:cNvCxnSpPr/>
          <p:nvPr/>
        </p:nvCxnSpPr>
        <p:spPr>
          <a:xfrm>
            <a:off x="469739" y="4616595"/>
            <a:ext cx="2676682" cy="0"/>
          </a:xfrm>
          <a:prstGeom prst="line">
            <a:avLst/>
          </a:prstGeom>
          <a:ln w="12700" cmpd="sng">
            <a:solidFill>
              <a:srgbClr val="0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/>
          <p:cNvCxnSpPr/>
          <p:nvPr/>
        </p:nvCxnSpPr>
        <p:spPr>
          <a:xfrm flipH="1">
            <a:off x="469739" y="2334314"/>
            <a:ext cx="1" cy="2282281"/>
          </a:xfrm>
          <a:prstGeom prst="straightConnector1">
            <a:avLst/>
          </a:prstGeom>
          <a:ln w="12700" cmpd="sng">
            <a:solidFill>
              <a:srgbClr val="0000FF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/>
          <p:cNvSpPr txBox="1"/>
          <p:nvPr/>
        </p:nvSpPr>
        <p:spPr>
          <a:xfrm>
            <a:off x="195305" y="3277029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srgbClr val="0000FF"/>
                </a:solidFill>
                <a:latin typeface="Avenir Book"/>
                <a:cs typeface="Avenir Book"/>
              </a:rPr>
              <a:t>Z</a:t>
            </a:r>
            <a:endParaRPr kumimoji="1" lang="ja-JP" altLang="en-US" sz="1200" dirty="0">
              <a:solidFill>
                <a:srgbClr val="0000FF"/>
              </a:solidFill>
              <a:latin typeface="Avenir Book"/>
              <a:cs typeface="Avenir Book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2552420" y="4181063"/>
            <a:ext cx="334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Marion Italic"/>
                <a:cs typeface="Marion Italic"/>
              </a:rPr>
              <a:t>t</a:t>
            </a:r>
            <a:r>
              <a:rPr kumimoji="1" lang="en-US" altLang="ja-JP" baseline="-25000" dirty="0" smtClean="0">
                <a:latin typeface="Marion Italic"/>
                <a:cs typeface="Marion Italic"/>
              </a:rPr>
              <a:t>a</a:t>
            </a:r>
            <a:endParaRPr kumimoji="1" lang="ja-JP" altLang="en-US" dirty="0">
              <a:latin typeface="Marion Italic"/>
              <a:cs typeface="Marion Italic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1741562" y="4181063"/>
            <a:ext cx="342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latin typeface="Marion Italic"/>
                <a:cs typeface="Marion Italic"/>
              </a:rPr>
              <a:t>t</a:t>
            </a:r>
            <a:r>
              <a:rPr lang="en-US" altLang="ja-JP" baseline="-25000" dirty="0" err="1">
                <a:latin typeface="Marion Italic"/>
                <a:cs typeface="Marion Italic"/>
              </a:rPr>
              <a:t>b</a:t>
            </a:r>
            <a:endParaRPr kumimoji="1" lang="ja-JP" altLang="en-US" dirty="0">
              <a:latin typeface="Marion Italic"/>
              <a:cs typeface="Marion Italic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2325435" y="1927664"/>
            <a:ext cx="453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Marion Regular"/>
                <a:cs typeface="Marion Regular"/>
              </a:rPr>
              <a:t>CS</a:t>
            </a:r>
            <a:r>
              <a:rPr lang="en-US" altLang="ja-JP" sz="1200" baseline="-25000" dirty="0" smtClean="0">
                <a:latin typeface="Marion Regular"/>
                <a:cs typeface="Marion Regular"/>
              </a:rPr>
              <a:t>2</a:t>
            </a:r>
            <a:r>
              <a:rPr lang="en-US" altLang="ja-JP" sz="1200" baseline="30000" dirty="0" smtClean="0">
                <a:latin typeface="Marion Regular"/>
                <a:cs typeface="Marion Regular"/>
              </a:rPr>
              <a:t>-</a:t>
            </a:r>
            <a:endParaRPr kumimoji="1" lang="ja-JP" altLang="en-US" sz="1200" dirty="0">
              <a:latin typeface="Marion Regular"/>
              <a:cs typeface="Marion Regular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782653" y="1927664"/>
            <a:ext cx="12403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latin typeface="Marion Regular"/>
                <a:cs typeface="Marion Regular"/>
              </a:rPr>
              <a:t>m</a:t>
            </a:r>
            <a:r>
              <a:rPr lang="en-US" altLang="ja-JP" sz="1200" dirty="0" smtClean="0">
                <a:latin typeface="Marion Regular"/>
                <a:cs typeface="Marion Regular"/>
              </a:rPr>
              <a:t>inority charges</a:t>
            </a:r>
            <a:endParaRPr kumimoji="1" lang="ja-JP" altLang="en-US" sz="1200" dirty="0">
              <a:latin typeface="Marion Regular"/>
              <a:cs typeface="Marion Regular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146014" y="169034"/>
            <a:ext cx="72223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 smtClean="0">
                <a:latin typeface="Marion Bold"/>
                <a:cs typeface="Marion Bold"/>
              </a:rPr>
              <a:t>Z-</a:t>
            </a:r>
            <a:r>
              <a:rPr lang="en-US" altLang="ja-JP" sz="4000" dirty="0" err="1" smtClean="0">
                <a:latin typeface="Marion Bold"/>
                <a:cs typeface="Marion Bold"/>
              </a:rPr>
              <a:t>fiducialization</a:t>
            </a:r>
            <a:r>
              <a:rPr lang="en-US" altLang="ja-JP" sz="4000" dirty="0" smtClean="0">
                <a:latin typeface="Marion Bold"/>
                <a:cs typeface="Marion Bold"/>
              </a:rPr>
              <a:t> used by DRIFT</a:t>
            </a:r>
            <a:endParaRPr kumimoji="1" lang="ja-JP" altLang="en-US" sz="4000" dirty="0">
              <a:latin typeface="Marion Bold"/>
              <a:cs typeface="Marion Bold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4195450" y="726481"/>
            <a:ext cx="56510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latin typeface="Book Antiqua"/>
                <a:cs typeface="Book Antiqua"/>
              </a:rPr>
              <a:t> [</a:t>
            </a:r>
            <a:r>
              <a:rPr lang="en-US" altLang="ja-JP" dirty="0">
                <a:solidFill>
                  <a:schemeClr val="accent3">
                    <a:lumMod val="75000"/>
                  </a:schemeClr>
                </a:solidFill>
                <a:latin typeface="Book Antiqua"/>
                <a:cs typeface="Book Antiqua"/>
              </a:rPr>
              <a:t>Physics of the Dark Universe 9-10(2015)1-</a:t>
            </a:r>
            <a:r>
              <a:rPr lang="en-US" altLang="ja-JP" dirty="0" smtClean="0">
                <a:solidFill>
                  <a:schemeClr val="accent3">
                    <a:lumMod val="75000"/>
                  </a:schemeClr>
                </a:solidFill>
                <a:latin typeface="Book Antiqua"/>
                <a:cs typeface="Book Antiqua"/>
              </a:rPr>
              <a:t>7</a:t>
            </a:r>
            <a:r>
              <a:rPr lang="en-US" altLang="ja-JP" dirty="0" smtClean="0">
                <a:latin typeface="Book Antiqua"/>
                <a:cs typeface="Book Antiqua"/>
              </a:rPr>
              <a:t>]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45110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24  E" pathEditMode="relative" ptsTypes="">
                                      <p:cBhvr>
                                        <p:cTn id="6" dur="3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24  E" pathEditMode="relative" ptsTypes="">
                                      <p:cBhvr>
                                        <p:cTn id="8" dur="2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24  E" pathEditMode="relative" ptsTypes="">
                                      <p:cBhvr>
                                        <p:cTn id="10" dur="1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9" grpId="0" animBg="1"/>
      <p:bldP spid="30" grpId="0" animBg="1"/>
      <p:bldP spid="41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正方形/長方形 20"/>
          <p:cNvSpPr/>
          <p:nvPr/>
        </p:nvSpPr>
        <p:spPr>
          <a:xfrm>
            <a:off x="457200" y="2119352"/>
            <a:ext cx="8216300" cy="4385869"/>
          </a:xfrm>
          <a:prstGeom prst="rect">
            <a:avLst/>
          </a:prstGeom>
          <a:solidFill>
            <a:srgbClr val="1E1A61"/>
          </a:solidFill>
          <a:ln w="19050" cmpd="sng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" name="正方形/長方形 22"/>
          <p:cNvSpPr/>
          <p:nvPr/>
        </p:nvSpPr>
        <p:spPr>
          <a:xfrm>
            <a:off x="4672491" y="2565408"/>
            <a:ext cx="3812987" cy="3234258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2015/10/15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 T.Ikeda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3D023-3446-5E4E-A557-F55287F2874A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293323" y="2035223"/>
            <a:ext cx="3037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 smtClean="0">
                <a:solidFill>
                  <a:srgbClr val="FFFFFF"/>
                </a:solidFill>
                <a:latin typeface="Book Antiqua"/>
                <a:cs typeface="Book Antiqua"/>
              </a:rPr>
              <a:t>Negative Ion Gas</a:t>
            </a:r>
            <a:endParaRPr kumimoji="1" lang="ja-JP" altLang="en-US" sz="2800" b="1" dirty="0">
              <a:solidFill>
                <a:srgbClr val="FFFFFF"/>
              </a:solidFill>
              <a:latin typeface="Book Antiqua"/>
              <a:cs typeface="Book Antiqua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57201" y="877256"/>
            <a:ext cx="8216300" cy="1144698"/>
          </a:xfrm>
          <a:prstGeom prst="rect">
            <a:avLst/>
          </a:prstGeom>
          <a:solidFill>
            <a:srgbClr val="FFFFFF">
              <a:alpha val="18000"/>
            </a:srgbClr>
          </a:solidFill>
          <a:ln>
            <a:solidFill>
              <a:schemeClr val="accent4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191504" y="2489262"/>
            <a:ext cx="7233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solidFill>
                  <a:srgbClr val="0000FF"/>
                </a:solidFill>
                <a:latin typeface="Book Antiqua"/>
                <a:cs typeface="Book Antiqua"/>
              </a:rPr>
              <a:t>SF</a:t>
            </a:r>
            <a:r>
              <a:rPr kumimoji="1" lang="en-US" altLang="ja-JP" sz="2800" b="1" baseline="-25000" dirty="0" smtClean="0">
                <a:solidFill>
                  <a:srgbClr val="0000FF"/>
                </a:solidFill>
                <a:latin typeface="Book Antiqua"/>
                <a:cs typeface="Book Antiqua"/>
              </a:rPr>
              <a:t>6</a:t>
            </a:r>
            <a:endParaRPr kumimoji="1" lang="ja-JP" altLang="en-US" sz="2800" b="1" dirty="0">
              <a:solidFill>
                <a:srgbClr val="0000FF"/>
              </a:solidFill>
              <a:latin typeface="Book Antiqua"/>
              <a:cs typeface="Book Antiqua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46014" y="169034"/>
            <a:ext cx="62493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 smtClean="0">
                <a:latin typeface="Marion Bold"/>
                <a:cs typeface="Marion Bold"/>
              </a:rPr>
              <a:t>Negative Ion </a:t>
            </a:r>
            <a:r>
              <a:rPr lang="en-US" altLang="ja-JP" sz="4000" dirty="0">
                <a:latin typeface="Marion Bold"/>
                <a:cs typeface="Marion Bold"/>
              </a:rPr>
              <a:t>G</a:t>
            </a:r>
            <a:r>
              <a:rPr lang="en-US" altLang="ja-JP" sz="4000" dirty="0" smtClean="0">
                <a:latin typeface="Marion Bold"/>
                <a:cs typeface="Marion Bold"/>
              </a:rPr>
              <a:t>as Candidates</a:t>
            </a:r>
            <a:endParaRPr kumimoji="1" lang="ja-JP" altLang="en-US" sz="4000" dirty="0">
              <a:latin typeface="Marion Bold"/>
              <a:cs typeface="Marion Bold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41827" y="2891241"/>
            <a:ext cx="3657075" cy="3077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ja-JP" sz="1600" dirty="0" smtClean="0">
                <a:solidFill>
                  <a:srgbClr val="0000FF"/>
                </a:solidFill>
                <a:latin typeface="Avenir Book"/>
                <a:cs typeface="Avenir Book"/>
              </a:rPr>
              <a:t>Non-toxic, </a:t>
            </a:r>
            <a:r>
              <a:rPr lang="en-US" altLang="ja-JP" sz="1600" dirty="0" smtClean="0">
                <a:solidFill>
                  <a:srgbClr val="0000FF"/>
                </a:solidFill>
                <a:latin typeface="Avenir Book"/>
                <a:cs typeface="Avenir Book"/>
              </a:rPr>
              <a:t>Non-volatile, </a:t>
            </a:r>
            <a:r>
              <a:rPr kumimoji="1" lang="en-US" altLang="ja-JP" sz="1600" dirty="0" smtClean="0">
                <a:solidFill>
                  <a:srgbClr val="0000FF"/>
                </a:solidFill>
                <a:latin typeface="Avenir Book"/>
                <a:cs typeface="Avenir Book"/>
              </a:rPr>
              <a:t>Nonflammable</a:t>
            </a:r>
            <a:endParaRPr kumimoji="1" lang="en-US" altLang="ja-JP" sz="1600" dirty="0" smtClean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r>
              <a:rPr lang="en-US" altLang="ja-JP" sz="1600" dirty="0" smtClean="0">
                <a:latin typeface="Avenir Book"/>
                <a:cs typeface="Avenir Book"/>
              </a:rPr>
              <a:t>Electron Affinity 1.1eV</a:t>
            </a:r>
          </a:p>
          <a:p>
            <a:pPr marL="285750" indent="-285750">
              <a:buFont typeface="Arial"/>
              <a:buChar char="•"/>
            </a:pPr>
            <a:r>
              <a:rPr lang="en-US" altLang="ja-JP" sz="1600" dirty="0">
                <a:latin typeface="Avenir Book"/>
                <a:cs typeface="Avenir Book"/>
              </a:rPr>
              <a:t>Insulating </a:t>
            </a:r>
            <a:r>
              <a:rPr lang="en-US" altLang="ja-JP" sz="1600" dirty="0" smtClean="0">
                <a:latin typeface="Avenir Book"/>
                <a:cs typeface="Avenir Book"/>
              </a:rPr>
              <a:t>gas </a:t>
            </a:r>
            <a:endParaRPr lang="ja-JP" altLang="en-US" sz="1600" dirty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r>
              <a:rPr lang="en-US" altLang="ja-JP" sz="1600" dirty="0" smtClean="0">
                <a:latin typeface="Avenir Book"/>
                <a:cs typeface="Avenir Book"/>
              </a:rPr>
              <a:t>High electric field is necessary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ja-JP" sz="1600" dirty="0" smtClean="0">
                <a:latin typeface="Avenir Book"/>
                <a:cs typeface="Avenir Book"/>
              </a:rPr>
              <a:t>Recently demonstrate </a:t>
            </a:r>
            <a:r>
              <a:rPr lang="en-US" altLang="ja-JP" sz="1600" dirty="0" smtClean="0">
                <a:latin typeface="Avenir Book"/>
                <a:cs typeface="Avenir Book"/>
              </a:rPr>
              <a:t>with</a:t>
            </a:r>
            <a:r>
              <a:rPr kumimoji="1" lang="en-US" altLang="ja-JP" sz="1600" dirty="0" smtClean="0">
                <a:latin typeface="Avenir Book"/>
                <a:cs typeface="Avenir Book"/>
              </a:rPr>
              <a:t>   THGEM</a:t>
            </a:r>
          </a:p>
          <a:p>
            <a:pPr marL="285750" indent="-285750">
              <a:buFont typeface="Arial"/>
              <a:buChar char="•"/>
            </a:pPr>
            <a:r>
              <a:rPr lang="en-US" altLang="ja-JP" sz="1600" u="sng" dirty="0" smtClean="0">
                <a:solidFill>
                  <a:srgbClr val="FF6600"/>
                </a:solidFill>
                <a:latin typeface="Avenir Book"/>
                <a:cs typeface="Avenir Book"/>
              </a:rPr>
              <a:t>Requirement of gas gain </a:t>
            </a:r>
            <a:endParaRPr lang="en-US" altLang="ja-JP" sz="1600" u="sng" dirty="0">
              <a:solidFill>
                <a:srgbClr val="FF6600"/>
              </a:solidFill>
              <a:latin typeface="Avenir Book"/>
              <a:cs typeface="Avenir Book"/>
            </a:endParaRPr>
          </a:p>
          <a:p>
            <a:endParaRPr lang="en-US" altLang="ja-JP" sz="1600" u="sng" dirty="0" smtClean="0">
              <a:solidFill>
                <a:srgbClr val="FF6600"/>
              </a:solidFill>
              <a:latin typeface="Avenir Book"/>
              <a:cs typeface="Avenir Book"/>
            </a:endParaRPr>
          </a:p>
          <a:p>
            <a:endParaRPr lang="en-US" altLang="ja-JP" sz="1600" u="sng" dirty="0" smtClean="0">
              <a:solidFill>
                <a:srgbClr val="FF6600"/>
              </a:solidFill>
              <a:latin typeface="Avenir Book"/>
              <a:cs typeface="Avenir Book"/>
            </a:endParaRPr>
          </a:p>
          <a:p>
            <a:r>
              <a:rPr lang="en-US" altLang="ja-JP" sz="1100" dirty="0" smtClean="0">
                <a:latin typeface="Avenir Book"/>
                <a:cs typeface="Avenir Book"/>
              </a:rPr>
              <a:t>,using amplifier[1V/</a:t>
            </a:r>
            <a:r>
              <a:rPr lang="en-US" altLang="ja-JP" sz="1100" dirty="0" err="1" smtClean="0">
                <a:latin typeface="Avenir Book"/>
                <a:cs typeface="Avenir Book"/>
              </a:rPr>
              <a:t>pC</a:t>
            </a:r>
            <a:r>
              <a:rPr lang="en-US" altLang="ja-JP" sz="1100" dirty="0" smtClean="0">
                <a:latin typeface="Avenir Book"/>
                <a:cs typeface="Avenir Book"/>
              </a:rPr>
              <a:t>], then the amplitude of minority peak will be 15mV at Nuclear recoil (50keV) </a:t>
            </a:r>
            <a:endParaRPr kumimoji="1" lang="en-US" altLang="ja-JP" sz="1100" dirty="0" smtClean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endParaRPr kumimoji="1" lang="en-US" altLang="ja-JP" sz="1200" dirty="0" smtClean="0">
              <a:latin typeface="Avenir Book"/>
              <a:cs typeface="Avenir Book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288782" y="47196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342057" y="828439"/>
            <a:ext cx="4513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Book Antiqua"/>
                <a:cs typeface="Book Antiqua"/>
              </a:rPr>
              <a:t>CF4</a:t>
            </a:r>
            <a:r>
              <a:rPr kumimoji="1" lang="en-US" altLang="ja-JP" sz="2400" dirty="0" smtClean="0">
                <a:latin typeface="Book Antiqua"/>
                <a:cs typeface="Book Antiqua"/>
              </a:rPr>
              <a:t>(electron drift(normal) gas)</a:t>
            </a:r>
            <a:endParaRPr kumimoji="1" lang="ja-JP" altLang="en-US" sz="2800" b="1" dirty="0">
              <a:latin typeface="Book Antiqua"/>
              <a:cs typeface="Book Antiqua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38244" y="1278885"/>
            <a:ext cx="3959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ja-JP" dirty="0" smtClean="0">
                <a:solidFill>
                  <a:srgbClr val="000000"/>
                </a:solidFill>
                <a:latin typeface="Avenir Book"/>
                <a:cs typeface="Avenir Book"/>
              </a:rPr>
              <a:t>Being used </a:t>
            </a:r>
            <a:r>
              <a:rPr kumimoji="1" lang="en-US" altLang="ja-JP" dirty="0" smtClean="0">
                <a:solidFill>
                  <a:srgbClr val="000000"/>
                </a:solidFill>
                <a:latin typeface="Avenir Book"/>
                <a:cs typeface="Avenir Book"/>
              </a:rPr>
              <a:t>for NEWAGE</a:t>
            </a:r>
          </a:p>
          <a:p>
            <a:pPr marL="285750" indent="-285750">
              <a:buFont typeface="Arial"/>
              <a:buChar char="•"/>
            </a:pPr>
            <a:r>
              <a:rPr lang="en-US" altLang="ja-JP" dirty="0">
                <a:solidFill>
                  <a:srgbClr val="000000"/>
                </a:solidFill>
                <a:latin typeface="Avenir Book"/>
                <a:cs typeface="Avenir Book"/>
              </a:rPr>
              <a:t>T</a:t>
            </a:r>
            <a:r>
              <a:rPr lang="en-US" altLang="ja-JP" dirty="0" smtClean="0">
                <a:solidFill>
                  <a:srgbClr val="000000"/>
                </a:solidFill>
                <a:latin typeface="Avenir Book"/>
                <a:cs typeface="Avenir Book"/>
              </a:rPr>
              <a:t>ypical drift velocity : ~cm/</a:t>
            </a:r>
            <a:r>
              <a:rPr lang="en-US" altLang="ja-JP" dirty="0" err="1" smtClean="0">
                <a:solidFill>
                  <a:srgbClr val="000000"/>
                </a:solidFill>
                <a:latin typeface="Avenir Book"/>
                <a:cs typeface="Avenir Book"/>
              </a:rPr>
              <a:t>μs</a:t>
            </a:r>
            <a:endParaRPr kumimoji="1" lang="en-US" altLang="ja-JP" dirty="0" smtClean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623657" y="1304935"/>
            <a:ext cx="4044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ja-JP" dirty="0" smtClean="0">
                <a:solidFill>
                  <a:srgbClr val="000000"/>
                </a:solidFill>
                <a:latin typeface="Avenir Book"/>
                <a:cs typeface="Avenir Book"/>
              </a:rPr>
              <a:t>Operation Gas gain 3000 (76Torr)</a:t>
            </a:r>
          </a:p>
          <a:p>
            <a:pPr marL="285750" indent="-285750">
              <a:buFont typeface="Arial"/>
              <a:buChar char="•"/>
            </a:pPr>
            <a:r>
              <a:rPr lang="en-US" altLang="ja-JP" dirty="0" err="1" smtClean="0">
                <a:solidFill>
                  <a:srgbClr val="000000"/>
                </a:solidFill>
                <a:latin typeface="Avenir Book"/>
                <a:cs typeface="Avenir Book"/>
              </a:rPr>
              <a:t>Amplifer</a:t>
            </a:r>
            <a:r>
              <a:rPr lang="en-US" altLang="ja-JP" dirty="0" smtClean="0">
                <a:solidFill>
                  <a:srgbClr val="000000"/>
                </a:solidFill>
                <a:latin typeface="Avenir Book"/>
                <a:cs typeface="Avenir Book"/>
              </a:rPr>
              <a:t> gain </a:t>
            </a:r>
            <a:r>
              <a:rPr kumimoji="1" lang="en-US" altLang="ja-JP" dirty="0" smtClean="0">
                <a:solidFill>
                  <a:srgbClr val="000000"/>
                </a:solidFill>
                <a:latin typeface="Avenir Book"/>
                <a:cs typeface="Avenir Book"/>
              </a:rPr>
              <a:t>160mV/</a:t>
            </a:r>
            <a:r>
              <a:rPr kumimoji="1" lang="en-US" altLang="ja-JP" dirty="0" err="1" smtClean="0">
                <a:solidFill>
                  <a:srgbClr val="000000"/>
                </a:solidFill>
                <a:latin typeface="Avenir Book"/>
                <a:cs typeface="Avenir Book"/>
              </a:rPr>
              <a:t>pC</a:t>
            </a:r>
            <a:r>
              <a:rPr kumimoji="1" lang="en-US" altLang="ja-JP" dirty="0" smtClean="0">
                <a:solidFill>
                  <a:srgbClr val="000000"/>
                </a:solidFill>
                <a:latin typeface="Avenir Book"/>
                <a:cs typeface="Avenir Book"/>
              </a:rPr>
              <a:t>(</a:t>
            </a:r>
            <a:r>
              <a:rPr kumimoji="1" lang="en-US" altLang="ja-JP" dirty="0" err="1" smtClean="0">
                <a:solidFill>
                  <a:srgbClr val="000000"/>
                </a:solidFill>
                <a:latin typeface="Avenir Book"/>
                <a:cs typeface="Avenir Book"/>
              </a:rPr>
              <a:t>ASDchip</a:t>
            </a:r>
            <a:r>
              <a:rPr kumimoji="1" lang="en-US" altLang="ja-JP" dirty="0" smtClean="0">
                <a:solidFill>
                  <a:srgbClr val="000000"/>
                </a:solidFill>
                <a:latin typeface="Avenir Book"/>
                <a:cs typeface="Avenir Book"/>
              </a:rPr>
              <a:t>)</a:t>
            </a:r>
          </a:p>
        </p:txBody>
      </p:sp>
      <p:grpSp>
        <p:nvGrpSpPr>
          <p:cNvPr id="37" name="図形グループ 36"/>
          <p:cNvGrpSpPr/>
          <p:nvPr/>
        </p:nvGrpSpPr>
        <p:grpSpPr>
          <a:xfrm>
            <a:off x="684305" y="5923406"/>
            <a:ext cx="7939875" cy="531540"/>
            <a:chOff x="684305" y="5782296"/>
            <a:chExt cx="7939875" cy="531540"/>
          </a:xfrm>
        </p:grpSpPr>
        <p:sp>
          <p:nvSpPr>
            <p:cNvPr id="30" name="正方形/長方形 29"/>
            <p:cNvSpPr/>
            <p:nvPr/>
          </p:nvSpPr>
          <p:spPr>
            <a:xfrm>
              <a:off x="684305" y="5782296"/>
              <a:ext cx="7808783" cy="531540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811721" y="5830213"/>
              <a:ext cx="33300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solidFill>
                    <a:srgbClr val="000000"/>
                  </a:solidFill>
                  <a:latin typeface="Avenir Book"/>
                  <a:cs typeface="Avenir Book"/>
                </a:rPr>
                <a:t>T</a:t>
              </a:r>
              <a:r>
                <a:rPr lang="en-US" altLang="ja-JP" dirty="0" smtClean="0">
                  <a:solidFill>
                    <a:srgbClr val="000000"/>
                  </a:solidFill>
                  <a:latin typeface="Avenir Book"/>
                  <a:cs typeface="Avenir Book"/>
                </a:rPr>
                <a:t>ypical drift velocity: 10</a:t>
              </a:r>
              <a:r>
                <a:rPr lang="en-US" altLang="ja-JP" baseline="30000" dirty="0" smtClean="0">
                  <a:solidFill>
                    <a:srgbClr val="000000"/>
                  </a:solidFill>
                  <a:latin typeface="Avenir Book"/>
                  <a:cs typeface="Avenir Book"/>
                </a:rPr>
                <a:t>-2</a:t>
              </a:r>
              <a:r>
                <a:rPr lang="en-US" altLang="ja-JP" dirty="0" smtClean="0">
                  <a:solidFill>
                    <a:srgbClr val="000000"/>
                  </a:solidFill>
                  <a:latin typeface="Avenir Book"/>
                  <a:cs typeface="Avenir Book"/>
                </a:rPr>
                <a:t>cm/</a:t>
              </a:r>
              <a:r>
                <a:rPr lang="en-US" altLang="ja-JP" dirty="0" err="1" smtClean="0">
                  <a:solidFill>
                    <a:srgbClr val="000000"/>
                  </a:solidFill>
                  <a:latin typeface="Avenir Book"/>
                  <a:cs typeface="Avenir Book"/>
                </a:rPr>
                <a:t>μs</a:t>
              </a:r>
              <a:endParaRPr kumimoji="1" lang="en-US" altLang="ja-JP" dirty="0" smtClean="0">
                <a:solidFill>
                  <a:srgbClr val="000000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4313860" y="5887101"/>
              <a:ext cx="4310320" cy="30777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1400" dirty="0" smtClean="0">
                  <a:latin typeface="Book Antiqua"/>
                  <a:cs typeface="Book Antiqua"/>
                </a:rPr>
                <a:t>We can use slow shaping time amplifier(good S/N).</a:t>
              </a:r>
              <a:endParaRPr kumimoji="1" lang="en-US" altLang="ja-JP" sz="1400" dirty="0" smtClean="0">
                <a:latin typeface="Book Antiqua"/>
                <a:cs typeface="Book Antiqua"/>
              </a:endParaRPr>
            </a:p>
          </p:txBody>
        </p:sp>
      </p:grpSp>
      <p:sp>
        <p:nvSpPr>
          <p:cNvPr id="11" name="テキスト ボックス 10"/>
          <p:cNvSpPr txBox="1"/>
          <p:nvPr/>
        </p:nvSpPr>
        <p:spPr>
          <a:xfrm>
            <a:off x="5870396" y="4485975"/>
            <a:ext cx="23391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 smtClean="0">
                <a:solidFill>
                  <a:schemeClr val="accent3">
                    <a:lumMod val="50000"/>
                  </a:schemeClr>
                </a:solidFill>
              </a:rPr>
              <a:t>[</a:t>
            </a:r>
            <a:r>
              <a:rPr kumimoji="1" lang="en-US" altLang="ja-JP" sz="1000" dirty="0" err="1" smtClean="0">
                <a:solidFill>
                  <a:schemeClr val="accent3">
                    <a:lumMod val="50000"/>
                  </a:schemeClr>
                </a:solidFill>
              </a:rPr>
              <a:t>N.Phan</a:t>
            </a:r>
            <a:r>
              <a:rPr lang="en-US" altLang="ja-JP" sz="1000" dirty="0" smtClean="0">
                <a:solidFill>
                  <a:schemeClr val="accent3">
                    <a:lumMod val="50000"/>
                  </a:schemeClr>
                </a:solidFill>
              </a:rPr>
              <a:t> talk at CYGNUS2015 , June 2015]</a:t>
            </a:r>
            <a:endParaRPr kumimoji="1" lang="ja-JP" altLang="en-US" sz="1000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36" name="図形グループ 35"/>
          <p:cNvGrpSpPr/>
          <p:nvPr/>
        </p:nvGrpSpPr>
        <p:grpSpPr>
          <a:xfrm>
            <a:off x="684306" y="2489262"/>
            <a:ext cx="3888818" cy="3310404"/>
            <a:chOff x="684306" y="2606842"/>
            <a:chExt cx="3888818" cy="3310404"/>
          </a:xfrm>
        </p:grpSpPr>
        <p:sp>
          <p:nvSpPr>
            <p:cNvPr id="22" name="正方形/長方形 21"/>
            <p:cNvSpPr/>
            <p:nvPr/>
          </p:nvSpPr>
          <p:spPr>
            <a:xfrm>
              <a:off x="684306" y="2682987"/>
              <a:ext cx="3812987" cy="3234259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805547" y="3008934"/>
              <a:ext cx="340375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kumimoji="1" lang="en-US" altLang="ja-JP" sz="1600" dirty="0" smtClean="0">
                  <a:solidFill>
                    <a:srgbClr val="FF0000"/>
                  </a:solidFill>
                  <a:latin typeface="Avenir Book"/>
                  <a:cs typeface="Avenir Book"/>
                </a:rPr>
                <a:t>Toxic, Volatile</a:t>
              </a:r>
              <a:r>
                <a:rPr lang="en-US" altLang="ja-JP" sz="1600" dirty="0" smtClean="0">
                  <a:solidFill>
                    <a:srgbClr val="FF0000"/>
                  </a:solidFill>
                  <a:latin typeface="Avenir Book"/>
                  <a:cs typeface="Avenir Book"/>
                </a:rPr>
                <a:t>, i</a:t>
              </a:r>
              <a:r>
                <a:rPr kumimoji="1" lang="en-US" altLang="ja-JP" sz="1600" dirty="0" smtClean="0">
                  <a:solidFill>
                    <a:srgbClr val="FF0000"/>
                  </a:solidFill>
                  <a:latin typeface="Avenir Book"/>
                  <a:cs typeface="Avenir Book"/>
                </a:rPr>
                <a:t>nflammable</a:t>
              </a:r>
              <a:endParaRPr kumimoji="1" lang="en-US" altLang="ja-JP" sz="1600" dirty="0" smtClean="0">
                <a:latin typeface="Avenir Book"/>
                <a:cs typeface="Avenir Book"/>
              </a:endParaRPr>
            </a:p>
            <a:p>
              <a:pPr marL="285750" indent="-285750">
                <a:buFont typeface="Arial"/>
                <a:buChar char="•"/>
              </a:pPr>
              <a:r>
                <a:rPr lang="en-US" altLang="ja-JP" sz="1600" dirty="0" smtClean="0">
                  <a:latin typeface="Avenir Book"/>
                  <a:cs typeface="Avenir Book"/>
                </a:rPr>
                <a:t>Electron Affinity 0.89eV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altLang="ja-JP" sz="1600" dirty="0" smtClean="0">
                  <a:latin typeface="Avenir Book"/>
                  <a:cs typeface="Avenir Book"/>
                </a:rPr>
                <a:t>Used with MWPC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altLang="ja-JP" sz="1600" u="sng" dirty="0" smtClean="0">
                  <a:solidFill>
                    <a:srgbClr val="FF6600"/>
                  </a:solidFill>
                  <a:latin typeface="Avenir Book"/>
                  <a:cs typeface="Avenir Book"/>
                </a:rPr>
                <a:t>Requirement of gas gain </a:t>
              </a:r>
            </a:p>
            <a:p>
              <a:endParaRPr lang="en-US" altLang="ja-JP" sz="1600" u="sng" dirty="0" smtClean="0">
                <a:solidFill>
                  <a:srgbClr val="FF6600"/>
                </a:solidFill>
                <a:latin typeface="Avenir Book"/>
                <a:cs typeface="Avenir Book"/>
              </a:endParaRPr>
            </a:p>
            <a:p>
              <a:endParaRPr lang="en-US" altLang="ja-JP" sz="1600" dirty="0" smtClean="0">
                <a:latin typeface="Avenir Book"/>
                <a:cs typeface="Avenir Book"/>
              </a:endParaRPr>
            </a:p>
            <a:p>
              <a:endParaRPr lang="en-US" altLang="ja-JP" sz="1600" dirty="0" smtClean="0">
                <a:latin typeface="Avenir Book"/>
                <a:cs typeface="Avenir Book"/>
              </a:endParaRPr>
            </a:p>
            <a:p>
              <a:pPr marL="285750" indent="-285750">
                <a:buFont typeface="Arial"/>
                <a:buChar char="•"/>
              </a:pPr>
              <a:r>
                <a:rPr lang="en-US" altLang="ja-JP" sz="1600" dirty="0" smtClean="0">
                  <a:latin typeface="Avenir Book"/>
                  <a:cs typeface="Avenir Book"/>
                </a:rPr>
                <a:t>Doesn’t have </a:t>
              </a:r>
              <a:r>
                <a:rPr lang="en-US" altLang="ja-JP" sz="1600" dirty="0" err="1" smtClean="0">
                  <a:latin typeface="Avenir Book"/>
                  <a:cs typeface="Avenir Book"/>
                </a:rPr>
                <a:t>Flourine</a:t>
              </a:r>
              <a:endParaRPr lang="en-US" altLang="ja-JP" sz="1600" dirty="0" smtClean="0">
                <a:latin typeface="Avenir Book"/>
                <a:cs typeface="Avenir Book"/>
              </a:endParaRPr>
            </a:p>
            <a:p>
              <a:pPr marL="285750" indent="-285750">
                <a:buFont typeface="Arial"/>
                <a:buChar char="•"/>
              </a:pPr>
              <a:endParaRPr lang="en-US" altLang="ja-JP" sz="1600" dirty="0" smtClean="0">
                <a:latin typeface="Avenir Book"/>
                <a:cs typeface="Avenir Book"/>
              </a:endParaRPr>
            </a:p>
            <a:p>
              <a:endParaRPr kumimoji="1" lang="ja-JP" altLang="en-US" sz="1600" dirty="0">
                <a:latin typeface="Avenir Book"/>
                <a:cs typeface="Avenir Book"/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2194370" y="2606842"/>
              <a:ext cx="7830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 smtClean="0">
                  <a:solidFill>
                    <a:srgbClr val="FF0000"/>
                  </a:solidFill>
                  <a:latin typeface="Book Antiqua"/>
                  <a:cs typeface="Book Antiqua"/>
                </a:rPr>
                <a:t>CS</a:t>
              </a:r>
              <a:r>
                <a:rPr kumimoji="1" lang="en-US" altLang="ja-JP" sz="2800" b="1" baseline="-25000" dirty="0" smtClean="0">
                  <a:solidFill>
                    <a:srgbClr val="FF0000"/>
                  </a:solidFill>
                  <a:latin typeface="Book Antiqua"/>
                  <a:cs typeface="Book Antiqua"/>
                </a:rPr>
                <a:t>2</a:t>
              </a:r>
              <a:endParaRPr kumimoji="1" lang="ja-JP" altLang="en-US" sz="2800" b="1" dirty="0">
                <a:solidFill>
                  <a:srgbClr val="FF0000"/>
                </a:solidFill>
                <a:latin typeface="Book Antiqua"/>
                <a:cs typeface="Book Antiqua"/>
              </a:endParaRPr>
            </a:p>
          </p:txBody>
        </p:sp>
        <p:sp>
          <p:nvSpPr>
            <p:cNvPr id="31" name="正方形/長方形 30"/>
            <p:cNvSpPr/>
            <p:nvPr/>
          </p:nvSpPr>
          <p:spPr>
            <a:xfrm>
              <a:off x="1155207" y="5012464"/>
              <a:ext cx="1796957" cy="307777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altLang="ja-JP" sz="1400" dirty="0">
                  <a:latin typeface="Book Antiqua"/>
                  <a:cs typeface="Book Antiqua"/>
                </a:rPr>
                <a:t>We </a:t>
              </a:r>
              <a:r>
                <a:rPr lang="en-US" altLang="ja-JP" sz="1400" dirty="0" smtClean="0">
                  <a:latin typeface="Book Antiqua"/>
                  <a:cs typeface="Book Antiqua"/>
                </a:rPr>
                <a:t>need to add CF</a:t>
              </a:r>
              <a:r>
                <a:rPr lang="en-US" altLang="ja-JP" sz="1400" baseline="-25000" dirty="0" smtClean="0">
                  <a:latin typeface="Book Antiqua"/>
                  <a:cs typeface="Book Antiqua"/>
                </a:rPr>
                <a:t>4</a:t>
              </a:r>
              <a:r>
                <a:rPr lang="en-US" altLang="ja-JP" sz="1400" dirty="0" smtClean="0">
                  <a:latin typeface="Book Antiqua"/>
                  <a:cs typeface="Book Antiqua"/>
                </a:rPr>
                <a:t>.</a:t>
              </a:r>
              <a:endParaRPr lang="en-US" altLang="ja-JP" sz="1400" dirty="0">
                <a:latin typeface="Book Antiqua"/>
                <a:cs typeface="Book Antiqua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2212457" y="4048934"/>
              <a:ext cx="6976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>
                  <a:solidFill>
                    <a:schemeClr val="accent6">
                      <a:lumMod val="75000"/>
                    </a:schemeClr>
                  </a:solidFill>
                  <a:latin typeface="Avenir Book"/>
                  <a:cs typeface="Avenir Book"/>
                </a:rPr>
                <a:t>76Torr</a:t>
              </a:r>
              <a:endParaRPr kumimoji="1" lang="ja-JP" altLang="en-US" sz="1400" dirty="0">
                <a:solidFill>
                  <a:schemeClr val="accent6">
                    <a:lumMod val="75000"/>
                  </a:schemeClr>
                </a:solidFill>
                <a:latin typeface="Avenir Book"/>
                <a:cs typeface="Avenir Book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2400720" y="4255316"/>
              <a:ext cx="2877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>
                  <a:solidFill>
                    <a:schemeClr val="accent6">
                      <a:lumMod val="75000"/>
                    </a:schemeClr>
                  </a:solidFill>
                  <a:latin typeface="Avenir Book"/>
                  <a:cs typeface="Avenir Book"/>
                </a:rPr>
                <a:t>P</a:t>
              </a:r>
              <a:endParaRPr kumimoji="1" lang="ja-JP" altLang="en-US" sz="1400" dirty="0">
                <a:solidFill>
                  <a:schemeClr val="accent6">
                    <a:lumMod val="75000"/>
                  </a:schemeClr>
                </a:solidFill>
                <a:latin typeface="Avenir Book"/>
                <a:cs typeface="Avenir Book"/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1470945" y="4168483"/>
              <a:ext cx="6934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>
                  <a:solidFill>
                    <a:schemeClr val="accent6">
                      <a:lumMod val="75000"/>
                    </a:schemeClr>
                  </a:solidFill>
                  <a:latin typeface="Avenir Book"/>
                  <a:cs typeface="Avenir Book"/>
                </a:rPr>
                <a:t>~480</a:t>
              </a:r>
              <a:r>
                <a:rPr kumimoji="1" lang="ja-JP" altLang="en-US" sz="1400" dirty="0" smtClean="0">
                  <a:solidFill>
                    <a:schemeClr val="accent6">
                      <a:lumMod val="75000"/>
                    </a:schemeClr>
                  </a:solidFill>
                  <a:latin typeface="Avenir Book"/>
                  <a:cs typeface="Avenir Book"/>
                </a:rPr>
                <a:t>・</a:t>
              </a:r>
              <a:endParaRPr kumimoji="1" lang="ja-JP" altLang="en-US" sz="1400" dirty="0">
                <a:solidFill>
                  <a:schemeClr val="accent6">
                    <a:lumMod val="75000"/>
                  </a:schemeClr>
                </a:solidFill>
                <a:latin typeface="Avenir Book"/>
                <a:cs typeface="Avenir Book"/>
              </a:endParaRPr>
            </a:p>
          </p:txBody>
        </p:sp>
        <p:cxnSp>
          <p:nvCxnSpPr>
            <p:cNvPr id="27" name="直線コネクタ 26"/>
            <p:cNvCxnSpPr>
              <a:stCxn id="20" idx="3"/>
            </p:cNvCxnSpPr>
            <p:nvPr/>
          </p:nvCxnSpPr>
          <p:spPr>
            <a:xfrm>
              <a:off x="2164414" y="4322372"/>
              <a:ext cx="714104" cy="17059"/>
            </a:xfrm>
            <a:prstGeom prst="line">
              <a:avLst/>
            </a:prstGeom>
            <a:ln w="1905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正方形/長方形 33"/>
            <p:cNvSpPr/>
            <p:nvPr/>
          </p:nvSpPr>
          <p:spPr>
            <a:xfrm>
              <a:off x="2556673" y="4418919"/>
              <a:ext cx="201645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400" dirty="0" smtClean="0">
                  <a:latin typeface="Avenir Book"/>
                  <a:cs typeface="Avenir Book"/>
                </a:rPr>
                <a:t>using </a:t>
              </a:r>
              <a:r>
                <a:rPr lang="en-US" altLang="ja-JP" sz="1400" dirty="0">
                  <a:latin typeface="Avenir Book"/>
                  <a:cs typeface="Avenir Book"/>
                </a:rPr>
                <a:t>amplifier(1V/</a:t>
              </a:r>
              <a:r>
                <a:rPr lang="en-US" altLang="ja-JP" sz="1400" dirty="0" err="1">
                  <a:latin typeface="Avenir Book"/>
                  <a:cs typeface="Avenir Book"/>
                </a:rPr>
                <a:t>pC</a:t>
              </a:r>
              <a:r>
                <a:rPr lang="en-US" altLang="ja-JP" sz="1400" dirty="0">
                  <a:latin typeface="Avenir Book"/>
                  <a:cs typeface="Avenir Book"/>
                </a:rPr>
                <a:t>)</a:t>
              </a:r>
            </a:p>
          </p:txBody>
        </p:sp>
      </p:grpSp>
      <p:sp>
        <p:nvSpPr>
          <p:cNvPr id="38" name="テキスト ボックス 37"/>
          <p:cNvSpPr txBox="1"/>
          <p:nvPr/>
        </p:nvSpPr>
        <p:spPr>
          <a:xfrm>
            <a:off x="6239547" y="4863326"/>
            <a:ext cx="697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chemeClr val="accent6">
                    <a:lumMod val="75000"/>
                  </a:schemeClr>
                </a:solidFill>
                <a:latin typeface="Avenir Book"/>
                <a:cs typeface="Avenir Book"/>
              </a:rPr>
              <a:t>76Torr</a:t>
            </a:r>
            <a:endParaRPr kumimoji="1" lang="ja-JP" altLang="en-US" sz="1400" dirty="0">
              <a:solidFill>
                <a:schemeClr val="accent6">
                  <a:lumMod val="75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6427810" y="5069708"/>
            <a:ext cx="2877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chemeClr val="accent6">
                    <a:lumMod val="75000"/>
                  </a:schemeClr>
                </a:solidFill>
                <a:latin typeface="Avenir Book"/>
                <a:cs typeface="Avenir Book"/>
              </a:rPr>
              <a:t>P</a:t>
            </a:r>
            <a:endParaRPr kumimoji="1" lang="ja-JP" altLang="en-US" sz="1400" dirty="0">
              <a:solidFill>
                <a:schemeClr val="accent6">
                  <a:lumMod val="75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5512146" y="4982875"/>
            <a:ext cx="693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chemeClr val="accent6">
                    <a:lumMod val="75000"/>
                  </a:schemeClr>
                </a:solidFill>
                <a:latin typeface="Avenir Book"/>
                <a:cs typeface="Avenir Book"/>
              </a:rPr>
              <a:t>~980</a:t>
            </a:r>
            <a:r>
              <a:rPr kumimoji="1" lang="ja-JP" altLang="en-US" sz="1400" dirty="0" smtClean="0">
                <a:solidFill>
                  <a:schemeClr val="accent6">
                    <a:lumMod val="75000"/>
                  </a:schemeClr>
                </a:solidFill>
                <a:latin typeface="Avenir Book"/>
                <a:cs typeface="Avenir Book"/>
              </a:rPr>
              <a:t>・</a:t>
            </a:r>
            <a:endParaRPr kumimoji="1" lang="ja-JP" altLang="en-US" sz="1400" dirty="0">
              <a:solidFill>
                <a:schemeClr val="accent6">
                  <a:lumMod val="75000"/>
                </a:schemeClr>
              </a:solidFill>
              <a:latin typeface="Avenir Book"/>
              <a:cs typeface="Avenir Book"/>
            </a:endParaRPr>
          </a:p>
        </p:txBody>
      </p:sp>
      <p:cxnSp>
        <p:nvCxnSpPr>
          <p:cNvPr id="41" name="直線コネクタ 40"/>
          <p:cNvCxnSpPr>
            <a:stCxn id="40" idx="3"/>
          </p:cNvCxnSpPr>
          <p:nvPr/>
        </p:nvCxnSpPr>
        <p:spPr>
          <a:xfrm>
            <a:off x="6205615" y="5136764"/>
            <a:ext cx="714104" cy="17059"/>
          </a:xfrm>
          <a:prstGeom prst="line">
            <a:avLst/>
          </a:prstGeom>
          <a:ln w="1905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2774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2015/10/15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 T.Ikeda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3D023-3446-5E4E-A557-F55287F2874A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902345" y="3097257"/>
            <a:ext cx="35445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>
                <a:latin typeface="Marion Bold"/>
                <a:cs typeface="Marion Bold"/>
              </a:rPr>
              <a:t>4</a:t>
            </a:r>
            <a:r>
              <a:rPr lang="en-US" altLang="ja-JP" sz="4000" dirty="0" smtClean="0">
                <a:latin typeface="Marion Bold"/>
                <a:cs typeface="Marion Bold"/>
              </a:rPr>
              <a:t>.</a:t>
            </a:r>
            <a:r>
              <a:rPr kumimoji="1" lang="en-US" altLang="ja-JP" sz="4000" dirty="0" smtClean="0">
                <a:latin typeface="Marion Bold"/>
                <a:cs typeface="Marion Bold"/>
              </a:rPr>
              <a:t> </a:t>
            </a:r>
            <a:r>
              <a:rPr lang="en-US" altLang="ja-JP" sz="4000" dirty="0" smtClean="0">
                <a:latin typeface="Marion Bold"/>
                <a:cs typeface="Marion Bold"/>
              </a:rPr>
              <a:t>Measurement</a:t>
            </a:r>
            <a:endParaRPr kumimoji="1" lang="ja-JP" altLang="en-US" sz="4000" dirty="0">
              <a:latin typeface="Marion Bold"/>
              <a:cs typeface="Marion Bold"/>
            </a:endParaRPr>
          </a:p>
        </p:txBody>
      </p:sp>
    </p:spTree>
    <p:extLst>
      <p:ext uri="{BB962C8B-B14F-4D97-AF65-F5344CB8AC3E}">
        <p14:creationId xmlns:p14="http://schemas.microsoft.com/office/powerpoint/2010/main" val="557094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図形グループ 4"/>
          <p:cNvGrpSpPr/>
          <p:nvPr/>
        </p:nvGrpSpPr>
        <p:grpSpPr>
          <a:xfrm>
            <a:off x="74809" y="133696"/>
            <a:ext cx="8237886" cy="6356350"/>
            <a:chOff x="452468" y="736366"/>
            <a:chExt cx="3686418" cy="2764813"/>
          </a:xfrm>
        </p:grpSpPr>
        <p:pic>
          <p:nvPicPr>
            <p:cNvPr id="16" name="図 15" descr="20150921_190254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68" y="736366"/>
              <a:ext cx="3686418" cy="2764813"/>
            </a:xfrm>
            <a:prstGeom prst="rect">
              <a:avLst/>
            </a:prstGeom>
          </p:spPr>
        </p:pic>
        <p:sp>
          <p:nvSpPr>
            <p:cNvPr id="17" name="テキスト ボックス 16"/>
            <p:cNvSpPr txBox="1"/>
            <p:nvPr/>
          </p:nvSpPr>
          <p:spPr>
            <a:xfrm>
              <a:off x="1771691" y="1077025"/>
              <a:ext cx="843764" cy="167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>
                  <a:solidFill>
                    <a:schemeClr val="bg1"/>
                  </a:solidFill>
                  <a:latin typeface="メイリオ"/>
                  <a:ea typeface="メイリオ"/>
                  <a:cs typeface="メイリオ"/>
                </a:rPr>
                <a:t>Anode readout</a:t>
              </a:r>
              <a:endParaRPr kumimoji="1" lang="ja-JP" altLang="en-US" sz="1400" dirty="0">
                <a:solidFill>
                  <a:schemeClr val="bg1"/>
                </a:solidFill>
                <a:latin typeface="メイリオ"/>
                <a:ea typeface="メイリオ"/>
                <a:cs typeface="メイリオ"/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626522" y="1656786"/>
              <a:ext cx="976646" cy="167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 smtClean="0">
                  <a:solidFill>
                    <a:schemeClr val="bg1"/>
                  </a:solidFill>
                  <a:latin typeface="メイリオ"/>
                  <a:ea typeface="メイリオ"/>
                  <a:cs typeface="メイリオ"/>
                </a:rPr>
                <a:t>Cathode readout</a:t>
              </a:r>
              <a:endParaRPr kumimoji="1" lang="ja-JP" altLang="en-US" sz="1400" dirty="0">
                <a:solidFill>
                  <a:schemeClr val="bg1"/>
                </a:solidFill>
                <a:latin typeface="メイリオ"/>
                <a:ea typeface="メイリオ"/>
                <a:cs typeface="メイリオ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2279381" y="1308579"/>
              <a:ext cx="604431" cy="1846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 smtClean="0">
                  <a:solidFill>
                    <a:srgbClr val="FFFFFF"/>
                  </a:solidFill>
                </a:rPr>
                <a:t>Drift mesh</a:t>
              </a:r>
              <a:endParaRPr kumimoji="1" lang="ja-JP" alt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1771691" y="2010171"/>
              <a:ext cx="337450" cy="1846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>
                  <a:solidFill>
                    <a:srgbClr val="FFFFFF"/>
                  </a:solidFill>
                </a:rPr>
                <a:t>GEM</a:t>
              </a:r>
              <a:endParaRPr kumimoji="1" lang="ja-JP" altLang="en-US" sz="1600" dirty="0">
                <a:solidFill>
                  <a:srgbClr val="FFFFFF"/>
                </a:solidFill>
              </a:endParaRPr>
            </a:p>
          </p:txBody>
        </p:sp>
      </p:grpSp>
      <p:sp>
        <p:nvSpPr>
          <p:cNvPr id="36" name="正方形/長方形 35"/>
          <p:cNvSpPr/>
          <p:nvPr/>
        </p:nvSpPr>
        <p:spPr>
          <a:xfrm>
            <a:off x="4160558" y="51009"/>
            <a:ext cx="4973806" cy="630960"/>
          </a:xfrm>
          <a:prstGeom prst="rect">
            <a:avLst/>
          </a:prstGeom>
          <a:solidFill>
            <a:srgbClr val="FFFFFF">
              <a:alpha val="81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2015/10/15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 T.Ikeda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5B4F9-A714-0246-BE85-41A299277222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882323" y="4300513"/>
            <a:ext cx="8162210" cy="2172821"/>
          </a:xfrm>
          <a:prstGeom prst="rect">
            <a:avLst/>
          </a:prstGeom>
          <a:solidFill>
            <a:srgbClr val="FFFFFF">
              <a:alpha val="81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1" name="図 20" descr="20150828_14343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836" y="1555747"/>
            <a:ext cx="3503709" cy="26277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テキスト ボックス 21"/>
          <p:cNvSpPr txBox="1"/>
          <p:nvPr/>
        </p:nvSpPr>
        <p:spPr>
          <a:xfrm>
            <a:off x="6552605" y="1449224"/>
            <a:ext cx="3012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solidFill>
                  <a:schemeClr val="bg1"/>
                </a:solidFill>
                <a:latin typeface="Avenir Book"/>
                <a:cs typeface="Avenir Book"/>
              </a:rPr>
              <a:t>μ-PIC 10×10 cm</a:t>
            </a:r>
            <a:r>
              <a:rPr lang="en-US" altLang="ja-JP" sz="2000" baseline="30000" dirty="0" smtClean="0">
                <a:solidFill>
                  <a:schemeClr val="bg1"/>
                </a:solidFill>
                <a:latin typeface="Avenir Book"/>
                <a:cs typeface="Avenir Book"/>
              </a:rPr>
              <a:t>2</a:t>
            </a:r>
            <a:endParaRPr kumimoji="1" lang="ja-JP" altLang="en-US" sz="20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3837496" y="6135427"/>
            <a:ext cx="2618859" cy="737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5" name="正方形/長方形 24"/>
          <p:cNvSpPr/>
          <p:nvPr/>
        </p:nvSpPr>
        <p:spPr>
          <a:xfrm>
            <a:off x="1320787" y="4671399"/>
            <a:ext cx="3511900" cy="13383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6" name="正方形/長方形 25"/>
          <p:cNvSpPr/>
          <p:nvPr/>
        </p:nvSpPr>
        <p:spPr>
          <a:xfrm>
            <a:off x="882323" y="6020673"/>
            <a:ext cx="4386672" cy="9115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7" name="正方形/長方形 26"/>
          <p:cNvSpPr/>
          <p:nvPr/>
        </p:nvSpPr>
        <p:spPr>
          <a:xfrm>
            <a:off x="1320787" y="5964030"/>
            <a:ext cx="3511899" cy="45719"/>
          </a:xfrm>
          <a:prstGeom prst="rect">
            <a:avLst/>
          </a:prstGeom>
          <a:solidFill>
            <a:srgbClr val="63252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8" name="正方形/長方形 27"/>
          <p:cNvSpPr/>
          <p:nvPr/>
        </p:nvSpPr>
        <p:spPr>
          <a:xfrm>
            <a:off x="1320787" y="5631288"/>
            <a:ext cx="3511899" cy="4571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29" name="直線コネクタ 28"/>
          <p:cNvCxnSpPr/>
          <p:nvPr/>
        </p:nvCxnSpPr>
        <p:spPr>
          <a:xfrm flipH="1">
            <a:off x="1320787" y="4908053"/>
            <a:ext cx="3511898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 flipH="1">
            <a:off x="4221498" y="6176515"/>
            <a:ext cx="3176142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/>
          <p:cNvSpPr txBox="1"/>
          <p:nvPr/>
        </p:nvSpPr>
        <p:spPr>
          <a:xfrm>
            <a:off x="5814545" y="4615749"/>
            <a:ext cx="1250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Avenir Book"/>
                <a:cs typeface="Avenir Book"/>
              </a:rPr>
              <a:t>Drift mesh(SUS)</a:t>
            </a:r>
            <a:endParaRPr kumimoji="1" lang="ja-JP" altLang="en-US" sz="1200" dirty="0">
              <a:latin typeface="Avenir Book"/>
              <a:cs typeface="Avenir Book"/>
            </a:endParaRPr>
          </a:p>
        </p:txBody>
      </p:sp>
      <p:cxnSp>
        <p:nvCxnSpPr>
          <p:cNvPr id="40" name="直線コネクタ 39"/>
          <p:cNvCxnSpPr/>
          <p:nvPr/>
        </p:nvCxnSpPr>
        <p:spPr>
          <a:xfrm flipV="1">
            <a:off x="4832685" y="4769020"/>
            <a:ext cx="1016620" cy="139034"/>
          </a:xfrm>
          <a:prstGeom prst="line">
            <a:avLst/>
          </a:prstGeom>
          <a:ln w="6350" cmpd="sng">
            <a:solidFill>
              <a:srgbClr val="FF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テキスト ボックス 55"/>
          <p:cNvSpPr txBox="1"/>
          <p:nvPr/>
        </p:nvSpPr>
        <p:spPr>
          <a:xfrm>
            <a:off x="6120770" y="5054958"/>
            <a:ext cx="23757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latin typeface="Avenir Book"/>
                <a:cs typeface="Avenir Book"/>
              </a:rPr>
              <a:t>GEM (10×10cm)  </a:t>
            </a:r>
            <a:r>
              <a:rPr kumimoji="1" lang="en-US" altLang="ja-JP" sz="1200" dirty="0" smtClean="0">
                <a:latin typeface="Avenir Book"/>
                <a:cs typeface="Avenir Book"/>
              </a:rPr>
              <a:t>LCP 100um</a:t>
            </a:r>
            <a:endParaRPr kumimoji="1" lang="ja-JP" altLang="en-US" sz="1200" dirty="0">
              <a:latin typeface="Avenir Book"/>
              <a:cs typeface="Avenir Book"/>
            </a:endParaRPr>
          </a:p>
        </p:txBody>
      </p:sp>
      <p:cxnSp>
        <p:nvCxnSpPr>
          <p:cNvPr id="57" name="直線コネクタ 56"/>
          <p:cNvCxnSpPr/>
          <p:nvPr/>
        </p:nvCxnSpPr>
        <p:spPr>
          <a:xfrm flipH="1">
            <a:off x="4738967" y="5206968"/>
            <a:ext cx="1422339" cy="424320"/>
          </a:xfrm>
          <a:prstGeom prst="line">
            <a:avLst/>
          </a:prstGeom>
          <a:ln w="63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/>
          <p:cNvCxnSpPr/>
          <p:nvPr/>
        </p:nvCxnSpPr>
        <p:spPr>
          <a:xfrm flipH="1">
            <a:off x="4738967" y="5631288"/>
            <a:ext cx="1516921" cy="332742"/>
          </a:xfrm>
          <a:prstGeom prst="line">
            <a:avLst/>
          </a:prstGeom>
          <a:ln w="63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テキスト ボックス 66"/>
          <p:cNvSpPr txBox="1"/>
          <p:nvPr/>
        </p:nvSpPr>
        <p:spPr>
          <a:xfrm>
            <a:off x="6255888" y="5492788"/>
            <a:ext cx="1331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Avenir Book"/>
                <a:cs typeface="Avenir Book"/>
              </a:rPr>
              <a:t>μ-PIC (10×10cm)</a:t>
            </a:r>
            <a:endParaRPr kumimoji="1" lang="ja-JP" altLang="en-US" sz="1200" dirty="0">
              <a:latin typeface="Avenir Book"/>
              <a:cs typeface="Avenir Book"/>
            </a:endParaRPr>
          </a:p>
        </p:txBody>
      </p:sp>
      <p:cxnSp>
        <p:nvCxnSpPr>
          <p:cNvPr id="69" name="直線コネクタ 68"/>
          <p:cNvCxnSpPr/>
          <p:nvPr/>
        </p:nvCxnSpPr>
        <p:spPr>
          <a:xfrm>
            <a:off x="1361433" y="4908053"/>
            <a:ext cx="0" cy="723235"/>
          </a:xfrm>
          <a:prstGeom prst="line">
            <a:avLst/>
          </a:prstGeom>
          <a:ln w="19050" cmpd="sng">
            <a:solidFill>
              <a:schemeClr val="tx1"/>
            </a:solidFill>
            <a:headEnd type="triangle" w="med" len="lg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テキスト ボックス 71"/>
          <p:cNvSpPr txBox="1"/>
          <p:nvPr/>
        </p:nvSpPr>
        <p:spPr>
          <a:xfrm>
            <a:off x="1451817" y="5151225"/>
            <a:ext cx="620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Avenir Book"/>
                <a:cs typeface="Avenir Book"/>
              </a:rPr>
              <a:t>10mm</a:t>
            </a:r>
            <a:endParaRPr kumimoji="1" lang="ja-JP" altLang="en-US" sz="1200" dirty="0">
              <a:latin typeface="Avenir Book"/>
              <a:cs typeface="Avenir Book"/>
            </a:endParaRP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1433643" y="5707560"/>
            <a:ext cx="532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latin typeface="Avenir Book"/>
                <a:cs typeface="Avenir Book"/>
              </a:rPr>
              <a:t>3</a:t>
            </a:r>
            <a:r>
              <a:rPr lang="en-US" altLang="ja-JP" sz="1200" dirty="0" smtClean="0">
                <a:latin typeface="Avenir Book"/>
                <a:cs typeface="Avenir Book"/>
              </a:rPr>
              <a:t>mm</a:t>
            </a:r>
            <a:endParaRPr kumimoji="1" lang="ja-JP" altLang="en-US" sz="1200" dirty="0">
              <a:latin typeface="Avenir Book"/>
              <a:cs typeface="Avenir Book"/>
            </a:endParaRPr>
          </a:p>
        </p:txBody>
      </p:sp>
      <p:cxnSp>
        <p:nvCxnSpPr>
          <p:cNvPr id="74" name="直線コネクタ 73"/>
          <p:cNvCxnSpPr/>
          <p:nvPr/>
        </p:nvCxnSpPr>
        <p:spPr>
          <a:xfrm>
            <a:off x="1361433" y="5707560"/>
            <a:ext cx="0" cy="285345"/>
          </a:xfrm>
          <a:prstGeom prst="line">
            <a:avLst/>
          </a:prstGeom>
          <a:ln w="19050" cmpd="sng">
            <a:solidFill>
              <a:schemeClr val="tx1"/>
            </a:solidFill>
            <a:headEnd type="triangle" w="med" len="lg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テキスト ボックス 77"/>
          <p:cNvSpPr txBox="1"/>
          <p:nvPr/>
        </p:nvSpPr>
        <p:spPr>
          <a:xfrm>
            <a:off x="5849305" y="6276716"/>
            <a:ext cx="7745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メイリオ"/>
                <a:ea typeface="メイリオ"/>
                <a:cs typeface="メイリオ"/>
              </a:rPr>
              <a:t>readout</a:t>
            </a:r>
            <a:endParaRPr kumimoji="1" lang="ja-JP" altLang="en-US" sz="1200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79" name="二等辺三角形 78"/>
          <p:cNvSpPr/>
          <p:nvPr/>
        </p:nvSpPr>
        <p:spPr>
          <a:xfrm rot="5400000">
            <a:off x="7343389" y="6015073"/>
            <a:ext cx="411710" cy="295026"/>
          </a:xfrm>
          <a:prstGeom prst="triangle">
            <a:avLst/>
          </a:prstGeom>
          <a:solidFill>
            <a:schemeClr val="bg1"/>
          </a:solidFill>
          <a:ln w="952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0" name="直線コネクタ 79"/>
          <p:cNvCxnSpPr/>
          <p:nvPr/>
        </p:nvCxnSpPr>
        <p:spPr>
          <a:xfrm flipH="1" flipV="1">
            <a:off x="7685239" y="6162586"/>
            <a:ext cx="590769" cy="13929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テキスト ボックス 49"/>
          <p:cNvSpPr txBox="1"/>
          <p:nvPr/>
        </p:nvSpPr>
        <p:spPr>
          <a:xfrm>
            <a:off x="7457131" y="5728560"/>
            <a:ext cx="1595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 smtClean="0">
                <a:latin typeface="メイリオ"/>
                <a:ea typeface="メイリオ"/>
                <a:cs typeface="メイリオ"/>
              </a:rPr>
              <a:t>Amplifier</a:t>
            </a:r>
          </a:p>
          <a:p>
            <a:r>
              <a:rPr kumimoji="1" lang="en-US" altLang="ja-JP" sz="1000" dirty="0" smtClean="0">
                <a:latin typeface="メイリオ"/>
                <a:ea typeface="メイリオ"/>
                <a:cs typeface="メイリオ"/>
              </a:rPr>
              <a:t>1.1V/</a:t>
            </a:r>
            <a:r>
              <a:rPr kumimoji="1" lang="en-US" altLang="ja-JP" sz="1000" dirty="0" err="1" smtClean="0">
                <a:latin typeface="メイリオ"/>
                <a:ea typeface="メイリオ"/>
                <a:cs typeface="メイリオ"/>
              </a:rPr>
              <a:t>pC</a:t>
            </a:r>
            <a:r>
              <a:rPr kumimoji="1" lang="en-US" altLang="ja-JP" sz="1000" dirty="0" smtClean="0">
                <a:latin typeface="メイリオ"/>
                <a:ea typeface="メイリオ"/>
                <a:cs typeface="メイリオ"/>
              </a:rPr>
              <a:t> or 160mV/</a:t>
            </a:r>
            <a:r>
              <a:rPr kumimoji="1" lang="en-US" altLang="ja-JP" sz="1000" dirty="0" err="1" smtClean="0">
                <a:latin typeface="メイリオ"/>
                <a:ea typeface="メイリオ"/>
                <a:cs typeface="メイリオ"/>
              </a:rPr>
              <a:t>pC</a:t>
            </a:r>
            <a:endParaRPr kumimoji="1" lang="ja-JP" altLang="en-US" sz="1000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4145306" y="0"/>
            <a:ext cx="48992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 smtClean="0">
                <a:latin typeface="Marion Bold"/>
                <a:cs typeface="Marion Bold"/>
              </a:rPr>
              <a:t>NEWAGE0.1c detector</a:t>
            </a:r>
            <a:r>
              <a:rPr lang="en-US" altLang="ja-JP" sz="2800" dirty="0" smtClean="0">
                <a:latin typeface="Marion Bold"/>
                <a:cs typeface="Marion Bold"/>
              </a:rPr>
              <a:t> </a:t>
            </a:r>
            <a:endParaRPr kumimoji="1" lang="ja-JP" altLang="en-US" sz="2800" dirty="0">
              <a:latin typeface="Marion Bold"/>
              <a:cs typeface="Marion Bold"/>
            </a:endParaRPr>
          </a:p>
        </p:txBody>
      </p:sp>
    </p:spTree>
    <p:extLst>
      <p:ext uri="{BB962C8B-B14F-4D97-AF65-F5344CB8AC3E}">
        <p14:creationId xmlns:p14="http://schemas.microsoft.com/office/powerpoint/2010/main" val="314178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2015/10/15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 T.Ikeda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3D023-3446-5E4E-A557-F55287F2874A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741024" y="3085080"/>
            <a:ext cx="16778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>
                <a:latin typeface="Marion Bold"/>
                <a:cs typeface="Marion Bold"/>
              </a:rPr>
              <a:t>4</a:t>
            </a:r>
            <a:r>
              <a:rPr lang="en-US" altLang="ja-JP" sz="4000" dirty="0" smtClean="0">
                <a:latin typeface="Marion Bold"/>
                <a:cs typeface="Marion Bold"/>
              </a:rPr>
              <a:t>.1 CS</a:t>
            </a:r>
            <a:r>
              <a:rPr lang="en-US" altLang="ja-JP" sz="4000" baseline="-25000" dirty="0">
                <a:latin typeface="Marion Bold"/>
                <a:cs typeface="Marion Bold"/>
              </a:rPr>
              <a:t>2</a:t>
            </a:r>
            <a:endParaRPr kumimoji="1" lang="ja-JP" altLang="en-US" sz="4000" dirty="0">
              <a:latin typeface="Marion Bold"/>
              <a:cs typeface="Marion Bold"/>
            </a:endParaRPr>
          </a:p>
        </p:txBody>
      </p:sp>
    </p:spTree>
    <p:extLst>
      <p:ext uri="{BB962C8B-B14F-4D97-AF65-F5344CB8AC3E}">
        <p14:creationId xmlns:p14="http://schemas.microsoft.com/office/powerpoint/2010/main" val="3178439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図形グループ 14"/>
          <p:cNvGrpSpPr/>
          <p:nvPr/>
        </p:nvGrpSpPr>
        <p:grpSpPr>
          <a:xfrm>
            <a:off x="839275" y="574580"/>
            <a:ext cx="7453411" cy="5047814"/>
            <a:chOff x="839275" y="876920"/>
            <a:chExt cx="7453411" cy="5047814"/>
          </a:xfrm>
        </p:grpSpPr>
        <p:pic>
          <p:nvPicPr>
            <p:cNvPr id="6" name="図 5" descr="AnodeGain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275" y="876920"/>
              <a:ext cx="7453411" cy="5047814"/>
            </a:xfrm>
            <a:prstGeom prst="rect">
              <a:avLst/>
            </a:prstGeom>
          </p:spPr>
        </p:pic>
        <p:cxnSp>
          <p:nvCxnSpPr>
            <p:cNvPr id="9" name="直線コネクタ 8"/>
            <p:cNvCxnSpPr/>
            <p:nvPr/>
          </p:nvCxnSpPr>
          <p:spPr>
            <a:xfrm flipV="1">
              <a:off x="1245297" y="5407423"/>
              <a:ext cx="1878903" cy="9368"/>
            </a:xfrm>
            <a:prstGeom prst="line">
              <a:avLst/>
            </a:prstGeom>
            <a:ln w="9525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テキスト ボックス 6"/>
          <p:cNvSpPr txBox="1"/>
          <p:nvPr/>
        </p:nvSpPr>
        <p:spPr>
          <a:xfrm>
            <a:off x="146014" y="169034"/>
            <a:ext cx="92390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 smtClean="0">
                <a:latin typeface="Marion Bold"/>
                <a:cs typeface="Marion Bold"/>
              </a:rPr>
              <a:t>Test CS2 with u-PIC+GEM </a:t>
            </a:r>
            <a:r>
              <a:rPr lang="en-US" altLang="ja-JP" sz="2800" dirty="0" smtClean="0">
                <a:latin typeface="Marion Bold"/>
                <a:cs typeface="Marion Bold"/>
              </a:rPr>
              <a:t>@Occidental collage </a:t>
            </a:r>
            <a:endParaRPr kumimoji="1" lang="ja-JP" altLang="en-US" sz="2800" dirty="0">
              <a:latin typeface="Marion Bold"/>
              <a:cs typeface="Marion Bold"/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2015/10/15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 T.Ikeda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3D023-3446-5E4E-A557-F55287F2874A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-1045399" y="4233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984934" y="1175368"/>
            <a:ext cx="1370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Book Antiqua"/>
                <a:cs typeface="Book Antiqua"/>
              </a:rPr>
              <a:t>Gain Curve</a:t>
            </a:r>
            <a:endParaRPr kumimoji="1" lang="ja-JP" altLang="en-US" dirty="0">
              <a:latin typeface="Book Antiqua"/>
              <a:cs typeface="Book Antiqua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423393" y="5702108"/>
            <a:ext cx="65582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altLang="ja-JP" sz="2000" dirty="0" smtClean="0">
                <a:solidFill>
                  <a:schemeClr val="tx2"/>
                </a:solidFill>
                <a:latin typeface="Book Antiqua"/>
                <a:cs typeface="Book Antiqua"/>
              </a:rPr>
              <a:t>CS</a:t>
            </a:r>
            <a:r>
              <a:rPr lang="en-US" altLang="ja-JP" sz="2000" baseline="-25000" dirty="0" smtClean="0">
                <a:solidFill>
                  <a:schemeClr val="tx2"/>
                </a:solidFill>
                <a:latin typeface="Book Antiqua"/>
                <a:cs typeface="Book Antiqua"/>
              </a:rPr>
              <a:t>2</a:t>
            </a:r>
            <a:r>
              <a:rPr lang="en-US" altLang="ja-JP" sz="2000" dirty="0" smtClean="0">
                <a:solidFill>
                  <a:schemeClr val="tx2"/>
                </a:solidFill>
                <a:latin typeface="Book Antiqua"/>
                <a:cs typeface="Book Antiqua"/>
              </a:rPr>
              <a:t> 76Torr and 38Torr give more than 1000 total gain!</a:t>
            </a:r>
            <a:endParaRPr lang="en-US" altLang="ja-JP" sz="2000" dirty="0">
              <a:solidFill>
                <a:schemeClr val="tx2"/>
              </a:solidFill>
              <a:latin typeface="Book Antiqua"/>
              <a:cs typeface="Book Antiqua"/>
            </a:endParaRPr>
          </a:p>
          <a:p>
            <a:pPr marL="342900" indent="-342900">
              <a:buFont typeface="Arial"/>
              <a:buChar char="•"/>
            </a:pPr>
            <a:endParaRPr lang="en-US" altLang="ja-JP" sz="2000" dirty="0" smtClean="0">
              <a:solidFill>
                <a:schemeClr val="tx2"/>
              </a:solidFill>
              <a:latin typeface="Book Antiqua"/>
              <a:cs typeface="Book Antiqua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 rot="16200000">
            <a:off x="534252" y="4991731"/>
            <a:ext cx="9535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chemeClr val="accent2"/>
                </a:solidFill>
              </a:rPr>
              <a:t> for 76Torr</a:t>
            </a:r>
            <a:endParaRPr kumimoji="1" lang="ja-JP" altLang="en-US" sz="1400" dirty="0">
              <a:solidFill>
                <a:schemeClr val="accent2"/>
              </a:solidFill>
            </a:endParaRPr>
          </a:p>
        </p:txBody>
      </p:sp>
      <p:cxnSp>
        <p:nvCxnSpPr>
          <p:cNvPr id="22" name="直線コネクタ 21"/>
          <p:cNvCxnSpPr/>
          <p:nvPr/>
        </p:nvCxnSpPr>
        <p:spPr>
          <a:xfrm>
            <a:off x="3661915" y="4512412"/>
            <a:ext cx="3877660" cy="1"/>
          </a:xfrm>
          <a:prstGeom prst="line">
            <a:avLst/>
          </a:prstGeom>
          <a:ln w="952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 flipH="1">
            <a:off x="7524207" y="4518869"/>
            <a:ext cx="409710" cy="0"/>
          </a:xfrm>
          <a:prstGeom prst="straightConnector1">
            <a:avLst/>
          </a:prstGeom>
          <a:ln w="12700" cmpd="sng">
            <a:solidFill>
              <a:schemeClr val="accent2"/>
            </a:solidFill>
            <a:prstDash val="solid"/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 rot="5400000">
            <a:off x="7470283" y="4514957"/>
            <a:ext cx="1253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chemeClr val="accent2"/>
                </a:solidFill>
              </a:rPr>
              <a:t> for 38 </a:t>
            </a:r>
            <a:r>
              <a:rPr kumimoji="1" lang="en-US" altLang="ja-JP" sz="1400" dirty="0" err="1" smtClean="0">
                <a:solidFill>
                  <a:schemeClr val="accent2"/>
                </a:solidFill>
              </a:rPr>
              <a:t>Torr</a:t>
            </a:r>
            <a:endParaRPr kumimoji="1" lang="ja-JP" altLang="en-US" sz="1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242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図形グループ 4"/>
          <p:cNvGrpSpPr/>
          <p:nvPr/>
        </p:nvGrpSpPr>
        <p:grpSpPr>
          <a:xfrm>
            <a:off x="949334" y="602355"/>
            <a:ext cx="7200900" cy="4876800"/>
            <a:chOff x="949334" y="602355"/>
            <a:chExt cx="7200900" cy="4876800"/>
          </a:xfrm>
        </p:grpSpPr>
        <p:pic>
          <p:nvPicPr>
            <p:cNvPr id="7" name="図 6" descr="GEMGain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334" y="602355"/>
              <a:ext cx="7200900" cy="4876800"/>
            </a:xfrm>
            <a:prstGeom prst="rect">
              <a:avLst/>
            </a:prstGeom>
          </p:spPr>
        </p:pic>
        <p:sp>
          <p:nvSpPr>
            <p:cNvPr id="10" name="テキスト ボックス 9"/>
            <p:cNvSpPr txBox="1"/>
            <p:nvPr/>
          </p:nvSpPr>
          <p:spPr>
            <a:xfrm>
              <a:off x="3864534" y="815275"/>
              <a:ext cx="13705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Book Antiqua"/>
                  <a:cs typeface="Book Antiqua"/>
                </a:rPr>
                <a:t>Gain Curve</a:t>
              </a:r>
              <a:endParaRPr kumimoji="1" lang="ja-JP" altLang="en-US" dirty="0">
                <a:latin typeface="Book Antiqua"/>
                <a:cs typeface="Book Antiqua"/>
              </a:endParaRPr>
            </a:p>
          </p:txBody>
        </p:sp>
      </p:grp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2015/10/15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 T.Ikeda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3D023-3446-5E4E-A557-F55287F2874A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46014" y="169034"/>
            <a:ext cx="44037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 smtClean="0">
                <a:latin typeface="Marion Bold"/>
                <a:cs typeface="Marion Bold"/>
              </a:rPr>
              <a:t>ΔGEM Dependence</a:t>
            </a:r>
            <a:r>
              <a:rPr lang="en-US" altLang="ja-JP" sz="2800" dirty="0" smtClean="0">
                <a:latin typeface="Marion Bold"/>
                <a:cs typeface="Marion Bold"/>
              </a:rPr>
              <a:t> </a:t>
            </a:r>
            <a:endParaRPr kumimoji="1" lang="ja-JP" altLang="en-US" sz="2800" dirty="0">
              <a:latin typeface="Marion Bold"/>
              <a:cs typeface="Marion Bold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259042" y="5652792"/>
            <a:ext cx="69942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altLang="ja-JP" sz="2000" dirty="0" smtClean="0">
                <a:solidFill>
                  <a:schemeClr val="tx2"/>
                </a:solidFill>
                <a:latin typeface="Book Antiqua"/>
                <a:cs typeface="Book Antiqua"/>
              </a:rPr>
              <a:t>μ-PIC+GEM system with CS2 worked very well.</a:t>
            </a:r>
          </a:p>
          <a:p>
            <a:pPr marL="342900" indent="-342900">
              <a:buFont typeface="Arial"/>
              <a:buChar char="•"/>
            </a:pPr>
            <a:r>
              <a:rPr lang="en-US" altLang="ja-JP" sz="2000" dirty="0" smtClean="0">
                <a:solidFill>
                  <a:schemeClr val="tx2"/>
                </a:solidFill>
                <a:latin typeface="Book Antiqua"/>
                <a:cs typeface="Book Antiqua"/>
              </a:rPr>
              <a:t>Adding O</a:t>
            </a:r>
            <a:r>
              <a:rPr lang="en-US" altLang="ja-JP" sz="2000" baseline="-25000" dirty="0" smtClean="0">
                <a:solidFill>
                  <a:schemeClr val="tx2"/>
                </a:solidFill>
                <a:latin typeface="Book Antiqua"/>
                <a:cs typeface="Book Antiqua"/>
              </a:rPr>
              <a:t>2</a:t>
            </a:r>
            <a:r>
              <a:rPr lang="en-US" altLang="ja-JP" sz="2000" dirty="0" smtClean="0">
                <a:solidFill>
                  <a:schemeClr val="tx2"/>
                </a:solidFill>
                <a:latin typeface="Book Antiqua"/>
                <a:cs typeface="Book Antiqua"/>
              </a:rPr>
              <a:t> gas , we will be able to observe minority peak.</a:t>
            </a:r>
          </a:p>
          <a:p>
            <a:pPr marL="342900" indent="-342900">
              <a:buFont typeface="Arial"/>
              <a:buChar char="•"/>
            </a:pPr>
            <a:endParaRPr kumimoji="1" lang="ja-JP" altLang="en-US" sz="2000" dirty="0">
              <a:solidFill>
                <a:schemeClr val="tx2"/>
              </a:solidFill>
              <a:latin typeface="Book Antiqua"/>
              <a:cs typeface="Book Antiqua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 rot="16200000">
            <a:off x="626448" y="4846413"/>
            <a:ext cx="9535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chemeClr val="accent2"/>
                </a:solidFill>
              </a:rPr>
              <a:t> for 76Torr</a:t>
            </a:r>
            <a:endParaRPr kumimoji="1" lang="ja-JP" altLang="en-US" sz="1400" dirty="0">
              <a:solidFill>
                <a:schemeClr val="accent2"/>
              </a:solidFill>
            </a:endParaRPr>
          </a:p>
        </p:txBody>
      </p:sp>
      <p:cxnSp>
        <p:nvCxnSpPr>
          <p:cNvPr id="17" name="直線コネクタ 16"/>
          <p:cNvCxnSpPr/>
          <p:nvPr/>
        </p:nvCxnSpPr>
        <p:spPr>
          <a:xfrm>
            <a:off x="1337493" y="4969133"/>
            <a:ext cx="1878903" cy="0"/>
          </a:xfrm>
          <a:prstGeom prst="line">
            <a:avLst/>
          </a:prstGeom>
          <a:ln w="9525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3538615" y="4413780"/>
            <a:ext cx="3877660" cy="1"/>
          </a:xfrm>
          <a:prstGeom prst="line">
            <a:avLst/>
          </a:prstGeom>
          <a:ln w="952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 flipH="1">
            <a:off x="7400907" y="4420237"/>
            <a:ext cx="409710" cy="0"/>
          </a:xfrm>
          <a:prstGeom prst="straightConnector1">
            <a:avLst/>
          </a:prstGeom>
          <a:ln w="12700" cmpd="sng">
            <a:solidFill>
              <a:schemeClr val="accent2"/>
            </a:solidFill>
            <a:prstDash val="solid"/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 rot="5400000">
            <a:off x="7346983" y="4416325"/>
            <a:ext cx="1253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chemeClr val="accent2"/>
                </a:solidFill>
              </a:rPr>
              <a:t> for 38 </a:t>
            </a:r>
            <a:r>
              <a:rPr kumimoji="1" lang="en-US" altLang="ja-JP" sz="1400" dirty="0" err="1" smtClean="0">
                <a:solidFill>
                  <a:schemeClr val="accent2"/>
                </a:solidFill>
              </a:rPr>
              <a:t>Torr</a:t>
            </a:r>
            <a:endParaRPr kumimoji="1" lang="ja-JP" altLang="en-US" sz="1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656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2015/10/15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 T.Ikeda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3D023-3446-5E4E-A557-F55287F2874A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741024" y="3085080"/>
            <a:ext cx="16924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 smtClean="0">
                <a:latin typeface="Marion Bold"/>
                <a:cs typeface="Marion Bold"/>
              </a:rPr>
              <a:t>4.2 SF</a:t>
            </a:r>
            <a:r>
              <a:rPr lang="en-US" altLang="ja-JP" sz="4000" baseline="-25000" dirty="0" smtClean="0">
                <a:latin typeface="Marion Bold"/>
                <a:cs typeface="Marion Bold"/>
              </a:rPr>
              <a:t>6</a:t>
            </a:r>
            <a:endParaRPr kumimoji="1" lang="ja-JP" altLang="en-US" sz="4000" dirty="0">
              <a:latin typeface="Marion Bold"/>
              <a:cs typeface="Marion Bold"/>
            </a:endParaRPr>
          </a:p>
        </p:txBody>
      </p:sp>
    </p:spTree>
    <p:extLst>
      <p:ext uri="{BB962C8B-B14F-4D97-AF65-F5344CB8AC3E}">
        <p14:creationId xmlns:p14="http://schemas.microsoft.com/office/powerpoint/2010/main" val="3069335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 descr="CF4_02atm_252Cf_waveform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886" y="3730394"/>
            <a:ext cx="6842902" cy="2680701"/>
          </a:xfrm>
          <a:prstGeom prst="rect">
            <a:avLst/>
          </a:prstGeom>
        </p:spPr>
      </p:pic>
      <p:pic>
        <p:nvPicPr>
          <p:cNvPr id="20" name="図 19" descr="252Cf_waveform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612" y="655055"/>
            <a:ext cx="6834020" cy="3173356"/>
          </a:xfrm>
          <a:prstGeom prst="rect">
            <a:avLst/>
          </a:prstGeom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2015/10/15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 T.Ikeda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3D023-3446-5E4E-A557-F55287F2874A}" type="slidenum">
              <a:rPr kumimoji="1" lang="ja-JP" altLang="en-US" smtClean="0"/>
              <a:t>19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153414" y="203434"/>
            <a:ext cx="277652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solidFill>
                  <a:srgbClr val="FFFFFF"/>
                </a:solidFill>
                <a:latin typeface="Avenir Book"/>
                <a:cs typeface="Avenir Book"/>
              </a:rPr>
              <a:t>SF6 waveform</a:t>
            </a:r>
            <a:endParaRPr kumimoji="1" lang="ja-JP" altLang="en-US" sz="3200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46014" y="169034"/>
            <a:ext cx="71813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latin typeface="Marion Bold"/>
                <a:cs typeface="Marion Bold"/>
              </a:rPr>
              <a:t>test  SF6 with </a:t>
            </a:r>
            <a:r>
              <a:rPr lang="en-US" altLang="ja-JP" sz="3200" dirty="0" err="1" smtClean="0">
                <a:latin typeface="Marion Bold"/>
                <a:cs typeface="Marion Bold"/>
              </a:rPr>
              <a:t>uPIC+GEM</a:t>
            </a:r>
            <a:r>
              <a:rPr lang="en-US" altLang="ja-JP" sz="3200" dirty="0" smtClean="0">
                <a:latin typeface="Marion Bold"/>
                <a:cs typeface="Marion Bold"/>
              </a:rPr>
              <a:t> @ Kobe Univ. </a:t>
            </a:r>
            <a:endParaRPr kumimoji="1" lang="ja-JP" altLang="en-US" sz="3200" dirty="0">
              <a:latin typeface="Marion Bold"/>
              <a:cs typeface="Marion Bold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322094" y="685029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Marion Regular"/>
                <a:cs typeface="Marion Regular"/>
              </a:rPr>
              <a:t>252Cf Nuclear Recoil</a:t>
            </a:r>
            <a:endParaRPr kumimoji="1" lang="ja-JP" altLang="en-US" dirty="0">
              <a:latin typeface="Marion Regular"/>
              <a:cs typeface="Marion Regular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986709" y="5698600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sz="1600" dirty="0">
              <a:latin typeface="Avenir Book"/>
              <a:cs typeface="Avenir Book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61715" y="924713"/>
            <a:ext cx="13677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Book Antiqua"/>
                <a:cs typeface="Book Antiqua"/>
              </a:rPr>
              <a:t>waveform</a:t>
            </a:r>
            <a:endParaRPr kumimoji="1" lang="ja-JP" altLang="en-US" sz="2000" dirty="0">
              <a:latin typeface="Book Antiqua"/>
              <a:cs typeface="Book Antiqua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70748" y="237587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25" name="正方形/長方形 24"/>
          <p:cNvSpPr/>
          <p:nvPr/>
        </p:nvSpPr>
        <p:spPr>
          <a:xfrm>
            <a:off x="2171374" y="4038426"/>
            <a:ext cx="1780713" cy="58036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376812" y="4161536"/>
            <a:ext cx="140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Avenir Book"/>
                <a:cs typeface="Avenir Book"/>
              </a:rPr>
              <a:t>CF</a:t>
            </a:r>
            <a:r>
              <a:rPr lang="en-US" altLang="ja-JP" baseline="-25000" dirty="0" smtClean="0">
                <a:latin typeface="Avenir Book"/>
                <a:cs typeface="Avenir Book"/>
              </a:rPr>
              <a:t>4</a:t>
            </a:r>
            <a:r>
              <a:rPr lang="en-US" altLang="ja-JP" dirty="0" smtClean="0">
                <a:latin typeface="Avenir Book"/>
                <a:cs typeface="Avenir Book"/>
              </a:rPr>
              <a:t> 152Torr</a:t>
            </a:r>
            <a:endParaRPr kumimoji="1" lang="ja-JP" altLang="en-US" dirty="0">
              <a:latin typeface="Avenir Book"/>
              <a:cs typeface="Avenir Book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2167625" y="1034640"/>
            <a:ext cx="1784462" cy="58036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406806" y="1166454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Avenir Book"/>
                <a:cs typeface="Avenir Book"/>
              </a:rPr>
              <a:t>SF</a:t>
            </a:r>
            <a:r>
              <a:rPr lang="en-US" altLang="ja-JP" baseline="-25000" dirty="0" smtClean="0">
                <a:latin typeface="Avenir Book"/>
                <a:cs typeface="Avenir Book"/>
              </a:rPr>
              <a:t>6</a:t>
            </a:r>
            <a:r>
              <a:rPr lang="en-US" altLang="ja-JP" dirty="0" smtClean="0">
                <a:latin typeface="Avenir Book"/>
                <a:cs typeface="Avenir Book"/>
              </a:rPr>
              <a:t> 152Torr</a:t>
            </a:r>
            <a:endParaRPr kumimoji="1" lang="ja-JP" altLang="en-US" dirty="0">
              <a:latin typeface="Avenir Book"/>
              <a:cs typeface="Avenir Book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7545981" y="4035502"/>
            <a:ext cx="1275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latin typeface="Avenir Book"/>
                <a:cs typeface="Avenir Book"/>
              </a:rPr>
              <a:t>E = 674 V/cm</a:t>
            </a:r>
            <a:endParaRPr kumimoji="1" lang="ja-JP" altLang="en-US" sz="1400" dirty="0">
              <a:latin typeface="Avenir Book"/>
              <a:cs typeface="Avenir Book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545981" y="4309714"/>
            <a:ext cx="1352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Avenir Book"/>
                <a:cs typeface="Avenir Book"/>
              </a:rPr>
              <a:t>Anode = </a:t>
            </a:r>
            <a:r>
              <a:rPr lang="en-US" altLang="ja-JP" sz="1400" dirty="0" smtClean="0">
                <a:latin typeface="Avenir Book"/>
                <a:cs typeface="Avenir Book"/>
              </a:rPr>
              <a:t>539</a:t>
            </a:r>
            <a:r>
              <a:rPr kumimoji="1" lang="en-US" altLang="ja-JP" sz="1400" dirty="0" smtClean="0">
                <a:latin typeface="Avenir Book"/>
                <a:cs typeface="Avenir Book"/>
              </a:rPr>
              <a:t>V</a:t>
            </a:r>
            <a:endParaRPr kumimoji="1" lang="ja-JP" altLang="en-US" sz="1400" dirty="0">
              <a:latin typeface="Avenir Book"/>
              <a:cs typeface="Avenir Book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7545780" y="4604174"/>
            <a:ext cx="13394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latin typeface="Avenir Book"/>
                <a:cs typeface="Avenir Book"/>
              </a:rPr>
              <a:t>ΔGEM = 363V</a:t>
            </a:r>
            <a:endParaRPr kumimoji="1" lang="ja-JP" altLang="en-US" sz="1400" dirty="0">
              <a:latin typeface="Avenir Book"/>
              <a:cs typeface="Avenir Book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7545981" y="4911951"/>
            <a:ext cx="1197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err="1" smtClean="0">
                <a:latin typeface="Avenir Book"/>
                <a:cs typeface="Avenir Book"/>
              </a:rPr>
              <a:t>Amp:τ</a:t>
            </a:r>
            <a:r>
              <a:rPr lang="en-US" altLang="ja-JP" sz="1400" dirty="0" smtClean="0">
                <a:latin typeface="Avenir Book"/>
                <a:cs typeface="Avenir Book"/>
              </a:rPr>
              <a:t>=1μs</a:t>
            </a:r>
            <a:endParaRPr kumimoji="1" lang="ja-JP" altLang="en-US" sz="1400" dirty="0">
              <a:latin typeface="Avenir Book"/>
              <a:cs typeface="Avenir Book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7545780" y="1009625"/>
            <a:ext cx="13773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latin typeface="Avenir Book"/>
                <a:cs typeface="Avenir Book"/>
              </a:rPr>
              <a:t>E = 1100 V/cm</a:t>
            </a:r>
            <a:endParaRPr kumimoji="1" lang="ja-JP" altLang="en-US" sz="1400" dirty="0">
              <a:latin typeface="Avenir Book"/>
              <a:cs typeface="Avenir Book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7545780" y="1299246"/>
            <a:ext cx="1313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Avenir Book"/>
                <a:cs typeface="Avenir Book"/>
              </a:rPr>
              <a:t>Anode =630V</a:t>
            </a:r>
            <a:endParaRPr kumimoji="1" lang="ja-JP" altLang="en-US" sz="1400" dirty="0">
              <a:latin typeface="Avenir Book"/>
              <a:cs typeface="Avenir Book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7545981" y="1562400"/>
            <a:ext cx="13394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latin typeface="Avenir Book"/>
                <a:cs typeface="Avenir Book"/>
              </a:rPr>
              <a:t>ΔGEM = 650V</a:t>
            </a:r>
            <a:endParaRPr kumimoji="1" lang="ja-JP" altLang="en-US" sz="1400" dirty="0">
              <a:latin typeface="Avenir Book"/>
              <a:cs typeface="Avenir Book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7545981" y="1862726"/>
            <a:ext cx="1197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err="1" smtClean="0">
                <a:latin typeface="Avenir Book"/>
                <a:cs typeface="Avenir Book"/>
              </a:rPr>
              <a:t>Amp:τ</a:t>
            </a:r>
            <a:r>
              <a:rPr lang="en-US" altLang="ja-JP" sz="1400" dirty="0" smtClean="0">
                <a:latin typeface="Avenir Book"/>
                <a:cs typeface="Avenir Book"/>
              </a:rPr>
              <a:t>=1μs</a:t>
            </a:r>
            <a:endParaRPr kumimoji="1" lang="ja-JP" altLang="en-US" sz="14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785586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2015/10/15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 T.Ikeda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3D023-3446-5E4E-A557-F55287F2874A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213018" y="3096852"/>
            <a:ext cx="67971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 smtClean="0">
                <a:latin typeface="Marion Bold"/>
                <a:cs typeface="Marion Bold"/>
              </a:rPr>
              <a:t>1. DM experiment with MPGD</a:t>
            </a:r>
            <a:endParaRPr kumimoji="1" lang="ja-JP" altLang="en-US" sz="4000" dirty="0">
              <a:latin typeface="Marion Bold"/>
              <a:cs typeface="Marion Bold"/>
            </a:endParaRPr>
          </a:p>
        </p:txBody>
      </p:sp>
    </p:spTree>
    <p:extLst>
      <p:ext uri="{BB962C8B-B14F-4D97-AF65-F5344CB8AC3E}">
        <p14:creationId xmlns:p14="http://schemas.microsoft.com/office/powerpoint/2010/main" val="2816726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2015/10/15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 T.Ikeda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5B4F9-A714-0246-BE85-41A299277222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019476" y="242881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仮</a:t>
            </a:r>
            <a:endParaRPr kumimoji="1" lang="ja-JP" altLang="en-US" dirty="0"/>
          </a:p>
        </p:txBody>
      </p:sp>
      <p:grpSp>
        <p:nvGrpSpPr>
          <p:cNvPr id="5" name="図形グループ 4"/>
          <p:cNvGrpSpPr/>
          <p:nvPr/>
        </p:nvGrpSpPr>
        <p:grpSpPr>
          <a:xfrm>
            <a:off x="821321" y="586163"/>
            <a:ext cx="7350387" cy="4978039"/>
            <a:chOff x="821321" y="1051632"/>
            <a:chExt cx="7350387" cy="4978039"/>
          </a:xfrm>
        </p:grpSpPr>
        <p:pic>
          <p:nvPicPr>
            <p:cNvPr id="9" name="図 8" descr="anode670_charge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321" y="1051632"/>
              <a:ext cx="7350387" cy="4978039"/>
            </a:xfrm>
            <a:prstGeom prst="rect">
              <a:avLst/>
            </a:prstGeom>
          </p:spPr>
        </p:pic>
        <p:sp>
          <p:nvSpPr>
            <p:cNvPr id="10" name="テキスト ボックス 9"/>
            <p:cNvSpPr txBox="1"/>
            <p:nvPr/>
          </p:nvSpPr>
          <p:spPr>
            <a:xfrm>
              <a:off x="5717073" y="4202079"/>
              <a:ext cx="17155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latin typeface="Avenir Book"/>
                  <a:cs typeface="Avenir Book"/>
                </a:rPr>
                <a:t>E = 1047 V/cm</a:t>
              </a:r>
              <a:endParaRPr kumimoji="1" lang="ja-JP" altLang="en-US" dirty="0">
                <a:latin typeface="Avenir Book"/>
                <a:cs typeface="Avenir Book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5717073" y="3847946"/>
              <a:ext cx="1342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Avenir Book"/>
                  <a:cs typeface="Avenir Book"/>
                </a:rPr>
                <a:t>SF</a:t>
              </a:r>
              <a:r>
                <a:rPr lang="en-US" altLang="ja-JP" baseline="-25000" dirty="0" smtClean="0">
                  <a:latin typeface="Avenir Book"/>
                  <a:cs typeface="Avenir Book"/>
                </a:rPr>
                <a:t>6</a:t>
              </a:r>
              <a:r>
                <a:rPr lang="en-US" altLang="ja-JP" dirty="0" smtClean="0">
                  <a:latin typeface="Avenir Book"/>
                  <a:cs typeface="Avenir Book"/>
                </a:rPr>
                <a:t> 152torr</a:t>
              </a:r>
              <a:endParaRPr kumimoji="1" lang="ja-JP" altLang="en-US" dirty="0">
                <a:latin typeface="Avenir Book"/>
                <a:cs typeface="Avenir Book"/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5717073" y="4571411"/>
              <a:ext cx="16857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Avenir Book"/>
                  <a:cs typeface="Avenir Book"/>
                </a:rPr>
                <a:t>Anode = 670V</a:t>
              </a:r>
              <a:endParaRPr kumimoji="1" lang="ja-JP" altLang="en-US" dirty="0">
                <a:latin typeface="Avenir Book"/>
                <a:cs typeface="Avenir Book"/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5717073" y="4961395"/>
              <a:ext cx="1672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latin typeface="Avenir Book"/>
                  <a:cs typeface="Avenir Book"/>
                </a:rPr>
                <a:t>ΔGEM = 728V</a:t>
              </a:r>
              <a:endParaRPr kumimoji="1" lang="ja-JP" altLang="en-US" dirty="0">
                <a:latin typeface="Avenir Book"/>
                <a:cs typeface="Avenir Book"/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2590800" y="2383132"/>
              <a:ext cx="18740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 smtClean="0">
                  <a:latin typeface="Avenir Book"/>
                  <a:ea typeface="メイリオ"/>
                  <a:cs typeface="Avenir Book"/>
                </a:rPr>
                <a:t>Gain ~300</a:t>
              </a:r>
              <a:endParaRPr kumimoji="1" lang="ja-JP" altLang="en-US" sz="2800" dirty="0">
                <a:latin typeface="Avenir Book"/>
                <a:ea typeface="メイリオ"/>
                <a:cs typeface="Avenir Book"/>
              </a:endParaRPr>
            </a:p>
          </p:txBody>
        </p:sp>
      </p:grpSp>
      <p:sp>
        <p:nvSpPr>
          <p:cNvPr id="14" name="テキスト ボックス 13"/>
          <p:cNvSpPr txBox="1"/>
          <p:nvPr/>
        </p:nvSpPr>
        <p:spPr>
          <a:xfrm>
            <a:off x="146014" y="169034"/>
            <a:ext cx="30584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 smtClean="0">
                <a:latin typeface="Marion Bold"/>
                <a:cs typeface="Marion Bold"/>
              </a:rPr>
              <a:t>SF</a:t>
            </a:r>
            <a:r>
              <a:rPr lang="en-US" altLang="ja-JP" sz="4000" baseline="-25000" dirty="0" smtClean="0">
                <a:latin typeface="Marion Bold"/>
                <a:cs typeface="Marion Bold"/>
              </a:rPr>
              <a:t>6</a:t>
            </a:r>
            <a:r>
              <a:rPr lang="en-US" altLang="ja-JP" sz="4000" dirty="0" smtClean="0">
                <a:latin typeface="Marion Bold"/>
                <a:cs typeface="Marion Bold"/>
              </a:rPr>
              <a:t> Gas Gain</a:t>
            </a:r>
            <a:r>
              <a:rPr lang="en-US" altLang="ja-JP" sz="2800" dirty="0" smtClean="0">
                <a:latin typeface="Marion Bold"/>
                <a:cs typeface="Marion Bold"/>
              </a:rPr>
              <a:t> </a:t>
            </a:r>
            <a:endParaRPr kumimoji="1" lang="ja-JP" altLang="en-US" sz="2800" dirty="0">
              <a:latin typeface="Marion Bold"/>
              <a:cs typeface="Marion Bold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72446" y="5463529"/>
            <a:ext cx="79240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kumimoji="1" lang="en-US" altLang="ja-JP" sz="2000" dirty="0" smtClean="0">
                <a:solidFill>
                  <a:schemeClr val="tx2"/>
                </a:solidFill>
                <a:latin typeface="Book Antiqua"/>
                <a:cs typeface="Book Antiqua"/>
              </a:rPr>
              <a:t>Total gas gain is </a:t>
            </a:r>
            <a:r>
              <a:rPr lang="en-US" altLang="ja-JP" sz="2000" dirty="0" smtClean="0">
                <a:solidFill>
                  <a:schemeClr val="tx2"/>
                </a:solidFill>
                <a:latin typeface="Book Antiqua"/>
                <a:cs typeface="Book Antiqua"/>
              </a:rPr>
              <a:t>about 300</a:t>
            </a:r>
            <a:r>
              <a:rPr kumimoji="1" lang="en-US" altLang="ja-JP" sz="2000" dirty="0" smtClean="0">
                <a:solidFill>
                  <a:schemeClr val="tx2"/>
                </a:solidFill>
                <a:latin typeface="Book Antiqua"/>
                <a:cs typeface="Book Antiqua"/>
              </a:rPr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altLang="ja-JP" sz="2000" dirty="0">
                <a:solidFill>
                  <a:schemeClr val="tx2"/>
                </a:solidFill>
                <a:latin typeface="Book Antiqua"/>
                <a:cs typeface="Book Antiqua"/>
              </a:rPr>
              <a:t>W</a:t>
            </a:r>
            <a:r>
              <a:rPr lang="en-US" altLang="ja-JP" sz="2000" dirty="0" smtClean="0">
                <a:solidFill>
                  <a:schemeClr val="tx2"/>
                </a:solidFill>
                <a:latin typeface="Book Antiqua"/>
                <a:cs typeface="Book Antiqua"/>
              </a:rPr>
              <a:t>hen we improve the amplifier , this gas gain is sufficient. </a:t>
            </a:r>
          </a:p>
          <a:p>
            <a:r>
              <a:rPr lang="en-US" altLang="ja-JP" sz="2000" dirty="0" smtClean="0">
                <a:solidFill>
                  <a:schemeClr val="tx2"/>
                </a:solidFill>
                <a:latin typeface="Book Antiqua"/>
                <a:cs typeface="Book Antiqua"/>
              </a:rPr>
              <a:t>      Then minority peak will be appeared.  </a:t>
            </a:r>
            <a:endParaRPr kumimoji="1" lang="ja-JP" altLang="en-US" sz="2000" dirty="0">
              <a:solidFill>
                <a:schemeClr val="tx2"/>
              </a:solidFill>
              <a:latin typeface="Book Antiqua"/>
              <a:cs typeface="Book Antiqua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247854" y="787631"/>
            <a:ext cx="639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Marion Regular"/>
                <a:cs typeface="Marion Regular"/>
              </a:rPr>
              <a:t>55Fe</a:t>
            </a:r>
            <a:endParaRPr kumimoji="1" lang="ja-JP" altLang="en-US" dirty="0">
              <a:latin typeface="Marion Regular"/>
              <a:cs typeface="Marion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297420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2015/10/15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 T.Ikeda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3D023-3446-5E4E-A557-F55287F2874A}" type="slidenum">
              <a:rPr kumimoji="1" lang="ja-JP" altLang="en-US" smtClean="0"/>
              <a:t>21</a:t>
            </a:fld>
            <a:endParaRPr kumimoji="1" lang="ja-JP" altLang="en-US"/>
          </a:p>
        </p:txBody>
      </p:sp>
      <p:pic>
        <p:nvPicPr>
          <p:cNvPr id="5" name="図 4" descr="velocity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176" y="3451808"/>
            <a:ext cx="4589746" cy="2922220"/>
          </a:xfrm>
          <a:prstGeom prst="rect">
            <a:avLst/>
          </a:prstGeom>
        </p:spPr>
      </p:pic>
      <p:sp>
        <p:nvSpPr>
          <p:cNvPr id="32" name="テキスト ボックス 31"/>
          <p:cNvSpPr txBox="1"/>
          <p:nvPr/>
        </p:nvSpPr>
        <p:spPr>
          <a:xfrm>
            <a:off x="457200" y="1238839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ja-JP" dirty="0" smtClean="0">
                <a:latin typeface="Avenir Book"/>
                <a:cs typeface="Avenir Book"/>
              </a:rPr>
              <a:t>At 76Torr, Photon feedback was observed between u-PIC and GEM.</a:t>
            </a:r>
            <a:endParaRPr kumimoji="1" lang="ja-JP" altLang="en-US" dirty="0">
              <a:latin typeface="Avenir Book"/>
              <a:cs typeface="Avenir Book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149214" y="5174233"/>
            <a:ext cx="28831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altLang="ja-JP" sz="2400" dirty="0" smtClean="0">
                <a:solidFill>
                  <a:srgbClr val="000090"/>
                </a:solidFill>
                <a:latin typeface="Book Antiqua"/>
                <a:cs typeface="Book Antiqua"/>
              </a:rPr>
              <a:t>Drift velocity</a:t>
            </a:r>
            <a:r>
              <a:rPr kumimoji="1" lang="en-US" altLang="ja-JP" sz="2400" dirty="0" smtClean="0">
                <a:solidFill>
                  <a:srgbClr val="000090"/>
                </a:solidFill>
                <a:latin typeface="Book Antiqua"/>
                <a:cs typeface="Book Antiqua"/>
              </a:rPr>
              <a:t>  </a:t>
            </a:r>
          </a:p>
          <a:p>
            <a:r>
              <a:rPr lang="en-US" altLang="ja-JP" sz="2400" dirty="0">
                <a:solidFill>
                  <a:srgbClr val="000090"/>
                </a:solidFill>
                <a:latin typeface="Book Antiqua"/>
                <a:cs typeface="Book Antiqua"/>
              </a:rPr>
              <a:t>	</a:t>
            </a:r>
            <a:r>
              <a:rPr lang="en-US" altLang="ja-JP" sz="2400" dirty="0" smtClean="0">
                <a:solidFill>
                  <a:srgbClr val="000090"/>
                </a:solidFill>
                <a:latin typeface="Book Antiqua"/>
                <a:cs typeface="Book Antiqua"/>
              </a:rPr>
              <a:t>	~10</a:t>
            </a:r>
            <a:r>
              <a:rPr lang="en-US" altLang="ja-JP" sz="2400" baseline="30000" dirty="0" smtClean="0">
                <a:solidFill>
                  <a:srgbClr val="000090"/>
                </a:solidFill>
                <a:latin typeface="Book Antiqua"/>
                <a:cs typeface="Book Antiqua"/>
              </a:rPr>
              <a:t>-2</a:t>
            </a:r>
            <a:r>
              <a:rPr lang="en-US" altLang="ja-JP" sz="2400" dirty="0" smtClean="0">
                <a:solidFill>
                  <a:srgbClr val="000090"/>
                </a:solidFill>
                <a:latin typeface="Book Antiqua"/>
                <a:cs typeface="Book Antiqua"/>
              </a:rPr>
              <a:t> cm/</a:t>
            </a:r>
            <a:r>
              <a:rPr lang="en-US" altLang="en-US" sz="2400" dirty="0" err="1" smtClean="0">
                <a:solidFill>
                  <a:srgbClr val="000090"/>
                </a:solidFill>
                <a:latin typeface="Book Antiqua"/>
                <a:cs typeface="Book Antiqua"/>
              </a:rPr>
              <a:t>μs</a:t>
            </a:r>
            <a:endParaRPr lang="en-US" altLang="en-US" sz="2400" dirty="0" smtClean="0">
              <a:solidFill>
                <a:srgbClr val="000090"/>
              </a:solidFill>
              <a:latin typeface="Book Antiqua"/>
              <a:cs typeface="Book Antiqua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146014" y="169034"/>
            <a:ext cx="45623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 smtClean="0">
                <a:latin typeface="Marion Bold"/>
                <a:cs typeface="Marion Bold"/>
              </a:rPr>
              <a:t>Drift Velocity of SF</a:t>
            </a:r>
            <a:r>
              <a:rPr lang="en-US" altLang="ja-JP" sz="4000" baseline="-25000" dirty="0" smtClean="0">
                <a:latin typeface="Marion Bold"/>
                <a:cs typeface="Marion Bold"/>
              </a:rPr>
              <a:t>6</a:t>
            </a:r>
            <a:r>
              <a:rPr lang="en-US" altLang="ja-JP" sz="4000" baseline="30000" dirty="0" smtClean="0">
                <a:latin typeface="Marion Bold"/>
                <a:cs typeface="Marion Bold"/>
              </a:rPr>
              <a:t>-</a:t>
            </a:r>
            <a:r>
              <a:rPr lang="en-US" altLang="ja-JP" sz="2800" dirty="0" smtClean="0">
                <a:latin typeface="Marion Bold"/>
                <a:cs typeface="Marion Bold"/>
              </a:rPr>
              <a:t> </a:t>
            </a:r>
            <a:endParaRPr kumimoji="1" lang="ja-JP" altLang="en-US" sz="2800" dirty="0">
              <a:latin typeface="Marion Bold"/>
              <a:cs typeface="Marion Bold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774404" y="1914522"/>
            <a:ext cx="1415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Avenir Book"/>
                <a:cs typeface="Avenir Book"/>
              </a:rPr>
              <a:t>SF6 76Torr</a:t>
            </a:r>
            <a:endParaRPr kumimoji="1" lang="en-US" altLang="ja-JP" sz="2000" dirty="0" smtClean="0">
              <a:latin typeface="Avenir Book"/>
              <a:cs typeface="Avenir Book"/>
            </a:endParaRPr>
          </a:p>
        </p:txBody>
      </p:sp>
      <p:pic>
        <p:nvPicPr>
          <p:cNvPr id="10" name="図 9" descr="mpgd_pf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15" y="1791241"/>
            <a:ext cx="3906794" cy="2645871"/>
          </a:xfrm>
          <a:prstGeom prst="rect">
            <a:avLst/>
          </a:prstGeom>
        </p:spPr>
      </p:pic>
      <p:grpSp>
        <p:nvGrpSpPr>
          <p:cNvPr id="48" name="図形グループ 47"/>
          <p:cNvGrpSpPr/>
          <p:nvPr/>
        </p:nvGrpSpPr>
        <p:grpSpPr>
          <a:xfrm>
            <a:off x="5634192" y="2996828"/>
            <a:ext cx="233952" cy="360164"/>
            <a:chOff x="5255582" y="2088943"/>
            <a:chExt cx="409416" cy="1045337"/>
          </a:xfrm>
        </p:grpSpPr>
        <p:sp>
          <p:nvSpPr>
            <p:cNvPr id="46" name="二等辺三角形 45"/>
            <p:cNvSpPr/>
            <p:nvPr/>
          </p:nvSpPr>
          <p:spPr>
            <a:xfrm>
              <a:off x="5272292" y="2088943"/>
              <a:ext cx="375995" cy="618327"/>
            </a:xfrm>
            <a:prstGeom prst="triangle">
              <a:avLst>
                <a:gd name="adj" fmla="val 47436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円/楕円 46"/>
            <p:cNvSpPr/>
            <p:nvPr/>
          </p:nvSpPr>
          <p:spPr>
            <a:xfrm>
              <a:off x="5255582" y="2573574"/>
              <a:ext cx="409416" cy="560706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67" name="片側の 2 つの角を切り取った四角形 66"/>
          <p:cNvSpPr/>
          <p:nvPr/>
        </p:nvSpPr>
        <p:spPr>
          <a:xfrm rot="5400000">
            <a:off x="5213983" y="1819077"/>
            <a:ext cx="124102" cy="543973"/>
          </a:xfrm>
          <a:prstGeom prst="snip2SameRect">
            <a:avLst>
              <a:gd name="adj1" fmla="val 19830"/>
              <a:gd name="adj2" fmla="val 18650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8" name="片側の 2 つの角を切り取った四角形 67"/>
          <p:cNvSpPr/>
          <p:nvPr/>
        </p:nvSpPr>
        <p:spPr>
          <a:xfrm rot="5400000">
            <a:off x="5902000" y="1819077"/>
            <a:ext cx="124102" cy="543973"/>
          </a:xfrm>
          <a:prstGeom prst="snip2SameRect">
            <a:avLst>
              <a:gd name="adj1" fmla="val 19830"/>
              <a:gd name="adj2" fmla="val 18650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9" name="片側の 2 つの角を切り取った四角形 68"/>
          <p:cNvSpPr/>
          <p:nvPr/>
        </p:nvSpPr>
        <p:spPr>
          <a:xfrm rot="5400000">
            <a:off x="6582136" y="1822863"/>
            <a:ext cx="124102" cy="543973"/>
          </a:xfrm>
          <a:prstGeom prst="snip2SameRect">
            <a:avLst>
              <a:gd name="adj1" fmla="val 19830"/>
              <a:gd name="adj2" fmla="val 18650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0" name="片側の 2 つの角を切り取った四角形 69"/>
          <p:cNvSpPr/>
          <p:nvPr/>
        </p:nvSpPr>
        <p:spPr>
          <a:xfrm rot="5400000">
            <a:off x="7262298" y="1819077"/>
            <a:ext cx="124102" cy="543973"/>
          </a:xfrm>
          <a:prstGeom prst="snip2SameRect">
            <a:avLst>
              <a:gd name="adj1" fmla="val 19830"/>
              <a:gd name="adj2" fmla="val 18650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片側の 2 つの角を切り取った四角形 71"/>
          <p:cNvSpPr/>
          <p:nvPr/>
        </p:nvSpPr>
        <p:spPr>
          <a:xfrm rot="5400000">
            <a:off x="4655856" y="1948941"/>
            <a:ext cx="120317" cy="288032"/>
          </a:xfrm>
          <a:prstGeom prst="snip2SameRect">
            <a:avLst>
              <a:gd name="adj1" fmla="val 19830"/>
              <a:gd name="adj2" fmla="val 0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3" name="片側の 2 つの角を切り取った四角形 72"/>
          <p:cNvSpPr/>
          <p:nvPr/>
        </p:nvSpPr>
        <p:spPr>
          <a:xfrm rot="16200000">
            <a:off x="7820423" y="1948941"/>
            <a:ext cx="127889" cy="288032"/>
          </a:xfrm>
          <a:prstGeom prst="snip2SameRect">
            <a:avLst>
              <a:gd name="adj1" fmla="val 19830"/>
              <a:gd name="adj2" fmla="val 0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4" name="正方形/長方形 73"/>
          <p:cNvSpPr/>
          <p:nvPr/>
        </p:nvSpPr>
        <p:spPr>
          <a:xfrm>
            <a:off x="4571998" y="3356992"/>
            <a:ext cx="3456386" cy="7200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23" name="図形グループ 122"/>
          <p:cNvGrpSpPr/>
          <p:nvPr/>
        </p:nvGrpSpPr>
        <p:grpSpPr>
          <a:xfrm>
            <a:off x="4860032" y="2132856"/>
            <a:ext cx="2880320" cy="1224136"/>
            <a:chOff x="4860032" y="2132856"/>
            <a:chExt cx="2880320" cy="1015419"/>
          </a:xfrm>
        </p:grpSpPr>
        <p:cxnSp>
          <p:nvCxnSpPr>
            <p:cNvPr id="29" name="直線コネクタ 28"/>
            <p:cNvCxnSpPr/>
            <p:nvPr/>
          </p:nvCxnSpPr>
          <p:spPr>
            <a:xfrm flipV="1">
              <a:off x="4860032" y="2169913"/>
              <a:ext cx="7638" cy="978362"/>
            </a:xfrm>
            <a:prstGeom prst="line">
              <a:avLst/>
            </a:prstGeom>
            <a:ln w="12700" cmpd="sng">
              <a:solidFill>
                <a:schemeClr val="bg1">
                  <a:lumMod val="85000"/>
                </a:schemeClr>
              </a:solidFill>
              <a:headEnd type="none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コネクタ 79"/>
            <p:cNvCxnSpPr/>
            <p:nvPr/>
          </p:nvCxnSpPr>
          <p:spPr>
            <a:xfrm flipV="1">
              <a:off x="5212434" y="2169913"/>
              <a:ext cx="7638" cy="978362"/>
            </a:xfrm>
            <a:prstGeom prst="line">
              <a:avLst/>
            </a:prstGeom>
            <a:ln w="12700" cmpd="sng">
              <a:solidFill>
                <a:schemeClr val="bg1">
                  <a:lumMod val="85000"/>
                </a:schemeClr>
              </a:solidFill>
              <a:headEnd type="none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コネクタ 80"/>
            <p:cNvCxnSpPr/>
            <p:nvPr/>
          </p:nvCxnSpPr>
          <p:spPr>
            <a:xfrm flipV="1">
              <a:off x="5572474" y="2153115"/>
              <a:ext cx="7638" cy="978362"/>
            </a:xfrm>
            <a:prstGeom prst="line">
              <a:avLst/>
            </a:prstGeom>
            <a:ln w="12700" cmpd="sng">
              <a:solidFill>
                <a:schemeClr val="bg1">
                  <a:lumMod val="85000"/>
                </a:schemeClr>
              </a:solidFill>
              <a:headEnd type="none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線コネクタ 83"/>
            <p:cNvCxnSpPr/>
            <p:nvPr/>
          </p:nvCxnSpPr>
          <p:spPr>
            <a:xfrm flipV="1">
              <a:off x="5917689" y="2149654"/>
              <a:ext cx="7638" cy="978362"/>
            </a:xfrm>
            <a:prstGeom prst="line">
              <a:avLst/>
            </a:prstGeom>
            <a:ln w="12700" cmpd="sng">
              <a:solidFill>
                <a:schemeClr val="bg1">
                  <a:lumMod val="85000"/>
                </a:schemeClr>
              </a:solidFill>
              <a:headEnd type="none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線コネクタ 84"/>
            <p:cNvCxnSpPr/>
            <p:nvPr/>
          </p:nvCxnSpPr>
          <p:spPr>
            <a:xfrm flipV="1">
              <a:off x="6270091" y="2149654"/>
              <a:ext cx="7638" cy="978362"/>
            </a:xfrm>
            <a:prstGeom prst="line">
              <a:avLst/>
            </a:prstGeom>
            <a:ln w="12700" cmpd="sng">
              <a:solidFill>
                <a:schemeClr val="bg1">
                  <a:lumMod val="85000"/>
                </a:schemeClr>
              </a:solidFill>
              <a:headEnd type="none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線コネクタ 85"/>
            <p:cNvCxnSpPr/>
            <p:nvPr/>
          </p:nvCxnSpPr>
          <p:spPr>
            <a:xfrm flipV="1">
              <a:off x="6630131" y="2132856"/>
              <a:ext cx="7638" cy="978362"/>
            </a:xfrm>
            <a:prstGeom prst="line">
              <a:avLst/>
            </a:prstGeom>
            <a:ln w="12700" cmpd="sng">
              <a:solidFill>
                <a:schemeClr val="bg1">
                  <a:lumMod val="85000"/>
                </a:schemeClr>
              </a:solidFill>
              <a:headEnd type="none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線コネクタ 86"/>
            <p:cNvCxnSpPr/>
            <p:nvPr/>
          </p:nvCxnSpPr>
          <p:spPr>
            <a:xfrm flipV="1">
              <a:off x="7020272" y="2149654"/>
              <a:ext cx="7638" cy="978362"/>
            </a:xfrm>
            <a:prstGeom prst="line">
              <a:avLst/>
            </a:prstGeom>
            <a:ln w="12700" cmpd="sng">
              <a:solidFill>
                <a:schemeClr val="bg1">
                  <a:lumMod val="85000"/>
                </a:schemeClr>
              </a:solidFill>
              <a:headEnd type="none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線コネクタ 87"/>
            <p:cNvCxnSpPr/>
            <p:nvPr/>
          </p:nvCxnSpPr>
          <p:spPr>
            <a:xfrm flipV="1">
              <a:off x="7372674" y="2149654"/>
              <a:ext cx="7638" cy="978362"/>
            </a:xfrm>
            <a:prstGeom prst="line">
              <a:avLst/>
            </a:prstGeom>
            <a:ln w="12700" cmpd="sng">
              <a:solidFill>
                <a:schemeClr val="bg1">
                  <a:lumMod val="85000"/>
                </a:schemeClr>
              </a:solidFill>
              <a:headEnd type="none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線コネクタ 88"/>
            <p:cNvCxnSpPr/>
            <p:nvPr/>
          </p:nvCxnSpPr>
          <p:spPr>
            <a:xfrm flipV="1">
              <a:off x="7732714" y="2132856"/>
              <a:ext cx="7638" cy="978362"/>
            </a:xfrm>
            <a:prstGeom prst="line">
              <a:avLst/>
            </a:prstGeom>
            <a:ln w="12700" cmpd="sng">
              <a:solidFill>
                <a:schemeClr val="bg1">
                  <a:lumMod val="85000"/>
                </a:schemeClr>
              </a:solidFill>
              <a:headEnd type="none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右矢印 90"/>
          <p:cNvSpPr/>
          <p:nvPr/>
        </p:nvSpPr>
        <p:spPr>
          <a:xfrm rot="18847503">
            <a:off x="5674276" y="2541861"/>
            <a:ext cx="1118108" cy="193245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6" name="円/楕円 95"/>
          <p:cNvSpPr/>
          <p:nvPr/>
        </p:nvSpPr>
        <p:spPr>
          <a:xfrm>
            <a:off x="6660232" y="2204864"/>
            <a:ext cx="183934" cy="17826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テキスト ボックス 96"/>
          <p:cNvSpPr txBox="1"/>
          <p:nvPr/>
        </p:nvSpPr>
        <p:spPr>
          <a:xfrm rot="18799869">
            <a:off x="5503004" y="2378439"/>
            <a:ext cx="1042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Marion Regular"/>
                <a:cs typeface="Marion Regular"/>
              </a:rPr>
              <a:t>photon</a:t>
            </a:r>
            <a:endParaRPr kumimoji="1" lang="ja-JP" altLang="en-US" dirty="0">
              <a:latin typeface="Marion Regular"/>
              <a:cs typeface="Marion Regular"/>
            </a:endParaRPr>
          </a:p>
        </p:txBody>
      </p:sp>
      <p:cxnSp>
        <p:nvCxnSpPr>
          <p:cNvPr id="98" name="直線コネクタ 97"/>
          <p:cNvCxnSpPr/>
          <p:nvPr/>
        </p:nvCxnSpPr>
        <p:spPr>
          <a:xfrm>
            <a:off x="6752199" y="2455136"/>
            <a:ext cx="0" cy="541816"/>
          </a:xfrm>
          <a:prstGeom prst="line">
            <a:avLst/>
          </a:prstGeom>
          <a:ln w="19050" cmpd="sng">
            <a:solidFill>
              <a:schemeClr val="tx1"/>
            </a:solidFill>
            <a:prstDash val="dash"/>
            <a:headEnd type="none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2" name="図形グループ 101"/>
          <p:cNvGrpSpPr/>
          <p:nvPr/>
        </p:nvGrpSpPr>
        <p:grpSpPr>
          <a:xfrm>
            <a:off x="6661012" y="2996952"/>
            <a:ext cx="215244" cy="315490"/>
            <a:chOff x="5255582" y="2088943"/>
            <a:chExt cx="409416" cy="1045337"/>
          </a:xfrm>
        </p:grpSpPr>
        <p:sp>
          <p:nvSpPr>
            <p:cNvPr id="103" name="二等辺三角形 102"/>
            <p:cNvSpPr/>
            <p:nvPr/>
          </p:nvSpPr>
          <p:spPr>
            <a:xfrm>
              <a:off x="5272292" y="2088943"/>
              <a:ext cx="375995" cy="618327"/>
            </a:xfrm>
            <a:prstGeom prst="triangle">
              <a:avLst>
                <a:gd name="adj" fmla="val 47436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" name="円/楕円 103"/>
            <p:cNvSpPr/>
            <p:nvPr/>
          </p:nvSpPr>
          <p:spPr>
            <a:xfrm>
              <a:off x="5255582" y="2573574"/>
              <a:ext cx="409416" cy="560706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128" name="右矢印 127"/>
          <p:cNvSpPr/>
          <p:nvPr/>
        </p:nvSpPr>
        <p:spPr>
          <a:xfrm rot="18847503">
            <a:off x="6821258" y="2613592"/>
            <a:ext cx="1118108" cy="193245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9" name="テキスト ボックス 128"/>
          <p:cNvSpPr txBox="1"/>
          <p:nvPr/>
        </p:nvSpPr>
        <p:spPr>
          <a:xfrm rot="18799869">
            <a:off x="6649986" y="2450170"/>
            <a:ext cx="1042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Marion Regular"/>
                <a:cs typeface="Marion Regular"/>
              </a:rPr>
              <a:t>photon</a:t>
            </a:r>
            <a:endParaRPr kumimoji="1" lang="ja-JP" altLang="en-US" dirty="0">
              <a:latin typeface="Marion Regular"/>
              <a:cs typeface="Marion Regular"/>
            </a:endParaRPr>
          </a:p>
        </p:txBody>
      </p:sp>
      <p:sp>
        <p:nvSpPr>
          <p:cNvPr id="130" name="テキスト ボックス 129"/>
          <p:cNvSpPr txBox="1"/>
          <p:nvPr/>
        </p:nvSpPr>
        <p:spPr>
          <a:xfrm>
            <a:off x="4860031" y="3865485"/>
            <a:ext cx="1287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Avenir Book"/>
                <a:cs typeface="Avenir Book"/>
              </a:rPr>
              <a:t>SF6 76Torr</a:t>
            </a:r>
            <a:endParaRPr kumimoji="1" lang="ja-JP" altLang="en-US" dirty="0">
              <a:latin typeface="Avenir Book"/>
              <a:cs typeface="Avenir Book"/>
            </a:endParaRPr>
          </a:p>
        </p:txBody>
      </p:sp>
      <p:sp>
        <p:nvSpPr>
          <p:cNvPr id="131" name="テキスト ボックス 130"/>
          <p:cNvSpPr txBox="1"/>
          <p:nvPr/>
        </p:nvSpPr>
        <p:spPr>
          <a:xfrm>
            <a:off x="8028384" y="3172326"/>
            <a:ext cx="1042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Marion Regular"/>
                <a:cs typeface="Marion Regular"/>
              </a:rPr>
              <a:t>μ-PIC</a:t>
            </a:r>
            <a:endParaRPr kumimoji="1" lang="ja-JP" altLang="en-US" dirty="0">
              <a:latin typeface="Marion Regular"/>
              <a:cs typeface="Marion Regular"/>
            </a:endParaRPr>
          </a:p>
        </p:txBody>
      </p:sp>
      <p:sp>
        <p:nvSpPr>
          <p:cNvPr id="132" name="テキスト ボックス 131"/>
          <p:cNvSpPr txBox="1"/>
          <p:nvPr/>
        </p:nvSpPr>
        <p:spPr>
          <a:xfrm>
            <a:off x="8028384" y="1848132"/>
            <a:ext cx="1042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Marion Regular"/>
                <a:cs typeface="Marion Regular"/>
              </a:rPr>
              <a:t>GEM</a:t>
            </a:r>
            <a:endParaRPr kumimoji="1" lang="ja-JP" altLang="en-US" dirty="0">
              <a:latin typeface="Marion Regular"/>
              <a:cs typeface="Marion Regular"/>
            </a:endParaRPr>
          </a:p>
        </p:txBody>
      </p:sp>
      <p:sp>
        <p:nvSpPr>
          <p:cNvPr id="134" name="テキスト ボックス 133"/>
          <p:cNvSpPr txBox="1"/>
          <p:nvPr/>
        </p:nvSpPr>
        <p:spPr>
          <a:xfrm>
            <a:off x="1836204" y="1759649"/>
            <a:ext cx="125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Avenir Book"/>
                <a:cs typeface="Avenir Book"/>
              </a:rPr>
              <a:t>w</a:t>
            </a:r>
            <a:r>
              <a:rPr lang="en-US" altLang="ja-JP" dirty="0" smtClean="0">
                <a:latin typeface="Avenir Book"/>
                <a:cs typeface="Avenir Book"/>
              </a:rPr>
              <a:t>ave form</a:t>
            </a:r>
            <a:endParaRPr kumimoji="1" lang="ja-JP" altLang="en-US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206915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2015/10/15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 T.Ikeda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3D023-3446-5E4E-A557-F55287F2874A}" type="slidenum">
              <a:rPr kumimoji="1" lang="ja-JP" altLang="en-US" smtClean="0"/>
              <a:t>22</a:t>
            </a:fld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86756" y="5055254"/>
            <a:ext cx="7378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rgbClr val="000090"/>
                </a:solidFill>
                <a:latin typeface="Marion Regular"/>
                <a:cs typeface="Marion Regular"/>
              </a:rPr>
              <a:t>MPGDs</a:t>
            </a:r>
            <a:r>
              <a:rPr kumimoji="1" lang="en-US" altLang="ja-JP" sz="2400" dirty="0" smtClean="0">
                <a:solidFill>
                  <a:srgbClr val="000090"/>
                </a:solidFill>
                <a:latin typeface="Marion Regular"/>
                <a:cs typeface="Marion Regular"/>
              </a:rPr>
              <a:t> with negative ion gas </a:t>
            </a:r>
            <a:r>
              <a:rPr lang="en-US" altLang="ja-JP" sz="2400" dirty="0" smtClean="0">
                <a:solidFill>
                  <a:srgbClr val="000090"/>
                </a:solidFill>
                <a:latin typeface="Marion Regular"/>
                <a:cs typeface="Marion Regular"/>
              </a:rPr>
              <a:t>will create </a:t>
            </a:r>
            <a:r>
              <a:rPr lang="en-US" altLang="ja-JP" sz="2400" dirty="0">
                <a:solidFill>
                  <a:srgbClr val="000090"/>
                </a:solidFill>
                <a:latin typeface="Marion Regular"/>
                <a:cs typeface="Marion Regular"/>
              </a:rPr>
              <a:t> </a:t>
            </a:r>
            <a:r>
              <a:rPr lang="en-US" altLang="ja-JP" sz="2400" dirty="0" smtClean="0">
                <a:solidFill>
                  <a:srgbClr val="000090"/>
                </a:solidFill>
                <a:latin typeface="Marion Regular"/>
                <a:cs typeface="Marion Regular"/>
              </a:rPr>
              <a:t>    			</a:t>
            </a:r>
            <a:r>
              <a:rPr lang="en-US" altLang="ja-JP" sz="2400" dirty="0">
                <a:solidFill>
                  <a:srgbClr val="000090"/>
                </a:solidFill>
                <a:latin typeface="Marion Regular"/>
                <a:cs typeface="Marion Regular"/>
              </a:rPr>
              <a:t> </a:t>
            </a:r>
            <a:r>
              <a:rPr lang="en-US" altLang="ja-JP" sz="2400" dirty="0" smtClean="0">
                <a:solidFill>
                  <a:srgbClr val="000090"/>
                </a:solidFill>
                <a:latin typeface="Marion Regular"/>
                <a:cs typeface="Marion Regular"/>
              </a:rPr>
              <a:t>     	  more opportunities for low background experiment.</a:t>
            </a:r>
            <a:r>
              <a:rPr kumimoji="1" lang="en-US" altLang="ja-JP" sz="2400" dirty="0" smtClean="0">
                <a:solidFill>
                  <a:srgbClr val="000090"/>
                </a:solidFill>
                <a:latin typeface="Marion Regular"/>
                <a:cs typeface="Marion Regular"/>
              </a:rPr>
              <a:t>  </a:t>
            </a:r>
            <a:endParaRPr kumimoji="1" lang="ja-JP" altLang="en-US" sz="2400" dirty="0">
              <a:solidFill>
                <a:srgbClr val="000090"/>
              </a:solidFill>
              <a:latin typeface="Marion Regular"/>
              <a:cs typeface="Marion Regular"/>
            </a:endParaRPr>
          </a:p>
        </p:txBody>
      </p:sp>
      <p:grpSp>
        <p:nvGrpSpPr>
          <p:cNvPr id="7" name="図形グループ 6"/>
          <p:cNvGrpSpPr/>
          <p:nvPr/>
        </p:nvGrpSpPr>
        <p:grpSpPr>
          <a:xfrm>
            <a:off x="1022503" y="1514197"/>
            <a:ext cx="7378697" cy="3326426"/>
            <a:chOff x="212602" y="1215377"/>
            <a:chExt cx="7378697" cy="3326426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212603" y="1215377"/>
              <a:ext cx="60931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4400">
                <a:buFont typeface="Arial"/>
                <a:buChar char="•"/>
              </a:pPr>
              <a:r>
                <a:rPr lang="en-US" altLang="ja-JP" sz="2000" dirty="0" smtClean="0">
                  <a:latin typeface="Avenir Book"/>
                  <a:cs typeface="Avenir Book"/>
                </a:rPr>
                <a:t>A first test of μ-PIC+GEM with negative ion gas was performed.</a:t>
              </a:r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212603" y="2038349"/>
              <a:ext cx="60324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altLang="ja-JP" sz="2000" dirty="0" smtClean="0">
                  <a:latin typeface="Avenir Book"/>
                  <a:cs typeface="Avenir Book"/>
                </a:rPr>
                <a:t>For CS</a:t>
              </a:r>
              <a:r>
                <a:rPr lang="en-US" altLang="ja-JP" sz="2000" baseline="-25000" dirty="0" smtClean="0">
                  <a:latin typeface="Avenir Book"/>
                  <a:cs typeface="Avenir Book"/>
                </a:rPr>
                <a:t>2</a:t>
              </a:r>
              <a:r>
                <a:rPr lang="en-US" altLang="ja-JP" sz="2000" dirty="0" smtClean="0">
                  <a:latin typeface="Avenir Book"/>
                  <a:cs typeface="Avenir Book"/>
                </a:rPr>
                <a:t>, the total </a:t>
              </a:r>
              <a:r>
                <a:rPr lang="en-US" altLang="ja-JP" sz="2000" dirty="0">
                  <a:latin typeface="Avenir Book"/>
                  <a:cs typeface="Avenir Book"/>
                </a:rPr>
                <a:t>gas </a:t>
              </a:r>
              <a:r>
                <a:rPr lang="en-US" altLang="ja-JP" sz="2000" dirty="0" smtClean="0">
                  <a:latin typeface="Avenir Book"/>
                  <a:cs typeface="Avenir Book"/>
                </a:rPr>
                <a:t>gain is higher than 10000. </a:t>
              </a:r>
              <a:endParaRPr lang="en-US" altLang="ja-JP" sz="2000" dirty="0">
                <a:latin typeface="Avenir Book"/>
                <a:cs typeface="Avenir Book"/>
              </a:endParaRPr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212603" y="3833917"/>
              <a:ext cx="737869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4400">
                <a:buFont typeface="Arial"/>
                <a:buChar char="•"/>
              </a:pPr>
              <a:r>
                <a:rPr lang="en-US" altLang="ja-JP" sz="2000" dirty="0">
                  <a:latin typeface="Avenir Book"/>
                  <a:cs typeface="Avenir Book"/>
                </a:rPr>
                <a:t>In the </a:t>
              </a:r>
              <a:r>
                <a:rPr lang="en-US" altLang="ja-JP" sz="2000" dirty="0" smtClean="0">
                  <a:latin typeface="Avenir Book"/>
                  <a:cs typeface="Avenir Book"/>
                </a:rPr>
                <a:t>future, with </a:t>
              </a:r>
              <a:r>
                <a:rPr lang="en-US" altLang="ja-JP" sz="2000" dirty="0">
                  <a:latin typeface="Avenir Book"/>
                  <a:cs typeface="Avenir Book"/>
                </a:rPr>
                <a:t>both of them, minority peaks will be </a:t>
              </a:r>
              <a:r>
                <a:rPr lang="en-US" altLang="ja-JP" sz="2000" dirty="0" smtClean="0">
                  <a:latin typeface="Avenir Book"/>
                  <a:cs typeface="Avenir Book"/>
                </a:rPr>
                <a:t> observed</a:t>
              </a:r>
              <a:r>
                <a:rPr lang="en-US" altLang="ja-JP" sz="2000" dirty="0">
                  <a:latin typeface="Avenir Book"/>
                  <a:cs typeface="Avenir Book"/>
                </a:rPr>
                <a:t>.</a:t>
              </a:r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212603" y="3097977"/>
              <a:ext cx="5455339" cy="5283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4400">
                <a:lnSpc>
                  <a:spcPct val="150000"/>
                </a:lnSpc>
                <a:buFont typeface="Arial"/>
                <a:buChar char="•"/>
              </a:pPr>
              <a:r>
                <a:rPr lang="en-US" altLang="ja-JP" sz="2000" dirty="0">
                  <a:latin typeface="Avenir Book"/>
                  <a:cs typeface="Avenir Book"/>
                </a:rPr>
                <a:t>SF</a:t>
              </a:r>
              <a:r>
                <a:rPr lang="en-US" altLang="ja-JP" sz="2000" baseline="-25000" dirty="0">
                  <a:latin typeface="Avenir Book"/>
                  <a:cs typeface="Avenir Book"/>
                </a:rPr>
                <a:t>6</a:t>
              </a:r>
              <a:r>
                <a:rPr lang="en-US" altLang="ja-JP" sz="2000" dirty="0">
                  <a:latin typeface="Avenir Book"/>
                  <a:cs typeface="Avenir Book"/>
                </a:rPr>
                <a:t> </a:t>
              </a:r>
              <a:r>
                <a:rPr lang="en-US" altLang="ja-JP" sz="2000" dirty="0" smtClean="0">
                  <a:latin typeface="Avenir Book"/>
                  <a:cs typeface="Avenir Book"/>
                </a:rPr>
                <a:t>gas needs optimization , going to study  </a:t>
              </a:r>
              <a:endParaRPr lang="en-US" altLang="ja-JP" sz="2000" dirty="0">
                <a:latin typeface="Avenir Book"/>
                <a:cs typeface="Avenir Book"/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212602" y="2634681"/>
              <a:ext cx="49680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altLang="ja-JP" sz="2000" dirty="0" smtClean="0">
                  <a:latin typeface="Avenir Book"/>
                  <a:cs typeface="Avenir Book"/>
                </a:rPr>
                <a:t>For SF</a:t>
              </a:r>
              <a:r>
                <a:rPr lang="en-US" altLang="ja-JP" sz="2000" baseline="-25000" dirty="0" smtClean="0">
                  <a:latin typeface="Avenir Book"/>
                  <a:cs typeface="Avenir Book"/>
                </a:rPr>
                <a:t>6</a:t>
              </a:r>
              <a:r>
                <a:rPr lang="en-US" altLang="ja-JP" sz="2000" dirty="0" smtClean="0">
                  <a:latin typeface="Avenir Book"/>
                  <a:cs typeface="Avenir Book"/>
                </a:rPr>
                <a:t>, the total gas gain is about 300. </a:t>
              </a:r>
              <a:endParaRPr lang="en-US" altLang="ja-JP" sz="2000" dirty="0">
                <a:latin typeface="Avenir Book"/>
                <a:cs typeface="Avenir Book"/>
              </a:endParaRPr>
            </a:p>
          </p:txBody>
        </p:sp>
      </p:grpSp>
      <p:sp>
        <p:nvSpPr>
          <p:cNvPr id="14" name="テキスト ボックス 13"/>
          <p:cNvSpPr txBox="1"/>
          <p:nvPr/>
        </p:nvSpPr>
        <p:spPr>
          <a:xfrm>
            <a:off x="3226252" y="444639"/>
            <a:ext cx="27238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>
                <a:latin typeface="Marion Bold"/>
                <a:cs typeface="Marion Bold"/>
              </a:rPr>
              <a:t>5</a:t>
            </a:r>
            <a:r>
              <a:rPr kumimoji="1" lang="en-US" altLang="ja-JP" sz="4000" dirty="0" smtClean="0">
                <a:latin typeface="Marion Bold"/>
                <a:cs typeface="Marion Bold"/>
              </a:rPr>
              <a:t>. </a:t>
            </a:r>
            <a:r>
              <a:rPr lang="en-US" altLang="ja-JP" sz="4000" dirty="0" smtClean="0">
                <a:latin typeface="Marion Bold"/>
                <a:cs typeface="Marion Bold"/>
              </a:rPr>
              <a:t>Summary</a:t>
            </a:r>
            <a:endParaRPr kumimoji="1" lang="ja-JP" altLang="en-US" sz="4000" dirty="0">
              <a:latin typeface="Marion Bold"/>
              <a:cs typeface="Marion Bold"/>
            </a:endParaRPr>
          </a:p>
        </p:txBody>
      </p:sp>
    </p:spTree>
    <p:extLst>
      <p:ext uri="{BB962C8B-B14F-4D97-AF65-F5344CB8AC3E}">
        <p14:creationId xmlns:p14="http://schemas.microsoft.com/office/powerpoint/2010/main" val="623888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2015/10/15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 T.Ikeda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3D023-3446-5E4E-A557-F55287F2874A}" type="slidenum">
              <a:rPr kumimoji="1" lang="ja-JP" altLang="en-US" smtClean="0"/>
              <a:t>23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547664" y="3535696"/>
            <a:ext cx="64283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 smtClean="0">
                <a:latin typeface="Marion Bold"/>
                <a:cs typeface="Marion Bold"/>
              </a:rPr>
              <a:t>Thank you for your attention!</a:t>
            </a:r>
            <a:endParaRPr kumimoji="1" lang="ja-JP" altLang="en-US" sz="4000" dirty="0">
              <a:latin typeface="Marion Bold"/>
              <a:cs typeface="Marion Bold"/>
            </a:endParaRPr>
          </a:p>
        </p:txBody>
      </p:sp>
    </p:spTree>
    <p:extLst>
      <p:ext uri="{BB962C8B-B14F-4D97-AF65-F5344CB8AC3E}">
        <p14:creationId xmlns:p14="http://schemas.microsoft.com/office/powerpoint/2010/main" val="2119315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2015/10/15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 T.Ikeda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3D023-3446-5E4E-A557-F55287F2874A}" type="slidenum">
              <a:rPr kumimoji="1" lang="ja-JP" altLang="en-US" smtClean="0"/>
              <a:t>24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226252" y="3074286"/>
            <a:ext cx="24216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>
                <a:latin typeface="Marion Bold"/>
                <a:cs typeface="Marion Bold"/>
              </a:rPr>
              <a:t>4</a:t>
            </a:r>
            <a:r>
              <a:rPr kumimoji="1" lang="en-US" altLang="ja-JP" sz="4000" dirty="0" smtClean="0">
                <a:latin typeface="Marion Bold"/>
                <a:cs typeface="Marion Bold"/>
              </a:rPr>
              <a:t>. Back-up</a:t>
            </a:r>
            <a:endParaRPr kumimoji="1" lang="ja-JP" altLang="en-US" sz="4000" dirty="0">
              <a:latin typeface="Marion Bold"/>
              <a:cs typeface="Marion Bold"/>
            </a:endParaRPr>
          </a:p>
        </p:txBody>
      </p:sp>
    </p:spTree>
    <p:extLst>
      <p:ext uri="{BB962C8B-B14F-4D97-AF65-F5344CB8AC3E}">
        <p14:creationId xmlns:p14="http://schemas.microsoft.com/office/powerpoint/2010/main" val="2035269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2015/10/15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 T.Ikeda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3D023-3446-5E4E-A557-F55287F2874A}" type="slidenum">
              <a:rPr kumimoji="1" lang="ja-JP" altLang="en-US" smtClean="0"/>
              <a:t>25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46014" y="169034"/>
            <a:ext cx="1846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 smtClean="0">
                <a:latin typeface="Marion Bold"/>
                <a:cs typeface="Marion Bold"/>
              </a:rPr>
              <a:t> </a:t>
            </a:r>
            <a:r>
              <a:rPr lang="en-US" altLang="ja-JP" sz="2800" dirty="0" smtClean="0">
                <a:latin typeface="Marion Bold"/>
                <a:cs typeface="Marion Bold"/>
              </a:rPr>
              <a:t> </a:t>
            </a:r>
            <a:endParaRPr kumimoji="1" lang="ja-JP" altLang="en-US" sz="2800" dirty="0">
              <a:latin typeface="Marion Bold"/>
              <a:cs typeface="Marion Bold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46014" y="169034"/>
            <a:ext cx="41831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 smtClean="0">
                <a:latin typeface="Marion Bold"/>
                <a:cs typeface="Marion Bold"/>
              </a:rPr>
              <a:t>Electronics for CS</a:t>
            </a:r>
            <a:r>
              <a:rPr lang="en-US" altLang="ja-JP" sz="4000" baseline="-25000" dirty="0" smtClean="0">
                <a:latin typeface="Marion Bold"/>
                <a:cs typeface="Marion Bold"/>
              </a:rPr>
              <a:t>2</a:t>
            </a:r>
            <a:r>
              <a:rPr lang="en-US" altLang="ja-JP" sz="4000" dirty="0" smtClean="0">
                <a:latin typeface="Marion Bold"/>
                <a:cs typeface="Marion Bold"/>
              </a:rPr>
              <a:t> </a:t>
            </a:r>
            <a:r>
              <a:rPr lang="en-US" altLang="ja-JP" sz="2800" dirty="0" smtClean="0">
                <a:latin typeface="Marion Bold"/>
                <a:cs typeface="Marion Bold"/>
              </a:rPr>
              <a:t> </a:t>
            </a:r>
            <a:endParaRPr kumimoji="1" lang="ja-JP" altLang="en-US" sz="2800" dirty="0">
              <a:latin typeface="Marion Bold"/>
              <a:cs typeface="Marion Bold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57200" y="1005256"/>
            <a:ext cx="5827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ja-JP" dirty="0" smtClean="0"/>
              <a:t>We used CREMAT’s </a:t>
            </a:r>
            <a:r>
              <a:rPr lang="en-US" altLang="ja-JP" dirty="0" smtClean="0"/>
              <a:t>CR</a:t>
            </a:r>
            <a:r>
              <a:rPr lang="en-US" altLang="ja-JP" dirty="0"/>
              <a:t>-111 charge sensitive </a:t>
            </a:r>
            <a:r>
              <a:rPr lang="en-US" altLang="ja-JP" dirty="0" smtClean="0"/>
              <a:t>preamplifier.</a:t>
            </a:r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2501" y="2000627"/>
            <a:ext cx="3556000" cy="396240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4436" y="699744"/>
            <a:ext cx="1619624" cy="1349687"/>
          </a:xfrm>
          <a:prstGeom prst="rect">
            <a:avLst/>
          </a:prstGeom>
        </p:spPr>
      </p:pic>
      <p:grpSp>
        <p:nvGrpSpPr>
          <p:cNvPr id="11" name="図形グループ 10"/>
          <p:cNvGrpSpPr/>
          <p:nvPr/>
        </p:nvGrpSpPr>
        <p:grpSpPr>
          <a:xfrm>
            <a:off x="136450" y="2091776"/>
            <a:ext cx="5107903" cy="3424880"/>
            <a:chOff x="2647" y="-251817"/>
            <a:chExt cx="5667621" cy="4250716"/>
          </a:xfrm>
        </p:grpSpPr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7" y="-251817"/>
              <a:ext cx="5667621" cy="4250716"/>
            </a:xfrm>
            <a:prstGeom prst="rect">
              <a:avLst/>
            </a:prstGeom>
          </p:spPr>
        </p:pic>
        <p:sp>
          <p:nvSpPr>
            <p:cNvPr id="13" name="テキスト ボックス 12"/>
            <p:cNvSpPr txBox="1"/>
            <p:nvPr/>
          </p:nvSpPr>
          <p:spPr>
            <a:xfrm flipH="1">
              <a:off x="378147" y="180231"/>
              <a:ext cx="1512242" cy="8021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/>
                <a:t>CS2 76Torr</a:t>
              </a:r>
            </a:p>
            <a:p>
              <a:r>
                <a:rPr kumimoji="1" lang="en-US" altLang="ja-JP" kern="1200" dirty="0" smtClean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rPr>
                <a:t>55Fe</a:t>
              </a:r>
              <a:endParaRPr kumimoji="1" lang="ja-JP" altLang="en-US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522164" y="1452288"/>
              <a:ext cx="21602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200" dirty="0" smtClean="0">
                  <a:solidFill>
                    <a:srgbClr val="FF0000"/>
                  </a:solidFill>
                </a:rPr>
                <a:t>CH2</a:t>
              </a:r>
              <a:r>
                <a:rPr lang="ja-JP" altLang="en-US" sz="1200" dirty="0" smtClean="0">
                  <a:solidFill>
                    <a:srgbClr val="FF0000"/>
                  </a:solidFill>
                </a:rPr>
                <a:t> </a:t>
              </a:r>
              <a:r>
                <a:rPr lang="en-US" altLang="ja-JP" sz="1200" dirty="0" smtClean="0">
                  <a:solidFill>
                    <a:srgbClr val="FF0000"/>
                  </a:solidFill>
                </a:rPr>
                <a:t>(anode</a:t>
              </a:r>
              <a:r>
                <a:rPr lang="ja-JP" altLang="en-US" sz="1200" dirty="0" smtClean="0">
                  <a:solidFill>
                    <a:srgbClr val="FF0000"/>
                  </a:solidFill>
                </a:rPr>
                <a:t> </a:t>
              </a:r>
              <a:r>
                <a:rPr lang="en-US" altLang="ja-JP" sz="1200" dirty="0" smtClean="0">
                  <a:solidFill>
                    <a:srgbClr val="FF0000"/>
                  </a:solidFill>
                </a:rPr>
                <a:t>13cstrips</a:t>
              </a:r>
              <a:r>
                <a:rPr lang="ja-JP" altLang="en-US" sz="1200" dirty="0" smtClean="0">
                  <a:solidFill>
                    <a:srgbClr val="FF0000"/>
                  </a:solidFill>
                </a:rPr>
                <a:t> </a:t>
              </a:r>
              <a:r>
                <a:rPr lang="en-US" altLang="ja-JP" sz="1200" dirty="0" smtClean="0">
                  <a:solidFill>
                    <a:srgbClr val="FF0000"/>
                  </a:solidFill>
                </a:rPr>
                <a:t>sum)</a:t>
              </a:r>
            </a:p>
            <a:p>
              <a:r>
                <a:rPr lang="en-US" altLang="ja-JP" sz="1200" dirty="0" smtClean="0">
                  <a:solidFill>
                    <a:srgbClr val="FF0000"/>
                  </a:solidFill>
                </a:rPr>
                <a:t>2</a:t>
              </a:r>
              <a:r>
                <a:rPr kumimoji="1" lang="en-US" altLang="ja-JP" sz="1200" kern="1200" dirty="0" smtClean="0">
                  <a:solidFill>
                    <a:srgbClr val="FF0000"/>
                  </a:solidFill>
                </a:rPr>
                <a:t>0mV/div</a:t>
              </a:r>
              <a:endParaRPr kumimoji="1" lang="ja-JP" altLang="en-US" sz="1200" kern="1200" dirty="0">
                <a:solidFill>
                  <a:srgbClr val="FF0000"/>
                </a:solidFill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522164" y="1868158"/>
              <a:ext cx="21602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200" dirty="0" smtClean="0">
                  <a:solidFill>
                    <a:srgbClr val="00B050"/>
                  </a:solidFill>
                </a:rPr>
                <a:t>CH4</a:t>
              </a:r>
              <a:r>
                <a:rPr lang="ja-JP" altLang="en-US" sz="1200" dirty="0" smtClean="0">
                  <a:solidFill>
                    <a:srgbClr val="00B050"/>
                  </a:solidFill>
                </a:rPr>
                <a:t> </a:t>
              </a:r>
              <a:r>
                <a:rPr lang="en-US" altLang="ja-JP" sz="1200" dirty="0" smtClean="0">
                  <a:solidFill>
                    <a:srgbClr val="00B050"/>
                  </a:solidFill>
                </a:rPr>
                <a:t>(</a:t>
              </a:r>
              <a:r>
                <a:rPr lang="en-US" altLang="ja-JP" sz="1200" dirty="0">
                  <a:solidFill>
                    <a:srgbClr val="00B050"/>
                  </a:solidFill>
                </a:rPr>
                <a:t>cath</a:t>
              </a:r>
              <a:r>
                <a:rPr lang="en-US" altLang="ja-JP" sz="1200" dirty="0" smtClean="0">
                  <a:solidFill>
                    <a:srgbClr val="00B050"/>
                  </a:solidFill>
                </a:rPr>
                <a:t>ode</a:t>
              </a:r>
              <a:r>
                <a:rPr lang="ja-JP" altLang="en-US" sz="1200" dirty="0" smtClean="0">
                  <a:solidFill>
                    <a:srgbClr val="00B050"/>
                  </a:solidFill>
                </a:rPr>
                <a:t> </a:t>
              </a:r>
              <a:r>
                <a:rPr lang="en-US" altLang="ja-JP" sz="1200" dirty="0" smtClean="0">
                  <a:solidFill>
                    <a:srgbClr val="00B050"/>
                  </a:solidFill>
                </a:rPr>
                <a:t>13cstrips</a:t>
              </a:r>
              <a:r>
                <a:rPr lang="ja-JP" altLang="en-US" sz="1200" dirty="0" smtClean="0">
                  <a:solidFill>
                    <a:srgbClr val="00B050"/>
                  </a:solidFill>
                </a:rPr>
                <a:t> </a:t>
              </a:r>
              <a:r>
                <a:rPr lang="en-US" altLang="ja-JP" sz="1200" dirty="0" smtClean="0">
                  <a:solidFill>
                    <a:srgbClr val="00B050"/>
                  </a:solidFill>
                </a:rPr>
                <a:t>sum)</a:t>
              </a:r>
            </a:p>
            <a:p>
              <a:r>
                <a:rPr lang="en-US" altLang="ja-JP" sz="1200" dirty="0">
                  <a:solidFill>
                    <a:srgbClr val="00B050"/>
                  </a:solidFill>
                </a:rPr>
                <a:t>2</a:t>
              </a:r>
              <a:r>
                <a:rPr kumimoji="1" lang="en-US" altLang="ja-JP" sz="1200" kern="1200" dirty="0" smtClean="0">
                  <a:solidFill>
                    <a:srgbClr val="00B050"/>
                  </a:solidFill>
                </a:rPr>
                <a:t>0mV/div</a:t>
              </a:r>
              <a:endParaRPr kumimoji="1" lang="ja-JP" altLang="en-US" sz="1200" kern="1200" dirty="0">
                <a:solidFill>
                  <a:srgbClr val="00B050"/>
                </a:solidFill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3546500" y="2124447"/>
              <a:ext cx="10081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200" dirty="0" smtClean="0"/>
                <a:t>100us/div</a:t>
              </a:r>
              <a:endParaRPr kumimoji="1" lang="ja-JP" altLang="en-US" sz="1200" kern="1200" dirty="0"/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3834532" y="397996"/>
              <a:ext cx="1728192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kern="1200" dirty="0" smtClean="0">
                  <a:solidFill>
                    <a:schemeClr val="tx1"/>
                  </a:solidFill>
                </a:rPr>
                <a:t>VDRIFT=-1.5kV</a:t>
              </a:r>
            </a:p>
            <a:p>
              <a:r>
                <a:rPr lang="en-US" altLang="ja-JP" sz="1200" dirty="0" smtClean="0"/>
                <a:t>GEM=-800V/-460V</a:t>
              </a:r>
            </a:p>
            <a:p>
              <a:r>
                <a:rPr kumimoji="1" lang="en-US" altLang="ja-JP" sz="1200" kern="1200" dirty="0" err="1" smtClean="0">
                  <a:solidFill>
                    <a:schemeClr val="tx1"/>
                  </a:solidFill>
                </a:rPr>
                <a:t>uIPC</a:t>
              </a:r>
              <a:r>
                <a:rPr kumimoji="1" lang="ja-JP" altLang="en-US" sz="1200" kern="1200" dirty="0" smtClean="0">
                  <a:solidFill>
                    <a:schemeClr val="tx1"/>
                  </a:solidFill>
                </a:rPr>
                <a:t> </a:t>
              </a:r>
              <a:r>
                <a:rPr kumimoji="1" lang="en-US" altLang="ja-JP" sz="1200" kern="1200" dirty="0" smtClean="0">
                  <a:solidFill>
                    <a:schemeClr val="tx1"/>
                  </a:solidFill>
                </a:rPr>
                <a:t>anode=5</a:t>
              </a:r>
              <a:r>
                <a:rPr lang="en-US" altLang="ja-JP" sz="1200" dirty="0"/>
                <a:t>5</a:t>
              </a:r>
              <a:r>
                <a:rPr kumimoji="1" lang="en-US" altLang="ja-JP" sz="1200" kern="1200" dirty="0" smtClean="0">
                  <a:solidFill>
                    <a:schemeClr val="tx1"/>
                  </a:solidFill>
                </a:rPr>
                <a:t>0V</a:t>
              </a:r>
              <a:endParaRPr kumimoji="1" lang="ja-JP" altLang="en-US" sz="1200" kern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2912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2015/10/15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 T.Ikeda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5B4F9-A714-0246-BE85-41A299277222}" type="slidenum">
              <a:rPr kumimoji="1" lang="ja-JP" altLang="en-US" smtClean="0"/>
              <a:t>26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371732" y="203259"/>
            <a:ext cx="24070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>
                <a:solidFill>
                  <a:srgbClr val="FFFFFF"/>
                </a:solidFill>
                <a:latin typeface="Avenir Book"/>
                <a:cs typeface="Avenir Book"/>
              </a:rPr>
              <a:t>Electronics</a:t>
            </a:r>
            <a:endParaRPr kumimoji="1" lang="ja-JP" altLang="en-US" sz="3600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78143" y="902142"/>
            <a:ext cx="8969653" cy="55996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18" name="図 117" descr="Cvs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652" y="3949277"/>
            <a:ext cx="3745407" cy="2536572"/>
          </a:xfrm>
          <a:prstGeom prst="rect">
            <a:avLst/>
          </a:prstGeom>
        </p:spPr>
      </p:pic>
      <p:sp>
        <p:nvSpPr>
          <p:cNvPr id="121" name="正方形/長方形 120"/>
          <p:cNvSpPr/>
          <p:nvPr/>
        </p:nvSpPr>
        <p:spPr>
          <a:xfrm>
            <a:off x="5298517" y="3612311"/>
            <a:ext cx="3537480" cy="8830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7" name="テキスト ボックス 146"/>
          <p:cNvSpPr txBox="1"/>
          <p:nvPr/>
        </p:nvSpPr>
        <p:spPr>
          <a:xfrm>
            <a:off x="669399" y="1119854"/>
            <a:ext cx="1296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Avenir Book"/>
                <a:cs typeface="Avenir Book"/>
              </a:rPr>
              <a:t>CLEAR-PULSE </a:t>
            </a:r>
          </a:p>
          <a:p>
            <a:r>
              <a:rPr lang="en-US" altLang="ja-JP" sz="1200" dirty="0" smtClean="0">
                <a:latin typeface="Avenir Book"/>
                <a:cs typeface="Avenir Book"/>
              </a:rPr>
              <a:t>CS515-1  1V/</a:t>
            </a:r>
            <a:r>
              <a:rPr lang="en-US" altLang="ja-JP" sz="1200" dirty="0" err="1" smtClean="0">
                <a:latin typeface="Avenir Book"/>
                <a:cs typeface="Avenir Book"/>
              </a:rPr>
              <a:t>pC</a:t>
            </a:r>
            <a:endParaRPr kumimoji="1" lang="ja-JP" altLang="en-US" sz="1200" dirty="0">
              <a:latin typeface="Avenir Book"/>
              <a:cs typeface="Avenir Book"/>
            </a:endParaRPr>
          </a:p>
        </p:txBody>
      </p:sp>
      <p:grpSp>
        <p:nvGrpSpPr>
          <p:cNvPr id="170" name="図形グループ 169"/>
          <p:cNvGrpSpPr/>
          <p:nvPr/>
        </p:nvGrpSpPr>
        <p:grpSpPr>
          <a:xfrm>
            <a:off x="170378" y="1509360"/>
            <a:ext cx="8821452" cy="2760347"/>
            <a:chOff x="789774" y="2393280"/>
            <a:chExt cx="7982475" cy="2376000"/>
          </a:xfrm>
        </p:grpSpPr>
        <p:grpSp>
          <p:nvGrpSpPr>
            <p:cNvPr id="87" name="図形グループ 86"/>
            <p:cNvGrpSpPr/>
            <p:nvPr/>
          </p:nvGrpSpPr>
          <p:grpSpPr>
            <a:xfrm>
              <a:off x="5408810" y="2790227"/>
              <a:ext cx="2770353" cy="1812513"/>
              <a:chOff x="2201771" y="3774966"/>
              <a:chExt cx="2770353" cy="1812513"/>
            </a:xfrm>
          </p:grpSpPr>
          <p:cxnSp>
            <p:nvCxnSpPr>
              <p:cNvPr id="14" name="直線コネクタ 13"/>
              <p:cNvCxnSpPr/>
              <p:nvPr/>
            </p:nvCxnSpPr>
            <p:spPr>
              <a:xfrm>
                <a:off x="3389953" y="4265072"/>
                <a:ext cx="191285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二等辺三角形 19"/>
              <p:cNvSpPr/>
              <p:nvPr/>
            </p:nvSpPr>
            <p:spPr>
              <a:xfrm rot="5400000">
                <a:off x="3988258" y="3927790"/>
                <a:ext cx="354384" cy="266967"/>
              </a:xfrm>
              <a:prstGeom prst="triangle">
                <a:avLst/>
              </a:prstGeom>
              <a:solidFill>
                <a:schemeClr val="bg1"/>
              </a:solidFill>
              <a:ln w="952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2" name="直線コネクタ 21"/>
              <p:cNvCxnSpPr/>
              <p:nvPr/>
            </p:nvCxnSpPr>
            <p:spPr>
              <a:xfrm>
                <a:off x="3829076" y="4107916"/>
                <a:ext cx="202890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4" name="図 2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99345" y="3774966"/>
                <a:ext cx="443467" cy="445696"/>
              </a:xfrm>
              <a:prstGeom prst="rect">
                <a:avLst/>
              </a:prstGeom>
            </p:spPr>
          </p:pic>
          <p:pic>
            <p:nvPicPr>
              <p:cNvPr id="25" name="図 2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5400000">
                <a:off x="4404817" y="4194624"/>
                <a:ext cx="443467" cy="445696"/>
              </a:xfrm>
              <a:prstGeom prst="rect">
                <a:avLst/>
              </a:prstGeom>
            </p:spPr>
          </p:pic>
          <p:pic>
            <p:nvPicPr>
              <p:cNvPr id="26" name="図 2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01771" y="3774966"/>
                <a:ext cx="443467" cy="445696"/>
              </a:xfrm>
              <a:prstGeom prst="rect">
                <a:avLst/>
              </a:prstGeom>
            </p:spPr>
          </p:pic>
          <p:cxnSp>
            <p:nvCxnSpPr>
              <p:cNvPr id="27" name="直線コネクタ 26"/>
              <p:cNvCxnSpPr/>
              <p:nvPr/>
            </p:nvCxnSpPr>
            <p:spPr>
              <a:xfrm>
                <a:off x="3378760" y="3997814"/>
                <a:ext cx="653206" cy="0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コネクタ 34"/>
              <p:cNvCxnSpPr/>
              <p:nvPr/>
            </p:nvCxnSpPr>
            <p:spPr>
              <a:xfrm>
                <a:off x="3829076" y="4107916"/>
                <a:ext cx="0" cy="701678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コネクタ 37"/>
              <p:cNvCxnSpPr/>
              <p:nvPr/>
            </p:nvCxnSpPr>
            <p:spPr>
              <a:xfrm>
                <a:off x="3490204" y="4006320"/>
                <a:ext cx="0" cy="25875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コネクタ 40"/>
              <p:cNvCxnSpPr/>
              <p:nvPr/>
            </p:nvCxnSpPr>
            <p:spPr>
              <a:xfrm>
                <a:off x="2727741" y="3997814"/>
                <a:ext cx="350049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コネクタ 42"/>
              <p:cNvCxnSpPr/>
              <p:nvPr/>
            </p:nvCxnSpPr>
            <p:spPr>
              <a:xfrm flipV="1">
                <a:off x="2727741" y="4006321"/>
                <a:ext cx="0" cy="803273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線コネクタ 46"/>
              <p:cNvCxnSpPr/>
              <p:nvPr/>
            </p:nvCxnSpPr>
            <p:spPr>
              <a:xfrm>
                <a:off x="2727741" y="4804274"/>
                <a:ext cx="1900824" cy="532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線コネクタ 49"/>
              <p:cNvCxnSpPr/>
              <p:nvPr/>
            </p:nvCxnSpPr>
            <p:spPr>
              <a:xfrm>
                <a:off x="4289111" y="4060902"/>
                <a:ext cx="683013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線コネクタ 52"/>
              <p:cNvCxnSpPr/>
              <p:nvPr/>
            </p:nvCxnSpPr>
            <p:spPr>
              <a:xfrm>
                <a:off x="4628565" y="4550842"/>
                <a:ext cx="0" cy="25875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線コネクタ 53"/>
              <p:cNvCxnSpPr/>
              <p:nvPr/>
            </p:nvCxnSpPr>
            <p:spPr>
              <a:xfrm>
                <a:off x="4628565" y="4060902"/>
                <a:ext cx="0" cy="21469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線コネクタ 59"/>
              <p:cNvCxnSpPr/>
              <p:nvPr/>
            </p:nvCxnSpPr>
            <p:spPr>
              <a:xfrm>
                <a:off x="2552716" y="3997814"/>
                <a:ext cx="350049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3" name="図 6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5400000">
                <a:off x="4406831" y="4922156"/>
                <a:ext cx="443467" cy="445696"/>
              </a:xfrm>
              <a:prstGeom prst="rect">
                <a:avLst/>
              </a:prstGeom>
            </p:spPr>
          </p:pic>
          <p:cxnSp>
            <p:nvCxnSpPr>
              <p:cNvPr id="64" name="直線コネクタ 63"/>
              <p:cNvCxnSpPr/>
              <p:nvPr/>
            </p:nvCxnSpPr>
            <p:spPr>
              <a:xfrm>
                <a:off x="4628565" y="4809594"/>
                <a:ext cx="0" cy="196005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9" name="図 6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57660" y="5402417"/>
                <a:ext cx="141810" cy="185062"/>
              </a:xfrm>
              <a:prstGeom prst="rect">
                <a:avLst/>
              </a:prstGeom>
            </p:spPr>
          </p:pic>
          <p:cxnSp>
            <p:nvCxnSpPr>
              <p:cNvPr id="72" name="直線コネクタ 71"/>
              <p:cNvCxnSpPr/>
              <p:nvPr/>
            </p:nvCxnSpPr>
            <p:spPr>
              <a:xfrm>
                <a:off x="4628565" y="5275167"/>
                <a:ext cx="0" cy="23048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4" name="図 7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20221" y="4514113"/>
                <a:ext cx="141810" cy="185062"/>
              </a:xfrm>
              <a:prstGeom prst="rect">
                <a:avLst/>
              </a:prstGeom>
            </p:spPr>
          </p:pic>
          <p:cxnSp>
            <p:nvCxnSpPr>
              <p:cNvPr id="75" name="直線コネクタ 74"/>
              <p:cNvCxnSpPr/>
              <p:nvPr/>
            </p:nvCxnSpPr>
            <p:spPr>
              <a:xfrm>
                <a:off x="3490204" y="4334253"/>
                <a:ext cx="0" cy="278056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線コネクタ 80"/>
              <p:cNvCxnSpPr/>
              <p:nvPr/>
            </p:nvCxnSpPr>
            <p:spPr>
              <a:xfrm>
                <a:off x="3389953" y="4330633"/>
                <a:ext cx="191285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円/楕円 81"/>
              <p:cNvSpPr/>
              <p:nvPr/>
            </p:nvSpPr>
            <p:spPr>
              <a:xfrm>
                <a:off x="2704881" y="398346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83" name="円/楕円 82"/>
              <p:cNvSpPr/>
              <p:nvPr/>
            </p:nvSpPr>
            <p:spPr>
              <a:xfrm>
                <a:off x="3463237" y="3977504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84" name="円/楕円 83"/>
              <p:cNvSpPr/>
              <p:nvPr/>
            </p:nvSpPr>
            <p:spPr>
              <a:xfrm>
                <a:off x="3807244" y="4776108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85" name="円/楕円 84"/>
              <p:cNvSpPr/>
              <p:nvPr/>
            </p:nvSpPr>
            <p:spPr>
              <a:xfrm>
                <a:off x="4607080" y="4782369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86" name="円/楕円 85"/>
              <p:cNvSpPr/>
              <p:nvPr/>
            </p:nvSpPr>
            <p:spPr>
              <a:xfrm>
                <a:off x="4605705" y="4044853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88" name="図形グループ 87"/>
            <p:cNvGrpSpPr/>
            <p:nvPr/>
          </p:nvGrpSpPr>
          <p:grpSpPr>
            <a:xfrm>
              <a:off x="2711868" y="2730021"/>
              <a:ext cx="2770353" cy="1812513"/>
              <a:chOff x="2201771" y="3774966"/>
              <a:chExt cx="2770353" cy="1812513"/>
            </a:xfrm>
          </p:grpSpPr>
          <p:cxnSp>
            <p:nvCxnSpPr>
              <p:cNvPr id="89" name="直線コネクタ 88"/>
              <p:cNvCxnSpPr/>
              <p:nvPr/>
            </p:nvCxnSpPr>
            <p:spPr>
              <a:xfrm>
                <a:off x="3389953" y="4265072"/>
                <a:ext cx="191285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二等辺三角形 89"/>
              <p:cNvSpPr/>
              <p:nvPr/>
            </p:nvSpPr>
            <p:spPr>
              <a:xfrm rot="5400000">
                <a:off x="3988258" y="3927790"/>
                <a:ext cx="354384" cy="266967"/>
              </a:xfrm>
              <a:prstGeom prst="triangle">
                <a:avLst/>
              </a:prstGeom>
              <a:solidFill>
                <a:schemeClr val="bg1"/>
              </a:solidFill>
              <a:ln w="952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91" name="直線コネクタ 90"/>
              <p:cNvCxnSpPr/>
              <p:nvPr/>
            </p:nvCxnSpPr>
            <p:spPr>
              <a:xfrm>
                <a:off x="3829076" y="4107916"/>
                <a:ext cx="202890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2" name="図 9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99345" y="3774966"/>
                <a:ext cx="443467" cy="445696"/>
              </a:xfrm>
              <a:prstGeom prst="rect">
                <a:avLst/>
              </a:prstGeom>
            </p:spPr>
          </p:pic>
          <p:pic>
            <p:nvPicPr>
              <p:cNvPr id="93" name="図 9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5400000">
                <a:off x="4404817" y="4194624"/>
                <a:ext cx="443467" cy="445696"/>
              </a:xfrm>
              <a:prstGeom prst="rect">
                <a:avLst/>
              </a:prstGeom>
            </p:spPr>
          </p:pic>
          <p:pic>
            <p:nvPicPr>
              <p:cNvPr id="94" name="図 9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01771" y="3774966"/>
                <a:ext cx="443467" cy="445696"/>
              </a:xfrm>
              <a:prstGeom prst="rect">
                <a:avLst/>
              </a:prstGeom>
            </p:spPr>
          </p:pic>
          <p:cxnSp>
            <p:nvCxnSpPr>
              <p:cNvPr id="95" name="直線コネクタ 94"/>
              <p:cNvCxnSpPr/>
              <p:nvPr/>
            </p:nvCxnSpPr>
            <p:spPr>
              <a:xfrm>
                <a:off x="3378760" y="3997814"/>
                <a:ext cx="653206" cy="0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直線コネクタ 95"/>
              <p:cNvCxnSpPr/>
              <p:nvPr/>
            </p:nvCxnSpPr>
            <p:spPr>
              <a:xfrm>
                <a:off x="3829076" y="4107916"/>
                <a:ext cx="0" cy="701678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直線コネクタ 96"/>
              <p:cNvCxnSpPr/>
              <p:nvPr/>
            </p:nvCxnSpPr>
            <p:spPr>
              <a:xfrm>
                <a:off x="3490204" y="4006320"/>
                <a:ext cx="0" cy="25875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直線コネクタ 97"/>
              <p:cNvCxnSpPr/>
              <p:nvPr/>
            </p:nvCxnSpPr>
            <p:spPr>
              <a:xfrm>
                <a:off x="2727741" y="3997814"/>
                <a:ext cx="350049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直線コネクタ 98"/>
              <p:cNvCxnSpPr/>
              <p:nvPr/>
            </p:nvCxnSpPr>
            <p:spPr>
              <a:xfrm flipV="1">
                <a:off x="2727741" y="4006321"/>
                <a:ext cx="0" cy="803273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直線コネクタ 99"/>
              <p:cNvCxnSpPr/>
              <p:nvPr/>
            </p:nvCxnSpPr>
            <p:spPr>
              <a:xfrm>
                <a:off x="2727741" y="4804274"/>
                <a:ext cx="1900824" cy="532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直線コネクタ 100"/>
              <p:cNvCxnSpPr/>
              <p:nvPr/>
            </p:nvCxnSpPr>
            <p:spPr>
              <a:xfrm>
                <a:off x="4289111" y="4060902"/>
                <a:ext cx="683013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直線コネクタ 101"/>
              <p:cNvCxnSpPr/>
              <p:nvPr/>
            </p:nvCxnSpPr>
            <p:spPr>
              <a:xfrm>
                <a:off x="4628565" y="4550842"/>
                <a:ext cx="0" cy="25875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直線コネクタ 102"/>
              <p:cNvCxnSpPr/>
              <p:nvPr/>
            </p:nvCxnSpPr>
            <p:spPr>
              <a:xfrm>
                <a:off x="4628565" y="4060902"/>
                <a:ext cx="0" cy="21469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直線コネクタ 103"/>
              <p:cNvCxnSpPr/>
              <p:nvPr/>
            </p:nvCxnSpPr>
            <p:spPr>
              <a:xfrm>
                <a:off x="2552716" y="3997814"/>
                <a:ext cx="350049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5" name="図 10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5400000">
                <a:off x="4406831" y="4922156"/>
                <a:ext cx="443467" cy="445696"/>
              </a:xfrm>
              <a:prstGeom prst="rect">
                <a:avLst/>
              </a:prstGeom>
            </p:spPr>
          </p:pic>
          <p:cxnSp>
            <p:nvCxnSpPr>
              <p:cNvPr id="106" name="直線コネクタ 105"/>
              <p:cNvCxnSpPr/>
              <p:nvPr/>
            </p:nvCxnSpPr>
            <p:spPr>
              <a:xfrm>
                <a:off x="4628565" y="4809594"/>
                <a:ext cx="0" cy="196005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7" name="図 10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57660" y="5402417"/>
                <a:ext cx="141810" cy="185062"/>
              </a:xfrm>
              <a:prstGeom prst="rect">
                <a:avLst/>
              </a:prstGeom>
            </p:spPr>
          </p:pic>
          <p:cxnSp>
            <p:nvCxnSpPr>
              <p:cNvPr id="108" name="直線コネクタ 107"/>
              <p:cNvCxnSpPr/>
              <p:nvPr/>
            </p:nvCxnSpPr>
            <p:spPr>
              <a:xfrm>
                <a:off x="4628565" y="5275167"/>
                <a:ext cx="0" cy="23048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9" name="図 10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20221" y="4514113"/>
                <a:ext cx="141810" cy="185062"/>
              </a:xfrm>
              <a:prstGeom prst="rect">
                <a:avLst/>
              </a:prstGeom>
            </p:spPr>
          </p:pic>
          <p:cxnSp>
            <p:nvCxnSpPr>
              <p:cNvPr id="110" name="直線コネクタ 109"/>
              <p:cNvCxnSpPr/>
              <p:nvPr/>
            </p:nvCxnSpPr>
            <p:spPr>
              <a:xfrm>
                <a:off x="3490204" y="4334253"/>
                <a:ext cx="0" cy="278056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直線コネクタ 110"/>
              <p:cNvCxnSpPr/>
              <p:nvPr/>
            </p:nvCxnSpPr>
            <p:spPr>
              <a:xfrm>
                <a:off x="3389953" y="4330633"/>
                <a:ext cx="191285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円/楕円 111"/>
              <p:cNvSpPr/>
              <p:nvPr/>
            </p:nvSpPr>
            <p:spPr>
              <a:xfrm>
                <a:off x="2704881" y="398346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13" name="円/楕円 112"/>
              <p:cNvSpPr/>
              <p:nvPr/>
            </p:nvSpPr>
            <p:spPr>
              <a:xfrm>
                <a:off x="3463237" y="3977504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14" name="円/楕円 113"/>
              <p:cNvSpPr/>
              <p:nvPr/>
            </p:nvSpPr>
            <p:spPr>
              <a:xfrm>
                <a:off x="3807244" y="4776108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15" name="円/楕円 114"/>
              <p:cNvSpPr/>
              <p:nvPr/>
            </p:nvSpPr>
            <p:spPr>
              <a:xfrm>
                <a:off x="4607080" y="4782369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16" name="円/楕円 115"/>
              <p:cNvSpPr/>
              <p:nvPr/>
            </p:nvSpPr>
            <p:spPr>
              <a:xfrm>
                <a:off x="4605705" y="4044853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117" name="直線コネクタ 116"/>
            <p:cNvCxnSpPr/>
            <p:nvPr/>
          </p:nvCxnSpPr>
          <p:spPr>
            <a:xfrm rot="5400000">
              <a:off x="2318890" y="2953888"/>
              <a:ext cx="191285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線コネクタ 118"/>
            <p:cNvCxnSpPr/>
            <p:nvPr/>
          </p:nvCxnSpPr>
          <p:spPr>
            <a:xfrm flipH="1">
              <a:off x="2414532" y="2953724"/>
              <a:ext cx="391388" cy="7651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線コネクタ 119"/>
            <p:cNvCxnSpPr/>
            <p:nvPr/>
          </p:nvCxnSpPr>
          <p:spPr>
            <a:xfrm rot="5400000">
              <a:off x="2241584" y="2955746"/>
              <a:ext cx="191285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線コネクタ 122"/>
            <p:cNvCxnSpPr/>
            <p:nvPr/>
          </p:nvCxnSpPr>
          <p:spPr>
            <a:xfrm flipH="1">
              <a:off x="1945839" y="2961376"/>
              <a:ext cx="391388" cy="7651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4" name="図 1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2384387" y="3347938"/>
              <a:ext cx="443467" cy="445696"/>
            </a:xfrm>
            <a:prstGeom prst="rect">
              <a:avLst/>
            </a:prstGeom>
          </p:spPr>
        </p:pic>
        <p:cxnSp>
          <p:nvCxnSpPr>
            <p:cNvPr id="125" name="直線コネクタ 124"/>
            <p:cNvCxnSpPr/>
            <p:nvPr/>
          </p:nvCxnSpPr>
          <p:spPr>
            <a:xfrm>
              <a:off x="2606121" y="2961376"/>
              <a:ext cx="0" cy="473093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8" name="図 1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34649" y="4079006"/>
              <a:ext cx="141810" cy="185062"/>
            </a:xfrm>
            <a:prstGeom prst="rect">
              <a:avLst/>
            </a:prstGeom>
          </p:spPr>
        </p:pic>
        <p:cxnSp>
          <p:nvCxnSpPr>
            <p:cNvPr id="129" name="直線コネクタ 128"/>
            <p:cNvCxnSpPr/>
            <p:nvPr/>
          </p:nvCxnSpPr>
          <p:spPr>
            <a:xfrm>
              <a:off x="2605174" y="3701984"/>
              <a:ext cx="0" cy="473093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二等辺三角形 129"/>
            <p:cNvSpPr/>
            <p:nvPr/>
          </p:nvSpPr>
          <p:spPr>
            <a:xfrm rot="5400000">
              <a:off x="1642512" y="2838499"/>
              <a:ext cx="354384" cy="266967"/>
            </a:xfrm>
            <a:prstGeom prst="triangle">
              <a:avLst/>
            </a:prstGeom>
            <a:solidFill>
              <a:schemeClr val="bg1"/>
            </a:solidFill>
            <a:ln w="952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131" name="直線コネクタ 130"/>
            <p:cNvCxnSpPr/>
            <p:nvPr/>
          </p:nvCxnSpPr>
          <p:spPr>
            <a:xfrm flipH="1">
              <a:off x="1294832" y="2961375"/>
              <a:ext cx="391388" cy="7651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円/楕円 131"/>
            <p:cNvSpPr/>
            <p:nvPr/>
          </p:nvSpPr>
          <p:spPr>
            <a:xfrm>
              <a:off x="2582314" y="2938516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135" name="直線コネクタ 134"/>
            <p:cNvCxnSpPr/>
            <p:nvPr/>
          </p:nvCxnSpPr>
          <p:spPr>
            <a:xfrm flipH="1">
              <a:off x="1216677" y="2969027"/>
              <a:ext cx="78157" cy="107136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直線コネクタ 139"/>
            <p:cNvCxnSpPr/>
            <p:nvPr/>
          </p:nvCxnSpPr>
          <p:spPr>
            <a:xfrm rot="16200000" flipH="1">
              <a:off x="1210569" y="2880661"/>
              <a:ext cx="78157" cy="107136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直線コネクタ 141"/>
            <p:cNvCxnSpPr/>
            <p:nvPr/>
          </p:nvCxnSpPr>
          <p:spPr>
            <a:xfrm flipH="1">
              <a:off x="8101006" y="3069609"/>
              <a:ext cx="78157" cy="107136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直線コネクタ 142"/>
            <p:cNvCxnSpPr/>
            <p:nvPr/>
          </p:nvCxnSpPr>
          <p:spPr>
            <a:xfrm flipH="1" flipV="1">
              <a:off x="8101006" y="2982843"/>
              <a:ext cx="78157" cy="95238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テキスト ボックス 143"/>
            <p:cNvSpPr txBox="1"/>
            <p:nvPr/>
          </p:nvSpPr>
          <p:spPr>
            <a:xfrm>
              <a:off x="789774" y="2861423"/>
              <a:ext cx="336386" cy="26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>
                  <a:latin typeface="Avenir Book"/>
                  <a:cs typeface="Avenir Book"/>
                </a:rPr>
                <a:t>IN</a:t>
              </a:r>
              <a:endParaRPr kumimoji="1" lang="ja-JP" altLang="en-US" sz="1400" dirty="0">
                <a:latin typeface="Avenir Book"/>
                <a:cs typeface="Avenir Book"/>
              </a:endParaRPr>
            </a:p>
          </p:txBody>
        </p:sp>
        <p:sp>
          <p:nvSpPr>
            <p:cNvPr id="145" name="テキスト ボックス 144"/>
            <p:cNvSpPr txBox="1"/>
            <p:nvPr/>
          </p:nvSpPr>
          <p:spPr>
            <a:xfrm>
              <a:off x="8264956" y="2912889"/>
              <a:ext cx="507293" cy="26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 smtClean="0">
                  <a:latin typeface="Avenir Book"/>
                  <a:cs typeface="Avenir Book"/>
                </a:rPr>
                <a:t>OUT</a:t>
              </a:r>
              <a:endParaRPr kumimoji="1" lang="ja-JP" altLang="en-US" sz="1400" dirty="0">
                <a:latin typeface="Avenir Book"/>
                <a:cs typeface="Avenir Book"/>
              </a:endParaRPr>
            </a:p>
          </p:txBody>
        </p:sp>
        <p:sp>
          <p:nvSpPr>
            <p:cNvPr id="148" name="テキスト ボックス 147"/>
            <p:cNvSpPr txBox="1"/>
            <p:nvPr/>
          </p:nvSpPr>
          <p:spPr>
            <a:xfrm>
              <a:off x="2218112" y="2622299"/>
              <a:ext cx="36420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000" dirty="0" smtClean="0">
                  <a:latin typeface="Avenir Book"/>
                  <a:cs typeface="Avenir Book"/>
                </a:rPr>
                <a:t>1nF</a:t>
              </a:r>
              <a:endParaRPr kumimoji="1" lang="ja-JP" altLang="en-US" sz="1000" dirty="0">
                <a:latin typeface="Avenir Book"/>
                <a:cs typeface="Avenir Book"/>
              </a:endParaRPr>
            </a:p>
          </p:txBody>
        </p:sp>
        <p:sp>
          <p:nvSpPr>
            <p:cNvPr id="149" name="テキスト ボックス 148"/>
            <p:cNvSpPr txBox="1"/>
            <p:nvPr/>
          </p:nvSpPr>
          <p:spPr>
            <a:xfrm>
              <a:off x="3473291" y="3138422"/>
              <a:ext cx="496086" cy="2119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000" dirty="0" smtClean="0">
                  <a:latin typeface="Avenir Book"/>
                  <a:cs typeface="Avenir Book"/>
                </a:rPr>
                <a:t>100pF</a:t>
              </a:r>
              <a:endParaRPr kumimoji="1" lang="ja-JP" altLang="en-US" sz="1000" dirty="0">
                <a:latin typeface="Avenir Book"/>
                <a:cs typeface="Avenir Book"/>
              </a:endParaRPr>
            </a:p>
          </p:txBody>
        </p:sp>
        <p:sp>
          <p:nvSpPr>
            <p:cNvPr id="150" name="テキスト ボックス 149"/>
            <p:cNvSpPr txBox="1"/>
            <p:nvPr/>
          </p:nvSpPr>
          <p:spPr>
            <a:xfrm>
              <a:off x="6170233" y="3193521"/>
              <a:ext cx="496086" cy="2119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000" dirty="0" smtClean="0">
                  <a:latin typeface="Avenir Book"/>
                  <a:cs typeface="Avenir Book"/>
                </a:rPr>
                <a:t>100pF</a:t>
              </a:r>
              <a:endParaRPr kumimoji="1" lang="ja-JP" altLang="en-US" sz="1000" dirty="0">
                <a:latin typeface="Avenir Book"/>
                <a:cs typeface="Avenir Book"/>
              </a:endParaRPr>
            </a:p>
          </p:txBody>
        </p:sp>
        <p:sp>
          <p:nvSpPr>
            <p:cNvPr id="151" name="テキスト ボックス 150"/>
            <p:cNvSpPr txBox="1"/>
            <p:nvPr/>
          </p:nvSpPr>
          <p:spPr>
            <a:xfrm>
              <a:off x="2711868" y="2703764"/>
              <a:ext cx="36420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000" dirty="0" smtClean="0">
                  <a:latin typeface="Avenir Book"/>
                  <a:cs typeface="Avenir Book"/>
                </a:rPr>
                <a:t>100</a:t>
              </a:r>
              <a:endParaRPr kumimoji="1" lang="ja-JP" altLang="en-US" sz="1000" dirty="0">
                <a:latin typeface="Avenir Book"/>
                <a:cs typeface="Avenir Book"/>
              </a:endParaRPr>
            </a:p>
          </p:txBody>
        </p:sp>
        <p:sp>
          <p:nvSpPr>
            <p:cNvPr id="152" name="テキスト ボックス 151"/>
            <p:cNvSpPr txBox="1"/>
            <p:nvPr/>
          </p:nvSpPr>
          <p:spPr>
            <a:xfrm>
              <a:off x="5456949" y="2767399"/>
              <a:ext cx="36420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000" dirty="0" smtClean="0">
                  <a:latin typeface="Avenir Book"/>
                  <a:cs typeface="Avenir Book"/>
                </a:rPr>
                <a:t>100</a:t>
              </a:r>
              <a:endParaRPr kumimoji="1" lang="ja-JP" altLang="en-US" sz="1000" dirty="0">
                <a:latin typeface="Avenir Book"/>
                <a:cs typeface="Avenir Book"/>
              </a:endParaRPr>
            </a:p>
          </p:txBody>
        </p:sp>
        <p:sp>
          <p:nvSpPr>
            <p:cNvPr id="153" name="テキスト ボックス 152"/>
            <p:cNvSpPr txBox="1"/>
            <p:nvPr/>
          </p:nvSpPr>
          <p:spPr>
            <a:xfrm>
              <a:off x="3551043" y="2710796"/>
              <a:ext cx="369250" cy="2119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000" dirty="0" smtClean="0">
                  <a:latin typeface="Avenir Book"/>
                  <a:cs typeface="Avenir Book"/>
                </a:rPr>
                <a:t>10K</a:t>
              </a:r>
              <a:endParaRPr kumimoji="1" lang="ja-JP" altLang="en-US" sz="1000" dirty="0">
                <a:latin typeface="Avenir Book"/>
                <a:cs typeface="Avenir Book"/>
              </a:endParaRPr>
            </a:p>
          </p:txBody>
        </p:sp>
        <p:sp>
          <p:nvSpPr>
            <p:cNvPr id="154" name="テキスト ボックス 153"/>
            <p:cNvSpPr txBox="1"/>
            <p:nvPr/>
          </p:nvSpPr>
          <p:spPr>
            <a:xfrm>
              <a:off x="6263058" y="2762055"/>
              <a:ext cx="369250" cy="2119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000" dirty="0" smtClean="0">
                  <a:latin typeface="Avenir Book"/>
                  <a:cs typeface="Avenir Book"/>
                </a:rPr>
                <a:t>10K</a:t>
              </a:r>
              <a:endParaRPr kumimoji="1" lang="ja-JP" altLang="en-US" sz="1000" dirty="0">
                <a:latin typeface="Avenir Book"/>
                <a:cs typeface="Avenir Book"/>
              </a:endParaRPr>
            </a:p>
          </p:txBody>
        </p:sp>
        <p:sp>
          <p:nvSpPr>
            <p:cNvPr id="155" name="テキスト ボックス 154"/>
            <p:cNvSpPr txBox="1"/>
            <p:nvPr/>
          </p:nvSpPr>
          <p:spPr>
            <a:xfrm>
              <a:off x="5111827" y="3987975"/>
              <a:ext cx="36420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000" dirty="0" smtClean="0">
                  <a:latin typeface="Avenir Book"/>
                  <a:cs typeface="Avenir Book"/>
                </a:rPr>
                <a:t>100</a:t>
              </a:r>
              <a:endParaRPr kumimoji="1" lang="ja-JP" altLang="en-US" sz="1000" dirty="0">
                <a:latin typeface="Avenir Book"/>
                <a:cs typeface="Avenir Book"/>
              </a:endParaRPr>
            </a:p>
          </p:txBody>
        </p:sp>
        <p:sp>
          <p:nvSpPr>
            <p:cNvPr id="156" name="テキスト ボックス 155"/>
            <p:cNvSpPr txBox="1"/>
            <p:nvPr/>
          </p:nvSpPr>
          <p:spPr>
            <a:xfrm>
              <a:off x="7802366" y="4060049"/>
              <a:ext cx="36420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000" dirty="0" smtClean="0">
                  <a:latin typeface="Avenir Book"/>
                  <a:cs typeface="Avenir Book"/>
                </a:rPr>
                <a:t>100</a:t>
              </a:r>
              <a:endParaRPr kumimoji="1" lang="ja-JP" altLang="en-US" sz="1000" dirty="0">
                <a:latin typeface="Avenir Book"/>
                <a:cs typeface="Avenir Book"/>
              </a:endParaRPr>
            </a:p>
          </p:txBody>
        </p:sp>
        <p:sp>
          <p:nvSpPr>
            <p:cNvPr id="157" name="テキスト ボックス 156"/>
            <p:cNvSpPr txBox="1"/>
            <p:nvPr/>
          </p:nvSpPr>
          <p:spPr>
            <a:xfrm>
              <a:off x="5125590" y="3255446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000" dirty="0">
                  <a:latin typeface="Avenir Book"/>
                  <a:cs typeface="Avenir Book"/>
                </a:rPr>
                <a:t>5</a:t>
              </a:r>
              <a:r>
                <a:rPr lang="en-US" altLang="ja-JP" sz="1000" dirty="0" smtClean="0">
                  <a:latin typeface="Avenir Book"/>
                  <a:cs typeface="Avenir Book"/>
                </a:rPr>
                <a:t>0</a:t>
              </a:r>
              <a:endParaRPr kumimoji="1" lang="ja-JP" altLang="en-US" sz="1000" dirty="0">
                <a:latin typeface="Avenir Book"/>
                <a:cs typeface="Avenir Book"/>
              </a:endParaRPr>
            </a:p>
          </p:txBody>
        </p:sp>
        <p:sp>
          <p:nvSpPr>
            <p:cNvPr id="158" name="テキスト ボックス 157"/>
            <p:cNvSpPr txBox="1"/>
            <p:nvPr/>
          </p:nvSpPr>
          <p:spPr>
            <a:xfrm>
              <a:off x="7801969" y="3326747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000" dirty="0">
                  <a:latin typeface="Avenir Book"/>
                  <a:cs typeface="Avenir Book"/>
                </a:rPr>
                <a:t>5</a:t>
              </a:r>
              <a:r>
                <a:rPr lang="en-US" altLang="ja-JP" sz="1000" dirty="0" smtClean="0">
                  <a:latin typeface="Avenir Book"/>
                  <a:cs typeface="Avenir Book"/>
                </a:rPr>
                <a:t>0</a:t>
              </a:r>
              <a:endParaRPr kumimoji="1" lang="ja-JP" altLang="en-US" sz="1000" dirty="0">
                <a:latin typeface="Avenir Book"/>
                <a:cs typeface="Avenir Book"/>
              </a:endParaRPr>
            </a:p>
          </p:txBody>
        </p:sp>
        <p:sp>
          <p:nvSpPr>
            <p:cNvPr id="159" name="テキスト ボックス 158"/>
            <p:cNvSpPr txBox="1"/>
            <p:nvPr/>
          </p:nvSpPr>
          <p:spPr>
            <a:xfrm>
              <a:off x="2330806" y="3452062"/>
              <a:ext cx="30633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000" dirty="0" smtClean="0">
                  <a:latin typeface="Avenir Book"/>
                  <a:cs typeface="Avenir Book"/>
                </a:rPr>
                <a:t>1K</a:t>
              </a:r>
              <a:endParaRPr kumimoji="1" lang="ja-JP" altLang="en-US" sz="1000" dirty="0">
                <a:latin typeface="Avenir Book"/>
                <a:cs typeface="Avenir Book"/>
              </a:endParaRPr>
            </a:p>
          </p:txBody>
        </p:sp>
        <p:sp>
          <p:nvSpPr>
            <p:cNvPr id="160" name="正方形/長方形 159"/>
            <p:cNvSpPr/>
            <p:nvPr/>
          </p:nvSpPr>
          <p:spPr>
            <a:xfrm>
              <a:off x="1486021" y="2393280"/>
              <a:ext cx="647976" cy="2376000"/>
            </a:xfrm>
            <a:prstGeom prst="rect">
              <a:avLst/>
            </a:prstGeom>
            <a:noFill/>
            <a:ln>
              <a:solidFill>
                <a:srgbClr val="000000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1" name="正方形/長方形 160"/>
            <p:cNvSpPr/>
            <p:nvPr/>
          </p:nvSpPr>
          <p:spPr>
            <a:xfrm>
              <a:off x="2737922" y="2393280"/>
              <a:ext cx="2670888" cy="2376000"/>
            </a:xfrm>
            <a:prstGeom prst="rect">
              <a:avLst/>
            </a:prstGeom>
            <a:noFill/>
            <a:ln>
              <a:solidFill>
                <a:srgbClr val="0000FF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2" name="正方形/長方形 161"/>
            <p:cNvSpPr/>
            <p:nvPr/>
          </p:nvSpPr>
          <p:spPr>
            <a:xfrm>
              <a:off x="5456949" y="2393280"/>
              <a:ext cx="2636021" cy="2376000"/>
            </a:xfrm>
            <a:prstGeom prst="rect">
              <a:avLst/>
            </a:prstGeom>
            <a:noFill/>
            <a:ln>
              <a:solidFill>
                <a:srgbClr val="0000FF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4" name="正方形/長方形 163"/>
            <p:cNvSpPr/>
            <p:nvPr/>
          </p:nvSpPr>
          <p:spPr>
            <a:xfrm>
              <a:off x="2157944" y="2393280"/>
              <a:ext cx="553924" cy="2376000"/>
            </a:xfrm>
            <a:prstGeom prst="rect">
              <a:avLst/>
            </a:prstGeom>
            <a:noFill/>
            <a:ln>
              <a:solidFill>
                <a:schemeClr val="accent2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165" name="テキスト ボックス 164"/>
          <p:cNvSpPr txBox="1"/>
          <p:nvPr/>
        </p:nvSpPr>
        <p:spPr>
          <a:xfrm>
            <a:off x="1329100" y="4156770"/>
            <a:ext cx="1749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err="1" smtClean="0">
                <a:solidFill>
                  <a:schemeClr val="accent2"/>
                </a:solidFill>
                <a:latin typeface="Avenir Book"/>
                <a:cs typeface="Avenir Book"/>
              </a:rPr>
              <a:t>H</a:t>
            </a:r>
            <a:r>
              <a:rPr kumimoji="1" lang="en-US" altLang="ja-JP" sz="1600" dirty="0" err="1" smtClean="0">
                <a:solidFill>
                  <a:schemeClr val="accent2"/>
                </a:solidFill>
                <a:latin typeface="Avenir Book"/>
                <a:cs typeface="Avenir Book"/>
              </a:rPr>
              <a:t>ighpass</a:t>
            </a:r>
            <a:r>
              <a:rPr kumimoji="1" lang="en-US" altLang="ja-JP" sz="1600" dirty="0" smtClean="0">
                <a:solidFill>
                  <a:schemeClr val="accent2"/>
                </a:solidFill>
                <a:latin typeface="Avenir Book"/>
                <a:cs typeface="Avenir Book"/>
              </a:rPr>
              <a:t> </a:t>
            </a:r>
            <a:r>
              <a:rPr kumimoji="1" lang="en-US" altLang="ja-JP" sz="1600" dirty="0" err="1" smtClean="0">
                <a:solidFill>
                  <a:schemeClr val="accent2"/>
                </a:solidFill>
                <a:latin typeface="Avenir Book"/>
                <a:cs typeface="Avenir Book"/>
              </a:rPr>
              <a:t>τ</a:t>
            </a:r>
            <a:r>
              <a:rPr kumimoji="1" lang="en-US" altLang="ja-JP" sz="1600" dirty="0" smtClean="0">
                <a:solidFill>
                  <a:schemeClr val="accent2"/>
                </a:solidFill>
                <a:latin typeface="Avenir Book"/>
                <a:cs typeface="Avenir Book"/>
              </a:rPr>
              <a:t>=1</a:t>
            </a:r>
            <a:r>
              <a:rPr lang="en-US" altLang="en-US" sz="1600" dirty="0" smtClean="0">
                <a:solidFill>
                  <a:schemeClr val="accent2"/>
                </a:solidFill>
                <a:latin typeface="Avenir Book"/>
                <a:cs typeface="Avenir Book"/>
              </a:rPr>
              <a:t>μ</a:t>
            </a:r>
            <a:r>
              <a:rPr kumimoji="1" lang="en-US" altLang="ja-JP" sz="1600" dirty="0" smtClean="0">
                <a:solidFill>
                  <a:schemeClr val="accent2"/>
                </a:solidFill>
                <a:latin typeface="Avenir Book"/>
                <a:cs typeface="Avenir Book"/>
              </a:rPr>
              <a:t>s</a:t>
            </a:r>
            <a:endParaRPr kumimoji="1" lang="ja-JP" altLang="en-US" sz="1600" dirty="0">
              <a:solidFill>
                <a:schemeClr val="accent2"/>
              </a:solidFill>
              <a:latin typeface="Avenir Book"/>
              <a:cs typeface="Avenir Book"/>
            </a:endParaRPr>
          </a:p>
        </p:txBody>
      </p:sp>
      <p:sp>
        <p:nvSpPr>
          <p:cNvPr id="166" name="テキスト ボックス 165"/>
          <p:cNvSpPr txBox="1"/>
          <p:nvPr/>
        </p:nvSpPr>
        <p:spPr>
          <a:xfrm>
            <a:off x="3468694" y="4185201"/>
            <a:ext cx="1810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0000FF"/>
                </a:solidFill>
                <a:latin typeface="Avenir Book"/>
                <a:cs typeface="Avenir Book"/>
              </a:rPr>
              <a:t>1st </a:t>
            </a:r>
            <a:r>
              <a:rPr lang="en-US" altLang="ja-JP" sz="1600" dirty="0" err="1" smtClean="0">
                <a:solidFill>
                  <a:srgbClr val="0000FF"/>
                </a:solidFill>
                <a:latin typeface="Avenir Book"/>
                <a:cs typeface="Avenir Book"/>
              </a:rPr>
              <a:t>Low</a:t>
            </a:r>
            <a:r>
              <a:rPr kumimoji="1" lang="en-US" altLang="ja-JP" sz="1600" dirty="0" err="1" smtClean="0">
                <a:solidFill>
                  <a:srgbClr val="0000FF"/>
                </a:solidFill>
                <a:latin typeface="Avenir Book"/>
                <a:cs typeface="Avenir Book"/>
              </a:rPr>
              <a:t>pass</a:t>
            </a:r>
            <a:r>
              <a:rPr kumimoji="1" lang="en-US" altLang="ja-JP" sz="1600" dirty="0" smtClean="0">
                <a:solidFill>
                  <a:srgbClr val="0000FF"/>
                </a:solidFill>
                <a:latin typeface="Avenir Book"/>
                <a:cs typeface="Avenir Book"/>
              </a:rPr>
              <a:t> Filter</a:t>
            </a:r>
            <a:endParaRPr kumimoji="1" lang="ja-JP" altLang="en-US" sz="1600" dirty="0">
              <a:solidFill>
                <a:srgbClr val="0000FF"/>
              </a:solidFill>
              <a:latin typeface="Avenir Book"/>
              <a:cs typeface="Avenir Book"/>
            </a:endParaRPr>
          </a:p>
        </p:txBody>
      </p:sp>
      <p:sp>
        <p:nvSpPr>
          <p:cNvPr id="167" name="テキスト ボックス 166"/>
          <p:cNvSpPr txBox="1"/>
          <p:nvPr/>
        </p:nvSpPr>
        <p:spPr>
          <a:xfrm>
            <a:off x="6140769" y="4185201"/>
            <a:ext cx="1894240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0000FF"/>
                </a:solidFill>
                <a:latin typeface="Avenir Book"/>
                <a:cs typeface="Avenir Book"/>
              </a:rPr>
              <a:t>2nd </a:t>
            </a:r>
            <a:r>
              <a:rPr lang="en-US" altLang="ja-JP" sz="1600" dirty="0" err="1" smtClean="0">
                <a:solidFill>
                  <a:srgbClr val="0000FF"/>
                </a:solidFill>
                <a:latin typeface="Avenir Book"/>
                <a:cs typeface="Avenir Book"/>
              </a:rPr>
              <a:t>Low</a:t>
            </a:r>
            <a:r>
              <a:rPr kumimoji="1" lang="en-US" altLang="ja-JP" sz="1600" dirty="0" err="1" smtClean="0">
                <a:solidFill>
                  <a:srgbClr val="0000FF"/>
                </a:solidFill>
                <a:latin typeface="Avenir Book"/>
                <a:cs typeface="Avenir Book"/>
              </a:rPr>
              <a:t>pass</a:t>
            </a:r>
            <a:r>
              <a:rPr kumimoji="1" lang="en-US" altLang="ja-JP" sz="1600" dirty="0" smtClean="0">
                <a:solidFill>
                  <a:srgbClr val="0000FF"/>
                </a:solidFill>
                <a:latin typeface="Avenir Book"/>
                <a:cs typeface="Avenir Book"/>
              </a:rPr>
              <a:t> Filter</a:t>
            </a:r>
            <a:endParaRPr kumimoji="1" lang="ja-JP" altLang="en-US" sz="1600" dirty="0">
              <a:solidFill>
                <a:srgbClr val="0000FF"/>
              </a:solidFill>
              <a:latin typeface="Avenir Book"/>
              <a:cs typeface="Avenir Book"/>
            </a:endParaRPr>
          </a:p>
        </p:txBody>
      </p:sp>
      <p:sp>
        <p:nvSpPr>
          <p:cNvPr id="168" name="テキスト ボックス 167"/>
          <p:cNvSpPr txBox="1"/>
          <p:nvPr/>
        </p:nvSpPr>
        <p:spPr>
          <a:xfrm>
            <a:off x="3644261" y="1168456"/>
            <a:ext cx="2740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Avenir Book"/>
                <a:cs typeface="Avenir Book"/>
              </a:rPr>
              <a:t>Shaping amplifier for SF</a:t>
            </a:r>
            <a:r>
              <a:rPr lang="en-US" altLang="ja-JP" baseline="-25000" dirty="0" smtClean="0">
                <a:latin typeface="Avenir Book"/>
                <a:cs typeface="Avenir Book"/>
              </a:rPr>
              <a:t>6</a:t>
            </a:r>
            <a:endParaRPr kumimoji="1" lang="ja-JP" altLang="en-US" dirty="0">
              <a:latin typeface="Avenir Book"/>
              <a:cs typeface="Avenir Book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500393" y="5246967"/>
            <a:ext cx="27563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Avenir Book"/>
                <a:ea typeface="メイリオ"/>
                <a:cs typeface="Avenir Book"/>
              </a:rPr>
              <a:t>Amplifier</a:t>
            </a:r>
            <a:r>
              <a:rPr kumimoji="1" lang="en-US" altLang="ja-JP" sz="2000" dirty="0" smtClean="0">
                <a:latin typeface="Avenir Book"/>
                <a:ea typeface="メイリオ"/>
                <a:cs typeface="Avenir Book"/>
              </a:rPr>
              <a:t>   1.1 V/</a:t>
            </a:r>
            <a:r>
              <a:rPr kumimoji="1" lang="en-US" altLang="ja-JP" sz="2000" dirty="0" err="1" smtClean="0">
                <a:latin typeface="Avenir Book"/>
                <a:ea typeface="メイリオ"/>
                <a:cs typeface="Avenir Book"/>
              </a:rPr>
              <a:t>pC</a:t>
            </a:r>
            <a:endParaRPr kumimoji="1" lang="en-US" altLang="ja-JP" sz="2000" dirty="0" smtClean="0">
              <a:latin typeface="Avenir Book"/>
              <a:ea typeface="メイリオ"/>
              <a:cs typeface="Avenir Book"/>
            </a:endParaRPr>
          </a:p>
          <a:p>
            <a:r>
              <a:rPr lang="en-US" altLang="ja-JP" sz="2000" dirty="0">
                <a:latin typeface="Avenir Book"/>
                <a:ea typeface="メイリオ"/>
                <a:cs typeface="Avenir Book"/>
              </a:rPr>
              <a:t>	 </a:t>
            </a:r>
            <a:r>
              <a:rPr lang="en-US" altLang="ja-JP" sz="2000" dirty="0" smtClean="0">
                <a:latin typeface="Avenir Book"/>
                <a:ea typeface="メイリオ"/>
                <a:cs typeface="Avenir Book"/>
              </a:rPr>
              <a:t>          120 </a:t>
            </a:r>
            <a:r>
              <a:rPr lang="en-US" altLang="ja-JP" sz="2000" dirty="0" err="1" smtClean="0">
                <a:latin typeface="Avenir Book"/>
                <a:ea typeface="メイリオ"/>
                <a:cs typeface="Avenir Book"/>
              </a:rPr>
              <a:t>nC</a:t>
            </a:r>
            <a:r>
              <a:rPr lang="en-US" altLang="ja-JP" sz="2000" dirty="0" smtClean="0">
                <a:latin typeface="Avenir Book"/>
                <a:ea typeface="メイリオ"/>
                <a:cs typeface="Avenir Book"/>
              </a:rPr>
              <a:t>/</a:t>
            </a:r>
            <a:r>
              <a:rPr lang="en-US" altLang="ja-JP" sz="2000" dirty="0" err="1" smtClean="0">
                <a:latin typeface="Avenir Book"/>
                <a:ea typeface="メイリオ"/>
                <a:cs typeface="Avenir Book"/>
              </a:rPr>
              <a:t>pC</a:t>
            </a:r>
            <a:endParaRPr kumimoji="1" lang="en-US" altLang="ja-JP" sz="2000" dirty="0" smtClean="0">
              <a:latin typeface="Avenir Book"/>
              <a:ea typeface="メイリオ"/>
              <a:cs typeface="Avenir Book"/>
            </a:endParaRPr>
          </a:p>
        </p:txBody>
      </p:sp>
      <p:sp>
        <p:nvSpPr>
          <p:cNvPr id="122" name="テキスト ボックス 121"/>
          <p:cNvSpPr txBox="1"/>
          <p:nvPr/>
        </p:nvSpPr>
        <p:spPr>
          <a:xfrm>
            <a:off x="146014" y="169034"/>
            <a:ext cx="36728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 smtClean="0">
                <a:latin typeface="Marion Bold"/>
                <a:cs typeface="Marion Bold"/>
              </a:rPr>
              <a:t>Electronics</a:t>
            </a:r>
            <a:r>
              <a:rPr lang="en-US" altLang="ja-JP" sz="2800" dirty="0" smtClean="0">
                <a:latin typeface="Marion Bold"/>
                <a:cs typeface="Marion Bold"/>
              </a:rPr>
              <a:t> for SF</a:t>
            </a:r>
            <a:r>
              <a:rPr lang="en-US" altLang="ja-JP" sz="2800" baseline="-25000" dirty="0" smtClean="0">
                <a:latin typeface="Marion Bold"/>
                <a:cs typeface="Marion Bold"/>
              </a:rPr>
              <a:t>6</a:t>
            </a:r>
            <a:endParaRPr kumimoji="1" lang="ja-JP" altLang="en-US" sz="2800" dirty="0">
              <a:latin typeface="Marion Bold"/>
              <a:cs typeface="Marion Bold"/>
            </a:endParaRPr>
          </a:p>
        </p:txBody>
      </p:sp>
    </p:spTree>
    <p:extLst>
      <p:ext uri="{BB962C8B-B14F-4D97-AF65-F5344CB8AC3E}">
        <p14:creationId xmlns:p14="http://schemas.microsoft.com/office/powerpoint/2010/main" val="641282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2015/10/15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 T.Ikeda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3D023-3446-5E4E-A557-F55287F2874A}" type="slidenum">
              <a:rPr kumimoji="1" lang="ja-JP" altLang="en-US" smtClean="0"/>
              <a:t>27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221" y="1349759"/>
            <a:ext cx="4253979" cy="102505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427" y="2524225"/>
            <a:ext cx="6327072" cy="387680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225777" y="155223"/>
            <a:ext cx="4929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atin typeface="Book Antiqua"/>
                <a:cs typeface="Book Antiqua"/>
              </a:rPr>
              <a:t>Spin </a:t>
            </a:r>
            <a:r>
              <a:rPr lang="en-US" altLang="ja-JP" sz="2400" b="1" dirty="0" smtClean="0">
                <a:latin typeface="Book Antiqua"/>
                <a:cs typeface="Book Antiqua"/>
              </a:rPr>
              <a:t>dependent(SD) cross section</a:t>
            </a:r>
            <a:endParaRPr kumimoji="1" lang="ja-JP" altLang="en-US" sz="2400" b="1" dirty="0">
              <a:latin typeface="Book Antiqua"/>
              <a:cs typeface="Book Antiqua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394761" y="905723"/>
            <a:ext cx="49808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ja-JP" dirty="0">
                <a:latin typeface="Avenir Book"/>
                <a:cs typeface="Avenir Book"/>
              </a:rPr>
              <a:t>T</a:t>
            </a:r>
            <a:r>
              <a:rPr lang="en-US" altLang="ja-JP" dirty="0" smtClean="0">
                <a:latin typeface="Avenir Book"/>
                <a:cs typeface="Avenir Book"/>
              </a:rPr>
              <a:t>he </a:t>
            </a:r>
            <a:r>
              <a:rPr lang="en-US" altLang="ja-JP" dirty="0">
                <a:latin typeface="Avenir Book"/>
                <a:cs typeface="Avenir Book"/>
              </a:rPr>
              <a:t>SD cross section is written using </a:t>
            </a:r>
            <a:r>
              <a:rPr lang="en-US" altLang="ja-JP" dirty="0" err="1" smtClean="0">
                <a:latin typeface="Avenir Book"/>
                <a:cs typeface="Avenir Book"/>
              </a:rPr>
              <a:t>σ</a:t>
            </a:r>
            <a:r>
              <a:rPr lang="en-US" altLang="ja-JP" baseline="-25000" dirty="0" err="1" smtClean="0">
                <a:latin typeface="Avenir Book"/>
                <a:cs typeface="Avenir Book"/>
              </a:rPr>
              <a:t>SD</a:t>
            </a:r>
            <a:r>
              <a:rPr lang="en-US" altLang="ja-JP" dirty="0" smtClean="0">
                <a:latin typeface="Avenir Book"/>
                <a:cs typeface="Avenir Book"/>
              </a:rPr>
              <a:t> </a:t>
            </a:r>
            <a:r>
              <a:rPr lang="en-US" altLang="ja-JP" dirty="0">
                <a:latin typeface="Avenir Book"/>
                <a:cs typeface="Avenir Book"/>
              </a:rPr>
              <a:t>as</a:t>
            </a:r>
            <a:endParaRPr lang="ja-JP" altLang="en-US" dirty="0">
              <a:latin typeface="Avenir Book"/>
              <a:cs typeface="Avenir Book"/>
            </a:endParaRPr>
          </a:p>
        </p:txBody>
      </p:sp>
      <p:cxnSp>
        <p:nvCxnSpPr>
          <p:cNvPr id="6" name="直線コネクタ 5"/>
          <p:cNvCxnSpPr/>
          <p:nvPr/>
        </p:nvCxnSpPr>
        <p:spPr>
          <a:xfrm>
            <a:off x="1658470" y="4004236"/>
            <a:ext cx="5931647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38563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2015/09/28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2015</a:t>
            </a:r>
            <a:r>
              <a:rPr kumimoji="1" lang="ja-JP" altLang="en-US" smtClean="0"/>
              <a:t>秋期物理学会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5B4F9-A714-0246-BE85-41A299277222}" type="slidenum">
              <a:rPr kumimoji="1" lang="ja-JP" altLang="en-US" smtClean="0"/>
              <a:t>28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88900"/>
            <a:ext cx="7315200" cy="6667500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4944276" y="129309"/>
            <a:ext cx="2760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From N</a:t>
            </a:r>
            <a:r>
              <a:rPr lang="en-US" altLang="ja-JP" dirty="0"/>
              <a:t>. </a:t>
            </a:r>
            <a:r>
              <a:rPr lang="en-US" altLang="ja-JP" dirty="0" err="1"/>
              <a:t>Phan</a:t>
            </a:r>
            <a:r>
              <a:rPr lang="en-US" altLang="ja-JP" dirty="0"/>
              <a:t>, Cygnus 2015</a:t>
            </a:r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129997" y="4080041"/>
            <a:ext cx="1574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THGEM( 4mm)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209176" y="84486"/>
            <a:ext cx="4565894" cy="102116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46014" y="169034"/>
            <a:ext cx="46290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 smtClean="0">
                <a:latin typeface="Marion Bold"/>
                <a:cs typeface="Marion Bold"/>
              </a:rPr>
              <a:t>Minority Peak of SF</a:t>
            </a:r>
            <a:r>
              <a:rPr lang="en-US" altLang="ja-JP" sz="4000" baseline="-25000" dirty="0" smtClean="0">
                <a:latin typeface="Marion Bold"/>
                <a:cs typeface="Marion Bold"/>
              </a:rPr>
              <a:t>6</a:t>
            </a:r>
            <a:r>
              <a:rPr lang="en-US" altLang="ja-JP" sz="2800" dirty="0" smtClean="0">
                <a:latin typeface="Marion Bold"/>
                <a:cs typeface="Marion Bold"/>
              </a:rPr>
              <a:t> </a:t>
            </a:r>
            <a:endParaRPr kumimoji="1" lang="ja-JP" altLang="en-US" sz="2800" dirty="0">
              <a:latin typeface="Marion Bold"/>
              <a:cs typeface="Marion Bold"/>
            </a:endParaRPr>
          </a:p>
        </p:txBody>
      </p:sp>
    </p:spTree>
    <p:extLst>
      <p:ext uri="{BB962C8B-B14F-4D97-AF65-F5344CB8AC3E}">
        <p14:creationId xmlns:p14="http://schemas.microsoft.com/office/powerpoint/2010/main" val="34365126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2015/10/15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 T.Ikeda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3D023-3446-5E4E-A557-F55287F2874A}" type="slidenum">
              <a:rPr kumimoji="1" lang="ja-JP" altLang="en-US" smtClean="0"/>
              <a:t>29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691" y="1763063"/>
            <a:ext cx="4178300" cy="379730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46014" y="169034"/>
            <a:ext cx="69048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>
                <a:latin typeface="Marion Bold"/>
                <a:cs typeface="Marion Bold"/>
              </a:rPr>
              <a:t>Amplifier for liquid Ar</a:t>
            </a:r>
            <a:r>
              <a:rPr lang="en-US" altLang="ja-JP" sz="4000" dirty="0" smtClean="0">
                <a:latin typeface="Marion Bold"/>
                <a:cs typeface="Marion Bold"/>
              </a:rPr>
              <a:t>gon TPC</a:t>
            </a:r>
            <a:endParaRPr kumimoji="1" lang="ja-JP" altLang="en-US" sz="4000" dirty="0">
              <a:latin typeface="Marion Bold"/>
              <a:cs typeface="Marion Bold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375667"/>
            <a:ext cx="4737100" cy="92710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36282" y="1821864"/>
            <a:ext cx="4211409" cy="21082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ts val="3060"/>
              </a:lnSpc>
              <a:buFont typeface="Arial"/>
              <a:buChar char="•"/>
            </a:pPr>
            <a:r>
              <a:rPr kumimoji="1" lang="en-US" altLang="ja-JP" sz="2000" dirty="0" smtClean="0">
                <a:latin typeface="Avenir Book"/>
                <a:cs typeface="Avenir Book"/>
              </a:rPr>
              <a:t>Development of LTARS ASIC</a:t>
            </a:r>
          </a:p>
          <a:p>
            <a:pPr marL="742950" lvl="1" indent="-285750">
              <a:lnSpc>
                <a:spcPts val="3060"/>
              </a:lnSpc>
              <a:buFontTx/>
              <a:buChar char="-"/>
            </a:pPr>
            <a:r>
              <a:rPr lang="en-US" altLang="ja-JP" sz="2000" dirty="0" smtClean="0">
                <a:latin typeface="Avenir Book"/>
                <a:cs typeface="Avenir Book"/>
              </a:rPr>
              <a:t>pre-amp. &amp; shapers in a chip</a:t>
            </a:r>
          </a:p>
          <a:p>
            <a:pPr marL="742950" lvl="1" indent="-285750">
              <a:buFontTx/>
              <a:buChar char="-"/>
            </a:pPr>
            <a:r>
              <a:rPr lang="en-US" altLang="ja-JP" sz="2000" dirty="0">
                <a:latin typeface="Avenir Book"/>
                <a:cs typeface="Avenir Book"/>
              </a:rPr>
              <a:t>h</a:t>
            </a:r>
            <a:r>
              <a:rPr kumimoji="1" lang="en-US" altLang="ja-JP" sz="2000" dirty="0" smtClean="0">
                <a:latin typeface="Avenir Book"/>
                <a:cs typeface="Avenir Book"/>
              </a:rPr>
              <a:t>igh density (32ch I n a chip)</a:t>
            </a:r>
          </a:p>
          <a:p>
            <a:pPr marL="742950" lvl="1" indent="-285750">
              <a:buFontTx/>
              <a:buChar char="-"/>
            </a:pPr>
            <a:r>
              <a:rPr lang="en-US" altLang="ja-JP" sz="2000" dirty="0">
                <a:latin typeface="Avenir Book"/>
                <a:cs typeface="Avenir Book"/>
              </a:rPr>
              <a:t>p</a:t>
            </a:r>
            <a:r>
              <a:rPr lang="en-US" altLang="ja-JP" sz="2000" dirty="0" smtClean="0">
                <a:latin typeface="Avenir Book"/>
                <a:cs typeface="Avenir Book"/>
              </a:rPr>
              <a:t>ower supply voltage ±0.9V</a:t>
            </a:r>
          </a:p>
          <a:p>
            <a:pPr marL="742950" lvl="1" indent="-285750">
              <a:buFontTx/>
              <a:buChar char="-"/>
            </a:pPr>
            <a:r>
              <a:rPr kumimoji="1" lang="en-US" altLang="ja-JP" sz="2000" dirty="0" smtClean="0">
                <a:latin typeface="Avenir Book"/>
                <a:cs typeface="Avenir Book"/>
              </a:rPr>
              <a:t>ENC ~2000@300pF</a:t>
            </a:r>
          </a:p>
          <a:p>
            <a:pPr marL="742950" lvl="1" indent="-285750">
              <a:buFontTx/>
              <a:buChar char="-"/>
            </a:pPr>
            <a:r>
              <a:rPr lang="en-US" altLang="ja-JP" sz="2000" dirty="0" err="1" smtClean="0">
                <a:latin typeface="Avenir Book"/>
                <a:cs typeface="Avenir Book"/>
              </a:rPr>
              <a:t>conv.gain</a:t>
            </a:r>
            <a:r>
              <a:rPr lang="en-US" altLang="ja-JP" sz="2000" dirty="0" smtClean="0">
                <a:latin typeface="Avenir Book"/>
                <a:cs typeface="Avenir Book"/>
              </a:rPr>
              <a:t> ~9V/</a:t>
            </a:r>
            <a:r>
              <a:rPr lang="en-US" altLang="ja-JP" sz="2000" dirty="0" err="1" smtClean="0">
                <a:latin typeface="Avenir Book"/>
                <a:cs typeface="Avenir Book"/>
              </a:rPr>
              <a:t>pC</a:t>
            </a:r>
            <a:endParaRPr kumimoji="1" lang="ja-JP" altLang="en-US" sz="20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625828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2015/10/15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 T.Ikeda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3D023-3446-5E4E-A557-F55287F2874A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46014" y="169034"/>
            <a:ext cx="6842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latin typeface="Marion Bold"/>
                <a:cs typeface="Marion Bold"/>
              </a:rPr>
              <a:t>Directional Dark Matter </a:t>
            </a:r>
            <a:r>
              <a:rPr lang="en-US" altLang="ja-JP" sz="2800" dirty="0">
                <a:latin typeface="Marion Bold"/>
                <a:cs typeface="Marion Bold"/>
              </a:rPr>
              <a:t>S</a:t>
            </a:r>
            <a:r>
              <a:rPr lang="en-US" altLang="ja-JP" sz="2800" dirty="0" smtClean="0">
                <a:latin typeface="Marion Bold"/>
                <a:cs typeface="Marion Bold"/>
              </a:rPr>
              <a:t>earch with MPGD</a:t>
            </a:r>
            <a:endParaRPr kumimoji="1" lang="ja-JP" altLang="en-US" sz="2800" dirty="0">
              <a:latin typeface="Marion Bold"/>
              <a:cs typeface="Marion Bold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335" y="3681723"/>
            <a:ext cx="4807961" cy="2674627"/>
          </a:xfrm>
          <a:prstGeom prst="rect">
            <a:avLst/>
          </a:prstGeom>
          <a:ln>
            <a:noFill/>
          </a:ln>
        </p:spPr>
      </p:pic>
      <p:sp>
        <p:nvSpPr>
          <p:cNvPr id="52" name="正方形/長方形 51"/>
          <p:cNvSpPr/>
          <p:nvPr/>
        </p:nvSpPr>
        <p:spPr>
          <a:xfrm>
            <a:off x="5030321" y="860298"/>
            <a:ext cx="4083798" cy="27601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" name="円弧 21"/>
          <p:cNvSpPr/>
          <p:nvPr/>
        </p:nvSpPr>
        <p:spPr>
          <a:xfrm rot="3430820">
            <a:off x="7330425" y="2202409"/>
            <a:ext cx="380917" cy="475521"/>
          </a:xfrm>
          <a:prstGeom prst="arc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" name="直線矢印コネクタ 6"/>
          <p:cNvCxnSpPr/>
          <p:nvPr/>
        </p:nvCxnSpPr>
        <p:spPr>
          <a:xfrm flipV="1">
            <a:off x="5299861" y="2286948"/>
            <a:ext cx="1846370" cy="1"/>
          </a:xfrm>
          <a:prstGeom prst="straightConnector1">
            <a:avLst/>
          </a:prstGeom>
          <a:ln w="12700" cmpd="sng">
            <a:solidFill>
              <a:schemeClr val="tx1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/>
          <p:cNvCxnSpPr/>
          <p:nvPr/>
        </p:nvCxnSpPr>
        <p:spPr>
          <a:xfrm flipV="1">
            <a:off x="7146231" y="891658"/>
            <a:ext cx="1074852" cy="1395291"/>
          </a:xfrm>
          <a:prstGeom prst="straightConnector1">
            <a:avLst/>
          </a:prstGeom>
          <a:ln w="12700" cmpd="sng">
            <a:solidFill>
              <a:schemeClr val="tx1"/>
            </a:solidFill>
            <a:prstDash val="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>
            <a:off x="7146230" y="2286949"/>
            <a:ext cx="1313853" cy="896252"/>
          </a:xfrm>
          <a:prstGeom prst="straightConnector1">
            <a:avLst/>
          </a:prstGeom>
          <a:ln w="12700" cmpd="sng">
            <a:solidFill>
              <a:schemeClr val="tx1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 rot="52921">
            <a:off x="5844350" y="2334971"/>
            <a:ext cx="691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Marion Italic"/>
                <a:cs typeface="Marion Italic"/>
              </a:rPr>
              <a:t>WIMP</a:t>
            </a:r>
            <a:endParaRPr kumimoji="1" lang="ja-JP" altLang="en-US" sz="1400" dirty="0">
              <a:latin typeface="Marion Italic"/>
              <a:cs typeface="Marion Italic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 rot="2075612">
            <a:off x="6971670" y="2555604"/>
            <a:ext cx="903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Marion Italic"/>
                <a:cs typeface="Marion Italic"/>
              </a:rPr>
              <a:t>nucleus</a:t>
            </a:r>
            <a:endParaRPr kumimoji="1" lang="ja-JP" altLang="en-US" dirty="0">
              <a:latin typeface="Marion Italic"/>
              <a:cs typeface="Marion Italic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 rot="18412605">
            <a:off x="7444061" y="1628438"/>
            <a:ext cx="691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Marion Italic"/>
                <a:cs typeface="Marion Italic"/>
              </a:rPr>
              <a:t>WIMP</a:t>
            </a:r>
            <a:endParaRPr kumimoji="1" lang="ja-JP" altLang="en-US" sz="1400" dirty="0">
              <a:latin typeface="Marion Italic"/>
              <a:cs typeface="Marion Italic"/>
            </a:endParaRP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853" y="1928796"/>
            <a:ext cx="442144" cy="442144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431543" y="2462008"/>
            <a:ext cx="868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Marion Regular"/>
                <a:cs typeface="Marion Regular"/>
              </a:rPr>
              <a:t>Cygnus</a:t>
            </a:r>
            <a:endParaRPr kumimoji="1" lang="ja-JP" altLang="en-US" dirty="0">
              <a:latin typeface="Marion Regular"/>
              <a:cs typeface="Marion Regular"/>
            </a:endParaRPr>
          </a:p>
        </p:txBody>
      </p:sp>
      <p:cxnSp>
        <p:nvCxnSpPr>
          <p:cNvPr id="21" name="直線矢印コネクタ 20"/>
          <p:cNvCxnSpPr/>
          <p:nvPr/>
        </p:nvCxnSpPr>
        <p:spPr>
          <a:xfrm rot="19746148">
            <a:off x="7277333" y="1948266"/>
            <a:ext cx="1089151" cy="665549"/>
          </a:xfrm>
          <a:prstGeom prst="straightConnector1">
            <a:avLst/>
          </a:prstGeom>
          <a:ln w="12700" cmpd="sng">
            <a:solidFill>
              <a:schemeClr val="tx1"/>
            </a:solidFill>
            <a:prstDash val="dot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7675779" y="2286949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>
                <a:latin typeface="Marion Italic"/>
                <a:cs typeface="Marion Italic"/>
              </a:rPr>
              <a:t>γ</a:t>
            </a:r>
            <a:endParaRPr kumimoji="1" lang="ja-JP" altLang="en-US" dirty="0">
              <a:latin typeface="Marion Italic"/>
              <a:cs typeface="Marion Italic"/>
            </a:endParaRPr>
          </a:p>
        </p:txBody>
      </p:sp>
      <p:sp>
        <p:nvSpPr>
          <p:cNvPr id="13" name="正方形/長方形 12"/>
          <p:cNvSpPr/>
          <p:nvPr/>
        </p:nvSpPr>
        <p:spPr>
          <a:xfrm rot="2118673">
            <a:off x="6796145" y="2558229"/>
            <a:ext cx="1747166" cy="565961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77798" y="5335982"/>
            <a:ext cx="4201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ja-JP" sz="2000" dirty="0" smtClean="0">
                <a:latin typeface="Avenir Book"/>
                <a:cs typeface="Avenir Book"/>
              </a:rPr>
              <a:t>Recoil angle distribution gives  strong evidence.</a:t>
            </a:r>
            <a:endParaRPr kumimoji="1" lang="ja-JP" altLang="en-US" sz="2000" dirty="0">
              <a:latin typeface="Avenir Book"/>
              <a:cs typeface="Avenir Book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383953" y="3029312"/>
            <a:ext cx="9892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90"/>
                </a:solidFill>
                <a:latin typeface="メイリオ"/>
                <a:ea typeface="メイリオ"/>
                <a:cs typeface="メイリオ"/>
              </a:rPr>
              <a:t>By MPGD</a:t>
            </a:r>
            <a:endParaRPr kumimoji="1" lang="ja-JP" altLang="en-US" sz="1400" dirty="0">
              <a:solidFill>
                <a:srgbClr val="00009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394992" y="6202461"/>
            <a:ext cx="195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chemeClr val="accent3">
                    <a:lumMod val="50000"/>
                  </a:schemeClr>
                </a:solidFill>
                <a:latin typeface="Avenir Roman"/>
                <a:cs typeface="Avenir Roman"/>
              </a:rPr>
              <a:t>PLB</a:t>
            </a:r>
            <a:r>
              <a:rPr lang="en-US" altLang="ja-JP" sz="1400" dirty="0" smtClean="0">
                <a:solidFill>
                  <a:schemeClr val="accent3">
                    <a:lumMod val="50000"/>
                  </a:schemeClr>
                </a:solidFill>
              </a:rPr>
              <a:t>578 </a:t>
            </a:r>
            <a:r>
              <a:rPr lang="en-US" altLang="ja-JP" sz="1400" dirty="0">
                <a:solidFill>
                  <a:schemeClr val="accent3">
                    <a:lumMod val="50000"/>
                  </a:schemeClr>
                </a:solidFill>
              </a:rPr>
              <a:t>(2004) 241–246 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78841" y="4588522"/>
            <a:ext cx="4201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ja-JP" sz="2000" dirty="0" smtClean="0">
                <a:latin typeface="Avenir Book"/>
                <a:cs typeface="Avenir Book"/>
              </a:rPr>
              <a:t>Reconstruct 3D track of nuclear recoil using MPGD</a:t>
            </a:r>
            <a:endParaRPr kumimoji="1" lang="ja-JP" altLang="en-US" sz="2000" dirty="0">
              <a:latin typeface="Avenir Book"/>
              <a:cs typeface="Avenir Book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77798" y="3786374"/>
            <a:ext cx="4201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altLang="ja-JP" sz="2000" dirty="0" smtClean="0">
                <a:latin typeface="Avenir Book"/>
                <a:cs typeface="Avenir Book"/>
              </a:rPr>
              <a:t>Dark matter is coming to the earth from Cygnus</a:t>
            </a:r>
            <a:endParaRPr kumimoji="1" lang="ja-JP" altLang="en-US" sz="2000" dirty="0">
              <a:latin typeface="Avenir Book"/>
              <a:cs typeface="Avenir Book"/>
            </a:endParaRPr>
          </a:p>
        </p:txBody>
      </p:sp>
      <p:grpSp>
        <p:nvGrpSpPr>
          <p:cNvPr id="50" name="図形グループ 49"/>
          <p:cNvGrpSpPr/>
          <p:nvPr/>
        </p:nvGrpSpPr>
        <p:grpSpPr>
          <a:xfrm>
            <a:off x="1917339" y="839932"/>
            <a:ext cx="2987528" cy="2737143"/>
            <a:chOff x="1034962" y="918376"/>
            <a:chExt cx="2987528" cy="2737143"/>
          </a:xfrm>
        </p:grpSpPr>
        <p:sp>
          <p:nvSpPr>
            <p:cNvPr id="19" name="円/楕円 18"/>
            <p:cNvSpPr/>
            <p:nvPr/>
          </p:nvSpPr>
          <p:spPr>
            <a:xfrm rot="1371987">
              <a:off x="1266744" y="918376"/>
              <a:ext cx="2755746" cy="2737143"/>
            </a:xfrm>
            <a:prstGeom prst="ellipse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</a:ln>
            <a:effectLst/>
            <a:scene3d>
              <a:camera prst="orthographicFront">
                <a:rot lat="0" lon="660000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49" name="図形グループ 48"/>
            <p:cNvGrpSpPr/>
            <p:nvPr/>
          </p:nvGrpSpPr>
          <p:grpSpPr>
            <a:xfrm>
              <a:off x="1034962" y="1025928"/>
              <a:ext cx="2607292" cy="2522039"/>
              <a:chOff x="1034962" y="1025928"/>
              <a:chExt cx="2607292" cy="2522039"/>
            </a:xfrm>
          </p:grpSpPr>
          <p:cxnSp>
            <p:nvCxnSpPr>
              <p:cNvPr id="35" name="直線矢印コネクタ 34"/>
              <p:cNvCxnSpPr>
                <a:stCxn id="19" idx="4"/>
                <a:endCxn id="19" idx="0"/>
              </p:cNvCxnSpPr>
              <p:nvPr/>
            </p:nvCxnSpPr>
            <p:spPr>
              <a:xfrm flipV="1">
                <a:off x="2112811" y="1025928"/>
                <a:ext cx="1063612" cy="2522039"/>
              </a:xfrm>
              <a:prstGeom prst="straightConnector1">
                <a:avLst/>
              </a:prstGeom>
              <a:ln w="12700" cmpd="sng">
                <a:solidFill>
                  <a:schemeClr val="accent3">
                    <a:lumMod val="50000"/>
                  </a:schemeClr>
                </a:solidFill>
                <a:prstDash val="dash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線矢印コネクタ 32"/>
              <p:cNvCxnSpPr/>
              <p:nvPr/>
            </p:nvCxnSpPr>
            <p:spPr>
              <a:xfrm flipH="1">
                <a:off x="1034962" y="2299506"/>
                <a:ext cx="1609656" cy="0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prstDash val="solid"/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円/楕円 15"/>
              <p:cNvSpPr/>
              <p:nvPr/>
            </p:nvSpPr>
            <p:spPr>
              <a:xfrm>
                <a:off x="2435469" y="2105344"/>
                <a:ext cx="338277" cy="344040"/>
              </a:xfrm>
              <a:prstGeom prst="ellipse">
                <a:avLst/>
              </a:prstGeom>
              <a:solidFill>
                <a:srgbClr val="FF66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30" name="円/楕円 29"/>
              <p:cNvSpPr/>
              <p:nvPr/>
            </p:nvSpPr>
            <p:spPr>
              <a:xfrm>
                <a:off x="2865944" y="2588589"/>
                <a:ext cx="258256" cy="281007"/>
              </a:xfrm>
              <a:prstGeom prst="ellipse">
                <a:avLst/>
              </a:prstGeom>
              <a:solidFill>
                <a:srgbClr val="00009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32" name="円/楕円 31"/>
              <p:cNvSpPr/>
              <p:nvPr/>
            </p:nvSpPr>
            <p:spPr>
              <a:xfrm>
                <a:off x="2177213" y="1789670"/>
                <a:ext cx="258256" cy="281007"/>
              </a:xfrm>
              <a:prstGeom prst="ellipse">
                <a:avLst/>
              </a:prstGeom>
              <a:solidFill>
                <a:srgbClr val="00009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2"/>
                  </a:solidFill>
                </a:endParaRPr>
              </a:p>
            </p:txBody>
          </p:sp>
          <p:sp>
            <p:nvSpPr>
              <p:cNvPr id="39" name="円弧 38"/>
              <p:cNvSpPr/>
              <p:nvPr/>
            </p:nvSpPr>
            <p:spPr>
              <a:xfrm rot="11919560">
                <a:off x="2272840" y="2173778"/>
                <a:ext cx="415923" cy="500370"/>
              </a:xfrm>
              <a:prstGeom prst="arc">
                <a:avLst>
                  <a:gd name="adj1" fmla="val 15333563"/>
                  <a:gd name="adj2" fmla="val 863232"/>
                </a:avLst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0" name="テキスト ボックス 39"/>
              <p:cNvSpPr txBox="1"/>
              <p:nvPr/>
            </p:nvSpPr>
            <p:spPr>
              <a:xfrm flipH="1">
                <a:off x="1822140" y="2384647"/>
                <a:ext cx="52364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dirty="0" smtClean="0">
                    <a:latin typeface="Marion Italic"/>
                    <a:cs typeface="Marion Italic"/>
                  </a:rPr>
                  <a:t>60°</a:t>
                </a:r>
                <a:endParaRPr kumimoji="1" lang="ja-JP" altLang="en-US" sz="1600" dirty="0">
                  <a:latin typeface="Marion Italic"/>
                  <a:cs typeface="Marion Italic"/>
                </a:endParaRPr>
              </a:p>
            </p:txBody>
          </p:sp>
          <p:sp>
            <p:nvSpPr>
              <p:cNvPr id="43" name="テキスト ボックス 42"/>
              <p:cNvSpPr txBox="1"/>
              <p:nvPr/>
            </p:nvSpPr>
            <p:spPr>
              <a:xfrm>
                <a:off x="1068295" y="1966843"/>
                <a:ext cx="80837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 smtClean="0">
                    <a:latin typeface="Marion Italic"/>
                    <a:cs typeface="Marion Italic"/>
                  </a:rPr>
                  <a:t>232km/s</a:t>
                </a:r>
                <a:endParaRPr kumimoji="1" lang="ja-JP" altLang="en-US" sz="1400" dirty="0">
                  <a:latin typeface="Marion Italic"/>
                  <a:cs typeface="Marion Italic"/>
                </a:endParaRPr>
              </a:p>
            </p:txBody>
          </p:sp>
          <p:sp>
            <p:nvSpPr>
              <p:cNvPr id="44" name="テキスト ボックス 43"/>
              <p:cNvSpPr txBox="1"/>
              <p:nvPr/>
            </p:nvSpPr>
            <p:spPr>
              <a:xfrm>
                <a:off x="2228859" y="2684930"/>
                <a:ext cx="7238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latin typeface="Marion Italic"/>
                    <a:cs typeface="Marion Italic"/>
                  </a:rPr>
                  <a:t>E</a:t>
                </a:r>
                <a:r>
                  <a:rPr kumimoji="1" lang="en-US" altLang="ja-JP" dirty="0" smtClean="0">
                    <a:latin typeface="Marion Italic"/>
                    <a:cs typeface="Marion Italic"/>
                  </a:rPr>
                  <a:t>arth</a:t>
                </a:r>
                <a:endParaRPr kumimoji="1" lang="ja-JP" altLang="en-US" dirty="0">
                  <a:latin typeface="Marion Italic"/>
                  <a:cs typeface="Marion Italic"/>
                </a:endParaRPr>
              </a:p>
            </p:txBody>
          </p:sp>
          <p:sp>
            <p:nvSpPr>
              <p:cNvPr id="45" name="テキスト ボックス 44"/>
              <p:cNvSpPr txBox="1"/>
              <p:nvPr/>
            </p:nvSpPr>
            <p:spPr>
              <a:xfrm>
                <a:off x="2957451" y="2832718"/>
                <a:ext cx="6848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 smtClean="0">
                    <a:latin typeface="Marion Regular"/>
                    <a:cs typeface="Marion Regular"/>
                  </a:rPr>
                  <a:t>Dec. 4</a:t>
                </a:r>
                <a:r>
                  <a:rPr kumimoji="1" lang="en-US" altLang="ja-JP" sz="1200" baseline="30000" dirty="0" smtClean="0">
                    <a:latin typeface="Marion Regular"/>
                    <a:cs typeface="Marion Regular"/>
                  </a:rPr>
                  <a:t>th</a:t>
                </a:r>
                <a:endParaRPr kumimoji="1" lang="ja-JP" altLang="en-US" sz="1200" dirty="0">
                  <a:latin typeface="Marion Regular"/>
                  <a:cs typeface="Marion Regular"/>
                </a:endParaRPr>
              </a:p>
            </p:txBody>
          </p:sp>
          <p:sp>
            <p:nvSpPr>
              <p:cNvPr id="46" name="テキスト ボックス 45"/>
              <p:cNvSpPr txBox="1"/>
              <p:nvPr/>
            </p:nvSpPr>
            <p:spPr>
              <a:xfrm>
                <a:off x="1822140" y="1413407"/>
                <a:ext cx="68566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200" dirty="0" smtClean="0">
                    <a:latin typeface="Marion Regular"/>
                    <a:cs typeface="Marion Regular"/>
                  </a:rPr>
                  <a:t>Jun.</a:t>
                </a:r>
                <a:r>
                  <a:rPr kumimoji="1" lang="en-US" altLang="ja-JP" sz="1200" dirty="0" smtClean="0">
                    <a:latin typeface="Marion Regular"/>
                    <a:cs typeface="Marion Regular"/>
                  </a:rPr>
                  <a:t> </a:t>
                </a:r>
                <a:r>
                  <a:rPr lang="en-US" altLang="ja-JP" sz="1200" dirty="0" smtClean="0">
                    <a:latin typeface="Marion Regular"/>
                    <a:cs typeface="Marion Regular"/>
                  </a:rPr>
                  <a:t>2</a:t>
                </a:r>
                <a:r>
                  <a:rPr lang="en-US" altLang="ja-JP" sz="1200" baseline="30000" dirty="0" smtClean="0">
                    <a:latin typeface="Marion Regular"/>
                    <a:cs typeface="Marion Regular"/>
                  </a:rPr>
                  <a:t>nd</a:t>
                </a:r>
                <a:endParaRPr kumimoji="1" lang="ja-JP" altLang="en-US" sz="1200" dirty="0">
                  <a:latin typeface="Marion Regular"/>
                  <a:cs typeface="Marion Regular"/>
                </a:endParaRPr>
              </a:p>
            </p:txBody>
          </p:sp>
          <p:sp>
            <p:nvSpPr>
              <p:cNvPr id="47" name="テキスト ボックス 46"/>
              <p:cNvSpPr txBox="1"/>
              <p:nvPr/>
            </p:nvSpPr>
            <p:spPr>
              <a:xfrm>
                <a:off x="2710431" y="1821030"/>
                <a:ext cx="5611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 smtClean="0">
                    <a:latin typeface="Marion Italic"/>
                    <a:cs typeface="Marion Italic"/>
                  </a:rPr>
                  <a:t>Sun</a:t>
                </a:r>
                <a:endParaRPr kumimoji="1" lang="ja-JP" altLang="en-US" dirty="0">
                  <a:latin typeface="Marion Italic"/>
                  <a:cs typeface="Marion Italic"/>
                </a:endParaRPr>
              </a:p>
            </p:txBody>
          </p:sp>
        </p:grpSp>
      </p:grpSp>
      <p:sp>
        <p:nvSpPr>
          <p:cNvPr id="53" name="テキスト ボックス 52"/>
          <p:cNvSpPr txBox="1"/>
          <p:nvPr/>
        </p:nvSpPr>
        <p:spPr>
          <a:xfrm>
            <a:off x="5007232" y="826544"/>
            <a:ext cx="2886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 smtClean="0">
                <a:latin typeface="Avenir Book"/>
                <a:cs typeface="Avenir Book"/>
              </a:rPr>
              <a:t>Image of elastic scattering</a:t>
            </a:r>
            <a:endParaRPr kumimoji="1" lang="ja-JP" altLang="en-US" u="sng" dirty="0">
              <a:latin typeface="Avenir Book"/>
              <a:cs typeface="Avenir Book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725598" y="115029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Marion Regular"/>
                <a:cs typeface="Marion Regular"/>
              </a:rPr>
              <a:t>DM</a:t>
            </a:r>
            <a:endParaRPr kumimoji="1" lang="ja-JP" altLang="en-US" dirty="0">
              <a:latin typeface="Marion Regular"/>
              <a:cs typeface="Marion Regular"/>
            </a:endParaRPr>
          </a:p>
        </p:txBody>
      </p:sp>
    </p:spTree>
    <p:extLst>
      <p:ext uri="{BB962C8B-B14F-4D97-AF65-F5344CB8AC3E}">
        <p14:creationId xmlns:p14="http://schemas.microsoft.com/office/powerpoint/2010/main" val="669988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2015/10/15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 T.Ikeda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3D023-3446-5E4E-A557-F55287F2874A}" type="slidenum">
              <a:rPr kumimoji="1" lang="ja-JP" altLang="en-US" smtClean="0"/>
              <a:t>30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982453"/>
            <a:ext cx="6120680" cy="5470883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46014" y="169034"/>
            <a:ext cx="90341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 smtClean="0">
                <a:latin typeface="Marion Bold"/>
                <a:cs typeface="Marion Bold"/>
              </a:rPr>
              <a:t>Detection efficiency in detector coordinate</a:t>
            </a:r>
            <a:endParaRPr kumimoji="1" lang="ja-JP" altLang="en-US" sz="4000" dirty="0">
              <a:latin typeface="Marion Bold"/>
              <a:cs typeface="Marion Bold"/>
            </a:endParaRPr>
          </a:p>
        </p:txBody>
      </p:sp>
    </p:spTree>
    <p:extLst>
      <p:ext uri="{BB962C8B-B14F-4D97-AF65-F5344CB8AC3E}">
        <p14:creationId xmlns:p14="http://schemas.microsoft.com/office/powerpoint/2010/main" val="1645266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2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1358" y="764704"/>
            <a:ext cx="3868794" cy="2376264"/>
          </a:xfrm>
          <a:prstGeom prst="rect">
            <a:avLst/>
          </a:prstGeom>
        </p:spPr>
      </p:pic>
      <p:pic>
        <p:nvPicPr>
          <p:cNvPr id="35" name="Picture 4" descr="http://drift.group.shef.ac.uk/drift_inner_into_vessel.png"/>
          <p:cNvPicPr>
            <a:picLocks noChangeAspect="1" noChangeArrowheads="1"/>
          </p:cNvPicPr>
          <p:nvPr/>
        </p:nvPicPr>
        <p:blipFill>
          <a:blip r:embed="rId4" cstate="print"/>
          <a:srcRect l="10057" t="2507" r="5578" b="2210"/>
          <a:stretch>
            <a:fillRect/>
          </a:stretch>
        </p:blipFill>
        <p:spPr bwMode="auto">
          <a:xfrm>
            <a:off x="-1" y="764704"/>
            <a:ext cx="3552641" cy="302433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3231" y="3622614"/>
            <a:ext cx="3903563" cy="3235386"/>
          </a:xfrm>
          <a:prstGeom prst="rect">
            <a:avLst/>
          </a:prstGeom>
        </p:spPr>
      </p:pic>
      <p:pic>
        <p:nvPicPr>
          <p:cNvPr id="37" name="Picture 10"/>
          <p:cNvPicPr>
            <a:picLocks noChangeAspect="1" noChangeArrowheads="1"/>
          </p:cNvPicPr>
          <p:nvPr/>
        </p:nvPicPr>
        <p:blipFill>
          <a:blip r:embed="rId6" cstate="print"/>
          <a:srcRect l="9395" t="24407" r="51476" b="3125"/>
          <a:stretch>
            <a:fillRect/>
          </a:stretch>
        </p:blipFill>
        <p:spPr bwMode="auto">
          <a:xfrm>
            <a:off x="0" y="3789040"/>
            <a:ext cx="2209394" cy="3068960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7" name="図形グループ 6"/>
          <p:cNvGrpSpPr/>
          <p:nvPr/>
        </p:nvGrpSpPr>
        <p:grpSpPr>
          <a:xfrm>
            <a:off x="2209394" y="2614502"/>
            <a:ext cx="5029606" cy="2448272"/>
            <a:chOff x="1381278" y="3284984"/>
            <a:chExt cx="5029606" cy="2448272"/>
          </a:xfrm>
        </p:grpSpPr>
        <p:pic>
          <p:nvPicPr>
            <p:cNvPr id="38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547664" y="3429000"/>
              <a:ext cx="4740185" cy="2304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9" name="円/楕円 38"/>
            <p:cNvSpPr/>
            <p:nvPr/>
          </p:nvSpPr>
          <p:spPr>
            <a:xfrm>
              <a:off x="5376431" y="3897144"/>
              <a:ext cx="190230" cy="272669"/>
            </a:xfrm>
            <a:prstGeom prst="ellipse">
              <a:avLst/>
            </a:prstGeom>
            <a:noFill/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円/楕円 39"/>
            <p:cNvSpPr/>
            <p:nvPr/>
          </p:nvSpPr>
          <p:spPr>
            <a:xfrm>
              <a:off x="3672303" y="3741096"/>
              <a:ext cx="190230" cy="163601"/>
            </a:xfrm>
            <a:prstGeom prst="ellipse">
              <a:avLst/>
            </a:prstGeom>
            <a:noFill/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円/楕円 40"/>
            <p:cNvSpPr/>
            <p:nvPr/>
          </p:nvSpPr>
          <p:spPr>
            <a:xfrm>
              <a:off x="3812487" y="3837168"/>
              <a:ext cx="182847" cy="169951"/>
            </a:xfrm>
            <a:prstGeom prst="ellipse">
              <a:avLst/>
            </a:prstGeom>
            <a:noFill/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円/楕円 41"/>
            <p:cNvSpPr/>
            <p:nvPr/>
          </p:nvSpPr>
          <p:spPr>
            <a:xfrm>
              <a:off x="2352095" y="3933056"/>
              <a:ext cx="570690" cy="218135"/>
            </a:xfrm>
            <a:prstGeom prst="ellipse">
              <a:avLst/>
            </a:prstGeom>
            <a:noFill/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3" name="直線矢印コネクタ 42"/>
            <p:cNvCxnSpPr/>
            <p:nvPr/>
          </p:nvCxnSpPr>
          <p:spPr>
            <a:xfrm flipH="1">
              <a:off x="1381278" y="4149082"/>
              <a:ext cx="1030484" cy="526464"/>
            </a:xfrm>
            <a:prstGeom prst="straightConnector1">
              <a:avLst/>
            </a:prstGeom>
            <a:ln w="19050">
              <a:solidFill>
                <a:srgbClr val="FF006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矢印コネクタ 43"/>
            <p:cNvCxnSpPr>
              <a:stCxn id="39" idx="6"/>
            </p:cNvCxnSpPr>
            <p:nvPr/>
          </p:nvCxnSpPr>
          <p:spPr>
            <a:xfrm>
              <a:off x="5566661" y="4033479"/>
              <a:ext cx="844223" cy="1059270"/>
            </a:xfrm>
            <a:prstGeom prst="straightConnector1">
              <a:avLst/>
            </a:prstGeom>
            <a:ln w="19050">
              <a:solidFill>
                <a:srgbClr val="FF006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矢印コネクタ 44"/>
            <p:cNvCxnSpPr>
              <a:stCxn id="41" idx="6"/>
            </p:cNvCxnSpPr>
            <p:nvPr/>
          </p:nvCxnSpPr>
          <p:spPr>
            <a:xfrm flipV="1">
              <a:off x="3995334" y="3284984"/>
              <a:ext cx="1728794" cy="637160"/>
            </a:xfrm>
            <a:prstGeom prst="straightConnector1">
              <a:avLst/>
            </a:prstGeom>
            <a:ln w="19050">
              <a:solidFill>
                <a:srgbClr val="FF006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矢印コネクタ 45"/>
            <p:cNvCxnSpPr>
              <a:stCxn id="40" idx="2"/>
            </p:cNvCxnSpPr>
            <p:nvPr/>
          </p:nvCxnSpPr>
          <p:spPr>
            <a:xfrm flipH="1" flipV="1">
              <a:off x="2352095" y="3429000"/>
              <a:ext cx="1320208" cy="393897"/>
            </a:xfrm>
            <a:prstGeom prst="straightConnector1">
              <a:avLst/>
            </a:prstGeom>
            <a:ln w="19050">
              <a:solidFill>
                <a:srgbClr val="FF006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直線矢印コネクタ 50"/>
          <p:cNvCxnSpPr/>
          <p:nvPr/>
        </p:nvCxnSpPr>
        <p:spPr>
          <a:xfrm rot="16200000" flipH="1">
            <a:off x="-108520" y="2204864"/>
            <a:ext cx="2088232" cy="72008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/>
          <p:cNvCxnSpPr/>
          <p:nvPr/>
        </p:nvCxnSpPr>
        <p:spPr>
          <a:xfrm>
            <a:off x="8363697" y="5135374"/>
            <a:ext cx="0" cy="1101737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/>
          <p:cNvCxnSpPr/>
          <p:nvPr/>
        </p:nvCxnSpPr>
        <p:spPr>
          <a:xfrm>
            <a:off x="179512" y="4854315"/>
            <a:ext cx="1944216" cy="1588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テキスト ボックス 54"/>
          <p:cNvSpPr txBox="1"/>
          <p:nvPr/>
        </p:nvSpPr>
        <p:spPr>
          <a:xfrm>
            <a:off x="755576" y="4422267"/>
            <a:ext cx="703024" cy="369332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25c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m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8437716" y="5535052"/>
            <a:ext cx="702436" cy="369332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30c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m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251520" y="1988840"/>
            <a:ext cx="489236" cy="369332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1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m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83" name="角丸四角形吹き出し 82"/>
          <p:cNvSpPr/>
          <p:nvPr/>
        </p:nvSpPr>
        <p:spPr>
          <a:xfrm>
            <a:off x="1403648" y="5426224"/>
            <a:ext cx="2736304" cy="1431776"/>
          </a:xfrm>
          <a:prstGeom prst="wedgeRoundRectCallout">
            <a:avLst>
              <a:gd name="adj1" fmla="val -60563"/>
              <a:gd name="adj2" fmla="val -34890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ja-JP" b="1" u="sng" dirty="0" smtClean="0"/>
              <a:t>DM-TP</a:t>
            </a:r>
            <a:r>
              <a:rPr kumimoji="1" lang="en-US" altLang="ja-JP" b="1" u="sng" dirty="0" smtClean="0"/>
              <a:t>C</a:t>
            </a:r>
          </a:p>
          <a:p>
            <a:r>
              <a:rPr kumimoji="1" lang="ja-JP" altLang="en-US" dirty="0" smtClean="0"/>
              <a:t>・</a:t>
            </a:r>
            <a:r>
              <a:rPr kumimoji="1" lang="en-US" altLang="ja-JP" dirty="0" smtClean="0"/>
              <a:t>CCD(256um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pitch)</a:t>
            </a:r>
          </a:p>
          <a:p>
            <a:r>
              <a:rPr kumimoji="1" lang="ja-JP" altLang="en-US" dirty="0" smtClean="0"/>
              <a:t>・</a:t>
            </a:r>
            <a:r>
              <a:rPr lang="en-US" altLang="ja-JP" dirty="0" smtClean="0">
                <a:solidFill>
                  <a:srgbClr val="0000FF"/>
                </a:solidFill>
              </a:rPr>
              <a:t>2D</a:t>
            </a:r>
            <a:r>
              <a:rPr lang="ja-JP" altLang="en-US" dirty="0" smtClean="0">
                <a:solidFill>
                  <a:srgbClr val="0000FF"/>
                </a:solidFill>
              </a:rPr>
              <a:t> </a:t>
            </a:r>
            <a:r>
              <a:rPr lang="en-US" altLang="ja-JP" dirty="0" smtClean="0">
                <a:solidFill>
                  <a:srgbClr val="0000FF"/>
                </a:solidFill>
              </a:rPr>
              <a:t>track</a:t>
            </a:r>
          </a:p>
          <a:p>
            <a:r>
              <a:rPr lang="ja-JP" altLang="en-US" dirty="0" smtClean="0"/>
              <a:t>・</a:t>
            </a:r>
            <a:r>
              <a:rPr lang="en-US" altLang="ja-JP" dirty="0" smtClean="0">
                <a:solidFill>
                  <a:srgbClr val="FF0000"/>
                </a:solidFill>
              </a:rPr>
              <a:t>Head/tail</a:t>
            </a:r>
            <a:r>
              <a:rPr lang="ja-JP" altLang="en-US" dirty="0" smtClean="0">
                <a:solidFill>
                  <a:srgbClr val="FF0000"/>
                </a:solidFill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recognition</a:t>
            </a:r>
          </a:p>
          <a:p>
            <a:r>
              <a:rPr lang="ja-JP" altLang="en-US" dirty="0" smtClean="0"/>
              <a:t>・</a:t>
            </a:r>
            <a:r>
              <a:rPr lang="en-US" altLang="ja-JP" dirty="0">
                <a:solidFill>
                  <a:srgbClr val="FF0000"/>
                </a:solidFill>
              </a:rPr>
              <a:t>U</a:t>
            </a:r>
            <a:r>
              <a:rPr lang="en-US" altLang="ja-JP" dirty="0" smtClean="0">
                <a:solidFill>
                  <a:srgbClr val="FF0000"/>
                </a:solidFill>
              </a:rPr>
              <a:t>nderground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-36512" y="110100"/>
            <a:ext cx="6167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 smtClean="0">
                <a:solidFill>
                  <a:srgbClr val="FFFFFF"/>
                </a:solidFill>
                <a:latin typeface="Book Antiqua"/>
                <a:cs typeface="Book Antiqua"/>
              </a:rPr>
              <a:t>DM experiments using Gas Detector</a:t>
            </a:r>
            <a:endParaRPr kumimoji="1" lang="ja-JP" altLang="en-US" sz="2800" b="1" dirty="0">
              <a:solidFill>
                <a:srgbClr val="FFFFFF"/>
              </a:solidFill>
              <a:latin typeface="Book Antiqua"/>
              <a:cs typeface="Book Antiqua"/>
            </a:endParaRPr>
          </a:p>
        </p:txBody>
      </p:sp>
      <p:grpSp>
        <p:nvGrpSpPr>
          <p:cNvPr id="11" name="図形グループ 10"/>
          <p:cNvGrpSpPr/>
          <p:nvPr/>
        </p:nvGrpSpPr>
        <p:grpSpPr>
          <a:xfrm>
            <a:off x="2612886" y="764704"/>
            <a:ext cx="2808312" cy="1728192"/>
            <a:chOff x="2612886" y="764704"/>
            <a:chExt cx="2808312" cy="1728192"/>
          </a:xfrm>
        </p:grpSpPr>
        <p:sp>
          <p:nvSpPr>
            <p:cNvPr id="82" name="角丸四角形吹き出し 81"/>
            <p:cNvSpPr/>
            <p:nvPr/>
          </p:nvSpPr>
          <p:spPr>
            <a:xfrm>
              <a:off x="2612886" y="764704"/>
              <a:ext cx="2808312" cy="1728192"/>
            </a:xfrm>
            <a:prstGeom prst="wedgeRoundRectCallout">
              <a:avLst>
                <a:gd name="adj1" fmla="val -60129"/>
                <a:gd name="adj2" fmla="val -11724"/>
                <a:gd name="adj3" fmla="val 16667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kumimoji="1" lang="en-US" altLang="ja-JP" b="1" u="sng" dirty="0" smtClean="0"/>
                <a:t>DRIFT</a:t>
              </a:r>
            </a:p>
            <a:p>
              <a:r>
                <a:rPr kumimoji="1" lang="ja-JP" altLang="en-US" dirty="0" smtClean="0"/>
                <a:t>・</a:t>
              </a:r>
              <a:r>
                <a:rPr lang="en-US" altLang="ja-JP" dirty="0" smtClean="0"/>
                <a:t>MWPC</a:t>
              </a:r>
              <a:r>
                <a:rPr kumimoji="1" lang="en-US" altLang="ja-JP" dirty="0" smtClean="0"/>
                <a:t>(</a:t>
              </a:r>
              <a:r>
                <a:rPr kumimoji="1" lang="en-US" altLang="ja-JP" dirty="0" smtClean="0">
                  <a:solidFill>
                    <a:srgbClr val="0000FF"/>
                  </a:solidFill>
                </a:rPr>
                <a:t>2mm</a:t>
              </a:r>
              <a:r>
                <a:rPr kumimoji="1" lang="ja-JP" altLang="en-US" dirty="0" smtClean="0">
                  <a:solidFill>
                    <a:srgbClr val="0000FF"/>
                  </a:solidFill>
                </a:rPr>
                <a:t> </a:t>
              </a:r>
              <a:r>
                <a:rPr kumimoji="1" lang="en-US" altLang="ja-JP" dirty="0" smtClean="0">
                  <a:solidFill>
                    <a:srgbClr val="0000FF"/>
                  </a:solidFill>
                </a:rPr>
                <a:t>pitch</a:t>
              </a:r>
              <a:r>
                <a:rPr kumimoji="1" lang="en-US" altLang="ja-JP" dirty="0" smtClean="0"/>
                <a:t>)</a:t>
              </a:r>
            </a:p>
            <a:p>
              <a:r>
                <a:rPr kumimoji="1" lang="ja-JP" altLang="en-US" dirty="0" smtClean="0"/>
                <a:t>・</a:t>
              </a:r>
              <a:r>
                <a:rPr lang="en-US" altLang="ja-JP" dirty="0" smtClean="0"/>
                <a:t>First started gas detector</a:t>
              </a:r>
            </a:p>
            <a:p>
              <a:r>
                <a:rPr kumimoji="1" lang="ja-JP" altLang="en-US" dirty="0" smtClean="0"/>
                <a:t>・</a:t>
              </a:r>
              <a:r>
                <a:rPr kumimoji="1" lang="en-US" altLang="ja-JP" dirty="0" smtClean="0">
                  <a:solidFill>
                    <a:srgbClr val="FF0000"/>
                  </a:solidFill>
                </a:rPr>
                <a:t>Underground</a:t>
              </a:r>
            </a:p>
            <a:p>
              <a:r>
                <a:rPr lang="ja-JP" altLang="en-US" dirty="0" smtClean="0"/>
                <a:t>・</a:t>
              </a:r>
              <a:r>
                <a:rPr lang="en-US" altLang="ja-JP" dirty="0" smtClean="0">
                  <a:solidFill>
                    <a:srgbClr val="FF0000"/>
                  </a:solidFill>
                </a:rPr>
                <a:t>Low background</a:t>
              </a:r>
            </a:p>
            <a:p>
              <a:r>
                <a:rPr kumimoji="1" lang="ja-JP" altLang="en-US" dirty="0" smtClean="0"/>
                <a:t>・</a:t>
              </a:r>
              <a:r>
                <a:rPr kumimoji="1" lang="en-US" altLang="ja-JP" dirty="0" smtClean="0">
                  <a:solidFill>
                    <a:srgbClr val="FF0000"/>
                  </a:solidFill>
                </a:rPr>
                <a:t>Large size</a:t>
              </a:r>
              <a:r>
                <a:rPr lang="en-US" altLang="ja-JP" dirty="0" smtClean="0">
                  <a:solidFill>
                    <a:srgbClr val="FF0000"/>
                  </a:solidFill>
                </a:rPr>
                <a:t>(~1m</a:t>
              </a:r>
              <a:r>
                <a:rPr lang="en-US" altLang="ja-JP" baseline="30000" dirty="0" smtClean="0">
                  <a:solidFill>
                    <a:srgbClr val="FF0000"/>
                  </a:solidFill>
                </a:rPr>
                <a:t>3</a:t>
              </a:r>
              <a:r>
                <a:rPr lang="en-US" altLang="ja-JP" dirty="0" smtClean="0">
                  <a:solidFill>
                    <a:srgbClr val="FF0000"/>
                  </a:solidFill>
                </a:rPr>
                <a:t>)</a:t>
              </a:r>
              <a:endParaRPr kumimoji="1" lang="en-US" altLang="ja-JP" dirty="0" smtClean="0">
                <a:solidFill>
                  <a:srgbClr val="FF0000"/>
                </a:solidFill>
              </a:endParaRPr>
            </a:p>
          </p:txBody>
        </p:sp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61045" y="803865"/>
              <a:ext cx="435648" cy="290432"/>
            </a:xfrm>
            <a:prstGeom prst="rect">
              <a:avLst/>
            </a:prstGeom>
          </p:spPr>
        </p:pic>
      </p:grpSp>
      <p:grpSp>
        <p:nvGrpSpPr>
          <p:cNvPr id="12" name="図形グループ 11"/>
          <p:cNvGrpSpPr/>
          <p:nvPr/>
        </p:nvGrpSpPr>
        <p:grpSpPr>
          <a:xfrm>
            <a:off x="6084168" y="116632"/>
            <a:ext cx="3024336" cy="1215418"/>
            <a:chOff x="5979781" y="3140968"/>
            <a:chExt cx="3024336" cy="1215418"/>
          </a:xfrm>
        </p:grpSpPr>
        <p:sp>
          <p:nvSpPr>
            <p:cNvPr id="81" name="角丸四角形吹き出し 80"/>
            <p:cNvSpPr/>
            <p:nvPr/>
          </p:nvSpPr>
          <p:spPr>
            <a:xfrm>
              <a:off x="5979781" y="3140968"/>
              <a:ext cx="3024336" cy="1215418"/>
            </a:xfrm>
            <a:prstGeom prst="wedgeRoundRectCallout">
              <a:avLst>
                <a:gd name="adj1" fmla="val 5048"/>
                <a:gd name="adj2" fmla="val 68307"/>
                <a:gd name="adj3" fmla="val 16667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kumimoji="1" lang="en-US" altLang="ja-JP" b="1" u="sng" dirty="0" smtClean="0"/>
                <a:t>MIMAC</a:t>
              </a:r>
            </a:p>
            <a:p>
              <a:r>
                <a:rPr kumimoji="1" lang="ja-JP" altLang="en-US" dirty="0" smtClean="0"/>
                <a:t>・</a:t>
              </a:r>
              <a:r>
                <a:rPr kumimoji="1" lang="en-US" altLang="ja-JP" dirty="0" err="1" smtClean="0"/>
                <a:t>MicroMegas</a:t>
              </a:r>
              <a:r>
                <a:rPr kumimoji="1" lang="en-US" altLang="ja-JP" dirty="0" smtClean="0"/>
                <a:t>(~424um</a:t>
              </a:r>
              <a:r>
                <a:rPr kumimoji="1" lang="ja-JP" altLang="en-US" dirty="0" smtClean="0"/>
                <a:t> </a:t>
              </a:r>
              <a:r>
                <a:rPr kumimoji="1" lang="en-US" altLang="ja-JP" dirty="0" smtClean="0"/>
                <a:t>pitch)</a:t>
              </a:r>
            </a:p>
            <a:p>
              <a:r>
                <a:rPr kumimoji="1" lang="ja-JP" altLang="en-US" dirty="0" smtClean="0"/>
                <a:t>・</a:t>
              </a:r>
              <a:r>
                <a:rPr kumimoji="1" lang="en-US" altLang="ja-JP" dirty="0" smtClean="0">
                  <a:solidFill>
                    <a:srgbClr val="FF0000"/>
                  </a:solidFill>
                </a:rPr>
                <a:t>Underground</a:t>
              </a:r>
            </a:p>
            <a:p>
              <a:r>
                <a:rPr kumimoji="1" lang="ja-JP" altLang="en-US" dirty="0" smtClean="0">
                  <a:solidFill>
                    <a:schemeClr val="tx1"/>
                  </a:solidFill>
                </a:rPr>
                <a:t>・</a:t>
              </a:r>
              <a:r>
                <a:rPr kumimoji="1" lang="en-US" altLang="ja-JP" dirty="0" smtClean="0">
                  <a:solidFill>
                    <a:schemeClr val="tx1"/>
                  </a:solidFill>
                </a:rPr>
                <a:t>10</a:t>
              </a:r>
              <a:r>
                <a:rPr lang="en-US" altLang="ja-JP" dirty="0" smtClean="0">
                  <a:solidFill>
                    <a:schemeClr val="tx1"/>
                  </a:solidFill>
                </a:rPr>
                <a:t>×10×25 cm</a:t>
              </a:r>
              <a:r>
                <a:rPr lang="en-US" altLang="ja-JP" baseline="30000" dirty="0" smtClean="0">
                  <a:solidFill>
                    <a:schemeClr val="tx1"/>
                  </a:solidFill>
                </a:rPr>
                <a:t>3</a:t>
              </a:r>
              <a:endParaRPr kumimoji="1" lang="en-US" altLang="ja-JP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908408" y="3162776"/>
              <a:ext cx="467511" cy="316349"/>
            </a:xfrm>
            <a:prstGeom prst="rect">
              <a:avLst/>
            </a:prstGeom>
          </p:spPr>
        </p:pic>
      </p:grpSp>
      <p:pic>
        <p:nvPicPr>
          <p:cNvPr id="8" name="図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5780" y="5445224"/>
            <a:ext cx="547005" cy="288032"/>
          </a:xfrm>
          <a:prstGeom prst="rect">
            <a:avLst/>
          </a:prstGeom>
        </p:spPr>
      </p:pic>
      <p:grpSp>
        <p:nvGrpSpPr>
          <p:cNvPr id="14" name="図形グループ 13"/>
          <p:cNvGrpSpPr/>
          <p:nvPr/>
        </p:nvGrpSpPr>
        <p:grpSpPr>
          <a:xfrm>
            <a:off x="4333206" y="5444211"/>
            <a:ext cx="2655912" cy="1413789"/>
            <a:chOff x="4499992" y="5444211"/>
            <a:chExt cx="2655912" cy="1413789"/>
          </a:xfrm>
        </p:grpSpPr>
        <p:sp>
          <p:nvSpPr>
            <p:cNvPr id="84" name="角丸四角形吹き出し 83"/>
            <p:cNvSpPr/>
            <p:nvPr/>
          </p:nvSpPr>
          <p:spPr>
            <a:xfrm>
              <a:off x="4499992" y="5445224"/>
              <a:ext cx="2655912" cy="1412776"/>
            </a:xfrm>
            <a:prstGeom prst="wedgeRoundRectCallout">
              <a:avLst>
                <a:gd name="adj1" fmla="val 38378"/>
                <a:gd name="adj2" fmla="val -72647"/>
                <a:gd name="adj3" fmla="val 16667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altLang="ja-JP" b="1" u="sng" dirty="0" smtClean="0"/>
                <a:t>NEWAGE</a:t>
              </a:r>
              <a:endParaRPr kumimoji="1" lang="en-US" altLang="ja-JP" b="1" u="sng" dirty="0" smtClean="0"/>
            </a:p>
            <a:p>
              <a:r>
                <a:rPr kumimoji="1" lang="ja-JP" altLang="en-US" dirty="0" smtClean="0"/>
                <a:t>・</a:t>
              </a:r>
              <a:r>
                <a:rPr kumimoji="1" lang="en-US" altLang="ja-JP" dirty="0" smtClean="0"/>
                <a:t>μ-PIC(400um</a:t>
              </a:r>
              <a:r>
                <a:rPr kumimoji="1" lang="ja-JP" altLang="en-US" dirty="0" smtClean="0"/>
                <a:t> </a:t>
              </a:r>
              <a:r>
                <a:rPr kumimoji="1" lang="en-US" altLang="ja-JP" dirty="0" smtClean="0"/>
                <a:t>pitch)</a:t>
              </a:r>
            </a:p>
            <a:p>
              <a:r>
                <a:rPr lang="ja-JP" altLang="en-US" dirty="0" smtClean="0"/>
                <a:t>・</a:t>
              </a:r>
              <a:r>
                <a:rPr lang="en-US" altLang="ja-JP" dirty="0" smtClean="0">
                  <a:solidFill>
                    <a:srgbClr val="FF0000"/>
                  </a:solidFill>
                </a:rPr>
                <a:t>3D</a:t>
              </a:r>
              <a:r>
                <a:rPr lang="ja-JP" altLang="en-US" dirty="0" smtClean="0">
                  <a:solidFill>
                    <a:srgbClr val="FF0000"/>
                  </a:solidFill>
                </a:rPr>
                <a:t> </a:t>
              </a:r>
              <a:r>
                <a:rPr lang="en-US" altLang="ja-JP" dirty="0" smtClean="0">
                  <a:solidFill>
                    <a:srgbClr val="FF0000"/>
                  </a:solidFill>
                </a:rPr>
                <a:t>track</a:t>
              </a:r>
              <a:endParaRPr kumimoji="1" lang="en-US" altLang="ja-JP" dirty="0" smtClean="0">
                <a:solidFill>
                  <a:srgbClr val="FF0000"/>
                </a:solidFill>
              </a:endParaRPr>
            </a:p>
            <a:p>
              <a:r>
                <a:rPr kumimoji="1" lang="ja-JP" altLang="en-US" dirty="0" smtClean="0"/>
                <a:t>・</a:t>
              </a:r>
              <a:r>
                <a:rPr lang="en-US" altLang="ja-JP" dirty="0" smtClean="0">
                  <a:solidFill>
                    <a:srgbClr val="FF0000"/>
                  </a:solidFill>
                </a:rPr>
                <a:t>Direction-sensitive limit</a:t>
              </a:r>
            </a:p>
            <a:p>
              <a:r>
                <a:rPr lang="ja-JP" altLang="en-US" dirty="0" smtClean="0"/>
                <a:t>・</a:t>
              </a:r>
              <a:r>
                <a:rPr lang="en-US" altLang="ja-JP" dirty="0" smtClean="0">
                  <a:solidFill>
                    <a:srgbClr val="FF0000"/>
                  </a:solidFill>
                </a:rPr>
                <a:t>Underground</a:t>
              </a:r>
            </a:p>
          </p:txBody>
        </p:sp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577403" y="5444211"/>
              <a:ext cx="554279" cy="3486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4259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2015/10/15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 T.Ikeda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3D023-3446-5E4E-A557-F55287F2874A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226252" y="3074286"/>
            <a:ext cx="28422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>
                <a:latin typeface="Marion Bold"/>
                <a:cs typeface="Marion Bold"/>
              </a:rPr>
              <a:t>2</a:t>
            </a:r>
            <a:r>
              <a:rPr kumimoji="1" lang="en-US" altLang="ja-JP" sz="4000" dirty="0" smtClean="0">
                <a:latin typeface="Marion Bold"/>
                <a:cs typeface="Marion Bold"/>
              </a:rPr>
              <a:t>. NEWAGE</a:t>
            </a:r>
            <a:endParaRPr kumimoji="1" lang="ja-JP" altLang="en-US" sz="4000" dirty="0">
              <a:latin typeface="Marion Bold"/>
              <a:cs typeface="Marion Bold"/>
            </a:endParaRPr>
          </a:p>
        </p:txBody>
      </p:sp>
    </p:spTree>
    <p:extLst>
      <p:ext uri="{BB962C8B-B14F-4D97-AF65-F5344CB8AC3E}">
        <p14:creationId xmlns:p14="http://schemas.microsoft.com/office/powerpoint/2010/main" val="270664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2015/10/15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 T.Ikeda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3D023-3446-5E4E-A557-F55287F2874A}" type="slidenum">
              <a:rPr kumimoji="1" lang="ja-JP" altLang="en-US" smtClean="0"/>
              <a:t>6</a:t>
            </a:fld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46014" y="169034"/>
            <a:ext cx="88152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>
                <a:latin typeface="Marion Bold"/>
                <a:cs typeface="Marion Bold"/>
              </a:rPr>
              <a:t>NEWAGE0.3b’ Detector @</a:t>
            </a:r>
            <a:r>
              <a:rPr kumimoji="1" lang="en-US" altLang="ja-JP" sz="4000" dirty="0" err="1" smtClean="0">
                <a:latin typeface="Marion Bold"/>
                <a:cs typeface="Marion Bold"/>
              </a:rPr>
              <a:t>Kamioka</a:t>
            </a:r>
            <a:r>
              <a:rPr kumimoji="1" lang="en-US" altLang="ja-JP" sz="4000" dirty="0" smtClean="0">
                <a:latin typeface="Marion Bold"/>
                <a:cs typeface="Marion Bold"/>
              </a:rPr>
              <a:t> mine</a:t>
            </a:r>
            <a:endParaRPr kumimoji="1" lang="ja-JP" altLang="en-US" sz="4000" dirty="0">
              <a:latin typeface="Marion Bold"/>
              <a:cs typeface="Marion Bold"/>
            </a:endParaRPr>
          </a:p>
        </p:txBody>
      </p:sp>
      <p:pic>
        <p:nvPicPr>
          <p:cNvPr id="6" name="Picture 5" descr="C:\Users\kiseki\Dropbox\カメラアップロード\2013-01-18 23.05.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2907" y="1095233"/>
            <a:ext cx="4894043" cy="2779333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1"/>
          <a:stretch/>
        </p:blipFill>
        <p:spPr bwMode="auto">
          <a:xfrm>
            <a:off x="332998" y="4771331"/>
            <a:ext cx="2742976" cy="1504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583" y="3874566"/>
            <a:ext cx="3431276" cy="208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3225583" y="5881955"/>
            <a:ext cx="3442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8000"/>
                </a:solidFill>
                <a:latin typeface="Marion Bold"/>
                <a:cs typeface="Marion Bold"/>
              </a:rPr>
              <a:t>GEM</a:t>
            </a:r>
            <a:r>
              <a:rPr lang="ja-JP" altLang="en-US" dirty="0" smtClean="0">
                <a:latin typeface="Marion Bold"/>
                <a:cs typeface="Marion Bold"/>
              </a:rPr>
              <a:t>：</a:t>
            </a:r>
            <a:r>
              <a:rPr lang="en-US" altLang="ja-JP" dirty="0" smtClean="0">
                <a:latin typeface="Marion Bold"/>
                <a:cs typeface="Marion Bold"/>
              </a:rPr>
              <a:t>Preamplifier (Gas gain ~10)</a:t>
            </a:r>
          </a:p>
          <a:p>
            <a:r>
              <a:rPr lang="en-US" altLang="ja-JP" dirty="0">
                <a:latin typeface="Marion Bold"/>
                <a:cs typeface="Marion Bold"/>
              </a:rPr>
              <a:t>	</a:t>
            </a:r>
            <a:r>
              <a:rPr lang="en-US" altLang="ja-JP" dirty="0" smtClean="0">
                <a:latin typeface="Marion Bold"/>
                <a:cs typeface="Marion Bold"/>
              </a:rPr>
              <a:t>   LCP 100μm</a:t>
            </a:r>
            <a:endParaRPr lang="en-US" altLang="ja-JP" dirty="0">
              <a:latin typeface="Marion Bold"/>
              <a:cs typeface="Marion Bold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706484" y="3990004"/>
            <a:ext cx="2437516" cy="1298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360"/>
              </a:lnSpc>
              <a:buFont typeface="Arial"/>
              <a:buChar char="•"/>
            </a:pPr>
            <a:r>
              <a:rPr lang="en-US" altLang="ja-JP" dirty="0" smtClean="0">
                <a:latin typeface="Marion Regular"/>
                <a:ea typeface="メイリオ"/>
                <a:cs typeface="Marion Regular"/>
              </a:rPr>
              <a:t>Detection volume</a:t>
            </a:r>
          </a:p>
          <a:p>
            <a:pPr lvl="1">
              <a:lnSpc>
                <a:spcPts val="2360"/>
              </a:lnSpc>
            </a:pPr>
            <a:r>
              <a:rPr lang="en-US" altLang="ja-JP" dirty="0" smtClean="0">
                <a:latin typeface="Marion Regular"/>
                <a:ea typeface="メイリオ"/>
                <a:cs typeface="Marion Regular"/>
              </a:rPr>
              <a:t>30×30×41 cm</a:t>
            </a:r>
            <a:r>
              <a:rPr lang="en-US" altLang="ja-JP" baseline="30000" dirty="0" smtClean="0">
                <a:latin typeface="Marion Regular"/>
                <a:ea typeface="メイリオ"/>
                <a:cs typeface="Marion Regular"/>
              </a:rPr>
              <a:t>3</a:t>
            </a:r>
            <a:endParaRPr lang="en-US" altLang="ja-JP" dirty="0" smtClean="0">
              <a:latin typeface="Marion Regular"/>
              <a:ea typeface="メイリオ"/>
              <a:cs typeface="Marion Regular"/>
            </a:endParaRPr>
          </a:p>
          <a:p>
            <a:pPr marL="342900" indent="-342900">
              <a:lnSpc>
                <a:spcPts val="2360"/>
              </a:lnSpc>
              <a:buFont typeface="Arial"/>
              <a:buChar char="•"/>
            </a:pPr>
            <a:r>
              <a:rPr lang="en-US" altLang="ja-JP" dirty="0">
                <a:latin typeface="Marion Regular"/>
                <a:ea typeface="メイリオ"/>
                <a:cs typeface="Marion Regular"/>
              </a:rPr>
              <a:t>G</a:t>
            </a:r>
            <a:r>
              <a:rPr lang="en-US" altLang="ja-JP" dirty="0" smtClean="0">
                <a:latin typeface="Marion Regular"/>
                <a:ea typeface="メイリオ"/>
                <a:cs typeface="Marion Regular"/>
              </a:rPr>
              <a:t>as</a:t>
            </a:r>
            <a:endParaRPr lang="ja-JP" altLang="en-US" dirty="0" smtClean="0">
              <a:latin typeface="Marion Regular"/>
              <a:ea typeface="メイリオ"/>
              <a:cs typeface="Marion Regular"/>
            </a:endParaRPr>
          </a:p>
          <a:p>
            <a:pPr lvl="1">
              <a:lnSpc>
                <a:spcPts val="2360"/>
              </a:lnSpc>
            </a:pPr>
            <a:r>
              <a:rPr lang="en-US" altLang="ja-JP" dirty="0" smtClean="0">
                <a:latin typeface="Marion Regular"/>
                <a:ea typeface="メイリオ"/>
                <a:cs typeface="Marion Regular"/>
              </a:rPr>
              <a:t>CF</a:t>
            </a:r>
            <a:r>
              <a:rPr lang="en-US" altLang="ja-JP" baseline="-25000" dirty="0" smtClean="0">
                <a:latin typeface="Marion Regular"/>
                <a:ea typeface="メイリオ"/>
                <a:cs typeface="Marion Regular"/>
              </a:rPr>
              <a:t>4</a:t>
            </a:r>
            <a:r>
              <a:rPr lang="en-US" altLang="ja-JP" dirty="0" smtClean="0">
                <a:latin typeface="Marion Regular"/>
                <a:ea typeface="メイリオ"/>
                <a:cs typeface="Marion Regular"/>
              </a:rPr>
              <a:t>(76 </a:t>
            </a:r>
            <a:r>
              <a:rPr lang="en-US" altLang="ja-JP" dirty="0" err="1" smtClean="0">
                <a:latin typeface="Marion Regular"/>
                <a:ea typeface="メイリオ"/>
                <a:cs typeface="Marion Regular"/>
              </a:rPr>
              <a:t>torr</a:t>
            </a:r>
            <a:r>
              <a:rPr lang="en-US" altLang="ja-JP" dirty="0" smtClean="0">
                <a:latin typeface="Marion Regular"/>
                <a:ea typeface="メイリオ"/>
                <a:cs typeface="Marion Regular"/>
              </a:rPr>
              <a:t>)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" y="1063218"/>
            <a:ext cx="4326203" cy="2851692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252248" y="4069099"/>
            <a:ext cx="2823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  <a:latin typeface="Marion Bold"/>
                <a:cs typeface="Marion Bold"/>
              </a:rPr>
              <a:t>μ-PIC</a:t>
            </a:r>
            <a:r>
              <a:rPr lang="en-US" altLang="ja-JP" dirty="0" smtClean="0">
                <a:latin typeface="Marion Bold"/>
                <a:cs typeface="Marion Bold"/>
              </a:rPr>
              <a:t>: Anode pitch 400 </a:t>
            </a:r>
            <a:r>
              <a:rPr lang="en-US" altLang="ja-JP" dirty="0" err="1" smtClean="0">
                <a:latin typeface="Marion Bold"/>
                <a:cs typeface="Marion Bold"/>
              </a:rPr>
              <a:t>μm</a:t>
            </a:r>
            <a:endParaRPr lang="en-US" altLang="ja-JP" dirty="0" smtClean="0">
              <a:latin typeface="Marion Bold"/>
              <a:cs typeface="Marion Bold"/>
            </a:endParaRPr>
          </a:p>
          <a:p>
            <a:r>
              <a:rPr kumimoji="1" lang="en-US" altLang="ja-JP" dirty="0">
                <a:latin typeface="Marion Bold"/>
                <a:cs typeface="Marion Bold"/>
              </a:rPr>
              <a:t>	</a:t>
            </a:r>
            <a:r>
              <a:rPr lang="en-US" altLang="ja-JP" dirty="0">
                <a:latin typeface="Marion Bold"/>
                <a:cs typeface="Marion Bold"/>
              </a:rPr>
              <a:t> </a:t>
            </a:r>
            <a:r>
              <a:rPr lang="en-US" altLang="ja-JP" dirty="0" smtClean="0">
                <a:latin typeface="Marion Bold"/>
                <a:cs typeface="Marion Bold"/>
              </a:rPr>
              <a:t>   </a:t>
            </a:r>
            <a:r>
              <a:rPr lang="en-US" altLang="ja-JP" dirty="0" err="1" smtClean="0">
                <a:latin typeface="Marion Bold"/>
                <a:cs typeface="Marion Bold"/>
              </a:rPr>
              <a:t>Gasgain</a:t>
            </a:r>
            <a:r>
              <a:rPr lang="en-US" altLang="ja-JP" dirty="0" smtClean="0">
                <a:latin typeface="Marion Bold"/>
                <a:cs typeface="Marion Bold"/>
              </a:rPr>
              <a:t> ~10</a:t>
            </a:r>
            <a:r>
              <a:rPr lang="en-US" altLang="ja-JP" baseline="30000" dirty="0" smtClean="0">
                <a:latin typeface="Marion Bold"/>
                <a:cs typeface="Marion Bold"/>
              </a:rPr>
              <a:t>3</a:t>
            </a:r>
            <a:endParaRPr kumimoji="1" lang="ja-JP" altLang="en-US" dirty="0">
              <a:latin typeface="Marion Bold"/>
              <a:cs typeface="Marion Bold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4572000" y="5439795"/>
            <a:ext cx="20848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>
                <a:solidFill>
                  <a:schemeClr val="bg1"/>
                </a:solidFill>
                <a:latin typeface="Marion Regular"/>
                <a:ea typeface="メイリオ"/>
                <a:cs typeface="Marion Regular"/>
              </a:rPr>
              <a:t>hole diameter : 70 </a:t>
            </a:r>
            <a:r>
              <a:rPr lang="en-US" altLang="ja-JP" sz="1400" dirty="0" err="1">
                <a:solidFill>
                  <a:schemeClr val="bg1"/>
                </a:solidFill>
                <a:latin typeface="Marion Regular"/>
                <a:ea typeface="メイリオ"/>
                <a:cs typeface="Marion Regular"/>
              </a:rPr>
              <a:t>μm</a:t>
            </a:r>
            <a:endParaRPr lang="en-US" altLang="ja-JP" sz="1400" dirty="0">
              <a:solidFill>
                <a:schemeClr val="bg1"/>
              </a:solidFill>
              <a:latin typeface="Marion Regular"/>
              <a:ea typeface="メイリオ"/>
              <a:cs typeface="Marion Regular"/>
            </a:endParaRPr>
          </a:p>
          <a:p>
            <a:r>
              <a:rPr lang="en-US" altLang="ja-JP" sz="1400" dirty="0">
                <a:solidFill>
                  <a:schemeClr val="bg1"/>
                </a:solidFill>
                <a:latin typeface="Marion Regular"/>
                <a:ea typeface="メイリオ"/>
                <a:cs typeface="Marion Regular"/>
              </a:rPr>
              <a:t>pitch : 140 </a:t>
            </a:r>
            <a:r>
              <a:rPr lang="en-US" altLang="ja-JP" sz="1400" dirty="0" err="1">
                <a:solidFill>
                  <a:schemeClr val="bg1"/>
                </a:solidFill>
                <a:latin typeface="Marion Regular"/>
                <a:ea typeface="メイリオ"/>
                <a:cs typeface="Marion Regular"/>
              </a:rPr>
              <a:t>μm</a:t>
            </a:r>
            <a:endParaRPr lang="en-US" altLang="ja-JP" sz="1400" dirty="0">
              <a:solidFill>
                <a:schemeClr val="bg1"/>
              </a:solidFill>
              <a:latin typeface="Marion Regular"/>
              <a:ea typeface="メイリオ"/>
              <a:cs typeface="Marion Regular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395620" y="1383607"/>
            <a:ext cx="764046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Marion Bold"/>
                <a:cs typeface="Marion Bold"/>
              </a:rPr>
              <a:t>μ-PIC</a:t>
            </a:r>
            <a:endParaRPr kumimoji="1" lang="ja-JP" altLang="en-US" dirty="0">
              <a:latin typeface="Marion Bold"/>
              <a:cs typeface="Marion Bold"/>
            </a:endParaRPr>
          </a:p>
        </p:txBody>
      </p:sp>
      <p:cxnSp>
        <p:nvCxnSpPr>
          <p:cNvPr id="17" name="直線矢印コネクタ 16"/>
          <p:cNvCxnSpPr/>
          <p:nvPr/>
        </p:nvCxnSpPr>
        <p:spPr>
          <a:xfrm>
            <a:off x="5566096" y="2037049"/>
            <a:ext cx="179001" cy="1704645"/>
          </a:xfrm>
          <a:prstGeom prst="straightConnector1">
            <a:avLst/>
          </a:prstGeom>
          <a:ln w="12700" cmpd="sng">
            <a:solidFill>
              <a:schemeClr val="bg1"/>
            </a:solidFill>
            <a:prstDash val="solid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 flipH="1">
            <a:off x="5165476" y="2539921"/>
            <a:ext cx="1387725" cy="298313"/>
          </a:xfrm>
          <a:prstGeom prst="straightConnector1">
            <a:avLst/>
          </a:prstGeom>
          <a:ln w="12700" cmpd="sng">
            <a:solidFill>
              <a:schemeClr val="bg1"/>
            </a:solidFill>
            <a:prstDash val="solid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 rot="15844735">
            <a:off x="5212245" y="2964424"/>
            <a:ext cx="6278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FFFF"/>
                </a:solidFill>
                <a:latin typeface="Marion Bold"/>
                <a:cs typeface="Marion Bold"/>
              </a:rPr>
              <a:t>30cm</a:t>
            </a:r>
            <a:endParaRPr kumimoji="1" lang="ja-JP" altLang="en-US" sz="1600" dirty="0">
              <a:solidFill>
                <a:srgbClr val="FFFFFF"/>
              </a:solidFill>
              <a:latin typeface="Marion Bold"/>
              <a:cs typeface="Marion Bold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 rot="20920821">
            <a:off x="5705870" y="2339409"/>
            <a:ext cx="6278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FFFF"/>
                </a:solidFill>
                <a:latin typeface="Marion Bold"/>
                <a:cs typeface="Marion Bold"/>
              </a:rPr>
              <a:t>30cm</a:t>
            </a:r>
            <a:endParaRPr kumimoji="1" lang="ja-JP" altLang="en-US" sz="1600" dirty="0">
              <a:solidFill>
                <a:srgbClr val="FFFFFF"/>
              </a:solidFill>
              <a:latin typeface="Marion Bold"/>
              <a:cs typeface="Marion Bold"/>
            </a:endParaRPr>
          </a:p>
        </p:txBody>
      </p:sp>
      <p:cxnSp>
        <p:nvCxnSpPr>
          <p:cNvPr id="26" name="直線矢印コネクタ 25"/>
          <p:cNvCxnSpPr/>
          <p:nvPr/>
        </p:nvCxnSpPr>
        <p:spPr>
          <a:xfrm flipH="1" flipV="1">
            <a:off x="6656859" y="2369457"/>
            <a:ext cx="631066" cy="322865"/>
          </a:xfrm>
          <a:prstGeom prst="straightConnector1">
            <a:avLst/>
          </a:prstGeom>
          <a:ln w="12700" cmpd="sng">
            <a:solidFill>
              <a:schemeClr val="bg1"/>
            </a:solidFill>
            <a:prstDash val="solid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/>
          <p:cNvSpPr txBox="1"/>
          <p:nvPr/>
        </p:nvSpPr>
        <p:spPr>
          <a:xfrm rot="1470902">
            <a:off x="6720627" y="2219591"/>
            <a:ext cx="6067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FFFFFF"/>
                </a:solidFill>
                <a:latin typeface="Marion Bold"/>
                <a:cs typeface="Marion Bold"/>
              </a:rPr>
              <a:t>3</a:t>
            </a:r>
            <a:r>
              <a:rPr lang="en-US" altLang="ja-JP" sz="1600" dirty="0">
                <a:solidFill>
                  <a:srgbClr val="FFFFFF"/>
                </a:solidFill>
                <a:latin typeface="Marion Bold"/>
                <a:cs typeface="Marion Bold"/>
              </a:rPr>
              <a:t>1</a:t>
            </a:r>
            <a:r>
              <a:rPr kumimoji="1" lang="en-US" altLang="ja-JP" sz="1600" dirty="0" smtClean="0">
                <a:solidFill>
                  <a:srgbClr val="FFFFFF"/>
                </a:solidFill>
                <a:latin typeface="Marion Bold"/>
                <a:cs typeface="Marion Bold"/>
              </a:rPr>
              <a:t>cm</a:t>
            </a:r>
            <a:endParaRPr kumimoji="1" lang="ja-JP" altLang="en-US" sz="1600" dirty="0">
              <a:solidFill>
                <a:srgbClr val="FFFFFF"/>
              </a:solidFill>
              <a:latin typeface="Marion Bold"/>
              <a:cs typeface="Marion Bold"/>
            </a:endParaRPr>
          </a:p>
        </p:txBody>
      </p:sp>
      <p:cxnSp>
        <p:nvCxnSpPr>
          <p:cNvPr id="31" name="直線矢印コネクタ 30"/>
          <p:cNvCxnSpPr/>
          <p:nvPr/>
        </p:nvCxnSpPr>
        <p:spPr>
          <a:xfrm flipH="1">
            <a:off x="8267386" y="2983129"/>
            <a:ext cx="876614" cy="153418"/>
          </a:xfrm>
          <a:prstGeom prst="straightConnector1">
            <a:avLst/>
          </a:prstGeom>
          <a:ln w="12700" cmpd="sng">
            <a:solidFill>
              <a:schemeClr val="tx1">
                <a:lumMod val="65000"/>
                <a:lumOff val="35000"/>
              </a:schemeClr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/>
          <p:cNvSpPr txBox="1"/>
          <p:nvPr/>
        </p:nvSpPr>
        <p:spPr>
          <a:xfrm rot="20920821">
            <a:off x="8380360" y="2758488"/>
            <a:ext cx="6128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arion Bold"/>
                <a:cs typeface="Marion Bold"/>
              </a:rPr>
              <a:t>41</a:t>
            </a:r>
            <a:r>
              <a:rPr kumimoji="1" lang="en-US" altLang="ja-JP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arion Bold"/>
                <a:cs typeface="Marion Bold"/>
              </a:rPr>
              <a:t>cm</a:t>
            </a:r>
            <a:endParaRPr kumimoji="1" lang="ja-JP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Marion Bold"/>
              <a:cs typeface="Marion Bold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6677735" y="1667717"/>
            <a:ext cx="710451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Marion Bold"/>
                <a:cs typeface="Marion Bold"/>
              </a:rPr>
              <a:t>GEM</a:t>
            </a:r>
            <a:endParaRPr kumimoji="1" lang="ja-JP" altLang="en-US" dirty="0">
              <a:latin typeface="Marion Bold"/>
              <a:cs typeface="Marion Bold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7885363" y="1383607"/>
            <a:ext cx="1178612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Marion Bold"/>
                <a:cs typeface="Marion Bold"/>
              </a:rPr>
              <a:t>Drift Cage</a:t>
            </a:r>
            <a:endParaRPr kumimoji="1" lang="ja-JP" altLang="en-US" dirty="0">
              <a:latin typeface="Marion Bold"/>
              <a:cs typeface="Marion Bold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734466" y="5501350"/>
            <a:ext cx="276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Avenir Book"/>
                <a:cs typeface="Avenir Book"/>
              </a:rPr>
              <a:t>Good for </a:t>
            </a:r>
            <a:r>
              <a:rPr lang="en-US" altLang="ja-JP" dirty="0" smtClean="0">
                <a:latin typeface="Avenir Book"/>
                <a:cs typeface="Avenir Book"/>
              </a:rPr>
              <a:t>spin dependent DM search</a:t>
            </a:r>
            <a:endParaRPr kumimoji="1" lang="ja-JP" altLang="en-US" dirty="0">
              <a:latin typeface="Avenir Book"/>
              <a:cs typeface="Avenir Book"/>
            </a:endParaRPr>
          </a:p>
        </p:txBody>
      </p:sp>
      <p:cxnSp>
        <p:nvCxnSpPr>
          <p:cNvPr id="20" name="直線矢印コネクタ 19"/>
          <p:cNvCxnSpPr/>
          <p:nvPr/>
        </p:nvCxnSpPr>
        <p:spPr>
          <a:xfrm flipH="1" flipV="1">
            <a:off x="7525982" y="5288651"/>
            <a:ext cx="40534" cy="324756"/>
          </a:xfrm>
          <a:prstGeom prst="straightConnector1">
            <a:avLst/>
          </a:prstGeom>
          <a:ln w="9525" cmpd="sng">
            <a:solidFill>
              <a:srgbClr val="00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6728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2015/10/15</a:t>
            </a:r>
            <a:endParaRPr kumimoji="1" lang="ja-JP" altLang="en-US"/>
          </a:p>
        </p:txBody>
      </p:sp>
      <p:pic>
        <p:nvPicPr>
          <p:cNvPr id="18" name="図 17" descr="EffAndDM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39" y="3500561"/>
            <a:ext cx="4195259" cy="2053632"/>
          </a:xfrm>
          <a:prstGeom prst="rect">
            <a:avLst/>
          </a:prstGeom>
        </p:spPr>
      </p:pic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 T.Ikeda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3D023-3446-5E4E-A557-F55287F2874A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46014" y="169034"/>
            <a:ext cx="29048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 smtClean="0">
                <a:latin typeface="Marion Bold"/>
                <a:cs typeface="Marion Bold"/>
              </a:rPr>
              <a:t>Latest Result</a:t>
            </a:r>
            <a:endParaRPr kumimoji="1" lang="ja-JP" altLang="en-US" sz="4000" dirty="0">
              <a:latin typeface="Marion Bold"/>
              <a:cs typeface="Marion Bold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1475" y="911420"/>
            <a:ext cx="4443450" cy="4283437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350440" y="1105248"/>
            <a:ext cx="459509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u="sng" dirty="0" smtClean="0">
                <a:latin typeface="メイリオ"/>
                <a:ea typeface="メイリオ"/>
                <a:cs typeface="メイリオ"/>
              </a:rPr>
              <a:t>Conditions </a:t>
            </a:r>
            <a:r>
              <a:rPr lang="en-US" altLang="ja-JP" sz="2000" b="1" u="sng" dirty="0" smtClean="0">
                <a:solidFill>
                  <a:srgbClr val="FF0000"/>
                </a:solidFill>
                <a:latin typeface="メイリオ"/>
                <a:ea typeface="メイリオ"/>
                <a:cs typeface="メイリオ"/>
              </a:rPr>
              <a:t>RUN14</a:t>
            </a:r>
            <a:endParaRPr kumimoji="1" lang="en-US" altLang="ja-JP" sz="2000" b="1" u="sng" dirty="0" smtClean="0">
              <a:solidFill>
                <a:srgbClr val="FF0000"/>
              </a:solidFill>
              <a:latin typeface="メイリオ"/>
              <a:ea typeface="メイリオ"/>
              <a:cs typeface="メイリオ"/>
            </a:endParaRPr>
          </a:p>
          <a:p>
            <a:pPr marL="285750" indent="-285750">
              <a:buFont typeface="Arial"/>
              <a:buChar char="•"/>
            </a:pPr>
            <a:r>
              <a:rPr kumimoji="1" lang="en-US" altLang="ja-JP" sz="1600" dirty="0" smtClean="0">
                <a:latin typeface="メイリオ"/>
                <a:ea typeface="メイリオ"/>
                <a:cs typeface="メイリオ"/>
              </a:rPr>
              <a:t>period</a:t>
            </a:r>
            <a:r>
              <a:rPr lang="ja-JP" altLang="en-US" sz="1600" dirty="0" smtClean="0">
                <a:latin typeface="メイリオ"/>
                <a:ea typeface="メイリオ"/>
                <a:cs typeface="メイリオ"/>
              </a:rPr>
              <a:t>：</a:t>
            </a:r>
            <a:r>
              <a:rPr kumimoji="1" lang="en-US" altLang="ja-JP" sz="1600" dirty="0" smtClean="0">
                <a:latin typeface="メイリオ"/>
                <a:ea typeface="メイリオ"/>
                <a:cs typeface="メイリオ"/>
              </a:rPr>
              <a:t>2013/7/20~8/11</a:t>
            </a:r>
            <a:r>
              <a:rPr lang="en-US" altLang="ja-JP" sz="1600" dirty="0" smtClean="0">
                <a:latin typeface="メイリオ"/>
                <a:ea typeface="メイリオ"/>
                <a:cs typeface="メイリオ"/>
              </a:rPr>
              <a:t>, 10/19~11/12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ja-JP" sz="1600" dirty="0" smtClean="0">
                <a:latin typeface="メイリオ"/>
                <a:ea typeface="メイリオ"/>
                <a:cs typeface="メイリオ"/>
              </a:rPr>
              <a:t>live time </a:t>
            </a:r>
            <a:r>
              <a:rPr kumimoji="1" lang="ja-JP" altLang="en-US" sz="1600" dirty="0" smtClean="0">
                <a:latin typeface="メイリオ"/>
                <a:ea typeface="メイリオ"/>
                <a:cs typeface="メイリオ"/>
              </a:rPr>
              <a:t>：</a:t>
            </a:r>
            <a:r>
              <a:rPr kumimoji="1" lang="en-US" altLang="ja-JP" sz="1600" dirty="0" smtClean="0">
                <a:latin typeface="メイリオ"/>
                <a:ea typeface="メイリオ"/>
                <a:cs typeface="メイリオ"/>
              </a:rPr>
              <a:t>31.6 days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ja-JP" sz="1600" dirty="0" err="1" smtClean="0">
                <a:latin typeface="メイリオ"/>
                <a:ea typeface="メイリオ"/>
                <a:cs typeface="メイリオ"/>
              </a:rPr>
              <a:t>fiducial</a:t>
            </a:r>
            <a:r>
              <a:rPr kumimoji="1" lang="en-US" altLang="ja-JP" sz="1600" dirty="0" smtClean="0">
                <a:latin typeface="メイリオ"/>
                <a:ea typeface="メイリオ"/>
                <a:cs typeface="メイリオ"/>
              </a:rPr>
              <a:t> volume</a:t>
            </a:r>
            <a:r>
              <a:rPr kumimoji="1" lang="ja-JP" altLang="en-US" sz="1600" dirty="0" smtClean="0">
                <a:latin typeface="メイリオ"/>
                <a:ea typeface="メイリオ"/>
                <a:cs typeface="メイリオ"/>
              </a:rPr>
              <a:t>：</a:t>
            </a:r>
            <a:r>
              <a:rPr kumimoji="1" lang="en-US" altLang="ja-JP" sz="1600" dirty="0" smtClean="0">
                <a:latin typeface="メイリオ"/>
                <a:ea typeface="メイリオ"/>
                <a:cs typeface="メイリオ"/>
              </a:rPr>
              <a:t>28×24</a:t>
            </a:r>
            <a:r>
              <a:rPr lang="en-US" altLang="ja-JP" sz="1600" dirty="0">
                <a:latin typeface="メイリオ"/>
                <a:ea typeface="メイリオ"/>
                <a:cs typeface="メイリオ"/>
              </a:rPr>
              <a:t>×</a:t>
            </a:r>
            <a:r>
              <a:rPr kumimoji="1" lang="en-US" altLang="ja-JP" sz="1600" dirty="0" smtClean="0">
                <a:latin typeface="メイリオ"/>
                <a:ea typeface="メイリオ"/>
                <a:cs typeface="メイリオ"/>
              </a:rPr>
              <a:t>41 cm</a:t>
            </a:r>
            <a:r>
              <a:rPr kumimoji="1" lang="en-US" altLang="ja-JP" sz="1600" baseline="30000" dirty="0" smtClean="0">
                <a:latin typeface="メイリオ"/>
                <a:ea typeface="メイリオ"/>
                <a:cs typeface="メイリオ"/>
              </a:rPr>
              <a:t>3</a:t>
            </a:r>
          </a:p>
          <a:p>
            <a:pPr marL="285750" indent="-285750">
              <a:buFont typeface="Arial"/>
              <a:buChar char="•"/>
            </a:pPr>
            <a:r>
              <a:rPr lang="en-US" altLang="ja-JP" sz="1600" dirty="0" smtClean="0">
                <a:latin typeface="メイリオ"/>
                <a:ea typeface="メイリオ"/>
                <a:cs typeface="メイリオ"/>
              </a:rPr>
              <a:t>CF4 gas(76Torr)</a:t>
            </a:r>
            <a:endParaRPr kumimoji="1" lang="en-US" altLang="ja-JP" sz="1600" dirty="0" smtClean="0">
              <a:latin typeface="メイリオ"/>
              <a:ea typeface="メイリオ"/>
              <a:cs typeface="メイリオ"/>
            </a:endParaRPr>
          </a:p>
          <a:p>
            <a:pPr marL="285750" indent="-285750">
              <a:buFont typeface="Arial"/>
              <a:buChar char="•"/>
            </a:pPr>
            <a:r>
              <a:rPr kumimoji="1" lang="en-US" altLang="ja-JP" sz="1600" dirty="0" smtClean="0">
                <a:latin typeface="メイリオ"/>
                <a:ea typeface="メイリオ"/>
                <a:cs typeface="メイリオ"/>
              </a:rPr>
              <a:t>mass</a:t>
            </a:r>
            <a:r>
              <a:rPr kumimoji="1" lang="ja-JP" altLang="en-US" sz="1600" dirty="0" smtClean="0">
                <a:latin typeface="メイリオ"/>
                <a:ea typeface="メイリオ"/>
                <a:cs typeface="メイリオ"/>
              </a:rPr>
              <a:t>：</a:t>
            </a:r>
            <a:r>
              <a:rPr kumimoji="1" lang="en-US" altLang="ja-JP" sz="1600" dirty="0" smtClean="0">
                <a:latin typeface="メイリオ"/>
                <a:ea typeface="メイリオ"/>
                <a:cs typeface="メイリオ"/>
              </a:rPr>
              <a:t>10.36 g</a:t>
            </a:r>
          </a:p>
          <a:p>
            <a:pPr marL="285750" indent="-285750">
              <a:buFont typeface="Arial"/>
              <a:buChar char="•"/>
            </a:pPr>
            <a:r>
              <a:rPr lang="en-US" altLang="ja-JP" sz="1600" dirty="0" smtClean="0">
                <a:latin typeface="メイリオ"/>
                <a:ea typeface="メイリオ"/>
                <a:cs typeface="メイリオ"/>
              </a:rPr>
              <a:t>exposure</a:t>
            </a:r>
            <a:r>
              <a:rPr lang="ja-JP" altLang="en-US" sz="1600" dirty="0" smtClean="0">
                <a:latin typeface="メイリオ"/>
                <a:ea typeface="メイリオ"/>
                <a:cs typeface="メイリオ"/>
              </a:rPr>
              <a:t>：</a:t>
            </a:r>
            <a:r>
              <a:rPr lang="en-US" altLang="ja-JP" sz="1600" dirty="0" smtClean="0">
                <a:latin typeface="メイリオ"/>
                <a:ea typeface="メイリオ"/>
                <a:cs typeface="メイリオ"/>
              </a:rPr>
              <a:t>0.327 kg</a:t>
            </a:r>
            <a:r>
              <a:rPr lang="ja-JP" altLang="en-US" sz="1600" dirty="0" smtClean="0">
                <a:latin typeface="メイリオ"/>
                <a:ea typeface="メイリオ"/>
                <a:cs typeface="メイリオ"/>
              </a:rPr>
              <a:t>・</a:t>
            </a:r>
            <a:r>
              <a:rPr lang="en-US" altLang="ja-JP" sz="1600" dirty="0" smtClean="0">
                <a:latin typeface="メイリオ"/>
                <a:ea typeface="メイリオ"/>
                <a:cs typeface="メイリオ"/>
              </a:rPr>
              <a:t>days</a:t>
            </a:r>
          </a:p>
          <a:p>
            <a:endParaRPr kumimoji="1" lang="en-US" altLang="ja-JP" sz="2000" u="sng" dirty="0" smtClean="0">
              <a:latin typeface="メイリオ"/>
              <a:ea typeface="メイリオ"/>
              <a:cs typeface="メイリオ"/>
            </a:endParaRPr>
          </a:p>
          <a:p>
            <a:pPr marL="285750" indent="-285750">
              <a:buFont typeface="Arial"/>
              <a:buChar char="•"/>
            </a:pPr>
            <a:endParaRPr kumimoji="1" lang="ja-JP" altLang="en-US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304613" y="3437689"/>
            <a:ext cx="24077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err="1" smtClean="0">
                <a:latin typeface="メイリオ"/>
                <a:ea typeface="メイリオ"/>
                <a:cs typeface="メイリオ"/>
              </a:rPr>
              <a:t>Skymap</a:t>
            </a:r>
            <a:r>
              <a:rPr lang="en-US" altLang="ja-JP" sz="1200" dirty="0" smtClean="0">
                <a:latin typeface="メイリオ"/>
                <a:ea typeface="メイリオ"/>
                <a:cs typeface="メイリオ"/>
              </a:rPr>
              <a:t> </a:t>
            </a:r>
            <a:r>
              <a:rPr kumimoji="1" lang="en-US" altLang="ja-JP" sz="1200" dirty="0" smtClean="0">
                <a:latin typeface="メイリオ"/>
                <a:ea typeface="メイリオ"/>
                <a:cs typeface="メイリオ"/>
              </a:rPr>
              <a:t>in galactic </a:t>
            </a:r>
            <a:r>
              <a:rPr lang="en-US" altLang="ja-JP" sz="1200" dirty="0" smtClean="0">
                <a:latin typeface="メイリオ"/>
                <a:ea typeface="メイリオ"/>
                <a:cs typeface="メイリオ"/>
              </a:rPr>
              <a:t>coordinate</a:t>
            </a:r>
            <a:endParaRPr kumimoji="1" lang="ja-JP" altLang="en-US" sz="1200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4678225" y="5241020"/>
            <a:ext cx="4347886" cy="902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ja-JP" sz="2000" dirty="0">
                <a:latin typeface="Avenir Book"/>
                <a:cs typeface="Avenir Book"/>
              </a:rPr>
              <a:t>the best direction-sensitive limit  </a:t>
            </a:r>
            <a:r>
              <a:rPr lang="en-US" altLang="ja-JP" sz="2000" dirty="0" smtClean="0">
                <a:latin typeface="Avenir Book"/>
                <a:cs typeface="Avenir Book"/>
              </a:rPr>
              <a:t>    </a:t>
            </a:r>
            <a:r>
              <a:rPr lang="en-US" altLang="ja-JP" sz="1600" dirty="0" smtClean="0">
                <a:solidFill>
                  <a:schemeClr val="accent3">
                    <a:lumMod val="50000"/>
                  </a:schemeClr>
                </a:solidFill>
                <a:latin typeface="Avenir Book"/>
                <a:cs typeface="Avenir Book"/>
              </a:rPr>
              <a:t>(</a:t>
            </a:r>
            <a:r>
              <a:rPr lang="en-US" altLang="ja-JP" sz="1600" dirty="0" err="1" smtClean="0">
                <a:solidFill>
                  <a:schemeClr val="accent3">
                    <a:lumMod val="50000"/>
                  </a:schemeClr>
                </a:solidFill>
                <a:latin typeface="Avenir Book"/>
                <a:cs typeface="Avenir Book"/>
              </a:rPr>
              <a:t>K.Nakamura</a:t>
            </a:r>
            <a:r>
              <a:rPr lang="en-US" altLang="ja-JP" sz="1600" dirty="0" smtClean="0">
                <a:solidFill>
                  <a:schemeClr val="accent3">
                    <a:lumMod val="50000"/>
                  </a:schemeClr>
                </a:solidFill>
                <a:latin typeface="Avenir Book"/>
                <a:cs typeface="Avenir Book"/>
              </a:rPr>
              <a:t> </a:t>
            </a:r>
            <a:r>
              <a:rPr lang="en-US" altLang="ja-JP" sz="1600" dirty="0" err="1">
                <a:solidFill>
                  <a:schemeClr val="accent3">
                    <a:lumMod val="50000"/>
                  </a:schemeClr>
                </a:solidFill>
                <a:latin typeface="Avenir Book"/>
                <a:cs typeface="Avenir Book"/>
              </a:rPr>
              <a:t>et.al</a:t>
            </a:r>
            <a:r>
              <a:rPr lang="en-US" altLang="ja-JP" sz="1600" dirty="0">
                <a:solidFill>
                  <a:schemeClr val="accent3">
                    <a:lumMod val="50000"/>
                  </a:schemeClr>
                </a:solidFill>
                <a:latin typeface="Avenir Book"/>
                <a:cs typeface="Avenir Book"/>
              </a:rPr>
              <a:t>, PTEP(2015)043F01s)</a:t>
            </a: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672424" y="4477636"/>
            <a:ext cx="224232" cy="224232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475864" y="5513076"/>
            <a:ext cx="368562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ja-JP" sz="1600" dirty="0" smtClean="0">
                <a:latin typeface="Avenir Roman"/>
                <a:cs typeface="Avenir Roman"/>
              </a:rPr>
              <a:t>Black point is nuclear recoil event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ja-JP" sz="1600" dirty="0" smtClean="0">
                <a:latin typeface="Avenir Roman"/>
                <a:cs typeface="Avenir Roman"/>
              </a:rPr>
              <a:t>Gradation color: detector </a:t>
            </a:r>
            <a:r>
              <a:rPr kumimoji="1" lang="en-US" altLang="ja-JP" sz="1600" dirty="0" err="1" smtClean="0">
                <a:latin typeface="Avenir Roman"/>
                <a:cs typeface="Avenir Roman"/>
              </a:rPr>
              <a:t>eficiency</a:t>
            </a:r>
            <a:endParaRPr kumimoji="1" lang="en-US" altLang="ja-JP" sz="1600" dirty="0" smtClean="0">
              <a:latin typeface="Avenir Roman"/>
              <a:cs typeface="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731868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2015/10/15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 T.Ikeda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3D023-3446-5E4E-A557-F55287F2874A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226252" y="3097257"/>
            <a:ext cx="2977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>
                <a:latin typeface="Marion Bold"/>
                <a:cs typeface="Marion Bold"/>
              </a:rPr>
              <a:t>3</a:t>
            </a:r>
            <a:r>
              <a:rPr kumimoji="1" lang="en-US" altLang="ja-JP" sz="4000" dirty="0" smtClean="0">
                <a:latin typeface="Marion Bold"/>
                <a:cs typeface="Marion Bold"/>
              </a:rPr>
              <a:t>. Motivation </a:t>
            </a:r>
            <a:endParaRPr kumimoji="1" lang="ja-JP" altLang="en-US" sz="4000" dirty="0">
              <a:latin typeface="Marion Bold"/>
              <a:cs typeface="Marion Bold"/>
            </a:endParaRPr>
          </a:p>
        </p:txBody>
      </p:sp>
    </p:spTree>
    <p:extLst>
      <p:ext uri="{BB962C8B-B14F-4D97-AF65-F5344CB8AC3E}">
        <p14:creationId xmlns:p14="http://schemas.microsoft.com/office/powerpoint/2010/main" val="983426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2015/10/15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 T.Ikeda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3D023-3446-5E4E-A557-F55287F2874A}" type="slidenum">
              <a:rPr kumimoji="1" lang="ja-JP" altLang="en-US" smtClean="0"/>
              <a:t>9</a:t>
            </a:fld>
            <a:endParaRPr kumimoji="1" lang="ja-JP" altLang="en-US"/>
          </a:p>
        </p:txBody>
      </p:sp>
      <p:grpSp>
        <p:nvGrpSpPr>
          <p:cNvPr id="7" name="図形グループ 6"/>
          <p:cNvGrpSpPr/>
          <p:nvPr/>
        </p:nvGrpSpPr>
        <p:grpSpPr>
          <a:xfrm>
            <a:off x="1154626" y="872475"/>
            <a:ext cx="6616536" cy="4238573"/>
            <a:chOff x="457200" y="1836180"/>
            <a:chExt cx="5105400" cy="4330700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1836180"/>
              <a:ext cx="5105400" cy="4330700"/>
            </a:xfrm>
            <a:prstGeom prst="rect">
              <a:avLst/>
            </a:prstGeom>
          </p:spPr>
        </p:pic>
        <p:cxnSp>
          <p:nvCxnSpPr>
            <p:cNvPr id="9" name="直線矢印コネクタ 8"/>
            <p:cNvCxnSpPr/>
            <p:nvPr/>
          </p:nvCxnSpPr>
          <p:spPr>
            <a:xfrm flipV="1">
              <a:off x="1555139" y="3032640"/>
              <a:ext cx="820767" cy="138240"/>
            </a:xfrm>
            <a:prstGeom prst="straightConnector1">
              <a:avLst/>
            </a:prstGeom>
            <a:ln>
              <a:solidFill>
                <a:srgbClr val="000000"/>
              </a:solidFill>
              <a:headEnd type="oval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テキスト ボックス 9"/>
            <p:cNvSpPr txBox="1"/>
            <p:nvPr/>
          </p:nvSpPr>
          <p:spPr>
            <a:xfrm>
              <a:off x="1923195" y="2710241"/>
              <a:ext cx="2930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smtClean="0">
                  <a:latin typeface="Marion Regular"/>
                  <a:cs typeface="Marion Regular"/>
                </a:rPr>
                <a:t>C</a:t>
              </a:r>
              <a:endParaRPr kumimoji="1" lang="ja-JP" altLang="en-US" sz="1200" dirty="0">
                <a:latin typeface="Marion Regular"/>
                <a:cs typeface="Marion Regular"/>
              </a:endParaRPr>
            </a:p>
          </p:txBody>
        </p:sp>
      </p:grpSp>
      <p:sp>
        <p:nvSpPr>
          <p:cNvPr id="11" name="テキスト ボックス 10"/>
          <p:cNvSpPr txBox="1"/>
          <p:nvPr/>
        </p:nvSpPr>
        <p:spPr>
          <a:xfrm>
            <a:off x="146014" y="169034"/>
            <a:ext cx="27109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 smtClean="0">
                <a:latin typeface="Marion Bold"/>
                <a:cs typeface="Marion Bold"/>
              </a:rPr>
              <a:t>Background</a:t>
            </a:r>
            <a:endParaRPr kumimoji="1" lang="ja-JP" altLang="en-US" sz="4000" dirty="0">
              <a:latin typeface="Marion Bold"/>
              <a:cs typeface="Marion Bold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57200" y="5077238"/>
            <a:ext cx="35573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p"/>
            </a:pPr>
            <a:r>
              <a:rPr kumimoji="1" lang="en-US" altLang="ja-JP" sz="1600" dirty="0" smtClean="0">
                <a:latin typeface="Avenir Book"/>
                <a:cs typeface="Avenir Book"/>
              </a:rPr>
              <a:t>Main background event in </a:t>
            </a:r>
            <a:r>
              <a:rPr kumimoji="1" lang="en-US" altLang="ja-JP" sz="1600" dirty="0" err="1" smtClean="0">
                <a:latin typeface="Avenir Book"/>
                <a:cs typeface="Avenir Book"/>
              </a:rPr>
              <a:t>μTPC</a:t>
            </a:r>
            <a:r>
              <a:rPr kumimoji="1" lang="en-US" altLang="ja-JP" sz="1600" dirty="0" smtClean="0">
                <a:latin typeface="Avenir Book"/>
                <a:cs typeface="Avenir Book"/>
              </a:rPr>
              <a:t> </a:t>
            </a:r>
          </a:p>
          <a:p>
            <a:pPr marL="742950" lvl="1" indent="-285750">
              <a:buFont typeface="Arial"/>
              <a:buChar char="•"/>
            </a:pPr>
            <a:r>
              <a:rPr kumimoji="1" lang="en-US" altLang="ja-JP" sz="1600" dirty="0" smtClean="0">
                <a:latin typeface="Avenir Book"/>
                <a:cs typeface="Avenir Book"/>
              </a:rPr>
              <a:t> </a:t>
            </a:r>
            <a:r>
              <a:rPr lang="en-US" altLang="ja-JP" sz="1600" dirty="0" smtClean="0">
                <a:latin typeface="Avenir Book"/>
                <a:ea typeface="メイリオ"/>
                <a:cs typeface="Avenir Book"/>
              </a:rPr>
              <a:t>⑦ in the high energy region</a:t>
            </a:r>
          </a:p>
          <a:p>
            <a:pPr marL="742950" lvl="1" indent="-285750">
              <a:buFont typeface="Arial"/>
              <a:buChar char="•"/>
            </a:pPr>
            <a:r>
              <a:rPr kumimoji="1" lang="en-US" altLang="ja-JP" sz="1600" dirty="0" smtClean="0">
                <a:latin typeface="Avenir Book"/>
                <a:ea typeface="メイリオ"/>
                <a:cs typeface="Avenir Book"/>
              </a:rPr>
              <a:t> C  in the low energy region</a:t>
            </a:r>
            <a:endParaRPr kumimoji="1" lang="ja-JP" altLang="en-US" sz="1600" dirty="0">
              <a:latin typeface="Avenir Book"/>
              <a:cs typeface="Avenir Book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212736" y="5086515"/>
            <a:ext cx="44740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p"/>
            </a:pPr>
            <a:r>
              <a:rPr lang="en-US" altLang="ja-JP" sz="1600" dirty="0" smtClean="0">
                <a:latin typeface="Avenir Book"/>
                <a:cs typeface="Avenir Book"/>
              </a:rPr>
              <a:t>α-rays (U/</a:t>
            </a:r>
            <a:r>
              <a:rPr lang="en-US" altLang="ja-JP" sz="1600" dirty="0" err="1" smtClean="0">
                <a:latin typeface="Avenir Book"/>
                <a:cs typeface="Avenir Book"/>
              </a:rPr>
              <a:t>Th</a:t>
            </a:r>
            <a:r>
              <a:rPr lang="en-US" altLang="ja-JP" sz="1600" dirty="0" smtClean="0">
                <a:latin typeface="Avenir Book"/>
                <a:cs typeface="Avenir Book"/>
              </a:rPr>
              <a:t>-chain) from the glass cloth in PI 100μm of μ-PIC is dominant</a:t>
            </a:r>
            <a:endParaRPr kumimoji="1" lang="ja-JP" altLang="en-US" sz="1600" dirty="0">
              <a:latin typeface="Avenir Book"/>
              <a:cs typeface="Avenir Book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915853" y="538366"/>
            <a:ext cx="1722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Avenir Roman"/>
                <a:cs typeface="Avenir Roman"/>
              </a:rPr>
              <a:t>NEWAGE0.3b’</a:t>
            </a:r>
            <a:endParaRPr kumimoji="1" lang="ja-JP" altLang="en-US" dirty="0">
              <a:latin typeface="Avenir Roman"/>
              <a:cs typeface="Avenir Roman"/>
            </a:endParaRPr>
          </a:p>
        </p:txBody>
      </p:sp>
      <p:sp>
        <p:nvSpPr>
          <p:cNvPr id="60" name="円/楕円 59"/>
          <p:cNvSpPr/>
          <p:nvPr/>
        </p:nvSpPr>
        <p:spPr>
          <a:xfrm>
            <a:off x="3007504" y="1662071"/>
            <a:ext cx="379727" cy="39116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5122856" y="489233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1742795" y="5987018"/>
            <a:ext cx="6944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solidFill>
                  <a:srgbClr val="000090"/>
                </a:solidFill>
                <a:latin typeface="Book Antiqua"/>
                <a:cs typeface="Book Antiqua"/>
              </a:rPr>
              <a:t> The Z </a:t>
            </a:r>
            <a:r>
              <a:rPr lang="en-US" altLang="ja-JP" sz="2000" dirty="0" err="1" smtClean="0">
                <a:solidFill>
                  <a:srgbClr val="000090"/>
                </a:solidFill>
                <a:latin typeface="Book Antiqua"/>
                <a:cs typeface="Book Antiqua"/>
              </a:rPr>
              <a:t>fiducialization</a:t>
            </a:r>
            <a:r>
              <a:rPr lang="en-US" altLang="ja-JP" sz="2000" dirty="0" smtClean="0">
                <a:solidFill>
                  <a:srgbClr val="000090"/>
                </a:solidFill>
                <a:latin typeface="Book Antiqua"/>
                <a:cs typeface="Book Antiqua"/>
              </a:rPr>
              <a:t> is, if possible , very important.</a:t>
            </a:r>
          </a:p>
        </p:txBody>
      </p:sp>
      <p:cxnSp>
        <p:nvCxnSpPr>
          <p:cNvPr id="44" name="直線コネクタ 43"/>
          <p:cNvCxnSpPr/>
          <p:nvPr/>
        </p:nvCxnSpPr>
        <p:spPr>
          <a:xfrm>
            <a:off x="3371553" y="910441"/>
            <a:ext cx="1751303" cy="0"/>
          </a:xfrm>
          <a:prstGeom prst="line">
            <a:avLst/>
          </a:prstGeom>
          <a:ln w="12700" cmpd="sng">
            <a:solidFill>
              <a:schemeClr val="tx1"/>
            </a:solidFill>
            <a:prstDash val="solid"/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5151069" y="68780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Marion Regular"/>
                <a:cs typeface="Marion Regular"/>
              </a:rPr>
              <a:t>Z</a:t>
            </a:r>
            <a:endParaRPr kumimoji="1" lang="ja-JP" altLang="en-US" dirty="0">
              <a:latin typeface="Marion Regular"/>
              <a:cs typeface="Marion Regular"/>
            </a:endParaRPr>
          </a:p>
        </p:txBody>
      </p:sp>
      <p:sp>
        <p:nvSpPr>
          <p:cNvPr id="23" name="円/楕円 22"/>
          <p:cNvSpPr/>
          <p:nvPr/>
        </p:nvSpPr>
        <p:spPr>
          <a:xfrm>
            <a:off x="4961205" y="2457347"/>
            <a:ext cx="379727" cy="39116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212735" y="5602527"/>
            <a:ext cx="43629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p"/>
            </a:pPr>
            <a:r>
              <a:rPr lang="en-US" altLang="ja-JP" sz="1600" dirty="0" smtClean="0">
                <a:latin typeface="Avenir Book"/>
                <a:cs typeface="Avenir Book"/>
              </a:rPr>
              <a:t>We already could XY </a:t>
            </a:r>
            <a:r>
              <a:rPr lang="en-US" altLang="ja-JP" sz="1600" dirty="0" err="1" smtClean="0">
                <a:latin typeface="Avenir Book"/>
                <a:cs typeface="Avenir Book"/>
              </a:rPr>
              <a:t>fiducialize</a:t>
            </a:r>
            <a:endParaRPr kumimoji="1" lang="ja-JP" altLang="en-US" sz="16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402082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既定の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既定のテーマ.thmx</Template>
  <TotalTime>8099</TotalTime>
  <Words>3055</Words>
  <Application>Microsoft Macintosh PowerPoint</Application>
  <PresentationFormat>画面に合わせる (4:3)</PresentationFormat>
  <Paragraphs>593</Paragraphs>
  <Slides>30</Slides>
  <Notes>29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30</vt:i4>
      </vt:variant>
    </vt:vector>
  </HeadingPairs>
  <TitlesOfParts>
    <vt:vector size="31" baseType="lpstr">
      <vt:lpstr>既定のテーマ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kobe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ikeda tomonori</dc:creator>
  <cp:lastModifiedBy>ikeda tomonori</cp:lastModifiedBy>
  <cp:revision>267</cp:revision>
  <cp:lastPrinted>2015-10-12T14:35:22Z</cp:lastPrinted>
  <dcterms:created xsi:type="dcterms:W3CDTF">2015-09-29T08:15:47Z</dcterms:created>
  <dcterms:modified xsi:type="dcterms:W3CDTF">2015-10-14T22:10:35Z</dcterms:modified>
</cp:coreProperties>
</file>