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38"/>
  </p:notesMasterIdLst>
  <p:sldIdLst>
    <p:sldId id="256" r:id="rId3"/>
    <p:sldId id="321" r:id="rId4"/>
    <p:sldId id="346" r:id="rId5"/>
    <p:sldId id="347" r:id="rId6"/>
    <p:sldId id="339" r:id="rId7"/>
    <p:sldId id="340" r:id="rId8"/>
    <p:sldId id="312" r:id="rId9"/>
    <p:sldId id="299" r:id="rId10"/>
    <p:sldId id="306" r:id="rId11"/>
    <p:sldId id="311" r:id="rId12"/>
    <p:sldId id="310" r:id="rId13"/>
    <p:sldId id="325" r:id="rId14"/>
    <p:sldId id="326" r:id="rId15"/>
    <p:sldId id="308" r:id="rId16"/>
    <p:sldId id="348" r:id="rId17"/>
    <p:sldId id="350" r:id="rId18"/>
    <p:sldId id="349" r:id="rId19"/>
    <p:sldId id="328" r:id="rId20"/>
    <p:sldId id="330" r:id="rId21"/>
    <p:sldId id="327" r:id="rId22"/>
    <p:sldId id="331" r:id="rId23"/>
    <p:sldId id="332" r:id="rId24"/>
    <p:sldId id="333" r:id="rId25"/>
    <p:sldId id="351" r:id="rId26"/>
    <p:sldId id="334" r:id="rId27"/>
    <p:sldId id="335" r:id="rId28"/>
    <p:sldId id="336" r:id="rId29"/>
    <p:sldId id="338" r:id="rId30"/>
    <p:sldId id="301" r:id="rId31"/>
    <p:sldId id="275" r:id="rId32"/>
    <p:sldId id="344" r:id="rId33"/>
    <p:sldId id="345" r:id="rId34"/>
    <p:sldId id="352" r:id="rId35"/>
    <p:sldId id="353" r:id="rId36"/>
    <p:sldId id="354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36" autoAdjust="0"/>
    <p:restoredTop sz="94691" autoAdjust="0"/>
  </p:normalViewPr>
  <p:slideViewPr>
    <p:cSldViewPr>
      <p:cViewPr varScale="1">
        <p:scale>
          <a:sx n="77" d="100"/>
          <a:sy n="77" d="100"/>
        </p:scale>
        <p:origin x="-821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5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18D12-86A1-440E-AD77-160B725B4366}" type="datetimeFigureOut">
              <a:rPr lang="fr-FR" smtClean="0"/>
              <a:t>13/10/2015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71CA3-67E1-42D3-865A-615A8BFE9E0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502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6093FE-BD38-43F7-8CCA-4C5F81914A3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778098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/>
          <a:lstStyle>
            <a:lvl2pPr>
              <a:defRPr>
                <a:latin typeface="Comic Sans MS" pitchFamily="66" charset="0"/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778098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33256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43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6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6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1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51520" y="3327127"/>
            <a:ext cx="8640960" cy="1470025"/>
          </a:xfrm>
        </p:spPr>
        <p:txBody>
          <a:bodyPr>
            <a:noAutofit/>
          </a:bodyPr>
          <a:lstStyle>
            <a:lvl1pPr>
              <a:defRPr sz="3200" b="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en-US" dirty="0" smtClean="0"/>
              <a:t>Fast Timing for High-Rate Environments with Micromegas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132784"/>
            <a:ext cx="6400800" cy="1032520"/>
          </a:xfrm>
        </p:spPr>
        <p:txBody>
          <a:bodyPr>
            <a:normAutofit/>
          </a:bodyPr>
          <a:lstStyle>
            <a:lvl1pPr marL="0" indent="0" algn="ctr">
              <a:buNone/>
              <a:defRPr lang="en-US" sz="1600" noProof="0" dirty="0" smtClean="0"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Thomas </a:t>
            </a:r>
            <a:r>
              <a:rPr lang="en-US" noProof="0" dirty="0" err="1" smtClean="0"/>
              <a:t>Papaevangelou</a:t>
            </a:r>
            <a:endParaRPr lang="en-US" noProof="0" dirty="0" smtClean="0"/>
          </a:p>
          <a:p>
            <a:r>
              <a:rPr lang="en-US" noProof="0" dirty="0" smtClean="0"/>
              <a:t>CEA </a:t>
            </a:r>
            <a:r>
              <a:rPr lang="en-US" noProof="0" dirty="0" err="1" smtClean="0"/>
              <a:t>Saclay</a:t>
            </a:r>
            <a:endParaRPr lang="en-US" noProof="0" dirty="0" smtClean="0"/>
          </a:p>
          <a:p>
            <a:endParaRPr lang="en-US" noProof="0" dirty="0" smtClean="0"/>
          </a:p>
        </p:txBody>
      </p:sp>
      <p:pic>
        <p:nvPicPr>
          <p:cNvPr id="1034" name="Picture 10" descr="\\Dapdc5\tpapaeva\Desktop\CEA admin - Doc models\Logos\CEA_logo_quadri-sur-fond-rou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-1"/>
            <a:ext cx="1544577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\Dapdc5\tpapaeva\Desktop\CEA admin - Doc models\Logos\Irfu_CEA_Saclay_Quadri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3978495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 userDrawn="1"/>
        </p:nvSpPr>
        <p:spPr>
          <a:xfrm>
            <a:off x="1308352" y="1663060"/>
            <a:ext cx="6477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</a:rPr>
              <a:t>4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</a:rPr>
              <a:t>th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</a:rPr>
              <a:t> International Conference on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</a:rPr>
              <a:t>Micro-Pattern Gaseous Detectors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omic Sans MS"/>
              </a:rPr>
              <a:t>12 - 15 October 2015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chemeClr val="accent3">
                    <a:lumMod val="75000"/>
                  </a:schemeClr>
                </a:solidFill>
                <a:latin typeface="Comic Sans MS"/>
              </a:rPr>
              <a:t>Trieste, Italy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957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6926"/>
            <a:ext cx="8229600" cy="7780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0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778098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/>
          <a:lstStyle>
            <a:lvl2pPr>
              <a:defRPr>
                <a:latin typeface="Comic Sans MS" pitchFamily="66" charset="0"/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88715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30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pic>
        <p:nvPicPr>
          <p:cNvPr id="2050" name="Picture 2" descr="\\Dapdc5\tpapaeva\Desktop\CEA admin - Doc models\Logos\logoirfu02quadrisigle_p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" y="6669361"/>
            <a:ext cx="421150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395536" y="6631468"/>
            <a:ext cx="19143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Thomas</a:t>
            </a:r>
            <a:r>
              <a:rPr lang="en-US" sz="105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.Papaevangelou@cea.fr</a:t>
            </a:r>
            <a:endParaRPr lang="fr-FR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776592" y="6631468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DE1DE00-9763-4F95-B1C5-A99D5364823B}" type="slidenum">
              <a:rPr lang="en-US" sz="105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fr-FR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165746" y="6631468"/>
            <a:ext cx="3278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sz="105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MPGD Conference, 12-15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October 2015,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Trieste, Italy</a:t>
            </a:r>
            <a:endParaRPr lang="fr-FR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9" r:id="rId3"/>
    <p:sldLayoutId id="2147483660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i="1" kern="1200">
          <a:solidFill>
            <a:schemeClr val="tx1">
              <a:lumMod val="75000"/>
              <a:lumOff val="25000"/>
            </a:schemeClr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ü"/>
        <a:defRPr sz="1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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382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200" i="1" kern="1200">
          <a:solidFill>
            <a:schemeClr val="tx1">
              <a:lumMod val="75000"/>
              <a:lumOff val="25000"/>
            </a:schemeClr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ü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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iff"/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16.jpeg"/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tiff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oa@hep.saclay.cea.fr" TargetMode="External"/><Relationship Id="rId7" Type="http://schemas.openxmlformats.org/officeDocument/2006/relationships/hyperlink" Target="mailto:kirkmcd@princeton.edu" TargetMode="External"/><Relationship Id="rId2" Type="http://schemas.openxmlformats.org/officeDocument/2006/relationships/hyperlink" Target="mailto:Sebastian.White@cern.ch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veenhof@mail.cern.ch" TargetMode="External"/><Relationship Id="rId5" Type="http://schemas.openxmlformats.org/officeDocument/2006/relationships/hyperlink" Target="mailto:Leszek.Ropelewski@cern.ch" TargetMode="External"/><Relationship Id="rId4" Type="http://schemas.openxmlformats.org/officeDocument/2006/relationships/hyperlink" Target="mailto:gfan@inp.demokritos.gr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183111"/>
            <a:ext cx="8640960" cy="1470025"/>
          </a:xfrm>
        </p:spPr>
        <p:txBody>
          <a:bodyPr/>
          <a:lstStyle/>
          <a:p>
            <a:r>
              <a:rPr lang="en-US" dirty="0"/>
              <a:t>Fast Timing for High-Rate Environments with Micromegas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32784"/>
            <a:ext cx="6400800" cy="1032520"/>
          </a:xfrm>
        </p:spPr>
        <p:txBody>
          <a:bodyPr>
            <a:noAutofit/>
          </a:bodyPr>
          <a:lstStyle/>
          <a:p>
            <a:r>
              <a:rPr lang="en-US" dirty="0" smtClean="0"/>
              <a:t>E. Delagnes,</a:t>
            </a:r>
            <a:r>
              <a:rPr lang="en-US" dirty="0"/>
              <a:t> G. </a:t>
            </a:r>
            <a:r>
              <a:rPr lang="en-US" dirty="0" err="1"/>
              <a:t>Fanourakis</a:t>
            </a:r>
            <a:r>
              <a:rPr lang="en-US" dirty="0" smtClean="0"/>
              <a:t>, E</a:t>
            </a:r>
            <a:r>
              <a:rPr lang="en-US" dirty="0"/>
              <a:t>. Ferrer </a:t>
            </a:r>
            <a:r>
              <a:rPr lang="en-US" dirty="0" err="1"/>
              <a:t>Ribas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I. Giomataris</a:t>
            </a:r>
            <a:r>
              <a:rPr lang="en-US" dirty="0" smtClean="0"/>
              <a:t>, </a:t>
            </a:r>
            <a:r>
              <a:rPr lang="en-US" dirty="0"/>
              <a:t>C. </a:t>
            </a:r>
            <a:r>
              <a:rPr lang="en-US" dirty="0" err="1" smtClean="0"/>
              <a:t>Godinot</a:t>
            </a:r>
            <a:r>
              <a:rPr lang="en-US" dirty="0" smtClean="0"/>
              <a:t>,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>D</a:t>
            </a:r>
            <a:r>
              <a:rPr lang="es-ES" dirty="0"/>
              <a:t>. González Díaz,</a:t>
            </a:r>
            <a:r>
              <a:rPr lang="en-US" dirty="0" smtClean="0"/>
              <a:t> </a:t>
            </a:r>
            <a:r>
              <a:rPr lang="en-US" dirty="0"/>
              <a:t>U. Joshi</a:t>
            </a:r>
            <a:r>
              <a:rPr lang="en-US" dirty="0" smtClean="0"/>
              <a:t>,</a:t>
            </a:r>
            <a:r>
              <a:rPr lang="es-ES" dirty="0"/>
              <a:t> </a:t>
            </a:r>
            <a:r>
              <a:rPr lang="es-ES" dirty="0" err="1" smtClean="0"/>
              <a:t>Changguo</a:t>
            </a:r>
            <a:r>
              <a:rPr lang="es-ES" dirty="0" smtClean="0"/>
              <a:t> Lu,</a:t>
            </a:r>
            <a:r>
              <a:rPr lang="en-US" dirty="0" smtClean="0"/>
              <a:t> M. </a:t>
            </a:r>
            <a:r>
              <a:rPr lang="en-US" dirty="0" err="1" smtClean="0"/>
              <a:t>Kebbiri</a:t>
            </a:r>
            <a:r>
              <a:rPr lang="en-US" dirty="0" smtClean="0"/>
              <a:t>,</a:t>
            </a:r>
            <a:r>
              <a:rPr lang="es-ES" dirty="0"/>
              <a:t> K.T. McDonald,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H</a:t>
            </a:r>
            <a:r>
              <a:rPr lang="en-US" dirty="0"/>
              <a:t>. </a:t>
            </a:r>
            <a:r>
              <a:rPr lang="en-US" dirty="0" smtClean="0"/>
              <a:t>Muller, E. </a:t>
            </a:r>
            <a:r>
              <a:rPr lang="en-US" dirty="0" err="1" smtClean="0"/>
              <a:t>Olivieri</a:t>
            </a:r>
            <a:r>
              <a:rPr lang="en-US" dirty="0" smtClean="0"/>
              <a:t>, </a:t>
            </a:r>
            <a:r>
              <a:rPr lang="en-US" u="sng" dirty="0"/>
              <a:t>T. </a:t>
            </a:r>
            <a:r>
              <a:rPr lang="en-US" u="sng" dirty="0" smtClean="0"/>
              <a:t>Papaevangelou</a:t>
            </a:r>
            <a:r>
              <a:rPr lang="en-US" dirty="0" smtClean="0"/>
              <a:t>, </a:t>
            </a:r>
            <a:r>
              <a:rPr lang="en-US" dirty="0"/>
              <a:t>A. </a:t>
            </a:r>
            <a:r>
              <a:rPr lang="en-US" dirty="0" err="1"/>
              <a:t>Peyaud</a:t>
            </a:r>
            <a:r>
              <a:rPr lang="en-US" dirty="0" smtClean="0"/>
              <a:t>, F. </a:t>
            </a:r>
            <a:r>
              <a:rPr lang="en-US" dirty="0" err="1" smtClean="0"/>
              <a:t>Resnati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</a:t>
            </a:r>
            <a:r>
              <a:rPr lang="en-US" dirty="0"/>
              <a:t>. </a:t>
            </a:r>
            <a:r>
              <a:rPr lang="en-US" dirty="0" err="1"/>
              <a:t>Ropelewsky</a:t>
            </a:r>
            <a:r>
              <a:rPr lang="en-US" dirty="0"/>
              <a:t>,</a:t>
            </a:r>
            <a:r>
              <a:rPr lang="es-ES" dirty="0" smtClean="0"/>
              <a:t> R. </a:t>
            </a:r>
            <a:r>
              <a:rPr lang="es-ES" dirty="0" err="1" smtClean="0"/>
              <a:t>Veenhof</a:t>
            </a:r>
            <a:r>
              <a:rPr lang="es-ES" dirty="0" smtClean="0"/>
              <a:t>, </a:t>
            </a:r>
            <a:r>
              <a:rPr lang="en-US" dirty="0" smtClean="0"/>
              <a:t>S</a:t>
            </a:r>
            <a:r>
              <a:rPr lang="en-US" dirty="0"/>
              <a:t>. White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082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with deuterium flash lamp</a:t>
            </a:r>
            <a:endParaRPr lang="en-US" dirty="0"/>
          </a:p>
        </p:txBody>
      </p:sp>
      <p:pic>
        <p:nvPicPr>
          <p:cNvPr id="8194" name="Picture 2" descr="\\Dapdc5\tpapaeva\Desktop\µmegas_Picoseconde\spectrum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47947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91206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5192" y="5085184"/>
            <a:ext cx="4474840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US" sz="1800" dirty="0" smtClean="0"/>
              <a:t>Estimated ~20 photoelectrons per pulse by comparing with the amplitude of the signal from a candle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800" dirty="0" smtClean="0"/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53744" y="5064692"/>
            <a:ext cx="3682752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US" sz="1800" dirty="0" smtClean="0"/>
              <a:t>24 hour run in sealed mode. Lamp not very stable</a:t>
            </a:r>
          </a:p>
        </p:txBody>
      </p:sp>
    </p:spTree>
    <p:extLst>
      <p:ext uri="{BB962C8B-B14F-4D97-AF65-F5344CB8AC3E}">
        <p14:creationId xmlns:p14="http://schemas.microsoft.com/office/powerpoint/2010/main" val="21364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single </a:t>
            </a:r>
            <a:r>
              <a:rPr lang="en-US" dirty="0" err="1" smtClean="0"/>
              <a:t>p.e.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46444"/>
            <a:ext cx="7307064" cy="272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620688"/>
            <a:ext cx="5904656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600" dirty="0" smtClean="0"/>
              <a:t>IRAMIS facility @ CEA </a:t>
            </a:r>
            <a:r>
              <a:rPr lang="en-US" sz="1600" dirty="0" err="1" smtClean="0"/>
              <a:t>Saclay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b="1" i="1" dirty="0" smtClean="0">
                <a:solidFill>
                  <a:srgbClr val="C00000"/>
                </a:solidFill>
              </a:rPr>
              <a:t>thanks to Thomas </a:t>
            </a:r>
            <a:r>
              <a:rPr lang="en-US" sz="1600" b="1" i="1" dirty="0" err="1" smtClean="0">
                <a:solidFill>
                  <a:srgbClr val="C00000"/>
                </a:solidFill>
              </a:rPr>
              <a:t>Gustavsson</a:t>
            </a:r>
            <a:r>
              <a:rPr lang="en-US" sz="1600" b="1" i="1" dirty="0" smtClean="0">
                <a:solidFill>
                  <a:srgbClr val="C00000"/>
                </a:solidFill>
              </a:rPr>
              <a:t>! 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pPr>
              <a:spcBef>
                <a:spcPts val="600"/>
              </a:spcBef>
            </a:pPr>
            <a:r>
              <a:rPr lang="en-US" sz="1600" dirty="0" smtClean="0"/>
              <a:t>UV laser with </a:t>
            </a:r>
            <a:r>
              <a:rPr lang="el-GR" sz="1600" dirty="0" smtClean="0"/>
              <a:t>σ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~ 100 fs</a:t>
            </a:r>
          </a:p>
          <a:p>
            <a:pPr>
              <a:spcBef>
                <a:spcPts val="600"/>
              </a:spcBef>
            </a:pPr>
            <a:r>
              <a:rPr lang="en-US" sz="1600" b="1" dirty="0" smtClean="0">
                <a:latin typeface="Calibri Light" panose="020F0302020204030204" pitchFamily="34" charset="0"/>
              </a:rPr>
              <a:t> </a:t>
            </a:r>
            <a:r>
              <a:rPr lang="el-GR" sz="1800" b="1" dirty="0" smtClean="0">
                <a:latin typeface="Calibri Light" panose="020F0302020204030204" pitchFamily="34" charset="0"/>
              </a:rPr>
              <a:t>λ</a:t>
            </a:r>
            <a:r>
              <a:rPr lang="el-GR" sz="1600" dirty="0" smtClean="0"/>
              <a:t> = </a:t>
            </a:r>
            <a:r>
              <a:rPr lang="en-US" sz="1600" dirty="0" smtClean="0"/>
              <a:t>275-</a:t>
            </a:r>
            <a:r>
              <a:rPr lang="el-GR" sz="1600" dirty="0" smtClean="0"/>
              <a:t>285 </a:t>
            </a:r>
            <a:r>
              <a:rPr lang="en-US" sz="1600" dirty="0" smtClean="0"/>
              <a:t>nm after doubling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intensity </a:t>
            </a:r>
            <a:r>
              <a:rPr lang="en-US" sz="1600" dirty="0" smtClean="0"/>
              <a:t>~ 3 </a:t>
            </a:r>
            <a:r>
              <a:rPr lang="en-US" sz="1600" dirty="0" err="1" smtClean="0"/>
              <a:t>mJoule</a:t>
            </a:r>
            <a:r>
              <a:rPr lang="en-US" sz="1600" dirty="0" smtClean="0"/>
              <a:t> / pulse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Repetition 80 MHz (!!) - limitations on gain 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è"/>
            </a:pPr>
            <a:r>
              <a:rPr lang="en-US" sz="1600" dirty="0" smtClean="0">
                <a:solidFill>
                  <a:srgbClr val="C00000"/>
                </a:solidFill>
                <a:sym typeface="Wingdings" panose="05000000000000000000" pitchFamily="2" charset="2"/>
              </a:rPr>
              <a:t>Reduced to 8 kHz on the second day</a:t>
            </a:r>
          </a:p>
          <a:p>
            <a:pPr>
              <a:spcBef>
                <a:spcPts val="600"/>
              </a:spcBef>
            </a:pPr>
            <a:r>
              <a:rPr lang="en-US" sz="1600" b="1" dirty="0" smtClean="0">
                <a:sym typeface="Wingdings" panose="05000000000000000000" pitchFamily="2" charset="2"/>
              </a:rPr>
              <a:t>Light attenuator</a:t>
            </a:r>
            <a:r>
              <a:rPr lang="en-US" sz="1600" dirty="0" smtClean="0">
                <a:sym typeface="Wingdings" panose="05000000000000000000" pitchFamily="2" charset="2"/>
              </a:rPr>
              <a:t>s </a:t>
            </a:r>
            <a:r>
              <a:rPr lang="en-US" sz="1400" dirty="0" smtClean="0">
                <a:sym typeface="Wingdings" panose="05000000000000000000" pitchFamily="2" charset="2"/>
              </a:rPr>
              <a:t>(fine micro-meshes 10-20% transparent)</a:t>
            </a:r>
            <a:endParaRPr lang="en-US" sz="1600" dirty="0" smtClean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ym typeface="Wingdings" panose="05000000000000000000" pitchFamily="2" charset="2"/>
              </a:rPr>
              <a:t>Trigger from fast PD</a:t>
            </a: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ym typeface="Wingdings" panose="05000000000000000000" pitchFamily="2" charset="2"/>
              </a:rPr>
              <a:t>Cividec</a:t>
            </a:r>
            <a:r>
              <a:rPr lang="en-US" sz="1600" dirty="0" smtClean="0">
                <a:sym typeface="Wingdings" panose="05000000000000000000" pitchFamily="2" charset="2"/>
              </a:rPr>
              <a:t> 2 GHz, 40 </a:t>
            </a:r>
            <a:r>
              <a:rPr lang="en-US" sz="1600" dirty="0" err="1" smtClean="0">
                <a:sym typeface="Wingdings" panose="05000000000000000000" pitchFamily="2" charset="2"/>
              </a:rPr>
              <a:t>db</a:t>
            </a:r>
            <a:r>
              <a:rPr lang="en-US" sz="1600" dirty="0" smtClean="0">
                <a:sym typeface="Wingdings" panose="05000000000000000000" pitchFamily="2" charset="2"/>
              </a:rPr>
              <a:t> preamplifier (</a:t>
            </a:r>
            <a:r>
              <a:rPr lang="en-US" sz="16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thanks to Erich </a:t>
            </a:r>
            <a:r>
              <a:rPr lang="en-US" sz="1600" dirty="0" smtClean="0"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7173" name="Picture 5" descr="C:\Documents\MyDocuments\Samsung\photos\2015-01-15 - 2015-03-18\1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2"/>
          <a:stretch/>
        </p:blipFill>
        <p:spPr bwMode="auto">
          <a:xfrm>
            <a:off x="6300192" y="559386"/>
            <a:ext cx="2232248" cy="33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 rot="5400000">
            <a:off x="4417094" y="1171415"/>
            <a:ext cx="2194873" cy="1024153"/>
            <a:chOff x="39845" y="-32605"/>
            <a:chExt cx="5265580" cy="23526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81400" y="285750"/>
              <a:ext cx="1724025" cy="12858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45" y="-32605"/>
              <a:ext cx="2724149" cy="235267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524000" y="1533525"/>
              <a:ext cx="45085" cy="450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1552575" y="323850"/>
              <a:ext cx="1985645" cy="1213957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52575" y="1581150"/>
              <a:ext cx="1985645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76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9552" y="836712"/>
            <a:ext cx="7776864" cy="5112567"/>
            <a:chOff x="1428488" y="1262013"/>
            <a:chExt cx="6287025" cy="4183211"/>
          </a:xfrm>
        </p:grpSpPr>
        <p:pic>
          <p:nvPicPr>
            <p:cNvPr id="10" name="Picture 2" descr="F:\PC CEA\Rapport\IMG_20150720_14303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88" y="3449612"/>
              <a:ext cx="3525438" cy="1983059"/>
            </a:xfrm>
            <a:prstGeom prst="rect">
              <a:avLst/>
            </a:prstGeom>
            <a:noFill/>
          </p:spPr>
        </p:pic>
        <p:pic>
          <p:nvPicPr>
            <p:cNvPr id="13" name="Picture 3" descr="F:\PC CEA\Rapport\IMG_20150721_14241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62457" y="1262013"/>
              <a:ext cx="2353056" cy="4183211"/>
            </a:xfrm>
            <a:prstGeom prst="rect">
              <a:avLst/>
            </a:prstGeom>
            <a:noFill/>
          </p:spPr>
        </p:pic>
        <p:pic>
          <p:nvPicPr>
            <p:cNvPr id="14" name="Picture 4" descr="F:\PC CEA\Rapport\IMG_20150720_14153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909" y="1285145"/>
              <a:ext cx="3529584" cy="1985392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@ IRAMIS laser</a:t>
            </a:r>
            <a:endParaRPr lang="en-US" dirty="0"/>
          </a:p>
        </p:txBody>
      </p:sp>
      <p:pic>
        <p:nvPicPr>
          <p:cNvPr id="4098" name="Picture 2" descr="C:\Documents\MyDocuments\Samsung\photos\2015-04-15 - 2015-08-14\1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54" y="836712"/>
            <a:ext cx="2910661" cy="517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51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55576" y="836712"/>
            <a:ext cx="7799389" cy="507542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>
                <a:cs typeface="Century Gothic"/>
              </a:rPr>
              <a:t>Registration of Micromegas &amp; photodiode waveforms with 2GHz oscilloscope @ 10 GS/s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>
                <a:cs typeface="Century Gothic"/>
              </a:rPr>
              <a:t>Offline analysis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 smtClean="0">
              <a:cs typeface="Century Gothic"/>
            </a:endParaRPr>
          </a:p>
          <a:p>
            <a:endParaRPr lang="en-US" sz="1800" dirty="0" smtClean="0">
              <a:cs typeface="Century Gothic"/>
            </a:endParaRPr>
          </a:p>
          <a:p>
            <a:pPr marL="34925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>
              <a:cs typeface="Century Gothic"/>
            </a:endParaRPr>
          </a:p>
        </p:txBody>
      </p:sp>
      <p:pic>
        <p:nvPicPr>
          <p:cNvPr id="9" name="Image 7" descr="schémaLASER.png"/>
          <p:cNvPicPr>
            <a:picLocks noChangeAspect="1"/>
          </p:cNvPicPr>
          <p:nvPr/>
        </p:nvPicPr>
        <p:blipFill>
          <a:blip r:embed="rId2" cstate="print"/>
          <a:srcRect t="5502" b="8294"/>
          <a:stretch>
            <a:fillRect/>
          </a:stretch>
        </p:blipFill>
        <p:spPr>
          <a:xfrm>
            <a:off x="755576" y="1891462"/>
            <a:ext cx="8093021" cy="4273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46218" y="6021288"/>
            <a:ext cx="3590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thanks </a:t>
            </a:r>
            <a:r>
              <a:rPr lang="en-US" b="1" i="1" dirty="0">
                <a:solidFill>
                  <a:srgbClr val="C00000"/>
                </a:solidFill>
                <a:sym typeface="Wingdings" panose="05000000000000000000" pitchFamily="2" charset="2"/>
              </a:rPr>
              <a:t>to Xavier </a:t>
            </a:r>
            <a:r>
              <a:rPr lang="en-US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&amp; w</a:t>
            </a:r>
            <a:r>
              <a:rPr lang="en-US" b="1" i="1" dirty="0">
                <a:solidFill>
                  <a:srgbClr val="C00000"/>
                </a:solidFill>
                <a:sym typeface="Wingdings" panose="05000000000000000000" pitchFamily="2" charset="2"/>
              </a:rPr>
              <a:t>. R. </a:t>
            </a:r>
            <a:r>
              <a:rPr lang="en-US" b="1" i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Zuyeuski</a:t>
            </a:r>
            <a:r>
              <a:rPr lang="en-US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en-US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for </a:t>
            </a:r>
            <a:r>
              <a:rPr lang="en-US" b="1" i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osciloscope</a:t>
            </a:r>
            <a:r>
              <a:rPr lang="en-US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&amp; </a:t>
            </a:r>
            <a:r>
              <a:rPr lang="en-US" b="1" i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LabView</a:t>
            </a:r>
            <a:r>
              <a:rPr lang="en-US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single </a:t>
            </a:r>
            <a:r>
              <a:rPr lang="en-US" dirty="0" err="1" smtClean="0"/>
              <a:t>p.e.</a:t>
            </a:r>
            <a:endParaRPr lang="en-US" dirty="0"/>
          </a:p>
        </p:txBody>
      </p:sp>
      <p:pic>
        <p:nvPicPr>
          <p:cNvPr id="9" name="Picture 3" descr="\\Dapdc5\tpapaeva\Desktop\Picosecond Micromegas\picosec\screenshots\B128-SPh-Vm475-Vd735-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850" y="1772816"/>
            <a:ext cx="2643088" cy="198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10" y="4149081"/>
            <a:ext cx="2939221" cy="243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195736" y="1340768"/>
            <a:ext cx="3186161" cy="5226065"/>
            <a:chOff x="2195736" y="1340768"/>
            <a:chExt cx="3186161" cy="5226065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r="8331"/>
            <a:stretch/>
          </p:blipFill>
          <p:spPr bwMode="auto">
            <a:xfrm>
              <a:off x="2195736" y="1738908"/>
              <a:ext cx="3110276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483" y="3933056"/>
              <a:ext cx="3176414" cy="2633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141587" y="1340768"/>
              <a:ext cx="11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Microbulk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320792" y="134076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Bulk 128</a:t>
            </a:r>
            <a:endParaRPr lang="en-US" dirty="0"/>
          </a:p>
        </p:txBody>
      </p:sp>
      <p:pic>
        <p:nvPicPr>
          <p:cNvPr id="16" name="Picture 2" descr="F:\PC CEA\Rapport\IMG_20150730_1717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187" y="2243876"/>
            <a:ext cx="1701628" cy="302511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737" y="5517232"/>
            <a:ext cx="20029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Signal modeling by </a:t>
            </a:r>
          </a:p>
          <a:p>
            <a:r>
              <a:rPr lang="en-US" i="1" dirty="0" smtClean="0"/>
              <a:t>D. Gonzalez </a:t>
            </a:r>
            <a:r>
              <a:rPr lang="en-US" i="1" dirty="0" smtClean="0"/>
              <a:t>Diaz </a:t>
            </a:r>
            <a:br>
              <a:rPr lang="en-US" i="1" dirty="0" smtClean="0"/>
            </a:br>
            <a:r>
              <a:rPr lang="en-US" i="1" dirty="0" smtClean="0"/>
              <a:t>&amp; </a:t>
            </a:r>
            <a:r>
              <a:rPr lang="en-US" i="1" dirty="0" smtClean="0"/>
              <a:t>F. </a:t>
            </a:r>
            <a:r>
              <a:rPr lang="en-US" i="1" dirty="0" err="1" smtClean="0"/>
              <a:t>Resnati</a:t>
            </a: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692696"/>
            <a:ext cx="645401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Strong attenuation, so that events with no pulse appear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UV light from continuous source (candle) </a:t>
            </a:r>
            <a:endParaRPr lang="en-US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7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92934">
                    <a:lumMod val="75000"/>
                    <a:lumOff val="25000"/>
                  </a:srgbClr>
                </a:solidFill>
              </a:rPr>
              <a:t>Signal Modeling </a:t>
            </a:r>
            <a:r>
              <a:rPr lang="en-US" sz="1800" dirty="0">
                <a:solidFill>
                  <a:srgbClr val="292934">
                    <a:lumMod val="75000"/>
                    <a:lumOff val="25000"/>
                  </a:srgbClr>
                </a:solidFill>
              </a:rPr>
              <a:t>(</a:t>
            </a:r>
            <a:r>
              <a:rPr lang="en-US" sz="1800" dirty="0">
                <a:solidFill>
                  <a:srgbClr val="C00000"/>
                </a:solidFill>
              </a:rPr>
              <a:t>D. Gonzalez Diaz, F. </a:t>
            </a:r>
            <a:r>
              <a:rPr lang="en-US" sz="1800" dirty="0" err="1">
                <a:solidFill>
                  <a:srgbClr val="C00000"/>
                </a:solidFill>
              </a:rPr>
              <a:t>Resnati</a:t>
            </a:r>
            <a:r>
              <a:rPr lang="en-US" sz="1800" dirty="0">
                <a:solidFill>
                  <a:srgbClr val="C00000"/>
                </a:solidFill>
              </a:rPr>
              <a:t>, R. </a:t>
            </a:r>
            <a:r>
              <a:rPr lang="en-US" sz="1800" dirty="0" err="1">
                <a:solidFill>
                  <a:srgbClr val="C00000"/>
                </a:solidFill>
              </a:rPr>
              <a:t>Veenhof</a:t>
            </a:r>
            <a:r>
              <a:rPr lang="en-US" sz="1800" dirty="0">
                <a:solidFill>
                  <a:srgbClr val="292934">
                    <a:lumMod val="75000"/>
                    <a:lumOff val="25000"/>
                  </a:srgbClr>
                </a:solidFill>
              </a:rPr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76339"/>
            <a:ext cx="7992888" cy="599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506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Modeling </a:t>
            </a:r>
            <a:r>
              <a:rPr lang="en-US" sz="1800" dirty="0" smtClean="0"/>
              <a:t>(</a:t>
            </a:r>
            <a:r>
              <a:rPr lang="en-US" sz="1800" dirty="0" smtClean="0">
                <a:solidFill>
                  <a:srgbClr val="C00000"/>
                </a:solidFill>
              </a:rPr>
              <a:t>D</a:t>
            </a:r>
            <a:r>
              <a:rPr lang="en-US" sz="1800" dirty="0">
                <a:solidFill>
                  <a:srgbClr val="C00000"/>
                </a:solidFill>
              </a:rPr>
              <a:t>. Gonzalez </a:t>
            </a:r>
            <a:r>
              <a:rPr lang="en-US" sz="1800" dirty="0" smtClean="0">
                <a:solidFill>
                  <a:srgbClr val="C00000"/>
                </a:solidFill>
              </a:rPr>
              <a:t>Diaz, F</a:t>
            </a:r>
            <a:r>
              <a:rPr lang="en-US" sz="1800" dirty="0">
                <a:solidFill>
                  <a:srgbClr val="C00000"/>
                </a:solidFill>
              </a:rPr>
              <a:t>. </a:t>
            </a:r>
            <a:r>
              <a:rPr lang="en-US" sz="1800" dirty="0" err="1" smtClean="0">
                <a:solidFill>
                  <a:srgbClr val="C00000"/>
                </a:solidFill>
              </a:rPr>
              <a:t>Resnati</a:t>
            </a:r>
            <a:r>
              <a:rPr lang="en-US" sz="1800" dirty="0" smtClean="0">
                <a:solidFill>
                  <a:srgbClr val="C00000"/>
                </a:solidFill>
              </a:rPr>
              <a:t>, R. </a:t>
            </a:r>
            <a:r>
              <a:rPr lang="en-US" sz="1800" dirty="0" err="1" smtClean="0">
                <a:solidFill>
                  <a:srgbClr val="C00000"/>
                </a:solidFill>
              </a:rPr>
              <a:t>Veenhof</a:t>
            </a:r>
            <a:r>
              <a:rPr lang="en-US" sz="1800" dirty="0" smtClean="0"/>
              <a:t>)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92696"/>
            <a:ext cx="7715250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190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92934">
                    <a:lumMod val="75000"/>
                    <a:lumOff val="25000"/>
                  </a:srgbClr>
                </a:solidFill>
              </a:rPr>
              <a:t>Signal Modeling </a:t>
            </a:r>
            <a:r>
              <a:rPr lang="en-US" sz="1800" dirty="0">
                <a:solidFill>
                  <a:srgbClr val="292934">
                    <a:lumMod val="75000"/>
                    <a:lumOff val="25000"/>
                  </a:srgbClr>
                </a:solidFill>
              </a:rPr>
              <a:t>(</a:t>
            </a:r>
            <a:r>
              <a:rPr lang="en-US" sz="1800" dirty="0">
                <a:solidFill>
                  <a:srgbClr val="C00000"/>
                </a:solidFill>
              </a:rPr>
              <a:t>D. Gonzalez Diaz, F. </a:t>
            </a:r>
            <a:r>
              <a:rPr lang="en-US" sz="1800" dirty="0" err="1">
                <a:solidFill>
                  <a:srgbClr val="C00000"/>
                </a:solidFill>
              </a:rPr>
              <a:t>Resnati</a:t>
            </a:r>
            <a:r>
              <a:rPr lang="en-US" sz="1800" dirty="0">
                <a:solidFill>
                  <a:srgbClr val="C00000"/>
                </a:solidFill>
              </a:rPr>
              <a:t>, R. </a:t>
            </a:r>
            <a:r>
              <a:rPr lang="en-US" sz="1800" dirty="0" err="1">
                <a:solidFill>
                  <a:srgbClr val="C00000"/>
                </a:solidFill>
              </a:rPr>
              <a:t>Veenhof</a:t>
            </a:r>
            <a:r>
              <a:rPr lang="en-US" sz="1800" dirty="0">
                <a:solidFill>
                  <a:srgbClr val="292934">
                    <a:lumMod val="75000"/>
                    <a:lumOff val="25000"/>
                  </a:srgbClr>
                </a:solidFill>
              </a:rPr>
              <a:t>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92696"/>
            <a:ext cx="7715250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7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</a:t>
            </a:r>
            <a:r>
              <a:rPr lang="el-GR" dirty="0" smtClean="0"/>
              <a:t>σ</a:t>
            </a:r>
            <a:r>
              <a:rPr lang="en-US" baseline="-25000" dirty="0" smtClean="0"/>
              <a:t>T</a:t>
            </a:r>
            <a:r>
              <a:rPr lang="en-US" dirty="0" smtClean="0"/>
              <a:t>  (~1 </a:t>
            </a:r>
            <a:r>
              <a:rPr lang="en-US" dirty="0" err="1" smtClean="0"/>
              <a:t>p.e.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21080" y="4249438"/>
            <a:ext cx="3070800" cy="2275906"/>
            <a:chOff x="395536" y="3460358"/>
            <a:chExt cx="3070800" cy="2275906"/>
          </a:xfrm>
        </p:grpSpPr>
        <p:pic>
          <p:nvPicPr>
            <p:cNvPr id="4" name="Picture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95536" y="3645024"/>
              <a:ext cx="3070800" cy="2091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043608" y="3460358"/>
              <a:ext cx="16241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σ</a:t>
              </a:r>
              <a:r>
                <a:rPr lang="el-GR" baseline="-25000" dirty="0" smtClean="0"/>
                <a:t>Τ</a:t>
              </a:r>
              <a:r>
                <a:rPr lang="el-GR" dirty="0" smtClean="0"/>
                <a:t> </a:t>
              </a:r>
              <a:r>
                <a:rPr lang="en-US" dirty="0" smtClean="0"/>
                <a:t>Micromegas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1080" y="1873174"/>
            <a:ext cx="3070800" cy="2275906"/>
            <a:chOff x="395536" y="1225102"/>
            <a:chExt cx="3070800" cy="2275906"/>
          </a:xfrm>
        </p:grpSpPr>
        <p:pic>
          <p:nvPicPr>
            <p:cNvPr id="3" name="Picture 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95536" y="1409768"/>
              <a:ext cx="3070800" cy="2091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324731" y="1225102"/>
              <a:ext cx="10150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</a:t>
              </a:r>
              <a:r>
                <a:rPr lang="el-GR" dirty="0" smtClean="0"/>
                <a:t>σ</a:t>
              </a:r>
              <a:r>
                <a:rPr lang="el-GR" baseline="-25000" dirty="0" smtClean="0"/>
                <a:t>Τ</a:t>
              </a:r>
              <a:r>
                <a:rPr lang="el-GR" dirty="0" smtClean="0"/>
                <a:t> </a:t>
              </a:r>
              <a:r>
                <a:rPr lang="en-US" dirty="0" smtClean="0"/>
                <a:t>PD   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49536" y="3352239"/>
            <a:ext cx="4426920" cy="3141747"/>
            <a:chOff x="4365976" y="1943437"/>
            <a:chExt cx="4426920" cy="3141747"/>
          </a:xfrm>
        </p:grpSpPr>
        <p:pic>
          <p:nvPicPr>
            <p:cNvPr id="5" name="Picture 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365976" y="2070544"/>
              <a:ext cx="4426920" cy="3014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518970" y="1943437"/>
              <a:ext cx="21080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</a:t>
              </a:r>
              <a:r>
                <a:rPr lang="en-US" baseline="-25000" dirty="0" err="1" smtClean="0"/>
                <a:t>mm</a:t>
              </a:r>
              <a:r>
                <a:rPr lang="en-US" dirty="0" smtClean="0"/>
                <a:t> – T</a:t>
              </a:r>
              <a:r>
                <a:rPr lang="en-US" baseline="-25000" dirty="0" smtClean="0"/>
                <a:t>PD </a:t>
              </a:r>
              <a:r>
                <a:rPr lang="en-US" dirty="0" smtClean="0"/>
                <a:t> [</a:t>
              </a:r>
              <a:r>
                <a:rPr lang="el-GR" dirty="0" smtClean="0"/>
                <a:t>σ</a:t>
              </a:r>
              <a:r>
                <a:rPr lang="en-US" baseline="-25000" dirty="0" smtClean="0"/>
                <a:t>T</a:t>
              </a:r>
              <a:r>
                <a:rPr lang="en-US" dirty="0" smtClean="0"/>
                <a:t> </a:t>
              </a:r>
              <a:r>
                <a:rPr lang="en-US" dirty="0" err="1" smtClean="0"/>
                <a:t>corr</a:t>
              </a:r>
              <a:r>
                <a:rPr lang="en-US" dirty="0" smtClean="0"/>
                <a:t>]</a:t>
              </a:r>
              <a:r>
                <a:rPr lang="el-GR" dirty="0" smtClean="0"/>
                <a:t>    </a:t>
              </a:r>
              <a:endParaRPr lang="en-US" baseline="-25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60032" y="3867529"/>
            <a:ext cx="1720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drift</a:t>
            </a:r>
            <a:r>
              <a:rPr lang="en-US" baseline="-25000" dirty="0" smtClean="0"/>
              <a:t> </a:t>
            </a:r>
            <a:r>
              <a:rPr lang="en-US" dirty="0" smtClean="0"/>
              <a:t>= 10 </a:t>
            </a:r>
            <a:r>
              <a:rPr lang="en-US" dirty="0" smtClean="0"/>
              <a:t>kV/cm</a:t>
            </a:r>
            <a:r>
              <a:rPr lang="en-US" baseline="30000" dirty="0" smtClean="0"/>
              <a:t>2</a:t>
            </a:r>
            <a:endParaRPr lang="en-US" baseline="30000" dirty="0" smtClean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093" y="908721"/>
            <a:ext cx="377529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148064" y="755412"/>
            <a:ext cx="20633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Soft smoothing + CF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230238" y="682176"/>
            <a:ext cx="34524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 attenuation from &lt;</a:t>
            </a:r>
            <a:r>
              <a:rPr lang="en-US" dirty="0" err="1" smtClean="0"/>
              <a:t>ampl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Calculate &lt;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p.e</a:t>
            </a:r>
            <a:r>
              <a:rPr lang="en-US" baseline="-25000" dirty="0" smtClean="0"/>
              <a:t>.</a:t>
            </a:r>
            <a:r>
              <a:rPr lang="en-US" dirty="0" smtClean="0"/>
              <a:t>&gt; from zeros.</a:t>
            </a:r>
          </a:p>
          <a:p>
            <a:endParaRPr lang="en-US" dirty="0"/>
          </a:p>
          <a:p>
            <a:r>
              <a:rPr lang="en-US" dirty="0" smtClean="0"/>
              <a:t>28.9% zeros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/>
              <a:t>&lt;</a:t>
            </a:r>
            <a:r>
              <a:rPr lang="en-US" dirty="0" err="1"/>
              <a:t>N</a:t>
            </a:r>
            <a:r>
              <a:rPr lang="en-US" baseline="-25000" dirty="0" err="1"/>
              <a:t>p.e</a:t>
            </a:r>
            <a:r>
              <a:rPr lang="en-US" baseline="-25000" dirty="0" smtClean="0"/>
              <a:t>.</a:t>
            </a:r>
            <a:r>
              <a:rPr lang="en-US" dirty="0" smtClean="0"/>
              <a:t>&gt; = 1.26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</a:t>
            </a:r>
            <a:r>
              <a:rPr lang="el-GR" dirty="0" smtClean="0"/>
              <a:t>σ</a:t>
            </a:r>
            <a:r>
              <a:rPr lang="en-US" baseline="-25000" dirty="0" smtClean="0"/>
              <a:t>T</a:t>
            </a:r>
            <a:r>
              <a:rPr lang="en-US" dirty="0" smtClean="0"/>
              <a:t>  (~50 </a:t>
            </a:r>
            <a:r>
              <a:rPr lang="en-US" dirty="0" err="1" smtClean="0"/>
              <a:t>p.e.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95536" y="3601366"/>
            <a:ext cx="3071210" cy="2276266"/>
            <a:chOff x="395536" y="3601366"/>
            <a:chExt cx="3071210" cy="2276266"/>
          </a:xfrm>
        </p:grpSpPr>
        <p:pic>
          <p:nvPicPr>
            <p:cNvPr id="6147" name="Picture 3" descr="E:\picosec\analysisDay5\plots128\Tmm500-700-laserx1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786032"/>
              <a:ext cx="3071210" cy="209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043608" y="3601366"/>
              <a:ext cx="16241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σ</a:t>
              </a:r>
              <a:r>
                <a:rPr lang="el-GR" baseline="-25000" dirty="0" smtClean="0"/>
                <a:t>Τ</a:t>
              </a:r>
              <a:r>
                <a:rPr lang="el-GR" dirty="0" smtClean="0"/>
                <a:t> </a:t>
              </a:r>
              <a:r>
                <a:rPr lang="en-US" dirty="0" smtClean="0"/>
                <a:t>Micromegas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0670" y="1225102"/>
            <a:ext cx="3071210" cy="2276266"/>
            <a:chOff x="420670" y="1225102"/>
            <a:chExt cx="3071210" cy="2276266"/>
          </a:xfrm>
        </p:grpSpPr>
        <p:pic>
          <p:nvPicPr>
            <p:cNvPr id="6148" name="Picture 4" descr="E:\picosec\analysisDay5\plots128\TriggerGitter500-700-laserx1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70" y="1409768"/>
              <a:ext cx="3071210" cy="209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324731" y="1225102"/>
              <a:ext cx="10150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</a:t>
              </a:r>
              <a:r>
                <a:rPr lang="el-GR" dirty="0" smtClean="0"/>
                <a:t>σ</a:t>
              </a:r>
              <a:r>
                <a:rPr lang="el-GR" baseline="-25000" dirty="0" smtClean="0"/>
                <a:t>Τ</a:t>
              </a:r>
              <a:r>
                <a:rPr lang="el-GR" dirty="0" smtClean="0"/>
                <a:t> </a:t>
              </a:r>
              <a:r>
                <a:rPr lang="en-US" dirty="0" smtClean="0"/>
                <a:t>PD   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57257" y="2492896"/>
            <a:ext cx="4440304" cy="3168016"/>
            <a:chOff x="4257257" y="2492896"/>
            <a:chExt cx="4440304" cy="3168016"/>
          </a:xfrm>
        </p:grpSpPr>
        <p:pic>
          <p:nvPicPr>
            <p:cNvPr id="6146" name="Picture 2" descr="E:\picosec\analysisDay5\plots128\DeltaT500-700-laserx1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7257" y="2636912"/>
              <a:ext cx="4440304" cy="30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416250" y="2492896"/>
              <a:ext cx="21080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</a:t>
              </a:r>
              <a:r>
                <a:rPr lang="en-US" baseline="-25000" dirty="0" err="1" smtClean="0"/>
                <a:t>mm</a:t>
              </a:r>
              <a:r>
                <a:rPr lang="en-US" dirty="0" smtClean="0"/>
                <a:t> – T</a:t>
              </a:r>
              <a:r>
                <a:rPr lang="en-US" baseline="-25000" dirty="0" smtClean="0"/>
                <a:t>PD </a:t>
              </a:r>
              <a:r>
                <a:rPr lang="en-US" dirty="0" smtClean="0"/>
                <a:t> [</a:t>
              </a:r>
              <a:r>
                <a:rPr lang="el-GR" dirty="0" smtClean="0"/>
                <a:t>σ</a:t>
              </a:r>
              <a:r>
                <a:rPr lang="en-US" baseline="-25000" dirty="0" smtClean="0"/>
                <a:t>T</a:t>
              </a:r>
              <a:r>
                <a:rPr lang="en-US" dirty="0" smtClean="0"/>
                <a:t> </a:t>
              </a:r>
              <a:r>
                <a:rPr lang="en-US" dirty="0" err="1" smtClean="0"/>
                <a:t>corr</a:t>
              </a:r>
              <a:r>
                <a:rPr lang="en-US" dirty="0" smtClean="0"/>
                <a:t>]</a:t>
              </a:r>
              <a:r>
                <a:rPr lang="el-GR" dirty="0" smtClean="0"/>
                <a:t>    </a:t>
              </a:r>
              <a:endParaRPr lang="en-US" baseline="-25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86474" y="1486525"/>
            <a:ext cx="1720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</a:t>
            </a:r>
            <a:r>
              <a:rPr lang="en-US" baseline="-25000" dirty="0" err="1"/>
              <a:t>drift</a:t>
            </a:r>
            <a:r>
              <a:rPr lang="en-US" baseline="-25000" dirty="0"/>
              <a:t> </a:t>
            </a:r>
            <a:r>
              <a:rPr lang="en-US" dirty="0"/>
              <a:t>= 10 kV/cm</a:t>
            </a:r>
            <a:r>
              <a:rPr lang="en-US" baseline="30000" dirty="0"/>
              <a:t>2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p.e</a:t>
            </a:r>
            <a:r>
              <a:rPr lang="en-US" dirty="0" smtClean="0"/>
              <a:t>.&gt; = 51.4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404813" y="692696"/>
            <a:ext cx="6953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algn="l"/>
            <a:r>
              <a:rPr lang="en-US" sz="1600" dirty="0" smtClean="0">
                <a:solidFill>
                  <a:srgbClr val="C00000"/>
                </a:solidFill>
              </a:rPr>
              <a:t>The </a:t>
            </a:r>
            <a:r>
              <a:rPr lang="en-US" sz="1600" dirty="0" smtClean="0">
                <a:solidFill>
                  <a:srgbClr val="C00000"/>
                </a:solidFill>
              </a:rPr>
              <a:t>electron multiplication </a:t>
            </a:r>
            <a:r>
              <a:rPr lang="en-US" sz="1600" dirty="0" smtClean="0">
                <a:solidFill>
                  <a:srgbClr val="C00000"/>
                </a:solidFill>
              </a:rPr>
              <a:t>takes place in high E field (&gt; 20 kV/cm)</a:t>
            </a:r>
          </a:p>
          <a:p>
            <a:pPr algn="l"/>
            <a:r>
              <a:rPr lang="en-US" sz="1600" dirty="0" smtClean="0">
                <a:solidFill>
                  <a:srgbClr val="C00000"/>
                </a:solidFill>
              </a:rPr>
              <a:t>between the anode (strips, pads) and the mesh in one stage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779463" y="1412776"/>
            <a:ext cx="386454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 dirty="0" smtClean="0"/>
              <a:t>small amplification gap </a:t>
            </a:r>
            <a:r>
              <a:rPr lang="en-US" sz="1600" dirty="0"/>
              <a:t>(</a:t>
            </a:r>
            <a:r>
              <a:rPr lang="en-US" sz="1600" dirty="0" smtClean="0"/>
              <a:t>50-150 </a:t>
            </a:r>
            <a:r>
              <a:rPr lang="el-GR" sz="1600" dirty="0"/>
              <a:t>μ</a:t>
            </a:r>
            <a:r>
              <a:rPr lang="en-US" sz="1600" dirty="0"/>
              <a:t>m)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sz="1600" dirty="0"/>
              <a:t> fast signals </a:t>
            </a:r>
            <a:r>
              <a:rPr lang="en-US" sz="1600" dirty="0" smtClean="0"/>
              <a:t>(~ </a:t>
            </a:r>
            <a:r>
              <a:rPr lang="en-US" sz="1600" dirty="0"/>
              <a:t>1 ns)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sz="1600" dirty="0"/>
              <a:t> short recovery time </a:t>
            </a:r>
            <a:r>
              <a:rPr lang="en-US" sz="1600" dirty="0" smtClean="0"/>
              <a:t>(~50 </a:t>
            </a:r>
            <a:r>
              <a:rPr lang="en-US" sz="1600" dirty="0"/>
              <a:t>ns)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sz="1600" dirty="0"/>
              <a:t> high rate capabilities </a:t>
            </a:r>
            <a:r>
              <a:rPr lang="en-US" sz="1600" dirty="0" smtClean="0"/>
              <a:t>(&gt; MHz/cm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</a:t>
            </a:r>
            <a:endParaRPr lang="en-US" sz="1600" dirty="0"/>
          </a:p>
          <a:p>
            <a:pPr algn="l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sz="1600" dirty="0"/>
              <a:t> high gain </a:t>
            </a:r>
            <a:r>
              <a:rPr lang="fr-FR" sz="1600" dirty="0"/>
              <a:t>(up to 10</a:t>
            </a:r>
            <a:r>
              <a:rPr lang="fr-FR" sz="1600" baseline="30000" dirty="0"/>
              <a:t>5</a:t>
            </a:r>
            <a:r>
              <a:rPr lang="fr-FR" sz="1600" dirty="0"/>
              <a:t> or more) </a:t>
            </a:r>
            <a:endParaRPr lang="en-US" sz="1600" dirty="0"/>
          </a:p>
        </p:txBody>
      </p:sp>
      <p:pic>
        <p:nvPicPr>
          <p:cNvPr id="14343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835" y="1412775"/>
            <a:ext cx="2911475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17"/>
          <p:cNvSpPr txBox="1">
            <a:spLocks noChangeArrowheads="1"/>
          </p:cNvSpPr>
          <p:nvPr/>
        </p:nvSpPr>
        <p:spPr bwMode="auto">
          <a:xfrm rot="5400000">
            <a:off x="7477595" y="3046957"/>
            <a:ext cx="26696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CA" sz="900" dirty="0"/>
              <a:t>A GARFIELD simulation </a:t>
            </a:r>
            <a:r>
              <a:rPr lang="en-CA" sz="900" dirty="0" smtClean="0"/>
              <a:t>of </a:t>
            </a:r>
            <a:r>
              <a:rPr lang="en-CA" sz="900" dirty="0"/>
              <a:t>a Micromegas </a:t>
            </a:r>
            <a:r>
              <a:rPr lang="en-CA" sz="900" dirty="0" smtClean="0"/>
              <a:t>avalanche (Lanzhou </a:t>
            </a:r>
            <a:r>
              <a:rPr lang="en-CA" sz="900" dirty="0"/>
              <a:t>university)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1015" y="3161754"/>
            <a:ext cx="4391025" cy="3003550"/>
            <a:chOff x="539750" y="3521794"/>
            <a:chExt cx="4391025" cy="3003550"/>
          </a:xfrm>
        </p:grpSpPr>
        <p:pic>
          <p:nvPicPr>
            <p:cNvPr id="14340" name="Picture 8" descr="tek000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3521794"/>
              <a:ext cx="4391025" cy="300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1" name="Text Box 14"/>
            <p:cNvSpPr txBox="1">
              <a:spLocks noChangeArrowheads="1"/>
            </p:cNvSpPr>
            <p:nvPr/>
          </p:nvSpPr>
          <p:spPr bwMode="auto">
            <a:xfrm>
              <a:off x="2906713" y="4122738"/>
              <a:ext cx="11906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000">
                  <a:solidFill>
                    <a:srgbClr val="0000FF"/>
                  </a:solidFill>
                </a:rPr>
                <a:t>m</a:t>
              </a:r>
              <a:r>
                <a:rPr lang="fr-FR" sz="1000">
                  <a:solidFill>
                    <a:srgbClr val="0000FF"/>
                  </a:solidFill>
                </a:rPr>
                <a:t>icromesh s</a:t>
              </a:r>
              <a:r>
                <a:rPr lang="en-US" sz="1000">
                  <a:solidFill>
                    <a:srgbClr val="0000FF"/>
                  </a:solidFill>
                </a:rPr>
                <a:t>ignal</a:t>
              </a:r>
              <a:endParaRPr lang="fr-FR" sz="1000">
                <a:solidFill>
                  <a:srgbClr val="0000FF"/>
                </a:solidFill>
              </a:endParaRPr>
            </a:p>
          </p:txBody>
        </p:sp>
        <p:sp>
          <p:nvSpPr>
            <p:cNvPr id="14342" name="Text Box 15"/>
            <p:cNvSpPr txBox="1">
              <a:spLocks noChangeArrowheads="1"/>
            </p:cNvSpPr>
            <p:nvPr/>
          </p:nvSpPr>
          <p:spPr bwMode="auto">
            <a:xfrm>
              <a:off x="3055938" y="4443413"/>
              <a:ext cx="569912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fr-FR" sz="1000">
                  <a:solidFill>
                    <a:srgbClr val="FF0000"/>
                  </a:solidFill>
                </a:rPr>
                <a:t>strip </a:t>
              </a:r>
              <a:r>
                <a:rPr lang="en-US" sz="1000">
                  <a:solidFill>
                    <a:srgbClr val="FF0000"/>
                  </a:solidFill>
                </a:rPr>
                <a:t>1</a:t>
              </a:r>
              <a:endParaRPr lang="fr-FR" sz="1000">
                <a:solidFill>
                  <a:srgbClr val="FF0000"/>
                </a:solidFill>
              </a:endParaRPr>
            </a:p>
          </p:txBody>
        </p:sp>
        <p:sp>
          <p:nvSpPr>
            <p:cNvPr id="14349" name="Text Box 15"/>
            <p:cNvSpPr txBox="1">
              <a:spLocks noChangeArrowheads="1"/>
            </p:cNvSpPr>
            <p:nvPr/>
          </p:nvSpPr>
          <p:spPr bwMode="auto">
            <a:xfrm>
              <a:off x="3044825" y="4765675"/>
              <a:ext cx="59055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fr-FR" sz="1000">
                  <a:solidFill>
                    <a:srgbClr val="FF0000"/>
                  </a:solidFill>
                </a:rPr>
                <a:t>strip </a:t>
              </a:r>
              <a:r>
                <a:rPr lang="en-US" sz="1000">
                  <a:solidFill>
                    <a:srgbClr val="FF0000"/>
                  </a:solidFill>
                </a:rPr>
                <a:t>2</a:t>
              </a:r>
              <a:endParaRPr lang="fr-FR" sz="1000">
                <a:solidFill>
                  <a:srgbClr val="FF0000"/>
                </a:solidFill>
              </a:endParaRPr>
            </a:p>
          </p:txBody>
        </p:sp>
        <p:sp>
          <p:nvSpPr>
            <p:cNvPr id="14350" name="Text Box 15"/>
            <p:cNvSpPr txBox="1">
              <a:spLocks noChangeArrowheads="1"/>
            </p:cNvSpPr>
            <p:nvPr/>
          </p:nvSpPr>
          <p:spPr bwMode="auto">
            <a:xfrm>
              <a:off x="3044825" y="5514975"/>
              <a:ext cx="59055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fr-FR" sz="1000">
                  <a:solidFill>
                    <a:srgbClr val="FF0000"/>
                  </a:solidFill>
                </a:rPr>
                <a:t>strip </a:t>
              </a:r>
              <a:r>
                <a:rPr lang="en-US" sz="1000">
                  <a:solidFill>
                    <a:srgbClr val="FF0000"/>
                  </a:solidFill>
                </a:rPr>
                <a:t>3</a:t>
              </a:r>
              <a:endParaRPr lang="fr-FR" sz="1000">
                <a:solidFill>
                  <a:srgbClr val="FF0000"/>
                </a:solidFill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Micromegas </a:t>
            </a:r>
            <a:r>
              <a:rPr lang="en-US" dirty="0" smtClean="0"/>
              <a:t>time scales</a:t>
            </a:r>
            <a:endParaRPr lang="en-US" dirty="0"/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4932040" y="5292497"/>
            <a:ext cx="4065042" cy="584775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marL="174625" indent="-174625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algn="ctr"/>
            <a:r>
              <a:rPr lang="en-US" sz="1600" b="1" dirty="0" smtClean="0">
                <a:solidFill>
                  <a:srgbClr val="C00000"/>
                </a:solidFill>
              </a:rPr>
              <a:t>Time response is limited from the continuous ionization on the drift gap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1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Fraction analysis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80728"/>
            <a:ext cx="3466728" cy="432048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sz="1600" dirty="0" smtClean="0"/>
              <a:t>Calibrated attenuators</a:t>
            </a:r>
          </a:p>
          <a:p>
            <a:pPr>
              <a:spcBef>
                <a:spcPts val="1200"/>
              </a:spcBef>
            </a:pPr>
            <a:r>
              <a:rPr lang="en-US" sz="1600" dirty="0" smtClean="0"/>
              <a:t>Maximum attenuation </a:t>
            </a:r>
            <a:br>
              <a:rPr lang="en-US" sz="1600" dirty="0" smtClean="0"/>
            </a:br>
            <a:r>
              <a:rPr lang="en-US" sz="1600" dirty="0" smtClean="0"/>
              <a:t>	</a:t>
            </a:r>
            <a:r>
              <a:rPr lang="en-US" sz="1600" dirty="0" smtClean="0">
                <a:sym typeface="Wingdings" panose="05000000000000000000" pitchFamily="2" charset="2"/>
              </a:rPr>
              <a:t> 29% zeros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	</a:t>
            </a:r>
            <a:r>
              <a:rPr lang="en-US" sz="16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 &lt;N&gt; ~1.26 </a:t>
            </a:r>
            <a:r>
              <a:rPr lang="en-US" sz="16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p.e</a:t>
            </a:r>
            <a:r>
              <a:rPr lang="en-US" sz="1600" dirty="0" err="1" smtClean="0">
                <a:sym typeface="Wingdings" panose="05000000000000000000" pitchFamily="2" charset="2"/>
              </a:rPr>
              <a:t>.</a:t>
            </a:r>
            <a:endParaRPr lang="en-US" sz="1600" dirty="0" smtClean="0"/>
          </a:p>
          <a:p>
            <a:pPr>
              <a:spcBef>
                <a:spcPts val="1200"/>
              </a:spcBef>
            </a:pPr>
            <a:r>
              <a:rPr lang="en-US" sz="1600" dirty="0" smtClean="0"/>
              <a:t>Results given for the 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mean</a:t>
            </a:r>
            <a:r>
              <a:rPr lang="en-US" sz="1600" dirty="0" smtClean="0"/>
              <a:t> photoelectron number – impossible to discriminate 1e/2e events</a:t>
            </a:r>
          </a:p>
          <a:p>
            <a:pPr>
              <a:spcBef>
                <a:spcPts val="1200"/>
              </a:spcBef>
            </a:pPr>
            <a:r>
              <a:rPr lang="en-US" sz="1600" dirty="0" smtClean="0"/>
              <a:t>Resolution scaling with 1/</a:t>
            </a:r>
            <a:r>
              <a:rPr lang="en-US" sz="1600" dirty="0" err="1" smtClean="0"/>
              <a:t>sqrt</a:t>
            </a:r>
            <a:r>
              <a:rPr lang="en-US" sz="1600" dirty="0" smtClean="0"/>
              <a:t>(N) law</a:t>
            </a:r>
          </a:p>
          <a:p>
            <a:pPr>
              <a:spcBef>
                <a:spcPts val="1200"/>
              </a:spcBef>
            </a:pPr>
            <a:r>
              <a:rPr lang="en-US" sz="1600" dirty="0" smtClean="0"/>
              <a:t>Gas used: </a:t>
            </a:r>
            <a:br>
              <a:rPr lang="en-US" sz="1600" dirty="0" smtClean="0"/>
            </a:br>
            <a:r>
              <a:rPr lang="en-US" sz="1600" dirty="0" smtClean="0"/>
              <a:t>Ne (90%) + C2H6 (10%)</a:t>
            </a:r>
          </a:p>
          <a:p>
            <a:pPr lvl="1">
              <a:spcBef>
                <a:spcPts val="600"/>
              </a:spcBef>
              <a:buFont typeface="Wingdings 2" panose="05020102010507070707" pitchFamily="18" charset="2"/>
              <a:buChar char="O"/>
            </a:pPr>
            <a:r>
              <a:rPr lang="en-US" sz="1600" dirty="0" smtClean="0">
                <a:solidFill>
                  <a:srgbClr val="C00000"/>
                </a:solidFill>
              </a:rPr>
              <a:t>Not optimal!</a:t>
            </a:r>
          </a:p>
          <a:p>
            <a:pPr>
              <a:spcBef>
                <a:spcPts val="1200"/>
              </a:spcBef>
            </a:pPr>
            <a:r>
              <a:rPr lang="en-US" sz="1600" dirty="0" smtClean="0"/>
              <a:t>Very promising result: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~180 </a:t>
            </a:r>
            <a:r>
              <a:rPr lang="en-US" sz="1600" dirty="0" err="1" smtClean="0">
                <a:solidFill>
                  <a:srgbClr val="C00000"/>
                </a:solidFill>
              </a:rPr>
              <a:t>ps</a:t>
            </a:r>
            <a:r>
              <a:rPr lang="en-US" sz="1600" dirty="0" smtClean="0">
                <a:solidFill>
                  <a:srgbClr val="C00000"/>
                </a:solidFill>
              </a:rPr>
              <a:t> for 1.26 </a:t>
            </a:r>
            <a:r>
              <a:rPr lang="en-US" sz="1600" dirty="0" err="1" smtClean="0">
                <a:solidFill>
                  <a:srgbClr val="C00000"/>
                </a:solidFill>
              </a:rPr>
              <a:t>p.e.</a:t>
            </a:r>
            <a:endParaRPr lang="en-US" sz="1600" dirty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11471" y="642342"/>
            <a:ext cx="4409001" cy="3002682"/>
            <a:chOff x="4411471" y="642342"/>
            <a:chExt cx="4409001" cy="3002682"/>
          </a:xfrm>
        </p:grpSpPr>
        <p:pic>
          <p:nvPicPr>
            <p:cNvPr id="12" name="Picture 2" descr="\\Dapdc5\tpapaeva\Desktop\Picosecond Micromegas\Pressentation\Plots\logTres30_vs_Npe_VmVm5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471" y="642342"/>
              <a:ext cx="4409001" cy="3002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7092280" y="642342"/>
              <a:ext cx="360040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11471" y="3717032"/>
            <a:ext cx="4409001" cy="3002682"/>
            <a:chOff x="4411471" y="3717032"/>
            <a:chExt cx="4409001" cy="3002682"/>
          </a:xfrm>
        </p:grpSpPr>
        <p:pic>
          <p:nvPicPr>
            <p:cNvPr id="13" name="Picture 2" descr="\\Dapdc5\tpapaeva\Desktop\Picosecond Micromegas\Pressentation\Plots\logTres30_vs_Vd_VmVm5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471" y="3717032"/>
              <a:ext cx="4409001" cy="3002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164288" y="3717032"/>
              <a:ext cx="28803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945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Wavelet treatment (</a:t>
            </a:r>
            <a:r>
              <a:rPr lang="en-US" sz="2400" dirty="0" smtClean="0">
                <a:solidFill>
                  <a:srgbClr val="C00000"/>
                </a:solidFill>
              </a:rPr>
              <a:t>by Sebastian White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836712"/>
            <a:ext cx="7715250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539388"/>
            <a:ext cx="361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CERN Detector Seminar 25/09/2015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2736"/>
            <a:ext cx="2148951" cy="137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6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Wavelet treatment (</a:t>
            </a:r>
            <a:r>
              <a:rPr lang="en-US" sz="2400" dirty="0">
                <a:solidFill>
                  <a:srgbClr val="C00000"/>
                </a:solidFill>
              </a:rPr>
              <a:t>by Sebastian White</a:t>
            </a:r>
            <a:r>
              <a:rPr lang="en-US" dirty="0"/>
              <a:t>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40494"/>
            <a:ext cx="7715250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9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884510"/>
            <a:ext cx="7715250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Wavelet treatment (</a:t>
            </a:r>
            <a:r>
              <a:rPr lang="en-US" sz="2400" dirty="0">
                <a:solidFill>
                  <a:srgbClr val="C00000"/>
                </a:solidFill>
              </a:rPr>
              <a:t>by Sebastian White</a:t>
            </a:r>
            <a:r>
              <a:rPr lang="en-US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the simulation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7" b="7253"/>
          <a:stretch/>
        </p:blipFill>
        <p:spPr bwMode="auto">
          <a:xfrm>
            <a:off x="0" y="1124744"/>
            <a:ext cx="4464794" cy="36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6" b="10139"/>
          <a:stretch/>
        </p:blipFill>
        <p:spPr bwMode="auto">
          <a:xfrm>
            <a:off x="4427984" y="1124744"/>
            <a:ext cx="4686519" cy="36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539552" y="4941168"/>
            <a:ext cx="8064896" cy="10801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600" dirty="0" smtClean="0">
                <a:solidFill>
                  <a:srgbClr val="C00000"/>
                </a:solidFill>
              </a:rPr>
              <a:t>Improvement compared to the physical jitter due to the </a:t>
            </a:r>
            <a:r>
              <a:rPr lang="en-US" sz="1600" i="1" dirty="0" err="1" smtClean="0">
                <a:solidFill>
                  <a:srgbClr val="C00000"/>
                </a:solidFill>
              </a:rPr>
              <a:t>preamplification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1600" dirty="0" smtClean="0"/>
              <a:t>Excellent agreement between data </a:t>
            </a:r>
            <a:r>
              <a:rPr lang="en-US" sz="1600" dirty="0"/>
              <a:t>&amp;</a:t>
            </a:r>
            <a:r>
              <a:rPr lang="en-US" sz="1600" dirty="0" smtClean="0"/>
              <a:t> simulation</a:t>
            </a:r>
          </a:p>
        </p:txBody>
      </p:sp>
    </p:spTree>
    <p:extLst>
      <p:ext uri="{BB962C8B-B14F-4D97-AF65-F5344CB8AC3E}">
        <p14:creationId xmlns:p14="http://schemas.microsoft.com/office/powerpoint/2010/main" val="629364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74848" y="-12700"/>
            <a:ext cx="8229600" cy="777875"/>
          </a:xfrm>
        </p:spPr>
        <p:txBody>
          <a:bodyPr/>
          <a:lstStyle/>
          <a:p>
            <a:pPr algn="l"/>
            <a:r>
              <a:rPr lang="en-US" dirty="0"/>
              <a:t>Optimum gas mixtures </a:t>
            </a:r>
            <a:r>
              <a:rPr lang="en-US" dirty="0" smtClean="0"/>
              <a:t>for timing</a:t>
            </a:r>
            <a:endParaRPr lang="en-U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187624" y="692696"/>
            <a:ext cx="673068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for the minimum time spread (‘fastest mixture’)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any given gain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5395666" cy="5718483"/>
          </a:xfrm>
          <a:prstGeom prst="rect">
            <a:avLst/>
          </a:prstGeom>
        </p:spPr>
      </p:pic>
      <p:sp>
        <p:nvSpPr>
          <p:cNvPr id="17" name="16 Elipse"/>
          <p:cNvSpPr/>
          <p:nvPr/>
        </p:nvSpPr>
        <p:spPr>
          <a:xfrm>
            <a:off x="3048402" y="5085184"/>
            <a:ext cx="163048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18 Conector recto de flecha"/>
          <p:cNvCxnSpPr/>
          <p:nvPr/>
        </p:nvCxnSpPr>
        <p:spPr>
          <a:xfrm flipH="1" flipV="1">
            <a:off x="1043608" y="5149552"/>
            <a:ext cx="1872208" cy="7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1115616" y="4715852"/>
            <a:ext cx="592535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508104" y="1484784"/>
            <a:ext cx="3495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Rob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Veenhof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Diego Gonzales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508104" y="1916832"/>
            <a:ext cx="3427835" cy="3139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Notes: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fields in the MM for pure quenchers need to be about x2 higher. May limit the gain in case of defects.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Drift fields for pure quenchers need to be about x3 higher.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Dissociative attachment for CO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expected to be compensated by gain. Needs to be verified.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9194" y="5507940"/>
            <a:ext cx="3252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Selection of non flammable gas!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3771" y="6340678"/>
            <a:ext cx="566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 e</a:t>
            </a:r>
            <a:r>
              <a:rPr lang="el-GR" sz="1400" baseline="30000" dirty="0"/>
              <a:t>α</a:t>
            </a:r>
            <a:r>
              <a:rPr lang="en-US" sz="1400" baseline="30000" dirty="0" smtClean="0"/>
              <a:t>G</a:t>
            </a:r>
            <a:r>
              <a:rPr lang="el-GR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78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– detector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19256" cy="5904656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</a:pPr>
            <a:r>
              <a:rPr lang="en-US" sz="1800" dirty="0" smtClean="0"/>
              <a:t>Detector studies</a:t>
            </a:r>
            <a:endParaRPr lang="fr-FR" sz="1800" dirty="0"/>
          </a:p>
          <a:p>
            <a:pPr lvl="1"/>
            <a:r>
              <a:rPr lang="en-US" sz="1600" dirty="0" smtClean="0"/>
              <a:t>Existing chamber</a:t>
            </a:r>
            <a:endParaRPr lang="fr-FR" sz="1600" dirty="0"/>
          </a:p>
          <a:p>
            <a:pPr lvl="2">
              <a:buFont typeface="Wingdings" panose="05000000000000000000" pitchFamily="2" charset="2"/>
              <a:buChar char="F"/>
            </a:pPr>
            <a:r>
              <a:rPr lang="en-US" sz="1600" dirty="0"/>
              <a:t>B</a:t>
            </a:r>
            <a:r>
              <a:rPr lang="en-US" sz="1600" dirty="0" smtClean="0"/>
              <a:t>ulk technology for semi-transparent mode</a:t>
            </a:r>
            <a:endParaRPr lang="fr-FR" sz="1600" dirty="0"/>
          </a:p>
          <a:p>
            <a:pPr lvl="2">
              <a:buFont typeface="Wingdings" panose="05000000000000000000" pitchFamily="2" charset="2"/>
              <a:buChar char="F"/>
            </a:pPr>
            <a:r>
              <a:rPr lang="en-US" sz="1600" dirty="0"/>
              <a:t>Microbulk for reflective mode</a:t>
            </a:r>
            <a:endParaRPr lang="fr-FR" sz="1600" dirty="0"/>
          </a:p>
          <a:p>
            <a:pPr lvl="2">
              <a:buFont typeface="Wingdings" panose="05000000000000000000" pitchFamily="2" charset="2"/>
              <a:buChar char="F"/>
            </a:pPr>
            <a:r>
              <a:rPr lang="en-US" sz="1600" dirty="0">
                <a:solidFill>
                  <a:srgbClr val="C00000"/>
                </a:solidFill>
              </a:rPr>
              <a:t>Thin-mesh </a:t>
            </a:r>
            <a:r>
              <a:rPr lang="en-US" sz="1600" dirty="0" smtClean="0">
                <a:solidFill>
                  <a:srgbClr val="C00000"/>
                </a:solidFill>
              </a:rPr>
              <a:t>bulk </a:t>
            </a:r>
            <a:br>
              <a:rPr lang="en-US" sz="1600" dirty="0" smtClean="0">
                <a:solidFill>
                  <a:srgbClr val="C00000"/>
                </a:solidFill>
              </a:rPr>
            </a:br>
            <a:r>
              <a:rPr lang="en-US" sz="1600" dirty="0" smtClean="0">
                <a:solidFill>
                  <a:srgbClr val="C00000"/>
                </a:solidFill>
              </a:rPr>
              <a:t>Improve electron transparency / minimize path variations. </a:t>
            </a:r>
            <a:br>
              <a:rPr lang="en-US" sz="1600" dirty="0" smtClean="0">
                <a:solidFill>
                  <a:srgbClr val="C00000"/>
                </a:solidFill>
              </a:rPr>
            </a:br>
            <a:r>
              <a:rPr lang="en-US" sz="1600" dirty="0" smtClean="0">
                <a:solidFill>
                  <a:srgbClr val="C00000"/>
                </a:solidFill>
              </a:rPr>
              <a:t>First fabrication tests OK </a:t>
            </a:r>
            <a:endParaRPr lang="fr-FR" sz="1600" dirty="0">
              <a:solidFill>
                <a:srgbClr val="C0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1600" dirty="0"/>
              <a:t>Laboratory tests (</a:t>
            </a:r>
            <a:r>
              <a:rPr lang="en-US" sz="1600" dirty="0" smtClean="0"/>
              <a:t>picosecond </a:t>
            </a:r>
            <a:r>
              <a:rPr lang="en-US" sz="1600" dirty="0"/>
              <a:t>laser @ IRAMIS)</a:t>
            </a:r>
            <a:endParaRPr lang="fr-FR" sz="1600" dirty="0"/>
          </a:p>
          <a:p>
            <a:pPr lvl="2">
              <a:buFont typeface="Wingdings" panose="05000000000000000000" pitchFamily="2" charset="2"/>
              <a:buChar char="F"/>
            </a:pPr>
            <a:r>
              <a:rPr lang="en-US" sz="1600" dirty="0" smtClean="0"/>
              <a:t>Gas optimization (He mixtures, quenchers…)</a:t>
            </a:r>
          </a:p>
          <a:p>
            <a:pPr lvl="2">
              <a:buFont typeface="Wingdings" panose="05000000000000000000" pitchFamily="2" charset="2"/>
              <a:buChar char="F"/>
            </a:pPr>
            <a:r>
              <a:rPr lang="en-US" sz="1600" dirty="0" smtClean="0"/>
              <a:t>Reflective mode</a:t>
            </a:r>
          </a:p>
          <a:p>
            <a:pPr lvl="2">
              <a:buFont typeface="Wingdings" panose="05000000000000000000" pitchFamily="2" charset="2"/>
              <a:buChar char="F"/>
            </a:pPr>
            <a:r>
              <a:rPr lang="en-US" sz="1600" dirty="0"/>
              <a:t>C</a:t>
            </a:r>
            <a:r>
              <a:rPr lang="en-US" sz="1600" dirty="0" smtClean="0"/>
              <a:t>ontinue single photo-electron performance studies </a:t>
            </a:r>
            <a:endParaRPr lang="fr-FR" sz="1600" dirty="0"/>
          </a:p>
          <a:p>
            <a:pPr lvl="2">
              <a:buFont typeface="Wingdings" panose="05000000000000000000" pitchFamily="2" charset="2"/>
              <a:buChar char="F"/>
            </a:pPr>
            <a:r>
              <a:rPr lang="en-US" sz="1600" dirty="0" smtClean="0"/>
              <a:t>Drift gaps</a:t>
            </a:r>
            <a:endParaRPr lang="fr-FR" sz="1600" dirty="0" smtClean="0"/>
          </a:p>
          <a:p>
            <a:pPr lvl="2">
              <a:buFont typeface="Wingdings" panose="05000000000000000000" pitchFamily="2" charset="2"/>
              <a:buChar char="F"/>
            </a:pPr>
            <a:r>
              <a:rPr lang="en-US" sz="1600" dirty="0" smtClean="0"/>
              <a:t>Effect </a:t>
            </a:r>
            <a:r>
              <a:rPr lang="en-US" sz="1600" dirty="0"/>
              <a:t>of the </a:t>
            </a:r>
            <a:r>
              <a:rPr lang="en-US" sz="1600" dirty="0" smtClean="0"/>
              <a:t>pillars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Build a second setup @ CERN</a:t>
            </a:r>
          </a:p>
          <a:p>
            <a:pPr lvl="1">
              <a:spcBef>
                <a:spcPts val="600"/>
              </a:spcBef>
            </a:pPr>
            <a:r>
              <a:rPr lang="en-US" sz="1600" i="1" dirty="0" smtClean="0"/>
              <a:t>Particle beam tests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Design </a:t>
            </a:r>
            <a:r>
              <a:rPr lang="en-US" sz="1600" dirty="0"/>
              <a:t>of a </a:t>
            </a:r>
            <a:r>
              <a:rPr lang="en-US" sz="1600" dirty="0" smtClean="0"/>
              <a:t>pixel</a:t>
            </a:r>
            <a:r>
              <a:rPr lang="en-US" sz="1600" dirty="0" smtClean="0"/>
              <a:t>ated</a:t>
            </a:r>
            <a:r>
              <a:rPr lang="en-US" sz="1600" dirty="0" smtClean="0"/>
              <a:t> </a:t>
            </a:r>
            <a:r>
              <a:rPr lang="en-US" sz="1600" dirty="0"/>
              <a:t>prototype (~5×5 cm</a:t>
            </a:r>
            <a:r>
              <a:rPr lang="en-US" sz="1600" baseline="30000" dirty="0"/>
              <a:t>2</a:t>
            </a:r>
            <a:r>
              <a:rPr lang="en-US" sz="1600" dirty="0" smtClean="0"/>
              <a:t>). </a:t>
            </a:r>
            <a:endParaRPr lang="en-US" sz="1600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F"/>
            </a:pPr>
            <a:r>
              <a:rPr lang="en-US" sz="2000" i="1" dirty="0" smtClean="0">
                <a:solidFill>
                  <a:srgbClr val="C00000"/>
                </a:solidFill>
              </a:rPr>
              <a:t>Scalable to ~1 </a:t>
            </a:r>
            <a:r>
              <a:rPr lang="en-US" sz="2000" i="1" dirty="0" smtClean="0">
                <a:solidFill>
                  <a:srgbClr val="C00000"/>
                </a:solidFill>
              </a:rPr>
              <a:t>m</a:t>
            </a:r>
            <a:r>
              <a:rPr lang="en-US" sz="2000" i="1" baseline="30000" dirty="0" smtClean="0">
                <a:solidFill>
                  <a:srgbClr val="C00000"/>
                </a:solidFill>
              </a:rPr>
              <a:t>2</a:t>
            </a:r>
            <a:endParaRPr lang="fr-FR" sz="2000" i="1" dirty="0">
              <a:solidFill>
                <a:srgbClr val="C00000"/>
              </a:solidFill>
            </a:endParaRPr>
          </a:p>
          <a:p>
            <a:pPr lvl="0">
              <a:spcBef>
                <a:spcPts val="600"/>
              </a:spcBef>
            </a:pPr>
            <a:r>
              <a:rPr lang="en-US" sz="1800" dirty="0" smtClean="0"/>
              <a:t>Simulations / Calculations</a:t>
            </a:r>
            <a:endParaRPr lang="fr-FR" sz="1800" dirty="0" smtClean="0"/>
          </a:p>
          <a:p>
            <a:pPr lvl="1"/>
            <a:r>
              <a:rPr lang="en-US" sz="1600" dirty="0" smtClean="0"/>
              <a:t>Performance</a:t>
            </a:r>
          </a:p>
          <a:p>
            <a:pPr lvl="1"/>
            <a:r>
              <a:rPr lang="en-US" sz="1600" dirty="0" smtClean="0"/>
              <a:t>Detector design</a:t>
            </a:r>
            <a:endParaRPr lang="fr-FR" sz="1600" dirty="0" smtClean="0"/>
          </a:p>
          <a:p>
            <a:pPr lvl="1"/>
            <a:r>
              <a:rPr lang="en-US" sz="1600" dirty="0" smtClean="0"/>
              <a:t>Gas selection / optimization</a:t>
            </a:r>
            <a:endParaRPr lang="fr-FR" sz="1600" dirty="0" smtClean="0"/>
          </a:p>
          <a:p>
            <a:pPr lvl="1"/>
            <a:r>
              <a:rPr lang="en-US" sz="1600" dirty="0" smtClean="0"/>
              <a:t>Photocathode / crystal selection </a:t>
            </a:r>
            <a:endParaRPr lang="fr-FR" sz="1600" dirty="0" smtClean="0"/>
          </a:p>
        </p:txBody>
      </p:sp>
      <p:pic>
        <p:nvPicPr>
          <p:cNvPr id="11266" name="Picture 2" descr="\\dapdc5\tpapaeva\Desktop\Picosecond Micromegas\picosec\Picoseconde\PS Mesh fine 1\PS M1 plo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82806"/>
            <a:ext cx="1944216" cy="1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\\dapdc5\tpapaeva\Desktop\Picosecond Micromegas\picosec\Picoseconde\PS Mesh fine 1\PS M1 plot 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66" y="3447503"/>
            <a:ext cx="1871874" cy="140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9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(</a:t>
            </a:r>
            <a:r>
              <a:rPr lang="en-US" sz="2800" dirty="0" smtClean="0"/>
              <a:t>photocathode, aging, robustness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800" dirty="0" smtClean="0"/>
              <a:t>Radiator / photocathode</a:t>
            </a:r>
          </a:p>
          <a:p>
            <a:pPr lvl="1"/>
            <a:r>
              <a:rPr lang="en-US" sz="1600" dirty="0" smtClean="0"/>
              <a:t>Crystal selection / photon yield</a:t>
            </a:r>
          </a:p>
          <a:p>
            <a:pPr lvl="1"/>
            <a:r>
              <a:rPr lang="en-US" sz="1600" dirty="0" smtClean="0"/>
              <a:t>Photocathode (</a:t>
            </a:r>
            <a:r>
              <a:rPr lang="en-US" sz="1600" dirty="0" err="1" smtClean="0"/>
              <a:t>CsI</a:t>
            </a:r>
            <a:r>
              <a:rPr lang="en-US" sz="1600" dirty="0" smtClean="0"/>
              <a:t> fabrication, handling, storage, protection…) </a:t>
            </a:r>
          </a:p>
          <a:p>
            <a:pPr lvl="1"/>
            <a:r>
              <a:rPr lang="en-US" sz="1600" dirty="0" smtClean="0"/>
              <a:t>Aging tests </a:t>
            </a:r>
          </a:p>
          <a:p>
            <a:pPr lvl="2">
              <a:buFont typeface="Wingdings" panose="05000000000000000000" pitchFamily="2" charset="2"/>
              <a:buChar char="F"/>
            </a:pPr>
            <a:r>
              <a:rPr lang="en-US" sz="1600" dirty="0" smtClean="0"/>
              <a:t>Deterioration with time</a:t>
            </a:r>
          </a:p>
          <a:p>
            <a:pPr lvl="2">
              <a:buFont typeface="Wingdings" panose="05000000000000000000" pitchFamily="2" charset="2"/>
              <a:buChar char="F"/>
            </a:pPr>
            <a:r>
              <a:rPr lang="en-US" sz="1600" dirty="0" smtClean="0"/>
              <a:t>Particle flux =&gt; high rate tests @ IRAMIS</a:t>
            </a:r>
          </a:p>
          <a:p>
            <a:pPr lvl="1"/>
            <a:r>
              <a:rPr lang="en-US" sz="1600" dirty="0" smtClean="0"/>
              <a:t>Robustness</a:t>
            </a:r>
          </a:p>
          <a:p>
            <a:pPr lvl="1"/>
            <a:r>
              <a:rPr lang="en-US" sz="1600" dirty="0" smtClean="0"/>
              <a:t>Total reflection problem @ reflective mode ? Coating,...</a:t>
            </a:r>
          </a:p>
          <a:p>
            <a:pPr lvl="0"/>
            <a:r>
              <a:rPr lang="en-US" sz="1800" dirty="0" smtClean="0"/>
              <a:t>Secondary Emitter (</a:t>
            </a:r>
            <a:r>
              <a:rPr lang="en-US" sz="1800" i="1" dirty="0" smtClean="0">
                <a:solidFill>
                  <a:srgbClr val="C00000"/>
                </a:solidFill>
              </a:rPr>
              <a:t>Collaboration with CEA/DRT</a:t>
            </a:r>
            <a:r>
              <a:rPr lang="en-US" sz="1800" dirty="0" smtClean="0"/>
              <a:t>)</a:t>
            </a:r>
          </a:p>
          <a:p>
            <a:pPr lvl="1"/>
            <a:r>
              <a:rPr lang="en-US" sz="1600" dirty="0" smtClean="0"/>
              <a:t>Replace the crystal + photocathode with secondary electron emitter</a:t>
            </a:r>
          </a:p>
          <a:p>
            <a:pPr lvl="2">
              <a:buFont typeface="Wingdings" panose="05000000000000000000" pitchFamily="2" charset="2"/>
              <a:buChar char="F"/>
            </a:pPr>
            <a:r>
              <a:rPr lang="en-US" sz="1600" dirty="0" smtClean="0"/>
              <a:t> Robustness / spark reduction</a:t>
            </a:r>
          </a:p>
          <a:p>
            <a:pPr lvl="2">
              <a:buFont typeface="Wingdings" panose="05000000000000000000" pitchFamily="2" charset="2"/>
              <a:buChar char="F"/>
            </a:pPr>
            <a:r>
              <a:rPr lang="en-US" sz="1600" dirty="0" smtClean="0"/>
              <a:t> Free choice of substrate material </a:t>
            </a:r>
          </a:p>
          <a:p>
            <a:pPr lvl="1"/>
            <a:r>
              <a:rPr lang="en-US" sz="1600" dirty="0" smtClean="0"/>
              <a:t>Investigate materials with high secondary electron yield. </a:t>
            </a:r>
            <a:br>
              <a:rPr lang="en-US" sz="1600" dirty="0" smtClean="0"/>
            </a:br>
            <a:r>
              <a:rPr lang="en-US" sz="1600" dirty="0" smtClean="0"/>
              <a:t>(Doped-) </a:t>
            </a:r>
            <a:r>
              <a:rPr lang="en-US" sz="1600" dirty="0"/>
              <a:t>d</a:t>
            </a:r>
            <a:r>
              <a:rPr lang="en-US" sz="1600" dirty="0" smtClean="0"/>
              <a:t>iamond deposition, DLC, graphene…</a:t>
            </a:r>
          </a:p>
          <a:p>
            <a:pPr lvl="2">
              <a:buFont typeface="Wingdings" panose="05000000000000000000" pitchFamily="2" charset="2"/>
              <a:buChar char="F"/>
            </a:pPr>
            <a:r>
              <a:rPr lang="en-US" sz="1600" dirty="0" smtClean="0"/>
              <a:t>Conductive</a:t>
            </a:r>
          </a:p>
          <a:p>
            <a:pPr lvl="2">
              <a:buFont typeface="Wingdings" panose="05000000000000000000" pitchFamily="2" charset="2"/>
              <a:buChar char="F"/>
            </a:pPr>
            <a:r>
              <a:rPr lang="en-US" sz="1600" dirty="0" smtClean="0"/>
              <a:t>Robust 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sz="1600" i="1" dirty="0" smtClean="0">
                <a:solidFill>
                  <a:srgbClr val="C00000"/>
                </a:solidFill>
              </a:rPr>
              <a:t>Multi layer detector</a:t>
            </a:r>
          </a:p>
          <a:p>
            <a:pPr lvl="1"/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Diamond / graphene layer for photocathode protection ?</a:t>
            </a:r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2492896"/>
            <a:ext cx="2754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è"/>
            </a:pPr>
            <a:r>
              <a:rPr lang="en-US" sz="2000" b="1" i="1" dirty="0" smtClean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Improvement with</a:t>
            </a:r>
          </a:p>
          <a:p>
            <a:r>
              <a:rPr lang="en-US" sz="2000" b="1" i="1" dirty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000" b="1" i="1" dirty="0" smtClean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 r</a:t>
            </a:r>
            <a:r>
              <a:rPr lang="en-US" sz="20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eflective mode </a:t>
            </a:r>
          </a:p>
        </p:txBody>
      </p:sp>
    </p:spTree>
    <p:extLst>
      <p:ext uri="{BB962C8B-B14F-4D97-AF65-F5344CB8AC3E}">
        <p14:creationId xmlns:p14="http://schemas.microsoft.com/office/powerpoint/2010/main" val="83637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(Electronics)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800" dirty="0" smtClean="0"/>
              <a:t>Electronics </a:t>
            </a:r>
          </a:p>
          <a:p>
            <a:pPr lvl="1"/>
            <a:r>
              <a:rPr lang="en-US" sz="1600" dirty="0" smtClean="0"/>
              <a:t>SAMPIC (D. Breton / LAL)</a:t>
            </a:r>
          </a:p>
          <a:p>
            <a:pPr lvl="1"/>
            <a:r>
              <a:rPr lang="en-US" sz="1600" dirty="0" smtClean="0"/>
              <a:t>Radiation hard amplifiers </a:t>
            </a:r>
            <a:r>
              <a:rPr lang="en-US" sz="1600" dirty="0" smtClean="0">
                <a:sym typeface="Wingdings" panose="05000000000000000000" pitchFamily="2" charset="2"/>
              </a:rPr>
              <a:t> Mitch Newcomer / PENN</a:t>
            </a:r>
            <a:endParaRPr lang="en-US" sz="1600" dirty="0" smtClean="0"/>
          </a:p>
          <a:p>
            <a:pPr lvl="1"/>
            <a:r>
              <a:rPr lang="en-US" sz="1600" dirty="0" smtClean="0"/>
              <a:t>Onboard electronics ?</a:t>
            </a:r>
          </a:p>
          <a:p>
            <a:pPr lvl="1"/>
            <a:r>
              <a:rPr lang="en-US" sz="1600" dirty="0" smtClean="0"/>
              <a:t>Improve signal transfer lines, bandwidth</a:t>
            </a:r>
          </a:p>
          <a:p>
            <a:pPr lvl="1"/>
            <a:r>
              <a:rPr lang="en-US" sz="1600" dirty="0" smtClean="0"/>
              <a:t>Fast charge preamplifier? (integration ~</a:t>
            </a:r>
            <a:r>
              <a:rPr lang="en-US" sz="1600" dirty="0" err="1" smtClean="0"/>
              <a:t>ps</a:t>
            </a:r>
            <a:r>
              <a:rPr lang="en-US" sz="1600" dirty="0" smtClean="0"/>
              <a:t> ?)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807" y="3344812"/>
            <a:ext cx="385762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" b="4177"/>
          <a:stretch/>
        </p:blipFill>
        <p:spPr bwMode="auto">
          <a:xfrm>
            <a:off x="999108" y="3284984"/>
            <a:ext cx="3140844" cy="30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2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- outlook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5576" y="836712"/>
            <a:ext cx="7848872" cy="58326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A Micromegas photodetector has been constructed in order to study the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potential for ~10 picosecond timing </a:t>
            </a:r>
            <a:r>
              <a:rPr lang="en-US" sz="1600" dirty="0" smtClean="0"/>
              <a:t>for charged particles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First tests with a laser are positive.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180 </a:t>
            </a:r>
            <a:r>
              <a:rPr lang="en-US" sz="1600" b="1" dirty="0" err="1" smtClean="0">
                <a:solidFill>
                  <a:srgbClr val="C00000"/>
                </a:solidFill>
              </a:rPr>
              <a:t>ps</a:t>
            </a:r>
            <a:r>
              <a:rPr lang="en-US" sz="1600" b="1" dirty="0" smtClean="0">
                <a:solidFill>
                  <a:srgbClr val="C00000"/>
                </a:solidFill>
              </a:rPr>
              <a:t> time resolution for &lt;N&gt;=1.26 </a:t>
            </a:r>
            <a:r>
              <a:rPr lang="en-US" sz="1600" b="1" dirty="0" err="1" smtClean="0">
                <a:solidFill>
                  <a:srgbClr val="C00000"/>
                </a:solidFill>
              </a:rPr>
              <a:t>p.e.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/>
              <a:t>has  been measured </a:t>
            </a:r>
            <a:br>
              <a:rPr lang="en-US" sz="1600" dirty="0" smtClean="0"/>
            </a:br>
            <a:r>
              <a:rPr lang="en-US" sz="1600" dirty="0" smtClean="0"/>
              <a:t>with a standard bulk </a:t>
            </a:r>
            <a:r>
              <a:rPr lang="en-US" sz="1600" dirty="0"/>
              <a:t>M</a:t>
            </a:r>
            <a:r>
              <a:rPr lang="en-US" sz="1600" dirty="0" smtClean="0"/>
              <a:t>icromegas in </a:t>
            </a:r>
            <a:r>
              <a:rPr lang="en-US" sz="1600" b="1" dirty="0" smtClean="0"/>
              <a:t>semi-transparent</a:t>
            </a:r>
            <a:r>
              <a:rPr lang="en-US" sz="1600" dirty="0" smtClean="0"/>
              <a:t> &amp; sealed mode + </a:t>
            </a:r>
            <a:r>
              <a:rPr lang="en-US" sz="1600" b="1" dirty="0" err="1" smtClean="0"/>
              <a:t>preamplification</a:t>
            </a:r>
            <a:r>
              <a:rPr lang="en-US" sz="1600" b="1" dirty="0" smtClean="0"/>
              <a:t> </a:t>
            </a:r>
            <a:endParaRPr lang="en-US" sz="1600" dirty="0" smtClean="0"/>
          </a:p>
          <a:p>
            <a:pPr lvl="1">
              <a:buFont typeface="Wingdings" pitchFamily="2" charset="2"/>
              <a:buChar char="è"/>
            </a:pPr>
            <a:r>
              <a:rPr lang="en-US" sz="1600" i="1" dirty="0" smtClean="0">
                <a:sym typeface="Wingdings" panose="05000000000000000000" pitchFamily="2" charset="2"/>
              </a:rPr>
              <a:t>Big </a:t>
            </a:r>
            <a:r>
              <a:rPr lang="en-US" sz="1600" i="1" dirty="0">
                <a:sym typeface="Wingdings" panose="05000000000000000000" pitchFamily="2" charset="2"/>
              </a:rPr>
              <a:t>m</a:t>
            </a:r>
            <a:r>
              <a:rPr lang="en-US" sz="1600" i="1" dirty="0" smtClean="0"/>
              <a:t>argin for improvement </a:t>
            </a:r>
          </a:p>
          <a:p>
            <a:pPr lvl="2">
              <a:buFont typeface="Wingdings" panose="05000000000000000000" pitchFamily="2" charset="2"/>
              <a:buChar char=""/>
            </a:pPr>
            <a:r>
              <a:rPr lang="en-US" sz="1600" i="1" dirty="0" smtClean="0"/>
              <a:t>Gas optimization </a:t>
            </a:r>
          </a:p>
          <a:p>
            <a:pPr lvl="2">
              <a:buFont typeface="Wingdings" panose="05000000000000000000" pitchFamily="2" charset="2"/>
              <a:buChar char=""/>
            </a:pPr>
            <a:r>
              <a:rPr lang="en-US" sz="1600" i="1" dirty="0" smtClean="0"/>
              <a:t>Thin mesh</a:t>
            </a:r>
          </a:p>
          <a:p>
            <a:pPr lvl="1">
              <a:buFont typeface="Wingdings" pitchFamily="2" charset="2"/>
              <a:buChar char="è"/>
            </a:pPr>
            <a:r>
              <a:rPr lang="en-US" sz="1600" i="1" dirty="0" smtClean="0">
                <a:sym typeface="Wingdings" panose="05000000000000000000" pitchFamily="2" charset="2"/>
              </a:rPr>
              <a:t>Reflective mode to be studied.</a:t>
            </a:r>
          </a:p>
          <a:p>
            <a:pPr lvl="1">
              <a:buFont typeface="Wingdings" pitchFamily="2" charset="2"/>
              <a:buChar char="è"/>
            </a:pPr>
            <a:r>
              <a:rPr lang="en-US" sz="1600" i="1" dirty="0" smtClean="0">
                <a:sym typeface="Wingdings" panose="05000000000000000000" pitchFamily="2" charset="2"/>
              </a:rPr>
              <a:t>Alternative design with secondary emitter</a:t>
            </a:r>
            <a:endParaRPr lang="en-US" sz="1600" i="1" dirty="0" smtClean="0"/>
          </a:p>
          <a:p>
            <a:pPr marL="0" indent="0">
              <a:buFont typeface="Wingdings" pitchFamily="2" charset="2"/>
              <a:buNone/>
            </a:pPr>
            <a:endParaRPr lang="en-US" sz="1600" dirty="0" smtClean="0"/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R&amp;D will continue. More resources (</a:t>
            </a:r>
            <a:r>
              <a:rPr lang="en-US" sz="1600" i="1" dirty="0" smtClean="0"/>
              <a:t>hopefully!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Involvement of more groups / labs</a:t>
            </a:r>
          </a:p>
          <a:p>
            <a:pPr lvl="1">
              <a:buFont typeface="Wingdings" pitchFamily="2" charset="2"/>
              <a:buChar char="è"/>
            </a:pPr>
            <a:r>
              <a:rPr lang="en-US" sz="1600" dirty="0" smtClean="0"/>
              <a:t>Involvement of the </a:t>
            </a:r>
            <a:r>
              <a:rPr lang="en-US" sz="1600" dirty="0" err="1" smtClean="0"/>
              <a:t>Saclay</a:t>
            </a:r>
            <a:r>
              <a:rPr lang="en-US" sz="1600" dirty="0" smtClean="0"/>
              <a:t> SPP group </a:t>
            </a:r>
            <a:r>
              <a:rPr lang="en-US" sz="1400" dirty="0" smtClean="0"/>
              <a:t> </a:t>
            </a:r>
          </a:p>
          <a:p>
            <a:r>
              <a:rPr lang="en-US" sz="1600" dirty="0" smtClean="0"/>
              <a:t>Request for ANR </a:t>
            </a:r>
            <a:r>
              <a:rPr lang="en-US" sz="1600" dirty="0" smtClean="0"/>
              <a:t>funding</a:t>
            </a:r>
            <a:endParaRPr lang="en-US" sz="1600" dirty="0" smtClean="0"/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C00000"/>
                </a:solidFill>
              </a:rPr>
              <a:t>Encouraging results + growing interest! </a:t>
            </a:r>
            <a:endParaRPr lang="en-US" sz="1600" i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en-US" sz="1600" dirty="0" smtClean="0"/>
          </a:p>
          <a:p>
            <a:pPr marL="0" indent="0">
              <a:buFont typeface="Wingdings" pitchFamily="2" charset="2"/>
              <a:buNone/>
            </a:pP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108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Localizing the e</a:t>
            </a:r>
            <a:r>
              <a:rPr lang="en-US" baseline="30000" dirty="0" smtClean="0"/>
              <a:t>-</a:t>
            </a:r>
            <a:r>
              <a:rPr lang="en-US" dirty="0"/>
              <a:t> </a:t>
            </a:r>
            <a:r>
              <a:rPr lang="en-US" dirty="0" smtClean="0"/>
              <a:t>creation point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795320" cy="554461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b="1" i="1" dirty="0" smtClean="0">
                <a:solidFill>
                  <a:srgbClr val="C00000"/>
                </a:solidFill>
              </a:rPr>
              <a:t>Limit the direct gas ionization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b="1" i="1" dirty="0" smtClean="0">
                <a:solidFill>
                  <a:srgbClr val="C00000"/>
                </a:solidFill>
              </a:rPr>
              <a:t>use a radiator / photocathode electron emitter: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Cherenkov light produced by charged particles crossing a MgF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crystal 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Photoelectrons extracted from a photocathode (</a:t>
            </a:r>
            <a:r>
              <a:rPr lang="en-US" sz="1800" dirty="0" err="1" smtClean="0"/>
              <a:t>CsI</a:t>
            </a:r>
            <a:r>
              <a:rPr lang="en-US" sz="1800" dirty="0" smtClean="0"/>
              <a:t>) 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è"/>
            </a:pPr>
            <a:r>
              <a:rPr lang="en-US" sz="1600" dirty="0" smtClean="0"/>
              <a:t>Simultaneous &amp; well localized ionization of the gas</a:t>
            </a:r>
            <a:r>
              <a:rPr lang="en-US" sz="1600" dirty="0" smtClean="0">
                <a:sym typeface="Wingdings" panose="05000000000000000000" pitchFamily="2" charset="2"/>
              </a:rPr>
              <a:t> (</a:t>
            </a:r>
            <a:r>
              <a:rPr lang="en-US" sz="1600" dirty="0">
                <a:sym typeface="Wingdings" panose="05000000000000000000" pitchFamily="2" charset="2"/>
              </a:rPr>
              <a:t>time jitter for the Cherenkov light ~10 </a:t>
            </a:r>
            <a:r>
              <a:rPr lang="en-US" sz="1600" dirty="0" err="1">
                <a:sym typeface="Wingdings" panose="05000000000000000000" pitchFamily="2" charset="2"/>
              </a:rPr>
              <a:t>ps</a:t>
            </a:r>
            <a:r>
              <a:rPr lang="en-US" sz="1600" dirty="0">
                <a:sym typeface="Wingdings" panose="05000000000000000000" pitchFamily="2" charset="2"/>
              </a:rPr>
              <a:t>)</a:t>
            </a:r>
          </a:p>
          <a:p>
            <a:pPr lvl="1">
              <a:buFont typeface="Wingdings" pitchFamily="2" charset="2"/>
              <a:buChar char="è"/>
            </a:pPr>
            <a:r>
              <a:rPr lang="en-US" sz="1600" dirty="0">
                <a:sym typeface="Wingdings" panose="05000000000000000000" pitchFamily="2" charset="2"/>
              </a:rPr>
              <a:t>Well defined, small drift </a:t>
            </a:r>
            <a:r>
              <a:rPr lang="en-US" sz="1600" dirty="0" smtClean="0">
                <a:sym typeface="Wingdings" panose="05000000000000000000" pitchFamily="2" charset="2"/>
              </a:rPr>
              <a:t>gap with strong electric field  (~10kV/cm), or no drift</a:t>
            </a:r>
            <a:endParaRPr lang="en-US" sz="1600" dirty="0"/>
          </a:p>
          <a:p>
            <a:pPr marL="457200" lvl="1" indent="0">
              <a:spcBef>
                <a:spcPts val="600"/>
              </a:spcBef>
              <a:buNone/>
            </a:pPr>
            <a:endParaRPr lang="en-US" sz="1600" dirty="0" smtClean="0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ectangle 67"/>
          <p:cNvSpPr>
            <a:spLocks noChangeArrowheads="1"/>
          </p:cNvSpPr>
          <p:nvPr/>
        </p:nvSpPr>
        <p:spPr bwMode="auto">
          <a:xfrm>
            <a:off x="0" y="29737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fr-F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ea typeface="MS Mincho" pitchFamily="49" charset="-128"/>
                <a:cs typeface="Times New Roman" pitchFamily="18" charset="0"/>
              </a:rPr>
              <a:t> </a:t>
            </a:r>
            <a:endParaRPr kumimoji="0" lang="en-US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0" y="58502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187624" y="3232532"/>
            <a:ext cx="6991058" cy="3508836"/>
            <a:chOff x="1187624" y="2636912"/>
            <a:chExt cx="6991058" cy="3508836"/>
          </a:xfrm>
        </p:grpSpPr>
        <p:grpSp>
          <p:nvGrpSpPr>
            <p:cNvPr id="93" name="Group 92"/>
            <p:cNvGrpSpPr/>
            <p:nvPr/>
          </p:nvGrpSpPr>
          <p:grpSpPr>
            <a:xfrm>
              <a:off x="5330283" y="2924944"/>
              <a:ext cx="2848399" cy="3220129"/>
              <a:chOff x="6084168" y="3305890"/>
              <a:chExt cx="2848399" cy="3220129"/>
            </a:xfrm>
          </p:grpSpPr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6084168" y="3356992"/>
                <a:ext cx="2668270" cy="3169027"/>
                <a:chOff x="0" y="-288037"/>
                <a:chExt cx="2668351" cy="3169080"/>
              </a:xfrm>
            </p:grpSpPr>
            <p:grpSp>
              <p:nvGrpSpPr>
                <p:cNvPr id="28" name="Group 27"/>
                <p:cNvGrpSpPr>
                  <a:grpSpLocks/>
                </p:cNvGrpSpPr>
                <p:nvPr/>
              </p:nvGrpSpPr>
              <p:grpSpPr bwMode="auto">
                <a:xfrm>
                  <a:off x="0" y="-288037"/>
                  <a:ext cx="2668351" cy="3169080"/>
                  <a:chOff x="0" y="-288037"/>
                  <a:chExt cx="2668351" cy="3169080"/>
                </a:xfrm>
              </p:grpSpPr>
              <p:sp>
                <p:nvSpPr>
                  <p:cNvPr id="31" name="Rounded 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351" y="0"/>
                    <a:ext cx="2667000" cy="68579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83D3FF"/>
                      </a:gs>
                      <a:gs pos="50000">
                        <a:srgbClr val="B5E2FF"/>
                      </a:gs>
                      <a:gs pos="100000">
                        <a:srgbClr val="DBF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l">
                      <a:spcAft>
                        <a:spcPts val="0"/>
                      </a:spcAft>
                    </a:pPr>
                    <a:r>
                      <a:rPr lang="en-US" sz="1200">
                        <a:effectLst/>
                        <a:latin typeface="Times"/>
                        <a:ea typeface="Times New Roman"/>
                        <a:cs typeface="Times New Roman"/>
                      </a:rPr>
                      <a:t> </a:t>
                    </a:r>
                    <a:endParaRPr lang="fr-FR" sz="1200">
                      <a:effectLst/>
                      <a:latin typeface="Times"/>
                      <a:ea typeface="Times New Roman"/>
                      <a:cs typeface="Times New Roman"/>
                    </a:endParaRPr>
                  </a:p>
                </p:txBody>
              </p:sp>
              <p:grpSp>
                <p:nvGrpSpPr>
                  <p:cNvPr id="32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0" y="-288037"/>
                    <a:ext cx="2668351" cy="3169080"/>
                    <a:chOff x="0" y="-288037"/>
                    <a:chExt cx="2668351" cy="3169080"/>
                  </a:xfrm>
                </p:grpSpPr>
                <p:grpSp>
                  <p:nvGrpSpPr>
                    <p:cNvPr id="33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751" y="2392706"/>
                      <a:ext cx="2514600" cy="121920"/>
                      <a:chOff x="153751" y="2392680"/>
                      <a:chExt cx="2362200" cy="91438"/>
                    </a:xfrm>
                  </p:grpSpPr>
                  <p:sp>
                    <p:nvSpPr>
                      <p:cNvPr id="50" name="Rectangle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3751" y="2392680"/>
                        <a:ext cx="2362200" cy="45719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 w="12700" cap="sq">
                        <a:solidFill>
                          <a:srgbClr val="FF66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pPr algn="l">
                          <a:spcAft>
                            <a:spcPts val="0"/>
                          </a:spcAft>
                        </a:pPr>
                        <a:r>
                          <a: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rPr>
                          <a:t> </a:t>
                        </a:r>
                        <a:endParaRPr lang="fr-FR" sz="1200">
                          <a:effectLst/>
                          <a:latin typeface="Times"/>
                          <a:ea typeface="Times New Roman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51" name="Rectangle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3751" y="2438399"/>
                        <a:ext cx="2362200" cy="45719"/>
                      </a:xfrm>
                      <a:prstGeom prst="rect">
                        <a:avLst/>
                      </a:prstGeom>
                      <a:solidFill>
                        <a:srgbClr val="003300"/>
                      </a:solidFill>
                      <a:ln w="12700" cap="sq">
                        <a:solidFill>
                          <a:srgbClr val="0033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pPr algn="l">
                          <a:spcAft>
                            <a:spcPts val="0"/>
                          </a:spcAft>
                        </a:pPr>
                        <a:r>
                          <a: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rPr>
                          <a:t> </a:t>
                        </a:r>
                        <a:endParaRPr lang="fr-FR" sz="1200">
                          <a:effectLst/>
                          <a:latin typeface="Times"/>
                          <a:ea typeface="Times New Roman"/>
                          <a:cs typeface="Times New Roman"/>
                        </a:endParaRPr>
                      </a:p>
                    </p:txBody>
                  </p:sp>
                </p:grpSp>
                <p:sp>
                  <p:nvSpPr>
                    <p:cNvPr id="34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3751" y="1706881"/>
                      <a:ext cx="990600" cy="45719"/>
                    </a:xfrm>
                    <a:prstGeom prst="rect">
                      <a:avLst/>
                    </a:prstGeom>
                    <a:solidFill>
                      <a:srgbClr val="FF6600"/>
                    </a:solidFill>
                    <a:ln w="12700" cap="sq">
                      <a:solidFill>
                        <a:srgbClr val="FF66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p:txBody>
                </p:sp>
                <p:grpSp>
                  <p:nvGrpSpPr>
                    <p:cNvPr id="35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685800"/>
                      <a:ext cx="2668351" cy="1066800"/>
                      <a:chOff x="0" y="685800"/>
                      <a:chExt cx="6362991" cy="1066800"/>
                    </a:xfrm>
                  </p:grpSpPr>
                  <p:sp>
                    <p:nvSpPr>
                      <p:cNvPr id="48" name="Rectangle 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685800"/>
                        <a:ext cx="6362991" cy="45719"/>
                      </a:xfrm>
                      <a:prstGeom prst="rect">
                        <a:avLst/>
                      </a:prstGeom>
                      <a:solidFill>
                        <a:srgbClr val="54AC7C"/>
                      </a:solidFill>
                      <a:ln w="12700" cap="sq">
                        <a:solidFill>
                          <a:srgbClr val="54AC7C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pPr algn="l">
                          <a:spcAft>
                            <a:spcPts val="0"/>
                          </a:spcAft>
                        </a:pPr>
                        <a:r>
                          <a: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rPr>
                          <a:t> </a:t>
                        </a:r>
                        <a:endParaRPr lang="fr-FR" sz="1200">
                          <a:effectLst/>
                          <a:latin typeface="Times"/>
                          <a:ea typeface="Times New Roman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49" name="Rectangl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00791" y="1706881"/>
                        <a:ext cx="2362200" cy="45719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 w="12700" cap="sq">
                        <a:solidFill>
                          <a:srgbClr val="FF66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pPr algn="l">
                          <a:spcAft>
                            <a:spcPts val="0"/>
                          </a:spcAft>
                        </a:pPr>
                        <a:r>
                          <a: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rPr>
                          <a:t> </a:t>
                        </a:r>
                        <a:endParaRPr lang="fr-FR" sz="1200">
                          <a:effectLst/>
                          <a:latin typeface="Times"/>
                          <a:ea typeface="Times New Roman"/>
                          <a:cs typeface="Times New Roman"/>
                        </a:endParaRPr>
                      </a:p>
                    </p:txBody>
                  </p:sp>
                </p:grpSp>
                <p:sp>
                  <p:nvSpPr>
                    <p:cNvPr id="36" name="Isosceles Tri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4351" y="1828800"/>
                      <a:ext cx="609600" cy="53340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703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sq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p:txBody>
                </p:sp>
                <p:sp>
                  <p:nvSpPr>
                    <p:cNvPr id="37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00255" y="216027"/>
                      <a:ext cx="535895" cy="4152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none" lIns="91440" tIns="45720" rIns="91440" bIns="45720" anchor="t" anchorCtr="0" upright="1">
                      <a:spAutoFit/>
                    </a:bodyPr>
                    <a:lstStyle/>
                    <a:p>
                      <a:pPr algn="just"/>
                      <a:r>
                        <a:rPr lang="en-US" sz="1000" dirty="0">
                          <a:effectLst/>
                          <a:latin typeface="Times"/>
                          <a:ea typeface="MS Mincho"/>
                          <a:cs typeface="Times New Roman"/>
                        </a:rPr>
                        <a:t>photon</a:t>
                      </a:r>
                      <a:endParaRPr lang="fr-FR" sz="10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p:txBody>
                </p:sp>
                <p:sp>
                  <p:nvSpPr>
                    <p:cNvPr id="38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04440" y="838048"/>
                      <a:ext cx="592405" cy="4152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none" lIns="91440" tIns="45720" rIns="91440" bIns="45720" anchor="t" anchorCtr="0" upright="1">
                      <a:spAutoFit/>
                    </a:bodyPr>
                    <a:lstStyle/>
                    <a:p>
                      <a:pPr algn="just"/>
                      <a:r>
                        <a:rPr lang="en-US" sz="1000" dirty="0">
                          <a:effectLst/>
                          <a:latin typeface="Times"/>
                          <a:ea typeface="MS Mincho"/>
                          <a:cs typeface="Times New Roman"/>
                        </a:rPr>
                        <a:t>electron</a:t>
                      </a:r>
                      <a:endParaRPr lang="fr-FR" sz="10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p:txBody>
                </p:sp>
                <p:sp>
                  <p:nvSpPr>
                    <p:cNvPr id="39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2465753"/>
                      <a:ext cx="627327" cy="4152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none" lIns="91440" tIns="45720" rIns="91440" bIns="45720" anchor="t" anchorCtr="0" upright="1">
                      <a:spAutoFit/>
                    </a:bodyPr>
                    <a:lstStyle/>
                    <a:p>
                      <a:pPr algn="just"/>
                      <a:r>
                        <a:rPr lang="en-US" sz="1000">
                          <a:effectLst/>
                          <a:latin typeface="Times"/>
                          <a:ea typeface="MS Mincho"/>
                          <a:cs typeface="Times New Roman"/>
                        </a:rPr>
                        <a:t>insulator</a:t>
                      </a:r>
                      <a:endParaRPr lang="fr-FR" sz="10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p:txBody>
                </p:sp>
                <p:sp>
                  <p:nvSpPr>
                    <p:cNvPr id="40" name="Text Box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34461" y="2160973"/>
                      <a:ext cx="486369" cy="4152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none" lIns="91440" tIns="45720" rIns="91440" bIns="45720" anchor="t" anchorCtr="0" upright="1">
                      <a:spAutoFit/>
                    </a:bodyPr>
                    <a:lstStyle/>
                    <a:p>
                      <a:pPr algn="just"/>
                      <a:r>
                        <a:rPr lang="en-US" sz="1000">
                          <a:effectLst/>
                          <a:latin typeface="Times"/>
                          <a:ea typeface="MS Mincho"/>
                          <a:cs typeface="Times New Roman"/>
                        </a:rPr>
                        <a:t>anode</a:t>
                      </a:r>
                      <a:endParaRPr lang="fr-FR" sz="10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p:txBody>
                </p:sp>
                <p:sp>
                  <p:nvSpPr>
                    <p:cNvPr id="41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85325" y="1676068"/>
                      <a:ext cx="747332" cy="4152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none" lIns="91440" tIns="45720" rIns="91440" bIns="45720" anchor="t" anchorCtr="0" upright="1">
                      <a:spAutoFit/>
                    </a:bodyPr>
                    <a:lstStyle/>
                    <a:p>
                      <a:pPr algn="just"/>
                      <a:r>
                        <a:rPr lang="en-US" sz="1000">
                          <a:effectLst/>
                          <a:latin typeface="Times"/>
                          <a:ea typeface="MS Mincho"/>
                          <a:cs typeface="Times New Roman"/>
                        </a:rPr>
                        <a:t>micromesh</a:t>
                      </a:r>
                      <a:endParaRPr lang="fr-FR" sz="10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p:txBody>
                </p:sp>
                <p:sp>
                  <p:nvSpPr>
                    <p:cNvPr id="42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685665"/>
                      <a:ext cx="867337" cy="4152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none" lIns="91440" tIns="45720" rIns="91440" bIns="45720" anchor="t" anchorCtr="0" upright="1">
                      <a:spAutoFit/>
                    </a:bodyPr>
                    <a:lstStyle/>
                    <a:p>
                      <a:pPr algn="just"/>
                      <a:r>
                        <a:rPr lang="en-US" sz="1000">
                          <a:effectLst/>
                          <a:latin typeface="Times"/>
                          <a:ea typeface="MS Mincho"/>
                          <a:cs typeface="Times New Roman"/>
                        </a:rPr>
                        <a:t>photocathode</a:t>
                      </a:r>
                      <a:endParaRPr lang="fr-FR" sz="10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p:txBody>
                </p:sp>
                <p:sp>
                  <p:nvSpPr>
                    <p:cNvPr id="43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8416" y="1904622"/>
                      <a:ext cx="690822" cy="4152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none" lIns="91440" tIns="45720" rIns="91440" bIns="45720" anchor="t" anchorCtr="0" upright="1">
                      <a:spAutoFit/>
                    </a:bodyPr>
                    <a:lstStyle/>
                    <a:p>
                      <a:pPr algn="just"/>
                      <a:r>
                        <a:rPr lang="en-US" sz="1000">
                          <a:effectLst/>
                          <a:latin typeface="Times"/>
                          <a:ea typeface="MS Mincho"/>
                          <a:cs typeface="Times New Roman"/>
                        </a:rPr>
                        <a:t>avalanche</a:t>
                      </a:r>
                      <a:endParaRPr lang="fr-FR" sz="10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p:txBody>
                </p:sp>
                <p:cxnSp>
                  <p:nvCxnSpPr>
                    <p:cNvPr id="44" name="Straight Arrow Connector 4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728244" y="-288037"/>
                      <a:ext cx="0" cy="3169080"/>
                    </a:xfrm>
                    <a:prstGeom prst="straightConnector1">
                      <a:avLst/>
                    </a:prstGeom>
                    <a:noFill/>
                    <a:ln w="12700" cap="sq">
                      <a:solidFill>
                        <a:srgbClr val="000000"/>
                      </a:solidFill>
                      <a:round/>
                      <a:headEnd type="none" w="sm" len="sm"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45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70" y="228604"/>
                      <a:ext cx="521986" cy="4152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none" lIns="91440" tIns="45720" rIns="91440" bIns="45720" anchor="t" anchorCtr="0" upright="1">
                      <a:spAutoFit/>
                    </a:bodyPr>
                    <a:lstStyle/>
                    <a:p>
                      <a:pPr algn="just"/>
                      <a:r>
                        <a:rPr lang="en-US" sz="1000">
                          <a:effectLst/>
                          <a:latin typeface="Times"/>
                          <a:ea typeface="MS Mincho"/>
                          <a:cs typeface="Times New Roman"/>
                        </a:rPr>
                        <a:t>crystal</a:t>
                      </a:r>
                      <a:endParaRPr lang="fr-FR" sz="10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p:txBody>
                </p:sp>
                <p:sp>
                  <p:nvSpPr>
                    <p:cNvPr id="46" name="Isosceles Tri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5400" y="1828800"/>
                      <a:ext cx="609600" cy="53340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703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sq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p:txBody>
                </p:sp>
                <p:sp>
                  <p:nvSpPr>
                    <p:cNvPr id="47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8106" y="1066588"/>
                      <a:ext cx="1096808" cy="2462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none" lIns="91440" tIns="45720" rIns="91440" bIns="45720" anchor="t" anchorCtr="0" upright="1">
                      <a:spAutoFit/>
                    </a:bodyPr>
                    <a:lstStyle/>
                    <a:p>
                      <a:pPr algn="just"/>
                      <a:r>
                        <a:rPr lang="en-US" sz="1000" b="1" dirty="0" err="1">
                          <a:solidFill>
                            <a:srgbClr val="C00000"/>
                          </a:solidFill>
                          <a:effectLst/>
                          <a:latin typeface="Times"/>
                          <a:ea typeface="MS Mincho"/>
                          <a:cs typeface="Times New Roman"/>
                        </a:rPr>
                        <a:t>preamplification</a:t>
                      </a:r>
                      <a:endParaRPr lang="fr-FR" sz="1000" b="1" dirty="0">
                        <a:solidFill>
                          <a:srgbClr val="C00000"/>
                        </a:solidFill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p:txBody>
                </p:sp>
              </p:grpSp>
            </p:grpSp>
            <p:cxnSp>
              <p:nvCxnSpPr>
                <p:cNvPr id="29" name="Curved Connector 28"/>
                <p:cNvCxnSpPr>
                  <a:cxnSpLocks noChangeShapeType="1"/>
                  <a:endCxn id="36" idx="0"/>
                </p:cNvCxnSpPr>
                <p:nvPr/>
              </p:nvCxnSpPr>
              <p:spPr bwMode="auto">
                <a:xfrm rot="5400000">
                  <a:off x="1143676" y="991276"/>
                  <a:ext cx="1143000" cy="532049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12700" cap="sq">
                  <a:solidFill>
                    <a:srgbClr val="7030A0"/>
                  </a:solidFill>
                  <a:round/>
                  <a:headEnd type="none" w="sm" len="sm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" name="Curved Connector 2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409699" y="1409700"/>
                  <a:ext cx="609602" cy="228598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12700" cap="sq">
                  <a:solidFill>
                    <a:srgbClr val="7030A0"/>
                  </a:solidFill>
                  <a:round/>
                  <a:headEnd type="none" w="sm" len="sm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83" name="Straight Arrow Connector 82"/>
              <p:cNvCxnSpPr>
                <a:cxnSpLocks noChangeShapeType="1"/>
              </p:cNvCxnSpPr>
              <p:nvPr/>
            </p:nvCxnSpPr>
            <p:spPr bwMode="auto">
              <a:xfrm>
                <a:off x="7838065" y="3933056"/>
                <a:ext cx="228011" cy="365419"/>
              </a:xfrm>
              <a:prstGeom prst="straightConnector1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9" name="Text Box 65"/>
              <p:cNvSpPr txBox="1">
                <a:spLocks noChangeArrowheads="1"/>
              </p:cNvSpPr>
              <p:nvPr/>
            </p:nvSpPr>
            <p:spPr bwMode="auto">
              <a:xfrm>
                <a:off x="7892632" y="3305890"/>
                <a:ext cx="103993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algn="just"/>
                <a:r>
                  <a:rPr lang="en-US" sz="1000" dirty="0" smtClean="0">
                    <a:effectLst/>
                    <a:latin typeface="Times"/>
                    <a:ea typeface="MS Mincho"/>
                    <a:cs typeface="Times New Roman"/>
                  </a:rPr>
                  <a:t>Charged particle</a:t>
                </a:r>
                <a:endParaRPr lang="fr-FR" sz="1000" dirty="0">
                  <a:effectLst/>
                  <a:latin typeface="Times"/>
                  <a:ea typeface="MS Mincho"/>
                  <a:cs typeface="Times New Roman"/>
                </a:endParaRPr>
              </a:p>
            </p:txBody>
          </p:sp>
          <p:cxnSp>
            <p:nvCxnSpPr>
              <p:cNvPr id="91" name="Straight Arrow Connector 90"/>
              <p:cNvCxnSpPr>
                <a:cxnSpLocks noChangeShapeType="1"/>
                <a:endCxn id="31" idx="2"/>
              </p:cNvCxnSpPr>
              <p:nvPr/>
            </p:nvCxnSpPr>
            <p:spPr bwMode="auto">
              <a:xfrm flipH="1">
                <a:off x="7418979" y="3818396"/>
                <a:ext cx="342889" cy="512416"/>
              </a:xfrm>
              <a:prstGeom prst="straightConnector1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6" name="Group 95"/>
            <p:cNvGrpSpPr/>
            <p:nvPr/>
          </p:nvGrpSpPr>
          <p:grpSpPr>
            <a:xfrm>
              <a:off x="1187624" y="2976721"/>
              <a:ext cx="2668270" cy="3169027"/>
              <a:chOff x="4496018" y="3372554"/>
              <a:chExt cx="2668270" cy="3169027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4496018" y="3372554"/>
                <a:ext cx="2668270" cy="3169027"/>
                <a:chOff x="4496018" y="3372554"/>
                <a:chExt cx="2668270" cy="3169027"/>
              </a:xfrm>
            </p:grpSpPr>
            <p:grpSp>
              <p:nvGrpSpPr>
                <p:cNvPr id="94" name="Group 93"/>
                <p:cNvGrpSpPr/>
                <p:nvPr/>
              </p:nvGrpSpPr>
              <p:grpSpPr>
                <a:xfrm>
                  <a:off x="4496018" y="3372554"/>
                  <a:ext cx="2668270" cy="3169027"/>
                  <a:chOff x="2695818" y="3356992"/>
                  <a:chExt cx="2668270" cy="3169027"/>
                </a:xfrm>
              </p:grpSpPr>
              <p:grpSp>
                <p:nvGrpSpPr>
                  <p:cNvPr id="4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2695818" y="3429001"/>
                    <a:ext cx="2668270" cy="3097018"/>
                    <a:chOff x="0" y="-216027"/>
                    <a:chExt cx="2668351" cy="3097070"/>
                  </a:xfrm>
                </p:grpSpPr>
                <p:sp>
                  <p:nvSpPr>
                    <p:cNvPr id="5" name="Rounded 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1" y="0"/>
                      <a:ext cx="2667000" cy="685799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83D3FF"/>
                        </a:gs>
                        <a:gs pos="50000">
                          <a:srgbClr val="B5E2FF"/>
                        </a:gs>
                        <a:gs pos="100000">
                          <a:srgbClr val="DBF0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sq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p:txBody>
                </p:sp>
                <p:grpSp>
                  <p:nvGrpSpPr>
                    <p:cNvPr id="6" name="Group 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-216027"/>
                      <a:ext cx="2668351" cy="3097070"/>
                      <a:chOff x="0" y="-216027"/>
                      <a:chExt cx="2668351" cy="3097070"/>
                    </a:xfrm>
                  </p:grpSpPr>
                  <p:grpSp>
                    <p:nvGrpSpPr>
                      <p:cNvPr id="7" name="Group 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3751" y="2392706"/>
                        <a:ext cx="2514600" cy="121920"/>
                        <a:chOff x="153751" y="2392680"/>
                        <a:chExt cx="2362200" cy="91438"/>
                      </a:xfrm>
                    </p:grpSpPr>
                    <p:sp>
                      <p:nvSpPr>
                        <p:cNvPr id="25" name="Rectangle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3751" y="2392680"/>
                          <a:ext cx="2362200" cy="45719"/>
                        </a:xfrm>
                        <a:prstGeom prst="rect">
                          <a:avLst/>
                        </a:prstGeom>
                        <a:solidFill>
                          <a:srgbClr val="FF6600"/>
                        </a:solidFill>
                        <a:ln w="12700" cap="sq">
                          <a:solidFill>
                            <a:srgbClr val="FF660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fr-FR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26" name="Rectangle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3751" y="2438399"/>
                          <a:ext cx="2362200" cy="45719"/>
                        </a:xfrm>
                        <a:prstGeom prst="rect">
                          <a:avLst/>
                        </a:prstGeom>
                        <a:solidFill>
                          <a:srgbClr val="003300"/>
                        </a:solidFill>
                        <a:ln w="12700" cap="sq">
                          <a:solidFill>
                            <a:srgbClr val="00330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fr-FR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p:txBody>
                    </p:sp>
                  </p:grpSp>
                  <p:grpSp>
                    <p:nvGrpSpPr>
                      <p:cNvPr id="8" name="Group 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3751" y="1676400"/>
                        <a:ext cx="990600" cy="76200"/>
                        <a:chOff x="153751" y="1676400"/>
                        <a:chExt cx="2362200" cy="76200"/>
                      </a:xfrm>
                    </p:grpSpPr>
                    <p:sp>
                      <p:nvSpPr>
                        <p:cNvPr id="23" name="Rectangle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3751" y="1676400"/>
                          <a:ext cx="2362200" cy="45719"/>
                        </a:xfrm>
                        <a:prstGeom prst="rect">
                          <a:avLst/>
                        </a:prstGeom>
                        <a:solidFill>
                          <a:srgbClr val="54AC7C"/>
                        </a:solidFill>
                        <a:ln w="12700" cap="sq">
                          <a:solidFill>
                            <a:srgbClr val="54AC7C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fr-FR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24" name="Rectangle 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3751" y="1706881"/>
                          <a:ext cx="2362200" cy="45719"/>
                        </a:xfrm>
                        <a:prstGeom prst="rect">
                          <a:avLst/>
                        </a:prstGeom>
                        <a:solidFill>
                          <a:srgbClr val="FF6600"/>
                        </a:solidFill>
                        <a:ln w="12700" cap="sq">
                          <a:solidFill>
                            <a:srgbClr val="FF660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fr-FR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p:txBody>
                    </p:sp>
                  </p:grpSp>
                  <p:grpSp>
                    <p:nvGrpSpPr>
                      <p:cNvPr id="9" name="Group 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77751" y="1676400"/>
                        <a:ext cx="990600" cy="76200"/>
                        <a:chOff x="1677751" y="1676400"/>
                        <a:chExt cx="2362200" cy="76200"/>
                      </a:xfrm>
                    </p:grpSpPr>
                    <p:sp>
                      <p:nvSpPr>
                        <p:cNvPr id="21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77751" y="1676400"/>
                          <a:ext cx="2362200" cy="45719"/>
                        </a:xfrm>
                        <a:prstGeom prst="rect">
                          <a:avLst/>
                        </a:prstGeom>
                        <a:solidFill>
                          <a:srgbClr val="54AC7C"/>
                        </a:solidFill>
                        <a:ln w="12700" cap="sq">
                          <a:solidFill>
                            <a:srgbClr val="54AC7C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fr-FR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22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77751" y="1706881"/>
                          <a:ext cx="2362200" cy="45719"/>
                        </a:xfrm>
                        <a:prstGeom prst="rect">
                          <a:avLst/>
                        </a:prstGeom>
                        <a:solidFill>
                          <a:srgbClr val="FF6600"/>
                        </a:solidFill>
                        <a:ln w="12700" cap="sq">
                          <a:solidFill>
                            <a:srgbClr val="FF660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fr-FR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p:txBody>
                    </p:sp>
                  </p:grpSp>
                  <p:sp>
                    <p:nvSpPr>
                      <p:cNvPr id="10" name="Freeform 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39453" y="1406236"/>
                        <a:ext cx="547254" cy="444731"/>
                      </a:xfrm>
                      <a:custGeom>
                        <a:avLst/>
                        <a:gdLst>
                          <a:gd name="T0" fmla="*/ 547254 w 547254"/>
                          <a:gd name="T1" fmla="*/ 266008 h 444731"/>
                          <a:gd name="T2" fmla="*/ 247996 w 547254"/>
                          <a:gd name="T3" fmla="*/ 0 h 444731"/>
                          <a:gd name="T4" fmla="*/ 40178 w 547254"/>
                          <a:gd name="T5" fmla="*/ 266008 h 444731"/>
                          <a:gd name="T6" fmla="*/ 6927 w 547254"/>
                          <a:gd name="T7" fmla="*/ 415637 h 444731"/>
                          <a:gd name="T8" fmla="*/ 6927 w 547254"/>
                          <a:gd name="T9" fmla="*/ 440575 h 44473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47254"/>
                          <a:gd name="T16" fmla="*/ 0 h 444731"/>
                          <a:gd name="T17" fmla="*/ 547254 w 547254"/>
                          <a:gd name="T18" fmla="*/ 444731 h 44473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47254" h="444731">
                            <a:moveTo>
                              <a:pt x="547254" y="266008"/>
                            </a:moveTo>
                            <a:cubicBezTo>
                              <a:pt x="439881" y="133004"/>
                              <a:pt x="332509" y="0"/>
                              <a:pt x="247996" y="0"/>
                            </a:cubicBezTo>
                            <a:cubicBezTo>
                              <a:pt x="163483" y="0"/>
                              <a:pt x="80356" y="196735"/>
                              <a:pt x="40178" y="266008"/>
                            </a:cubicBezTo>
                            <a:cubicBezTo>
                              <a:pt x="0" y="335281"/>
                              <a:pt x="12469" y="386543"/>
                              <a:pt x="6927" y="415637"/>
                            </a:cubicBezTo>
                            <a:cubicBezTo>
                              <a:pt x="1385" y="444731"/>
                              <a:pt x="4156" y="442653"/>
                              <a:pt x="6927" y="440575"/>
                            </a:cubicBezTo>
                          </a:path>
                        </a:pathLst>
                      </a:custGeom>
                      <a:noFill/>
                      <a:ln w="12700" cap="sq">
                        <a:solidFill>
                          <a:srgbClr val="7030A0"/>
                        </a:solidFill>
                        <a:round/>
                        <a:headEnd type="none" w="sm" len="sm"/>
                        <a:tailEnd type="stealth" w="med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pPr algn="l">
                          <a:spcAft>
                            <a:spcPts val="0"/>
                          </a:spcAft>
                        </a:pPr>
                        <a:r>
                          <a: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rPr>
                          <a:t> </a:t>
                        </a:r>
                        <a:endParaRPr lang="fr-FR" sz="1200">
                          <a:effectLst/>
                          <a:latin typeface="Times"/>
                          <a:ea typeface="Times New Roman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11" name="Isosceles Triangle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44351" y="1828800"/>
                        <a:ext cx="609600" cy="53340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703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pPr algn="l">
                          <a:spcAft>
                            <a:spcPts val="0"/>
                          </a:spcAft>
                        </a:pPr>
                        <a:r>
                          <a: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rPr>
                          <a:t> </a:t>
                        </a:r>
                        <a:endParaRPr lang="fr-FR" sz="1200">
                          <a:effectLst/>
                          <a:latin typeface="Times"/>
                          <a:ea typeface="Times New Roman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12" name="Text Box 6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43737" y="720092"/>
                        <a:ext cx="535895" cy="415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none" lIns="91440" tIns="45720" rIns="91440" bIns="45720" anchor="t" anchorCtr="0" upright="1">
                        <a:spAutoFit/>
                      </a:bodyPr>
                      <a:lstStyle/>
                      <a:p>
                        <a:pPr algn="just"/>
                        <a:r>
                          <a:rPr lang="en-US" sz="1000" dirty="0">
                            <a:effectLst/>
                            <a:latin typeface="Times"/>
                            <a:ea typeface="MS Mincho"/>
                            <a:cs typeface="Times New Roman"/>
                          </a:rPr>
                          <a:t>photon</a:t>
                        </a:r>
                        <a:endParaRPr lang="fr-FR" sz="1000" dirty="0">
                          <a:effectLst/>
                          <a:latin typeface="Times"/>
                          <a:ea typeface="MS Mincho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13" name="Text Box 6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11676" y="1312931"/>
                        <a:ext cx="758762" cy="415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spAutoFit/>
                      </a:bodyPr>
                      <a:lstStyle/>
                      <a:p>
                        <a:pPr algn="just"/>
                        <a:r>
                          <a:rPr lang="en-US" sz="1000" dirty="0">
                            <a:effectLst/>
                            <a:latin typeface="Times"/>
                            <a:ea typeface="MS Mincho"/>
                            <a:cs typeface="Times New Roman"/>
                          </a:rPr>
                          <a:t>electron</a:t>
                        </a:r>
                        <a:endParaRPr lang="fr-FR" sz="1000" dirty="0">
                          <a:effectLst/>
                          <a:latin typeface="Times"/>
                          <a:ea typeface="MS Mincho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14" name="Text Box 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0" y="2465753"/>
                        <a:ext cx="627328" cy="415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none" lIns="91440" tIns="45720" rIns="91440" bIns="45720" anchor="t" anchorCtr="0" upright="1">
                        <a:spAutoFit/>
                      </a:bodyPr>
                      <a:lstStyle/>
                      <a:p>
                        <a:pPr algn="just"/>
                        <a:r>
                          <a:rPr lang="en-US" sz="1000">
                            <a:effectLst/>
                            <a:latin typeface="Times"/>
                            <a:ea typeface="MS Mincho"/>
                            <a:cs typeface="Times New Roman"/>
                          </a:rPr>
                          <a:t>insulator</a:t>
                        </a:r>
                        <a:endParaRPr lang="fr-FR" sz="1000">
                          <a:effectLst/>
                          <a:latin typeface="Times"/>
                          <a:ea typeface="MS Mincho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15" name="Text Box 6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134315" y="2161365"/>
                        <a:ext cx="486369" cy="415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none" lIns="91440" tIns="45720" rIns="91440" bIns="45720" anchor="t" anchorCtr="0" upright="1">
                        <a:spAutoFit/>
                      </a:bodyPr>
                      <a:lstStyle/>
                      <a:p>
                        <a:pPr algn="just"/>
                        <a:r>
                          <a:rPr lang="en-US" sz="1000">
                            <a:effectLst/>
                            <a:latin typeface="Times"/>
                            <a:ea typeface="MS Mincho"/>
                            <a:cs typeface="Times New Roman"/>
                          </a:rPr>
                          <a:t>anode</a:t>
                        </a:r>
                        <a:endParaRPr lang="fr-FR" sz="1000">
                          <a:effectLst/>
                          <a:latin typeface="Times"/>
                          <a:ea typeface="MS Mincho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16" name="Text Box 6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85326" y="1676372"/>
                        <a:ext cx="747333" cy="415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none" lIns="91440" tIns="45720" rIns="91440" bIns="45720" anchor="t" anchorCtr="0" upright="1">
                        <a:spAutoFit/>
                      </a:bodyPr>
                      <a:lstStyle/>
                      <a:p>
                        <a:pPr algn="just"/>
                        <a:r>
                          <a:rPr lang="en-US" sz="1000">
                            <a:effectLst/>
                            <a:latin typeface="Times"/>
                            <a:ea typeface="MS Mincho"/>
                            <a:cs typeface="Times New Roman"/>
                          </a:rPr>
                          <a:t>micromesh</a:t>
                        </a:r>
                        <a:endParaRPr lang="fr-FR" sz="1000">
                          <a:effectLst/>
                          <a:latin typeface="Times"/>
                          <a:ea typeface="MS Mincho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17" name="Text Box 6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51" y="1475576"/>
                        <a:ext cx="867338" cy="415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none" lIns="91440" tIns="45720" rIns="91440" bIns="45720" anchor="t" anchorCtr="0" upright="1">
                        <a:spAutoFit/>
                      </a:bodyPr>
                      <a:lstStyle/>
                      <a:p>
                        <a:pPr algn="just"/>
                        <a:r>
                          <a:rPr lang="en-US" sz="1000">
                            <a:effectLst/>
                            <a:latin typeface="Times"/>
                            <a:ea typeface="MS Mincho"/>
                            <a:cs typeface="Times New Roman"/>
                          </a:rPr>
                          <a:t>photocathode</a:t>
                        </a:r>
                        <a:endParaRPr lang="fr-FR" sz="1000">
                          <a:effectLst/>
                          <a:latin typeface="Times"/>
                          <a:ea typeface="MS Mincho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18" name="Text Box 7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58447" y="1904968"/>
                        <a:ext cx="690822" cy="415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none" lIns="91440" tIns="45720" rIns="91440" bIns="45720" anchor="t" anchorCtr="0" upright="1">
                        <a:spAutoFit/>
                      </a:bodyPr>
                      <a:lstStyle/>
                      <a:p>
                        <a:pPr algn="just"/>
                        <a:r>
                          <a:rPr lang="en-US" sz="1000">
                            <a:effectLst/>
                            <a:latin typeface="Times"/>
                            <a:ea typeface="MS Mincho"/>
                            <a:cs typeface="Times New Roman"/>
                          </a:rPr>
                          <a:t>avalanche</a:t>
                        </a:r>
                        <a:endParaRPr lang="fr-FR" sz="1000">
                          <a:effectLst/>
                          <a:latin typeface="Times"/>
                          <a:ea typeface="MS Mincho"/>
                          <a:cs typeface="Times New Roman"/>
                        </a:endParaRPr>
                      </a:p>
                    </p:txBody>
                  </p:sp>
                  <p:cxnSp>
                    <p:nvCxnSpPr>
                      <p:cNvPr id="19" name="Straight Arrow Connector 1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1084127" y="-216027"/>
                        <a:ext cx="0" cy="3097070"/>
                      </a:xfrm>
                      <a:prstGeom prst="straightConnector1">
                        <a:avLst/>
                      </a:prstGeom>
                      <a:noFill/>
                      <a:ln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arrow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sp>
                    <p:nvSpPr>
                      <p:cNvPr id="20" name="Text Box 7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70" y="228604"/>
                        <a:ext cx="521986" cy="415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none" lIns="91440" tIns="45720" rIns="91440" bIns="45720" anchor="t" anchorCtr="0" upright="1">
                        <a:spAutoFit/>
                      </a:bodyPr>
                      <a:lstStyle/>
                      <a:p>
                        <a:pPr algn="just"/>
                        <a:r>
                          <a:rPr lang="en-US" sz="1000">
                            <a:effectLst/>
                            <a:latin typeface="Times"/>
                            <a:ea typeface="MS Mincho"/>
                            <a:cs typeface="Times New Roman"/>
                          </a:rPr>
                          <a:t>crystal</a:t>
                        </a:r>
                        <a:endParaRPr lang="fr-FR" sz="1000">
                          <a:effectLst/>
                          <a:latin typeface="Times"/>
                          <a:ea typeface="MS Mincho"/>
                          <a:cs typeface="Times New Roman"/>
                        </a:endParaRPr>
                      </a:p>
                    </p:txBody>
                  </p:sp>
                </p:grpSp>
              </p:grpSp>
              <p:sp>
                <p:nvSpPr>
                  <p:cNvPr id="86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07904" y="3356992"/>
                    <a:ext cx="1039935" cy="2462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spAutoFit/>
                  </a:bodyPr>
                  <a:lstStyle/>
                  <a:p>
                    <a:pPr algn="just"/>
                    <a:r>
                      <a:rPr lang="en-US" sz="1000" dirty="0" smtClean="0">
                        <a:effectLst/>
                        <a:latin typeface="Times"/>
                        <a:ea typeface="MS Mincho"/>
                        <a:cs typeface="Times New Roman"/>
                      </a:rPr>
                      <a:t>Charged particle</a:t>
                    </a:r>
                    <a:endParaRPr lang="fr-FR" sz="1000" dirty="0">
                      <a:effectLst/>
                      <a:latin typeface="Times"/>
                      <a:ea typeface="MS Mincho"/>
                      <a:cs typeface="Times New Roman"/>
                    </a:endParaRPr>
                  </a:p>
                </p:txBody>
              </p:sp>
            </p:grpSp>
            <p:cxnSp>
              <p:nvCxnSpPr>
                <p:cNvPr id="84" name="Straight Arrow Connector 83"/>
                <p:cNvCxnSpPr>
                  <a:cxnSpLocks noChangeShapeType="1"/>
                </p:cNvCxnSpPr>
                <p:nvPr/>
              </p:nvCxnSpPr>
              <p:spPr bwMode="auto">
                <a:xfrm flipH="1">
                  <a:off x="4660810" y="3889187"/>
                  <a:ext cx="919302" cy="1329323"/>
                </a:xfrm>
                <a:prstGeom prst="straightConnector1">
                  <a:avLst/>
                </a:prstGeom>
                <a:noFill/>
                <a:ln w="12700" cap="sq">
                  <a:solidFill>
                    <a:srgbClr val="FF0000"/>
                  </a:solidFill>
                  <a:round/>
                  <a:headEnd type="none" w="sm" len="sm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79" name="Straight Arrow Connector 78"/>
              <p:cNvCxnSpPr>
                <a:cxnSpLocks noChangeShapeType="1"/>
              </p:cNvCxnSpPr>
              <p:nvPr/>
            </p:nvCxnSpPr>
            <p:spPr bwMode="auto">
              <a:xfrm>
                <a:off x="5580112" y="4003480"/>
                <a:ext cx="919302" cy="1329323"/>
              </a:xfrm>
              <a:prstGeom prst="straightConnector1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7" name="Text Box 65"/>
            <p:cNvSpPr txBox="1">
              <a:spLocks noChangeArrowheads="1"/>
            </p:cNvSpPr>
            <p:nvPr/>
          </p:nvSpPr>
          <p:spPr bwMode="auto">
            <a:xfrm>
              <a:off x="1547664" y="2636912"/>
              <a:ext cx="20162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algn="just"/>
              <a:r>
                <a:rPr lang="en-US" dirty="0" smtClean="0">
                  <a:solidFill>
                    <a:srgbClr val="C00000"/>
                  </a:solidFill>
                  <a:effectLst/>
                  <a:latin typeface="Times"/>
                  <a:ea typeface="MS Mincho"/>
                  <a:cs typeface="Times New Roman"/>
                </a:rPr>
                <a:t>Reflective mode </a:t>
              </a:r>
              <a:endParaRPr lang="fr-FR" dirty="0">
                <a:solidFill>
                  <a:srgbClr val="C00000"/>
                </a:solidFill>
                <a:effectLst/>
                <a:latin typeface="Times"/>
                <a:ea typeface="MS Mincho"/>
                <a:cs typeface="Times New Roman"/>
              </a:endParaRPr>
            </a:p>
          </p:txBody>
        </p:sp>
        <p:sp>
          <p:nvSpPr>
            <p:cNvPr id="98" name="Text Box 65"/>
            <p:cNvSpPr txBox="1">
              <a:spLocks noChangeArrowheads="1"/>
            </p:cNvSpPr>
            <p:nvPr/>
          </p:nvSpPr>
          <p:spPr bwMode="auto">
            <a:xfrm>
              <a:off x="5580112" y="2636912"/>
              <a:ext cx="23164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algn="just"/>
              <a:r>
                <a:rPr lang="en-US" dirty="0" smtClean="0">
                  <a:solidFill>
                    <a:srgbClr val="C00000"/>
                  </a:solidFill>
                  <a:effectLst/>
                  <a:latin typeface="Times"/>
                  <a:ea typeface="MS Mincho"/>
                  <a:cs typeface="Times New Roman"/>
                </a:rPr>
                <a:t>Semitransparent mode </a:t>
              </a:r>
              <a:endParaRPr lang="fr-FR" dirty="0">
                <a:solidFill>
                  <a:srgbClr val="C00000"/>
                </a:solidFill>
                <a:effectLst/>
                <a:latin typeface="Times"/>
                <a:ea typeface="MS Mincho"/>
                <a:cs typeface="Times New Roman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583255" y="3212976"/>
              <a:ext cx="13835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~80 photons/cm</a:t>
              </a:r>
              <a:endParaRPr lang="en-US" sz="1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292080" y="3265239"/>
              <a:ext cx="13835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~80 photons/cm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674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 descr="C:\Documents and Settings\tpapaeva\Desktop\Photos microscope\CAST\bulk 5 08-06-16\im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2787" y="3179763"/>
            <a:ext cx="1208088" cy="90606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563562"/>
          </a:xfrm>
        </p:spPr>
        <p:txBody>
          <a:bodyPr/>
          <a:lstStyle/>
          <a:p>
            <a:r>
              <a:rPr lang="en-US" dirty="0" smtClean="0"/>
              <a:t>Bulk technology</a:t>
            </a:r>
            <a:endParaRPr lang="en-US" dirty="0"/>
          </a:p>
        </p:txBody>
      </p:sp>
      <p:grpSp>
        <p:nvGrpSpPr>
          <p:cNvPr id="3" name="Group 47"/>
          <p:cNvGrpSpPr/>
          <p:nvPr/>
        </p:nvGrpSpPr>
        <p:grpSpPr>
          <a:xfrm>
            <a:off x="4970462" y="2996952"/>
            <a:ext cx="3259138" cy="1856036"/>
            <a:chOff x="228600" y="4632077"/>
            <a:chExt cx="3259138" cy="1856036"/>
          </a:xfrm>
        </p:grpSpPr>
        <p:pic>
          <p:nvPicPr>
            <p:cNvPr id="36" name="Picture 38" descr="ph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4814888"/>
              <a:ext cx="2232025" cy="167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 Box 40"/>
            <p:cNvSpPr txBox="1">
              <a:spLocks noChangeArrowheads="1"/>
            </p:cNvSpPr>
            <p:nvPr/>
          </p:nvSpPr>
          <p:spPr bwMode="auto">
            <a:xfrm>
              <a:off x="2819400" y="5661675"/>
              <a:ext cx="66833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dirty="0">
                  <a:latin typeface="+mj-lt"/>
                </a:rPr>
                <a:t>pillar</a:t>
              </a:r>
            </a:p>
          </p:txBody>
        </p:sp>
        <p:sp>
          <p:nvSpPr>
            <p:cNvPr id="39" name="Line 41"/>
            <p:cNvSpPr>
              <a:spLocks noChangeShapeType="1"/>
            </p:cNvSpPr>
            <p:nvPr/>
          </p:nvSpPr>
          <p:spPr bwMode="auto">
            <a:xfrm flipH="1" flipV="1">
              <a:off x="1066800" y="5749925"/>
              <a:ext cx="1728788" cy="1782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>
                <a:latin typeface="+mj-lt"/>
              </a:endParaRPr>
            </a:p>
          </p:txBody>
        </p:sp>
        <p:sp>
          <p:nvSpPr>
            <p:cNvPr id="41" name="Text Box 43"/>
            <p:cNvSpPr txBox="1">
              <a:spLocks noChangeArrowheads="1"/>
            </p:cNvSpPr>
            <p:nvPr/>
          </p:nvSpPr>
          <p:spPr bwMode="auto">
            <a:xfrm>
              <a:off x="2407370" y="4632077"/>
              <a:ext cx="519112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dirty="0">
                  <a:latin typeface="+mj-lt"/>
                </a:rPr>
                <a:t>pad</a:t>
              </a:r>
            </a:p>
          </p:txBody>
        </p:sp>
        <p:sp>
          <p:nvSpPr>
            <p:cNvPr id="42" name="Line 44"/>
            <p:cNvSpPr>
              <a:spLocks noChangeShapeType="1"/>
            </p:cNvSpPr>
            <p:nvPr/>
          </p:nvSpPr>
          <p:spPr bwMode="auto">
            <a:xfrm flipH="1">
              <a:off x="2133600" y="4943475"/>
              <a:ext cx="574675" cy="4318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>
                <a:latin typeface="+mj-lt"/>
              </a:endParaRPr>
            </a:p>
          </p:txBody>
        </p:sp>
      </p:grpSp>
      <p:grpSp>
        <p:nvGrpSpPr>
          <p:cNvPr id="4" name="Group 46"/>
          <p:cNvGrpSpPr/>
          <p:nvPr/>
        </p:nvGrpSpPr>
        <p:grpSpPr>
          <a:xfrm>
            <a:off x="304800" y="990600"/>
            <a:ext cx="5576711" cy="1281325"/>
            <a:chOff x="384175" y="457200"/>
            <a:chExt cx="8362009" cy="2106485"/>
          </a:xfrm>
        </p:grpSpPr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6858000" y="457200"/>
              <a:ext cx="1841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498433" y="1981200"/>
              <a:ext cx="6284202" cy="556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dirty="0">
                  <a:solidFill>
                    <a:srgbClr val="FF6600"/>
                  </a:solidFill>
                  <a:latin typeface="+mj-lt"/>
                </a:rPr>
                <a:t>Well established </a:t>
              </a:r>
              <a:r>
                <a:rPr lang="en-US" dirty="0" smtClean="0">
                  <a:solidFill>
                    <a:srgbClr val="FF6600"/>
                  </a:solidFill>
                  <a:latin typeface="+mj-lt"/>
                </a:rPr>
                <a:t>technique (lamination)</a:t>
              </a:r>
              <a:endParaRPr lang="en-US" dirty="0">
                <a:solidFill>
                  <a:srgbClr val="FF6600"/>
                </a:solidFill>
                <a:latin typeface="+mj-lt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411413" y="1709738"/>
              <a:ext cx="936625" cy="14287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j-lt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419475" y="1709738"/>
              <a:ext cx="936625" cy="14446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j-lt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990600" y="1349375"/>
              <a:ext cx="142875" cy="360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j-lt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95288" y="1709738"/>
              <a:ext cx="936625" cy="14287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j-lt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403350" y="1709738"/>
              <a:ext cx="936625" cy="14446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j-lt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4427538" y="1709738"/>
              <a:ext cx="936625" cy="14287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j-lt"/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5435600" y="1709738"/>
              <a:ext cx="936625" cy="14446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j-lt"/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2543175" y="1349375"/>
              <a:ext cx="142875" cy="360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j-lt"/>
              </a:endParaRP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4095750" y="1349375"/>
              <a:ext cx="142875" cy="360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j-lt"/>
              </a:endParaRP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5648325" y="1349375"/>
              <a:ext cx="142875" cy="360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j-lt"/>
              </a:endParaRP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384175" y="1206500"/>
              <a:ext cx="358775" cy="14287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j-lt"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892175" y="1206500"/>
              <a:ext cx="358775" cy="14287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j-lt"/>
              </a:endParaRPr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1398588" y="1206500"/>
              <a:ext cx="358775" cy="14287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j-lt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1906588" y="1206500"/>
              <a:ext cx="358775" cy="14287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j-lt"/>
              </a:endParaRPr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2414588" y="1206500"/>
              <a:ext cx="358775" cy="14287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j-lt"/>
              </a:endParaRP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2921000" y="1206500"/>
              <a:ext cx="358775" cy="14287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j-lt"/>
              </a:endParaRPr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3429000" y="1206500"/>
              <a:ext cx="358775" cy="14287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j-lt"/>
              </a:endParaRPr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3935413" y="1206500"/>
              <a:ext cx="358775" cy="14287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j-lt"/>
              </a:endParaRPr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4443413" y="1206500"/>
              <a:ext cx="358775" cy="14287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j-lt"/>
              </a:endParaRP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4951413" y="1206500"/>
              <a:ext cx="358775" cy="14287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j-lt"/>
              </a:endParaRPr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5457825" y="1206500"/>
              <a:ext cx="358775" cy="14287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j-lt"/>
              </a:endParaRP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5965825" y="1206500"/>
              <a:ext cx="358775" cy="14287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j-lt"/>
              </a:endParaRPr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 flipV="1">
              <a:off x="6002338" y="639763"/>
              <a:ext cx="1008062" cy="50323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>
                <a:latin typeface="+mj-lt"/>
              </a:endParaRPr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7031038" y="485774"/>
              <a:ext cx="1693988" cy="70837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100" dirty="0">
                  <a:latin typeface="+mj-lt"/>
                </a:rPr>
                <a:t>Woven </a:t>
              </a:r>
              <a:r>
                <a:rPr lang="en-US" sz="1100" dirty="0" err="1">
                  <a:latin typeface="+mj-lt"/>
                </a:rPr>
                <a:t>Inox</a:t>
              </a:r>
              <a:r>
                <a:rPr lang="en-US" sz="1100" dirty="0">
                  <a:latin typeface="+mj-lt"/>
                </a:rPr>
                <a:t> mesh 30 µm </a:t>
              </a:r>
            </a:p>
          </p:txBody>
        </p:sp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7092950" y="1350963"/>
              <a:ext cx="1653234" cy="4300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1100" dirty="0" err="1">
                  <a:latin typeface="+mj-lt"/>
                </a:rPr>
                <a:t>vacrel</a:t>
              </a:r>
              <a:r>
                <a:rPr lang="en-US" sz="1100" dirty="0">
                  <a:latin typeface="+mj-lt"/>
                </a:rPr>
                <a:t> 128 µm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7011152" y="2133601"/>
              <a:ext cx="1599615" cy="430084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1100" dirty="0">
                  <a:latin typeface="+mj-lt"/>
                </a:rPr>
                <a:t>Readout pads</a:t>
              </a:r>
            </a:p>
          </p:txBody>
        </p:sp>
        <p:sp>
          <p:nvSpPr>
            <p:cNvPr id="34" name="Line 36"/>
            <p:cNvSpPr>
              <a:spLocks noChangeShapeType="1"/>
            </p:cNvSpPr>
            <p:nvPr/>
          </p:nvSpPr>
          <p:spPr bwMode="auto">
            <a:xfrm>
              <a:off x="6372225" y="1493838"/>
              <a:ext cx="720725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>
                <a:latin typeface="+mj-lt"/>
              </a:endParaRPr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>
              <a:off x="5943600" y="1905000"/>
              <a:ext cx="990600" cy="38100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>
                <a:latin typeface="+mj-lt"/>
              </a:endParaRPr>
            </a:p>
          </p:txBody>
        </p:sp>
        <p:sp>
          <p:nvSpPr>
            <p:cNvPr id="44" name="Text Box 46"/>
            <p:cNvSpPr txBox="1">
              <a:spLocks noChangeArrowheads="1"/>
            </p:cNvSpPr>
            <p:nvPr/>
          </p:nvSpPr>
          <p:spPr bwMode="auto">
            <a:xfrm>
              <a:off x="1349022" y="527304"/>
              <a:ext cx="4720697" cy="496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b="1" i="1" dirty="0">
                  <a:latin typeface="+mj-lt"/>
                </a:rPr>
                <a:t>Readout plane + mesh all in one</a:t>
              </a:r>
            </a:p>
          </p:txBody>
        </p:sp>
      </p:grpSp>
      <p:pic>
        <p:nvPicPr>
          <p:cNvPr id="46" name="Picture 8" descr="bulk-micromegas-pro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599" y="933321"/>
            <a:ext cx="3236777" cy="219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4953000" cy="4191000"/>
          </a:xfrm>
        </p:spPr>
        <p:txBody>
          <a:bodyPr/>
          <a:lstStyle/>
          <a:p>
            <a:pPr marL="342900" lvl="1" indent="-342900">
              <a:buNone/>
            </a:pPr>
            <a:r>
              <a:rPr lang="en-US" sz="1600" u="sng" dirty="0" smtClean="0"/>
              <a:t>Bulking</a:t>
            </a:r>
            <a:r>
              <a:rPr lang="en-US" sz="1600" dirty="0" smtClean="0"/>
              <a:t>: Process to encapsulate the mesh on a PCB 		(</a:t>
            </a:r>
            <a:r>
              <a:rPr lang="en-US" sz="1600" i="1" dirty="0" smtClean="0"/>
              <a:t>mesh = stretched wires</a:t>
            </a:r>
            <a:r>
              <a:rPr lang="en-US" sz="1600" dirty="0" smtClean="0"/>
              <a:t>)</a:t>
            </a:r>
          </a:p>
          <a:p>
            <a:pPr marL="119063" lvl="1" indent="1588">
              <a:buNone/>
            </a:pPr>
            <a:r>
              <a:rPr lang="en-US" sz="1600" dirty="0" smtClean="0">
                <a:solidFill>
                  <a:srgbClr val="800000"/>
                </a:solidFill>
              </a:rPr>
              <a:t>The pillars are attached to a woven mesh and to the readout plane (PCB)  </a:t>
            </a:r>
          </a:p>
          <a:p>
            <a:pPr marL="285750" lvl="1">
              <a:buNone/>
            </a:pP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</a:rPr>
              <a:t>Typical mesh thickness 30 </a:t>
            </a:r>
            <a:r>
              <a:rPr lang="en-US" sz="1600" i="1" dirty="0" err="1" smtClean="0">
                <a:solidFill>
                  <a:schemeClr val="accent2">
                    <a:lumMod val="50000"/>
                  </a:schemeClr>
                </a:solidFill>
              </a:rPr>
              <a:t>μm</a:t>
            </a:r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</a:rPr>
              <a:t>, gap 128 </a:t>
            </a:r>
            <a:r>
              <a:rPr lang="en-US" sz="1600" i="1" dirty="0" err="1" smtClean="0">
                <a:solidFill>
                  <a:schemeClr val="accent2">
                    <a:lumMod val="50000"/>
                  </a:schemeClr>
                </a:solidFill>
              </a:rPr>
              <a:t>μm</a:t>
            </a:r>
            <a:endParaRPr lang="en-US" sz="16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lvl="1"/>
            <a:endParaRPr lang="en-US" sz="600" dirty="0" smtClean="0"/>
          </a:p>
          <a:p>
            <a:pPr marL="0" lvl="1" indent="0">
              <a:buNone/>
            </a:pPr>
            <a:r>
              <a:rPr lang="en-US" sz="1600" dirty="0" smtClean="0"/>
              <a:t>Uniformity, robustness, low cost, no supporting frame, </a:t>
            </a:r>
          </a:p>
          <a:p>
            <a:pPr marL="285750" lvl="1">
              <a:buFont typeface="Wingdings" pitchFamily="2" charset="2"/>
              <a:buChar char="ü"/>
            </a:pPr>
            <a:r>
              <a:rPr lang="en-US" sz="1600" b="1" dirty="0" smtClean="0"/>
              <a:t>Easy fabrication</a:t>
            </a:r>
          </a:p>
          <a:p>
            <a:pPr marL="285750" lvl="1">
              <a:buFont typeface="Wingdings" pitchFamily="2" charset="2"/>
              <a:buChar char="ü"/>
            </a:pPr>
            <a:r>
              <a:rPr lang="en-US" sz="1600" b="1" dirty="0" smtClean="0"/>
              <a:t>Large area detectors</a:t>
            </a:r>
          </a:p>
          <a:p>
            <a:pPr marL="285750" lvl="1">
              <a:buFont typeface="Wingdings" pitchFamily="2" charset="2"/>
              <a:buChar char="ü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 production!</a:t>
            </a:r>
          </a:p>
          <a:p>
            <a:pPr marL="285750" lvl="1"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 gap for Ne/He - based mixtures</a:t>
            </a:r>
          </a:p>
          <a:p>
            <a:pPr marL="285750" lvl="1">
              <a:buFont typeface="Wingdings" pitchFamily="2" charset="2"/>
              <a:buChar char="ü"/>
            </a:pPr>
            <a:endParaRPr lang="en-US" sz="700" dirty="0" smtClean="0"/>
          </a:p>
          <a:p>
            <a:pPr marL="285750" lvl="1">
              <a:buFont typeface="Wingdings" pitchFamily="2" charset="2"/>
              <a:buChar char="û"/>
            </a:pPr>
            <a:r>
              <a:rPr lang="en-US" sz="1600" dirty="0" smtClean="0"/>
              <a:t>One main disadvantage: </a:t>
            </a:r>
            <a:r>
              <a:rPr lang="en-US" sz="1600" b="1" dirty="0" smtClean="0"/>
              <a:t>Woven mesh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800" b="1" i="1" dirty="0" smtClean="0">
                <a:solidFill>
                  <a:srgbClr val="800000"/>
                </a:solidFill>
                <a:sym typeface="Wingdings" pitchFamily="2" charset="2"/>
              </a:rPr>
              <a:t> </a:t>
            </a:r>
            <a:r>
              <a:rPr lang="en-US" sz="1600" b="1" i="1" dirty="0" smtClean="0">
                <a:solidFill>
                  <a:srgbClr val="800000"/>
                </a:solidFill>
              </a:rPr>
              <a:t>Not possible to deposit the 	photosensitive material </a:t>
            </a:r>
            <a:endParaRPr lang="en-US" sz="1400" b="1" i="1" dirty="0" smtClean="0">
              <a:solidFill>
                <a:srgbClr val="800000"/>
              </a:solidFill>
            </a:endParaRPr>
          </a:p>
          <a:p>
            <a:pPr marL="285750" lvl="1">
              <a:buNone/>
            </a:pPr>
            <a:endParaRPr lang="en-US" sz="1600" dirty="0" smtClean="0"/>
          </a:p>
        </p:txBody>
      </p:sp>
      <p:pic>
        <p:nvPicPr>
          <p:cNvPr id="48" name="Picture 4" descr="MicroMe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90" y="5246687"/>
            <a:ext cx="293901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 0" descr="Grille.jpg"/>
          <p:cNvPicPr/>
          <p:nvPr/>
        </p:nvPicPr>
        <p:blipFill>
          <a:blip r:embed="rId6" cstate="print"/>
          <a:srcRect l="15062" t="21763" r="40607" b="18126"/>
          <a:stretch>
            <a:fillRect/>
          </a:stretch>
        </p:blipFill>
        <p:spPr>
          <a:xfrm>
            <a:off x="5889449" y="5373216"/>
            <a:ext cx="1425752" cy="1048385"/>
          </a:xfrm>
          <a:prstGeom prst="rect">
            <a:avLst/>
          </a:prstGeom>
        </p:spPr>
      </p:pic>
      <p:pic>
        <p:nvPicPr>
          <p:cNvPr id="51" name="Image 4" descr="F:\PC CEA\Rapport\Détecteur.jpg"/>
          <p:cNvPicPr/>
          <p:nvPr/>
        </p:nvPicPr>
        <p:blipFill rotWithShape="1">
          <a:blip r:embed="rId7" cstate="print"/>
          <a:srcRect l="6001"/>
          <a:stretch/>
        </p:blipFill>
        <p:spPr bwMode="auto">
          <a:xfrm rot="16200000">
            <a:off x="7172858" y="4844422"/>
            <a:ext cx="2276995" cy="131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971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Microbulk technology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61722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u="sng" dirty="0" smtClean="0"/>
              <a:t>Microbulk Micromegas</a:t>
            </a:r>
          </a:p>
          <a:p>
            <a:pPr marL="285750" lvl="1">
              <a:buNone/>
            </a:pPr>
            <a:r>
              <a:rPr lang="en-US" sz="1400" dirty="0" smtClean="0"/>
              <a:t>	</a:t>
            </a:r>
            <a:r>
              <a:rPr lang="en-US" sz="1400" dirty="0" smtClean="0">
                <a:solidFill>
                  <a:srgbClr val="800000"/>
                </a:solidFill>
              </a:rPr>
              <a:t>The pillars are constructed by chemical processing of a </a:t>
            </a:r>
            <a:r>
              <a:rPr lang="en-US" sz="1400" dirty="0" err="1" smtClean="0">
                <a:solidFill>
                  <a:srgbClr val="800000"/>
                </a:solidFill>
              </a:rPr>
              <a:t>kapton</a:t>
            </a:r>
            <a:r>
              <a:rPr lang="en-US" sz="1400" dirty="0" smtClean="0">
                <a:solidFill>
                  <a:srgbClr val="800000"/>
                </a:solidFill>
              </a:rPr>
              <a:t> foil, on which the mesh and to the readout plane are attached. </a:t>
            </a:r>
            <a:r>
              <a:rPr lang="en-US" sz="1400" b="1" i="1" dirty="0" smtClean="0">
                <a:solidFill>
                  <a:srgbClr val="800000"/>
                </a:solidFill>
              </a:rPr>
              <a:t>Mesh is a mask for the pillars!</a:t>
            </a:r>
          </a:p>
          <a:p>
            <a:pPr marL="285750" lvl="1">
              <a:buNone/>
            </a:pPr>
            <a:r>
              <a:rPr lang="en-US" sz="1400" i="1" dirty="0" smtClean="0">
                <a:solidFill>
                  <a:schemeClr val="accent2">
                    <a:lumMod val="50000"/>
                  </a:schemeClr>
                </a:solidFill>
              </a:rPr>
              <a:t>Typical mesh thickness 5 </a:t>
            </a:r>
            <a:r>
              <a:rPr lang="en-US" sz="1400" i="1" dirty="0" err="1" smtClean="0">
                <a:solidFill>
                  <a:schemeClr val="accent2">
                    <a:lumMod val="50000"/>
                  </a:schemeClr>
                </a:solidFill>
              </a:rPr>
              <a:t>μm</a:t>
            </a:r>
            <a:r>
              <a:rPr lang="en-US" sz="1400" i="1" dirty="0" smtClean="0">
                <a:solidFill>
                  <a:schemeClr val="accent2">
                    <a:lumMod val="50000"/>
                  </a:schemeClr>
                </a:solidFill>
              </a:rPr>
              <a:t>, gap 50/25 </a:t>
            </a:r>
            <a:r>
              <a:rPr lang="en-US" sz="1400" i="1" dirty="0" err="1" smtClean="0">
                <a:solidFill>
                  <a:schemeClr val="accent2">
                    <a:lumMod val="50000"/>
                  </a:schemeClr>
                </a:solidFill>
              </a:rPr>
              <a:t>μm</a:t>
            </a:r>
            <a:endParaRPr lang="en-US" sz="1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lvl="1"/>
            <a:endParaRPr lang="en-US" sz="500" dirty="0" smtClean="0"/>
          </a:p>
          <a:p>
            <a:pPr marL="0" lvl="1" indent="1588">
              <a:buNone/>
            </a:pPr>
            <a:r>
              <a:rPr lang="en-US" sz="1400" i="1" dirty="0" smtClean="0"/>
              <a:t>All advantages of a bulk Micromegas &amp; enhanced performance </a:t>
            </a:r>
          </a:p>
          <a:p>
            <a:pPr marL="285750" lvl="1">
              <a:buNone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addition:</a:t>
            </a:r>
          </a:p>
          <a:p>
            <a:pPr marL="285750" lvl="1">
              <a:buFont typeface="Wingdings" pitchFamily="2" charset="2"/>
              <a:buChar char="ü"/>
            </a:pP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Direct deposition of photosensitive material</a:t>
            </a:r>
          </a:p>
          <a:p>
            <a:pPr marL="285750" lvl="1">
              <a:buFont typeface="Wingdings" pitchFamily="2" charset="2"/>
              <a:buChar char="ü"/>
            </a:pP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Big optical opacity (&gt;90%)</a:t>
            </a:r>
          </a:p>
          <a:p>
            <a:pPr marL="457200" lvl="2" indent="0">
              <a:buNone/>
            </a:pP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Big electron collection efficiency (&gt;95%)</a:t>
            </a:r>
          </a:p>
          <a:p>
            <a:pPr marL="285750" lvl="1">
              <a:buFont typeface="Wingdings" pitchFamily="2" charset="2"/>
              <a:buChar char="ü"/>
            </a:pP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Less outgassing</a:t>
            </a:r>
          </a:p>
          <a:p>
            <a:pPr marL="285750" lvl="1">
              <a:buFont typeface="Wingdings" pitchFamily="2" charset="2"/>
              <a:buChar char="ü"/>
            </a:pPr>
            <a:endParaRPr lang="en-US" sz="600" dirty="0" smtClean="0"/>
          </a:p>
          <a:p>
            <a:pPr marL="285750" lvl="1">
              <a:buNone/>
            </a:pPr>
            <a:r>
              <a:rPr lang="en-US" sz="1400" dirty="0" smtClean="0"/>
              <a:t>But:</a:t>
            </a:r>
          </a:p>
          <a:p>
            <a:pPr marL="285750" lvl="1">
              <a:buFont typeface="Wingdings" pitchFamily="2" charset="2"/>
              <a:buChar char=""/>
            </a:pP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Higher capacity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lvl="1">
              <a:buFont typeface="Wingdings" pitchFamily="2" charset="2"/>
              <a:buChar char=""/>
            </a:pP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Fabrication 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process of 2D readouts complicated</a:t>
            </a:r>
          </a:p>
          <a:p>
            <a:pPr marL="285750" lvl="1">
              <a:buFont typeface="Wingdings" pitchFamily="2" charset="2"/>
              <a:buChar char=""/>
            </a:pPr>
            <a:r>
              <a:rPr lang="en-US" sz="1400" dirty="0" smtClean="0"/>
              <a:t>Mesh </a:t>
            </a:r>
            <a:r>
              <a:rPr lang="en-US" sz="1400" dirty="0"/>
              <a:t>can not be replaced if damaged</a:t>
            </a:r>
          </a:p>
          <a:p>
            <a:pPr marL="285750" lvl="1">
              <a:buFont typeface="Wingdings" pitchFamily="2" charset="2"/>
              <a:buChar char=""/>
            </a:pPr>
            <a:r>
              <a:rPr lang="en-US" sz="1400" dirty="0" smtClean="0"/>
              <a:t>Maximum gap 50 </a:t>
            </a:r>
            <a:r>
              <a:rPr lang="el-GR" sz="1400" dirty="0" smtClean="0"/>
              <a:t>μ</a:t>
            </a:r>
            <a:r>
              <a:rPr lang="en-US" sz="1400" dirty="0" smtClean="0"/>
              <a:t>m (present technology) is </a:t>
            </a:r>
            <a:br>
              <a:rPr lang="en-US" sz="1400" dirty="0" smtClean="0"/>
            </a:br>
            <a:r>
              <a:rPr lang="en-US" sz="1400" dirty="0" smtClean="0"/>
              <a:t>not optimum for Ne/He-based gas mixtures </a:t>
            </a:r>
            <a:br>
              <a:rPr lang="en-US" sz="1400" dirty="0" smtClean="0"/>
            </a:br>
            <a:r>
              <a:rPr lang="en-US" sz="1400" dirty="0" smtClean="0"/>
              <a:t>	</a:t>
            </a:r>
            <a:r>
              <a:rPr lang="en-US" sz="1400" dirty="0" smtClean="0">
                <a:sym typeface="Wingdings" pitchFamily="2" charset="2"/>
              </a:rPr>
              <a:t> maximum </a:t>
            </a:r>
            <a:r>
              <a:rPr lang="en-US" sz="1400" b="1" dirty="0" smtClean="0">
                <a:sym typeface="Wingdings" pitchFamily="2" charset="2"/>
              </a:rPr>
              <a:t>gain?  </a:t>
            </a:r>
            <a:endParaRPr lang="en-US" sz="1400" b="1" dirty="0" smtClean="0"/>
          </a:p>
        </p:txBody>
      </p:sp>
      <p:grpSp>
        <p:nvGrpSpPr>
          <p:cNvPr id="3" name="Group 110"/>
          <p:cNvGrpSpPr/>
          <p:nvPr/>
        </p:nvGrpSpPr>
        <p:grpSpPr>
          <a:xfrm>
            <a:off x="2362200" y="685800"/>
            <a:ext cx="6643025" cy="1772961"/>
            <a:chOff x="238125" y="533400"/>
            <a:chExt cx="8104555" cy="2839698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685925" y="776288"/>
              <a:ext cx="3354381" cy="492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400" i="1" dirty="0">
                  <a:latin typeface="+mj-lt"/>
                </a:rPr>
                <a:t>Readout plane + mesh all in one</a:t>
              </a:r>
            </a:p>
          </p:txBody>
        </p:sp>
        <p:grpSp>
          <p:nvGrpSpPr>
            <p:cNvPr id="6" name="Group 60"/>
            <p:cNvGrpSpPr>
              <a:grpSpLocks/>
            </p:cNvGrpSpPr>
            <p:nvPr/>
          </p:nvGrpSpPr>
          <p:grpSpPr bwMode="auto">
            <a:xfrm>
              <a:off x="355600" y="1676400"/>
              <a:ext cx="2235200" cy="58583"/>
              <a:chOff x="385" y="3769807"/>
              <a:chExt cx="1208" cy="58583"/>
            </a:xfrm>
          </p:grpSpPr>
          <p:sp>
            <p:nvSpPr>
              <p:cNvPr id="7" name="Rectangle 61"/>
              <p:cNvSpPr>
                <a:spLocks noChangeArrowheads="1"/>
              </p:cNvSpPr>
              <p:nvPr/>
            </p:nvSpPr>
            <p:spPr bwMode="auto">
              <a:xfrm>
                <a:off x="385" y="3769807"/>
                <a:ext cx="590" cy="58583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100" dirty="0">
                  <a:latin typeface="+mj-lt"/>
                </a:endParaRPr>
              </a:p>
            </p:txBody>
          </p:sp>
          <p:sp>
            <p:nvSpPr>
              <p:cNvPr id="8" name="Rectangle 62"/>
              <p:cNvSpPr>
                <a:spLocks noChangeArrowheads="1"/>
              </p:cNvSpPr>
              <p:nvPr/>
            </p:nvSpPr>
            <p:spPr bwMode="auto">
              <a:xfrm>
                <a:off x="1003" y="3769807"/>
                <a:ext cx="590" cy="58583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100" dirty="0">
                  <a:latin typeface="+mj-lt"/>
                </a:endParaRPr>
              </a:p>
            </p:txBody>
          </p:sp>
        </p:grpSp>
        <p:sp>
          <p:nvSpPr>
            <p:cNvPr id="9" name="Line 82"/>
            <p:cNvSpPr>
              <a:spLocks noChangeShapeType="1"/>
            </p:cNvSpPr>
            <p:nvPr/>
          </p:nvSpPr>
          <p:spPr bwMode="auto">
            <a:xfrm flipV="1">
              <a:off x="5943600" y="762000"/>
              <a:ext cx="914400" cy="42703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100" dirty="0">
                <a:latin typeface="+mj-lt"/>
              </a:endParaRPr>
            </a:p>
          </p:txBody>
        </p:sp>
        <p:sp>
          <p:nvSpPr>
            <p:cNvPr id="10" name="Text Box 83"/>
            <p:cNvSpPr txBox="1">
              <a:spLocks noChangeArrowheads="1"/>
            </p:cNvSpPr>
            <p:nvPr/>
          </p:nvSpPr>
          <p:spPr bwMode="auto">
            <a:xfrm>
              <a:off x="7086600" y="533400"/>
              <a:ext cx="1228558" cy="739435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200" dirty="0">
                  <a:latin typeface="+mj-lt"/>
                </a:rPr>
                <a:t>Micromesh</a:t>
              </a:r>
            </a:p>
            <a:p>
              <a:pPr algn="l">
                <a:defRPr/>
              </a:pPr>
              <a:r>
                <a:rPr lang="en-US" sz="1200" dirty="0">
                  <a:latin typeface="+mj-lt"/>
                </a:rPr>
                <a:t>5µm copper</a:t>
              </a:r>
            </a:p>
          </p:txBody>
        </p:sp>
        <p:sp>
          <p:nvSpPr>
            <p:cNvPr id="11" name="Text Box 84"/>
            <p:cNvSpPr txBox="1">
              <a:spLocks noChangeArrowheads="1"/>
            </p:cNvSpPr>
            <p:nvPr/>
          </p:nvSpPr>
          <p:spPr bwMode="auto">
            <a:xfrm>
              <a:off x="6934200" y="1371600"/>
              <a:ext cx="1408480" cy="44366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200" dirty="0" err="1">
                  <a:latin typeface="+mj-lt"/>
                </a:rPr>
                <a:t>Kapton</a:t>
              </a:r>
              <a:r>
                <a:rPr lang="en-US" sz="1200" dirty="0">
                  <a:latin typeface="+mj-lt"/>
                </a:rPr>
                <a:t> 50 µm</a:t>
              </a:r>
            </a:p>
          </p:txBody>
        </p:sp>
        <p:sp>
          <p:nvSpPr>
            <p:cNvPr id="12" name="Text Box 85"/>
            <p:cNvSpPr txBox="1">
              <a:spLocks noChangeArrowheads="1"/>
            </p:cNvSpPr>
            <p:nvPr/>
          </p:nvSpPr>
          <p:spPr bwMode="auto">
            <a:xfrm>
              <a:off x="6924676" y="2057400"/>
              <a:ext cx="1388924" cy="443661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200" dirty="0">
                  <a:latin typeface="+mj-lt"/>
                </a:rPr>
                <a:t>Readout pads</a:t>
              </a:r>
            </a:p>
          </p:txBody>
        </p:sp>
        <p:sp>
          <p:nvSpPr>
            <p:cNvPr id="13" name="Line 86"/>
            <p:cNvSpPr>
              <a:spLocks noChangeShapeType="1"/>
            </p:cNvSpPr>
            <p:nvPr/>
          </p:nvSpPr>
          <p:spPr bwMode="auto">
            <a:xfrm>
              <a:off x="6096000" y="1524000"/>
              <a:ext cx="720725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100">
                <a:latin typeface="+mj-lt"/>
              </a:endParaRPr>
            </a:p>
          </p:txBody>
        </p:sp>
        <p:sp>
          <p:nvSpPr>
            <p:cNvPr id="14" name="Line 87"/>
            <p:cNvSpPr>
              <a:spLocks noChangeShapeType="1"/>
            </p:cNvSpPr>
            <p:nvPr/>
          </p:nvSpPr>
          <p:spPr bwMode="auto">
            <a:xfrm>
              <a:off x="5867400" y="1752600"/>
              <a:ext cx="990600" cy="45720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100">
                <a:latin typeface="+mj-lt"/>
              </a:endParaRPr>
            </a:p>
          </p:txBody>
        </p:sp>
        <p:grpSp>
          <p:nvGrpSpPr>
            <p:cNvPr id="15" name="Group 96"/>
            <p:cNvGrpSpPr>
              <a:grpSpLocks/>
            </p:cNvGrpSpPr>
            <p:nvPr/>
          </p:nvGrpSpPr>
          <p:grpSpPr bwMode="auto">
            <a:xfrm>
              <a:off x="381000" y="1270000"/>
              <a:ext cx="1066800" cy="406400"/>
              <a:chOff x="381000" y="1270317"/>
              <a:chExt cx="1066800" cy="406083"/>
            </a:xfrm>
          </p:grpSpPr>
          <p:grpSp>
            <p:nvGrpSpPr>
              <p:cNvPr id="16" name="Group 89"/>
              <p:cNvGrpSpPr>
                <a:grpSpLocks/>
              </p:cNvGrpSpPr>
              <p:nvPr/>
            </p:nvGrpSpPr>
            <p:grpSpPr bwMode="auto">
              <a:xfrm>
                <a:off x="381000" y="1270317"/>
                <a:ext cx="304800" cy="406083"/>
                <a:chOff x="304800" y="1278256"/>
                <a:chExt cx="304800" cy="406083"/>
              </a:xfrm>
            </p:grpSpPr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385763" y="1324258"/>
                  <a:ext cx="142875" cy="3600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25" name="Rectangle 21"/>
                <p:cNvSpPr>
                  <a:spLocks noChangeArrowheads="1"/>
                </p:cNvSpPr>
                <p:nvPr/>
              </p:nvSpPr>
              <p:spPr bwMode="auto">
                <a:xfrm>
                  <a:off x="304800" y="1278256"/>
                  <a:ext cx="304800" cy="46002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</p:grpSp>
          <p:grpSp>
            <p:nvGrpSpPr>
              <p:cNvPr id="17" name="Group 90"/>
              <p:cNvGrpSpPr>
                <a:grpSpLocks/>
              </p:cNvGrpSpPr>
              <p:nvPr/>
            </p:nvGrpSpPr>
            <p:grpSpPr bwMode="auto">
              <a:xfrm>
                <a:off x="762000" y="1270317"/>
                <a:ext cx="304800" cy="406083"/>
                <a:chOff x="304800" y="1278256"/>
                <a:chExt cx="304800" cy="406083"/>
              </a:xfrm>
            </p:grpSpPr>
            <p:sp>
              <p:nvSpPr>
                <p:cNvPr id="22" name="Rectangle 13"/>
                <p:cNvSpPr>
                  <a:spLocks noChangeArrowheads="1"/>
                </p:cNvSpPr>
                <p:nvPr/>
              </p:nvSpPr>
              <p:spPr bwMode="auto">
                <a:xfrm>
                  <a:off x="385763" y="1324258"/>
                  <a:ext cx="142875" cy="3600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23" name="Rectangle 21"/>
                <p:cNvSpPr>
                  <a:spLocks noChangeArrowheads="1"/>
                </p:cNvSpPr>
                <p:nvPr/>
              </p:nvSpPr>
              <p:spPr bwMode="auto">
                <a:xfrm>
                  <a:off x="304800" y="1278256"/>
                  <a:ext cx="304800" cy="46002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</p:grpSp>
          <p:grpSp>
            <p:nvGrpSpPr>
              <p:cNvPr id="18" name="Group 93"/>
              <p:cNvGrpSpPr>
                <a:grpSpLocks/>
              </p:cNvGrpSpPr>
              <p:nvPr/>
            </p:nvGrpSpPr>
            <p:grpSpPr bwMode="auto">
              <a:xfrm>
                <a:off x="1143000" y="1270317"/>
                <a:ext cx="304800" cy="406083"/>
                <a:chOff x="304800" y="1278256"/>
                <a:chExt cx="304800" cy="406083"/>
              </a:xfrm>
            </p:grpSpPr>
            <p:sp>
              <p:nvSpPr>
                <p:cNvPr id="20" name="Rectangle 13"/>
                <p:cNvSpPr>
                  <a:spLocks noChangeArrowheads="1"/>
                </p:cNvSpPr>
                <p:nvPr/>
              </p:nvSpPr>
              <p:spPr bwMode="auto">
                <a:xfrm>
                  <a:off x="385763" y="1324258"/>
                  <a:ext cx="142875" cy="3600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21" name="Rectangle 21"/>
                <p:cNvSpPr>
                  <a:spLocks noChangeArrowheads="1"/>
                </p:cNvSpPr>
                <p:nvPr/>
              </p:nvSpPr>
              <p:spPr bwMode="auto">
                <a:xfrm>
                  <a:off x="304800" y="1278256"/>
                  <a:ext cx="304800" cy="46002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</p:grpSp>
        </p:grpSp>
        <p:grpSp>
          <p:nvGrpSpPr>
            <p:cNvPr id="19" name="Group 97"/>
            <p:cNvGrpSpPr>
              <a:grpSpLocks/>
            </p:cNvGrpSpPr>
            <p:nvPr/>
          </p:nvGrpSpPr>
          <p:grpSpPr bwMode="auto">
            <a:xfrm>
              <a:off x="1524000" y="1270000"/>
              <a:ext cx="1066800" cy="406400"/>
              <a:chOff x="381000" y="1270317"/>
              <a:chExt cx="1066800" cy="406083"/>
            </a:xfrm>
          </p:grpSpPr>
          <p:grpSp>
            <p:nvGrpSpPr>
              <p:cNvPr id="26" name="Group 89"/>
              <p:cNvGrpSpPr>
                <a:grpSpLocks/>
              </p:cNvGrpSpPr>
              <p:nvPr/>
            </p:nvGrpSpPr>
            <p:grpSpPr bwMode="auto">
              <a:xfrm>
                <a:off x="381000" y="1270317"/>
                <a:ext cx="304800" cy="406083"/>
                <a:chOff x="304800" y="1278256"/>
                <a:chExt cx="304800" cy="406083"/>
              </a:xfrm>
            </p:grpSpPr>
            <p:sp>
              <p:nvSpPr>
                <p:cNvPr id="34" name="Rectangle 13"/>
                <p:cNvSpPr>
                  <a:spLocks noChangeArrowheads="1"/>
                </p:cNvSpPr>
                <p:nvPr/>
              </p:nvSpPr>
              <p:spPr bwMode="auto">
                <a:xfrm>
                  <a:off x="385763" y="1324258"/>
                  <a:ext cx="142875" cy="3600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35" name="Rectangle 21"/>
                <p:cNvSpPr>
                  <a:spLocks noChangeArrowheads="1"/>
                </p:cNvSpPr>
                <p:nvPr/>
              </p:nvSpPr>
              <p:spPr bwMode="auto">
                <a:xfrm>
                  <a:off x="304800" y="1278256"/>
                  <a:ext cx="304800" cy="46002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</p:grpSp>
          <p:grpSp>
            <p:nvGrpSpPr>
              <p:cNvPr id="27" name="Group 90"/>
              <p:cNvGrpSpPr>
                <a:grpSpLocks/>
              </p:cNvGrpSpPr>
              <p:nvPr/>
            </p:nvGrpSpPr>
            <p:grpSpPr bwMode="auto">
              <a:xfrm>
                <a:off x="762000" y="1270317"/>
                <a:ext cx="304800" cy="406083"/>
                <a:chOff x="304800" y="1278256"/>
                <a:chExt cx="304800" cy="406083"/>
              </a:xfrm>
            </p:grpSpPr>
            <p:sp>
              <p:nvSpPr>
                <p:cNvPr id="32" name="Rectangle 13"/>
                <p:cNvSpPr>
                  <a:spLocks noChangeArrowheads="1"/>
                </p:cNvSpPr>
                <p:nvPr/>
              </p:nvSpPr>
              <p:spPr bwMode="auto">
                <a:xfrm>
                  <a:off x="385763" y="1324258"/>
                  <a:ext cx="142875" cy="3600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304800" y="1278256"/>
                  <a:ext cx="304800" cy="46002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</p:grpSp>
          <p:grpSp>
            <p:nvGrpSpPr>
              <p:cNvPr id="28" name="Group 93"/>
              <p:cNvGrpSpPr>
                <a:grpSpLocks/>
              </p:cNvGrpSpPr>
              <p:nvPr/>
            </p:nvGrpSpPr>
            <p:grpSpPr bwMode="auto">
              <a:xfrm>
                <a:off x="1143000" y="1270317"/>
                <a:ext cx="304800" cy="406083"/>
                <a:chOff x="304800" y="1278256"/>
                <a:chExt cx="304800" cy="406083"/>
              </a:xfrm>
            </p:grpSpPr>
            <p:sp>
              <p:nvSpPr>
                <p:cNvPr id="30" name="Rectangle 13"/>
                <p:cNvSpPr>
                  <a:spLocks noChangeArrowheads="1"/>
                </p:cNvSpPr>
                <p:nvPr/>
              </p:nvSpPr>
              <p:spPr bwMode="auto">
                <a:xfrm>
                  <a:off x="385763" y="1324258"/>
                  <a:ext cx="142875" cy="3600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31" name="Rectangle 21"/>
                <p:cNvSpPr>
                  <a:spLocks noChangeArrowheads="1"/>
                </p:cNvSpPr>
                <p:nvPr/>
              </p:nvSpPr>
              <p:spPr bwMode="auto">
                <a:xfrm>
                  <a:off x="304800" y="1278256"/>
                  <a:ext cx="304800" cy="46002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</p:grpSp>
        </p:grpSp>
        <p:grpSp>
          <p:nvGrpSpPr>
            <p:cNvPr id="29" name="Group 60"/>
            <p:cNvGrpSpPr>
              <a:grpSpLocks/>
            </p:cNvGrpSpPr>
            <p:nvPr/>
          </p:nvGrpSpPr>
          <p:grpSpPr bwMode="auto">
            <a:xfrm>
              <a:off x="2641600" y="1676400"/>
              <a:ext cx="2235200" cy="58583"/>
              <a:chOff x="385" y="3769807"/>
              <a:chExt cx="1208" cy="58583"/>
            </a:xfrm>
          </p:grpSpPr>
          <p:sp>
            <p:nvSpPr>
              <p:cNvPr id="37" name="Rectangle 61"/>
              <p:cNvSpPr>
                <a:spLocks noChangeArrowheads="1"/>
              </p:cNvSpPr>
              <p:nvPr/>
            </p:nvSpPr>
            <p:spPr bwMode="auto">
              <a:xfrm>
                <a:off x="385" y="3769807"/>
                <a:ext cx="590" cy="58583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100" dirty="0">
                  <a:latin typeface="+mj-lt"/>
                </a:endParaRPr>
              </a:p>
            </p:txBody>
          </p:sp>
          <p:sp>
            <p:nvSpPr>
              <p:cNvPr id="38" name="Rectangle 62"/>
              <p:cNvSpPr>
                <a:spLocks noChangeArrowheads="1"/>
              </p:cNvSpPr>
              <p:nvPr/>
            </p:nvSpPr>
            <p:spPr bwMode="auto">
              <a:xfrm>
                <a:off x="1003" y="3769807"/>
                <a:ext cx="590" cy="58583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100" dirty="0">
                  <a:latin typeface="+mj-lt"/>
                </a:endParaRPr>
              </a:p>
            </p:txBody>
          </p:sp>
        </p:grpSp>
        <p:grpSp>
          <p:nvGrpSpPr>
            <p:cNvPr id="36" name="Group 110"/>
            <p:cNvGrpSpPr>
              <a:grpSpLocks/>
            </p:cNvGrpSpPr>
            <p:nvPr/>
          </p:nvGrpSpPr>
          <p:grpSpPr bwMode="auto">
            <a:xfrm>
              <a:off x="2667000" y="1270000"/>
              <a:ext cx="1066800" cy="406400"/>
              <a:chOff x="381000" y="1270317"/>
              <a:chExt cx="1066800" cy="406083"/>
            </a:xfrm>
          </p:grpSpPr>
          <p:grpSp>
            <p:nvGrpSpPr>
              <p:cNvPr id="39" name="Group 89"/>
              <p:cNvGrpSpPr>
                <a:grpSpLocks/>
              </p:cNvGrpSpPr>
              <p:nvPr/>
            </p:nvGrpSpPr>
            <p:grpSpPr bwMode="auto">
              <a:xfrm>
                <a:off x="381000" y="1270317"/>
                <a:ext cx="304800" cy="406083"/>
                <a:chOff x="304800" y="1278256"/>
                <a:chExt cx="304800" cy="406083"/>
              </a:xfrm>
            </p:grpSpPr>
            <p:sp>
              <p:nvSpPr>
                <p:cNvPr id="47" name="Rectangle 13"/>
                <p:cNvSpPr>
                  <a:spLocks noChangeArrowheads="1"/>
                </p:cNvSpPr>
                <p:nvPr/>
              </p:nvSpPr>
              <p:spPr bwMode="auto">
                <a:xfrm>
                  <a:off x="385763" y="1324258"/>
                  <a:ext cx="142875" cy="3600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48" name="Rectangle 21"/>
                <p:cNvSpPr>
                  <a:spLocks noChangeArrowheads="1"/>
                </p:cNvSpPr>
                <p:nvPr/>
              </p:nvSpPr>
              <p:spPr bwMode="auto">
                <a:xfrm>
                  <a:off x="304800" y="1278256"/>
                  <a:ext cx="304800" cy="46002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</p:grpSp>
          <p:grpSp>
            <p:nvGrpSpPr>
              <p:cNvPr id="40" name="Group 90"/>
              <p:cNvGrpSpPr>
                <a:grpSpLocks/>
              </p:cNvGrpSpPr>
              <p:nvPr/>
            </p:nvGrpSpPr>
            <p:grpSpPr bwMode="auto">
              <a:xfrm>
                <a:off x="762000" y="1270317"/>
                <a:ext cx="304800" cy="406083"/>
                <a:chOff x="304800" y="1278256"/>
                <a:chExt cx="304800" cy="406083"/>
              </a:xfrm>
            </p:grpSpPr>
            <p:sp>
              <p:nvSpPr>
                <p:cNvPr id="45" name="Rectangle 13"/>
                <p:cNvSpPr>
                  <a:spLocks noChangeArrowheads="1"/>
                </p:cNvSpPr>
                <p:nvPr/>
              </p:nvSpPr>
              <p:spPr bwMode="auto">
                <a:xfrm>
                  <a:off x="385763" y="1324258"/>
                  <a:ext cx="142875" cy="3600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46" name="Rectangle 21"/>
                <p:cNvSpPr>
                  <a:spLocks noChangeArrowheads="1"/>
                </p:cNvSpPr>
                <p:nvPr/>
              </p:nvSpPr>
              <p:spPr bwMode="auto">
                <a:xfrm>
                  <a:off x="304800" y="1278256"/>
                  <a:ext cx="304800" cy="46002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</p:grpSp>
          <p:grpSp>
            <p:nvGrpSpPr>
              <p:cNvPr id="41" name="Group 93"/>
              <p:cNvGrpSpPr>
                <a:grpSpLocks/>
              </p:cNvGrpSpPr>
              <p:nvPr/>
            </p:nvGrpSpPr>
            <p:grpSpPr bwMode="auto">
              <a:xfrm>
                <a:off x="1143000" y="1270317"/>
                <a:ext cx="304800" cy="406083"/>
                <a:chOff x="304800" y="1278256"/>
                <a:chExt cx="304800" cy="406083"/>
              </a:xfrm>
            </p:grpSpPr>
            <p:sp>
              <p:nvSpPr>
                <p:cNvPr id="43" name="Rectangle 13"/>
                <p:cNvSpPr>
                  <a:spLocks noChangeArrowheads="1"/>
                </p:cNvSpPr>
                <p:nvPr/>
              </p:nvSpPr>
              <p:spPr bwMode="auto">
                <a:xfrm>
                  <a:off x="385763" y="1324258"/>
                  <a:ext cx="142875" cy="3600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44" name="Rectangle 21"/>
                <p:cNvSpPr>
                  <a:spLocks noChangeArrowheads="1"/>
                </p:cNvSpPr>
                <p:nvPr/>
              </p:nvSpPr>
              <p:spPr bwMode="auto">
                <a:xfrm>
                  <a:off x="304800" y="1278256"/>
                  <a:ext cx="304800" cy="46002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</p:grpSp>
        </p:grpSp>
        <p:grpSp>
          <p:nvGrpSpPr>
            <p:cNvPr id="42" name="Group 120"/>
            <p:cNvGrpSpPr>
              <a:grpSpLocks/>
            </p:cNvGrpSpPr>
            <p:nvPr/>
          </p:nvGrpSpPr>
          <p:grpSpPr bwMode="auto">
            <a:xfrm>
              <a:off x="3810000" y="1270000"/>
              <a:ext cx="1066800" cy="406400"/>
              <a:chOff x="381000" y="1270317"/>
              <a:chExt cx="1066800" cy="406083"/>
            </a:xfrm>
          </p:grpSpPr>
          <p:grpSp>
            <p:nvGrpSpPr>
              <p:cNvPr id="49" name="Group 89"/>
              <p:cNvGrpSpPr>
                <a:grpSpLocks/>
              </p:cNvGrpSpPr>
              <p:nvPr/>
            </p:nvGrpSpPr>
            <p:grpSpPr bwMode="auto">
              <a:xfrm>
                <a:off x="381000" y="1270317"/>
                <a:ext cx="304800" cy="406083"/>
                <a:chOff x="304800" y="1278256"/>
                <a:chExt cx="304800" cy="406083"/>
              </a:xfrm>
            </p:grpSpPr>
            <p:sp>
              <p:nvSpPr>
                <p:cNvPr id="57" name="Rectangle 13"/>
                <p:cNvSpPr>
                  <a:spLocks noChangeArrowheads="1"/>
                </p:cNvSpPr>
                <p:nvPr/>
              </p:nvSpPr>
              <p:spPr bwMode="auto">
                <a:xfrm>
                  <a:off x="385763" y="1324258"/>
                  <a:ext cx="142875" cy="3600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58" name="Rectangle 21"/>
                <p:cNvSpPr>
                  <a:spLocks noChangeArrowheads="1"/>
                </p:cNvSpPr>
                <p:nvPr/>
              </p:nvSpPr>
              <p:spPr bwMode="auto">
                <a:xfrm>
                  <a:off x="304800" y="1278256"/>
                  <a:ext cx="304800" cy="46002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</p:grpSp>
          <p:grpSp>
            <p:nvGrpSpPr>
              <p:cNvPr id="50" name="Group 90"/>
              <p:cNvGrpSpPr>
                <a:grpSpLocks/>
              </p:cNvGrpSpPr>
              <p:nvPr/>
            </p:nvGrpSpPr>
            <p:grpSpPr bwMode="auto">
              <a:xfrm>
                <a:off x="762000" y="1270317"/>
                <a:ext cx="304800" cy="406083"/>
                <a:chOff x="304800" y="1278256"/>
                <a:chExt cx="304800" cy="406083"/>
              </a:xfrm>
            </p:grpSpPr>
            <p:sp>
              <p:nvSpPr>
                <p:cNvPr id="55" name="Rectangle 13"/>
                <p:cNvSpPr>
                  <a:spLocks noChangeArrowheads="1"/>
                </p:cNvSpPr>
                <p:nvPr/>
              </p:nvSpPr>
              <p:spPr bwMode="auto">
                <a:xfrm>
                  <a:off x="385763" y="1324258"/>
                  <a:ext cx="142875" cy="3600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56" name="Rectangle 21"/>
                <p:cNvSpPr>
                  <a:spLocks noChangeArrowheads="1"/>
                </p:cNvSpPr>
                <p:nvPr/>
              </p:nvSpPr>
              <p:spPr bwMode="auto">
                <a:xfrm>
                  <a:off x="304800" y="1278256"/>
                  <a:ext cx="304800" cy="46002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</p:grpSp>
          <p:grpSp>
            <p:nvGrpSpPr>
              <p:cNvPr id="51" name="Group 93"/>
              <p:cNvGrpSpPr>
                <a:grpSpLocks/>
              </p:cNvGrpSpPr>
              <p:nvPr/>
            </p:nvGrpSpPr>
            <p:grpSpPr bwMode="auto">
              <a:xfrm>
                <a:off x="1143000" y="1270317"/>
                <a:ext cx="304800" cy="406083"/>
                <a:chOff x="304800" y="1278256"/>
                <a:chExt cx="304800" cy="406083"/>
              </a:xfrm>
            </p:grpSpPr>
            <p:sp>
              <p:nvSpPr>
                <p:cNvPr id="53" name="Rectangle 13"/>
                <p:cNvSpPr>
                  <a:spLocks noChangeArrowheads="1"/>
                </p:cNvSpPr>
                <p:nvPr/>
              </p:nvSpPr>
              <p:spPr bwMode="auto">
                <a:xfrm>
                  <a:off x="385763" y="1324258"/>
                  <a:ext cx="142875" cy="3600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54" name="Rectangle 21"/>
                <p:cNvSpPr>
                  <a:spLocks noChangeArrowheads="1"/>
                </p:cNvSpPr>
                <p:nvPr/>
              </p:nvSpPr>
              <p:spPr bwMode="auto">
                <a:xfrm>
                  <a:off x="304800" y="1278256"/>
                  <a:ext cx="304800" cy="46002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</p:grpSp>
        </p:grpSp>
        <p:sp>
          <p:nvSpPr>
            <p:cNvPr id="59" name="Rectangle 61"/>
            <p:cNvSpPr>
              <a:spLocks noChangeArrowheads="1"/>
            </p:cNvSpPr>
            <p:nvPr/>
          </p:nvSpPr>
          <p:spPr bwMode="auto">
            <a:xfrm>
              <a:off x="4927601" y="1676400"/>
              <a:ext cx="1092200" cy="58583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latin typeface="+mj-lt"/>
              </a:endParaRPr>
            </a:p>
          </p:txBody>
        </p:sp>
        <p:grpSp>
          <p:nvGrpSpPr>
            <p:cNvPr id="52" name="Group 133"/>
            <p:cNvGrpSpPr>
              <a:grpSpLocks/>
            </p:cNvGrpSpPr>
            <p:nvPr/>
          </p:nvGrpSpPr>
          <p:grpSpPr bwMode="auto">
            <a:xfrm>
              <a:off x="4953000" y="1270000"/>
              <a:ext cx="1066800" cy="406400"/>
              <a:chOff x="381000" y="1270317"/>
              <a:chExt cx="1066800" cy="406083"/>
            </a:xfrm>
          </p:grpSpPr>
          <p:grpSp>
            <p:nvGrpSpPr>
              <p:cNvPr id="60" name="Group 89"/>
              <p:cNvGrpSpPr>
                <a:grpSpLocks/>
              </p:cNvGrpSpPr>
              <p:nvPr/>
            </p:nvGrpSpPr>
            <p:grpSpPr bwMode="auto">
              <a:xfrm>
                <a:off x="381000" y="1270317"/>
                <a:ext cx="304800" cy="406083"/>
                <a:chOff x="304800" y="1278256"/>
                <a:chExt cx="304800" cy="406083"/>
              </a:xfrm>
            </p:grpSpPr>
            <p:sp>
              <p:nvSpPr>
                <p:cNvPr id="68" name="Rectangle 13"/>
                <p:cNvSpPr>
                  <a:spLocks noChangeArrowheads="1"/>
                </p:cNvSpPr>
                <p:nvPr/>
              </p:nvSpPr>
              <p:spPr bwMode="auto">
                <a:xfrm>
                  <a:off x="385763" y="1324258"/>
                  <a:ext cx="142875" cy="3600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69" name="Rectangle 21"/>
                <p:cNvSpPr>
                  <a:spLocks noChangeArrowheads="1"/>
                </p:cNvSpPr>
                <p:nvPr/>
              </p:nvSpPr>
              <p:spPr bwMode="auto">
                <a:xfrm>
                  <a:off x="304800" y="1278256"/>
                  <a:ext cx="304800" cy="46002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</p:grpSp>
          <p:grpSp>
            <p:nvGrpSpPr>
              <p:cNvPr id="61" name="Group 90"/>
              <p:cNvGrpSpPr>
                <a:grpSpLocks/>
              </p:cNvGrpSpPr>
              <p:nvPr/>
            </p:nvGrpSpPr>
            <p:grpSpPr bwMode="auto">
              <a:xfrm>
                <a:off x="762000" y="1270317"/>
                <a:ext cx="304800" cy="406083"/>
                <a:chOff x="304800" y="1278256"/>
                <a:chExt cx="304800" cy="406083"/>
              </a:xfrm>
            </p:grpSpPr>
            <p:sp>
              <p:nvSpPr>
                <p:cNvPr id="66" name="Rectangle 13"/>
                <p:cNvSpPr>
                  <a:spLocks noChangeArrowheads="1"/>
                </p:cNvSpPr>
                <p:nvPr/>
              </p:nvSpPr>
              <p:spPr bwMode="auto">
                <a:xfrm>
                  <a:off x="385763" y="1324258"/>
                  <a:ext cx="142875" cy="3600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67" name="Rectangle 21"/>
                <p:cNvSpPr>
                  <a:spLocks noChangeArrowheads="1"/>
                </p:cNvSpPr>
                <p:nvPr/>
              </p:nvSpPr>
              <p:spPr bwMode="auto">
                <a:xfrm>
                  <a:off x="304800" y="1278256"/>
                  <a:ext cx="304800" cy="46002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</p:grpSp>
          <p:grpSp>
            <p:nvGrpSpPr>
              <p:cNvPr id="62" name="Group 93"/>
              <p:cNvGrpSpPr>
                <a:grpSpLocks/>
              </p:cNvGrpSpPr>
              <p:nvPr/>
            </p:nvGrpSpPr>
            <p:grpSpPr bwMode="auto">
              <a:xfrm>
                <a:off x="1143000" y="1270317"/>
                <a:ext cx="304800" cy="406083"/>
                <a:chOff x="304800" y="1278256"/>
                <a:chExt cx="304800" cy="406083"/>
              </a:xfrm>
            </p:grpSpPr>
            <p:sp>
              <p:nvSpPr>
                <p:cNvPr id="64" name="Rectangle 13"/>
                <p:cNvSpPr>
                  <a:spLocks noChangeArrowheads="1"/>
                </p:cNvSpPr>
                <p:nvPr/>
              </p:nvSpPr>
              <p:spPr bwMode="auto">
                <a:xfrm>
                  <a:off x="385763" y="1324258"/>
                  <a:ext cx="142875" cy="3600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65" name="Rectangle 21"/>
                <p:cNvSpPr>
                  <a:spLocks noChangeArrowheads="1"/>
                </p:cNvSpPr>
                <p:nvPr/>
              </p:nvSpPr>
              <p:spPr bwMode="auto">
                <a:xfrm>
                  <a:off x="304800" y="1278256"/>
                  <a:ext cx="304800" cy="46002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</p:grpSp>
        </p:grpSp>
        <p:grpSp>
          <p:nvGrpSpPr>
            <p:cNvPr id="63" name="Group 60"/>
            <p:cNvGrpSpPr>
              <a:grpSpLocks/>
            </p:cNvGrpSpPr>
            <p:nvPr/>
          </p:nvGrpSpPr>
          <p:grpSpPr bwMode="auto">
            <a:xfrm>
              <a:off x="304800" y="2387600"/>
              <a:ext cx="2235200" cy="58583"/>
              <a:chOff x="385" y="3769807"/>
              <a:chExt cx="1208" cy="58583"/>
            </a:xfrm>
          </p:grpSpPr>
          <p:sp>
            <p:nvSpPr>
              <p:cNvPr id="71" name="Rectangle 61"/>
              <p:cNvSpPr>
                <a:spLocks noChangeArrowheads="1"/>
              </p:cNvSpPr>
              <p:nvPr/>
            </p:nvSpPr>
            <p:spPr bwMode="auto">
              <a:xfrm>
                <a:off x="385" y="3769807"/>
                <a:ext cx="590" cy="58583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100">
                  <a:latin typeface="+mj-lt"/>
                </a:endParaRPr>
              </a:p>
            </p:txBody>
          </p:sp>
          <p:sp>
            <p:nvSpPr>
              <p:cNvPr id="72" name="Rectangle 62"/>
              <p:cNvSpPr>
                <a:spLocks noChangeArrowheads="1"/>
              </p:cNvSpPr>
              <p:nvPr/>
            </p:nvSpPr>
            <p:spPr bwMode="auto">
              <a:xfrm>
                <a:off x="1003" y="3769807"/>
                <a:ext cx="590" cy="58583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100">
                  <a:latin typeface="+mj-lt"/>
                </a:endParaRPr>
              </a:p>
            </p:txBody>
          </p:sp>
        </p:grpSp>
        <p:grpSp>
          <p:nvGrpSpPr>
            <p:cNvPr id="70" name="Group 96"/>
            <p:cNvGrpSpPr>
              <a:grpSpLocks/>
            </p:cNvGrpSpPr>
            <p:nvPr/>
          </p:nvGrpSpPr>
          <p:grpSpPr bwMode="auto">
            <a:xfrm>
              <a:off x="238125" y="1981200"/>
              <a:ext cx="1276350" cy="406400"/>
              <a:chOff x="288925" y="1270317"/>
              <a:chExt cx="1276350" cy="406083"/>
            </a:xfrm>
          </p:grpSpPr>
          <p:grpSp>
            <p:nvGrpSpPr>
              <p:cNvPr id="73" name="Group 89"/>
              <p:cNvGrpSpPr>
                <a:grpSpLocks/>
              </p:cNvGrpSpPr>
              <p:nvPr/>
            </p:nvGrpSpPr>
            <p:grpSpPr bwMode="auto">
              <a:xfrm>
                <a:off x="288925" y="1270317"/>
                <a:ext cx="396875" cy="406083"/>
                <a:chOff x="212725" y="1278256"/>
                <a:chExt cx="396875" cy="406083"/>
              </a:xfrm>
            </p:grpSpPr>
            <p:sp>
              <p:nvSpPr>
                <p:cNvPr id="79" name="Rectangle 13"/>
                <p:cNvSpPr>
                  <a:spLocks noChangeArrowheads="1"/>
                </p:cNvSpPr>
                <p:nvPr/>
              </p:nvSpPr>
              <p:spPr bwMode="auto">
                <a:xfrm>
                  <a:off x="212725" y="1324258"/>
                  <a:ext cx="142875" cy="3600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80" name="Rectangle 21"/>
                <p:cNvSpPr>
                  <a:spLocks noChangeArrowheads="1"/>
                </p:cNvSpPr>
                <p:nvPr/>
              </p:nvSpPr>
              <p:spPr bwMode="auto">
                <a:xfrm>
                  <a:off x="304800" y="1278256"/>
                  <a:ext cx="304800" cy="46002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</p:grpSp>
          <p:sp>
            <p:nvSpPr>
              <p:cNvPr id="75" name="Rectangle 21"/>
              <p:cNvSpPr>
                <a:spLocks noChangeArrowheads="1"/>
              </p:cNvSpPr>
              <p:nvPr/>
            </p:nvSpPr>
            <p:spPr bwMode="auto">
              <a:xfrm>
                <a:off x="762000" y="1270317"/>
                <a:ext cx="304800" cy="4600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100" dirty="0">
                  <a:latin typeface="+mj-lt"/>
                </a:endParaRPr>
              </a:p>
            </p:txBody>
          </p:sp>
          <p:grpSp>
            <p:nvGrpSpPr>
              <p:cNvPr id="74" name="Group 93"/>
              <p:cNvGrpSpPr>
                <a:grpSpLocks/>
              </p:cNvGrpSpPr>
              <p:nvPr/>
            </p:nvGrpSpPr>
            <p:grpSpPr bwMode="auto">
              <a:xfrm>
                <a:off x="1143000" y="1270317"/>
                <a:ext cx="422275" cy="406083"/>
                <a:chOff x="304800" y="1278256"/>
                <a:chExt cx="422275" cy="406083"/>
              </a:xfrm>
            </p:grpSpPr>
            <p:sp>
              <p:nvSpPr>
                <p:cNvPr id="77" name="Rectangle 13"/>
                <p:cNvSpPr>
                  <a:spLocks noChangeArrowheads="1"/>
                </p:cNvSpPr>
                <p:nvPr/>
              </p:nvSpPr>
              <p:spPr bwMode="auto">
                <a:xfrm>
                  <a:off x="584200" y="1324258"/>
                  <a:ext cx="142875" cy="3600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78" name="Rectangle 21"/>
                <p:cNvSpPr>
                  <a:spLocks noChangeArrowheads="1"/>
                </p:cNvSpPr>
                <p:nvPr/>
              </p:nvSpPr>
              <p:spPr bwMode="auto">
                <a:xfrm>
                  <a:off x="304800" y="1278256"/>
                  <a:ext cx="304800" cy="46002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</p:grpSp>
        </p:grpSp>
        <p:grpSp>
          <p:nvGrpSpPr>
            <p:cNvPr id="76" name="Group 97"/>
            <p:cNvGrpSpPr>
              <a:grpSpLocks/>
            </p:cNvGrpSpPr>
            <p:nvPr/>
          </p:nvGrpSpPr>
          <p:grpSpPr bwMode="auto">
            <a:xfrm>
              <a:off x="1473200" y="1981200"/>
              <a:ext cx="1066800" cy="46040"/>
              <a:chOff x="381000" y="1270315"/>
              <a:chExt cx="1066800" cy="46004"/>
            </a:xfrm>
          </p:grpSpPr>
          <p:sp>
            <p:nvSpPr>
              <p:cNvPr id="82" name="Rectangle 21"/>
              <p:cNvSpPr>
                <a:spLocks noChangeArrowheads="1"/>
              </p:cNvSpPr>
              <p:nvPr/>
            </p:nvSpPr>
            <p:spPr bwMode="auto">
              <a:xfrm>
                <a:off x="381000" y="1270317"/>
                <a:ext cx="304800" cy="4600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100" dirty="0">
                  <a:latin typeface="+mj-lt"/>
                </a:endParaRPr>
              </a:p>
            </p:txBody>
          </p:sp>
          <p:sp>
            <p:nvSpPr>
              <p:cNvPr id="83" name="Rectangle 21"/>
              <p:cNvSpPr>
                <a:spLocks noChangeArrowheads="1"/>
              </p:cNvSpPr>
              <p:nvPr/>
            </p:nvSpPr>
            <p:spPr bwMode="auto">
              <a:xfrm>
                <a:off x="762000" y="1270317"/>
                <a:ext cx="304800" cy="4600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100" dirty="0">
                  <a:latin typeface="+mj-lt"/>
                </a:endParaRPr>
              </a:p>
            </p:txBody>
          </p:sp>
          <p:sp>
            <p:nvSpPr>
              <p:cNvPr id="84" name="Rectangle 21"/>
              <p:cNvSpPr>
                <a:spLocks noChangeArrowheads="1"/>
              </p:cNvSpPr>
              <p:nvPr/>
            </p:nvSpPr>
            <p:spPr bwMode="auto">
              <a:xfrm>
                <a:off x="1143000" y="1270315"/>
                <a:ext cx="304800" cy="4600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100" dirty="0">
                  <a:latin typeface="+mj-lt"/>
                </a:endParaRPr>
              </a:p>
            </p:txBody>
          </p:sp>
        </p:grpSp>
        <p:grpSp>
          <p:nvGrpSpPr>
            <p:cNvPr id="81" name="Group 60"/>
            <p:cNvGrpSpPr>
              <a:grpSpLocks/>
            </p:cNvGrpSpPr>
            <p:nvPr/>
          </p:nvGrpSpPr>
          <p:grpSpPr bwMode="auto">
            <a:xfrm>
              <a:off x="2590800" y="2387600"/>
              <a:ext cx="2235200" cy="58583"/>
              <a:chOff x="385" y="3769807"/>
              <a:chExt cx="1208" cy="58583"/>
            </a:xfrm>
          </p:grpSpPr>
          <p:sp>
            <p:nvSpPr>
              <p:cNvPr id="86" name="Rectangle 61"/>
              <p:cNvSpPr>
                <a:spLocks noChangeArrowheads="1"/>
              </p:cNvSpPr>
              <p:nvPr/>
            </p:nvSpPr>
            <p:spPr bwMode="auto">
              <a:xfrm>
                <a:off x="385" y="3769807"/>
                <a:ext cx="590" cy="58583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100" dirty="0">
                  <a:latin typeface="+mj-lt"/>
                </a:endParaRPr>
              </a:p>
            </p:txBody>
          </p:sp>
          <p:sp>
            <p:nvSpPr>
              <p:cNvPr id="87" name="Rectangle 62"/>
              <p:cNvSpPr>
                <a:spLocks noChangeArrowheads="1"/>
              </p:cNvSpPr>
              <p:nvPr/>
            </p:nvSpPr>
            <p:spPr bwMode="auto">
              <a:xfrm>
                <a:off x="1003" y="3769807"/>
                <a:ext cx="590" cy="58583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100" dirty="0">
                  <a:latin typeface="+mj-lt"/>
                </a:endParaRPr>
              </a:p>
            </p:txBody>
          </p:sp>
        </p:grpSp>
        <p:grpSp>
          <p:nvGrpSpPr>
            <p:cNvPr id="85" name="Group 87"/>
            <p:cNvGrpSpPr>
              <a:grpSpLocks/>
            </p:cNvGrpSpPr>
            <p:nvPr/>
          </p:nvGrpSpPr>
          <p:grpSpPr bwMode="auto">
            <a:xfrm>
              <a:off x="2514600" y="1981200"/>
              <a:ext cx="1168400" cy="406400"/>
              <a:chOff x="279400" y="1270317"/>
              <a:chExt cx="1168400" cy="406083"/>
            </a:xfrm>
          </p:grpSpPr>
          <p:grpSp>
            <p:nvGrpSpPr>
              <p:cNvPr id="88" name="Group 89"/>
              <p:cNvGrpSpPr>
                <a:grpSpLocks/>
              </p:cNvGrpSpPr>
              <p:nvPr/>
            </p:nvGrpSpPr>
            <p:grpSpPr bwMode="auto">
              <a:xfrm>
                <a:off x="279400" y="1270317"/>
                <a:ext cx="406400" cy="406083"/>
                <a:chOff x="203200" y="1278256"/>
                <a:chExt cx="406400" cy="406083"/>
              </a:xfrm>
            </p:grpSpPr>
            <p:sp>
              <p:nvSpPr>
                <p:cNvPr id="92" name="Rectangle 13"/>
                <p:cNvSpPr>
                  <a:spLocks noChangeArrowheads="1"/>
                </p:cNvSpPr>
                <p:nvPr/>
              </p:nvSpPr>
              <p:spPr bwMode="auto">
                <a:xfrm>
                  <a:off x="203200" y="1324258"/>
                  <a:ext cx="142875" cy="3600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93" name="Rectangle 21"/>
                <p:cNvSpPr>
                  <a:spLocks noChangeArrowheads="1"/>
                </p:cNvSpPr>
                <p:nvPr/>
              </p:nvSpPr>
              <p:spPr bwMode="auto">
                <a:xfrm>
                  <a:off x="304800" y="1278256"/>
                  <a:ext cx="304800" cy="46002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</p:grpSp>
          <p:sp>
            <p:nvSpPr>
              <p:cNvPr id="90" name="Rectangle 21"/>
              <p:cNvSpPr>
                <a:spLocks noChangeArrowheads="1"/>
              </p:cNvSpPr>
              <p:nvPr/>
            </p:nvSpPr>
            <p:spPr bwMode="auto">
              <a:xfrm>
                <a:off x="762000" y="1270317"/>
                <a:ext cx="304800" cy="4600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100" dirty="0">
                  <a:latin typeface="+mj-lt"/>
                </a:endParaRPr>
              </a:p>
            </p:txBody>
          </p:sp>
          <p:sp>
            <p:nvSpPr>
              <p:cNvPr id="91" name="Rectangle 21"/>
              <p:cNvSpPr>
                <a:spLocks noChangeArrowheads="1"/>
              </p:cNvSpPr>
              <p:nvPr/>
            </p:nvSpPr>
            <p:spPr bwMode="auto">
              <a:xfrm>
                <a:off x="1143000" y="1270317"/>
                <a:ext cx="304800" cy="4600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100" dirty="0">
                  <a:latin typeface="+mj-lt"/>
                </a:endParaRPr>
              </a:p>
            </p:txBody>
          </p:sp>
        </p:grpSp>
        <p:grpSp>
          <p:nvGrpSpPr>
            <p:cNvPr id="89" name="Group 120"/>
            <p:cNvGrpSpPr>
              <a:grpSpLocks/>
            </p:cNvGrpSpPr>
            <p:nvPr/>
          </p:nvGrpSpPr>
          <p:grpSpPr bwMode="auto">
            <a:xfrm>
              <a:off x="3657600" y="1981200"/>
              <a:ext cx="1168400" cy="406400"/>
              <a:chOff x="279400" y="1270317"/>
              <a:chExt cx="1168400" cy="406083"/>
            </a:xfrm>
          </p:grpSpPr>
          <p:grpSp>
            <p:nvGrpSpPr>
              <p:cNvPr id="94" name="Group 89"/>
              <p:cNvGrpSpPr>
                <a:grpSpLocks/>
              </p:cNvGrpSpPr>
              <p:nvPr/>
            </p:nvGrpSpPr>
            <p:grpSpPr bwMode="auto">
              <a:xfrm>
                <a:off x="279400" y="1270317"/>
                <a:ext cx="406400" cy="406083"/>
                <a:chOff x="203200" y="1278256"/>
                <a:chExt cx="406400" cy="406083"/>
              </a:xfrm>
            </p:grpSpPr>
            <p:sp>
              <p:nvSpPr>
                <p:cNvPr id="98" name="Rectangle 13"/>
                <p:cNvSpPr>
                  <a:spLocks noChangeArrowheads="1"/>
                </p:cNvSpPr>
                <p:nvPr/>
              </p:nvSpPr>
              <p:spPr bwMode="auto">
                <a:xfrm>
                  <a:off x="203200" y="1324258"/>
                  <a:ext cx="142875" cy="3600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99" name="Rectangle 21"/>
                <p:cNvSpPr>
                  <a:spLocks noChangeArrowheads="1"/>
                </p:cNvSpPr>
                <p:nvPr/>
              </p:nvSpPr>
              <p:spPr bwMode="auto">
                <a:xfrm>
                  <a:off x="304800" y="1278256"/>
                  <a:ext cx="304800" cy="46002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</p:grpSp>
          <p:sp>
            <p:nvSpPr>
              <p:cNvPr id="96" name="Rectangle 21"/>
              <p:cNvSpPr>
                <a:spLocks noChangeArrowheads="1"/>
              </p:cNvSpPr>
              <p:nvPr/>
            </p:nvSpPr>
            <p:spPr bwMode="auto">
              <a:xfrm>
                <a:off x="762000" y="1270317"/>
                <a:ext cx="304800" cy="4600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100" dirty="0">
                  <a:latin typeface="+mj-lt"/>
                </a:endParaRPr>
              </a:p>
            </p:txBody>
          </p:sp>
          <p:sp>
            <p:nvSpPr>
              <p:cNvPr id="97" name="Rectangle 21"/>
              <p:cNvSpPr>
                <a:spLocks noChangeArrowheads="1"/>
              </p:cNvSpPr>
              <p:nvPr/>
            </p:nvSpPr>
            <p:spPr bwMode="auto">
              <a:xfrm>
                <a:off x="1143000" y="1270317"/>
                <a:ext cx="304800" cy="4600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100" dirty="0">
                  <a:latin typeface="+mj-lt"/>
                </a:endParaRPr>
              </a:p>
            </p:txBody>
          </p:sp>
        </p:grpSp>
        <p:sp>
          <p:nvSpPr>
            <p:cNvPr id="100" name="Rectangle 61"/>
            <p:cNvSpPr>
              <a:spLocks noChangeArrowheads="1"/>
            </p:cNvSpPr>
            <p:nvPr/>
          </p:nvSpPr>
          <p:spPr bwMode="auto">
            <a:xfrm>
              <a:off x="4876801" y="2387601"/>
              <a:ext cx="1092200" cy="58583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latin typeface="+mj-lt"/>
              </a:endParaRPr>
            </a:p>
          </p:txBody>
        </p:sp>
        <p:grpSp>
          <p:nvGrpSpPr>
            <p:cNvPr id="95" name="Group 133"/>
            <p:cNvGrpSpPr>
              <a:grpSpLocks/>
            </p:cNvGrpSpPr>
            <p:nvPr/>
          </p:nvGrpSpPr>
          <p:grpSpPr bwMode="auto">
            <a:xfrm>
              <a:off x="4800600" y="1981200"/>
              <a:ext cx="1219200" cy="406400"/>
              <a:chOff x="279400" y="1270317"/>
              <a:chExt cx="1219200" cy="406083"/>
            </a:xfrm>
          </p:grpSpPr>
          <p:grpSp>
            <p:nvGrpSpPr>
              <p:cNvPr id="101" name="Group 89"/>
              <p:cNvGrpSpPr>
                <a:grpSpLocks/>
              </p:cNvGrpSpPr>
              <p:nvPr/>
            </p:nvGrpSpPr>
            <p:grpSpPr bwMode="auto">
              <a:xfrm>
                <a:off x="279400" y="1270317"/>
                <a:ext cx="406400" cy="406083"/>
                <a:chOff x="203200" y="1278256"/>
                <a:chExt cx="406400" cy="406083"/>
              </a:xfrm>
            </p:grpSpPr>
            <p:sp>
              <p:nvSpPr>
                <p:cNvPr id="107" name="Rectangle 13"/>
                <p:cNvSpPr>
                  <a:spLocks noChangeArrowheads="1"/>
                </p:cNvSpPr>
                <p:nvPr/>
              </p:nvSpPr>
              <p:spPr bwMode="auto">
                <a:xfrm>
                  <a:off x="203200" y="1324258"/>
                  <a:ext cx="142875" cy="3600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08" name="Rectangle 21"/>
                <p:cNvSpPr>
                  <a:spLocks noChangeArrowheads="1"/>
                </p:cNvSpPr>
                <p:nvPr/>
              </p:nvSpPr>
              <p:spPr bwMode="auto">
                <a:xfrm>
                  <a:off x="304800" y="1278256"/>
                  <a:ext cx="304800" cy="46002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</p:grpSp>
          <p:sp>
            <p:nvSpPr>
              <p:cNvPr id="103" name="Rectangle 21"/>
              <p:cNvSpPr>
                <a:spLocks noChangeArrowheads="1"/>
              </p:cNvSpPr>
              <p:nvPr/>
            </p:nvSpPr>
            <p:spPr bwMode="auto">
              <a:xfrm>
                <a:off x="762000" y="1270317"/>
                <a:ext cx="304800" cy="4600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100" dirty="0">
                  <a:latin typeface="+mj-lt"/>
                </a:endParaRPr>
              </a:p>
            </p:txBody>
          </p:sp>
          <p:grpSp>
            <p:nvGrpSpPr>
              <p:cNvPr id="102" name="Group 93"/>
              <p:cNvGrpSpPr>
                <a:grpSpLocks/>
              </p:cNvGrpSpPr>
              <p:nvPr/>
            </p:nvGrpSpPr>
            <p:grpSpPr bwMode="auto">
              <a:xfrm>
                <a:off x="1143000" y="1270317"/>
                <a:ext cx="355600" cy="406083"/>
                <a:chOff x="304800" y="1278256"/>
                <a:chExt cx="355600" cy="406083"/>
              </a:xfrm>
            </p:grpSpPr>
            <p:sp>
              <p:nvSpPr>
                <p:cNvPr id="105" name="Rectangle 13"/>
                <p:cNvSpPr>
                  <a:spLocks noChangeArrowheads="1"/>
                </p:cNvSpPr>
                <p:nvPr/>
              </p:nvSpPr>
              <p:spPr bwMode="auto">
                <a:xfrm>
                  <a:off x="517525" y="1324258"/>
                  <a:ext cx="142875" cy="36008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06" name="Rectangle 21"/>
                <p:cNvSpPr>
                  <a:spLocks noChangeArrowheads="1"/>
                </p:cNvSpPr>
                <p:nvPr/>
              </p:nvSpPr>
              <p:spPr bwMode="auto">
                <a:xfrm>
                  <a:off x="304800" y="1278256"/>
                  <a:ext cx="304800" cy="46002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latin typeface="+mj-lt"/>
                  </a:endParaRPr>
                </a:p>
              </p:txBody>
            </p:sp>
          </p:grpSp>
        </p:grpSp>
        <p:sp>
          <p:nvSpPr>
            <p:cNvPr id="109" name="Text Box 85"/>
            <p:cNvSpPr txBox="1">
              <a:spLocks noChangeArrowheads="1"/>
            </p:cNvSpPr>
            <p:nvPr/>
          </p:nvSpPr>
          <p:spPr bwMode="auto">
            <a:xfrm>
              <a:off x="6315076" y="2633663"/>
              <a:ext cx="1915000" cy="7394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200" dirty="0" smtClean="0">
                  <a:latin typeface="+mj-lt"/>
                </a:rPr>
                <a:t>Lower capacitance</a:t>
              </a:r>
            </a:p>
            <a:p>
              <a:pPr algn="l">
                <a:defRPr/>
              </a:pPr>
              <a:r>
                <a:rPr lang="en-US" sz="1200" dirty="0" smtClean="0">
                  <a:latin typeface="+mj-lt"/>
                </a:rPr>
                <a:t>Under development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110" name="Line 87"/>
            <p:cNvSpPr>
              <a:spLocks noChangeShapeType="1"/>
            </p:cNvSpPr>
            <p:nvPr/>
          </p:nvSpPr>
          <p:spPr bwMode="auto">
            <a:xfrm>
              <a:off x="6019800" y="2209800"/>
              <a:ext cx="99060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100">
                <a:ln>
                  <a:solidFill>
                    <a:srgbClr val="C00000"/>
                  </a:solidFill>
                </a:ln>
                <a:latin typeface="+mj-lt"/>
              </a:endParaRPr>
            </a:p>
          </p:txBody>
        </p:sp>
      </p:grpSp>
      <p:pic>
        <p:nvPicPr>
          <p:cNvPr id="112" name="Picture 14" descr="PICT1666"/>
          <p:cNvPicPr>
            <a:picLocks noChangeAspect="1" noChangeArrowheads="1"/>
          </p:cNvPicPr>
          <p:nvPr/>
        </p:nvPicPr>
        <p:blipFill>
          <a:blip r:embed="rId2" cstate="print"/>
          <a:srcRect l="21655" t="34875" r="55125" b="36749"/>
          <a:stretch>
            <a:fillRect/>
          </a:stretch>
        </p:blipFill>
        <p:spPr bwMode="auto">
          <a:xfrm>
            <a:off x="5220072" y="2924944"/>
            <a:ext cx="94271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Documents and Settings\tpapaeva\Desktop\Photos microscope\Micro Bulk\mesure juillet\mb anneau de gard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219700"/>
            <a:ext cx="1738313" cy="1303735"/>
          </a:xfrm>
          <a:prstGeom prst="rect">
            <a:avLst/>
          </a:prstGeom>
          <a:noFill/>
        </p:spPr>
      </p:pic>
      <p:pic>
        <p:nvPicPr>
          <p:cNvPr id="115" name="Picture 114" descr="Pictur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2514600"/>
            <a:ext cx="2625183" cy="1937497"/>
          </a:xfrm>
          <a:prstGeom prst="rect">
            <a:avLst/>
          </a:prstGeom>
        </p:spPr>
      </p:pic>
      <p:pic>
        <p:nvPicPr>
          <p:cNvPr id="114" name="Picture 2" descr="C:\Documents and Settings\tpapaeva\Desktop\Photos microscope\Micro Bulk\mesure juillet\mb anode pleine 2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2800" y="3886200"/>
            <a:ext cx="1625600" cy="1219200"/>
          </a:xfrm>
          <a:prstGeom prst="rect">
            <a:avLst/>
          </a:prstGeom>
          <a:noFill/>
        </p:spPr>
      </p:pic>
      <p:pic>
        <p:nvPicPr>
          <p:cNvPr id="1026" name="Picture 2" descr="C:\Documents\MyDocuments\Samsung\photos\2015-04-15 - 2015-08-14\02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5" t="26986" r="28841"/>
          <a:stretch/>
        </p:blipFill>
        <p:spPr bwMode="auto">
          <a:xfrm>
            <a:off x="6770036" y="4509120"/>
            <a:ext cx="1978428" cy="203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9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34" y="188640"/>
            <a:ext cx="8643332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404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85" y="116632"/>
            <a:ext cx="8547295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868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6" b="13404"/>
          <a:stretch/>
        </p:blipFill>
        <p:spPr bwMode="auto">
          <a:xfrm>
            <a:off x="19271" y="1"/>
            <a:ext cx="5260512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8" t="10999" r="2464" b="12029"/>
          <a:stretch/>
        </p:blipFill>
        <p:spPr bwMode="auto">
          <a:xfrm>
            <a:off x="4211960" y="3181131"/>
            <a:ext cx="5185879" cy="363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172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Limiting the e</a:t>
            </a:r>
            <a:r>
              <a:rPr lang="en-US" baseline="30000" dirty="0" smtClean="0">
                <a:sym typeface="Wingdings" panose="05000000000000000000" pitchFamily="2" charset="2"/>
              </a:rPr>
              <a:t>-</a:t>
            </a:r>
            <a:r>
              <a:rPr lang="en-US" dirty="0" smtClean="0">
                <a:sym typeface="Wingdings" panose="05000000000000000000" pitchFamily="2" charset="2"/>
              </a:rPr>
              <a:t> diffusion in the gap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48064" y="4797152"/>
            <a:ext cx="35424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Longitudinal </a:t>
            </a:r>
            <a:r>
              <a:rPr lang="en-US" sz="1600" dirty="0"/>
              <a:t>time jitter </a:t>
            </a:r>
            <a:r>
              <a:rPr lang="en-US" sz="1600" dirty="0" smtClean="0"/>
              <a:t>as </a:t>
            </a:r>
            <a:r>
              <a:rPr lang="en-US" sz="1600" dirty="0"/>
              <a:t>function of the drift field for several </a:t>
            </a:r>
            <a:r>
              <a:rPr lang="en-US" sz="1600" dirty="0" smtClean="0"/>
              <a:t>Ne </a:t>
            </a:r>
            <a:r>
              <a:rPr lang="en-US" sz="1600" dirty="0"/>
              <a:t>mixtures</a:t>
            </a:r>
            <a:r>
              <a:rPr lang="en-US" sz="1600" dirty="0" smtClean="0"/>
              <a:t>.  </a:t>
            </a:r>
            <a:r>
              <a:rPr lang="en-US" i="1" dirty="0" smtClean="0"/>
              <a:t>(R. </a:t>
            </a:r>
            <a:r>
              <a:rPr lang="en-US" i="1" dirty="0" err="1" smtClean="0"/>
              <a:t>Veenhof</a:t>
            </a:r>
            <a:r>
              <a:rPr lang="en-US" i="1" dirty="0" smtClean="0"/>
              <a:t>)</a:t>
            </a:r>
            <a:endParaRPr lang="en-US" sz="1600" i="1" dirty="0"/>
          </a:p>
        </p:txBody>
      </p:sp>
      <p:sp>
        <p:nvSpPr>
          <p:cNvPr id="7" name="Rectangle 6"/>
          <p:cNvSpPr/>
          <p:nvPr/>
        </p:nvSpPr>
        <p:spPr>
          <a:xfrm>
            <a:off x="251520" y="1444129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en-US" dirty="0">
                <a:solidFill>
                  <a:srgbClr val="292934"/>
                </a:solidFill>
                <a:latin typeface="Comic Sans MS" pitchFamily="66" charset="0"/>
              </a:rPr>
              <a:t>Small drift gap + strong electric field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è"/>
            </a:pPr>
            <a:r>
              <a:rPr lang="en-US" sz="1600" dirty="0" smtClean="0">
                <a:solidFill>
                  <a:srgbClr val="292934"/>
                </a:solidFill>
                <a:latin typeface="Comic Sans MS" pitchFamily="66" charset="0"/>
                <a:sym typeface="Wingdings" panose="05000000000000000000" pitchFamily="2" charset="2"/>
              </a:rPr>
              <a:t>Limited diffusion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è"/>
            </a:pPr>
            <a:endParaRPr lang="en-US" dirty="0">
              <a:solidFill>
                <a:srgbClr val="292934"/>
              </a:solidFill>
              <a:latin typeface="Comic Sans MS" pitchFamily="66" charset="0"/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292934"/>
                </a:solidFill>
                <a:latin typeface="Comic Sans MS" pitchFamily="66" charset="0"/>
              </a:rPr>
              <a:t>Simulations: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Few hundred </a:t>
            </a:r>
            <a:r>
              <a:rPr lang="el-GR" dirty="0" smtClean="0">
                <a:solidFill>
                  <a:srgbClr val="C00000"/>
                </a:solidFill>
                <a:latin typeface="Comic Sans MS" pitchFamily="66" charset="0"/>
              </a:rPr>
              <a:t>μ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m drift field can provide time jitter per electron ~ 100 </a:t>
            </a:r>
            <a:r>
              <a:rPr lang="en-US" dirty="0" err="1" smtClean="0">
                <a:solidFill>
                  <a:srgbClr val="C00000"/>
                </a:solidFill>
                <a:latin typeface="Comic Sans MS" pitchFamily="66" charset="0"/>
              </a:rPr>
              <a:t>ps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 (Ed  ~ 5kV/cm)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Several gas mixtures possible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Good performance for high amplification fields (&gt;50 kV/cm)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  <a:sym typeface="Wingdings" panose="05000000000000000000" pitchFamily="2" charset="2"/>
              </a:rPr>
              <a:t>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preamplification</a:t>
            </a:r>
            <a:r>
              <a:rPr lang="en-US" dirty="0" smtClean="0">
                <a:latin typeface="Comic Sans MS" pitchFamily="66" charset="0"/>
              </a:rPr>
              <a:t> improves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	     time resolution!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357232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00392" y="1484784"/>
            <a:ext cx="452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5%</a:t>
            </a:r>
          </a:p>
          <a:p>
            <a:r>
              <a:rPr lang="en-US" sz="1200" dirty="0" smtClean="0"/>
              <a:t>10%</a:t>
            </a:r>
          </a:p>
          <a:p>
            <a:r>
              <a:rPr lang="en-US" sz="1200" dirty="0" smtClean="0"/>
              <a:t>15%</a:t>
            </a:r>
          </a:p>
          <a:p>
            <a:r>
              <a:rPr lang="en-US" sz="1200" dirty="0" smtClean="0"/>
              <a:t>20%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881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RD51 common fund project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en-US" b="1" dirty="0"/>
              <a:t>Title of project:</a:t>
            </a:r>
            <a:r>
              <a:rPr lang="en-US" dirty="0"/>
              <a:t>	</a:t>
            </a:r>
            <a:r>
              <a:rPr lang="en-US" sz="2300" b="1" dirty="0">
                <a:solidFill>
                  <a:srgbClr val="C00000"/>
                </a:solidFill>
              </a:rPr>
              <a:t>Fast Timing for High-Rate Environments: A Micromegas Solution 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Contact </a:t>
            </a:r>
            <a:r>
              <a:rPr lang="en-US" b="1" dirty="0"/>
              <a:t>persons:</a:t>
            </a:r>
            <a:r>
              <a:rPr lang="en-US" dirty="0"/>
              <a:t>	</a:t>
            </a:r>
            <a:r>
              <a:rPr lang="en-US" i="1" dirty="0" smtClean="0"/>
              <a:t>Sebastian </a:t>
            </a:r>
            <a:r>
              <a:rPr lang="en-US" i="1" dirty="0"/>
              <a:t>White (co-PI), </a:t>
            </a:r>
            <a:r>
              <a:rPr lang="en-US" i="1" dirty="0" smtClean="0"/>
              <a:t>Princeton/CERN </a:t>
            </a:r>
            <a:r>
              <a:rPr lang="fr-FR" dirty="0" smtClean="0">
                <a:hlinkClick r:id="rId2"/>
              </a:rPr>
              <a:t>Sebastian.White@cern.ch</a:t>
            </a:r>
            <a:endParaRPr lang="fr-FR" dirty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Ioannis </a:t>
            </a:r>
            <a:r>
              <a:rPr lang="en-US" i="1" dirty="0"/>
              <a:t>Giomataris (co-PI), </a:t>
            </a:r>
            <a:r>
              <a:rPr lang="en-US" i="1" dirty="0" err="1"/>
              <a:t>Saclay</a:t>
            </a:r>
            <a:r>
              <a:rPr lang="en-US" i="1" dirty="0"/>
              <a:t>  </a:t>
            </a:r>
            <a:r>
              <a:rPr lang="en-US" i="1" u="sng" dirty="0">
                <a:hlinkClick r:id="rId3"/>
              </a:rPr>
              <a:t>ioa@hep.saclay.cea.fr</a:t>
            </a:r>
            <a:endParaRPr lang="fr-FR" dirty="0"/>
          </a:p>
          <a:p>
            <a:pPr marL="0" indent="0">
              <a:buNone/>
            </a:pPr>
            <a:r>
              <a:rPr lang="en-US" i="1" dirty="0"/>
              <a:t> </a:t>
            </a:r>
            <a:endParaRPr lang="fr-FR" dirty="0"/>
          </a:p>
          <a:p>
            <a:pPr marL="0" indent="0">
              <a:buNone/>
            </a:pPr>
            <a:r>
              <a:rPr lang="en-US" b="1" dirty="0"/>
              <a:t>RD51 Institutes:	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1</a:t>
            </a:r>
            <a:r>
              <a:rPr lang="en-US" b="1" dirty="0"/>
              <a:t>. </a:t>
            </a:r>
            <a:r>
              <a:rPr lang="en-US" i="1" dirty="0"/>
              <a:t>IRFU-</a:t>
            </a:r>
            <a:r>
              <a:rPr lang="en-US" i="1" dirty="0" err="1"/>
              <a:t>Saclay</a:t>
            </a:r>
            <a:r>
              <a:rPr lang="en-US" i="1" dirty="0"/>
              <a:t>, contact person Ioannis Giomataris </a:t>
            </a:r>
            <a:r>
              <a:rPr lang="en-US" i="1" u="sng" dirty="0">
                <a:hlinkClick r:id="rId3"/>
              </a:rPr>
              <a:t>ioa@hep.saclay.cea.fr</a:t>
            </a:r>
            <a:endParaRPr lang="fr-FR" dirty="0"/>
          </a:p>
          <a:p>
            <a:pPr marL="0" indent="0">
              <a:buNone/>
            </a:pPr>
            <a:r>
              <a:rPr lang="en-US" i="1" dirty="0" smtClean="0"/>
              <a:t>	</a:t>
            </a:r>
            <a:r>
              <a:rPr lang="en-US" dirty="0" smtClean="0"/>
              <a:t> E. Delagnes, T. Papaevangelou, M. </a:t>
            </a:r>
            <a:r>
              <a:rPr lang="en-US" dirty="0" err="1" smtClean="0"/>
              <a:t>Kebbiri</a:t>
            </a:r>
            <a:r>
              <a:rPr lang="en-US" dirty="0" smtClean="0"/>
              <a:t>,  E. Ferrer </a:t>
            </a:r>
            <a:r>
              <a:rPr lang="en-US" dirty="0" err="1" smtClean="0"/>
              <a:t>Ribas</a:t>
            </a:r>
            <a:r>
              <a:rPr lang="en-US" dirty="0" smtClean="0"/>
              <a:t>, A. </a:t>
            </a:r>
            <a:r>
              <a:rPr lang="en-US" dirty="0" err="1" smtClean="0"/>
              <a:t>Peyaud</a:t>
            </a:r>
            <a:r>
              <a:rPr lang="en-US" dirty="0" smtClean="0"/>
              <a:t>, </a:t>
            </a:r>
            <a:r>
              <a:rPr lang="en-US" i="1" dirty="0" smtClean="0"/>
              <a:t>C. </a:t>
            </a:r>
            <a:r>
              <a:rPr lang="en-US" i="1" dirty="0" err="1" smtClean="0"/>
              <a:t>Godinot</a:t>
            </a:r>
            <a:endParaRPr lang="fr-FR" i="1" dirty="0"/>
          </a:p>
          <a:p>
            <a:pPr marL="0" indent="0">
              <a:buNone/>
            </a:pPr>
            <a:r>
              <a:rPr lang="en-US" i="1" dirty="0"/>
              <a:t>	</a:t>
            </a:r>
            <a:endParaRPr lang="fr-FR" dirty="0"/>
          </a:p>
          <a:p>
            <a:pPr marL="0" indent="0">
              <a:buNone/>
            </a:pPr>
            <a:r>
              <a:rPr lang="en-US" b="1" dirty="0" smtClean="0"/>
              <a:t>	2</a:t>
            </a:r>
            <a:r>
              <a:rPr lang="en-US" b="1" i="1" dirty="0"/>
              <a:t>.</a:t>
            </a:r>
            <a:r>
              <a:rPr lang="en-US" i="1" dirty="0"/>
              <a:t> NCSR </a:t>
            </a:r>
            <a:r>
              <a:rPr lang="en-US" i="1" dirty="0" err="1"/>
              <a:t>Demokritos</a:t>
            </a:r>
            <a:r>
              <a:rPr lang="en-US" i="1" dirty="0"/>
              <a:t>, contact person George </a:t>
            </a:r>
            <a:r>
              <a:rPr lang="en-US" i="1" dirty="0" err="1"/>
              <a:t>Fanourakis</a:t>
            </a:r>
            <a:r>
              <a:rPr lang="en-US" i="1" dirty="0"/>
              <a:t> </a:t>
            </a:r>
            <a:r>
              <a:rPr lang="en-US" i="1" u="sng" dirty="0">
                <a:hlinkClick r:id="rId4"/>
              </a:rPr>
              <a:t>gfan@inp.demokritos.gr</a:t>
            </a:r>
            <a:r>
              <a:rPr lang="en-US" i="1" u="sng" dirty="0"/>
              <a:t> </a:t>
            </a:r>
            <a:endParaRPr lang="fr-FR" dirty="0"/>
          </a:p>
          <a:p>
            <a:pPr marL="0" indent="0">
              <a:buNone/>
            </a:pPr>
            <a:r>
              <a:rPr lang="en-US" i="1" dirty="0"/>
              <a:t> </a:t>
            </a:r>
            <a:endParaRPr lang="fr-FR" dirty="0"/>
          </a:p>
          <a:p>
            <a:pPr marL="0" indent="0">
              <a:buNone/>
            </a:pPr>
            <a:r>
              <a:rPr lang="en-US" b="1" dirty="0" smtClean="0"/>
              <a:t>	3</a:t>
            </a:r>
            <a:r>
              <a:rPr lang="en-US" b="1" i="1" dirty="0"/>
              <a:t>.</a:t>
            </a:r>
            <a:r>
              <a:rPr lang="en-US" i="1" dirty="0"/>
              <a:t> CERN, contact person, </a:t>
            </a:r>
            <a:r>
              <a:rPr lang="en-US" i="1" dirty="0" err="1"/>
              <a:t>Leszek</a:t>
            </a:r>
            <a:r>
              <a:rPr lang="en-US" i="1" dirty="0"/>
              <a:t> </a:t>
            </a:r>
            <a:r>
              <a:rPr lang="en-US" i="1" dirty="0" err="1"/>
              <a:t>Ropelewsky</a:t>
            </a:r>
            <a:r>
              <a:rPr lang="en-US" i="1" u="sng" dirty="0"/>
              <a:t> </a:t>
            </a:r>
            <a:r>
              <a:rPr lang="en-US" i="1" u="sng" dirty="0" smtClean="0">
                <a:hlinkClick r:id="rId5"/>
              </a:rPr>
              <a:t>Leszek.Ropelewski@cern.ch</a:t>
            </a:r>
            <a:r>
              <a:rPr lang="en-US" i="1" u="sng" dirty="0" smtClean="0"/>
              <a:t/>
            </a:r>
            <a:br>
              <a:rPr lang="en-US" i="1" u="sng" dirty="0" smtClean="0"/>
            </a:br>
            <a:r>
              <a:rPr lang="en-US" i="1" dirty="0" smtClean="0"/>
              <a:t>	E. </a:t>
            </a:r>
            <a:r>
              <a:rPr lang="en-US" i="1" dirty="0" err="1" smtClean="0"/>
              <a:t>Olivieri</a:t>
            </a:r>
            <a:r>
              <a:rPr lang="en-US" i="1" dirty="0" smtClean="0"/>
              <a:t>, H. Muller, F. </a:t>
            </a:r>
            <a:r>
              <a:rPr lang="en-US" i="1" dirty="0" err="1" smtClean="0"/>
              <a:t>Resnati</a:t>
            </a:r>
            <a:endParaRPr lang="fr-FR" dirty="0"/>
          </a:p>
          <a:p>
            <a:pPr marL="0" indent="0">
              <a:buNone/>
            </a:pPr>
            <a:r>
              <a:rPr lang="en-US" i="1" dirty="0" smtClean="0"/>
              <a:t>	+ </a:t>
            </a:r>
            <a:r>
              <a:rPr lang="en-US" i="1" dirty="0"/>
              <a:t>RD51&amp;Uludag University, Rob </a:t>
            </a:r>
            <a:r>
              <a:rPr lang="en-US" i="1" dirty="0" err="1"/>
              <a:t>Veenhof</a:t>
            </a:r>
            <a:r>
              <a:rPr lang="en-US" i="1" dirty="0"/>
              <a:t> </a:t>
            </a:r>
            <a:r>
              <a:rPr lang="en-US" i="1" u="sng" dirty="0">
                <a:solidFill>
                  <a:srgbClr val="0000FF"/>
                </a:solidFill>
                <a:hlinkClick r:id="rId6"/>
              </a:rPr>
              <a:t>veenhof@mail.cern.ch</a:t>
            </a:r>
            <a:endParaRPr lang="fr-FR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i="1" dirty="0"/>
              <a:t> </a:t>
            </a:r>
            <a:endParaRPr lang="fr-FR" dirty="0"/>
          </a:p>
          <a:p>
            <a:pPr marL="0" indent="0">
              <a:buNone/>
            </a:pPr>
            <a:r>
              <a:rPr lang="en-US" b="1" dirty="0" smtClean="0"/>
              <a:t>	4</a:t>
            </a:r>
            <a:r>
              <a:rPr lang="en-US" b="1" dirty="0"/>
              <a:t>. </a:t>
            </a:r>
            <a:r>
              <a:rPr lang="en-US" i="1" dirty="0"/>
              <a:t>Universidad </a:t>
            </a:r>
            <a:r>
              <a:rPr lang="en-US" i="1" dirty="0" smtClean="0"/>
              <a:t>de Zaragoza</a:t>
            </a:r>
            <a:r>
              <a:rPr lang="en-US" i="1" dirty="0"/>
              <a:t>, Diego González </a:t>
            </a:r>
            <a:r>
              <a:rPr lang="en-US" i="1" dirty="0" err="1" smtClean="0"/>
              <a:t>Díaz</a:t>
            </a:r>
            <a:r>
              <a:rPr lang="en-US" i="1" dirty="0" smtClean="0"/>
              <a:t>* </a:t>
            </a:r>
            <a:r>
              <a:rPr lang="en-US" i="1" u="sng" dirty="0" smtClean="0">
                <a:solidFill>
                  <a:srgbClr val="0000FF"/>
                </a:solidFill>
              </a:rPr>
              <a:t>diegogon@unizar.es</a:t>
            </a:r>
            <a:endParaRPr lang="fr-FR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s-ES" i="1" dirty="0"/>
              <a:t> </a:t>
            </a:r>
            <a:endParaRPr lang="fr-FR" dirty="0"/>
          </a:p>
          <a:p>
            <a:pPr marL="0" indent="0">
              <a:buNone/>
            </a:pPr>
            <a:r>
              <a:rPr lang="en-US" b="1" dirty="0" smtClean="0"/>
              <a:t>Ext</a:t>
            </a:r>
            <a:r>
              <a:rPr lang="en-US" b="1" dirty="0"/>
              <a:t>. </a:t>
            </a:r>
            <a:r>
              <a:rPr lang="en-US" b="1" dirty="0" smtClean="0"/>
              <a:t>Collaborator:</a:t>
            </a:r>
            <a:r>
              <a:rPr lang="en-US" i="1" dirty="0"/>
              <a:t>	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Princeton </a:t>
            </a:r>
            <a:r>
              <a:rPr lang="en-US" i="1" dirty="0"/>
              <a:t>University, contact person K.T. McDonald, </a:t>
            </a:r>
            <a:r>
              <a:rPr lang="en-US" i="1" u="sng" dirty="0">
                <a:hlinkClick r:id="rId7"/>
              </a:rPr>
              <a:t>kirkmcd@princeton.edu</a:t>
            </a:r>
            <a:endParaRPr lang="fr-FR" dirty="0"/>
          </a:p>
          <a:p>
            <a:pPr marL="0" indent="0"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S</a:t>
            </a:r>
            <a:r>
              <a:rPr lang="en-US" i="1" dirty="0" smtClean="0"/>
              <a:t>ebastian White, </a:t>
            </a:r>
            <a:r>
              <a:rPr lang="en-US" i="1" dirty="0" err="1"/>
              <a:t>Changguo</a:t>
            </a:r>
            <a:r>
              <a:rPr lang="en-US" i="1" dirty="0"/>
              <a:t> </a:t>
            </a:r>
            <a:r>
              <a:rPr lang="en-US" i="1" dirty="0" smtClean="0"/>
              <a:t>Lu</a:t>
            </a:r>
          </a:p>
          <a:p>
            <a:pPr marL="0" indent="0">
              <a:buNone/>
            </a:pPr>
            <a:endParaRPr lang="fr-FR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7544" y="620688"/>
            <a:ext cx="2016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Comic Sans MS" panose="030F0702030302020204" pitchFamily="66" charset="0"/>
              </a:rPr>
              <a:t>A</a:t>
            </a:r>
            <a:r>
              <a:rPr lang="en-US" sz="1600" i="1" dirty="0" smtClean="0">
                <a:latin typeface="Comic Sans MS" panose="030F0702030302020204" pitchFamily="66" charset="0"/>
              </a:rPr>
              <a:t>warded </a:t>
            </a:r>
            <a:r>
              <a:rPr lang="en-US" sz="1600" i="1" dirty="0">
                <a:latin typeface="Comic Sans MS" panose="030F0702030302020204" pitchFamily="66" charset="0"/>
              </a:rPr>
              <a:t>3/2015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192" y="6104329"/>
            <a:ext cx="2273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292934"/>
                </a:solidFill>
              </a:rPr>
              <a:t>* Present Institute: </a:t>
            </a:r>
            <a:r>
              <a:rPr lang="en-US" sz="1200" i="1" dirty="0" err="1" smtClean="0">
                <a:solidFill>
                  <a:srgbClr val="292934"/>
                </a:solidFill>
              </a:rPr>
              <a:t>Uludag</a:t>
            </a:r>
            <a:r>
              <a:rPr lang="en-US" sz="1200" i="1" dirty="0" smtClean="0">
                <a:solidFill>
                  <a:srgbClr val="292934"/>
                </a:solidFill>
              </a:rPr>
              <a:t>/CERN</a:t>
            </a:r>
          </a:p>
        </p:txBody>
      </p:sp>
    </p:spTree>
    <p:extLst>
      <p:ext uri="{BB962C8B-B14F-4D97-AF65-F5344CB8AC3E}">
        <p14:creationId xmlns:p14="http://schemas.microsoft.com/office/powerpoint/2010/main" val="9590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RD51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715200" cy="5544616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1800" dirty="0" smtClean="0"/>
              <a:t>R&amp;D </a:t>
            </a:r>
            <a:r>
              <a:rPr lang="en-US" sz="1800" dirty="0"/>
              <a:t>on charged particle </a:t>
            </a:r>
            <a:r>
              <a:rPr lang="en-US" sz="1800" dirty="0" smtClean="0"/>
              <a:t>timing towards ~10 </a:t>
            </a:r>
            <a:r>
              <a:rPr lang="en-US" sz="1800" dirty="0" err="1" smtClean="0"/>
              <a:t>ps</a:t>
            </a:r>
            <a:r>
              <a:rPr lang="en-US" sz="1800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/>
              <a:t>high rates </a:t>
            </a:r>
            <a:r>
              <a:rPr lang="en-US" dirty="0" smtClean="0"/>
              <a:t>/ </a:t>
            </a:r>
            <a:r>
              <a:rPr lang="en-US" dirty="0"/>
              <a:t>high radiation </a:t>
            </a:r>
            <a:r>
              <a:rPr lang="en-US" dirty="0" smtClean="0"/>
              <a:t>environment (HL-LHC)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1800" i="1" dirty="0" smtClean="0"/>
              <a:t>Project goal: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>
                <a:solidFill>
                  <a:srgbClr val="C00000"/>
                </a:solidFill>
              </a:rPr>
              <a:t>demonstrate this level of performance based on a </a:t>
            </a:r>
            <a:r>
              <a:rPr lang="en-US" sz="1800" b="1" dirty="0">
                <a:solidFill>
                  <a:srgbClr val="C00000"/>
                </a:solidFill>
              </a:rPr>
              <a:t>Micromegas photomultiplier</a:t>
            </a:r>
            <a:r>
              <a:rPr lang="en-US" sz="1800" dirty="0">
                <a:solidFill>
                  <a:srgbClr val="C00000"/>
                </a:solidFill>
              </a:rPr>
              <a:t> with </a:t>
            </a:r>
            <a:r>
              <a:rPr lang="en-US" sz="1800" b="1" dirty="0">
                <a:solidFill>
                  <a:srgbClr val="C00000"/>
                </a:solidFill>
              </a:rPr>
              <a:t>Cerenkov-radiator</a:t>
            </a:r>
            <a:r>
              <a:rPr lang="en-US" sz="1800" dirty="0">
                <a:solidFill>
                  <a:srgbClr val="C00000"/>
                </a:solidFill>
              </a:rPr>
              <a:t> front window </a:t>
            </a:r>
            <a:endParaRPr lang="en-US" sz="1800" dirty="0" smtClean="0">
              <a:solidFill>
                <a:srgbClr val="C00000"/>
              </a:solidFill>
            </a:endParaRPr>
          </a:p>
          <a:p>
            <a:pPr lvl="1"/>
            <a:r>
              <a:rPr lang="en-US" sz="1600" dirty="0" smtClean="0"/>
              <a:t>Single electron time jitter ~100 </a:t>
            </a:r>
            <a:r>
              <a:rPr lang="en-US" sz="1600" dirty="0" err="1" smtClean="0"/>
              <a:t>ps</a:t>
            </a:r>
            <a:endParaRPr lang="en-US" sz="1600" dirty="0" smtClean="0"/>
          </a:p>
          <a:p>
            <a:pPr lvl="1"/>
            <a:r>
              <a:rPr lang="en-US" sz="1600" dirty="0" smtClean="0"/>
              <a:t>produce </a:t>
            </a:r>
            <a:r>
              <a:rPr lang="en-US" sz="1600" dirty="0"/>
              <a:t>sufficient </a:t>
            </a:r>
            <a:r>
              <a:rPr lang="en-US" sz="1600" dirty="0" smtClean="0"/>
              <a:t>photoelectrons </a:t>
            </a:r>
            <a:r>
              <a:rPr lang="en-US" sz="1600" dirty="0"/>
              <a:t>to </a:t>
            </a:r>
            <a:r>
              <a:rPr lang="en-US" sz="1600" dirty="0" smtClean="0"/>
              <a:t>reach </a:t>
            </a:r>
            <a:r>
              <a:rPr lang="en-US" sz="1600" dirty="0"/>
              <a:t>timing response </a:t>
            </a:r>
            <a:r>
              <a:rPr lang="en-US" sz="1600" dirty="0" smtClean="0"/>
              <a:t>~ 10 ps. </a:t>
            </a:r>
          </a:p>
          <a:p>
            <a:endParaRPr lang="en-US" sz="1800" dirty="0" smtClean="0"/>
          </a:p>
          <a:p>
            <a:pPr>
              <a:spcAft>
                <a:spcPts val="1200"/>
              </a:spcAft>
            </a:pPr>
            <a:r>
              <a:rPr lang="en-US" sz="1800" dirty="0" smtClean="0"/>
              <a:t>Build a Micromegas prototype equipped with crystal / photocathode</a:t>
            </a:r>
          </a:p>
          <a:p>
            <a:r>
              <a:rPr lang="en-US" sz="1800" dirty="0" smtClean="0"/>
              <a:t>Demonstrate the ~100 </a:t>
            </a:r>
            <a:r>
              <a:rPr lang="en-US" sz="1800" dirty="0" err="1" smtClean="0"/>
              <a:t>ps</a:t>
            </a:r>
            <a:r>
              <a:rPr lang="en-US" sz="1800" dirty="0" smtClean="0"/>
              <a:t> time jitter for single e- using high precision UV laser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i="1" dirty="0" smtClean="0"/>
              <a:t>Semitransparent / Reflection mode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F"/>
            </a:pPr>
            <a:r>
              <a:rPr lang="en-US" i="1" dirty="0" smtClean="0"/>
              <a:t>Gas optimization</a:t>
            </a:r>
          </a:p>
          <a:p>
            <a:r>
              <a:rPr lang="en-US" sz="1800" dirty="0" smtClean="0"/>
              <a:t>Measure time resolution @ MIP beam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9542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pPr algn="l"/>
            <a:r>
              <a:rPr lang="en-US" i="1" dirty="0" smtClean="0"/>
              <a:t>UV photon detection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066800"/>
            <a:ext cx="5867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2000" u="sng" dirty="0" smtClean="0"/>
              <a:t>Reflective photocathode</a:t>
            </a:r>
            <a:r>
              <a:rPr lang="en-US" sz="2000" dirty="0" smtClean="0"/>
              <a:t>: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1600" dirty="0" smtClean="0"/>
              <a:t>Photosensitive material is deposited on the top surface of the micromesh.</a:t>
            </a:r>
          </a:p>
          <a:p>
            <a:pPr>
              <a:buNone/>
            </a:pPr>
            <a:r>
              <a:rPr lang="en-US" sz="1600" dirty="0" smtClean="0"/>
              <a:t>	Photoelectrons extracted by photons will follow the field lines to the amplification region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990000"/>
                </a:solidFill>
              </a:rPr>
              <a:t>The photocathode does not see the avalanche </a:t>
            </a:r>
            <a:r>
              <a:rPr lang="en-US" sz="1600" dirty="0" smtClean="0">
                <a:solidFill>
                  <a:srgbClr val="990000"/>
                </a:solidFill>
                <a:sym typeface="Wingdings" pitchFamily="2" charset="2"/>
              </a:rPr>
              <a:t> </a:t>
            </a:r>
            <a:r>
              <a:rPr lang="en-US" sz="1600" i="1" dirty="0" smtClean="0">
                <a:solidFill>
                  <a:srgbClr val="990000"/>
                </a:solidFill>
                <a:sym typeface="Wingdings" pitchFamily="2" charset="2"/>
              </a:rPr>
              <a:t>no ion feedback effect</a:t>
            </a:r>
            <a:r>
              <a:rPr lang="en-US" sz="1600" dirty="0" smtClean="0">
                <a:solidFill>
                  <a:srgbClr val="990000"/>
                </a:solidFill>
                <a:sym typeface="Wingdings" pitchFamily="2" charset="2"/>
              </a:rPr>
              <a:t>  </a:t>
            </a:r>
            <a:r>
              <a:rPr lang="en-US" sz="1600" i="1" dirty="0" smtClean="0">
                <a:solidFill>
                  <a:srgbClr val="990000"/>
                </a:solidFill>
                <a:sym typeface="Wingdings" pitchFamily="2" charset="2"/>
              </a:rPr>
              <a:t>higher gain in single stage (~ 10</a:t>
            </a:r>
            <a:r>
              <a:rPr lang="en-US" sz="1600" i="1" baseline="30000" dirty="0" smtClean="0">
                <a:solidFill>
                  <a:srgbClr val="990000"/>
                </a:solidFill>
                <a:sym typeface="Wingdings" pitchFamily="2" charset="2"/>
              </a:rPr>
              <a:t>5</a:t>
            </a:r>
            <a:r>
              <a:rPr lang="en-US" sz="1600" i="1" dirty="0" smtClean="0">
                <a:solidFill>
                  <a:srgbClr val="990000"/>
                </a:solidFill>
                <a:sym typeface="Wingdings" pitchFamily="2" charset="2"/>
              </a:rPr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i="1" dirty="0" smtClean="0">
                <a:solidFill>
                  <a:srgbClr val="990000"/>
                </a:solidFill>
                <a:sym typeface="Wingdings" pitchFamily="2" charset="2"/>
              </a:rPr>
              <a:t>Better aging properties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990000"/>
                </a:solidFill>
                <a:sym typeface="Wingdings" pitchFamily="2" charset="2"/>
              </a:rPr>
              <a:t>High electron extraction &amp; collection efficiency</a:t>
            </a:r>
          </a:p>
          <a:p>
            <a:pPr lvl="1">
              <a:buFont typeface="Wingdings 2" panose="05020102010507070707" pitchFamily="18" charset="2"/>
              <a:buChar char="O"/>
            </a:pPr>
            <a:r>
              <a:rPr lang="en-US" sz="1600" dirty="0" smtClean="0">
                <a:solidFill>
                  <a:srgbClr val="7030A0"/>
                </a:solidFill>
              </a:rPr>
              <a:t>Reflection on the crystal ?</a:t>
            </a:r>
          </a:p>
          <a:p>
            <a:pPr lvl="1">
              <a:buFont typeface="Wingdings 2" panose="05020102010507070707" pitchFamily="18" charset="2"/>
              <a:buChar char="O"/>
            </a:pPr>
            <a:r>
              <a:rPr lang="en-US" sz="1600" dirty="0" smtClean="0">
                <a:solidFill>
                  <a:srgbClr val="7030A0"/>
                </a:solidFill>
                <a:sym typeface="Wingdings" pitchFamily="2" charset="2"/>
              </a:rPr>
              <a:t>e</a:t>
            </a:r>
            <a:r>
              <a:rPr lang="en-US" sz="1600" baseline="30000" dirty="0" smtClean="0">
                <a:solidFill>
                  <a:srgbClr val="7030A0"/>
                </a:solidFill>
                <a:sym typeface="Wingdings" pitchFamily="2" charset="2"/>
              </a:rPr>
              <a:t>-</a:t>
            </a:r>
            <a:r>
              <a:rPr lang="en-US" sz="1600" dirty="0" smtClean="0">
                <a:solidFill>
                  <a:srgbClr val="7030A0"/>
                </a:solidFill>
                <a:sym typeface="Wingdings" pitchFamily="2" charset="2"/>
              </a:rPr>
              <a:t> path variation</a:t>
            </a:r>
          </a:p>
          <a:p>
            <a:pPr lvl="1">
              <a:buFont typeface="Wingdings 2" panose="05020102010507070707" pitchFamily="18" charset="2"/>
              <a:buChar char="O"/>
            </a:pPr>
            <a:r>
              <a:rPr lang="en-US" sz="1600" dirty="0" smtClean="0">
                <a:solidFill>
                  <a:srgbClr val="7030A0"/>
                </a:solidFill>
                <a:sym typeface="Wingdings" pitchFamily="2" charset="2"/>
              </a:rPr>
              <a:t>Limitation to Microbulk / opaque meshes </a:t>
            </a:r>
            <a:endParaRPr lang="en-US" sz="1600" dirty="0" smtClean="0">
              <a:solidFill>
                <a:srgbClr val="990000"/>
              </a:solidFill>
              <a:sym typeface="Wingdings" pitchFamily="2" charset="2"/>
            </a:endParaRPr>
          </a:p>
          <a:p>
            <a:endParaRPr lang="en-US" sz="900" dirty="0" smtClean="0">
              <a:sym typeface="Wingdings" pitchFamily="2" charset="2"/>
            </a:endParaRPr>
          </a:p>
          <a:p>
            <a:endParaRPr lang="en-US" sz="900" dirty="0" smtClean="0">
              <a:sym typeface="Wingdings" pitchFamily="2" charset="2"/>
            </a:endParaRPr>
          </a:p>
          <a:p>
            <a:r>
              <a:rPr lang="en-US" sz="2000" u="sng" dirty="0" smtClean="0"/>
              <a:t>Semi-transparent photocathode</a:t>
            </a:r>
            <a:r>
              <a:rPr lang="en-US" sz="2000" dirty="0" smtClean="0"/>
              <a:t>:</a:t>
            </a:r>
            <a:endParaRPr lang="en-US" sz="2000" i="1" dirty="0" smtClean="0">
              <a:solidFill>
                <a:schemeClr val="tx2">
                  <a:lumMod val="50000"/>
                </a:schemeClr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1600" dirty="0" smtClean="0"/>
              <a:t>Photosensitive material is deposited on an aluminized MgF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window (drift electrode)</a:t>
            </a:r>
            <a:endParaRPr lang="en-US" sz="1600" i="1" dirty="0" smtClean="0">
              <a:solidFill>
                <a:schemeClr val="tx2">
                  <a:lumMod val="50000"/>
                </a:schemeClr>
              </a:solidFill>
              <a:sym typeface="Wingdings" pitchFamily="2" charset="2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800000"/>
                </a:solidFill>
              </a:rPr>
              <a:t>Extra preamplification stage </a:t>
            </a:r>
            <a:r>
              <a:rPr lang="en-US" sz="1600" dirty="0" smtClean="0">
                <a:solidFill>
                  <a:srgbClr val="800000"/>
                </a:solidFill>
                <a:sym typeface="Wingdings" pitchFamily="2" charset="2"/>
              </a:rPr>
              <a:t> better long-term stability, higher total gain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800000"/>
                </a:solidFill>
                <a:sym typeface="Wingdings" pitchFamily="2" charset="2"/>
              </a:rPr>
              <a:t>Various MM technologies &amp; gas mixtures possible</a:t>
            </a:r>
            <a:endParaRPr lang="en-US" sz="1600" dirty="0" smtClean="0">
              <a:solidFill>
                <a:srgbClr val="800000"/>
              </a:solidFill>
            </a:endParaRPr>
          </a:p>
          <a:p>
            <a:pPr lvl="1">
              <a:buFont typeface="Comic Sans MS" pitchFamily="66" charset="0"/>
              <a:buChar char="×"/>
            </a:pPr>
            <a:r>
              <a:rPr lang="en-US" sz="1600" dirty="0" smtClean="0">
                <a:solidFill>
                  <a:srgbClr val="7030A0"/>
                </a:solidFill>
              </a:rPr>
              <a:t>Lower photon extraction efficiency</a:t>
            </a:r>
          </a:p>
          <a:p>
            <a:pPr lvl="1">
              <a:buFont typeface="Comic Sans MS" pitchFamily="66" charset="0"/>
              <a:buChar char="×"/>
            </a:pPr>
            <a:r>
              <a:rPr lang="en-US" sz="1600" dirty="0" smtClean="0">
                <a:solidFill>
                  <a:srgbClr val="7030A0"/>
                </a:solidFill>
              </a:rPr>
              <a:t>Photocathode resistance to sparks (?)</a:t>
            </a:r>
          </a:p>
          <a:p>
            <a:pPr lvl="1">
              <a:buFont typeface="Comic Sans MS" pitchFamily="66" charset="0"/>
              <a:buChar char="×"/>
            </a:pPr>
            <a:r>
              <a:rPr lang="en-US" sz="1600" dirty="0" smtClean="0">
                <a:solidFill>
                  <a:srgbClr val="7030A0"/>
                </a:solidFill>
              </a:rPr>
              <a:t>Ion backflow </a:t>
            </a:r>
            <a:r>
              <a:rPr lang="en-US" sz="1600" dirty="0" smtClean="0">
                <a:solidFill>
                  <a:srgbClr val="7030A0"/>
                </a:solidFill>
                <a:sym typeface="Wingdings" pitchFamily="2" charset="2"/>
              </a:rPr>
              <a:t> aging (?)</a:t>
            </a:r>
            <a:endParaRPr lang="en-US" sz="16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sz="2000" i="1" dirty="0" smtClean="0">
              <a:solidFill>
                <a:schemeClr val="tx2">
                  <a:lumMod val="50000"/>
                </a:schemeClr>
              </a:solidFill>
              <a:sym typeface="Wingdings" pitchFamily="2" charset="2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018449" y="914400"/>
            <a:ext cx="2820751" cy="2514600"/>
            <a:chOff x="6018449" y="838200"/>
            <a:chExt cx="2820751" cy="2514600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6019800" y="1066800"/>
              <a:ext cx="2667000" cy="228600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018449" y="838200"/>
              <a:ext cx="2820751" cy="2514600"/>
              <a:chOff x="6018449" y="152400"/>
              <a:chExt cx="2820751" cy="251460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6172200" y="2316480"/>
                <a:ext cx="2514600" cy="121919"/>
                <a:chOff x="6248400" y="2316481"/>
                <a:chExt cx="2362200" cy="91438"/>
              </a:xfrm>
            </p:grpSpPr>
            <p:sp>
              <p:nvSpPr>
                <p:cNvPr id="7" name="Rectangle 6"/>
                <p:cNvSpPr/>
                <p:nvPr/>
              </p:nvSpPr>
              <p:spPr bwMode="auto">
                <a:xfrm>
                  <a:off x="6248400" y="2316481"/>
                  <a:ext cx="2362200" cy="45719"/>
                </a:xfrm>
                <a:prstGeom prst="rect">
                  <a:avLst/>
                </a:prstGeom>
                <a:solidFill>
                  <a:srgbClr val="FF6600"/>
                </a:solidFill>
                <a:ln w="12700" cap="sq" cmpd="sng" algn="ctr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" name="Rectangle 7"/>
                <p:cNvSpPr/>
                <p:nvPr/>
              </p:nvSpPr>
              <p:spPr bwMode="auto">
                <a:xfrm>
                  <a:off x="6248400" y="2362200"/>
                  <a:ext cx="2362200" cy="45719"/>
                </a:xfrm>
                <a:prstGeom prst="rect">
                  <a:avLst/>
                </a:prstGeom>
                <a:solidFill>
                  <a:srgbClr val="003300"/>
                </a:solidFill>
                <a:ln w="12700" cap="sq" cmpd="sng" algn="ctr">
                  <a:solidFill>
                    <a:srgbClr val="00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6172200" y="1600200"/>
                <a:ext cx="990600" cy="76200"/>
                <a:chOff x="6248400" y="1600200"/>
                <a:chExt cx="2362200" cy="76200"/>
              </a:xfrm>
            </p:grpSpPr>
            <p:sp>
              <p:nvSpPr>
                <p:cNvPr id="9" name="Rectangle 8"/>
                <p:cNvSpPr/>
                <p:nvPr/>
              </p:nvSpPr>
              <p:spPr bwMode="auto">
                <a:xfrm>
                  <a:off x="6248400" y="1600200"/>
                  <a:ext cx="2362200" cy="45719"/>
                </a:xfrm>
                <a:prstGeom prst="rect">
                  <a:avLst/>
                </a:prstGeom>
                <a:solidFill>
                  <a:srgbClr val="54AC7C"/>
                </a:solidFill>
                <a:ln w="12700" cap="sq" cmpd="sng" algn="ctr">
                  <a:solidFill>
                    <a:srgbClr val="54AC7C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 bwMode="auto">
                <a:xfrm>
                  <a:off x="6248400" y="1630681"/>
                  <a:ext cx="2362200" cy="45719"/>
                </a:xfrm>
                <a:prstGeom prst="rect">
                  <a:avLst/>
                </a:prstGeom>
                <a:solidFill>
                  <a:srgbClr val="FF6600"/>
                </a:solidFill>
                <a:ln w="12700" cap="sq" cmpd="sng" algn="ctr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7696200" y="1600200"/>
                <a:ext cx="990600" cy="76200"/>
                <a:chOff x="6248400" y="1600200"/>
                <a:chExt cx="2362200" cy="76200"/>
              </a:xfrm>
            </p:grpSpPr>
            <p:sp>
              <p:nvSpPr>
                <p:cNvPr id="13" name="Rectangle 12"/>
                <p:cNvSpPr/>
                <p:nvPr/>
              </p:nvSpPr>
              <p:spPr bwMode="auto">
                <a:xfrm>
                  <a:off x="6248400" y="1600200"/>
                  <a:ext cx="2362200" cy="45719"/>
                </a:xfrm>
                <a:prstGeom prst="rect">
                  <a:avLst/>
                </a:prstGeom>
                <a:solidFill>
                  <a:srgbClr val="54AC7C"/>
                </a:solidFill>
                <a:ln w="12700" cap="sq" cmpd="sng" algn="ctr">
                  <a:solidFill>
                    <a:srgbClr val="54AC7C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 bwMode="auto">
                <a:xfrm>
                  <a:off x="6248400" y="1630681"/>
                  <a:ext cx="2362200" cy="45719"/>
                </a:xfrm>
                <a:prstGeom prst="rect">
                  <a:avLst/>
                </a:prstGeom>
                <a:solidFill>
                  <a:srgbClr val="FF6600"/>
                </a:solidFill>
                <a:ln w="12700" cap="sq" cmpd="sng" algn="ctr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39" name="Freeform 38"/>
              <p:cNvSpPr/>
              <p:nvPr/>
            </p:nvSpPr>
            <p:spPr bwMode="auto">
              <a:xfrm>
                <a:off x="7457902" y="1330036"/>
                <a:ext cx="547254" cy="444731"/>
              </a:xfrm>
              <a:custGeom>
                <a:avLst/>
                <a:gdLst>
                  <a:gd name="connsiteX0" fmla="*/ 547254 w 547254"/>
                  <a:gd name="connsiteY0" fmla="*/ 266008 h 444731"/>
                  <a:gd name="connsiteX1" fmla="*/ 247996 w 547254"/>
                  <a:gd name="connsiteY1" fmla="*/ 0 h 444731"/>
                  <a:gd name="connsiteX2" fmla="*/ 40178 w 547254"/>
                  <a:gd name="connsiteY2" fmla="*/ 266008 h 444731"/>
                  <a:gd name="connsiteX3" fmla="*/ 6927 w 547254"/>
                  <a:gd name="connsiteY3" fmla="*/ 415637 h 444731"/>
                  <a:gd name="connsiteX4" fmla="*/ 6927 w 547254"/>
                  <a:gd name="connsiteY4" fmla="*/ 440575 h 44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254" h="444731">
                    <a:moveTo>
                      <a:pt x="547254" y="266008"/>
                    </a:moveTo>
                    <a:cubicBezTo>
                      <a:pt x="439881" y="133004"/>
                      <a:pt x="332509" y="0"/>
                      <a:pt x="247996" y="0"/>
                    </a:cubicBezTo>
                    <a:cubicBezTo>
                      <a:pt x="163483" y="0"/>
                      <a:pt x="80356" y="196735"/>
                      <a:pt x="40178" y="266008"/>
                    </a:cubicBezTo>
                    <a:cubicBezTo>
                      <a:pt x="0" y="335281"/>
                      <a:pt x="12469" y="386543"/>
                      <a:pt x="6927" y="415637"/>
                    </a:cubicBezTo>
                    <a:cubicBezTo>
                      <a:pt x="1385" y="444731"/>
                      <a:pt x="4156" y="442653"/>
                      <a:pt x="6927" y="440575"/>
                    </a:cubicBezTo>
                  </a:path>
                </a:pathLst>
              </a:custGeom>
              <a:noFill/>
              <a:ln w="12700" cap="sq" cmpd="sng" algn="ctr">
                <a:solidFill>
                  <a:srgbClr val="7030A0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Isosceles Triangle 39"/>
              <p:cNvSpPr/>
              <p:nvPr/>
            </p:nvSpPr>
            <p:spPr bwMode="auto">
              <a:xfrm>
                <a:off x="7162800" y="1752600"/>
                <a:ext cx="609600" cy="533400"/>
              </a:xfrm>
              <a:prstGeom prst="triangle">
                <a:avLst/>
              </a:prstGeom>
              <a:solidFill>
                <a:srgbClr val="7030A0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195857" y="334148"/>
                <a:ext cx="6527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photon</a:t>
                </a:r>
                <a:endParaRPr lang="fr-FR" sz="12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086600" y="1066800"/>
                <a:ext cx="7296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electron</a:t>
                </a:r>
                <a:endParaRPr lang="fr-FR" sz="12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018449" y="2390001"/>
                <a:ext cx="7633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insulator</a:t>
                </a:r>
                <a:endParaRPr lang="fr-FR" sz="12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8153538" y="2085201"/>
                <a:ext cx="6094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anode</a:t>
                </a:r>
                <a:endParaRPr lang="fr-FR" sz="12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904329" y="1600200"/>
                <a:ext cx="93487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micromesh</a:t>
                </a:r>
                <a:endParaRPr lang="fr-FR" sz="12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019800" y="1399401"/>
                <a:ext cx="11128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photocathode</a:t>
                </a:r>
                <a:endParaRPr lang="fr-FR" sz="12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477000" y="1828800"/>
                <a:ext cx="8819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avalanche</a:t>
                </a:r>
                <a:endParaRPr lang="fr-FR" sz="1200" dirty="0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 bwMode="auto">
              <a:xfrm>
                <a:off x="7816287" y="495300"/>
                <a:ext cx="184713" cy="1104900"/>
              </a:xfrm>
              <a:prstGeom prst="straightConnector1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51" name="TextBox 50"/>
              <p:cNvSpPr txBox="1"/>
              <p:nvPr/>
            </p:nvSpPr>
            <p:spPr>
              <a:xfrm>
                <a:off x="6019800" y="152400"/>
                <a:ext cx="5892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crystal</a:t>
                </a:r>
                <a:endParaRPr lang="fr-FR" sz="1200" dirty="0"/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6019800" y="4038600"/>
            <a:ext cx="2820751" cy="2514600"/>
            <a:chOff x="6019800" y="3886200"/>
            <a:chExt cx="2820751" cy="2514600"/>
          </a:xfrm>
        </p:grpSpPr>
        <p:grpSp>
          <p:nvGrpSpPr>
            <p:cNvPr id="53" name="Group 52"/>
            <p:cNvGrpSpPr/>
            <p:nvPr/>
          </p:nvGrpSpPr>
          <p:grpSpPr>
            <a:xfrm>
              <a:off x="6019800" y="3886200"/>
              <a:ext cx="2820751" cy="2514600"/>
              <a:chOff x="6018449" y="838200"/>
              <a:chExt cx="2820751" cy="2514600"/>
            </a:xfrm>
          </p:grpSpPr>
          <p:sp>
            <p:nvSpPr>
              <p:cNvPr id="54" name="Rounded Rectangle 53"/>
              <p:cNvSpPr/>
              <p:nvPr/>
            </p:nvSpPr>
            <p:spPr bwMode="auto">
              <a:xfrm>
                <a:off x="6019800" y="1066800"/>
                <a:ext cx="2667000" cy="2286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6018449" y="838200"/>
                <a:ext cx="2820751" cy="2514600"/>
                <a:chOff x="6018449" y="152400"/>
                <a:chExt cx="2820751" cy="2514600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6172200" y="2316480"/>
                  <a:ext cx="2514600" cy="121919"/>
                  <a:chOff x="6248400" y="2316481"/>
                  <a:chExt cx="2362200" cy="91438"/>
                </a:xfrm>
              </p:grpSpPr>
              <p:sp>
                <p:nvSpPr>
                  <p:cNvPr id="74" name="Rectangle 73"/>
                  <p:cNvSpPr/>
                  <p:nvPr/>
                </p:nvSpPr>
                <p:spPr bwMode="auto">
                  <a:xfrm>
                    <a:off x="6248400" y="2316481"/>
                    <a:ext cx="2362200" cy="45719"/>
                  </a:xfrm>
                  <a:prstGeom prst="rect">
                    <a:avLst/>
                  </a:prstGeom>
                  <a:solidFill>
                    <a:srgbClr val="FF6600"/>
                  </a:solidFill>
                  <a:ln w="12700" cap="sq" cmpd="sng" algn="ctr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 bwMode="auto">
                  <a:xfrm>
                    <a:off x="6248400" y="2362200"/>
                    <a:ext cx="2362200" cy="45719"/>
                  </a:xfrm>
                  <a:prstGeom prst="rect">
                    <a:avLst/>
                  </a:prstGeom>
                  <a:solidFill>
                    <a:srgbClr val="003300"/>
                  </a:solidFill>
                  <a:ln w="12700" cap="sq" cmpd="sng" algn="ctr">
                    <a:solidFill>
                      <a:srgbClr val="0033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73" name="Rectangle 72"/>
                <p:cNvSpPr/>
                <p:nvPr/>
              </p:nvSpPr>
              <p:spPr bwMode="auto">
                <a:xfrm>
                  <a:off x="6172200" y="1630681"/>
                  <a:ext cx="990600" cy="45719"/>
                </a:xfrm>
                <a:prstGeom prst="rect">
                  <a:avLst/>
                </a:prstGeom>
                <a:solidFill>
                  <a:srgbClr val="FF6600"/>
                </a:solidFill>
                <a:ln w="12700" cap="sq" cmpd="sng" algn="ctr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58" name="Group 57"/>
                <p:cNvGrpSpPr/>
                <p:nvPr/>
              </p:nvGrpSpPr>
              <p:grpSpPr>
                <a:xfrm>
                  <a:off x="6018449" y="609600"/>
                  <a:ext cx="2668351" cy="1066800"/>
                  <a:chOff x="2247609" y="609600"/>
                  <a:chExt cx="6362991" cy="1066800"/>
                </a:xfrm>
              </p:grpSpPr>
              <p:sp>
                <p:nvSpPr>
                  <p:cNvPr id="70" name="Rectangle 69"/>
                  <p:cNvSpPr/>
                  <p:nvPr/>
                </p:nvSpPr>
                <p:spPr bwMode="auto">
                  <a:xfrm>
                    <a:off x="2247609" y="609600"/>
                    <a:ext cx="6362991" cy="45719"/>
                  </a:xfrm>
                  <a:prstGeom prst="rect">
                    <a:avLst/>
                  </a:prstGeom>
                  <a:solidFill>
                    <a:srgbClr val="54AC7C"/>
                  </a:solidFill>
                  <a:ln w="12700" cap="sq" cmpd="sng" algn="ctr">
                    <a:solidFill>
                      <a:srgbClr val="54AC7C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 bwMode="auto">
                  <a:xfrm>
                    <a:off x="6248400" y="1630681"/>
                    <a:ext cx="2362200" cy="45719"/>
                  </a:xfrm>
                  <a:prstGeom prst="rect">
                    <a:avLst/>
                  </a:prstGeom>
                  <a:solidFill>
                    <a:srgbClr val="FF6600"/>
                  </a:solidFill>
                  <a:ln w="12700" cap="sq" cmpd="sng" algn="ctr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60" name="Isosceles Triangle 59"/>
                <p:cNvSpPr/>
                <p:nvPr/>
              </p:nvSpPr>
              <p:spPr bwMode="auto">
                <a:xfrm>
                  <a:off x="7162800" y="1752600"/>
                  <a:ext cx="609600" cy="533400"/>
                </a:xfrm>
                <a:prstGeom prst="triangle">
                  <a:avLst/>
                </a:prstGeom>
                <a:solidFill>
                  <a:srgbClr val="7030A0"/>
                </a:solidFill>
                <a:ln w="12700" cap="sq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7289310" y="356800"/>
                  <a:ext cx="65274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photon</a:t>
                  </a:r>
                  <a:endParaRPr lang="fr-FR" sz="1200" dirty="0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23449" y="762000"/>
                  <a:ext cx="72968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electron</a:t>
                  </a:r>
                  <a:endParaRPr lang="fr-FR" sz="1200" dirty="0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6018449" y="2390001"/>
                  <a:ext cx="76335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insulator</a:t>
                  </a:r>
                  <a:endParaRPr lang="fr-FR" sz="1200" dirty="0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8153538" y="2085201"/>
                  <a:ext cx="60946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anode</a:t>
                  </a:r>
                  <a:endParaRPr lang="fr-FR" sz="1200" dirty="0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7904329" y="1600200"/>
                  <a:ext cx="93487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micromesh</a:t>
                  </a:r>
                  <a:endParaRPr lang="fr-FR" sz="1200" dirty="0"/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6018449" y="609600"/>
                  <a:ext cx="11128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photocathode</a:t>
                  </a:r>
                  <a:endParaRPr lang="fr-FR" sz="1200" dirty="0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6477000" y="1828800"/>
                  <a:ext cx="88197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avalanche</a:t>
                  </a:r>
                  <a:endParaRPr lang="fr-FR" sz="1200" dirty="0"/>
                </a:p>
              </p:txBody>
            </p:sp>
            <p:cxnSp>
              <p:nvCxnSpPr>
                <p:cNvPr id="68" name="Straight Arrow Connector 67"/>
                <p:cNvCxnSpPr/>
                <p:nvPr/>
              </p:nvCxnSpPr>
              <p:spPr bwMode="auto">
                <a:xfrm>
                  <a:off x="7923449" y="495300"/>
                  <a:ext cx="76200" cy="1143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sq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arrow"/>
                </a:ln>
                <a:effectLst/>
              </p:spPr>
            </p:cxnSp>
            <p:sp>
              <p:nvSpPr>
                <p:cNvPr id="69" name="TextBox 68"/>
                <p:cNvSpPr txBox="1"/>
                <p:nvPr/>
              </p:nvSpPr>
              <p:spPr>
                <a:xfrm>
                  <a:off x="6019800" y="152400"/>
                  <a:ext cx="58920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crystal</a:t>
                  </a:r>
                  <a:endParaRPr lang="fr-FR" sz="1200" dirty="0"/>
                </a:p>
              </p:txBody>
            </p:sp>
            <p:sp>
              <p:nvSpPr>
                <p:cNvPr id="84" name="Isosceles Triangle 83"/>
                <p:cNvSpPr/>
                <p:nvPr/>
              </p:nvSpPr>
              <p:spPr bwMode="auto">
                <a:xfrm>
                  <a:off x="7313849" y="1752600"/>
                  <a:ext cx="609600" cy="533400"/>
                </a:xfrm>
                <a:prstGeom prst="triangle">
                  <a:avLst/>
                </a:prstGeom>
                <a:solidFill>
                  <a:srgbClr val="7030A0"/>
                </a:solidFill>
                <a:ln w="12700" cap="sq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6513974" y="990600"/>
                  <a:ext cx="125707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i="1" dirty="0" smtClean="0"/>
                    <a:t>preamplification</a:t>
                  </a:r>
                  <a:endParaRPr lang="fr-FR" sz="1200" i="1" dirty="0"/>
                </a:p>
              </p:txBody>
            </p:sp>
          </p:grpSp>
        </p:grpSp>
        <p:cxnSp>
          <p:nvCxnSpPr>
            <p:cNvPr id="79" name="Curved Connector 78"/>
            <p:cNvCxnSpPr>
              <a:endCxn id="60" idx="0"/>
            </p:cNvCxnSpPr>
            <p:nvPr/>
          </p:nvCxnSpPr>
          <p:spPr bwMode="auto">
            <a:xfrm rot="5400000">
              <a:off x="7163476" y="4648876"/>
              <a:ext cx="1143000" cy="532049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sq" cmpd="sng" algn="ctr">
              <a:solidFill>
                <a:srgbClr val="7030A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81" name="Curved Connector 80"/>
            <p:cNvCxnSpPr/>
            <p:nvPr/>
          </p:nvCxnSpPr>
          <p:spPr bwMode="auto">
            <a:xfrm rot="5400000">
              <a:off x="7429499" y="5067300"/>
              <a:ext cx="609602" cy="22859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sq" cmpd="sng" algn="ctr">
              <a:solidFill>
                <a:srgbClr val="7030A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pic>
        <p:nvPicPr>
          <p:cNvPr id="57" name="Image 0" descr="Grille.jpg"/>
          <p:cNvPicPr/>
          <p:nvPr/>
        </p:nvPicPr>
        <p:blipFill>
          <a:blip r:embed="rId3" cstate="print"/>
          <a:srcRect l="15062" t="21763" r="40607" b="18126"/>
          <a:stretch>
            <a:fillRect/>
          </a:stretch>
        </p:blipFill>
        <p:spPr>
          <a:xfrm>
            <a:off x="4716016" y="5490298"/>
            <a:ext cx="1224136" cy="900133"/>
          </a:xfrm>
          <a:prstGeom prst="rect">
            <a:avLst/>
          </a:prstGeom>
        </p:spPr>
      </p:pic>
      <p:pic>
        <p:nvPicPr>
          <p:cNvPr id="1026" name="Picture 2" descr="http://inspirehep.net/record/1376339/files/holes_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/>
          <a:stretch/>
        </p:blipFill>
        <p:spPr bwMode="auto">
          <a:xfrm>
            <a:off x="4613336" y="3201436"/>
            <a:ext cx="1398824" cy="80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8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Design of the prototype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5536" y="764704"/>
            <a:ext cx="4464496" cy="532859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Font typeface="Wingdings" pitchFamily="2" charset="2"/>
              <a:buNone/>
            </a:pPr>
            <a:r>
              <a:rPr lang="en-US" sz="1800" dirty="0" smtClean="0"/>
              <a:t>First tests with UV lamp / laser </a:t>
            </a:r>
            <a:r>
              <a:rPr lang="en-US" sz="1800" dirty="0" smtClean="0">
                <a:sym typeface="Wingdings" panose="05000000000000000000" pitchFamily="2" charset="2"/>
              </a:rPr>
              <a:t> quartz windows</a:t>
            </a:r>
            <a:endParaRPr lang="en-US" sz="1800" dirty="0" smtClean="0"/>
          </a:p>
          <a:p>
            <a:pPr marL="0" indent="0">
              <a:spcBef>
                <a:spcPts val="800"/>
              </a:spcBef>
              <a:buNone/>
            </a:pPr>
            <a:r>
              <a:rPr lang="en-US" sz="1800" dirty="0"/>
              <a:t>Microbulk Micromegas ø 1cm</a:t>
            </a:r>
          </a:p>
          <a:p>
            <a:pPr>
              <a:spcBef>
                <a:spcPts val="800"/>
              </a:spcBef>
            </a:pPr>
            <a:r>
              <a:rPr lang="en-US" sz="1800" dirty="0">
                <a:solidFill>
                  <a:srgbClr val="C00000"/>
                </a:solidFill>
              </a:rPr>
              <a:t>Possibility to deposit </a:t>
            </a:r>
            <a:r>
              <a:rPr lang="en-US" sz="1800" dirty="0" err="1">
                <a:solidFill>
                  <a:srgbClr val="C00000"/>
                </a:solidFill>
              </a:rPr>
              <a:t>CsI</a:t>
            </a:r>
            <a:r>
              <a:rPr lang="en-US" sz="1800" dirty="0">
                <a:solidFill>
                  <a:srgbClr val="C00000"/>
                </a:solidFill>
              </a:rPr>
              <a:t> on the  mesh surface</a:t>
            </a:r>
          </a:p>
          <a:p>
            <a:pPr>
              <a:spcBef>
                <a:spcPts val="800"/>
              </a:spcBef>
            </a:pPr>
            <a:r>
              <a:rPr lang="en-US" sz="1800" dirty="0">
                <a:solidFill>
                  <a:srgbClr val="C00000"/>
                </a:solidFill>
              </a:rPr>
              <a:t>Capacity ~ 35 pF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fr-FR" sz="1800" dirty="0" err="1" smtClean="0"/>
              <a:t>Bulk</a:t>
            </a:r>
            <a:r>
              <a:rPr lang="fr-FR" sz="1800" dirty="0" smtClean="0"/>
              <a:t> </a:t>
            </a:r>
            <a:r>
              <a:rPr lang="en-US" sz="1800" dirty="0" smtClean="0"/>
              <a:t>Micromegas </a:t>
            </a:r>
            <a:r>
              <a:rPr lang="en-US" sz="1800" dirty="0"/>
              <a:t>ø 1cm</a:t>
            </a:r>
          </a:p>
          <a:p>
            <a:pPr>
              <a:spcBef>
                <a:spcPts val="800"/>
              </a:spcBef>
            </a:pPr>
            <a:r>
              <a:rPr lang="en-US" sz="1800" dirty="0" smtClean="0">
                <a:solidFill>
                  <a:srgbClr val="C00000"/>
                </a:solidFill>
              </a:rPr>
              <a:t>Capacity </a:t>
            </a:r>
            <a:r>
              <a:rPr lang="en-US" sz="1800" dirty="0">
                <a:solidFill>
                  <a:srgbClr val="C00000"/>
                </a:solidFill>
              </a:rPr>
              <a:t>~ </a:t>
            </a:r>
            <a:r>
              <a:rPr lang="en-US" sz="1800" dirty="0" smtClean="0">
                <a:solidFill>
                  <a:srgbClr val="C00000"/>
                </a:solidFill>
              </a:rPr>
              <a:t>5 pF</a:t>
            </a:r>
          </a:p>
          <a:p>
            <a:pPr>
              <a:spcBef>
                <a:spcPts val="800"/>
              </a:spcBef>
            </a:pPr>
            <a:r>
              <a:rPr lang="en-US" sz="1800" dirty="0" smtClean="0">
                <a:solidFill>
                  <a:srgbClr val="C00000"/>
                </a:solidFill>
              </a:rPr>
              <a:t>Amplification gap 64 / 128 </a:t>
            </a:r>
            <a:r>
              <a:rPr lang="en-US" sz="1800" dirty="0" smtClean="0">
                <a:solidFill>
                  <a:srgbClr val="C00000"/>
                </a:solidFill>
              </a:rPr>
              <a:t>/ 192 </a:t>
            </a:r>
            <a:r>
              <a:rPr lang="el-GR" sz="1800" dirty="0" smtClean="0">
                <a:solidFill>
                  <a:srgbClr val="C00000"/>
                </a:solidFill>
              </a:rPr>
              <a:t>μ</a:t>
            </a:r>
            <a:r>
              <a:rPr lang="en-US" sz="1800" dirty="0" smtClean="0">
                <a:solidFill>
                  <a:srgbClr val="C00000"/>
                </a:solidFill>
              </a:rPr>
              <a:t>m</a:t>
            </a:r>
          </a:p>
          <a:p>
            <a:pPr marL="0" indent="0">
              <a:spcBef>
                <a:spcPts val="800"/>
              </a:spcBef>
              <a:buNone/>
            </a:pPr>
            <a:endParaRPr lang="en-US" sz="900" dirty="0" smtClean="0"/>
          </a:p>
          <a:p>
            <a:pPr>
              <a:spcBef>
                <a:spcPts val="800"/>
              </a:spcBef>
              <a:spcAft>
                <a:spcPts val="600"/>
              </a:spcAft>
              <a:buFont typeface="Wingdings" panose="05000000000000000000" pitchFamily="2" charset="2"/>
              <a:buChar char="F"/>
            </a:pPr>
            <a:r>
              <a:rPr lang="en-US" sz="1800" dirty="0" smtClean="0"/>
              <a:t>Ensure homogeneous small drift gap </a:t>
            </a:r>
            <a:r>
              <a:rPr lang="en-US" sz="1800" dirty="0" smtClean="0"/>
              <a:t>&amp; </a:t>
            </a:r>
            <a:r>
              <a:rPr lang="en-US" sz="1800" dirty="0" smtClean="0"/>
              <a:t>photocathode polarization</a:t>
            </a:r>
          </a:p>
          <a:p>
            <a:pPr marL="0" indent="0">
              <a:spcBef>
                <a:spcPts val="800"/>
              </a:spcBef>
              <a:spcAft>
                <a:spcPts val="600"/>
              </a:spcAft>
              <a:buNone/>
            </a:pPr>
            <a:r>
              <a:rPr lang="en-US" sz="1800" dirty="0" smtClean="0"/>
              <a:t>Photocathode: 10 nm Al</a:t>
            </a:r>
          </a:p>
          <a:p>
            <a:pPr marL="0" indent="0">
              <a:spcBef>
                <a:spcPts val="800"/>
              </a:spcBef>
              <a:spcAft>
                <a:spcPts val="600"/>
              </a:spcAft>
              <a:buNone/>
            </a:pPr>
            <a:r>
              <a:rPr lang="en-US" sz="1800" dirty="0" smtClean="0"/>
              <a:t>Stainless steel chamber </a:t>
            </a:r>
            <a:r>
              <a:rPr lang="en-US" sz="1800" dirty="0" smtClean="0"/>
              <a:t>compatible with  </a:t>
            </a:r>
            <a:r>
              <a:rPr lang="en-US" sz="1800" dirty="0" smtClean="0"/>
              <a:t>sealed mode operation</a:t>
            </a:r>
          </a:p>
          <a:p>
            <a:pPr marL="0" indent="0">
              <a:spcBef>
                <a:spcPts val="800"/>
              </a:spcBef>
              <a:spcAft>
                <a:spcPts val="600"/>
              </a:spcAft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Very thin detector active part (&lt;</a:t>
            </a:r>
            <a:r>
              <a:rPr lang="en-US" sz="1800" dirty="0" smtClean="0">
                <a:solidFill>
                  <a:srgbClr val="C00000"/>
                </a:solidFill>
              </a:rPr>
              <a:t>5 mm</a:t>
            </a:r>
            <a:r>
              <a:rPr lang="en-US" sz="1800" dirty="0" smtClean="0">
                <a:solidFill>
                  <a:srgbClr val="C00000"/>
                </a:solidFill>
              </a:rPr>
              <a:t>)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93"/>
          <a:stretch/>
        </p:blipFill>
        <p:spPr bwMode="auto">
          <a:xfrm>
            <a:off x="5625117" y="476672"/>
            <a:ext cx="2439271" cy="186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397" r="25000" b="58270"/>
          <a:stretch/>
        </p:blipFill>
        <p:spPr bwMode="auto">
          <a:xfrm>
            <a:off x="5580112" y="2420888"/>
            <a:ext cx="2448272" cy="217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\MyDocuments\Samsung\photos\2015-01-15 - 2015-03-18\18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4" b="32595"/>
          <a:stretch/>
        </p:blipFill>
        <p:spPr bwMode="auto">
          <a:xfrm>
            <a:off x="5796136" y="4509120"/>
            <a:ext cx="221245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11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</a:t>
            </a:r>
            <a:r>
              <a:rPr lang="en-US" dirty="0" smtClean="0"/>
              <a:t>prototype</a:t>
            </a:r>
            <a:endParaRPr lang="en-US" dirty="0"/>
          </a:p>
        </p:txBody>
      </p:sp>
      <p:pic>
        <p:nvPicPr>
          <p:cNvPr id="2050" name="Picture 2" descr="C:\Documents\MyDocuments\Samsung\Micromegas FT\2015-04-24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44" y="764704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\MyDocuments\Samsung\Micromegas FT\2015-04-24 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37191" y="4097352"/>
            <a:ext cx="1800000" cy="3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\MyDocuments\Samsung\Micromegas FT\2015-04-24 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44" y="2807503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\MyDocuments\Samsung\Micromegas FT\2015-04-24 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44" y="4797152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4" descr="F:\PC CEA\Rapport\Détecteur.jpg"/>
          <p:cNvPicPr>
            <a:picLocks noChangeAspect="1"/>
          </p:cNvPicPr>
          <p:nvPr/>
        </p:nvPicPr>
        <p:blipFill rotWithShape="1">
          <a:blip r:embed="rId6" cstate="print"/>
          <a:srcRect l="6001"/>
          <a:stretch/>
        </p:blipFill>
        <p:spPr bwMode="auto">
          <a:xfrm>
            <a:off x="4932040" y="2853136"/>
            <a:ext cx="3168000" cy="183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440" y="764904"/>
            <a:ext cx="3924000" cy="196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5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Thomas - Mine!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15650</TotalTime>
  <Words>1169</Words>
  <Application>Microsoft Office PowerPoint</Application>
  <PresentationFormat>On-screen Show (4:3)</PresentationFormat>
  <Paragraphs>347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Thème Office</vt:lpstr>
      <vt:lpstr>1_Thème Office</vt:lpstr>
      <vt:lpstr>Fast Timing for High-Rate Environments with Micromegas</vt:lpstr>
      <vt:lpstr>Micromegas time scales</vt:lpstr>
      <vt:lpstr>Localizing the e- creation point </vt:lpstr>
      <vt:lpstr>Limiting the e- diffusion in the gap</vt:lpstr>
      <vt:lpstr>RD51 common fund project</vt:lpstr>
      <vt:lpstr>The RD51 project</vt:lpstr>
      <vt:lpstr>UV photon detection</vt:lpstr>
      <vt:lpstr> Design of the prototype</vt:lpstr>
      <vt:lpstr>Detector prototype</vt:lpstr>
      <vt:lpstr>Tests with deuterium flash lamp</vt:lpstr>
      <vt:lpstr>Measuring single p.e.</vt:lpstr>
      <vt:lpstr>Measurements @ IRAMIS laser</vt:lpstr>
      <vt:lpstr>Data acquisition</vt:lpstr>
      <vt:lpstr>Response to single p.e.</vt:lpstr>
      <vt:lpstr>Signal Modeling (D. Gonzalez Diaz, F. Resnati, R. Veenhof)</vt:lpstr>
      <vt:lpstr>Signal Modeling (D. Gonzalez Diaz, F. Resnati, R. Veenhof)</vt:lpstr>
      <vt:lpstr>Signal Modeling (D. Gonzalez Diaz, F. Resnati, R. Veenhof)</vt:lpstr>
      <vt:lpstr>Calculation of σT  (~1 p.e.)</vt:lpstr>
      <vt:lpstr>Calculation of σT  (~50 p.e.)</vt:lpstr>
      <vt:lpstr>Constant Fraction analysis</vt:lpstr>
      <vt:lpstr>Wavelet treatment (by Sebastian White)</vt:lpstr>
      <vt:lpstr>Wavelet treatment (by Sebastian White)</vt:lpstr>
      <vt:lpstr>Wavelet treatment (by Sebastian White)</vt:lpstr>
      <vt:lpstr>Comparison with the simulation</vt:lpstr>
      <vt:lpstr>Optimum gas mixtures for timing</vt:lpstr>
      <vt:lpstr>Next steps – detector improvement</vt:lpstr>
      <vt:lpstr>Next steps (photocathode, aging, robustness)</vt:lpstr>
      <vt:lpstr>Next steps (Electronics)</vt:lpstr>
      <vt:lpstr>Conclusions - outlook</vt:lpstr>
      <vt:lpstr>Thank you!</vt:lpstr>
      <vt:lpstr>Bulk technology</vt:lpstr>
      <vt:lpstr>Microbulk technology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PAPAEVANGELOU Thomas</dc:creator>
  <cp:lastModifiedBy>PAPAEVANGELOU Thomas</cp:lastModifiedBy>
  <cp:revision>175</cp:revision>
  <dcterms:created xsi:type="dcterms:W3CDTF">2013-06-25T14:32:56Z</dcterms:created>
  <dcterms:modified xsi:type="dcterms:W3CDTF">2015-10-13T16:57:26Z</dcterms:modified>
</cp:coreProperties>
</file>