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41" r:id="rId1"/>
    <p:sldMasterId id="2147484053" r:id="rId2"/>
  </p:sldMasterIdLst>
  <p:notesMasterIdLst>
    <p:notesMasterId r:id="rId28"/>
  </p:notesMasterIdLst>
  <p:handoutMasterIdLst>
    <p:handoutMasterId r:id="rId29"/>
  </p:handoutMasterIdLst>
  <p:sldIdLst>
    <p:sldId id="256" r:id="rId3"/>
    <p:sldId id="265" r:id="rId4"/>
    <p:sldId id="289" r:id="rId5"/>
    <p:sldId id="262" r:id="rId6"/>
    <p:sldId id="264" r:id="rId7"/>
    <p:sldId id="288" r:id="rId8"/>
    <p:sldId id="285" r:id="rId9"/>
    <p:sldId id="276" r:id="rId10"/>
    <p:sldId id="266" r:id="rId11"/>
    <p:sldId id="268" r:id="rId12"/>
    <p:sldId id="269" r:id="rId13"/>
    <p:sldId id="277" r:id="rId14"/>
    <p:sldId id="270" r:id="rId15"/>
    <p:sldId id="284" r:id="rId16"/>
    <p:sldId id="271" r:id="rId17"/>
    <p:sldId id="272" r:id="rId18"/>
    <p:sldId id="274" r:id="rId19"/>
    <p:sldId id="275" r:id="rId20"/>
    <p:sldId id="280" r:id="rId21"/>
    <p:sldId id="278" r:id="rId22"/>
    <p:sldId id="283" r:id="rId23"/>
    <p:sldId id="273" r:id="rId24"/>
    <p:sldId id="282" r:id="rId25"/>
    <p:sldId id="286" r:id="rId26"/>
    <p:sldId id="287" r:id="rId27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63A3"/>
    <a:srgbClr val="6A75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192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FC5319-863E-2F4E-BD65-340A44FDFCDD}" type="datetimeFigureOut">
              <a:rPr lang="fr-FR" smtClean="0"/>
              <a:t>13/10/2015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964A32-A542-BE4C-8725-5A511EE009E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58445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137672-328E-4E2C-91E5-16F2E9D9B75E}" type="datetimeFigureOut">
              <a:rPr lang="fr-FR" smtClean="0"/>
              <a:pPr/>
              <a:t>13/10/2015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E52930-22E1-44D3-9D24-ECE6151D6B6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5830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8A882-13F8-4A54-84BC-31A88576969F}" type="datetime1">
              <a:rPr lang="en-US" smtClean="0"/>
              <a:pPr/>
              <a:t>13/10/2015</a:t>
            </a:fld>
            <a:endParaRPr lang="en-US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Ellipse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Ellipse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636B6-4EDC-4B85-909E-D34524D45AF2}" type="datetime1">
              <a:rPr lang="en-US" smtClean="0"/>
              <a:pPr/>
              <a:t>13/10/2015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4366-B157-0748-B40F-3281BED2EE4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Connecteur droit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llipse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lipse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00894366-B157-0748-B40F-3281BED2EE4F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83C9B-055C-4F99-BEF2-4E5CD322BA89}" type="datetime1">
              <a:rPr lang="en-US" smtClean="0"/>
              <a:pPr/>
              <a:t>13/10/2015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0858F-6A62-4FAD-87FF-1170048E093D}" type="datetime1">
              <a:rPr lang="en-US" smtClean="0"/>
              <a:pPr/>
              <a:t>13/10/2015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91B39-96BD-422F-B065-C4000571ADF9}" type="datetime1">
              <a:rPr lang="en-US" smtClean="0"/>
              <a:pPr/>
              <a:t>13/10/2015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4366-B157-0748-B40F-3281BED2EE4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0706-E905-4E56-B093-AD90331AF930}" type="datetime1">
              <a:rPr lang="en-US" smtClean="0"/>
              <a:pPr/>
              <a:t>13/10/2015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48A4A-1690-467E-8D58-62D44FDED14C}" type="datetime1">
              <a:rPr lang="en-US" smtClean="0"/>
              <a:pPr/>
              <a:t>13/10/2015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4366-B157-0748-B40F-3281BED2EE4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83E34-D0AC-4D59-8212-BDB4E978729A}" type="datetime1">
              <a:rPr lang="en-US" smtClean="0"/>
              <a:pPr/>
              <a:t>13/10/2015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4366-B157-0748-B40F-3281BED2EE4F}" type="slidenum">
              <a:rPr lang="fr-FR" smtClean="0"/>
              <a:pPr/>
              <a:t>‹#›</a:t>
            </a:fld>
            <a:endParaRPr lang="fr-FR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A7781-FF98-4D99-B859-5524CCF672F7}" type="datetime1">
              <a:rPr lang="en-US" smtClean="0"/>
              <a:pPr/>
              <a:t>13/10/2015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4366-B157-0748-B40F-3281BED2EE4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E9978-C421-4159-B7E8-ECD8D607EAEC}" type="datetime1">
              <a:rPr lang="en-US" smtClean="0"/>
              <a:pPr/>
              <a:t>13/10/2015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4366-B157-0748-B40F-3281BED2EE4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7277D-84EB-4015-B685-F29DD1E5BDFB}" type="datetime1">
              <a:rPr lang="en-US" smtClean="0"/>
              <a:pPr/>
              <a:t>13/10/2015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31396-FACC-4C16-9DD4-7B09ABDDBF95}" type="datetime1">
              <a:rPr lang="en-US" smtClean="0"/>
              <a:pPr/>
              <a:t>13/10/2015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00894366-B157-0748-B40F-3281BED2EE4F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8903-CB90-4934-8C50-FABB194F2513}" type="datetime1">
              <a:rPr lang="en-US" smtClean="0"/>
              <a:pPr/>
              <a:t>13/10/2015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4366-B157-0748-B40F-3281BED2EE4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6388E-2AFE-4A53-8218-2CDD21F886A3}" type="datetime1">
              <a:rPr lang="en-US" smtClean="0"/>
              <a:pPr/>
              <a:t>13/10/2015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4366-B157-0748-B40F-3281BED2EE4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A24FE-EBC9-4A55-9233-E84B87186709}" type="datetime1">
              <a:rPr lang="en-US" smtClean="0"/>
              <a:pPr/>
              <a:t>13/10/2015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4366-B157-0748-B40F-3281BED2EE4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6C359-48D9-4D62-9635-D3D2BB8736D3}" type="datetime1">
              <a:rPr lang="en-US" smtClean="0"/>
              <a:pPr/>
              <a:t>13/10/2015</a:t>
            </a:fld>
            <a:endParaRPr lang="en-US"/>
          </a:p>
        </p:txBody>
      </p:sp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llipse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lipse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62F1D00-BD13-4404-86B0-79703945A0A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A8F01C7B-0928-4D5A-BF65-ACDA6EAB2084}" type="datetime1">
              <a:rPr lang="en-US" smtClean="0"/>
              <a:pPr/>
              <a:t>13/10/2015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4366-B157-0748-B40F-3281BED2EE4F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Connecteur droit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space réservé du contenu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2" name="Espace réservé du contenu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necteur droit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8CCDC-1DF8-400F-A117-EA677D8E2DA1}" type="datetime1">
              <a:rPr lang="en-US" smtClean="0"/>
              <a:pPr/>
              <a:t>13/10/2015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fr-FR"/>
          </a:p>
        </p:txBody>
      </p:sp>
      <p:sp>
        <p:nvSpPr>
          <p:cNvPr id="15" name="Connecteur droit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6" name="Espace réservé du contenu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5" name="Ellipse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Ellipse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00894366-B157-0748-B40F-3281BED2EE4F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3" name="Titr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429FC-39C0-4A9B-ACBA-DEC07352C0C8}" type="datetime1">
              <a:rPr lang="en-US" smtClean="0"/>
              <a:pPr/>
              <a:t>13/10/2015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00894366-B157-0748-B40F-3281BED2EE4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BF6C1-D26C-4FFE-8ED1-EB111D6BC3B3}" type="datetime1">
              <a:rPr lang="en-US" smtClean="0"/>
              <a:pPr/>
              <a:t>13/10/2015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0894366-B157-0748-B40F-3281BED2EE4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Espace réservé du contenu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0" name="Ellipse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lipse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AF6A-E4B9-43EB-A648-9AE5F6CAE72F}" type="datetime1">
              <a:rPr lang="en-US" smtClean="0"/>
              <a:pPr/>
              <a:t>13/10/2015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necteur droit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Ellipse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Ellipse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00894366-B157-0748-B40F-3281BED2EE4F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Faire glisser l'image vers l'espace réservé ou cliquer sur l'icône pour l'ajouter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D9BE7332-7FD3-4942-B38B-508567C59379}" type="datetime1">
              <a:rPr lang="en-US" smtClean="0"/>
              <a:pPr/>
              <a:t>13/10/2015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C7BF8F33-6929-444E-B5B6-41C9038256FB}" type="datetime1">
              <a:rPr lang="en-US" smtClean="0"/>
              <a:pPr/>
              <a:t>13/10/2015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fr-FR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Connecteur droit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Ellipse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lipse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0894366-B157-0748-B40F-3281BED2EE4F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</p:sldLayoutIdLst>
  <p:hf hdr="0" ftr="0" dt="0"/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9BAD660E-A48F-48A8-BEBB-E31C5728CE08}" type="datetime1">
              <a:rPr lang="en-US" smtClean="0"/>
              <a:pPr/>
              <a:t>13/10/2015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0894366-B157-0748-B40F-3281BED2EE4F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  <p:sldLayoutId id="2147484055" r:id="rId2"/>
    <p:sldLayoutId id="2147484056" r:id="rId3"/>
    <p:sldLayoutId id="2147484057" r:id="rId4"/>
    <p:sldLayoutId id="2147484058" r:id="rId5"/>
    <p:sldLayoutId id="2147484059" r:id="rId6"/>
    <p:sldLayoutId id="2147484060" r:id="rId7"/>
    <p:sldLayoutId id="2147484061" r:id="rId8"/>
    <p:sldLayoutId id="2147484062" r:id="rId9"/>
    <p:sldLayoutId id="2147484063" r:id="rId10"/>
    <p:sldLayoutId id="2147484064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gif"/><Relationship Id="rId3" Type="http://schemas.openxmlformats.org/officeDocument/2006/relationships/image" Target="../media/image18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gif"/><Relationship Id="rId3" Type="http://schemas.openxmlformats.org/officeDocument/2006/relationships/image" Target="../media/image22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7296" y="3215185"/>
            <a:ext cx="9143999" cy="1370463"/>
          </a:xfrm>
        </p:spPr>
        <p:txBody>
          <a:bodyPr>
            <a:normAutofit fontScale="85000" lnSpcReduction="20000"/>
          </a:bodyPr>
          <a:lstStyle/>
          <a:p>
            <a:r>
              <a:rPr lang="fr-FR" dirty="0" smtClean="0">
                <a:solidFill>
                  <a:srgbClr val="292934"/>
                </a:solidFill>
              </a:rPr>
              <a:t>Paul </a:t>
            </a:r>
            <a:r>
              <a:rPr lang="fr-FR" dirty="0" err="1" smtClean="0">
                <a:solidFill>
                  <a:srgbClr val="292934"/>
                </a:solidFill>
              </a:rPr>
              <a:t>Serrano</a:t>
            </a:r>
            <a:endParaRPr lang="fr-FR" dirty="0" smtClean="0">
              <a:solidFill>
                <a:srgbClr val="292934"/>
              </a:solidFill>
            </a:endParaRPr>
          </a:p>
          <a:p>
            <a:r>
              <a:rPr lang="fr-FR" dirty="0" smtClean="0">
                <a:solidFill>
                  <a:srgbClr val="292934"/>
                </a:solidFill>
              </a:rPr>
              <a:t>on </a:t>
            </a:r>
            <a:r>
              <a:rPr lang="fr-FR" dirty="0" err="1" smtClean="0">
                <a:solidFill>
                  <a:srgbClr val="292934"/>
                </a:solidFill>
              </a:rPr>
              <a:t>behalf</a:t>
            </a:r>
            <a:r>
              <a:rPr lang="fr-FR" dirty="0" smtClean="0">
                <a:solidFill>
                  <a:srgbClr val="292934"/>
                </a:solidFill>
              </a:rPr>
              <a:t> of </a:t>
            </a:r>
            <a:r>
              <a:rPr lang="fr-FR" dirty="0" err="1" smtClean="0">
                <a:solidFill>
                  <a:srgbClr val="292934"/>
                </a:solidFill>
              </a:rPr>
              <a:t>Caliste</a:t>
            </a:r>
            <a:r>
              <a:rPr lang="fr-FR" dirty="0" smtClean="0">
                <a:solidFill>
                  <a:srgbClr val="292934"/>
                </a:solidFill>
              </a:rPr>
              <a:t>-MM team</a:t>
            </a:r>
          </a:p>
          <a:p>
            <a:endParaRPr lang="fr-FR" dirty="0" smtClean="0">
              <a:solidFill>
                <a:srgbClr val="292934"/>
              </a:solidFill>
            </a:endParaRPr>
          </a:p>
          <a:p>
            <a:r>
              <a:rPr lang="fr-FR" dirty="0" smtClean="0">
                <a:solidFill>
                  <a:srgbClr val="292934"/>
                </a:solidFill>
              </a:rPr>
              <a:t>CEA/IRFU, université paris-sud</a:t>
            </a:r>
          </a:p>
          <a:p>
            <a:endParaRPr lang="fr-FR" dirty="0" smtClean="0">
              <a:solidFill>
                <a:srgbClr val="292934"/>
              </a:solidFill>
            </a:endParaRPr>
          </a:p>
          <a:p>
            <a:pPr algn="l"/>
            <a:r>
              <a:rPr lang="fr-FR" sz="1400" dirty="0" smtClean="0">
                <a:solidFill>
                  <a:srgbClr val="292934"/>
                </a:solidFill>
              </a:rPr>
              <a:t>  </a:t>
            </a:r>
          </a:p>
          <a:p>
            <a:endParaRPr lang="fr-FR" dirty="0" smtClean="0">
              <a:solidFill>
                <a:srgbClr val="292934"/>
              </a:solidFill>
            </a:endParaRPr>
          </a:p>
          <a:p>
            <a:endParaRPr lang="fr-FR" dirty="0" smtClean="0">
              <a:solidFill>
                <a:srgbClr val="292934"/>
              </a:solidFill>
            </a:endParaRPr>
          </a:p>
          <a:p>
            <a:endParaRPr lang="fr-FR" dirty="0" smtClean="0">
              <a:solidFill>
                <a:srgbClr val="292934"/>
              </a:solidFill>
            </a:endParaRPr>
          </a:p>
          <a:p>
            <a:endParaRPr lang="fr-FR" dirty="0">
              <a:solidFill>
                <a:srgbClr val="292934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fr-FR" sz="4000" dirty="0" err="1" smtClean="0">
                <a:latin typeface="Calibri"/>
                <a:cs typeface="Calibri"/>
              </a:rPr>
              <a:t>Caliste</a:t>
            </a:r>
            <a:r>
              <a:rPr lang="fr-FR" sz="4000" dirty="0" smtClean="0">
                <a:latin typeface="Calibri"/>
                <a:cs typeface="Calibri"/>
              </a:rPr>
              <a:t> – </a:t>
            </a:r>
            <a:r>
              <a:rPr lang="fr-FR" sz="4000" dirty="0" err="1" smtClean="0">
                <a:latin typeface="Calibri"/>
                <a:cs typeface="Calibri"/>
              </a:rPr>
              <a:t>MicroMegas</a:t>
            </a:r>
            <a:r>
              <a:rPr lang="fr-FR" sz="4000" dirty="0" smtClean="0">
                <a:latin typeface="Calibri"/>
                <a:cs typeface="Calibri"/>
              </a:rPr>
              <a:t>:</a:t>
            </a:r>
            <a:br>
              <a:rPr lang="fr-FR" sz="4000" dirty="0" smtClean="0">
                <a:latin typeface="Calibri"/>
                <a:cs typeface="Calibri"/>
              </a:rPr>
            </a:br>
            <a:r>
              <a:rPr lang="fr-FR" sz="4000" dirty="0" smtClean="0">
                <a:latin typeface="Calibri"/>
                <a:cs typeface="Calibri"/>
              </a:rPr>
              <a:t> A </a:t>
            </a:r>
            <a:r>
              <a:rPr lang="fr-FR" sz="4000" dirty="0" err="1" smtClean="0">
                <a:latin typeface="Calibri"/>
                <a:cs typeface="Calibri"/>
              </a:rPr>
              <a:t>Spectro-Polarimeter</a:t>
            </a:r>
            <a:r>
              <a:rPr lang="fr-FR" sz="4000" dirty="0" smtClean="0">
                <a:latin typeface="Calibri"/>
                <a:cs typeface="Calibri"/>
              </a:rPr>
              <a:t> for </a:t>
            </a:r>
            <a:br>
              <a:rPr lang="fr-FR" sz="4000" dirty="0" smtClean="0">
                <a:latin typeface="Calibri"/>
                <a:cs typeface="Calibri"/>
              </a:rPr>
            </a:br>
            <a:r>
              <a:rPr lang="fr-FR" sz="4000" dirty="0" smtClean="0">
                <a:latin typeface="Calibri"/>
                <a:cs typeface="Calibri"/>
              </a:rPr>
              <a:t>Soft X-Ray </a:t>
            </a:r>
            <a:r>
              <a:rPr lang="fr-FR" sz="4000" dirty="0" err="1" smtClean="0">
                <a:latin typeface="Calibri"/>
                <a:cs typeface="Calibri"/>
              </a:rPr>
              <a:t>Astrophysics</a:t>
            </a:r>
            <a:endParaRPr lang="fr-FR" sz="4000" dirty="0">
              <a:latin typeface="Calibri"/>
              <a:cs typeface="Calibri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667234" y="5568510"/>
            <a:ext cx="4336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MPGD 2015 </a:t>
            </a:r>
          </a:p>
          <a:p>
            <a:pPr algn="ctr"/>
            <a:r>
              <a:rPr lang="fr-FR" sz="1400" dirty="0" smtClean="0"/>
              <a:t>12/10/15 – 15/10/15</a:t>
            </a:r>
            <a:endParaRPr lang="fr-FR" sz="14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416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Caliste</a:t>
            </a:r>
            <a:r>
              <a:rPr lang="fr-FR" dirty="0" smtClean="0"/>
              <a:t> (1)</a:t>
            </a:r>
            <a:endParaRPr lang="fr-FR" sz="2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68633" y="1666610"/>
            <a:ext cx="6635960" cy="238759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dirty="0" err="1" smtClean="0"/>
              <a:t>Initially</a:t>
            </a:r>
            <a:r>
              <a:rPr lang="fr-FR" dirty="0" smtClean="0"/>
              <a:t> for </a:t>
            </a:r>
            <a:r>
              <a:rPr lang="fr-FR" dirty="0" err="1" smtClean="0"/>
              <a:t>semiconductor</a:t>
            </a:r>
            <a:r>
              <a:rPr lang="fr-FR" dirty="0" smtClean="0"/>
              <a:t> </a:t>
            </a:r>
            <a:r>
              <a:rPr lang="fr-FR" dirty="0" err="1" smtClean="0"/>
              <a:t>space</a:t>
            </a:r>
            <a:r>
              <a:rPr lang="fr-FR" dirty="0" smtClean="0"/>
              <a:t> detectors</a:t>
            </a:r>
          </a:p>
          <a:p>
            <a:pPr lvl="1"/>
            <a:r>
              <a:rPr lang="fr-FR" dirty="0" smtClean="0"/>
              <a:t>10 x 10 x 20,7 mm</a:t>
            </a:r>
            <a:r>
              <a:rPr lang="fr-FR" baseline="30000" dirty="0" smtClean="0"/>
              <a:t>3</a:t>
            </a:r>
            <a:r>
              <a:rPr lang="fr-FR" dirty="0" smtClean="0"/>
              <a:t> (Compact)</a:t>
            </a:r>
          </a:p>
          <a:p>
            <a:pPr lvl="1"/>
            <a:r>
              <a:rPr lang="fr-FR" dirty="0" smtClean="0"/>
              <a:t>16x16 pixels : 8 </a:t>
            </a:r>
            <a:r>
              <a:rPr lang="fr-FR" dirty="0" err="1" smtClean="0"/>
              <a:t>ASICs</a:t>
            </a:r>
            <a:r>
              <a:rPr lang="fr-FR" dirty="0" smtClean="0"/>
              <a:t> of 32 </a:t>
            </a:r>
            <a:r>
              <a:rPr lang="fr-FR" dirty="0" err="1" smtClean="0"/>
              <a:t>channels</a:t>
            </a:r>
            <a:endParaRPr lang="fr-FR" dirty="0" smtClean="0"/>
          </a:p>
          <a:p>
            <a:pPr lvl="1"/>
            <a:r>
              <a:rPr lang="fr-FR" dirty="0" smtClean="0"/>
              <a:t>Pixel Ø = 500 </a:t>
            </a:r>
            <a:r>
              <a:rPr lang="fr-FR" dirty="0" err="1" smtClean="0"/>
              <a:t>μm</a:t>
            </a:r>
            <a:r>
              <a:rPr lang="fr-FR" dirty="0" smtClean="0"/>
              <a:t> ; Pixel Pitch = </a:t>
            </a:r>
            <a:r>
              <a:rPr lang="fr-FR" dirty="0"/>
              <a:t>580 </a:t>
            </a:r>
            <a:r>
              <a:rPr lang="fr-FR" dirty="0" err="1"/>
              <a:t>μm</a:t>
            </a:r>
            <a:endParaRPr lang="fr-FR" dirty="0" smtClean="0"/>
          </a:p>
          <a:p>
            <a:pPr lvl="1"/>
            <a:r>
              <a:rPr lang="fr-FR" dirty="0" err="1" smtClean="0"/>
              <a:t>Consumption</a:t>
            </a:r>
            <a:r>
              <a:rPr lang="fr-FR" dirty="0" smtClean="0"/>
              <a:t> = </a:t>
            </a:r>
            <a:r>
              <a:rPr lang="fr-FR" dirty="0"/>
              <a:t>850 </a:t>
            </a:r>
            <a:r>
              <a:rPr lang="fr-FR" dirty="0" err="1"/>
              <a:t>μW</a:t>
            </a:r>
            <a:r>
              <a:rPr lang="fr-FR" dirty="0" smtClean="0"/>
              <a:t>/</a:t>
            </a:r>
            <a:r>
              <a:rPr lang="fr-FR" dirty="0" err="1" smtClean="0"/>
              <a:t>channel</a:t>
            </a:r>
            <a:r>
              <a:rPr lang="fr-FR" dirty="0" smtClean="0"/>
              <a:t> (218 mW in total)</a:t>
            </a:r>
          </a:p>
          <a:p>
            <a:pPr lvl="1"/>
            <a:r>
              <a:rPr lang="fr-FR" dirty="0" err="1" smtClean="0"/>
              <a:t>Low</a:t>
            </a:r>
            <a:r>
              <a:rPr lang="fr-FR" dirty="0" smtClean="0"/>
              <a:t> Noise (ENC = 50 e</a:t>
            </a:r>
            <a:r>
              <a:rPr lang="fr-FR" baseline="30000" dirty="0" smtClean="0"/>
              <a:t>-</a:t>
            </a:r>
            <a:r>
              <a:rPr lang="fr-FR" dirty="0" smtClean="0"/>
              <a:t> </a:t>
            </a:r>
            <a:r>
              <a:rPr lang="fr-FR" dirty="0" err="1" smtClean="0"/>
              <a:t>rms</a:t>
            </a:r>
            <a:r>
              <a:rPr lang="fr-FR" dirty="0" smtClean="0"/>
              <a:t>)</a:t>
            </a:r>
          </a:p>
          <a:p>
            <a:pPr lvl="1"/>
            <a:endParaRPr lang="fr-FR" dirty="0" smtClean="0"/>
          </a:p>
          <a:p>
            <a:pPr lvl="1" algn="just"/>
            <a:endParaRPr lang="fr-FR" dirty="0" smtClean="0"/>
          </a:p>
          <a:p>
            <a:pPr lvl="1"/>
            <a:endParaRPr lang="fr-FR" dirty="0" smtClean="0"/>
          </a:p>
          <a:p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4366-B157-0748-B40F-3281BED2EE4F}" type="slidenum">
              <a:rPr lang="fr-FR" smtClean="0"/>
              <a:pPr/>
              <a:t>10</a:t>
            </a:fld>
            <a:endParaRPr lang="fr-FR"/>
          </a:p>
        </p:txBody>
      </p:sp>
      <p:pic>
        <p:nvPicPr>
          <p:cNvPr id="4" name="Image 3" descr="Capture d’écran 2015-07-06 à 13.02.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07" y="1777391"/>
            <a:ext cx="1939025" cy="217475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944478" y="4483865"/>
            <a:ext cx="34317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Tunable</a:t>
            </a:r>
            <a:r>
              <a:rPr lang="fr-FR" dirty="0" smtClean="0"/>
              <a:t>:</a:t>
            </a:r>
          </a:p>
          <a:p>
            <a:pPr lvl="1">
              <a:buFont typeface="Arial" pitchFamily="34" charset="0"/>
              <a:buChar char="•"/>
            </a:pPr>
            <a:r>
              <a:rPr lang="fr-FR" dirty="0" smtClean="0"/>
              <a:t> </a:t>
            </a:r>
            <a:r>
              <a:rPr lang="fr-FR" dirty="0" err="1" smtClean="0"/>
              <a:t>Threshold</a:t>
            </a:r>
            <a:r>
              <a:rPr lang="fr-FR" dirty="0" smtClean="0"/>
              <a:t> on </a:t>
            </a:r>
            <a:r>
              <a:rPr lang="fr-FR" dirty="0" err="1" smtClean="0"/>
              <a:t>each</a:t>
            </a:r>
            <a:r>
              <a:rPr lang="fr-FR" dirty="0" smtClean="0"/>
              <a:t> pixel</a:t>
            </a:r>
          </a:p>
          <a:p>
            <a:pPr lvl="1">
              <a:buFont typeface="Arial" pitchFamily="34" charset="0"/>
              <a:buChar char="•"/>
            </a:pPr>
            <a:r>
              <a:rPr lang="fr-FR" dirty="0" smtClean="0"/>
              <a:t> </a:t>
            </a:r>
            <a:r>
              <a:rPr lang="fr-FR" dirty="0" err="1" smtClean="0"/>
              <a:t>Shaping</a:t>
            </a:r>
            <a:r>
              <a:rPr lang="fr-FR" dirty="0" smtClean="0"/>
              <a:t> Time</a:t>
            </a:r>
          </a:p>
          <a:p>
            <a:pPr lvl="1">
              <a:buFont typeface="Arial" pitchFamily="34" charset="0"/>
              <a:buChar char="•"/>
            </a:pPr>
            <a:r>
              <a:rPr lang="fr-FR" dirty="0" smtClean="0"/>
              <a:t> Dead Time </a:t>
            </a:r>
          </a:p>
          <a:p>
            <a:pPr lvl="1">
              <a:buFont typeface="Arial" pitchFamily="34" charset="0"/>
              <a:buChar char="•"/>
            </a:pPr>
            <a:r>
              <a:rPr lang="fr-FR" dirty="0"/>
              <a:t> </a:t>
            </a:r>
            <a:r>
              <a:rPr lang="fr-FR" dirty="0" smtClean="0"/>
              <a:t>...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280786" y="4759287"/>
            <a:ext cx="3101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dirty="0" smtClean="0"/>
              <a:t> </a:t>
            </a:r>
            <a:r>
              <a:rPr lang="fr-FR" dirty="0" err="1" smtClean="0"/>
              <a:t>Dynamic</a:t>
            </a:r>
            <a:endParaRPr lang="fr-FR" dirty="0" smtClean="0"/>
          </a:p>
          <a:p>
            <a:pPr>
              <a:buFont typeface="Arial" pitchFamily="34" charset="0"/>
              <a:buChar char="•"/>
            </a:pPr>
            <a:r>
              <a:rPr lang="fr-FR" dirty="0" smtClean="0"/>
              <a:t> PAC polarisation </a:t>
            </a:r>
            <a:r>
              <a:rPr lang="fr-FR" dirty="0" err="1" smtClean="0"/>
              <a:t>current</a:t>
            </a:r>
            <a:endParaRPr lang="fr-FR" dirty="0" smtClean="0"/>
          </a:p>
          <a:p>
            <a:pPr>
              <a:buFont typeface="Arial" pitchFamily="34" charset="0"/>
              <a:buChar char="•"/>
            </a:pPr>
            <a:r>
              <a:rPr lang="fr-FR" dirty="0"/>
              <a:t> </a:t>
            </a:r>
            <a:r>
              <a:rPr lang="fr-FR" dirty="0" smtClean="0"/>
              <a:t>Controller </a:t>
            </a:r>
            <a:r>
              <a:rPr lang="fr-FR" dirty="0" err="1" smtClean="0"/>
              <a:t>Frequency</a:t>
            </a:r>
            <a:endParaRPr lang="fr-FR" dirty="0" smtClean="0"/>
          </a:p>
        </p:txBody>
      </p:sp>
      <p:sp>
        <p:nvSpPr>
          <p:cNvPr id="10" name="ZoneTexte 9"/>
          <p:cNvSpPr txBox="1"/>
          <p:nvPr/>
        </p:nvSpPr>
        <p:spPr>
          <a:xfrm>
            <a:off x="0" y="6334699"/>
            <a:ext cx="4792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O. Limousin et al., NIMA, Vol.647 Issue 1 pp.46-54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503916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Caliste</a:t>
            </a:r>
            <a:r>
              <a:rPr lang="fr-FR" dirty="0" smtClean="0"/>
              <a:t> (2)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Each</a:t>
            </a:r>
            <a:r>
              <a:rPr lang="fr-FR" dirty="0" smtClean="0"/>
              <a:t> </a:t>
            </a:r>
            <a:r>
              <a:rPr lang="fr-FR" dirty="0" err="1" smtClean="0"/>
              <a:t>channel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an </a:t>
            </a:r>
            <a:r>
              <a:rPr lang="fr-FR" dirty="0" err="1" smtClean="0"/>
              <a:t>autotrigged</a:t>
            </a:r>
            <a:r>
              <a:rPr lang="fr-FR" dirty="0" smtClean="0"/>
              <a:t> </a:t>
            </a:r>
            <a:r>
              <a:rPr lang="fr-FR" dirty="0" err="1" smtClean="0"/>
              <a:t>spectroscopic</a:t>
            </a:r>
            <a:r>
              <a:rPr lang="fr-FR" dirty="0" smtClean="0"/>
              <a:t> </a:t>
            </a:r>
            <a:r>
              <a:rPr lang="fr-FR" dirty="0" err="1" smtClean="0"/>
              <a:t>chain</a:t>
            </a:r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4366-B157-0748-B40F-3281BED2EE4F}" type="slidenum">
              <a:rPr lang="fr-FR" smtClean="0"/>
              <a:pPr/>
              <a:t>11</a:t>
            </a:fld>
            <a:endParaRPr lang="fr-FR"/>
          </a:p>
        </p:txBody>
      </p:sp>
      <p:pic>
        <p:nvPicPr>
          <p:cNvPr id="4" name="Image 3" descr="Capture d’écran 2015-10-07 à 16.28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2223"/>
            <a:ext cx="9143999" cy="3232651"/>
          </a:xfrm>
          <a:prstGeom prst="rect">
            <a:avLst/>
          </a:prstGeom>
        </p:spPr>
      </p:pic>
      <p:cxnSp>
        <p:nvCxnSpPr>
          <p:cNvPr id="13" name="Connecteur droit avec flèche 12"/>
          <p:cNvCxnSpPr/>
          <p:nvPr/>
        </p:nvCxnSpPr>
        <p:spPr>
          <a:xfrm>
            <a:off x="4508500" y="3238500"/>
            <a:ext cx="0" cy="3333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3762375" y="2550209"/>
            <a:ext cx="1714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/>
              <a:t>Undershoot</a:t>
            </a:r>
            <a:r>
              <a:rPr lang="fr-FR" sz="2000" dirty="0" smtClean="0"/>
              <a:t> Suppression</a:t>
            </a:r>
            <a:endParaRPr lang="fr-FR" sz="2000" dirty="0"/>
          </a:p>
        </p:txBody>
      </p:sp>
      <p:cxnSp>
        <p:nvCxnSpPr>
          <p:cNvPr id="21" name="Connecteur droit avec flèche 20"/>
          <p:cNvCxnSpPr/>
          <p:nvPr/>
        </p:nvCxnSpPr>
        <p:spPr>
          <a:xfrm flipV="1">
            <a:off x="4556125" y="5540375"/>
            <a:ext cx="0" cy="444499"/>
          </a:xfrm>
          <a:prstGeom prst="straightConnector1">
            <a:avLst/>
          </a:prstGeom>
          <a:ln w="38100" cmpd="sng">
            <a:solidFill>
              <a:srgbClr val="29293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V="1">
            <a:off x="6264275" y="5540375"/>
            <a:ext cx="0" cy="444499"/>
          </a:xfrm>
          <a:prstGeom prst="straightConnector1">
            <a:avLst/>
          </a:prstGeom>
          <a:ln w="38100" cmpd="sng">
            <a:solidFill>
              <a:srgbClr val="29293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V="1">
            <a:off x="7861300" y="5540375"/>
            <a:ext cx="0" cy="444499"/>
          </a:xfrm>
          <a:prstGeom prst="straightConnector1">
            <a:avLst/>
          </a:prstGeom>
          <a:ln w="38100" cmpd="sng">
            <a:solidFill>
              <a:srgbClr val="29293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>
            <a:stCxn id="4" idx="2"/>
          </p:cNvCxnSpPr>
          <p:nvPr/>
        </p:nvCxnSpPr>
        <p:spPr>
          <a:xfrm>
            <a:off x="4572000" y="5984874"/>
            <a:ext cx="3289300" cy="0"/>
          </a:xfrm>
          <a:prstGeom prst="line">
            <a:avLst/>
          </a:prstGeom>
          <a:ln w="38100" cmpd="sng">
            <a:solidFill>
              <a:srgbClr val="29293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5272087" y="6276945"/>
            <a:ext cx="230187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Signal </a:t>
            </a:r>
            <a:r>
              <a:rPr lang="fr-FR" sz="2000" dirty="0" err="1" smtClean="0"/>
              <a:t>Shaping</a:t>
            </a:r>
            <a:endParaRPr lang="fr-FR" sz="2000" dirty="0"/>
          </a:p>
        </p:txBody>
      </p:sp>
      <p:cxnSp>
        <p:nvCxnSpPr>
          <p:cNvPr id="28" name="Connecteur droit 27"/>
          <p:cNvCxnSpPr/>
          <p:nvPr/>
        </p:nvCxnSpPr>
        <p:spPr>
          <a:xfrm flipV="1">
            <a:off x="6264275" y="5984874"/>
            <a:ext cx="0" cy="292071"/>
          </a:xfrm>
          <a:prstGeom prst="line">
            <a:avLst/>
          </a:prstGeom>
          <a:ln w="38100" cmpd="sng">
            <a:solidFill>
              <a:srgbClr val="29293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1366091" y="4770302"/>
            <a:ext cx="107965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Tunable</a:t>
            </a:r>
            <a:r>
              <a:rPr lang="fr-FR" sz="1600" dirty="0" smtClean="0"/>
              <a:t> </a:t>
            </a:r>
            <a:r>
              <a:rPr lang="fr-FR" sz="1600" dirty="0" err="1" smtClean="0"/>
              <a:t>Current</a:t>
            </a:r>
            <a:endParaRPr lang="fr-FR" sz="1600" dirty="0"/>
          </a:p>
        </p:txBody>
      </p:sp>
      <p:sp>
        <p:nvSpPr>
          <p:cNvPr id="5" name="Rectangle 4"/>
          <p:cNvSpPr/>
          <p:nvPr/>
        </p:nvSpPr>
        <p:spPr>
          <a:xfrm>
            <a:off x="5937250" y="2921000"/>
            <a:ext cx="1924050" cy="11112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avec flèche 16"/>
          <p:cNvCxnSpPr/>
          <p:nvPr/>
        </p:nvCxnSpPr>
        <p:spPr>
          <a:xfrm>
            <a:off x="6242050" y="3698875"/>
            <a:ext cx="0" cy="3333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7858125" y="3684587"/>
            <a:ext cx="0" cy="3333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6226175" y="3678236"/>
            <a:ext cx="1635125" cy="6351"/>
          </a:xfrm>
          <a:prstGeom prst="line">
            <a:avLst/>
          </a:prstGeom>
          <a:ln w="38100" cmpd="sng">
            <a:solidFill>
              <a:srgbClr val="29293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7051675" y="3275915"/>
            <a:ext cx="0" cy="396875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5556250" y="2812488"/>
            <a:ext cx="296862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 smtClean="0"/>
              <a:t>Tunable</a:t>
            </a:r>
            <a:r>
              <a:rPr lang="fr-FR" sz="2000" dirty="0" smtClean="0"/>
              <a:t> </a:t>
            </a:r>
            <a:r>
              <a:rPr lang="fr-FR" sz="2000" dirty="0" err="1" smtClean="0"/>
              <a:t>Shaping</a:t>
            </a:r>
            <a:r>
              <a:rPr lang="fr-FR" sz="2000" dirty="0" smtClean="0"/>
              <a:t> Time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283927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Caliste</a:t>
            </a:r>
            <a:r>
              <a:rPr lang="fr-FR" dirty="0"/>
              <a:t> </a:t>
            </a:r>
            <a:r>
              <a:rPr lang="fr-FR" dirty="0" smtClean="0"/>
              <a:t>(3)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An </a:t>
            </a:r>
            <a:r>
              <a:rPr lang="fr-FR" dirty="0" err="1" smtClean="0"/>
              <a:t>incoming</a:t>
            </a:r>
            <a:r>
              <a:rPr lang="fr-FR" dirty="0" smtClean="0"/>
              <a:t> </a:t>
            </a:r>
            <a:r>
              <a:rPr lang="fr-FR" dirty="0"/>
              <a:t>charge on a pixel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converted</a:t>
            </a:r>
            <a:r>
              <a:rPr lang="fr-FR" dirty="0"/>
              <a:t> </a:t>
            </a:r>
            <a:r>
              <a:rPr lang="fr-FR" dirty="0" err="1"/>
              <a:t>into</a:t>
            </a:r>
            <a:r>
              <a:rPr lang="fr-FR" dirty="0"/>
              <a:t> </a:t>
            </a:r>
            <a:r>
              <a:rPr lang="fr-FR" dirty="0" smtClean="0"/>
              <a:t>a pulse, </a:t>
            </a:r>
            <a:r>
              <a:rPr lang="fr-FR" dirty="0"/>
              <a:t>and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 smtClean="0"/>
              <a:t>measure</a:t>
            </a:r>
            <a:r>
              <a:rPr lang="fr-FR" dirty="0" smtClean="0"/>
              <a:t> </a:t>
            </a:r>
            <a:r>
              <a:rPr lang="fr-FR" dirty="0"/>
              <a:t>the amplitude of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smtClean="0"/>
              <a:t>pulse</a:t>
            </a: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If </a:t>
            </a:r>
            <a:r>
              <a:rPr lang="fr-FR" dirty="0" err="1" smtClean="0"/>
              <a:t>this</a:t>
            </a:r>
            <a:r>
              <a:rPr lang="fr-FR" dirty="0" smtClean="0"/>
              <a:t> amplitude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above</a:t>
            </a:r>
            <a:r>
              <a:rPr lang="fr-FR" dirty="0" smtClean="0"/>
              <a:t> a </a:t>
            </a:r>
            <a:r>
              <a:rPr lang="fr-FR" dirty="0" err="1" smtClean="0"/>
              <a:t>tunable</a:t>
            </a:r>
            <a:r>
              <a:rPr lang="fr-FR" dirty="0" smtClean="0"/>
              <a:t> </a:t>
            </a:r>
            <a:r>
              <a:rPr lang="fr-FR" dirty="0" err="1" smtClean="0"/>
              <a:t>threshold</a:t>
            </a:r>
            <a:r>
              <a:rPr lang="fr-FR" dirty="0" smtClean="0"/>
              <a:t> (</a:t>
            </a:r>
            <a:r>
              <a:rPr lang="fr-FR" dirty="0" err="1" smtClean="0"/>
              <a:t>independent</a:t>
            </a:r>
            <a:r>
              <a:rPr lang="fr-FR" dirty="0" smtClean="0"/>
              <a:t> for </a:t>
            </a:r>
            <a:r>
              <a:rPr lang="fr-FR" dirty="0" err="1" smtClean="0"/>
              <a:t>each</a:t>
            </a:r>
            <a:r>
              <a:rPr lang="fr-FR" dirty="0" smtClean="0"/>
              <a:t> </a:t>
            </a:r>
            <a:r>
              <a:rPr lang="fr-FR" dirty="0" err="1" smtClean="0"/>
              <a:t>channel</a:t>
            </a:r>
            <a:r>
              <a:rPr lang="fr-FR" dirty="0" smtClean="0"/>
              <a:t>) </a:t>
            </a:r>
            <a:r>
              <a:rPr lang="fr-FR" dirty="0" err="1" smtClean="0"/>
              <a:t>then</a:t>
            </a:r>
            <a:r>
              <a:rPr lang="fr-FR" dirty="0" smtClean="0"/>
              <a:t> the signal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read</a:t>
            </a:r>
            <a:endParaRPr lang="fr-FR" dirty="0" smtClean="0"/>
          </a:p>
          <a:p>
            <a:endParaRPr lang="fr-FR" dirty="0" smtClean="0"/>
          </a:p>
          <a:p>
            <a:endParaRPr lang="fr-FR" dirty="0"/>
          </a:p>
          <a:p>
            <a:r>
              <a:rPr lang="fr-FR" dirty="0" err="1" smtClean="0"/>
              <a:t>Specificity</a:t>
            </a:r>
            <a:r>
              <a:rPr lang="fr-FR" dirty="0" smtClean="0"/>
              <a:t>: </a:t>
            </a:r>
            <a:r>
              <a:rPr lang="fr-FR" dirty="0" err="1" smtClean="0"/>
              <a:t>Caliste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radiation-hard and </a:t>
            </a:r>
            <a:r>
              <a:rPr lang="fr-FR" dirty="0" err="1" smtClean="0"/>
              <a:t>already</a:t>
            </a:r>
            <a:r>
              <a:rPr lang="fr-FR" dirty="0" smtClean="0"/>
              <a:t> </a:t>
            </a:r>
            <a:r>
              <a:rPr lang="fr-FR" dirty="0" err="1" smtClean="0"/>
              <a:t>space-qualified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4366-B157-0748-B40F-3281BED2EE4F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0896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Caliste</a:t>
            </a:r>
            <a:r>
              <a:rPr lang="fr-FR" dirty="0" smtClean="0"/>
              <a:t> - MM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characteristics</a:t>
            </a:r>
            <a:r>
              <a:rPr lang="fr-FR" dirty="0" smtClean="0"/>
              <a:t> of </a:t>
            </a:r>
            <a:r>
              <a:rPr lang="fr-FR" dirty="0" err="1" smtClean="0"/>
              <a:t>Caliste</a:t>
            </a:r>
            <a:r>
              <a:rPr lang="fr-FR" dirty="0" smtClean="0"/>
              <a:t>, first made to </a:t>
            </a:r>
            <a:r>
              <a:rPr lang="fr-FR" dirty="0" err="1" smtClean="0"/>
              <a:t>read</a:t>
            </a:r>
            <a:r>
              <a:rPr lang="fr-FR" dirty="0" smtClean="0"/>
              <a:t> the signal of </a:t>
            </a:r>
            <a:r>
              <a:rPr lang="fr-FR" dirty="0" err="1" smtClean="0"/>
              <a:t>semiconductors</a:t>
            </a:r>
            <a:r>
              <a:rPr lang="fr-FR" dirty="0" smtClean="0"/>
              <a:t>, are </a:t>
            </a:r>
            <a:r>
              <a:rPr lang="fr-FR" dirty="0" err="1" smtClean="0"/>
              <a:t>adapted</a:t>
            </a:r>
            <a:r>
              <a:rPr lang="fr-FR" dirty="0" smtClean="0"/>
              <a:t> to </a:t>
            </a:r>
            <a:r>
              <a:rPr lang="fr-FR" dirty="0" err="1" smtClean="0"/>
              <a:t>read</a:t>
            </a:r>
            <a:r>
              <a:rPr lang="fr-FR" dirty="0" smtClean="0"/>
              <a:t> the signal of a </a:t>
            </a:r>
            <a:r>
              <a:rPr lang="fr-FR" dirty="0" err="1" smtClean="0"/>
              <a:t>piggyback</a:t>
            </a:r>
            <a:r>
              <a:rPr lang="fr-FR" dirty="0" smtClean="0"/>
              <a:t> detector (sensitive, </a:t>
            </a:r>
            <a:r>
              <a:rPr lang="fr-FR" dirty="0" err="1" smtClean="0"/>
              <a:t>low</a:t>
            </a:r>
            <a:r>
              <a:rPr lang="fr-FR" dirty="0" smtClean="0"/>
              <a:t> noise and </a:t>
            </a:r>
            <a:r>
              <a:rPr lang="fr-FR" dirty="0" err="1" smtClean="0"/>
              <a:t>spectroscopic</a:t>
            </a:r>
            <a:r>
              <a:rPr lang="fr-FR" dirty="0" smtClean="0"/>
              <a:t> </a:t>
            </a:r>
            <a:r>
              <a:rPr lang="fr-FR" dirty="0" err="1" smtClean="0"/>
              <a:t>capabilities</a:t>
            </a:r>
            <a:r>
              <a:rPr lang="fr-FR" dirty="0" smtClean="0"/>
              <a:t>)</a:t>
            </a:r>
          </a:p>
          <a:p>
            <a:endParaRPr lang="fr-FR" dirty="0"/>
          </a:p>
          <a:p>
            <a:r>
              <a:rPr lang="fr-FR" dirty="0" smtClean="0"/>
              <a:t>Multiple </a:t>
            </a:r>
            <a:r>
              <a:rPr lang="fr-FR" dirty="0" err="1" smtClean="0"/>
              <a:t>parameters</a:t>
            </a:r>
            <a:r>
              <a:rPr lang="fr-FR" dirty="0" smtClean="0"/>
              <a:t> to </a:t>
            </a:r>
            <a:r>
              <a:rPr lang="fr-FR" dirty="0" err="1" smtClean="0"/>
              <a:t>take</a:t>
            </a:r>
            <a:r>
              <a:rPr lang="fr-FR" dirty="0" smtClean="0"/>
              <a:t> </a:t>
            </a:r>
            <a:r>
              <a:rPr lang="fr-FR" dirty="0" err="1" smtClean="0"/>
              <a:t>into</a:t>
            </a:r>
            <a:r>
              <a:rPr lang="fr-FR" dirty="0" smtClean="0"/>
              <a:t> </a:t>
            </a:r>
            <a:r>
              <a:rPr lang="fr-FR" dirty="0" err="1" smtClean="0"/>
              <a:t>account</a:t>
            </a:r>
            <a:r>
              <a:rPr lang="fr-FR" dirty="0" smtClean="0"/>
              <a:t> for the detector </a:t>
            </a:r>
            <a:r>
              <a:rPr lang="fr-FR" dirty="0" err="1" smtClean="0"/>
              <a:t>Caliste</a:t>
            </a:r>
            <a:r>
              <a:rPr lang="fr-FR" dirty="0" smtClean="0"/>
              <a:t>-MM:</a:t>
            </a:r>
          </a:p>
          <a:p>
            <a:pPr lvl="2"/>
            <a:r>
              <a:rPr lang="fr-FR" sz="2000" dirty="0" err="1" smtClean="0"/>
              <a:t>Resistivity</a:t>
            </a:r>
            <a:r>
              <a:rPr lang="fr-FR" sz="2000" dirty="0" smtClean="0"/>
              <a:t> of the </a:t>
            </a:r>
            <a:r>
              <a:rPr lang="fr-FR" sz="2000" dirty="0" err="1" smtClean="0"/>
              <a:t>piggyback</a:t>
            </a:r>
            <a:endParaRPr lang="fr-FR" sz="2000" dirty="0" smtClean="0"/>
          </a:p>
          <a:p>
            <a:pPr lvl="2"/>
            <a:r>
              <a:rPr lang="fr-FR" sz="2000" dirty="0" err="1" smtClean="0"/>
              <a:t>Thickness</a:t>
            </a:r>
            <a:r>
              <a:rPr lang="fr-FR" sz="2000" dirty="0" smtClean="0"/>
              <a:t> of the </a:t>
            </a:r>
            <a:r>
              <a:rPr lang="fr-FR" sz="2000" dirty="0" err="1" smtClean="0"/>
              <a:t>ceramic</a:t>
            </a:r>
            <a:endParaRPr lang="fr-FR" sz="2000" dirty="0" smtClean="0"/>
          </a:p>
          <a:p>
            <a:pPr lvl="2"/>
            <a:r>
              <a:rPr lang="fr-FR" sz="2000" dirty="0" smtClean="0"/>
              <a:t>Distance </a:t>
            </a:r>
            <a:r>
              <a:rPr lang="fr-FR" sz="2000" dirty="0" err="1" smtClean="0"/>
              <a:t>between</a:t>
            </a:r>
            <a:r>
              <a:rPr lang="fr-FR" sz="2000" dirty="0" smtClean="0"/>
              <a:t> </a:t>
            </a:r>
            <a:r>
              <a:rPr lang="fr-FR" sz="2000" dirty="0" err="1" smtClean="0"/>
              <a:t>ceramic</a:t>
            </a:r>
            <a:r>
              <a:rPr lang="fr-FR" sz="2000" dirty="0" smtClean="0"/>
              <a:t> and </a:t>
            </a:r>
            <a:r>
              <a:rPr lang="fr-FR" sz="2000" dirty="0" err="1" smtClean="0"/>
              <a:t>Caliste</a:t>
            </a:r>
            <a:endParaRPr lang="fr-FR" sz="2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4366-B157-0748-B40F-3281BED2EE4F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3918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SETUP </a:t>
            </a:r>
            <a:r>
              <a:rPr lang="fr-FR" dirty="0" err="1" smtClean="0"/>
              <a:t>Caliste</a:t>
            </a:r>
            <a:r>
              <a:rPr lang="fr-FR" dirty="0" smtClean="0"/>
              <a:t>-MM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4366-B157-0748-B40F-3281BED2EE4F}" type="slidenum">
              <a:rPr lang="fr-FR" smtClean="0"/>
              <a:pPr/>
              <a:t>14</a:t>
            </a:fld>
            <a:endParaRPr lang="fr-FR"/>
          </a:p>
        </p:txBody>
      </p:sp>
      <p:pic>
        <p:nvPicPr>
          <p:cNvPr id="7" name="Image 6" descr="IMG_349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3" y="1848714"/>
            <a:ext cx="4674764" cy="3506073"/>
          </a:xfrm>
          <a:prstGeom prst="rect">
            <a:avLst/>
          </a:prstGeom>
        </p:spPr>
      </p:pic>
      <p:pic>
        <p:nvPicPr>
          <p:cNvPr id="8" name="Image 7" descr="IMG_349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737" y="1848713"/>
            <a:ext cx="4674764" cy="3506073"/>
          </a:xfrm>
          <a:prstGeom prst="rect">
            <a:avLst/>
          </a:prstGeom>
        </p:spPr>
      </p:pic>
      <p:cxnSp>
        <p:nvCxnSpPr>
          <p:cNvPr id="12" name="Connecteur droit avec flèche 11"/>
          <p:cNvCxnSpPr/>
          <p:nvPr/>
        </p:nvCxnSpPr>
        <p:spPr>
          <a:xfrm flipV="1">
            <a:off x="1492250" y="3159125"/>
            <a:ext cx="0" cy="2889250"/>
          </a:xfrm>
          <a:prstGeom prst="straightConnector1">
            <a:avLst/>
          </a:prstGeom>
          <a:ln>
            <a:solidFill>
              <a:srgbClr val="29293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V="1">
            <a:off x="3216275" y="4810125"/>
            <a:ext cx="0" cy="1238250"/>
          </a:xfrm>
          <a:prstGeom prst="straightConnector1">
            <a:avLst/>
          </a:prstGeom>
          <a:ln>
            <a:solidFill>
              <a:srgbClr val="29293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1955800" y="4937125"/>
            <a:ext cx="0" cy="1111250"/>
          </a:xfrm>
          <a:prstGeom prst="straightConnector1">
            <a:avLst/>
          </a:prstGeom>
          <a:ln>
            <a:solidFill>
              <a:srgbClr val="29293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V="1">
            <a:off x="7191375" y="4603750"/>
            <a:ext cx="0" cy="1444626"/>
          </a:xfrm>
          <a:prstGeom prst="straightConnector1">
            <a:avLst/>
          </a:prstGeom>
          <a:ln>
            <a:solidFill>
              <a:srgbClr val="29293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H="1" flipV="1">
            <a:off x="3365500" y="3841750"/>
            <a:ext cx="1016000" cy="2032000"/>
          </a:xfrm>
          <a:prstGeom prst="straightConnector1">
            <a:avLst/>
          </a:prstGeom>
          <a:ln>
            <a:solidFill>
              <a:srgbClr val="29293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3199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Caliste</a:t>
            </a:r>
            <a:r>
              <a:rPr lang="fr-FR" dirty="0" smtClean="0"/>
              <a:t> - MM: Events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fr-FR" sz="2200" dirty="0" err="1" smtClean="0"/>
              <a:t>Gas</a:t>
            </a:r>
            <a:r>
              <a:rPr lang="fr-FR" sz="2200" dirty="0" smtClean="0"/>
              <a:t> </a:t>
            </a:r>
            <a:r>
              <a:rPr lang="fr-FR" sz="2200" dirty="0" err="1" smtClean="0"/>
              <a:t>used</a:t>
            </a:r>
            <a:r>
              <a:rPr lang="fr-FR" sz="2200" dirty="0" smtClean="0"/>
              <a:t> = Argon-Ethane 90% - 10%</a:t>
            </a:r>
          </a:p>
          <a:p>
            <a:pPr marL="0" indent="0" algn="ctr">
              <a:buNone/>
            </a:pPr>
            <a:r>
              <a:rPr lang="fr-FR" sz="2200" dirty="0" err="1" smtClean="0"/>
              <a:t>Atmospheric</a:t>
            </a:r>
            <a:r>
              <a:rPr lang="fr-FR" sz="2200" dirty="0" smtClean="0"/>
              <a:t> pressure (1 bar)</a:t>
            </a:r>
          </a:p>
          <a:p>
            <a:pPr marL="0" indent="0" algn="ctr">
              <a:buNone/>
            </a:pPr>
            <a:r>
              <a:rPr lang="fr-FR" sz="2200" dirty="0" err="1" smtClean="0"/>
              <a:t>Caliste</a:t>
            </a:r>
            <a:r>
              <a:rPr lang="fr-FR" sz="2200" dirty="0" smtClean="0"/>
              <a:t> </a:t>
            </a:r>
            <a:r>
              <a:rPr lang="fr-FR" sz="2200" dirty="0" err="1" smtClean="0"/>
              <a:t>at</a:t>
            </a:r>
            <a:r>
              <a:rPr lang="fr-FR" sz="2200" dirty="0" smtClean="0"/>
              <a:t> 500um </a:t>
            </a:r>
            <a:r>
              <a:rPr lang="fr-FR" sz="2200" dirty="0" err="1" smtClean="0"/>
              <a:t>from</a:t>
            </a:r>
            <a:r>
              <a:rPr lang="fr-FR" sz="2200" dirty="0" smtClean="0"/>
              <a:t> the </a:t>
            </a:r>
            <a:r>
              <a:rPr lang="fr-FR" sz="2200" dirty="0" err="1" smtClean="0"/>
              <a:t>ceramic</a:t>
            </a:r>
            <a:r>
              <a:rPr lang="fr-FR" sz="2200" dirty="0" smtClean="0"/>
              <a:t>: </a:t>
            </a:r>
            <a:r>
              <a:rPr lang="fr-FR" sz="2200" dirty="0" err="1" smtClean="0"/>
              <a:t>contactless</a:t>
            </a:r>
            <a:r>
              <a:rPr lang="fr-FR" sz="2200" dirty="0" smtClean="0"/>
              <a:t> configuration</a:t>
            </a:r>
          </a:p>
          <a:p>
            <a:pPr marL="0" indent="0" algn="ctr">
              <a:buNone/>
            </a:pPr>
            <a:r>
              <a:rPr lang="fr-FR" sz="2200" dirty="0" smtClean="0"/>
              <a:t>Illumination by </a:t>
            </a:r>
            <a:r>
              <a:rPr lang="fr-FR" sz="2200" baseline="30000" dirty="0" smtClean="0"/>
              <a:t>55</a:t>
            </a:r>
            <a:r>
              <a:rPr lang="fr-FR" sz="2200" dirty="0" smtClean="0"/>
              <a:t>Fe source (6 </a:t>
            </a:r>
            <a:r>
              <a:rPr lang="fr-FR" sz="2200" dirty="0" err="1" smtClean="0"/>
              <a:t>keV</a:t>
            </a:r>
            <a:r>
              <a:rPr lang="fr-FR" sz="2200" dirty="0" smtClean="0"/>
              <a:t> photons)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4366-B157-0748-B40F-3281BED2EE4F}" type="slidenum">
              <a:rPr lang="fr-FR" smtClean="0"/>
              <a:pPr/>
              <a:t>15</a:t>
            </a:fld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06" y="3311452"/>
            <a:ext cx="2789566" cy="303813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247" y="3311451"/>
            <a:ext cx="2277002" cy="3036003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6651624" y="4214137"/>
            <a:ext cx="20351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dirty="0" err="1" smtClean="0"/>
              <a:t>Typical</a:t>
            </a:r>
            <a:r>
              <a:rPr lang="fr-FR" sz="2200" dirty="0" smtClean="0"/>
              <a:t> </a:t>
            </a:r>
            <a:r>
              <a:rPr lang="fr-FR" sz="2200" dirty="0" err="1" smtClean="0"/>
              <a:t>events</a:t>
            </a:r>
            <a:r>
              <a:rPr lang="fr-FR" sz="2200" dirty="0" smtClean="0"/>
              <a:t> </a:t>
            </a:r>
            <a:r>
              <a:rPr lang="fr-FR" sz="2200" dirty="0" err="1" smtClean="0"/>
              <a:t>read</a:t>
            </a:r>
            <a:r>
              <a:rPr lang="fr-FR" sz="2200" dirty="0" smtClean="0"/>
              <a:t> on the </a:t>
            </a:r>
            <a:r>
              <a:rPr lang="fr-FR" sz="2200" dirty="0" err="1" smtClean="0"/>
              <a:t>Caliste</a:t>
            </a:r>
            <a:r>
              <a:rPr lang="fr-FR" sz="2200" dirty="0" smtClean="0"/>
              <a:t> </a:t>
            </a:r>
            <a:endParaRPr lang="fr-FR" sz="2200" dirty="0"/>
          </a:p>
        </p:txBody>
      </p:sp>
    </p:spTree>
    <p:extLst>
      <p:ext uri="{BB962C8B-B14F-4D97-AF65-F5344CB8AC3E}">
        <p14:creationId xmlns:p14="http://schemas.microsoft.com/office/powerpoint/2010/main" val="2610209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Caliste</a:t>
            </a:r>
            <a:r>
              <a:rPr lang="fr-FR" dirty="0" smtClean="0"/>
              <a:t> - MM: </a:t>
            </a:r>
            <a:r>
              <a:rPr lang="fr-FR" dirty="0" err="1" smtClean="0"/>
              <a:t>Spectroscopy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Building a </a:t>
            </a:r>
            <a:r>
              <a:rPr lang="fr-FR" dirty="0" err="1" smtClean="0"/>
              <a:t>spectrum</a:t>
            </a:r>
            <a:r>
              <a:rPr lang="fr-FR" dirty="0" smtClean="0"/>
              <a:t> of the </a:t>
            </a:r>
            <a:r>
              <a:rPr lang="fr-FR" dirty="0" err="1" smtClean="0"/>
              <a:t>events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4366-B157-0748-B40F-3281BED2EE4F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6631935" y="2528528"/>
            <a:ext cx="2410706" cy="2462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 smtClean="0"/>
              <a:t>Escape </a:t>
            </a:r>
            <a:r>
              <a:rPr lang="fr-FR" sz="2200" dirty="0" err="1" smtClean="0"/>
              <a:t>peak</a:t>
            </a:r>
            <a:r>
              <a:rPr lang="fr-FR" sz="2200" dirty="0" smtClean="0"/>
              <a:t> of Argon visible</a:t>
            </a:r>
          </a:p>
          <a:p>
            <a:endParaRPr lang="fr-FR" sz="2200" dirty="0" smtClean="0"/>
          </a:p>
          <a:p>
            <a:r>
              <a:rPr lang="fr-FR" sz="2200" dirty="0" err="1" smtClean="0"/>
              <a:t>Resolution</a:t>
            </a:r>
            <a:r>
              <a:rPr lang="fr-FR" sz="2200" dirty="0" smtClean="0"/>
              <a:t> of 17.8% FWHM </a:t>
            </a:r>
            <a:r>
              <a:rPr lang="fr-FR" sz="2200" dirty="0" err="1" smtClean="0"/>
              <a:t>at</a:t>
            </a:r>
            <a:r>
              <a:rPr lang="fr-FR" sz="2200" dirty="0" smtClean="0"/>
              <a:t> 6 </a:t>
            </a:r>
            <a:r>
              <a:rPr lang="fr-FR" sz="2200" dirty="0" err="1" smtClean="0"/>
              <a:t>keV</a:t>
            </a:r>
            <a:endParaRPr lang="fr-FR" sz="2200" dirty="0" smtClean="0"/>
          </a:p>
          <a:p>
            <a:endParaRPr lang="fr-FR" sz="2200" dirty="0"/>
          </a:p>
        </p:txBody>
      </p:sp>
      <p:pic>
        <p:nvPicPr>
          <p:cNvPr id="3" name="Image 2" descr="Capture d’écran 2015-10-08 à 11.13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0750"/>
            <a:ext cx="6447692" cy="466725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905375" y="6429375"/>
            <a:ext cx="16630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>
                <a:solidFill>
                  <a:srgbClr val="6A7584"/>
                </a:solidFill>
              </a:rPr>
              <a:t>Energy</a:t>
            </a:r>
            <a:r>
              <a:rPr lang="fr-FR" sz="1600" dirty="0" smtClean="0">
                <a:solidFill>
                  <a:srgbClr val="6A7584"/>
                </a:solidFill>
              </a:rPr>
              <a:t> (ADU)</a:t>
            </a:r>
            <a:endParaRPr lang="fr-FR" sz="1600" dirty="0">
              <a:solidFill>
                <a:srgbClr val="6A7584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 rot="16200000">
            <a:off x="-546100" y="3914775"/>
            <a:ext cx="16630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6A7584"/>
                </a:solidFill>
              </a:rPr>
              <a:t>Nb of </a:t>
            </a:r>
            <a:r>
              <a:rPr lang="fr-FR" sz="1600" dirty="0" err="1" smtClean="0">
                <a:solidFill>
                  <a:srgbClr val="6A7584"/>
                </a:solidFill>
              </a:rPr>
              <a:t>Counts</a:t>
            </a:r>
            <a:endParaRPr lang="fr-FR" sz="1600" dirty="0">
              <a:solidFill>
                <a:srgbClr val="6A75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252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Caliste</a:t>
            </a:r>
            <a:r>
              <a:rPr lang="fr-FR" dirty="0" smtClean="0"/>
              <a:t> - MM: </a:t>
            </a:r>
            <a:r>
              <a:rPr lang="fr-FR" dirty="0" err="1" smtClean="0"/>
              <a:t>Polarimetry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err="1" smtClean="0"/>
              <a:t>Photo-electron’s</a:t>
            </a:r>
            <a:r>
              <a:rPr lang="fr-FR" dirty="0" smtClean="0"/>
              <a:t> </a:t>
            </a:r>
            <a:r>
              <a:rPr lang="fr-FR" dirty="0" err="1" smtClean="0"/>
              <a:t>track</a:t>
            </a:r>
            <a:r>
              <a:rPr lang="fr-FR" dirty="0" smtClean="0"/>
              <a:t> impossible to </a:t>
            </a:r>
            <a:r>
              <a:rPr lang="fr-FR" dirty="0" err="1" smtClean="0"/>
              <a:t>see</a:t>
            </a:r>
            <a:r>
              <a:rPr lang="fr-FR" dirty="0" smtClean="0"/>
              <a:t> in Argon </a:t>
            </a:r>
            <a:r>
              <a:rPr lang="fr-FR" dirty="0" err="1" smtClean="0"/>
              <a:t>at</a:t>
            </a:r>
            <a:r>
              <a:rPr lang="fr-FR" dirty="0" smtClean="0"/>
              <a:t> </a:t>
            </a:r>
            <a:r>
              <a:rPr lang="fr-FR" dirty="0" err="1" smtClean="0"/>
              <a:t>atmospheric</a:t>
            </a:r>
            <a:r>
              <a:rPr lang="fr-FR" dirty="0" smtClean="0"/>
              <a:t> pressure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r>
              <a:rPr lang="fr-FR" dirty="0" smtClean="0"/>
              <a:t>Solutions: </a:t>
            </a:r>
            <a:endParaRPr lang="fr-FR" dirty="0"/>
          </a:p>
          <a:p>
            <a:pPr lvl="2"/>
            <a:r>
              <a:rPr lang="fr-FR" sz="2000" dirty="0" err="1" smtClean="0"/>
              <a:t>Smaller</a:t>
            </a:r>
            <a:r>
              <a:rPr lang="fr-FR" sz="2000" dirty="0" smtClean="0"/>
              <a:t> pixels </a:t>
            </a:r>
          </a:p>
          <a:p>
            <a:pPr lvl="2"/>
            <a:r>
              <a:rPr lang="fr-FR" sz="2000" dirty="0" err="1" smtClean="0"/>
              <a:t>Changing</a:t>
            </a:r>
            <a:r>
              <a:rPr lang="fr-FR" sz="2000" dirty="0" smtClean="0"/>
              <a:t> pressure</a:t>
            </a:r>
          </a:p>
          <a:p>
            <a:pPr lvl="2"/>
            <a:r>
              <a:rPr lang="fr-FR" sz="2000" dirty="0" err="1" smtClean="0"/>
              <a:t>Changing</a:t>
            </a:r>
            <a:r>
              <a:rPr lang="fr-FR" sz="2000" dirty="0" smtClean="0"/>
              <a:t> </a:t>
            </a:r>
            <a:r>
              <a:rPr lang="fr-FR" sz="2000" dirty="0" err="1" smtClean="0"/>
              <a:t>gas</a:t>
            </a:r>
            <a:endParaRPr lang="fr-FR" sz="20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4366-B157-0748-B40F-3281BED2EE4F}" type="slidenum">
              <a:rPr lang="fr-FR" smtClean="0"/>
              <a:pPr/>
              <a:t>17</a:t>
            </a:fld>
            <a:endParaRPr lang="fr-FR"/>
          </a:p>
        </p:txBody>
      </p:sp>
      <p:pic>
        <p:nvPicPr>
          <p:cNvPr id="4" name="Image 3" descr="Capture d’écran 2015-10-07 à 16.56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950" y="2365375"/>
            <a:ext cx="2381250" cy="246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96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Caliste</a:t>
            </a:r>
            <a:r>
              <a:rPr lang="fr-FR" dirty="0" smtClean="0"/>
              <a:t> - MM: </a:t>
            </a:r>
            <a:r>
              <a:rPr lang="fr-FR" dirty="0" err="1" smtClean="0"/>
              <a:t>Polarimetry</a:t>
            </a:r>
            <a:r>
              <a:rPr lang="fr-FR" dirty="0" smtClean="0"/>
              <a:t> (2)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Use of a mixture of Helium-CO2</a:t>
            </a:r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r>
              <a:rPr lang="fr-FR" dirty="0" smtClean="0"/>
              <a:t>The </a:t>
            </a:r>
            <a:r>
              <a:rPr lang="fr-FR" dirty="0" err="1" smtClean="0"/>
              <a:t>Helium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much</a:t>
            </a:r>
            <a:r>
              <a:rPr lang="fr-FR" dirty="0" smtClean="0"/>
              <a:t> </a:t>
            </a:r>
            <a:r>
              <a:rPr lang="fr-FR" dirty="0" err="1" smtClean="0"/>
              <a:t>lighter</a:t>
            </a:r>
            <a:r>
              <a:rPr lang="fr-FR" dirty="0" smtClean="0"/>
              <a:t> </a:t>
            </a:r>
            <a:r>
              <a:rPr lang="fr-FR" dirty="0" err="1" smtClean="0"/>
              <a:t>than</a:t>
            </a:r>
            <a:r>
              <a:rPr lang="fr-FR" dirty="0" smtClean="0"/>
              <a:t> Argon and </a:t>
            </a:r>
            <a:r>
              <a:rPr lang="fr-FR" dirty="0" err="1" smtClean="0"/>
              <a:t>allows</a:t>
            </a:r>
            <a:r>
              <a:rPr lang="fr-FR" dirty="0" smtClean="0"/>
              <a:t> the </a:t>
            </a:r>
            <a:r>
              <a:rPr lang="fr-FR" dirty="0" err="1" smtClean="0"/>
              <a:t>photo-electron</a:t>
            </a:r>
            <a:r>
              <a:rPr lang="fr-FR" dirty="0" smtClean="0"/>
              <a:t> </a:t>
            </a:r>
            <a:r>
              <a:rPr lang="fr-FR" dirty="0" err="1" smtClean="0"/>
              <a:t>recoil</a:t>
            </a:r>
            <a:r>
              <a:rPr lang="fr-FR" dirty="0" smtClean="0"/>
              <a:t>: the photo-</a:t>
            </a:r>
            <a:r>
              <a:rPr lang="fr-FR" dirty="0" err="1" smtClean="0"/>
              <a:t>electron’s</a:t>
            </a:r>
            <a:r>
              <a:rPr lang="fr-FR" dirty="0" smtClean="0"/>
              <a:t> </a:t>
            </a:r>
            <a:r>
              <a:rPr lang="fr-FR" dirty="0" err="1" smtClean="0"/>
              <a:t>track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visible</a:t>
            </a:r>
          </a:p>
          <a:p>
            <a:pPr lvl="1">
              <a:buNone/>
            </a:pPr>
            <a:r>
              <a:rPr lang="fr-FR" sz="2400" dirty="0" smtClean="0">
                <a:sym typeface="Wingdings" pitchFamily="2" charset="2"/>
              </a:rPr>
              <a:t> </a:t>
            </a:r>
            <a:r>
              <a:rPr lang="fr-FR" sz="2400" dirty="0" err="1" smtClean="0">
                <a:sym typeface="Wingdings" pitchFamily="2" charset="2"/>
              </a:rPr>
              <a:t>we</a:t>
            </a:r>
            <a:r>
              <a:rPr lang="fr-FR" sz="2400" dirty="0" smtClean="0">
                <a:sym typeface="Wingdings" pitchFamily="2" charset="2"/>
              </a:rPr>
              <a:t> </a:t>
            </a:r>
            <a:r>
              <a:rPr lang="fr-FR" sz="2400" dirty="0" err="1" smtClean="0">
                <a:sym typeface="Wingdings" pitchFamily="2" charset="2"/>
              </a:rPr>
              <a:t>can</a:t>
            </a:r>
            <a:r>
              <a:rPr lang="fr-FR" sz="2400" dirty="0" smtClean="0">
                <a:sym typeface="Wingdings" pitchFamily="2" charset="2"/>
              </a:rPr>
              <a:t> </a:t>
            </a:r>
            <a:r>
              <a:rPr lang="fr-FR" sz="2400" dirty="0" err="1" smtClean="0">
                <a:sym typeface="Wingdings" pitchFamily="2" charset="2"/>
              </a:rPr>
              <a:t>recover</a:t>
            </a:r>
            <a:r>
              <a:rPr lang="fr-FR" sz="2400" dirty="0" smtClean="0">
                <a:sym typeface="Wingdings" pitchFamily="2" charset="2"/>
              </a:rPr>
              <a:t> the direction of </a:t>
            </a:r>
            <a:r>
              <a:rPr lang="fr-FR" sz="2400" dirty="0" err="1" smtClean="0">
                <a:sym typeface="Wingdings" pitchFamily="2" charset="2"/>
              </a:rPr>
              <a:t>ejection</a:t>
            </a:r>
            <a:endParaRPr lang="fr-FR" sz="2400" dirty="0" smtClean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4366-B157-0748-B40F-3281BED2EE4F}" type="slidenum">
              <a:rPr lang="fr-FR" smtClean="0"/>
              <a:pPr/>
              <a:t>18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629" y="2137975"/>
            <a:ext cx="2854124" cy="285412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876" y="2137975"/>
            <a:ext cx="2854124" cy="285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927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/>
              <a:t>Soft X-Ray </a:t>
            </a:r>
            <a:r>
              <a:rPr lang="fr-FR" dirty="0" err="1" smtClean="0"/>
              <a:t>polarimetry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a </a:t>
            </a:r>
            <a:r>
              <a:rPr lang="fr-FR" dirty="0" err="1" smtClean="0"/>
              <a:t>topic</a:t>
            </a:r>
            <a:r>
              <a:rPr lang="fr-FR" dirty="0" smtClean="0"/>
              <a:t> of </a:t>
            </a:r>
            <a:r>
              <a:rPr lang="fr-FR" dirty="0" err="1" smtClean="0"/>
              <a:t>current</a:t>
            </a:r>
            <a:r>
              <a:rPr lang="fr-FR" dirty="0" smtClean="0"/>
              <a:t> </a:t>
            </a:r>
            <a:r>
              <a:rPr lang="fr-FR" dirty="0" err="1" smtClean="0"/>
              <a:t>interest</a:t>
            </a:r>
            <a:r>
              <a:rPr lang="fr-FR" dirty="0" smtClean="0"/>
              <a:t> in </a:t>
            </a:r>
            <a:r>
              <a:rPr lang="fr-FR" dirty="0" err="1" smtClean="0"/>
              <a:t>astrophysics</a:t>
            </a:r>
            <a:r>
              <a:rPr lang="fr-FR" dirty="0" smtClean="0"/>
              <a:t>.</a:t>
            </a:r>
            <a:br>
              <a:rPr lang="fr-FR" dirty="0" smtClean="0"/>
            </a:br>
            <a:r>
              <a:rPr lang="fr-FR" dirty="0" smtClean="0"/>
              <a:t>It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done</a:t>
            </a:r>
            <a:r>
              <a:rPr lang="fr-FR" dirty="0" smtClean="0"/>
              <a:t> in </a:t>
            </a:r>
            <a:r>
              <a:rPr lang="fr-FR" dirty="0" err="1" smtClean="0"/>
              <a:t>gaseous</a:t>
            </a:r>
            <a:r>
              <a:rPr lang="fr-FR" dirty="0" smtClean="0"/>
              <a:t> detectors by </a:t>
            </a:r>
            <a:r>
              <a:rPr lang="fr-FR" dirty="0" err="1" smtClean="0"/>
              <a:t>recovering</a:t>
            </a:r>
            <a:r>
              <a:rPr lang="fr-FR" dirty="0" smtClean="0"/>
              <a:t> the direction of </a:t>
            </a:r>
            <a:r>
              <a:rPr lang="fr-FR" dirty="0" err="1" smtClean="0"/>
              <a:t>ejection</a:t>
            </a:r>
            <a:r>
              <a:rPr lang="fr-FR" dirty="0" smtClean="0"/>
              <a:t> of the </a:t>
            </a:r>
            <a:r>
              <a:rPr lang="fr-FR" dirty="0" err="1" smtClean="0"/>
              <a:t>photo-electron</a:t>
            </a:r>
            <a:endParaRPr lang="fr-FR" dirty="0" smtClean="0"/>
          </a:p>
          <a:p>
            <a:endParaRPr lang="fr-FR" dirty="0"/>
          </a:p>
          <a:p>
            <a:r>
              <a:rPr lang="fr-FR" dirty="0" err="1" smtClean="0"/>
              <a:t>Gaseous</a:t>
            </a:r>
            <a:r>
              <a:rPr lang="fr-FR" dirty="0" smtClean="0"/>
              <a:t> detector = </a:t>
            </a:r>
            <a:r>
              <a:rPr lang="fr-FR" dirty="0" err="1" smtClean="0"/>
              <a:t>piggyback</a:t>
            </a:r>
            <a:r>
              <a:rPr lang="fr-FR" dirty="0" smtClean="0"/>
              <a:t>: </a:t>
            </a:r>
            <a:r>
              <a:rPr lang="fr-FR" dirty="0" err="1" smtClean="0"/>
              <a:t>outside</a:t>
            </a:r>
            <a:r>
              <a:rPr lang="fr-FR" dirty="0" smtClean="0"/>
              <a:t> </a:t>
            </a:r>
            <a:r>
              <a:rPr lang="fr-FR" dirty="0" err="1" smtClean="0"/>
              <a:t>electronics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     </a:t>
            </a:r>
            <a:r>
              <a:rPr lang="fr-FR" dirty="0" smtClean="0">
                <a:sym typeface="Wingdings"/>
              </a:rPr>
              <a:t> interchangeable </a:t>
            </a:r>
            <a:r>
              <a:rPr lang="fr-FR" dirty="0" err="1" smtClean="0">
                <a:sym typeface="Wingdings"/>
              </a:rPr>
              <a:t>electronics</a:t>
            </a:r>
            <a:r>
              <a:rPr lang="fr-FR" dirty="0" smtClean="0">
                <a:sym typeface="Wingdings"/>
              </a:rPr>
              <a:t> and protection </a:t>
            </a:r>
            <a:r>
              <a:rPr lang="fr-FR" dirty="0" err="1" smtClean="0">
                <a:sym typeface="Wingdings"/>
              </a:rPr>
              <a:t>from</a:t>
            </a:r>
            <a:r>
              <a:rPr lang="fr-FR" dirty="0" smtClean="0">
                <a:sym typeface="Wingdings"/>
              </a:rPr>
              <a:t> </a:t>
            </a:r>
            <a:r>
              <a:rPr lang="fr-FR" dirty="0" err="1" smtClean="0">
                <a:sym typeface="Wingdings"/>
              </a:rPr>
              <a:t>sparks</a:t>
            </a:r>
            <a:endParaRPr lang="fr-FR" dirty="0" smtClean="0">
              <a:sym typeface="Wingdings"/>
            </a:endParaRPr>
          </a:p>
          <a:p>
            <a:endParaRPr lang="fr-FR" dirty="0">
              <a:sym typeface="Wingdings"/>
            </a:endParaRPr>
          </a:p>
          <a:p>
            <a:r>
              <a:rPr lang="fr-FR" dirty="0" err="1" smtClean="0">
                <a:sym typeface="Wingdings"/>
              </a:rPr>
              <a:t>Readout</a:t>
            </a:r>
            <a:r>
              <a:rPr lang="fr-FR" dirty="0" smtClean="0">
                <a:sym typeface="Wingdings"/>
              </a:rPr>
              <a:t> </a:t>
            </a:r>
            <a:r>
              <a:rPr lang="fr-FR" dirty="0" err="1" smtClean="0">
                <a:sym typeface="Wingdings"/>
              </a:rPr>
              <a:t>electronics</a:t>
            </a:r>
            <a:r>
              <a:rPr lang="fr-FR" dirty="0" smtClean="0">
                <a:sym typeface="Wingdings"/>
              </a:rPr>
              <a:t> = </a:t>
            </a:r>
            <a:r>
              <a:rPr lang="fr-FR" dirty="0" err="1" smtClean="0">
                <a:sym typeface="Wingdings"/>
              </a:rPr>
              <a:t>Caliste</a:t>
            </a:r>
            <a:r>
              <a:rPr lang="fr-FR" dirty="0" smtClean="0">
                <a:sym typeface="Wingdings"/>
              </a:rPr>
              <a:t>: </a:t>
            </a:r>
            <a:r>
              <a:rPr lang="fr-FR" dirty="0" err="1" smtClean="0">
                <a:sym typeface="Wingdings"/>
              </a:rPr>
              <a:t>low</a:t>
            </a:r>
            <a:r>
              <a:rPr lang="fr-FR" dirty="0" smtClean="0">
                <a:sym typeface="Wingdings"/>
              </a:rPr>
              <a:t> noise, </a:t>
            </a:r>
            <a:r>
              <a:rPr lang="fr-FR" dirty="0" err="1" smtClean="0">
                <a:sym typeface="Wingdings"/>
              </a:rPr>
              <a:t>high</a:t>
            </a:r>
            <a:r>
              <a:rPr lang="fr-FR" dirty="0" smtClean="0">
                <a:sym typeface="Wingdings"/>
              </a:rPr>
              <a:t> sensitive, fine pitch and </a:t>
            </a:r>
            <a:r>
              <a:rPr lang="fr-FR" dirty="0" err="1" smtClean="0">
                <a:sym typeface="Wingdings"/>
              </a:rPr>
              <a:t>space-qualified</a:t>
            </a:r>
            <a:r>
              <a:rPr lang="fr-FR" dirty="0" smtClean="0">
                <a:sym typeface="Wingdings"/>
              </a:rPr>
              <a:t> </a:t>
            </a:r>
            <a:r>
              <a:rPr lang="fr-FR" dirty="0" err="1" smtClean="0">
                <a:sym typeface="Wingdings"/>
              </a:rPr>
              <a:t>electronics</a:t>
            </a:r>
            <a:endParaRPr lang="fr-FR" dirty="0" smtClean="0">
              <a:sym typeface="Wingdings"/>
            </a:endParaRPr>
          </a:p>
          <a:p>
            <a:endParaRPr lang="fr-FR" dirty="0">
              <a:sym typeface="Wingdings"/>
            </a:endParaRPr>
          </a:p>
          <a:p>
            <a:r>
              <a:rPr lang="fr-FR" dirty="0" smtClean="0">
                <a:sym typeface="Wingdings"/>
              </a:rPr>
              <a:t>The </a:t>
            </a:r>
            <a:r>
              <a:rPr lang="fr-FR" dirty="0" err="1" smtClean="0">
                <a:sym typeface="Wingdings"/>
              </a:rPr>
              <a:t>combination</a:t>
            </a:r>
            <a:r>
              <a:rPr lang="fr-FR" dirty="0" smtClean="0">
                <a:sym typeface="Wingdings"/>
              </a:rPr>
              <a:t> </a:t>
            </a:r>
            <a:r>
              <a:rPr lang="fr-FR" dirty="0" err="1" smtClean="0">
                <a:sym typeface="Wingdings"/>
              </a:rPr>
              <a:t>Caliste</a:t>
            </a:r>
            <a:r>
              <a:rPr lang="fr-FR" dirty="0" smtClean="0">
                <a:sym typeface="Wingdings"/>
              </a:rPr>
              <a:t>-MM shows </a:t>
            </a:r>
            <a:r>
              <a:rPr lang="fr-FR" dirty="0" err="1" smtClean="0">
                <a:sym typeface="Wingdings"/>
              </a:rPr>
              <a:t>promising</a:t>
            </a:r>
            <a:r>
              <a:rPr lang="fr-FR" dirty="0" smtClean="0">
                <a:sym typeface="Wingdings"/>
              </a:rPr>
              <a:t> </a:t>
            </a:r>
            <a:r>
              <a:rPr lang="fr-FR" dirty="0" err="1" smtClean="0">
                <a:sym typeface="Wingdings"/>
              </a:rPr>
              <a:t>results</a:t>
            </a:r>
            <a:r>
              <a:rPr lang="fr-FR" dirty="0" smtClean="0">
                <a:sym typeface="Wingdings"/>
              </a:rPr>
              <a:t>: </a:t>
            </a:r>
          </a:p>
          <a:p>
            <a:pPr lvl="2"/>
            <a:r>
              <a:rPr lang="fr-FR" sz="2200" dirty="0" smtClean="0">
                <a:sym typeface="Wingdings"/>
              </a:rPr>
              <a:t>1st </a:t>
            </a:r>
            <a:r>
              <a:rPr lang="fr-FR" sz="2200" dirty="0" err="1" smtClean="0">
                <a:sym typeface="Wingdings"/>
              </a:rPr>
              <a:t>spectrum</a:t>
            </a:r>
            <a:r>
              <a:rPr lang="fr-FR" sz="2200" dirty="0" smtClean="0">
                <a:sym typeface="Wingdings"/>
              </a:rPr>
              <a:t> of a detector </a:t>
            </a:r>
            <a:r>
              <a:rPr lang="fr-FR" sz="2200" dirty="0" err="1" smtClean="0">
                <a:sym typeface="Wingdings"/>
              </a:rPr>
              <a:t>with</a:t>
            </a:r>
            <a:r>
              <a:rPr lang="fr-FR" sz="2200" dirty="0" smtClean="0">
                <a:sym typeface="Wingdings"/>
              </a:rPr>
              <a:t> </a:t>
            </a:r>
            <a:r>
              <a:rPr lang="fr-FR" sz="2200" dirty="0" err="1" smtClean="0">
                <a:sym typeface="Wingdings"/>
              </a:rPr>
              <a:t>contactless</a:t>
            </a:r>
            <a:r>
              <a:rPr lang="fr-FR" sz="2200" dirty="0" smtClean="0">
                <a:sym typeface="Wingdings"/>
              </a:rPr>
              <a:t> </a:t>
            </a:r>
            <a:r>
              <a:rPr lang="fr-FR" sz="2200" dirty="0" err="1" smtClean="0">
                <a:sym typeface="Wingdings"/>
              </a:rPr>
              <a:t>electronics</a:t>
            </a:r>
            <a:endParaRPr lang="fr-FR" sz="2200" dirty="0">
              <a:sym typeface="Wingdings"/>
            </a:endParaRPr>
          </a:p>
          <a:p>
            <a:pPr lvl="2"/>
            <a:r>
              <a:rPr lang="fr-FR" sz="2200" dirty="0" smtClean="0">
                <a:sym typeface="Wingdings"/>
              </a:rPr>
              <a:t>good </a:t>
            </a:r>
            <a:r>
              <a:rPr lang="fr-FR" sz="2200" dirty="0" err="1" smtClean="0">
                <a:sym typeface="Wingdings"/>
              </a:rPr>
              <a:t>spectroscopic</a:t>
            </a:r>
            <a:r>
              <a:rPr lang="fr-FR" sz="2200" dirty="0" smtClean="0">
                <a:sym typeface="Wingdings"/>
              </a:rPr>
              <a:t> </a:t>
            </a:r>
            <a:r>
              <a:rPr lang="fr-FR" sz="2200" dirty="0" err="1" smtClean="0">
                <a:sym typeface="Wingdings"/>
              </a:rPr>
              <a:t>resolution</a:t>
            </a:r>
            <a:endParaRPr lang="fr-FR" sz="2200" dirty="0">
              <a:sym typeface="Wingdings"/>
            </a:endParaRPr>
          </a:p>
          <a:p>
            <a:pPr lvl="2"/>
            <a:r>
              <a:rPr lang="fr-FR" sz="2200" dirty="0" smtClean="0">
                <a:sym typeface="Wingdings"/>
              </a:rPr>
              <a:t>visible </a:t>
            </a:r>
            <a:r>
              <a:rPr lang="fr-FR" sz="2200" dirty="0" err="1" smtClean="0">
                <a:sym typeface="Wingdings"/>
              </a:rPr>
              <a:t>tracks</a:t>
            </a:r>
            <a:r>
              <a:rPr lang="fr-FR" sz="2200" dirty="0" smtClean="0">
                <a:sym typeface="Wingdings"/>
              </a:rPr>
              <a:t> of </a:t>
            </a:r>
            <a:r>
              <a:rPr lang="fr-FR" sz="2200" dirty="0" err="1" smtClean="0">
                <a:sym typeface="Wingdings"/>
              </a:rPr>
              <a:t>photo-electrons</a:t>
            </a:r>
            <a:endParaRPr lang="fr-FR" sz="220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4366-B157-0748-B40F-3281BED2EE4F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0101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Soft X-Ray </a:t>
            </a:r>
            <a:r>
              <a:rPr lang="fr-FR" dirty="0" err="1" smtClean="0"/>
              <a:t>polarimetry</a:t>
            </a:r>
            <a:r>
              <a:rPr lang="fr-FR" dirty="0" smtClean="0"/>
              <a:t>: </a:t>
            </a:r>
            <a:r>
              <a:rPr lang="fr-FR" dirty="0" err="1" smtClean="0"/>
              <a:t>Why</a:t>
            </a:r>
            <a:r>
              <a:rPr lang="fr-FR" dirty="0" smtClean="0"/>
              <a:t>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984375"/>
            <a:ext cx="8229600" cy="4953000"/>
          </a:xfrm>
        </p:spPr>
        <p:txBody>
          <a:bodyPr/>
          <a:lstStyle/>
          <a:p>
            <a:r>
              <a:rPr lang="fr-FR" dirty="0" err="1" smtClean="0"/>
              <a:t>Gives</a:t>
            </a:r>
            <a:r>
              <a:rPr lang="fr-FR" dirty="0" smtClean="0"/>
              <a:t> information on the </a:t>
            </a:r>
            <a:r>
              <a:rPr lang="fr-FR" dirty="0" err="1" smtClean="0"/>
              <a:t>magnetic</a:t>
            </a:r>
            <a:r>
              <a:rPr lang="fr-FR" dirty="0" smtClean="0"/>
              <a:t> </a:t>
            </a:r>
            <a:r>
              <a:rPr lang="fr-FR" dirty="0" err="1" smtClean="0"/>
              <a:t>field</a:t>
            </a:r>
            <a:r>
              <a:rPr lang="fr-FR" dirty="0" smtClean="0"/>
              <a:t> of the source</a:t>
            </a:r>
          </a:p>
          <a:p>
            <a:endParaRPr lang="fr-FR" dirty="0"/>
          </a:p>
          <a:p>
            <a:r>
              <a:rPr lang="fr-FR" dirty="0" err="1" smtClean="0"/>
              <a:t>Interesting</a:t>
            </a:r>
            <a:r>
              <a:rPr lang="fr-FR" dirty="0" smtClean="0"/>
              <a:t> for </a:t>
            </a:r>
            <a:r>
              <a:rPr lang="fr-FR" dirty="0" err="1" smtClean="0"/>
              <a:t>astrophysical</a:t>
            </a:r>
            <a:r>
              <a:rPr lang="fr-FR" dirty="0" smtClean="0"/>
              <a:t> observations of soft X-Rays sources (1 </a:t>
            </a:r>
            <a:r>
              <a:rPr lang="fr-FR" dirty="0" err="1" smtClean="0"/>
              <a:t>keV</a:t>
            </a:r>
            <a:r>
              <a:rPr lang="fr-FR" dirty="0" smtClean="0"/>
              <a:t> – 20 </a:t>
            </a:r>
            <a:r>
              <a:rPr lang="fr-FR" dirty="0" err="1" smtClean="0"/>
              <a:t>keV</a:t>
            </a:r>
            <a:r>
              <a:rPr lang="fr-FR" dirty="0" smtClean="0"/>
              <a:t>): pulsars, </a:t>
            </a:r>
            <a:r>
              <a:rPr lang="fr-FR" dirty="0" err="1" smtClean="0"/>
              <a:t>Supernovae</a:t>
            </a:r>
            <a:r>
              <a:rPr lang="fr-FR" dirty="0" smtClean="0"/>
              <a:t> </a:t>
            </a:r>
            <a:r>
              <a:rPr lang="fr-FR" dirty="0" err="1" smtClean="0"/>
              <a:t>remnants</a:t>
            </a: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r>
              <a:rPr lang="fr-FR" dirty="0" err="1" smtClean="0"/>
              <a:t>Until</a:t>
            </a:r>
            <a:r>
              <a:rPr lang="fr-FR" dirty="0" smtClean="0"/>
              <a:t> </a:t>
            </a:r>
            <a:r>
              <a:rPr lang="fr-FR" dirty="0" err="1" smtClean="0"/>
              <a:t>early</a:t>
            </a:r>
            <a:r>
              <a:rPr lang="fr-FR" dirty="0" smtClean="0"/>
              <a:t> 2000: few techniques,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low</a:t>
            </a:r>
            <a:r>
              <a:rPr lang="fr-FR" dirty="0" smtClean="0"/>
              <a:t> </a:t>
            </a:r>
            <a:r>
              <a:rPr lang="fr-FR" dirty="0" err="1" smtClean="0"/>
              <a:t>sensitivity</a:t>
            </a: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 (Thomson </a:t>
            </a:r>
            <a:r>
              <a:rPr lang="fr-FR" dirty="0" err="1" smtClean="0"/>
              <a:t>scattering</a:t>
            </a:r>
            <a:r>
              <a:rPr lang="fr-FR" dirty="0" smtClean="0"/>
              <a:t> or Bragg Diffraction)</a:t>
            </a:r>
          </a:p>
          <a:p>
            <a:pPr marL="0" indent="0">
              <a:buNone/>
            </a:pPr>
            <a:r>
              <a:rPr lang="fr-FR" dirty="0" smtClean="0"/>
              <a:t>	 </a:t>
            </a:r>
            <a:r>
              <a:rPr lang="fr-FR" dirty="0" smtClean="0">
                <a:sym typeface="Wingdings"/>
              </a:rPr>
              <a:t> few </a:t>
            </a:r>
            <a:r>
              <a:rPr lang="fr-FR" dirty="0" err="1" smtClean="0">
                <a:sym typeface="Wingdings"/>
              </a:rPr>
              <a:t>experiments</a:t>
            </a:r>
            <a:r>
              <a:rPr lang="fr-FR" dirty="0" smtClean="0"/>
              <a:t> (ex: OSO-8 graphite </a:t>
            </a:r>
            <a:r>
              <a:rPr lang="fr-FR" dirty="0" err="1" smtClean="0"/>
              <a:t>crystal</a:t>
            </a:r>
            <a:r>
              <a:rPr lang="fr-FR" dirty="0" smtClean="0"/>
              <a:t> </a:t>
            </a:r>
            <a:r>
              <a:rPr lang="fr-FR" dirty="0" err="1" smtClean="0"/>
              <a:t>polarimeter</a:t>
            </a:r>
            <a:r>
              <a:rPr lang="fr-FR" dirty="0" smtClean="0"/>
              <a:t>)</a:t>
            </a:r>
          </a:p>
          <a:p>
            <a:endParaRPr lang="fr-FR" dirty="0"/>
          </a:p>
          <a:p>
            <a:r>
              <a:rPr lang="fr-FR" dirty="0" err="1" smtClean="0"/>
              <a:t>Growing</a:t>
            </a:r>
            <a:r>
              <a:rPr lang="fr-FR" dirty="0" smtClean="0"/>
              <a:t> </a:t>
            </a:r>
            <a:r>
              <a:rPr lang="fr-FR" dirty="0" err="1" smtClean="0"/>
              <a:t>interest</a:t>
            </a:r>
            <a:r>
              <a:rPr lang="fr-FR" dirty="0" smtClean="0"/>
              <a:t> of the </a:t>
            </a:r>
            <a:r>
              <a:rPr lang="fr-FR" dirty="0" err="1" smtClean="0"/>
              <a:t>astrophysical</a:t>
            </a:r>
            <a:r>
              <a:rPr lang="fr-FR" dirty="0" smtClean="0"/>
              <a:t> </a:t>
            </a:r>
            <a:r>
              <a:rPr lang="fr-FR" dirty="0" err="1" smtClean="0"/>
              <a:t>community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4366-B157-0748-B40F-3281BED2EE4F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1401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Caliste</a:t>
            </a:r>
            <a:r>
              <a:rPr lang="fr-FR" dirty="0" smtClean="0"/>
              <a:t>-MM : prospects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 err="1" smtClean="0"/>
              <a:t>Optimization</a:t>
            </a:r>
            <a:r>
              <a:rPr lang="fr-FR" dirty="0" smtClean="0"/>
              <a:t> of the </a:t>
            </a:r>
            <a:r>
              <a:rPr lang="fr-FR" dirty="0" err="1" smtClean="0"/>
              <a:t>parameters</a:t>
            </a:r>
            <a:r>
              <a:rPr lang="fr-FR" dirty="0" smtClean="0"/>
              <a:t> of the detectors: </a:t>
            </a:r>
            <a:r>
              <a:rPr lang="fr-FR" dirty="0" err="1" smtClean="0"/>
              <a:t>resistivity</a:t>
            </a:r>
            <a:r>
              <a:rPr lang="fr-FR" dirty="0" smtClean="0"/>
              <a:t> of the </a:t>
            </a:r>
            <a:r>
              <a:rPr lang="fr-FR" dirty="0" err="1" smtClean="0"/>
              <a:t>piggyback</a:t>
            </a:r>
            <a:r>
              <a:rPr lang="fr-FR" dirty="0" smtClean="0"/>
              <a:t>, </a:t>
            </a:r>
            <a:r>
              <a:rPr lang="fr-FR" dirty="0" err="1" smtClean="0"/>
              <a:t>thickness</a:t>
            </a:r>
            <a:r>
              <a:rPr lang="fr-FR" dirty="0" smtClean="0"/>
              <a:t> of the </a:t>
            </a:r>
            <a:r>
              <a:rPr lang="fr-FR" dirty="0" err="1" smtClean="0"/>
              <a:t>ceramic</a:t>
            </a:r>
            <a:r>
              <a:rPr lang="fr-FR" dirty="0" smtClean="0"/>
              <a:t> layer, distance </a:t>
            </a:r>
            <a:r>
              <a:rPr lang="fr-FR" dirty="0" err="1" smtClean="0"/>
              <a:t>between</a:t>
            </a:r>
            <a:r>
              <a:rPr lang="fr-FR" dirty="0" smtClean="0"/>
              <a:t> </a:t>
            </a:r>
            <a:r>
              <a:rPr lang="fr-FR" dirty="0" err="1" smtClean="0"/>
              <a:t>Caliste</a:t>
            </a:r>
            <a:r>
              <a:rPr lang="fr-FR" dirty="0" smtClean="0"/>
              <a:t> and the </a:t>
            </a:r>
            <a:r>
              <a:rPr lang="fr-FR" dirty="0" err="1" smtClean="0"/>
              <a:t>ceramic</a:t>
            </a:r>
            <a:r>
              <a:rPr lang="fr-FR" dirty="0" smtClean="0"/>
              <a:t>, and use of </a:t>
            </a:r>
            <a:r>
              <a:rPr lang="fr-FR" dirty="0" err="1" smtClean="0"/>
              <a:t>thin</a:t>
            </a:r>
            <a:r>
              <a:rPr lang="fr-FR" dirty="0" smtClean="0"/>
              <a:t> </a:t>
            </a:r>
            <a:r>
              <a:rPr lang="fr-FR" dirty="0" err="1" smtClean="0"/>
              <a:t>mesh</a:t>
            </a: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r>
              <a:rPr lang="fr-FR" dirty="0" smtClean="0"/>
              <a:t>Test </a:t>
            </a:r>
            <a:r>
              <a:rPr lang="fr-FR" dirty="0" err="1" smtClean="0"/>
              <a:t>with</a:t>
            </a:r>
            <a:r>
              <a:rPr lang="fr-FR" dirty="0" smtClean="0"/>
              <a:t> Argon in </a:t>
            </a:r>
            <a:r>
              <a:rPr lang="fr-FR" dirty="0" err="1" smtClean="0"/>
              <a:t>under</a:t>
            </a:r>
            <a:r>
              <a:rPr lang="fr-FR" dirty="0" smtClean="0"/>
              <a:t>-pressure (200 </a:t>
            </a:r>
            <a:r>
              <a:rPr lang="fr-FR" dirty="0" err="1" smtClean="0"/>
              <a:t>mBar</a:t>
            </a:r>
            <a:r>
              <a:rPr lang="fr-FR" dirty="0" smtClean="0"/>
              <a:t>): GEANT4 simulations </a:t>
            </a:r>
            <a:r>
              <a:rPr lang="fr-FR" dirty="0" err="1" smtClean="0"/>
              <a:t>done</a:t>
            </a:r>
            <a:r>
              <a:rPr lang="fr-FR" dirty="0" smtClean="0"/>
              <a:t> by Philippe Gros let </a:t>
            </a:r>
            <a:r>
              <a:rPr lang="fr-FR" dirty="0" err="1" smtClean="0"/>
              <a:t>expect</a:t>
            </a:r>
            <a:r>
              <a:rPr lang="fr-FR" dirty="0" smtClean="0"/>
              <a:t> </a:t>
            </a:r>
            <a:r>
              <a:rPr lang="fr-FR" dirty="0" err="1" smtClean="0"/>
              <a:t>photo-electrons</a:t>
            </a:r>
            <a:r>
              <a:rPr lang="fr-FR" dirty="0" smtClean="0"/>
              <a:t> </a:t>
            </a:r>
            <a:r>
              <a:rPr lang="fr-FR" dirty="0" err="1" smtClean="0"/>
              <a:t>tracks</a:t>
            </a:r>
            <a:r>
              <a:rPr lang="fr-FR" dirty="0" smtClean="0"/>
              <a:t> </a:t>
            </a:r>
            <a:r>
              <a:rPr lang="fr-FR" dirty="0" err="1" smtClean="0"/>
              <a:t>at</a:t>
            </a:r>
            <a:r>
              <a:rPr lang="fr-FR" dirty="0" smtClean="0"/>
              <a:t> 6keV</a:t>
            </a:r>
          </a:p>
          <a:p>
            <a:endParaRPr lang="fr-FR" dirty="0"/>
          </a:p>
          <a:p>
            <a:r>
              <a:rPr lang="fr-FR" dirty="0" err="1" smtClean="0"/>
              <a:t>Testing</a:t>
            </a:r>
            <a:r>
              <a:rPr lang="fr-FR" dirty="0" smtClean="0"/>
              <a:t> the detector in </a:t>
            </a:r>
            <a:r>
              <a:rPr lang="fr-FR" dirty="0" err="1" smtClean="0"/>
              <a:t>sealed</a:t>
            </a:r>
            <a:r>
              <a:rPr lang="fr-FR" dirty="0" smtClean="0"/>
              <a:t> mode</a:t>
            </a:r>
          </a:p>
          <a:p>
            <a:endParaRPr lang="fr-FR" dirty="0"/>
          </a:p>
          <a:p>
            <a:r>
              <a:rPr lang="fr-FR" dirty="0" err="1" smtClean="0"/>
              <a:t>Tracking</a:t>
            </a:r>
            <a:r>
              <a:rPr lang="fr-FR" dirty="0" smtClean="0"/>
              <a:t> </a:t>
            </a:r>
            <a:r>
              <a:rPr lang="fr-FR" dirty="0" err="1"/>
              <a:t>algorithm</a:t>
            </a:r>
            <a:r>
              <a:rPr lang="fr-FR" dirty="0"/>
              <a:t> to </a:t>
            </a:r>
            <a:r>
              <a:rPr lang="fr-FR" dirty="0" err="1"/>
              <a:t>recover</a:t>
            </a:r>
            <a:r>
              <a:rPr lang="fr-FR" dirty="0"/>
              <a:t> the direction of </a:t>
            </a:r>
            <a:r>
              <a:rPr lang="fr-FR" dirty="0" err="1"/>
              <a:t>ejection</a:t>
            </a:r>
            <a:r>
              <a:rPr lang="fr-FR" dirty="0"/>
              <a:t> of the </a:t>
            </a:r>
            <a:r>
              <a:rPr lang="fr-FR" dirty="0" err="1"/>
              <a:t>photo-</a:t>
            </a:r>
            <a:r>
              <a:rPr lang="fr-FR" dirty="0" err="1" smtClean="0"/>
              <a:t>electron</a:t>
            </a:r>
            <a:endParaRPr lang="fr-FR" dirty="0"/>
          </a:p>
          <a:p>
            <a:endParaRPr lang="fr-FR" dirty="0" smtClean="0"/>
          </a:p>
          <a:p>
            <a:r>
              <a:rPr lang="fr-FR" dirty="0" smtClean="0"/>
              <a:t>Test in </a:t>
            </a:r>
            <a:r>
              <a:rPr lang="fr-FR" dirty="0" err="1" smtClean="0"/>
              <a:t>polarized</a:t>
            </a:r>
            <a:r>
              <a:rPr lang="fr-FR" dirty="0" smtClean="0"/>
              <a:t> </a:t>
            </a:r>
            <a:r>
              <a:rPr lang="fr-FR" dirty="0" err="1" smtClean="0"/>
              <a:t>beam</a:t>
            </a:r>
            <a:r>
              <a:rPr lang="fr-FR" dirty="0" smtClean="0"/>
              <a:t> and </a:t>
            </a:r>
            <a:r>
              <a:rPr lang="fr-FR" dirty="0" err="1" smtClean="0"/>
              <a:t>measure</a:t>
            </a:r>
            <a:r>
              <a:rPr lang="fr-FR" dirty="0" smtClean="0"/>
              <a:t> of </a:t>
            </a:r>
            <a:r>
              <a:rPr lang="fr-FR" dirty="0" err="1" smtClean="0"/>
              <a:t>polarimetry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4366-B157-0748-B40F-3281BED2EE4F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1498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Questions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17500" y="2203372"/>
            <a:ext cx="8540750" cy="4273627"/>
          </a:xfrm>
        </p:spPr>
        <p:txBody>
          <a:bodyPr/>
          <a:lstStyle/>
          <a:p>
            <a:pPr>
              <a:buNone/>
            </a:pPr>
            <a:r>
              <a:rPr lang="fr-FR" dirty="0" smtClean="0">
                <a:solidFill>
                  <a:schemeClr val="tx2"/>
                </a:solidFill>
              </a:rPr>
              <a:t>  CALISTE MM TEAM:</a:t>
            </a:r>
            <a:br>
              <a:rPr lang="fr-FR" dirty="0" smtClean="0">
                <a:solidFill>
                  <a:schemeClr val="tx2"/>
                </a:solidFill>
              </a:rPr>
            </a:br>
            <a:r>
              <a:rPr lang="fr-FR" sz="2600" dirty="0" smtClean="0"/>
              <a:t>D. </a:t>
            </a:r>
            <a:r>
              <a:rPr lang="fr-FR" sz="2600" dirty="0" err="1" smtClean="0"/>
              <a:t>Attié</a:t>
            </a:r>
            <a:r>
              <a:rPr lang="fr-FR" sz="2600" dirty="0" smtClean="0"/>
              <a:t>, D. </a:t>
            </a:r>
            <a:r>
              <a:rPr lang="fr-FR" sz="2600" dirty="0" err="1" smtClean="0"/>
              <a:t>Desforge</a:t>
            </a:r>
            <a:r>
              <a:rPr lang="fr-FR" sz="2600" dirty="0" smtClean="0"/>
              <a:t>, E. Ferrer </a:t>
            </a:r>
            <a:r>
              <a:rPr lang="fr-FR" sz="2600" dirty="0" err="1" smtClean="0"/>
              <a:t>Ribas</a:t>
            </a:r>
            <a:r>
              <a:rPr lang="fr-FR" sz="2600" dirty="0" smtClean="0"/>
              <a:t>, Y. </a:t>
            </a:r>
            <a:r>
              <a:rPr lang="fr-FR" sz="2600" dirty="0" err="1" smtClean="0"/>
              <a:t>Giomataris</a:t>
            </a:r>
            <a:r>
              <a:rPr lang="fr-FR" sz="2600" dirty="0" smtClean="0"/>
              <a:t>, F. Jeanneau, O. Limousin, T. </a:t>
            </a:r>
            <a:r>
              <a:rPr lang="fr-FR" sz="2600" dirty="0" err="1" smtClean="0"/>
              <a:t>Papaevangelou</a:t>
            </a:r>
            <a:r>
              <a:rPr lang="fr-FR" sz="2600" dirty="0" smtClean="0"/>
              <a:t>, A. </a:t>
            </a:r>
            <a:r>
              <a:rPr lang="fr-FR" sz="2600" dirty="0" err="1" smtClean="0"/>
              <a:t>Peyaud</a:t>
            </a:r>
            <a:r>
              <a:rPr lang="fr-FR" sz="2600" dirty="0" smtClean="0"/>
              <a:t>, </a:t>
            </a:r>
            <a:r>
              <a:rPr lang="fr-FR" sz="2600" b="1" u="sng" dirty="0" smtClean="0"/>
              <a:t>P. </a:t>
            </a:r>
            <a:r>
              <a:rPr lang="fr-FR" sz="2600" b="1" u="sng" dirty="0" err="1" smtClean="0"/>
              <a:t>Serrano</a:t>
            </a:r>
            <a:endParaRPr lang="fr-FR" sz="2600" dirty="0" smtClean="0"/>
          </a:p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4366-B157-0748-B40F-3281BED2EE4F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630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Escape Event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4366-B157-0748-B40F-3281BED2EE4F}" type="slidenum">
              <a:rPr lang="fr-FR" smtClean="0"/>
              <a:pPr/>
              <a:t>22</a:t>
            </a:fld>
            <a:endParaRPr lang="fr-FR"/>
          </a:p>
        </p:txBody>
      </p:sp>
      <p:pic>
        <p:nvPicPr>
          <p:cNvPr id="4" name="Image 3" descr="Capture d’écran 2015-10-07 à 17.00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726" y="2418831"/>
            <a:ext cx="3009900" cy="30988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" y="1841834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Argon escape </a:t>
            </a:r>
            <a:r>
              <a:rPr lang="fr-FR" sz="2400" dirty="0" err="1" smtClean="0"/>
              <a:t>event</a:t>
            </a:r>
            <a:endParaRPr lang="fr-FR" sz="2400" dirty="0" smtClean="0"/>
          </a:p>
          <a:p>
            <a:pPr algn="ctr"/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553089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Distance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4366-B157-0748-B40F-3281BED2EE4F}" type="slidenum">
              <a:rPr lang="fr-FR" smtClean="0"/>
              <a:pPr/>
              <a:t>23</a:t>
            </a:fld>
            <a:endParaRPr lang="fr-FR"/>
          </a:p>
        </p:txBody>
      </p:sp>
      <p:pic>
        <p:nvPicPr>
          <p:cNvPr id="3" name="Image 2" descr="Capture d’écran 2015-10-09 à 10.47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397000"/>
            <a:ext cx="8077716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763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Caliste</a:t>
            </a:r>
            <a:r>
              <a:rPr lang="fr-FR" dirty="0" smtClean="0"/>
              <a:t> – MM: </a:t>
            </a:r>
            <a:r>
              <a:rPr lang="fr-FR" dirty="0" err="1" smtClean="0"/>
              <a:t>Spectroscopy</a:t>
            </a:r>
            <a:r>
              <a:rPr lang="fr-FR" dirty="0" smtClean="0"/>
              <a:t> (2)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79860"/>
            <a:ext cx="8229600" cy="4876800"/>
          </a:xfrm>
        </p:spPr>
        <p:txBody>
          <a:bodyPr>
            <a:normAutofit/>
          </a:bodyPr>
          <a:lstStyle/>
          <a:p>
            <a:r>
              <a:rPr lang="fr-FR" sz="2200" dirty="0" smtClean="0"/>
              <a:t>The Source Of </a:t>
            </a:r>
            <a:r>
              <a:rPr lang="fr-FR" sz="2200" dirty="0" err="1" smtClean="0"/>
              <a:t>Low</a:t>
            </a:r>
            <a:r>
              <a:rPr lang="fr-FR" sz="2200" dirty="0" smtClean="0"/>
              <a:t> </a:t>
            </a:r>
            <a:r>
              <a:rPr lang="fr-FR" sz="2200" dirty="0" err="1" smtClean="0"/>
              <a:t>Energy</a:t>
            </a:r>
            <a:r>
              <a:rPr lang="fr-FR" sz="2200" dirty="0" smtClean="0"/>
              <a:t> X-rays (SOLEX) </a:t>
            </a:r>
            <a:r>
              <a:rPr lang="fr-FR" sz="2200" dirty="0" err="1" smtClean="0"/>
              <a:t>facility</a:t>
            </a:r>
            <a:r>
              <a:rPr lang="fr-FR" sz="2200" dirty="0" smtClean="0"/>
              <a:t> in Saclay</a:t>
            </a:r>
          </a:p>
          <a:p>
            <a:endParaRPr lang="fr-FR" sz="22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4366-B157-0748-B40F-3281BED2EE4F}" type="slidenum">
              <a:rPr lang="fr-FR" smtClean="0"/>
              <a:pPr/>
              <a:t>24</a:t>
            </a:fld>
            <a:endParaRPr lang="fr-FR"/>
          </a:p>
        </p:txBody>
      </p:sp>
      <p:pic>
        <p:nvPicPr>
          <p:cNvPr id="4" name="Image 3" descr="Capture d’écran 2015-10-07 à 18.48.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626" y="1859285"/>
            <a:ext cx="6435849" cy="399726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" y="574638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/>
              <a:t>Tunable</a:t>
            </a:r>
            <a:r>
              <a:rPr lang="fr-FR" sz="2000" dirty="0" smtClean="0"/>
              <a:t> </a:t>
            </a:r>
            <a:r>
              <a:rPr lang="fr-FR" sz="2000" dirty="0" err="1" smtClean="0"/>
              <a:t>monochromatic</a:t>
            </a:r>
            <a:r>
              <a:rPr lang="fr-FR" sz="2000" dirty="0" smtClean="0"/>
              <a:t> X-ray source (1 </a:t>
            </a:r>
            <a:r>
              <a:rPr lang="fr-FR" sz="2000" dirty="0" err="1" smtClean="0"/>
              <a:t>ev</a:t>
            </a:r>
            <a:r>
              <a:rPr lang="fr-FR" sz="2000" dirty="0" smtClean="0"/>
              <a:t> of </a:t>
            </a:r>
            <a:r>
              <a:rPr lang="fr-FR" sz="2000" dirty="0" err="1" smtClean="0"/>
              <a:t>resolution</a:t>
            </a:r>
            <a:r>
              <a:rPr lang="fr-FR" sz="2000" dirty="0" smtClean="0"/>
              <a:t> </a:t>
            </a:r>
            <a:r>
              <a:rPr lang="fr-FR" sz="2000" dirty="0" err="1" smtClean="0"/>
              <a:t>from</a:t>
            </a:r>
            <a:r>
              <a:rPr lang="fr-FR" sz="2000" dirty="0" smtClean="0"/>
              <a:t> 1 </a:t>
            </a:r>
            <a:r>
              <a:rPr lang="fr-FR" sz="2000" dirty="0" err="1" smtClean="0"/>
              <a:t>keV</a:t>
            </a:r>
            <a:r>
              <a:rPr lang="fr-FR" sz="2000" dirty="0" smtClean="0"/>
              <a:t> to 20 </a:t>
            </a:r>
            <a:r>
              <a:rPr lang="fr-FR" sz="2000" dirty="0" err="1" smtClean="0"/>
              <a:t>keV</a:t>
            </a:r>
            <a:r>
              <a:rPr lang="fr-FR" sz="2000" dirty="0" smtClean="0"/>
              <a:t>)</a:t>
            </a:r>
            <a:endParaRPr lang="fr-FR" sz="2000" dirty="0"/>
          </a:p>
        </p:txBody>
      </p:sp>
      <p:sp>
        <p:nvSpPr>
          <p:cNvPr id="7" name="Rectangle 6"/>
          <p:cNvSpPr/>
          <p:nvPr/>
        </p:nvSpPr>
        <p:spPr>
          <a:xfrm>
            <a:off x="1" y="6307723"/>
            <a:ext cx="43537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smtClean="0"/>
              <a:t>4 – Y. </a:t>
            </a:r>
            <a:r>
              <a:rPr lang="fr-FR" sz="1600" dirty="0" err="1" smtClean="0"/>
              <a:t>Menesguen</a:t>
            </a:r>
            <a:r>
              <a:rPr lang="fr-FR" sz="1600" dirty="0" smtClean="0"/>
              <a:t> and M. C. </a:t>
            </a:r>
            <a:r>
              <a:rPr lang="fr-FR" sz="1600" dirty="0" err="1" smtClean="0"/>
              <a:t>Lepy</a:t>
            </a:r>
            <a:r>
              <a:rPr lang="fr-FR" sz="1600" dirty="0" smtClean="0"/>
              <a:t>, NDIP 2011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534024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Caliste</a:t>
            </a:r>
            <a:r>
              <a:rPr lang="fr-FR" dirty="0"/>
              <a:t> – </a:t>
            </a:r>
            <a:r>
              <a:rPr lang="fr-FR" dirty="0" smtClean="0"/>
              <a:t>MM: </a:t>
            </a:r>
            <a:r>
              <a:rPr lang="fr-FR" dirty="0" err="1"/>
              <a:t>Spectroscopy</a:t>
            </a:r>
            <a:r>
              <a:rPr lang="fr-FR" dirty="0"/>
              <a:t> </a:t>
            </a:r>
            <a:r>
              <a:rPr lang="fr-FR" dirty="0" smtClean="0"/>
              <a:t>(3)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4366-B157-0748-B40F-3281BED2EE4F}" type="slidenum">
              <a:rPr lang="fr-FR" smtClean="0"/>
              <a:pPr/>
              <a:t>25</a:t>
            </a:fld>
            <a:endParaRPr lang="fr-FR"/>
          </a:p>
        </p:txBody>
      </p:sp>
      <p:pic>
        <p:nvPicPr>
          <p:cNvPr id="7" name="Image 6" descr="Capture d’écran 2015-10-09 à 10.18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1" y="1524000"/>
            <a:ext cx="6915410" cy="504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545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739314"/>
            <a:ext cx="9144000" cy="5245685"/>
          </a:xfrm>
        </p:spPr>
        <p:txBody>
          <a:bodyPr>
            <a:normAutofit/>
          </a:bodyPr>
          <a:lstStyle/>
          <a:p>
            <a:r>
              <a:rPr lang="fr-FR" sz="2200" dirty="0" err="1" smtClean="0"/>
              <a:t>Resolve</a:t>
            </a:r>
            <a:r>
              <a:rPr lang="fr-FR" sz="2200" dirty="0" smtClean="0"/>
              <a:t> the </a:t>
            </a:r>
            <a:r>
              <a:rPr lang="fr-FR" sz="2200" dirty="0" err="1" smtClean="0"/>
              <a:t>geometry</a:t>
            </a:r>
            <a:r>
              <a:rPr lang="fr-FR" sz="2200" dirty="0" smtClean="0"/>
              <a:t> of the </a:t>
            </a:r>
            <a:r>
              <a:rPr lang="fr-FR" sz="2200" dirty="0" err="1" smtClean="0"/>
              <a:t>accretion</a:t>
            </a:r>
            <a:r>
              <a:rPr lang="fr-FR" sz="2200" dirty="0" smtClean="0"/>
              <a:t> (fan or </a:t>
            </a:r>
            <a:r>
              <a:rPr lang="fr-FR" sz="2200" dirty="0" err="1" smtClean="0"/>
              <a:t>pencil</a:t>
            </a:r>
            <a:r>
              <a:rPr lang="fr-FR" sz="2200" dirty="0" smtClean="0"/>
              <a:t> </a:t>
            </a:r>
            <a:r>
              <a:rPr lang="fr-FR" sz="2200" dirty="0" err="1" smtClean="0"/>
              <a:t>beam</a:t>
            </a:r>
            <a:r>
              <a:rPr lang="fr-FR" sz="2200" dirty="0" smtClean="0"/>
              <a:t>) in </a:t>
            </a:r>
            <a:r>
              <a:rPr lang="fr-FR" sz="2200" dirty="0" err="1" smtClean="0"/>
              <a:t>accreting</a:t>
            </a:r>
            <a:r>
              <a:rPr lang="fr-FR" sz="2200" dirty="0" smtClean="0"/>
              <a:t> X-rays pulsars</a:t>
            </a:r>
          </a:p>
          <a:p>
            <a:endParaRPr lang="fr-FR" sz="2200" dirty="0" smtClean="0"/>
          </a:p>
          <a:p>
            <a:pPr marL="0" indent="0">
              <a:buNone/>
            </a:pPr>
            <a:endParaRPr lang="fr-FR" sz="2200" dirty="0" smtClean="0"/>
          </a:p>
          <a:p>
            <a:endParaRPr lang="fr-FR" sz="2200" dirty="0"/>
          </a:p>
          <a:p>
            <a:r>
              <a:rPr lang="fr-FR" sz="2200" dirty="0" err="1" smtClean="0"/>
              <a:t>Study</a:t>
            </a:r>
            <a:r>
              <a:rPr lang="fr-FR" sz="2200" dirty="0" smtClean="0"/>
              <a:t> the </a:t>
            </a:r>
            <a:r>
              <a:rPr lang="fr-FR" sz="2200" dirty="0" err="1" smtClean="0"/>
              <a:t>cosmic</a:t>
            </a:r>
            <a:r>
              <a:rPr lang="fr-FR" sz="2200" dirty="0" smtClean="0"/>
              <a:t> ray </a:t>
            </a:r>
            <a:r>
              <a:rPr lang="fr-FR" sz="2200" dirty="0" err="1" smtClean="0"/>
              <a:t>acceleration</a:t>
            </a:r>
            <a:r>
              <a:rPr lang="fr-FR" sz="2200" dirty="0" smtClean="0"/>
              <a:t> in </a:t>
            </a:r>
            <a:r>
              <a:rPr lang="fr-FR" sz="2200" dirty="0" err="1" smtClean="0"/>
              <a:t>Supernovae</a:t>
            </a:r>
            <a:r>
              <a:rPr lang="fr-FR" sz="2200" dirty="0" smtClean="0"/>
              <a:t> </a:t>
            </a:r>
            <a:r>
              <a:rPr lang="fr-FR" sz="2200" dirty="0" err="1" smtClean="0"/>
              <a:t>Remnants</a:t>
            </a:r>
            <a:endParaRPr lang="fr-FR" sz="2200" dirty="0" smtClean="0"/>
          </a:p>
          <a:p>
            <a:endParaRPr lang="fr-FR" sz="2200" dirty="0" smtClean="0"/>
          </a:p>
          <a:p>
            <a:endParaRPr lang="fr-FR" sz="2200" dirty="0"/>
          </a:p>
          <a:p>
            <a:endParaRPr lang="fr-FR" sz="2200" dirty="0" smtClean="0"/>
          </a:p>
          <a:p>
            <a:endParaRPr lang="fr-FR" sz="2200" dirty="0" smtClean="0"/>
          </a:p>
          <a:p>
            <a:endParaRPr lang="fr-FR" sz="2200" dirty="0"/>
          </a:p>
          <a:p>
            <a:r>
              <a:rPr lang="fr-FR" sz="2200" dirty="0" err="1" smtClean="0"/>
              <a:t>Observing</a:t>
            </a:r>
            <a:r>
              <a:rPr lang="fr-FR" sz="2200" dirty="0" smtClean="0"/>
              <a:t> the vacuum </a:t>
            </a:r>
            <a:r>
              <a:rPr lang="fr-FR" sz="2200" dirty="0" err="1" smtClean="0"/>
              <a:t>magnetic</a:t>
            </a:r>
            <a:r>
              <a:rPr lang="fr-FR" sz="2200" dirty="0" smtClean="0"/>
              <a:t> </a:t>
            </a:r>
            <a:r>
              <a:rPr lang="fr-FR" sz="2200" dirty="0" err="1" smtClean="0"/>
              <a:t>birefringence</a:t>
            </a:r>
            <a:r>
              <a:rPr lang="fr-FR" sz="2200" dirty="0" smtClean="0"/>
              <a:t> by </a:t>
            </a:r>
            <a:r>
              <a:rPr lang="fr-FR" sz="2200" dirty="0" err="1" smtClean="0"/>
              <a:t>observing</a:t>
            </a:r>
            <a:r>
              <a:rPr lang="fr-FR" sz="2200" dirty="0" smtClean="0"/>
              <a:t> neutron stars</a:t>
            </a:r>
          </a:p>
          <a:p>
            <a:endParaRPr lang="fr-FR" sz="2200" dirty="0"/>
          </a:p>
          <a:p>
            <a:endParaRPr lang="fr-FR" sz="2200" dirty="0"/>
          </a:p>
        </p:txBody>
      </p:sp>
      <p:pic>
        <p:nvPicPr>
          <p:cNvPr id="5" name="Image 4" descr="Capture d’écran 2015-10-09 à 14.13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150" y="2181237"/>
            <a:ext cx="2621850" cy="146909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Soft X-Ray </a:t>
            </a:r>
            <a:r>
              <a:rPr lang="fr-FR" dirty="0" err="1" smtClean="0"/>
              <a:t>polarimetry</a:t>
            </a:r>
            <a:r>
              <a:rPr lang="fr-FR" dirty="0" smtClean="0"/>
              <a:t>: possible applications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4366-B157-0748-B40F-3281BED2EE4F}" type="slidenum">
              <a:rPr lang="fr-FR" smtClean="0"/>
              <a:pPr/>
              <a:t>3</a:t>
            </a:fld>
            <a:endParaRPr lang="fr-FR"/>
          </a:p>
        </p:txBody>
      </p:sp>
      <p:pic>
        <p:nvPicPr>
          <p:cNvPr id="6" name="Image 5" descr="Capture d’écran 2015-10-09 à 14.17.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702" y="4159101"/>
            <a:ext cx="1777358" cy="1849026"/>
          </a:xfrm>
          <a:prstGeom prst="rect">
            <a:avLst/>
          </a:prstGeom>
        </p:spPr>
      </p:pic>
      <p:pic>
        <p:nvPicPr>
          <p:cNvPr id="7" name="Image 6" descr="Capture d’écran 2015-10-09 à 14.20.3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552" y="4159101"/>
            <a:ext cx="1912439" cy="1849026"/>
          </a:xfrm>
          <a:prstGeom prst="rect">
            <a:avLst/>
          </a:prstGeom>
        </p:spPr>
      </p:pic>
      <p:pic>
        <p:nvPicPr>
          <p:cNvPr id="8" name="Image 7" descr="Capture d’écran 2015-10-09 à 14.20.5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236" y="4159824"/>
            <a:ext cx="2085014" cy="189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343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apture d’écran 2015-09-29 à 19.01.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24" y="1873500"/>
            <a:ext cx="3129770" cy="357985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Soft X-Ray </a:t>
            </a:r>
            <a:r>
              <a:rPr lang="fr-FR" dirty="0" err="1"/>
              <a:t>polarimetry</a:t>
            </a:r>
            <a:r>
              <a:rPr lang="fr-FR" dirty="0"/>
              <a:t> in a </a:t>
            </a:r>
            <a:r>
              <a:rPr lang="fr-FR" dirty="0" err="1"/>
              <a:t>Gaseous</a:t>
            </a:r>
            <a:r>
              <a:rPr lang="fr-FR" dirty="0"/>
              <a:t> Detector </a:t>
            </a:r>
            <a:r>
              <a:rPr lang="fr-FR" dirty="0" smtClean="0"/>
              <a:t>(1)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4366-B157-0748-B40F-3281BED2EE4F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4148919" y="2032000"/>
            <a:ext cx="5137957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sz="2400" dirty="0" smtClean="0"/>
              <a:t>Soft X-Rays conversion in </a:t>
            </a:r>
            <a:r>
              <a:rPr lang="fr-FR" sz="2400" dirty="0" err="1" smtClean="0"/>
              <a:t>gas</a:t>
            </a:r>
            <a:r>
              <a:rPr lang="fr-FR" sz="2400" dirty="0" smtClean="0"/>
              <a:t> </a:t>
            </a:r>
            <a:r>
              <a:rPr lang="fr-FR" sz="2400" dirty="0" err="1" smtClean="0"/>
              <a:t>done</a:t>
            </a:r>
            <a:r>
              <a:rPr lang="fr-FR" sz="2400" dirty="0" smtClean="0"/>
              <a:t> by </a:t>
            </a:r>
            <a:r>
              <a:rPr lang="fr-FR" sz="2400" dirty="0" err="1" smtClean="0"/>
              <a:t>photo-electric</a:t>
            </a:r>
            <a:r>
              <a:rPr lang="fr-FR" sz="2400" dirty="0" smtClean="0"/>
              <a:t> </a:t>
            </a:r>
            <a:r>
              <a:rPr lang="fr-FR" sz="2400" dirty="0" err="1" smtClean="0"/>
              <a:t>effect</a:t>
            </a:r>
            <a:endParaRPr lang="fr-FR" sz="2400" dirty="0" smtClean="0"/>
          </a:p>
          <a:p>
            <a:pPr marL="342900" indent="-342900">
              <a:buFont typeface="Arial"/>
              <a:buChar char="•"/>
            </a:pPr>
            <a:endParaRPr lang="fr-FR" sz="2400" dirty="0" smtClean="0"/>
          </a:p>
          <a:p>
            <a:pPr marL="342900" indent="-342900">
              <a:buFont typeface="Arial"/>
              <a:buChar char="•"/>
            </a:pPr>
            <a:r>
              <a:rPr lang="fr-FR" sz="2400" dirty="0" err="1" smtClean="0"/>
              <a:t>Φ</a:t>
            </a:r>
            <a:r>
              <a:rPr lang="fr-FR" sz="2400" dirty="0" smtClean="0"/>
              <a:t> = angle </a:t>
            </a:r>
            <a:r>
              <a:rPr lang="fr-FR" sz="2400" dirty="0" err="1" smtClean="0"/>
              <a:t>between</a:t>
            </a:r>
            <a:r>
              <a:rPr lang="fr-FR" sz="2400" dirty="0" smtClean="0"/>
              <a:t> </a:t>
            </a:r>
            <a:r>
              <a:rPr lang="fr-FR" sz="2400" dirty="0" err="1" smtClean="0"/>
              <a:t>photon's</a:t>
            </a:r>
            <a:r>
              <a:rPr lang="fr-FR" sz="2400" dirty="0" smtClean="0"/>
              <a:t> </a:t>
            </a:r>
            <a:r>
              <a:rPr lang="fr-FR" sz="2400" dirty="0" err="1" smtClean="0"/>
              <a:t>electric</a:t>
            </a:r>
            <a:r>
              <a:rPr lang="fr-FR" sz="2400" dirty="0" smtClean="0"/>
              <a:t> </a:t>
            </a:r>
            <a:r>
              <a:rPr lang="fr-FR" sz="2400" dirty="0" err="1" smtClean="0"/>
              <a:t>field</a:t>
            </a:r>
            <a:r>
              <a:rPr lang="fr-FR" sz="2400" dirty="0" smtClean="0"/>
              <a:t> and </a:t>
            </a:r>
            <a:r>
              <a:rPr lang="fr-FR" sz="2400" dirty="0" err="1" smtClean="0"/>
              <a:t>azimuthal</a:t>
            </a:r>
            <a:r>
              <a:rPr lang="fr-FR" sz="2400" dirty="0" smtClean="0"/>
              <a:t> direction of </a:t>
            </a:r>
            <a:r>
              <a:rPr lang="fr-FR" sz="2400" dirty="0" err="1" smtClean="0"/>
              <a:t>photo-electron</a:t>
            </a:r>
            <a:endParaRPr lang="fr-FR" sz="2400" dirty="0" smtClean="0"/>
          </a:p>
          <a:p>
            <a:pPr marL="342900" indent="-342900">
              <a:buFont typeface="Arial"/>
              <a:buChar char="•"/>
            </a:pPr>
            <a:endParaRPr lang="fr-FR" sz="2400" dirty="0"/>
          </a:p>
          <a:p>
            <a:pPr marL="342900" indent="-342900">
              <a:buFont typeface="Arial"/>
              <a:buChar char="•"/>
            </a:pPr>
            <a:r>
              <a:rPr lang="fr-FR" sz="2400" dirty="0" err="1" smtClean="0"/>
              <a:t>θ</a:t>
            </a:r>
            <a:r>
              <a:rPr lang="fr-FR" sz="2400" dirty="0" smtClean="0"/>
              <a:t> = polar angle</a:t>
            </a:r>
          </a:p>
          <a:p>
            <a:pPr marL="342900" indent="-342900">
              <a:buFont typeface="Arial"/>
              <a:buChar char="•"/>
            </a:pPr>
            <a:endParaRPr lang="fr-FR" sz="2400" dirty="0" smtClean="0"/>
          </a:p>
          <a:p>
            <a:endParaRPr lang="fr-FR" sz="2400" dirty="0" smtClean="0"/>
          </a:p>
          <a:p>
            <a:endParaRPr lang="fr-FR" sz="2400" dirty="0"/>
          </a:p>
        </p:txBody>
      </p:sp>
      <p:sp>
        <p:nvSpPr>
          <p:cNvPr id="7" name="ZoneTexte 6"/>
          <p:cNvSpPr txBox="1"/>
          <p:nvPr/>
        </p:nvSpPr>
        <p:spPr>
          <a:xfrm>
            <a:off x="0" y="6301369"/>
            <a:ext cx="3536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>
                <a:solidFill>
                  <a:srgbClr val="292934"/>
                </a:solidFill>
              </a:rPr>
              <a:t>Muleri</a:t>
            </a:r>
            <a:r>
              <a:rPr lang="fr-FR" sz="1600" dirty="0" smtClean="0">
                <a:solidFill>
                  <a:srgbClr val="292934"/>
                </a:solidFill>
              </a:rPr>
              <a:t>, 2014 </a:t>
            </a:r>
            <a:r>
              <a:rPr lang="fr-FR" sz="1600" dirty="0" err="1" smtClean="0">
                <a:solidFill>
                  <a:srgbClr val="292934"/>
                </a:solidFill>
              </a:rPr>
              <a:t>ApJ</a:t>
            </a:r>
            <a:r>
              <a:rPr lang="fr-FR" sz="1600" dirty="0" smtClean="0">
                <a:solidFill>
                  <a:srgbClr val="292934"/>
                </a:solidFill>
              </a:rPr>
              <a:t>, 782, 28</a:t>
            </a:r>
            <a:endParaRPr lang="fr-FR" sz="1600" dirty="0">
              <a:solidFill>
                <a:srgbClr val="292934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599980" y="2930487"/>
            <a:ext cx="123389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0070C0"/>
                </a:solidFill>
              </a:rPr>
              <a:t>Incoming</a:t>
            </a:r>
            <a:r>
              <a:rPr lang="fr-FR" dirty="0" smtClean="0">
                <a:solidFill>
                  <a:srgbClr val="0070C0"/>
                </a:solidFill>
              </a:rPr>
              <a:t> photon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93345" y="2165080"/>
            <a:ext cx="176511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Electric </a:t>
            </a:r>
            <a:r>
              <a:rPr lang="fr-FR" dirty="0" err="1" smtClean="0">
                <a:solidFill>
                  <a:srgbClr val="00B050"/>
                </a:solidFill>
              </a:rPr>
              <a:t>Vector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553378" y="5027357"/>
            <a:ext cx="198303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FF0000"/>
                </a:solidFill>
              </a:rPr>
              <a:t>Photo-electron</a:t>
            </a:r>
            <a:r>
              <a:rPr lang="fr-FR" dirty="0" smtClean="0">
                <a:solidFill>
                  <a:srgbClr val="FF0000"/>
                </a:solidFill>
              </a:rPr>
              <a:t> direction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815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Soft X-Ray </a:t>
            </a:r>
            <a:r>
              <a:rPr lang="fr-FR" dirty="0" err="1"/>
              <a:t>polarimetry</a:t>
            </a:r>
            <a:r>
              <a:rPr lang="fr-FR" dirty="0"/>
              <a:t> in a </a:t>
            </a:r>
            <a:r>
              <a:rPr lang="fr-FR" dirty="0" err="1"/>
              <a:t>Gaseous</a:t>
            </a:r>
            <a:r>
              <a:rPr lang="fr-FR" dirty="0"/>
              <a:t> Detector (2)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03388"/>
            <a:ext cx="8229600" cy="4708525"/>
          </a:xfrm>
        </p:spPr>
        <p:txBody>
          <a:bodyPr>
            <a:normAutofit/>
          </a:bodyPr>
          <a:lstStyle/>
          <a:p>
            <a:r>
              <a:rPr lang="fr-FR" dirty="0" err="1" smtClean="0"/>
              <a:t>Differential</a:t>
            </a:r>
            <a:r>
              <a:rPr lang="fr-FR" dirty="0" smtClean="0"/>
              <a:t> Cross Section:</a:t>
            </a:r>
          </a:p>
          <a:p>
            <a:endParaRPr lang="fr-FR" dirty="0"/>
          </a:p>
          <a:p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Emission </a:t>
            </a:r>
            <a:r>
              <a:rPr lang="fr-FR" dirty="0" err="1" smtClean="0"/>
              <a:t>probability</a:t>
            </a:r>
            <a:r>
              <a:rPr lang="fr-FR" dirty="0" smtClean="0"/>
              <a:t> </a:t>
            </a:r>
            <a:r>
              <a:rPr lang="fr-FR" dirty="0" err="1" smtClean="0"/>
              <a:t>modulated</a:t>
            </a:r>
            <a:r>
              <a:rPr lang="fr-FR" dirty="0" smtClean="0"/>
              <a:t> </a:t>
            </a:r>
            <a:r>
              <a:rPr lang="fr-FR" dirty="0"/>
              <a:t>by cos(</a:t>
            </a:r>
            <a:r>
              <a:rPr lang="fr-FR" dirty="0" err="1"/>
              <a:t>Φ</a:t>
            </a:r>
            <a:r>
              <a:rPr lang="fr-FR" dirty="0"/>
              <a:t>)</a:t>
            </a:r>
            <a:r>
              <a:rPr lang="fr-FR" baseline="30000" dirty="0" smtClean="0"/>
              <a:t>2</a:t>
            </a:r>
            <a:r>
              <a:rPr lang="fr-FR" dirty="0" smtClean="0"/>
              <a:t>:</a:t>
            </a:r>
            <a:br>
              <a:rPr lang="fr-FR" dirty="0" smtClean="0"/>
            </a:br>
            <a:r>
              <a:rPr lang="fr-FR" sz="2400" dirty="0" smtClean="0"/>
              <a:t>The </a:t>
            </a:r>
            <a:r>
              <a:rPr lang="fr-FR" sz="2400" dirty="0" err="1" smtClean="0"/>
              <a:t>photo-electron</a:t>
            </a:r>
            <a:r>
              <a:rPr lang="fr-FR" sz="2400" dirty="0" smtClean="0"/>
              <a:t> has a </a:t>
            </a:r>
            <a:r>
              <a:rPr lang="fr-FR" sz="2400" dirty="0" err="1" smtClean="0"/>
              <a:t>greater</a:t>
            </a:r>
            <a:r>
              <a:rPr lang="fr-FR" sz="2400" dirty="0" smtClean="0"/>
              <a:t> </a:t>
            </a:r>
            <a:r>
              <a:rPr lang="fr-FR" sz="2400" dirty="0" err="1" smtClean="0"/>
              <a:t>probability</a:t>
            </a:r>
            <a:r>
              <a:rPr lang="fr-FR" sz="2400" dirty="0" smtClean="0"/>
              <a:t> of </a:t>
            </a:r>
            <a:r>
              <a:rPr lang="fr-FR" sz="2400" dirty="0" err="1" smtClean="0"/>
              <a:t>being</a:t>
            </a:r>
            <a:r>
              <a:rPr lang="fr-FR" sz="2400" dirty="0" smtClean="0"/>
              <a:t> </a:t>
            </a:r>
            <a:r>
              <a:rPr lang="fr-FR" sz="2400" dirty="0" err="1" smtClean="0"/>
              <a:t>ejected</a:t>
            </a:r>
            <a:r>
              <a:rPr lang="fr-FR" sz="2400" dirty="0" smtClean="0"/>
              <a:t> </a:t>
            </a:r>
            <a:r>
              <a:rPr lang="fr-FR" sz="2400" dirty="0" err="1" smtClean="0"/>
              <a:t>at</a:t>
            </a:r>
            <a:r>
              <a:rPr lang="fr-FR" sz="2400" dirty="0" smtClean="0"/>
              <a:t> the </a:t>
            </a:r>
            <a:r>
              <a:rPr lang="fr-FR" sz="2400" dirty="0"/>
              <a:t>angle </a:t>
            </a:r>
            <a:r>
              <a:rPr lang="fr-FR" sz="2400" dirty="0" err="1"/>
              <a:t>Φ</a:t>
            </a:r>
            <a:r>
              <a:rPr lang="fr-FR" sz="2400" dirty="0"/>
              <a:t>=0</a:t>
            </a:r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err="1" smtClean="0"/>
              <a:t>Doing</a:t>
            </a:r>
            <a:r>
              <a:rPr lang="fr-FR" dirty="0" smtClean="0"/>
              <a:t> </a:t>
            </a:r>
            <a:r>
              <a:rPr lang="fr-FR" dirty="0" err="1" smtClean="0"/>
              <a:t>angular</a:t>
            </a:r>
            <a:r>
              <a:rPr lang="fr-FR" dirty="0" smtClean="0"/>
              <a:t> distribution of </a:t>
            </a:r>
            <a:r>
              <a:rPr lang="fr-FR" dirty="0" err="1" smtClean="0"/>
              <a:t>azimuthal</a:t>
            </a:r>
            <a:r>
              <a:rPr lang="fr-FR" dirty="0" smtClean="0"/>
              <a:t> </a:t>
            </a:r>
            <a:r>
              <a:rPr lang="fr-FR" dirty="0" err="1" smtClean="0"/>
              <a:t>ejection</a:t>
            </a:r>
            <a:r>
              <a:rPr lang="fr-FR" dirty="0" smtClean="0"/>
              <a:t> direction of the </a:t>
            </a:r>
            <a:r>
              <a:rPr lang="fr-FR" dirty="0" err="1" smtClean="0"/>
              <a:t>photo-electrons</a:t>
            </a:r>
            <a:r>
              <a:rPr lang="fr-FR" dirty="0" smtClean="0"/>
              <a:t> </a:t>
            </a:r>
            <a:r>
              <a:rPr lang="fr-FR" dirty="0" err="1" smtClean="0"/>
              <a:t>give</a:t>
            </a:r>
            <a:r>
              <a:rPr lang="fr-FR" dirty="0" smtClean="0"/>
              <a:t> </a:t>
            </a:r>
            <a:r>
              <a:rPr lang="fr-FR" dirty="0" err="1" smtClean="0"/>
              <a:t>access</a:t>
            </a:r>
            <a:r>
              <a:rPr lang="fr-FR" dirty="0" smtClean="0"/>
              <a:t> to the </a:t>
            </a:r>
            <a:r>
              <a:rPr lang="fr-FR" dirty="0" err="1" smtClean="0"/>
              <a:t>polarization</a:t>
            </a:r>
            <a:r>
              <a:rPr lang="fr-FR" dirty="0" smtClean="0"/>
              <a:t> of the source</a:t>
            </a:r>
          </a:p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4366-B157-0748-B40F-3281BED2EE4F}" type="slidenum">
              <a:rPr lang="fr-FR" smtClean="0"/>
              <a:pPr/>
              <a:t>5</a:t>
            </a:fld>
            <a:endParaRPr lang="fr-FR"/>
          </a:p>
        </p:txBody>
      </p:sp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3303209"/>
              </p:ext>
            </p:extLst>
          </p:nvPr>
        </p:nvGraphicFramePr>
        <p:xfrm>
          <a:off x="1534582" y="2190750"/>
          <a:ext cx="6278563" cy="107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" name="Équation" r:id="rId3" imgW="2667000" imgH="457200" progId="Equation.3">
                  <p:embed/>
                </p:oleObj>
              </mc:Choice>
              <mc:Fallback>
                <p:oleObj name="Équation" r:id="rId3" imgW="26670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34582" y="2190750"/>
                        <a:ext cx="6278563" cy="1076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76689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2750" y="2825750"/>
            <a:ext cx="4714875" cy="317499"/>
          </a:xfrm>
          <a:prstGeom prst="rect">
            <a:avLst/>
          </a:prstGeom>
          <a:pattFill prst="dkUpDiag">
            <a:fgClr>
              <a:srgbClr val="4A63A3"/>
            </a:fgClr>
            <a:bgClr>
              <a:prstClr val="white"/>
            </a:bgClr>
          </a:patt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412750" y="3143249"/>
            <a:ext cx="4714875" cy="1395413"/>
          </a:xfrm>
          <a:prstGeom prst="rect">
            <a:avLst/>
          </a:prstGeom>
          <a:pattFill prst="dkDnDiag">
            <a:fgClr>
              <a:schemeClr val="bg1">
                <a:lumMod val="50000"/>
              </a:schemeClr>
            </a:fgClr>
            <a:bgClr>
              <a:prstClr val="white"/>
            </a:bgClr>
          </a:patt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565150" y="2127250"/>
            <a:ext cx="149225" cy="6984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1670050" y="2120900"/>
            <a:ext cx="149225" cy="70484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2717800" y="2117725"/>
            <a:ext cx="149225" cy="708024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3790950" y="2111375"/>
            <a:ext cx="149225" cy="714374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4832350" y="2120900"/>
            <a:ext cx="149225" cy="70484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444501" y="2091055"/>
            <a:ext cx="365124" cy="5206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1025526" y="2091055"/>
            <a:ext cx="365124" cy="5206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1573213" y="2084705"/>
            <a:ext cx="365124" cy="5206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2649537" y="2081530"/>
            <a:ext cx="365124" cy="5206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3160714" y="2081530"/>
            <a:ext cx="365124" cy="5206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3694113" y="2075180"/>
            <a:ext cx="365124" cy="5206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2081214" y="2075180"/>
            <a:ext cx="365124" cy="5206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4227512" y="2068830"/>
            <a:ext cx="365124" cy="5206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4733922" y="2075180"/>
            <a:ext cx="365124" cy="5206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-577852" y="3524017"/>
            <a:ext cx="4714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 smtClean="0"/>
              <a:t>Ceramic</a:t>
            </a:r>
            <a:r>
              <a:rPr lang="fr-FR" sz="2400" b="1" dirty="0" smtClean="0"/>
              <a:t> Layer</a:t>
            </a:r>
            <a:endParaRPr lang="fr-FR" sz="2400" b="1" dirty="0"/>
          </a:p>
        </p:txBody>
      </p:sp>
      <p:sp>
        <p:nvSpPr>
          <p:cNvPr id="29" name="ZoneTexte 28"/>
          <p:cNvSpPr txBox="1"/>
          <p:nvPr/>
        </p:nvSpPr>
        <p:spPr>
          <a:xfrm>
            <a:off x="-512763" y="2714973"/>
            <a:ext cx="4714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 smtClean="0"/>
              <a:t>Resistive</a:t>
            </a:r>
            <a:r>
              <a:rPr lang="fr-FR" sz="2400" b="1" dirty="0" smtClean="0"/>
              <a:t> Layer</a:t>
            </a:r>
            <a:endParaRPr lang="fr-FR" sz="2400" b="1" dirty="0"/>
          </a:p>
        </p:txBody>
      </p:sp>
      <p:sp>
        <p:nvSpPr>
          <p:cNvPr id="31" name="ZoneTexte 30"/>
          <p:cNvSpPr txBox="1"/>
          <p:nvPr/>
        </p:nvSpPr>
        <p:spPr>
          <a:xfrm>
            <a:off x="-57148" y="1589385"/>
            <a:ext cx="1130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/>
              <a:t>Mesh</a:t>
            </a:r>
            <a:endParaRPr lang="fr-FR" sz="2400" b="1" dirty="0"/>
          </a:p>
        </p:txBody>
      </p:sp>
      <p:cxnSp>
        <p:nvCxnSpPr>
          <p:cNvPr id="12" name="Connecteur droit avec flèche 11"/>
          <p:cNvCxnSpPr/>
          <p:nvPr/>
        </p:nvCxnSpPr>
        <p:spPr>
          <a:xfrm>
            <a:off x="5238751" y="2123223"/>
            <a:ext cx="0" cy="682624"/>
          </a:xfrm>
          <a:prstGeom prst="straightConnector1">
            <a:avLst/>
          </a:prstGeom>
          <a:ln w="1905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>
            <a:off x="5240341" y="2793999"/>
            <a:ext cx="0" cy="365126"/>
          </a:xfrm>
          <a:prstGeom prst="straightConnector1">
            <a:avLst/>
          </a:prstGeom>
          <a:ln w="1905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>
            <a:off x="5238751" y="3143249"/>
            <a:ext cx="1590" cy="1379539"/>
          </a:xfrm>
          <a:prstGeom prst="straightConnector1">
            <a:avLst/>
          </a:prstGeom>
          <a:ln w="1905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5218112" y="2206625"/>
            <a:ext cx="1608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128 </a:t>
            </a:r>
            <a:r>
              <a:rPr lang="fr-FR" sz="2400" dirty="0" err="1" smtClean="0"/>
              <a:t>μm</a:t>
            </a:r>
            <a:endParaRPr lang="fr-FR" sz="2400" dirty="0"/>
          </a:p>
        </p:txBody>
      </p:sp>
      <p:sp>
        <p:nvSpPr>
          <p:cNvPr id="34" name="ZoneTexte 33"/>
          <p:cNvSpPr txBox="1"/>
          <p:nvPr/>
        </p:nvSpPr>
        <p:spPr>
          <a:xfrm>
            <a:off x="5392737" y="2714973"/>
            <a:ext cx="1158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20 </a:t>
            </a:r>
            <a:r>
              <a:rPr lang="fr-FR" sz="2400" dirty="0" err="1"/>
              <a:t>μ</a:t>
            </a:r>
            <a:r>
              <a:rPr lang="fr-FR" sz="2400" dirty="0" err="1" smtClean="0"/>
              <a:t>m</a:t>
            </a:r>
            <a:endParaRPr lang="fr-FR" sz="2400" dirty="0"/>
          </a:p>
        </p:txBody>
      </p:sp>
      <p:sp>
        <p:nvSpPr>
          <p:cNvPr id="35" name="ZoneTexte 34"/>
          <p:cNvSpPr txBox="1"/>
          <p:nvPr/>
        </p:nvSpPr>
        <p:spPr>
          <a:xfrm>
            <a:off x="5233986" y="3468571"/>
            <a:ext cx="1465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300 </a:t>
            </a:r>
            <a:r>
              <a:rPr lang="fr-FR" sz="2400" dirty="0" err="1"/>
              <a:t>μ</a:t>
            </a:r>
            <a:r>
              <a:rPr lang="fr-FR" sz="2400" dirty="0" err="1" smtClean="0"/>
              <a:t>m</a:t>
            </a:r>
            <a:endParaRPr lang="fr-FR" sz="2400" dirty="0"/>
          </a:p>
        </p:txBody>
      </p:sp>
      <p:sp>
        <p:nvSpPr>
          <p:cNvPr id="36" name="ZoneTexte 35"/>
          <p:cNvSpPr txBox="1"/>
          <p:nvPr/>
        </p:nvSpPr>
        <p:spPr>
          <a:xfrm>
            <a:off x="6630991" y="2133020"/>
            <a:ext cx="25130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fr-FR" sz="2000" dirty="0" err="1" smtClean="0"/>
              <a:t>Bulk</a:t>
            </a:r>
            <a:r>
              <a:rPr lang="fr-FR" sz="2000" dirty="0" smtClean="0"/>
              <a:t> </a:t>
            </a:r>
            <a:r>
              <a:rPr lang="fr-FR" sz="2000" dirty="0" err="1" smtClean="0"/>
              <a:t>Principle</a:t>
            </a:r>
            <a:endParaRPr lang="fr-FR" sz="2000" dirty="0" smtClean="0"/>
          </a:p>
          <a:p>
            <a:pPr marL="285750" indent="-285750" algn="just">
              <a:buFont typeface="Arial"/>
              <a:buChar char="•"/>
            </a:pPr>
            <a:endParaRPr lang="fr-FR" sz="2000" dirty="0"/>
          </a:p>
          <a:p>
            <a:pPr marL="285750" indent="-285750" algn="just">
              <a:buFont typeface="Arial"/>
              <a:buChar char="•"/>
            </a:pPr>
            <a:r>
              <a:rPr lang="fr-FR" sz="2000" dirty="0" smtClean="0"/>
              <a:t>Anode = </a:t>
            </a:r>
            <a:r>
              <a:rPr lang="fr-FR" sz="2000" dirty="0" err="1" smtClean="0"/>
              <a:t>resistive</a:t>
            </a:r>
            <a:r>
              <a:rPr lang="fr-FR" sz="2000" dirty="0" smtClean="0"/>
              <a:t> layer </a:t>
            </a:r>
            <a:r>
              <a:rPr lang="fr-FR" sz="2000" dirty="0" err="1" smtClean="0"/>
              <a:t>spread</a:t>
            </a:r>
            <a:r>
              <a:rPr lang="fr-FR" sz="2000" dirty="0" smtClean="0"/>
              <a:t> on </a:t>
            </a:r>
            <a:r>
              <a:rPr lang="fr-FR" sz="2000" dirty="0" err="1"/>
              <a:t>c</a:t>
            </a:r>
            <a:r>
              <a:rPr lang="fr-FR" sz="2000" dirty="0" err="1" smtClean="0"/>
              <a:t>eramic</a:t>
            </a:r>
            <a:r>
              <a:rPr lang="fr-FR" sz="2000" dirty="0" smtClean="0"/>
              <a:t> plate</a:t>
            </a:r>
          </a:p>
          <a:p>
            <a:pPr marL="285750" indent="-285750" algn="just">
              <a:buFont typeface="Arial"/>
              <a:buChar char="•"/>
            </a:pPr>
            <a:endParaRPr lang="fr-FR" sz="2000" dirty="0"/>
          </a:p>
          <a:p>
            <a:pPr marL="285750" indent="-285750" algn="just">
              <a:buFont typeface="Arial"/>
              <a:buChar char="•"/>
            </a:pPr>
            <a:r>
              <a:rPr lang="fr-FR" sz="2000" smtClean="0"/>
              <a:t>R = 100MΩ</a:t>
            </a:r>
            <a:endParaRPr lang="fr-FR" sz="2000" dirty="0" smtClean="0"/>
          </a:p>
        </p:txBody>
      </p:sp>
      <p:sp>
        <p:nvSpPr>
          <p:cNvPr id="37" name="ZoneTexte 36"/>
          <p:cNvSpPr txBox="1"/>
          <p:nvPr/>
        </p:nvSpPr>
        <p:spPr>
          <a:xfrm>
            <a:off x="0" y="4945403"/>
            <a:ext cx="91439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u="sng" dirty="0" smtClean="0"/>
              <a:t>No </a:t>
            </a:r>
            <a:r>
              <a:rPr lang="fr-FR" sz="2400" u="sng" dirty="0" err="1" smtClean="0"/>
              <a:t>electronics</a:t>
            </a:r>
            <a:r>
              <a:rPr lang="fr-FR" sz="2400" u="sng" dirty="0" smtClean="0"/>
              <a:t> </a:t>
            </a:r>
            <a:r>
              <a:rPr lang="fr-FR" sz="2400" u="sng" dirty="0" err="1" smtClean="0"/>
              <a:t>inside</a:t>
            </a:r>
            <a:r>
              <a:rPr lang="fr-FR" sz="2400" u="sng" dirty="0" smtClean="0"/>
              <a:t> the detector </a:t>
            </a:r>
            <a:r>
              <a:rPr lang="fr-FR" sz="2200" dirty="0" smtClean="0"/>
              <a:t>: signal </a:t>
            </a:r>
            <a:r>
              <a:rPr lang="fr-FR" sz="2200" dirty="0" err="1" smtClean="0"/>
              <a:t>read</a:t>
            </a:r>
            <a:r>
              <a:rPr lang="fr-FR" sz="2200" dirty="0" smtClean="0"/>
              <a:t> </a:t>
            </a:r>
            <a:r>
              <a:rPr lang="fr-FR" sz="2200" dirty="0" err="1" smtClean="0"/>
              <a:t>through</a:t>
            </a:r>
            <a:r>
              <a:rPr lang="fr-FR" sz="2200" dirty="0" smtClean="0"/>
              <a:t> the </a:t>
            </a:r>
            <a:r>
              <a:rPr lang="fr-FR" sz="2200" dirty="0" err="1" smtClean="0"/>
              <a:t>ceramic</a:t>
            </a:r>
            <a:r>
              <a:rPr lang="fr-FR" sz="2200" dirty="0" smtClean="0"/>
              <a:t> </a:t>
            </a:r>
          </a:p>
          <a:p>
            <a:pPr marL="1257300" lvl="2" indent="-342900">
              <a:buFont typeface="Wingdings" charset="2"/>
              <a:buChar char="Ø"/>
            </a:pPr>
            <a:r>
              <a:rPr lang="fr-FR" sz="2200" dirty="0" smtClean="0"/>
              <a:t>Interchangeable </a:t>
            </a:r>
            <a:r>
              <a:rPr lang="fr-FR" sz="2200" dirty="0" err="1" smtClean="0"/>
              <a:t>Electronics</a:t>
            </a:r>
            <a:r>
              <a:rPr lang="fr-FR" sz="2200" dirty="0" smtClean="0"/>
              <a:t>, </a:t>
            </a:r>
            <a:r>
              <a:rPr lang="fr-FR" sz="2200" dirty="0" err="1" smtClean="0"/>
              <a:t>possibly</a:t>
            </a:r>
            <a:r>
              <a:rPr lang="fr-FR" sz="2200" dirty="0" smtClean="0"/>
              <a:t> </a:t>
            </a:r>
            <a:r>
              <a:rPr lang="fr-FR" sz="2200" dirty="0" err="1" smtClean="0"/>
              <a:t>contactless</a:t>
            </a:r>
            <a:endParaRPr lang="fr-FR" sz="2200" dirty="0" smtClean="0"/>
          </a:p>
          <a:p>
            <a:pPr marL="1257300" lvl="2" indent="-342900">
              <a:buFont typeface="Wingdings" charset="2"/>
              <a:buChar char="Ø"/>
            </a:pPr>
            <a:r>
              <a:rPr lang="fr-FR" sz="2200" dirty="0" smtClean="0"/>
              <a:t>Protection </a:t>
            </a:r>
            <a:r>
              <a:rPr lang="fr-FR" sz="2200" dirty="0" err="1" smtClean="0"/>
              <a:t>from</a:t>
            </a:r>
            <a:r>
              <a:rPr lang="fr-FR" sz="2200" dirty="0" smtClean="0"/>
              <a:t> Sparks</a:t>
            </a:r>
          </a:p>
          <a:p>
            <a:pPr marL="1714500" lvl="3" indent="-342900">
              <a:buFont typeface="Arial"/>
              <a:buChar char="•"/>
            </a:pPr>
            <a:endParaRPr lang="fr-FR" sz="2200" dirty="0"/>
          </a:p>
          <a:p>
            <a:pPr marL="800100" lvl="1" indent="-342900">
              <a:buFont typeface="Arial"/>
              <a:buChar char="•"/>
            </a:pPr>
            <a:endParaRPr lang="fr-FR" sz="2200" dirty="0" smtClean="0"/>
          </a:p>
        </p:txBody>
      </p:sp>
      <p:sp>
        <p:nvSpPr>
          <p:cNvPr id="38" name="ZoneTexte 37"/>
          <p:cNvSpPr txBox="1"/>
          <p:nvPr/>
        </p:nvSpPr>
        <p:spPr>
          <a:xfrm>
            <a:off x="0" y="6414074"/>
            <a:ext cx="4013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D</a:t>
            </a:r>
            <a:r>
              <a:rPr lang="fr-FR" sz="1600" dirty="0"/>
              <a:t>. </a:t>
            </a:r>
            <a:r>
              <a:rPr lang="fr-FR" sz="1600" dirty="0" err="1"/>
              <a:t>Attié</a:t>
            </a:r>
            <a:r>
              <a:rPr lang="fr-FR" sz="1600" dirty="0"/>
              <a:t> et al., </a:t>
            </a:r>
            <a:r>
              <a:rPr lang="fr-FR" sz="1600" dirty="0" smtClean="0"/>
              <a:t>JINST </a:t>
            </a:r>
            <a:r>
              <a:rPr lang="fr-FR" sz="1600" dirty="0"/>
              <a:t>1305 (2013) P05019.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4366-B157-0748-B40F-3281BED2EE4F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40" name="Titr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/>
          <a:p>
            <a:r>
              <a:rPr lang="fr-FR" dirty="0" err="1" smtClean="0"/>
              <a:t>Piggyback</a:t>
            </a:r>
            <a:r>
              <a:rPr lang="fr-FR" dirty="0" smtClean="0"/>
              <a:t> </a:t>
            </a:r>
            <a:r>
              <a:rPr lang="fr-FR" dirty="0" err="1" smtClean="0"/>
              <a:t>Micromegas</a:t>
            </a:r>
            <a:r>
              <a:rPr lang="fr-FR" dirty="0" smtClean="0"/>
              <a:t> (1)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7410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Piggyback</a:t>
            </a:r>
            <a:r>
              <a:rPr lang="fr-FR" dirty="0" smtClean="0"/>
              <a:t> </a:t>
            </a:r>
            <a:r>
              <a:rPr lang="fr-FR" dirty="0" err="1" smtClean="0"/>
              <a:t>Micromegas</a:t>
            </a:r>
            <a:r>
              <a:rPr lang="fr-FR" dirty="0" smtClean="0"/>
              <a:t> (2)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4366-B157-0748-B40F-3281BED2EE4F}" type="slidenum">
              <a:rPr lang="fr-FR" smtClean="0"/>
              <a:pPr/>
              <a:t>7</a:t>
            </a:fld>
            <a:endParaRPr lang="fr-FR"/>
          </a:p>
        </p:txBody>
      </p:sp>
      <p:pic>
        <p:nvPicPr>
          <p:cNvPr id="9" name="Image 8" descr="Capture d’écran 2015-10-08 à 17.33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0" y="2508250"/>
            <a:ext cx="5120923" cy="3946400"/>
          </a:xfrm>
          <a:prstGeom prst="rect">
            <a:avLst/>
          </a:prstGeom>
        </p:spPr>
      </p:pic>
      <p:pic>
        <p:nvPicPr>
          <p:cNvPr id="10" name="Image 9" descr="Capture d’écran 2015-10-08 à 17.34.2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278" y="2555875"/>
            <a:ext cx="4652347" cy="386702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674090" y="1539875"/>
            <a:ext cx="3437910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Source = </a:t>
            </a:r>
            <a:r>
              <a:rPr lang="fr-FR" baseline="30000" dirty="0" smtClean="0"/>
              <a:t>55</a:t>
            </a:r>
            <a:r>
              <a:rPr lang="fr-FR" dirty="0" smtClean="0"/>
              <a:t>Fe</a:t>
            </a:r>
            <a:r>
              <a:rPr lang="fr-FR" baseline="30000" dirty="0"/>
              <a:t> </a:t>
            </a:r>
            <a:r>
              <a:rPr lang="fr-FR" dirty="0" smtClean="0"/>
              <a:t>(6 </a:t>
            </a:r>
            <a:r>
              <a:rPr lang="fr-FR" dirty="0" err="1" smtClean="0"/>
              <a:t>keV</a:t>
            </a:r>
            <a:r>
              <a:rPr lang="fr-FR" dirty="0" smtClean="0"/>
              <a:t> photons)</a:t>
            </a:r>
          </a:p>
          <a:p>
            <a:r>
              <a:rPr lang="fr-FR" dirty="0" smtClean="0"/>
              <a:t>Argon – Isobutane 95% - 5%</a:t>
            </a:r>
          </a:p>
          <a:p>
            <a:r>
              <a:rPr lang="fr-FR" dirty="0" smtClean="0"/>
              <a:t>Signal </a:t>
            </a:r>
            <a:r>
              <a:rPr lang="fr-FR" dirty="0" err="1" smtClean="0"/>
              <a:t>read</a:t>
            </a:r>
            <a:r>
              <a:rPr lang="fr-FR" dirty="0" smtClean="0"/>
              <a:t> on </a:t>
            </a:r>
            <a:r>
              <a:rPr lang="fr-FR" dirty="0" err="1" smtClean="0"/>
              <a:t>mesh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4753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Piggyback</a:t>
            </a:r>
            <a:r>
              <a:rPr lang="fr-FR" dirty="0" smtClean="0"/>
              <a:t> </a:t>
            </a:r>
            <a:r>
              <a:rPr lang="fr-FR" dirty="0" err="1" smtClean="0"/>
              <a:t>Micromegas</a:t>
            </a:r>
            <a:r>
              <a:rPr lang="fr-FR" dirty="0" smtClean="0"/>
              <a:t> (3)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4366-B157-0748-B40F-3281BED2EE4F}" type="slidenum">
              <a:rPr lang="fr-FR" smtClean="0"/>
              <a:pPr/>
              <a:t>8</a:t>
            </a:fld>
            <a:endParaRPr lang="fr-FR"/>
          </a:p>
        </p:txBody>
      </p:sp>
      <p:pic>
        <p:nvPicPr>
          <p:cNvPr id="5" name="Image 4" descr="Capture d’écran 2015-10-07 à 18.30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3987"/>
            <a:ext cx="7620000" cy="534401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444624" y="2032000"/>
            <a:ext cx="4206876" cy="110799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sz="2200" dirty="0" smtClean="0"/>
              <a:t>Source = </a:t>
            </a:r>
            <a:r>
              <a:rPr lang="fr-FR" sz="2200" baseline="30000" dirty="0" smtClean="0"/>
              <a:t>55</a:t>
            </a:r>
            <a:r>
              <a:rPr lang="fr-FR" sz="2200" dirty="0" smtClean="0"/>
              <a:t>Fe</a:t>
            </a:r>
            <a:r>
              <a:rPr lang="fr-FR" sz="2200" baseline="30000" dirty="0"/>
              <a:t> </a:t>
            </a:r>
            <a:r>
              <a:rPr lang="fr-FR" sz="2200" dirty="0" smtClean="0"/>
              <a:t>(6 </a:t>
            </a:r>
            <a:r>
              <a:rPr lang="fr-FR" sz="2200" dirty="0" err="1" smtClean="0"/>
              <a:t>keV</a:t>
            </a:r>
            <a:r>
              <a:rPr lang="fr-FR" sz="2200" dirty="0" smtClean="0"/>
              <a:t> photons)</a:t>
            </a:r>
          </a:p>
          <a:p>
            <a:r>
              <a:rPr lang="fr-FR" sz="2200" dirty="0" smtClean="0"/>
              <a:t>Argon – Isobutane 95% - 5%</a:t>
            </a:r>
          </a:p>
          <a:p>
            <a:r>
              <a:rPr lang="fr-FR" sz="2200" dirty="0" smtClean="0"/>
              <a:t>Signal </a:t>
            </a:r>
            <a:r>
              <a:rPr lang="fr-FR" sz="2200" dirty="0" err="1" smtClean="0"/>
              <a:t>read</a:t>
            </a:r>
            <a:r>
              <a:rPr lang="fr-FR" sz="2200" dirty="0" smtClean="0"/>
              <a:t> on </a:t>
            </a:r>
            <a:r>
              <a:rPr lang="fr-FR" sz="2200" dirty="0" err="1" smtClean="0"/>
              <a:t>mesh</a:t>
            </a:r>
            <a:endParaRPr lang="fr-FR" sz="2200" dirty="0"/>
          </a:p>
        </p:txBody>
      </p:sp>
    </p:spTree>
    <p:extLst>
      <p:ext uri="{BB962C8B-B14F-4D97-AF65-F5344CB8AC3E}">
        <p14:creationId xmlns:p14="http://schemas.microsoft.com/office/powerpoint/2010/main" val="3799226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Piggyback</a:t>
            </a:r>
            <a:r>
              <a:rPr lang="fr-FR" dirty="0" smtClean="0"/>
              <a:t> </a:t>
            </a:r>
            <a:r>
              <a:rPr lang="fr-FR" dirty="0" err="1" smtClean="0"/>
              <a:t>Micromegas</a:t>
            </a:r>
            <a:r>
              <a:rPr lang="fr-FR" dirty="0" smtClean="0"/>
              <a:t> (4)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758950"/>
            <a:ext cx="8985250" cy="4876800"/>
          </a:xfrm>
        </p:spPr>
        <p:txBody>
          <a:bodyPr/>
          <a:lstStyle/>
          <a:p>
            <a:r>
              <a:rPr lang="fr-FR" dirty="0" err="1" smtClean="0"/>
              <a:t>Readout</a:t>
            </a:r>
            <a:r>
              <a:rPr lang="fr-FR" dirty="0" smtClean="0"/>
              <a:t> </a:t>
            </a:r>
            <a:r>
              <a:rPr lang="fr-FR" dirty="0" err="1" smtClean="0"/>
              <a:t>electronics</a:t>
            </a:r>
            <a:r>
              <a:rPr lang="fr-FR" dirty="0" smtClean="0"/>
              <a:t> must have </a:t>
            </a:r>
            <a:r>
              <a:rPr lang="fr-FR" dirty="0" err="1" smtClean="0"/>
              <a:t>some</a:t>
            </a:r>
            <a:r>
              <a:rPr lang="fr-FR" dirty="0" smtClean="0"/>
              <a:t> </a:t>
            </a:r>
            <a:r>
              <a:rPr lang="fr-FR" dirty="0" err="1" smtClean="0"/>
              <a:t>specificities</a:t>
            </a:r>
            <a:r>
              <a:rPr lang="fr-FR" dirty="0" smtClean="0"/>
              <a:t>:</a:t>
            </a:r>
          </a:p>
          <a:p>
            <a:endParaRPr lang="fr-FR" dirty="0" smtClean="0"/>
          </a:p>
          <a:p>
            <a:pPr lvl="2"/>
            <a:r>
              <a:rPr lang="fr-FR" sz="2200" dirty="0" err="1" smtClean="0"/>
              <a:t>Low</a:t>
            </a:r>
            <a:r>
              <a:rPr lang="fr-FR" sz="2200" dirty="0" smtClean="0"/>
              <a:t> Noise and sensitive </a:t>
            </a:r>
            <a:r>
              <a:rPr lang="fr-FR" sz="2200" dirty="0" err="1" smtClean="0"/>
              <a:t>enough</a:t>
            </a:r>
            <a:r>
              <a:rPr lang="fr-FR" sz="2200" dirty="0"/>
              <a:t> </a:t>
            </a:r>
            <a:r>
              <a:rPr lang="fr-FR" sz="2200" dirty="0" smtClean="0"/>
              <a:t>to </a:t>
            </a:r>
            <a:r>
              <a:rPr lang="fr-FR" sz="2200" dirty="0" err="1" smtClean="0"/>
              <a:t>read</a:t>
            </a:r>
            <a:r>
              <a:rPr lang="fr-FR" sz="2200" dirty="0" smtClean="0"/>
              <a:t> the signal </a:t>
            </a:r>
            <a:r>
              <a:rPr lang="fr-FR" sz="2200" dirty="0" err="1" smtClean="0"/>
              <a:t>through</a:t>
            </a:r>
            <a:r>
              <a:rPr lang="fr-FR" sz="2200" dirty="0" smtClean="0"/>
              <a:t> the </a:t>
            </a:r>
            <a:r>
              <a:rPr lang="fr-FR" sz="2200" dirty="0" err="1" smtClean="0"/>
              <a:t>ceramic</a:t>
            </a:r>
            <a:r>
              <a:rPr lang="fr-FR" sz="2200" dirty="0" smtClean="0"/>
              <a:t> </a:t>
            </a:r>
          </a:p>
          <a:p>
            <a:pPr lvl="2"/>
            <a:r>
              <a:rPr lang="fr-FR" sz="2200" dirty="0" smtClean="0"/>
              <a:t>Small pixels to </a:t>
            </a:r>
            <a:r>
              <a:rPr lang="fr-FR" sz="2200" dirty="0" err="1" smtClean="0"/>
              <a:t>recover</a:t>
            </a:r>
            <a:r>
              <a:rPr lang="fr-FR" sz="2200" dirty="0" smtClean="0"/>
              <a:t> the photo-</a:t>
            </a:r>
            <a:r>
              <a:rPr lang="fr-FR" sz="2200" dirty="0" err="1" smtClean="0"/>
              <a:t>electron’s</a:t>
            </a:r>
            <a:r>
              <a:rPr lang="fr-FR" sz="2200" dirty="0" smtClean="0"/>
              <a:t> </a:t>
            </a:r>
            <a:r>
              <a:rPr lang="fr-FR" sz="2200" dirty="0" err="1" smtClean="0"/>
              <a:t>track</a:t>
            </a:r>
            <a:r>
              <a:rPr lang="fr-FR" sz="2200" dirty="0" smtClean="0"/>
              <a:t> and do </a:t>
            </a:r>
            <a:r>
              <a:rPr lang="fr-FR" sz="2200" dirty="0" err="1" smtClean="0"/>
              <a:t>polarimetry</a:t>
            </a:r>
            <a:endParaRPr lang="fr-FR" sz="2200" dirty="0" smtClean="0"/>
          </a:p>
          <a:p>
            <a:pPr lvl="2"/>
            <a:r>
              <a:rPr lang="fr-FR" sz="2200" dirty="0" smtClean="0"/>
              <a:t>Able to </a:t>
            </a:r>
            <a:r>
              <a:rPr lang="fr-FR" sz="2200" dirty="0" err="1" smtClean="0"/>
              <a:t>perform</a:t>
            </a:r>
            <a:r>
              <a:rPr lang="fr-FR" sz="2200" dirty="0" smtClean="0"/>
              <a:t> </a:t>
            </a:r>
            <a:r>
              <a:rPr lang="fr-FR" sz="2200" dirty="0" err="1" smtClean="0"/>
              <a:t>spectroscopy</a:t>
            </a:r>
            <a:r>
              <a:rPr lang="fr-FR" sz="2200" dirty="0" smtClean="0"/>
              <a:t> </a:t>
            </a:r>
          </a:p>
          <a:p>
            <a:pPr lvl="2"/>
            <a:endParaRPr lang="fr-FR" sz="2200" dirty="0"/>
          </a:p>
          <a:p>
            <a:r>
              <a:rPr lang="fr-FR" dirty="0" smtClean="0"/>
              <a:t>For Hard X-Ray </a:t>
            </a:r>
            <a:r>
              <a:rPr lang="fr-FR" dirty="0" err="1" smtClean="0"/>
              <a:t>polarimetry</a:t>
            </a:r>
            <a:r>
              <a:rPr lang="fr-FR" dirty="0" smtClean="0"/>
              <a:t> (</a:t>
            </a:r>
            <a:r>
              <a:rPr lang="fr-FR" dirty="0" err="1" smtClean="0"/>
              <a:t>using</a:t>
            </a:r>
            <a:r>
              <a:rPr lang="fr-FR" dirty="0" smtClean="0"/>
              <a:t> Compton </a:t>
            </a:r>
            <a:r>
              <a:rPr lang="fr-FR" dirty="0" err="1" smtClean="0"/>
              <a:t>scattering</a:t>
            </a:r>
            <a:r>
              <a:rPr lang="fr-FR" dirty="0" smtClean="0"/>
              <a:t>): </a:t>
            </a:r>
            <a:r>
              <a:rPr lang="fr-FR" dirty="0" err="1" smtClean="0"/>
              <a:t>semiconductor</a:t>
            </a:r>
            <a:r>
              <a:rPr lang="fr-FR" dirty="0" smtClean="0"/>
              <a:t> detectors use </a:t>
            </a:r>
            <a:r>
              <a:rPr lang="fr-FR" dirty="0" err="1" smtClean="0"/>
              <a:t>such</a:t>
            </a:r>
            <a:r>
              <a:rPr lang="fr-FR" dirty="0" smtClean="0"/>
              <a:t> </a:t>
            </a:r>
            <a:r>
              <a:rPr lang="fr-FR" dirty="0" err="1" smtClean="0"/>
              <a:t>electronics</a:t>
            </a:r>
            <a:r>
              <a:rPr lang="fr-FR" dirty="0" smtClean="0"/>
              <a:t>.</a:t>
            </a:r>
            <a:br>
              <a:rPr lang="fr-FR" dirty="0" smtClean="0"/>
            </a:br>
            <a:r>
              <a:rPr lang="fr-FR" dirty="0" err="1" smtClean="0"/>
              <a:t>Caliste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one of </a:t>
            </a:r>
            <a:r>
              <a:rPr lang="fr-FR" dirty="0" err="1" smtClean="0"/>
              <a:t>those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4366-B157-0748-B40F-3281BED2EE4F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9014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1_Civique">
  <a:themeElements>
    <a:clrScheme name="Civique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que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que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larté">
  <a:themeElements>
    <a:clrScheme name="Clarté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té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Civique.thmx</Template>
  <TotalTime>2472</TotalTime>
  <Words>949</Words>
  <Application>Microsoft Macintosh PowerPoint</Application>
  <PresentationFormat>Présentation à l'écran (4:3)</PresentationFormat>
  <Paragraphs>218</Paragraphs>
  <Slides>25</Slides>
  <Notes>0</Notes>
  <HiddenSlides>0</HiddenSlides>
  <MMClips>0</MMClips>
  <ScaleCrop>false</ScaleCrop>
  <HeadingPairs>
    <vt:vector size="6" baseType="variant">
      <vt:variant>
        <vt:lpstr>Thème</vt:lpstr>
      </vt:variant>
      <vt:variant>
        <vt:i4>2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8" baseType="lpstr">
      <vt:lpstr>1_Civique</vt:lpstr>
      <vt:lpstr>Clarté</vt:lpstr>
      <vt:lpstr>Équation</vt:lpstr>
      <vt:lpstr>Caliste – MicroMegas:  A Spectro-Polarimeter for  Soft X-Ray Astrophysics</vt:lpstr>
      <vt:lpstr>Soft X-Ray polarimetry: Why?</vt:lpstr>
      <vt:lpstr>Soft X-Ray polarimetry: possible applications</vt:lpstr>
      <vt:lpstr>Soft X-Ray polarimetry in a Gaseous Detector (1)</vt:lpstr>
      <vt:lpstr>Soft X-Ray polarimetry in a Gaseous Detector (2)</vt:lpstr>
      <vt:lpstr>Piggyback Micromegas (1)</vt:lpstr>
      <vt:lpstr>Piggyback Micromegas (2)</vt:lpstr>
      <vt:lpstr>Piggyback Micromegas (3)</vt:lpstr>
      <vt:lpstr>Piggyback Micromegas (4)</vt:lpstr>
      <vt:lpstr>Caliste (1)</vt:lpstr>
      <vt:lpstr>Caliste (2)</vt:lpstr>
      <vt:lpstr>Caliste (3)</vt:lpstr>
      <vt:lpstr>Caliste - MM</vt:lpstr>
      <vt:lpstr>SETUP Caliste-MM</vt:lpstr>
      <vt:lpstr>Caliste - MM: Events</vt:lpstr>
      <vt:lpstr>Caliste - MM: Spectroscopy</vt:lpstr>
      <vt:lpstr>Caliste - MM: Polarimetry</vt:lpstr>
      <vt:lpstr>Caliste - MM: Polarimetry (2)</vt:lpstr>
      <vt:lpstr>Conclusion</vt:lpstr>
      <vt:lpstr>Caliste-MM : prospects</vt:lpstr>
      <vt:lpstr>Questions ?</vt:lpstr>
      <vt:lpstr>Escape Event</vt:lpstr>
      <vt:lpstr>Distance</vt:lpstr>
      <vt:lpstr>Caliste – MM: Spectroscopy (2)</vt:lpstr>
      <vt:lpstr>Caliste – MM: Spectroscopy (3)</vt:lpstr>
    </vt:vector>
  </TitlesOfParts>
  <Company>Commissariat à l'Energie Atomique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Caliste – MM :  A Spectro-Polarimeter for  Soft X-Ray Astrophysics</dc:title>
  <dc:creator>Paul Serrano</dc:creator>
  <cp:lastModifiedBy>Paul Serrano</cp:lastModifiedBy>
  <cp:revision>167</cp:revision>
  <dcterms:created xsi:type="dcterms:W3CDTF">2015-10-07T10:05:59Z</dcterms:created>
  <dcterms:modified xsi:type="dcterms:W3CDTF">2015-10-12T23:23:56Z</dcterms:modified>
</cp:coreProperties>
</file>