
<file path=[Content_Types].xml><?xml version="1.0" encoding="utf-8"?>
<Types xmlns="http://schemas.openxmlformats.org/package/2006/content-types">
  <Default Extension="xml" ContentType="application/xml"/>
  <Default Extension="tif" ContentType="image/tiff"/>
  <Default Extension="jpeg" ContentType="image/jpeg"/>
  <Default Extension="jpg" ContentType="image/jpeg"/>
  <Default Extension="emf" ContentType="image/x-emf"/>
  <Default Extension="rels" ContentType="application/vnd.openxmlformats-package.relationships+xml"/>
  <Default Extension="wdp" ContentType="image/vnd.ms-photo"/>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0"/>
  </p:notesMasterIdLst>
  <p:handoutMasterIdLst>
    <p:handoutMasterId r:id="rId11"/>
  </p:handoutMasterIdLst>
  <p:sldIdLst>
    <p:sldId id="270" r:id="rId2"/>
    <p:sldId id="257" r:id="rId3"/>
    <p:sldId id="258" r:id="rId4"/>
    <p:sldId id="263" r:id="rId5"/>
    <p:sldId id="264" r:id="rId6"/>
    <p:sldId id="265" r:id="rId7"/>
    <p:sldId id="266" r:id="rId8"/>
    <p:sldId id="260" r:id="rId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7778" autoAdjust="0"/>
  </p:normalViewPr>
  <p:slideViewPr>
    <p:cSldViewPr snapToGrid="0" snapToObjects="1">
      <p:cViewPr varScale="1">
        <p:scale>
          <a:sx n="90" d="100"/>
          <a:sy n="90" d="100"/>
        </p:scale>
        <p:origin x="-1328" y="-11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1" Type="http://schemas.openxmlformats.org/officeDocument/2006/relationships/handoutMaster" Target="handoutMasters/handoutMaster1.xml"/><Relationship Id="rId12" Type="http://schemas.openxmlformats.org/officeDocument/2006/relationships/printerSettings" Target="printerSettings/printerSettings1.bin"/><Relationship Id="rId13" Type="http://schemas.openxmlformats.org/officeDocument/2006/relationships/presProps" Target="presProps.xml"/><Relationship Id="rId14" Type="http://schemas.openxmlformats.org/officeDocument/2006/relationships/viewProps" Target="viewProps.xml"/><Relationship Id="rId15" Type="http://schemas.openxmlformats.org/officeDocument/2006/relationships/theme" Target="theme/theme1.xml"/><Relationship Id="rId16"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FF986A52-C5FF-834E-A04B-744E375F3BC2}" type="datetimeFigureOut">
              <a:rPr lang="en-US" smtClean="0"/>
              <a:t>10/14/15</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07D63B4F-901A-A648-8184-EA939BAF1995}" type="slidenum">
              <a:rPr lang="en-US" smtClean="0"/>
              <a:t>‹#›</a:t>
            </a:fld>
            <a:endParaRPr lang="en-US"/>
          </a:p>
        </p:txBody>
      </p:sp>
    </p:spTree>
    <p:extLst>
      <p:ext uri="{BB962C8B-B14F-4D97-AF65-F5344CB8AC3E}">
        <p14:creationId xmlns:p14="http://schemas.microsoft.com/office/powerpoint/2010/main" val="94366535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E3B9D77-0213-E542-89FD-90CF8C597B55}" type="datetimeFigureOut">
              <a:rPr lang="en-US" smtClean="0"/>
              <a:t>10/14/15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170EA74-4483-DF48-AFF0-D870A5D4BDC8}" type="slidenum">
              <a:rPr lang="en-US" smtClean="0"/>
              <a:t>‹#›</a:t>
            </a:fld>
            <a:endParaRPr lang="en-US"/>
          </a:p>
        </p:txBody>
      </p:sp>
    </p:spTree>
    <p:extLst>
      <p:ext uri="{BB962C8B-B14F-4D97-AF65-F5344CB8AC3E}">
        <p14:creationId xmlns:p14="http://schemas.microsoft.com/office/powerpoint/2010/main" val="4276915704"/>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a:p>
        </p:txBody>
      </p:sp>
      <p:sp>
        <p:nvSpPr>
          <p:cNvPr id="4" name="Slide Number Placeholder 3"/>
          <p:cNvSpPr>
            <a:spLocks noGrp="1"/>
          </p:cNvSpPr>
          <p:nvPr>
            <p:ph type="sldNum" sz="quarter" idx="10"/>
          </p:nvPr>
        </p:nvSpPr>
        <p:spPr/>
        <p:txBody>
          <a:bodyPr/>
          <a:lstStyle/>
          <a:p>
            <a:fld id="{AA78A0C1-8D5A-4692-BA0D-846D5A85BD88}" type="slidenum">
              <a:rPr lang="el-GR" smtClean="0"/>
              <a:pPr/>
              <a:t>1</a:t>
            </a:fld>
            <a:endParaRPr lang="el-G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a:xfrm>
            <a:off x="1143000" y="685800"/>
            <a:ext cx="4572000" cy="3429000"/>
          </a:xfrm>
        </p:spPr>
      </p:sp>
      <p:sp>
        <p:nvSpPr>
          <p:cNvPr id="3" name="Θέση σημειώσεων 2"/>
          <p:cNvSpPr>
            <a:spLocks noGrp="1"/>
          </p:cNvSpPr>
          <p:nvPr>
            <p:ph type="body" idx="1"/>
          </p:nvPr>
        </p:nvSpPr>
        <p:spPr/>
        <p:txBody>
          <a:bodyPr/>
          <a:lstStyle/>
          <a:p>
            <a:endParaRPr lang="en-US" dirty="0"/>
          </a:p>
        </p:txBody>
      </p:sp>
      <p:sp>
        <p:nvSpPr>
          <p:cNvPr id="4" name="Θέση αριθμού διαφάνειας 3"/>
          <p:cNvSpPr>
            <a:spLocks noGrp="1"/>
          </p:cNvSpPr>
          <p:nvPr>
            <p:ph type="sldNum" sz="quarter" idx="10"/>
          </p:nvPr>
        </p:nvSpPr>
        <p:spPr/>
        <p:txBody>
          <a:bodyPr/>
          <a:lstStyle/>
          <a:p>
            <a:fld id="{DF35A6EE-4384-4125-AF07-014ADCE34905}" type="slidenum">
              <a:rPr lang="en-US" smtClean="0"/>
              <a:t>5</a:t>
            </a:fld>
            <a:endParaRPr lang="en-US" dirty="0"/>
          </a:p>
        </p:txBody>
      </p:sp>
    </p:spTree>
    <p:extLst>
      <p:ext uri="{BB962C8B-B14F-4D97-AF65-F5344CB8AC3E}">
        <p14:creationId xmlns:p14="http://schemas.microsoft.com/office/powerpoint/2010/main" val="14399623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r>
              <a:rPr lang="en-US" smtClean="0"/>
              <a:t>14/10/2015</a:t>
            </a:r>
            <a:endParaRPr lang="en-US"/>
          </a:p>
        </p:txBody>
      </p:sp>
      <p:sp>
        <p:nvSpPr>
          <p:cNvPr id="5" name="Footer Placeholder 4"/>
          <p:cNvSpPr>
            <a:spLocks noGrp="1"/>
          </p:cNvSpPr>
          <p:nvPr>
            <p:ph type="ftr" sz="quarter" idx="11"/>
          </p:nvPr>
        </p:nvSpPr>
        <p:spPr/>
        <p:txBody>
          <a:bodyPr/>
          <a:lstStyle/>
          <a:p>
            <a:r>
              <a:rPr lang="en-US" smtClean="0"/>
              <a:t>Theo Geralis</a:t>
            </a:r>
            <a:endParaRPr lang="en-US"/>
          </a:p>
        </p:txBody>
      </p:sp>
      <p:sp>
        <p:nvSpPr>
          <p:cNvPr id="6" name="Slide Number Placeholder 5"/>
          <p:cNvSpPr>
            <a:spLocks noGrp="1"/>
          </p:cNvSpPr>
          <p:nvPr>
            <p:ph type="sldNum" sz="quarter" idx="12"/>
          </p:nvPr>
        </p:nvSpPr>
        <p:spPr/>
        <p:txBody>
          <a:bodyPr/>
          <a:lstStyle/>
          <a:p>
            <a:fld id="{881005C5-AD84-354D-B7FE-2FBB177D1142}" type="slidenum">
              <a:rPr lang="en-US" smtClean="0"/>
              <a:t>‹#›</a:t>
            </a:fld>
            <a:endParaRPr lang="en-US"/>
          </a:p>
        </p:txBody>
      </p:sp>
    </p:spTree>
    <p:extLst>
      <p:ext uri="{BB962C8B-B14F-4D97-AF65-F5344CB8AC3E}">
        <p14:creationId xmlns:p14="http://schemas.microsoft.com/office/powerpoint/2010/main" val="31087979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14/10/2015</a:t>
            </a:r>
            <a:endParaRPr lang="en-US"/>
          </a:p>
        </p:txBody>
      </p:sp>
      <p:sp>
        <p:nvSpPr>
          <p:cNvPr id="5" name="Footer Placeholder 4"/>
          <p:cNvSpPr>
            <a:spLocks noGrp="1"/>
          </p:cNvSpPr>
          <p:nvPr>
            <p:ph type="ftr" sz="quarter" idx="11"/>
          </p:nvPr>
        </p:nvSpPr>
        <p:spPr/>
        <p:txBody>
          <a:bodyPr/>
          <a:lstStyle/>
          <a:p>
            <a:r>
              <a:rPr lang="en-US" smtClean="0"/>
              <a:t>Theo Geralis</a:t>
            </a:r>
            <a:endParaRPr lang="en-US"/>
          </a:p>
        </p:txBody>
      </p:sp>
      <p:sp>
        <p:nvSpPr>
          <p:cNvPr id="6" name="Slide Number Placeholder 5"/>
          <p:cNvSpPr>
            <a:spLocks noGrp="1"/>
          </p:cNvSpPr>
          <p:nvPr>
            <p:ph type="sldNum" sz="quarter" idx="12"/>
          </p:nvPr>
        </p:nvSpPr>
        <p:spPr/>
        <p:txBody>
          <a:bodyPr/>
          <a:lstStyle/>
          <a:p>
            <a:fld id="{881005C5-AD84-354D-B7FE-2FBB177D1142}" type="slidenum">
              <a:rPr lang="en-US" smtClean="0"/>
              <a:t>‹#›</a:t>
            </a:fld>
            <a:endParaRPr lang="en-US"/>
          </a:p>
        </p:txBody>
      </p:sp>
    </p:spTree>
    <p:extLst>
      <p:ext uri="{BB962C8B-B14F-4D97-AF65-F5344CB8AC3E}">
        <p14:creationId xmlns:p14="http://schemas.microsoft.com/office/powerpoint/2010/main" val="21720889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14/10/2015</a:t>
            </a:r>
            <a:endParaRPr lang="en-US"/>
          </a:p>
        </p:txBody>
      </p:sp>
      <p:sp>
        <p:nvSpPr>
          <p:cNvPr id="5" name="Footer Placeholder 4"/>
          <p:cNvSpPr>
            <a:spLocks noGrp="1"/>
          </p:cNvSpPr>
          <p:nvPr>
            <p:ph type="ftr" sz="quarter" idx="11"/>
          </p:nvPr>
        </p:nvSpPr>
        <p:spPr/>
        <p:txBody>
          <a:bodyPr/>
          <a:lstStyle/>
          <a:p>
            <a:r>
              <a:rPr lang="en-US" smtClean="0"/>
              <a:t>Theo Geralis</a:t>
            </a:r>
            <a:endParaRPr lang="en-US"/>
          </a:p>
        </p:txBody>
      </p:sp>
      <p:sp>
        <p:nvSpPr>
          <p:cNvPr id="6" name="Slide Number Placeholder 5"/>
          <p:cNvSpPr>
            <a:spLocks noGrp="1"/>
          </p:cNvSpPr>
          <p:nvPr>
            <p:ph type="sldNum" sz="quarter" idx="12"/>
          </p:nvPr>
        </p:nvSpPr>
        <p:spPr/>
        <p:txBody>
          <a:bodyPr/>
          <a:lstStyle/>
          <a:p>
            <a:fld id="{881005C5-AD84-354D-B7FE-2FBB177D1142}" type="slidenum">
              <a:rPr lang="en-US" smtClean="0"/>
              <a:t>‹#›</a:t>
            </a:fld>
            <a:endParaRPr lang="en-US"/>
          </a:p>
        </p:txBody>
      </p:sp>
    </p:spTree>
    <p:extLst>
      <p:ext uri="{BB962C8B-B14F-4D97-AF65-F5344CB8AC3E}">
        <p14:creationId xmlns:p14="http://schemas.microsoft.com/office/powerpoint/2010/main" val="19712642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14/10/2015</a:t>
            </a:r>
            <a:endParaRPr lang="en-US"/>
          </a:p>
        </p:txBody>
      </p:sp>
      <p:sp>
        <p:nvSpPr>
          <p:cNvPr id="5" name="Footer Placeholder 4"/>
          <p:cNvSpPr>
            <a:spLocks noGrp="1"/>
          </p:cNvSpPr>
          <p:nvPr>
            <p:ph type="ftr" sz="quarter" idx="11"/>
          </p:nvPr>
        </p:nvSpPr>
        <p:spPr/>
        <p:txBody>
          <a:bodyPr/>
          <a:lstStyle/>
          <a:p>
            <a:r>
              <a:rPr lang="en-US" smtClean="0"/>
              <a:t>Theo Geralis</a:t>
            </a:r>
            <a:endParaRPr lang="en-US"/>
          </a:p>
        </p:txBody>
      </p:sp>
      <p:sp>
        <p:nvSpPr>
          <p:cNvPr id="6" name="Slide Number Placeholder 5"/>
          <p:cNvSpPr>
            <a:spLocks noGrp="1"/>
          </p:cNvSpPr>
          <p:nvPr>
            <p:ph type="sldNum" sz="quarter" idx="12"/>
          </p:nvPr>
        </p:nvSpPr>
        <p:spPr/>
        <p:txBody>
          <a:bodyPr/>
          <a:lstStyle/>
          <a:p>
            <a:fld id="{881005C5-AD84-354D-B7FE-2FBB177D1142}" type="slidenum">
              <a:rPr lang="en-US" smtClean="0"/>
              <a:t>‹#›</a:t>
            </a:fld>
            <a:endParaRPr lang="en-US"/>
          </a:p>
        </p:txBody>
      </p:sp>
    </p:spTree>
    <p:extLst>
      <p:ext uri="{BB962C8B-B14F-4D97-AF65-F5344CB8AC3E}">
        <p14:creationId xmlns:p14="http://schemas.microsoft.com/office/powerpoint/2010/main" val="7547807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r>
              <a:rPr lang="en-US" smtClean="0"/>
              <a:t>14/10/2015</a:t>
            </a:r>
            <a:endParaRPr lang="en-US"/>
          </a:p>
        </p:txBody>
      </p:sp>
      <p:sp>
        <p:nvSpPr>
          <p:cNvPr id="5" name="Footer Placeholder 4"/>
          <p:cNvSpPr>
            <a:spLocks noGrp="1"/>
          </p:cNvSpPr>
          <p:nvPr>
            <p:ph type="ftr" sz="quarter" idx="11"/>
          </p:nvPr>
        </p:nvSpPr>
        <p:spPr/>
        <p:txBody>
          <a:bodyPr/>
          <a:lstStyle/>
          <a:p>
            <a:r>
              <a:rPr lang="en-US" smtClean="0"/>
              <a:t>Theo Geralis</a:t>
            </a:r>
            <a:endParaRPr lang="en-US"/>
          </a:p>
        </p:txBody>
      </p:sp>
      <p:sp>
        <p:nvSpPr>
          <p:cNvPr id="6" name="Slide Number Placeholder 5"/>
          <p:cNvSpPr>
            <a:spLocks noGrp="1"/>
          </p:cNvSpPr>
          <p:nvPr>
            <p:ph type="sldNum" sz="quarter" idx="12"/>
          </p:nvPr>
        </p:nvSpPr>
        <p:spPr/>
        <p:txBody>
          <a:bodyPr/>
          <a:lstStyle/>
          <a:p>
            <a:fld id="{881005C5-AD84-354D-B7FE-2FBB177D1142}" type="slidenum">
              <a:rPr lang="en-US" smtClean="0"/>
              <a:t>‹#›</a:t>
            </a:fld>
            <a:endParaRPr lang="en-US"/>
          </a:p>
        </p:txBody>
      </p:sp>
    </p:spTree>
    <p:extLst>
      <p:ext uri="{BB962C8B-B14F-4D97-AF65-F5344CB8AC3E}">
        <p14:creationId xmlns:p14="http://schemas.microsoft.com/office/powerpoint/2010/main" val="21591822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r>
              <a:rPr lang="en-US" smtClean="0"/>
              <a:t>14/10/2015</a:t>
            </a:r>
            <a:endParaRPr lang="en-US"/>
          </a:p>
        </p:txBody>
      </p:sp>
      <p:sp>
        <p:nvSpPr>
          <p:cNvPr id="6" name="Footer Placeholder 5"/>
          <p:cNvSpPr>
            <a:spLocks noGrp="1"/>
          </p:cNvSpPr>
          <p:nvPr>
            <p:ph type="ftr" sz="quarter" idx="11"/>
          </p:nvPr>
        </p:nvSpPr>
        <p:spPr/>
        <p:txBody>
          <a:bodyPr/>
          <a:lstStyle/>
          <a:p>
            <a:r>
              <a:rPr lang="en-US" smtClean="0"/>
              <a:t>Theo Geralis</a:t>
            </a:r>
            <a:endParaRPr lang="en-US"/>
          </a:p>
        </p:txBody>
      </p:sp>
      <p:sp>
        <p:nvSpPr>
          <p:cNvPr id="7" name="Slide Number Placeholder 6"/>
          <p:cNvSpPr>
            <a:spLocks noGrp="1"/>
          </p:cNvSpPr>
          <p:nvPr>
            <p:ph type="sldNum" sz="quarter" idx="12"/>
          </p:nvPr>
        </p:nvSpPr>
        <p:spPr/>
        <p:txBody>
          <a:bodyPr/>
          <a:lstStyle/>
          <a:p>
            <a:fld id="{881005C5-AD84-354D-B7FE-2FBB177D1142}" type="slidenum">
              <a:rPr lang="en-US" smtClean="0"/>
              <a:t>‹#›</a:t>
            </a:fld>
            <a:endParaRPr lang="en-US"/>
          </a:p>
        </p:txBody>
      </p:sp>
    </p:spTree>
    <p:extLst>
      <p:ext uri="{BB962C8B-B14F-4D97-AF65-F5344CB8AC3E}">
        <p14:creationId xmlns:p14="http://schemas.microsoft.com/office/powerpoint/2010/main" val="4078617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r>
              <a:rPr lang="en-US" smtClean="0"/>
              <a:t>14/10/2015</a:t>
            </a:r>
            <a:endParaRPr lang="en-US"/>
          </a:p>
        </p:txBody>
      </p:sp>
      <p:sp>
        <p:nvSpPr>
          <p:cNvPr id="8" name="Footer Placeholder 7"/>
          <p:cNvSpPr>
            <a:spLocks noGrp="1"/>
          </p:cNvSpPr>
          <p:nvPr>
            <p:ph type="ftr" sz="quarter" idx="11"/>
          </p:nvPr>
        </p:nvSpPr>
        <p:spPr/>
        <p:txBody>
          <a:bodyPr/>
          <a:lstStyle/>
          <a:p>
            <a:r>
              <a:rPr lang="en-US" smtClean="0"/>
              <a:t>Theo Geralis</a:t>
            </a:r>
            <a:endParaRPr lang="en-US"/>
          </a:p>
        </p:txBody>
      </p:sp>
      <p:sp>
        <p:nvSpPr>
          <p:cNvPr id="9" name="Slide Number Placeholder 8"/>
          <p:cNvSpPr>
            <a:spLocks noGrp="1"/>
          </p:cNvSpPr>
          <p:nvPr>
            <p:ph type="sldNum" sz="quarter" idx="12"/>
          </p:nvPr>
        </p:nvSpPr>
        <p:spPr/>
        <p:txBody>
          <a:bodyPr/>
          <a:lstStyle/>
          <a:p>
            <a:fld id="{881005C5-AD84-354D-B7FE-2FBB177D1142}" type="slidenum">
              <a:rPr lang="en-US" smtClean="0"/>
              <a:t>‹#›</a:t>
            </a:fld>
            <a:endParaRPr lang="en-US"/>
          </a:p>
        </p:txBody>
      </p:sp>
    </p:spTree>
    <p:extLst>
      <p:ext uri="{BB962C8B-B14F-4D97-AF65-F5344CB8AC3E}">
        <p14:creationId xmlns:p14="http://schemas.microsoft.com/office/powerpoint/2010/main" val="21186876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r>
              <a:rPr lang="en-US" smtClean="0"/>
              <a:t>14/10/2015</a:t>
            </a:r>
            <a:endParaRPr lang="en-US"/>
          </a:p>
        </p:txBody>
      </p:sp>
      <p:sp>
        <p:nvSpPr>
          <p:cNvPr id="4" name="Footer Placeholder 3"/>
          <p:cNvSpPr>
            <a:spLocks noGrp="1"/>
          </p:cNvSpPr>
          <p:nvPr>
            <p:ph type="ftr" sz="quarter" idx="11"/>
          </p:nvPr>
        </p:nvSpPr>
        <p:spPr/>
        <p:txBody>
          <a:bodyPr/>
          <a:lstStyle/>
          <a:p>
            <a:r>
              <a:rPr lang="en-US" smtClean="0"/>
              <a:t>Theo Geralis</a:t>
            </a:r>
            <a:endParaRPr lang="en-US"/>
          </a:p>
        </p:txBody>
      </p:sp>
      <p:sp>
        <p:nvSpPr>
          <p:cNvPr id="5" name="Slide Number Placeholder 4"/>
          <p:cNvSpPr>
            <a:spLocks noGrp="1"/>
          </p:cNvSpPr>
          <p:nvPr>
            <p:ph type="sldNum" sz="quarter" idx="12"/>
          </p:nvPr>
        </p:nvSpPr>
        <p:spPr/>
        <p:txBody>
          <a:bodyPr/>
          <a:lstStyle/>
          <a:p>
            <a:fld id="{881005C5-AD84-354D-B7FE-2FBB177D1142}" type="slidenum">
              <a:rPr lang="en-US" smtClean="0"/>
              <a:t>‹#›</a:t>
            </a:fld>
            <a:endParaRPr lang="en-US"/>
          </a:p>
        </p:txBody>
      </p:sp>
    </p:spTree>
    <p:extLst>
      <p:ext uri="{BB962C8B-B14F-4D97-AF65-F5344CB8AC3E}">
        <p14:creationId xmlns:p14="http://schemas.microsoft.com/office/powerpoint/2010/main" val="41846612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14/10/2015</a:t>
            </a:r>
            <a:endParaRPr lang="en-US"/>
          </a:p>
        </p:txBody>
      </p:sp>
      <p:sp>
        <p:nvSpPr>
          <p:cNvPr id="3" name="Footer Placeholder 2"/>
          <p:cNvSpPr>
            <a:spLocks noGrp="1"/>
          </p:cNvSpPr>
          <p:nvPr>
            <p:ph type="ftr" sz="quarter" idx="11"/>
          </p:nvPr>
        </p:nvSpPr>
        <p:spPr/>
        <p:txBody>
          <a:bodyPr/>
          <a:lstStyle/>
          <a:p>
            <a:r>
              <a:rPr lang="en-US" smtClean="0"/>
              <a:t>Theo Geralis</a:t>
            </a:r>
            <a:endParaRPr lang="en-US"/>
          </a:p>
        </p:txBody>
      </p:sp>
      <p:sp>
        <p:nvSpPr>
          <p:cNvPr id="4" name="Slide Number Placeholder 3"/>
          <p:cNvSpPr>
            <a:spLocks noGrp="1"/>
          </p:cNvSpPr>
          <p:nvPr>
            <p:ph type="sldNum" sz="quarter" idx="12"/>
          </p:nvPr>
        </p:nvSpPr>
        <p:spPr/>
        <p:txBody>
          <a:bodyPr/>
          <a:lstStyle/>
          <a:p>
            <a:fld id="{881005C5-AD84-354D-B7FE-2FBB177D1142}" type="slidenum">
              <a:rPr lang="en-US" smtClean="0"/>
              <a:t>‹#›</a:t>
            </a:fld>
            <a:endParaRPr lang="en-US"/>
          </a:p>
        </p:txBody>
      </p:sp>
    </p:spTree>
    <p:extLst>
      <p:ext uri="{BB962C8B-B14F-4D97-AF65-F5344CB8AC3E}">
        <p14:creationId xmlns:p14="http://schemas.microsoft.com/office/powerpoint/2010/main" val="21227301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t>14/10/2015</a:t>
            </a:r>
            <a:endParaRPr lang="en-US"/>
          </a:p>
        </p:txBody>
      </p:sp>
      <p:sp>
        <p:nvSpPr>
          <p:cNvPr id="6" name="Footer Placeholder 5"/>
          <p:cNvSpPr>
            <a:spLocks noGrp="1"/>
          </p:cNvSpPr>
          <p:nvPr>
            <p:ph type="ftr" sz="quarter" idx="11"/>
          </p:nvPr>
        </p:nvSpPr>
        <p:spPr/>
        <p:txBody>
          <a:bodyPr/>
          <a:lstStyle/>
          <a:p>
            <a:r>
              <a:rPr lang="en-US" smtClean="0"/>
              <a:t>Theo Geralis</a:t>
            </a:r>
            <a:endParaRPr lang="en-US"/>
          </a:p>
        </p:txBody>
      </p:sp>
      <p:sp>
        <p:nvSpPr>
          <p:cNvPr id="7" name="Slide Number Placeholder 6"/>
          <p:cNvSpPr>
            <a:spLocks noGrp="1"/>
          </p:cNvSpPr>
          <p:nvPr>
            <p:ph type="sldNum" sz="quarter" idx="12"/>
          </p:nvPr>
        </p:nvSpPr>
        <p:spPr/>
        <p:txBody>
          <a:bodyPr/>
          <a:lstStyle/>
          <a:p>
            <a:fld id="{881005C5-AD84-354D-B7FE-2FBB177D1142}" type="slidenum">
              <a:rPr lang="en-US" smtClean="0"/>
              <a:t>‹#›</a:t>
            </a:fld>
            <a:endParaRPr lang="en-US"/>
          </a:p>
        </p:txBody>
      </p:sp>
    </p:spTree>
    <p:extLst>
      <p:ext uri="{BB962C8B-B14F-4D97-AF65-F5344CB8AC3E}">
        <p14:creationId xmlns:p14="http://schemas.microsoft.com/office/powerpoint/2010/main" val="31259283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t>14/10/2015</a:t>
            </a:r>
            <a:endParaRPr lang="en-US"/>
          </a:p>
        </p:txBody>
      </p:sp>
      <p:sp>
        <p:nvSpPr>
          <p:cNvPr id="6" name="Footer Placeholder 5"/>
          <p:cNvSpPr>
            <a:spLocks noGrp="1"/>
          </p:cNvSpPr>
          <p:nvPr>
            <p:ph type="ftr" sz="quarter" idx="11"/>
          </p:nvPr>
        </p:nvSpPr>
        <p:spPr/>
        <p:txBody>
          <a:bodyPr/>
          <a:lstStyle/>
          <a:p>
            <a:r>
              <a:rPr lang="en-US" smtClean="0"/>
              <a:t>Theo Geralis</a:t>
            </a:r>
            <a:endParaRPr lang="en-US"/>
          </a:p>
        </p:txBody>
      </p:sp>
      <p:sp>
        <p:nvSpPr>
          <p:cNvPr id="7" name="Slide Number Placeholder 6"/>
          <p:cNvSpPr>
            <a:spLocks noGrp="1"/>
          </p:cNvSpPr>
          <p:nvPr>
            <p:ph type="sldNum" sz="quarter" idx="12"/>
          </p:nvPr>
        </p:nvSpPr>
        <p:spPr/>
        <p:txBody>
          <a:bodyPr/>
          <a:lstStyle/>
          <a:p>
            <a:fld id="{881005C5-AD84-354D-B7FE-2FBB177D1142}" type="slidenum">
              <a:rPr lang="en-US" smtClean="0"/>
              <a:t>‹#›</a:t>
            </a:fld>
            <a:endParaRPr lang="en-US"/>
          </a:p>
        </p:txBody>
      </p:sp>
    </p:spTree>
    <p:extLst>
      <p:ext uri="{BB962C8B-B14F-4D97-AF65-F5344CB8AC3E}">
        <p14:creationId xmlns:p14="http://schemas.microsoft.com/office/powerpoint/2010/main" val="244728104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smtClean="0"/>
              <a:t>14/10/2015</a:t>
            </a: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Theo Geralis</a:t>
            </a: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81005C5-AD84-354D-B7FE-2FBB177D1142}" type="slidenum">
              <a:rPr lang="en-US" smtClean="0"/>
              <a:t>‹#›</a:t>
            </a:fld>
            <a:endParaRPr lang="en-US"/>
          </a:p>
        </p:txBody>
      </p:sp>
    </p:spTree>
    <p:extLst>
      <p:ext uri="{BB962C8B-B14F-4D97-AF65-F5344CB8AC3E}">
        <p14:creationId xmlns:p14="http://schemas.microsoft.com/office/powerpoint/2010/main" val="77158572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emf"/><Relationship Id="rId4" Type="http://schemas.openxmlformats.org/officeDocument/2006/relationships/image" Target="../media/image2.jpeg"/><Relationship Id="rId5" Type="http://schemas.openxmlformats.org/officeDocument/2006/relationships/image" Target="../media/image3.jpg"/><Relationship Id="rId1" Type="http://schemas.openxmlformats.org/officeDocument/2006/relationships/slideLayout" Target="../slideLayouts/slideLayout3.xml"/><Relationship Id="rId2"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jpeg"/><Relationship Id="rId5" Type="http://schemas.openxmlformats.org/officeDocument/2006/relationships/image" Target="../media/image7.png"/><Relationship Id="rId6" Type="http://schemas.openxmlformats.org/officeDocument/2006/relationships/image" Target="../media/image8.png"/><Relationship Id="rId1" Type="http://schemas.openxmlformats.org/officeDocument/2006/relationships/slideLayout" Target="../slideLayouts/slideLayout7.xml"/><Relationship Id="rId2" Type="http://schemas.openxmlformats.org/officeDocument/2006/relationships/image" Target="../media/image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19.png"/><Relationship Id="rId15" Type="http://schemas.openxmlformats.org/officeDocument/2006/relationships/image" Target="../media/image20.png"/><Relationship Id="rId16" Type="http://schemas.openxmlformats.org/officeDocument/2006/relationships/image" Target="../media/image21.png"/><Relationship Id="rId17" Type="http://schemas.openxmlformats.org/officeDocument/2006/relationships/image" Target="../media/image22.png"/><Relationship Id="rId18" Type="http://schemas.openxmlformats.org/officeDocument/2006/relationships/image" Target="../media/image23.png"/><Relationship Id="rId19" Type="http://schemas.openxmlformats.org/officeDocument/2006/relationships/image" Target="../media/image24.png"/><Relationship Id="rId1" Type="http://schemas.openxmlformats.org/officeDocument/2006/relationships/slideLayout" Target="../slideLayouts/slideLayout2.xml"/><Relationship Id="rId2" Type="http://schemas.openxmlformats.org/officeDocument/2006/relationships/image" Target="../media/image9.png"/><Relationship Id="rId3" Type="http://schemas.openxmlformats.org/officeDocument/2006/relationships/image" Target="../media/image10.png"/><Relationship Id="rId4" Type="http://schemas.openxmlformats.org/officeDocument/2006/relationships/image" Target="../media/image11.png"/><Relationship Id="rId5" Type="http://schemas.microsoft.com/office/2007/relationships/hdphoto" Target="../media/hdphoto1.wdp"/><Relationship Id="rId6" Type="http://schemas.openxmlformats.org/officeDocument/2006/relationships/image" Target="../media/image12.png"/><Relationship Id="rId7" Type="http://schemas.openxmlformats.org/officeDocument/2006/relationships/image" Target="../media/image13.png"/><Relationship Id="rId8" Type="http://schemas.microsoft.com/office/2007/relationships/hdphoto" Target="../media/hdphoto2.wdp"/><Relationship Id="rId9" Type="http://schemas.openxmlformats.org/officeDocument/2006/relationships/image" Target="../media/image14.png"/><Relationship Id="rId10" Type="http://schemas.openxmlformats.org/officeDocument/2006/relationships/image" Target="../media/image15.png"/></Relationships>
</file>

<file path=ppt/slides/_rels/slide5.xml.rels><?xml version="1.0" encoding="UTF-8" standalone="yes"?>
<Relationships xmlns="http://schemas.openxmlformats.org/package/2006/relationships"><Relationship Id="rId11" Type="http://schemas.openxmlformats.org/officeDocument/2006/relationships/image" Target="../media/image29.png"/><Relationship Id="rId12" Type="http://schemas.openxmlformats.org/officeDocument/2006/relationships/image" Target="../media/image30.png"/><Relationship Id="rId13" Type="http://schemas.openxmlformats.org/officeDocument/2006/relationships/image" Target="../media/image31.png"/><Relationship Id="rId14" Type="http://schemas.microsoft.com/office/2007/relationships/hdphoto" Target="../media/hdphoto3.wdp"/><Relationship Id="rId15" Type="http://schemas.openxmlformats.org/officeDocument/2006/relationships/image" Target="../media/image32.png"/><Relationship Id="rId16" Type="http://schemas.openxmlformats.org/officeDocument/2006/relationships/image" Target="../media/image33.png"/><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5.png"/><Relationship Id="rId4" Type="http://schemas.openxmlformats.org/officeDocument/2006/relationships/image" Target="../media/image26.png"/><Relationship Id="rId5" Type="http://schemas.openxmlformats.org/officeDocument/2006/relationships/image" Target="../media/image27.png"/><Relationship Id="rId6" Type="http://schemas.openxmlformats.org/officeDocument/2006/relationships/image" Target="../media/image22.png"/><Relationship Id="rId7" Type="http://schemas.openxmlformats.org/officeDocument/2006/relationships/image" Target="../media/image23.png"/><Relationship Id="rId8" Type="http://schemas.openxmlformats.org/officeDocument/2006/relationships/image" Target="../media/image24.png"/><Relationship Id="rId9" Type="http://schemas.openxmlformats.org/officeDocument/2006/relationships/image" Target="../media/image28.png"/><Relationship Id="rId10" Type="http://schemas.openxmlformats.org/officeDocument/2006/relationships/image" Target="../media/image18.png"/></Relationships>
</file>

<file path=ppt/slides/_rels/slide6.xml.rels><?xml version="1.0" encoding="UTF-8" standalone="yes"?>
<Relationships xmlns="http://schemas.openxmlformats.org/package/2006/relationships"><Relationship Id="rId11" Type="http://schemas.openxmlformats.org/officeDocument/2006/relationships/image" Target="../media/image42.png"/><Relationship Id="rId12" Type="http://schemas.microsoft.com/office/2007/relationships/hdphoto" Target="../media/hdphoto5.wdp"/><Relationship Id="rId13" Type="http://schemas.openxmlformats.org/officeDocument/2006/relationships/image" Target="../media/image43.png"/><Relationship Id="rId14" Type="http://schemas.openxmlformats.org/officeDocument/2006/relationships/image" Target="../media/image30.png"/><Relationship Id="rId15" Type="http://schemas.openxmlformats.org/officeDocument/2006/relationships/image" Target="../media/image44.png"/><Relationship Id="rId1" Type="http://schemas.openxmlformats.org/officeDocument/2006/relationships/slideLayout" Target="../slideLayouts/slideLayout2.xml"/><Relationship Id="rId2" Type="http://schemas.openxmlformats.org/officeDocument/2006/relationships/image" Target="../media/image34.png"/><Relationship Id="rId3" Type="http://schemas.openxmlformats.org/officeDocument/2006/relationships/image" Target="../media/image35.png"/><Relationship Id="rId4" Type="http://schemas.openxmlformats.org/officeDocument/2006/relationships/image" Target="../media/image36.gif"/><Relationship Id="rId5" Type="http://schemas.openxmlformats.org/officeDocument/2006/relationships/image" Target="../media/image37.jpeg"/><Relationship Id="rId6" Type="http://schemas.microsoft.com/office/2007/relationships/hdphoto" Target="../media/hdphoto4.wdp"/><Relationship Id="rId7" Type="http://schemas.openxmlformats.org/officeDocument/2006/relationships/image" Target="../media/image38.png"/><Relationship Id="rId8" Type="http://schemas.openxmlformats.org/officeDocument/2006/relationships/image" Target="../media/image39.png"/><Relationship Id="rId9" Type="http://schemas.openxmlformats.org/officeDocument/2006/relationships/image" Target="../media/image40.png"/><Relationship Id="rId10" Type="http://schemas.openxmlformats.org/officeDocument/2006/relationships/image" Target="../media/image41.png"/></Relationships>
</file>

<file path=ppt/slides/_rels/slide7.xml.rels><?xml version="1.0" encoding="UTF-8" standalone="yes"?>
<Relationships xmlns="http://schemas.openxmlformats.org/package/2006/relationships"><Relationship Id="rId3" Type="http://schemas.openxmlformats.org/officeDocument/2006/relationships/image" Target="../media/image43.png"/><Relationship Id="rId4" Type="http://schemas.openxmlformats.org/officeDocument/2006/relationships/image" Target="../media/image46.jpeg"/><Relationship Id="rId1" Type="http://schemas.openxmlformats.org/officeDocument/2006/relationships/slideLayout" Target="../slideLayouts/slideLayout2.xml"/><Relationship Id="rId2" Type="http://schemas.openxmlformats.org/officeDocument/2006/relationships/image" Target="../media/image45.png"/></Relationships>
</file>

<file path=ppt/slides/_rels/slide8.xml.rels><?xml version="1.0" encoding="UTF-8" standalone="yes"?>
<Relationships xmlns="http://schemas.openxmlformats.org/package/2006/relationships"><Relationship Id="rId3" Type="http://schemas.microsoft.com/office/2007/relationships/hdphoto" Target="../media/hdphoto6.wdp"/><Relationship Id="rId4" Type="http://schemas.openxmlformats.org/officeDocument/2006/relationships/image" Target="../media/image43.png"/><Relationship Id="rId5" Type="http://schemas.openxmlformats.org/officeDocument/2006/relationships/image" Target="../media/image48.tif"/><Relationship Id="rId1" Type="http://schemas.openxmlformats.org/officeDocument/2006/relationships/slideLayout" Target="../slideLayouts/slideLayout2.xml"/><Relationship Id="rId2" Type="http://schemas.openxmlformats.org/officeDocument/2006/relationships/image" Target="../media/image4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53294" y="29341"/>
            <a:ext cx="8390706" cy="1200328"/>
          </a:xfrm>
          <a:prstGeom prst="rect">
            <a:avLst/>
          </a:prstGeom>
          <a:noFill/>
        </p:spPr>
        <p:txBody>
          <a:bodyPr wrap="square" rtlCol="0">
            <a:spAutoFit/>
          </a:bodyPr>
          <a:lstStyle/>
          <a:p>
            <a:pPr algn="ctr"/>
            <a:r>
              <a:rPr lang="en-US" sz="2400" b="1" dirty="0" smtClean="0">
                <a:solidFill>
                  <a:schemeClr val="tx2"/>
                </a:solidFill>
                <a:latin typeface="Bookman Old Style" pitchFamily="18" charset="0"/>
              </a:rPr>
              <a:t>Innovative Micromegas manufacturing with</a:t>
            </a:r>
          </a:p>
          <a:p>
            <a:pPr algn="ctr"/>
            <a:r>
              <a:rPr lang="en-US" sz="2400" b="1" dirty="0" err="1" smtClean="0">
                <a:solidFill>
                  <a:schemeClr val="tx2"/>
                </a:solidFill>
                <a:latin typeface="Bookman Old Style" pitchFamily="18" charset="0"/>
              </a:rPr>
              <a:t>Microfabrication</a:t>
            </a:r>
            <a:r>
              <a:rPr lang="en-US" sz="2400" b="1" dirty="0" smtClean="0">
                <a:solidFill>
                  <a:schemeClr val="tx2"/>
                </a:solidFill>
                <a:latin typeface="Bookman Old Style" pitchFamily="18" charset="0"/>
              </a:rPr>
              <a:t> techniques </a:t>
            </a:r>
          </a:p>
          <a:p>
            <a:pPr algn="ctr"/>
            <a:r>
              <a:rPr lang="en-US" sz="2400" b="1" dirty="0">
                <a:solidFill>
                  <a:schemeClr val="tx2"/>
                </a:solidFill>
                <a:latin typeface="Bookman Old Style" pitchFamily="18" charset="0"/>
              </a:rPr>
              <a:t>a</a:t>
            </a:r>
            <a:r>
              <a:rPr lang="en-US" sz="2400" b="1" dirty="0" smtClean="0">
                <a:solidFill>
                  <a:schemeClr val="tx2"/>
                </a:solidFill>
                <a:latin typeface="Bookman Old Style" pitchFamily="18" charset="0"/>
              </a:rPr>
              <a:t>nd use of </a:t>
            </a:r>
            <a:r>
              <a:rPr lang="en-US" sz="2400" b="1" dirty="0" err="1">
                <a:solidFill>
                  <a:schemeClr val="tx2"/>
                </a:solidFill>
                <a:latin typeface="Bookman Old Style" pitchFamily="18" charset="0"/>
              </a:rPr>
              <a:t>G</a:t>
            </a:r>
            <a:r>
              <a:rPr lang="en-US" sz="2400" b="1" dirty="0" err="1" smtClean="0">
                <a:solidFill>
                  <a:schemeClr val="tx2"/>
                </a:solidFill>
                <a:latin typeface="Bookman Old Style" pitchFamily="18" charset="0"/>
              </a:rPr>
              <a:t>raphene</a:t>
            </a:r>
            <a:r>
              <a:rPr lang="en-US" sz="2400" b="1" dirty="0" smtClean="0">
                <a:solidFill>
                  <a:schemeClr val="tx2"/>
                </a:solidFill>
                <a:latin typeface="Bookman Old Style" pitchFamily="18" charset="0"/>
              </a:rPr>
              <a:t> </a:t>
            </a:r>
          </a:p>
        </p:txBody>
      </p:sp>
      <p:sp>
        <p:nvSpPr>
          <p:cNvPr id="11" name="TextBox 10"/>
          <p:cNvSpPr txBox="1"/>
          <p:nvPr/>
        </p:nvSpPr>
        <p:spPr>
          <a:xfrm>
            <a:off x="6135611" y="1229669"/>
            <a:ext cx="2611540" cy="923330"/>
          </a:xfrm>
          <a:prstGeom prst="rect">
            <a:avLst/>
          </a:prstGeom>
          <a:noFill/>
        </p:spPr>
        <p:txBody>
          <a:bodyPr wrap="square" rtlCol="0">
            <a:spAutoFit/>
          </a:bodyPr>
          <a:lstStyle/>
          <a:p>
            <a:r>
              <a:rPr lang="en-US" b="1" i="1" dirty="0" err="1" smtClean="0">
                <a:latin typeface="Bookman Old Style" pitchFamily="18" charset="0"/>
              </a:rPr>
              <a:t>Chryssa</a:t>
            </a:r>
            <a:r>
              <a:rPr lang="en-US" b="1" i="1" dirty="0" smtClean="0">
                <a:latin typeface="Bookman Old Style" pitchFamily="18" charset="0"/>
              </a:rPr>
              <a:t> </a:t>
            </a:r>
            <a:r>
              <a:rPr lang="en-US" b="1" i="1" dirty="0" err="1" smtClean="0">
                <a:latin typeface="Bookman Old Style" pitchFamily="18" charset="0"/>
              </a:rPr>
              <a:t>Vassou</a:t>
            </a:r>
            <a:endParaRPr lang="en-US" b="1" i="1" dirty="0" smtClean="0">
              <a:latin typeface="Bookman Old Style" pitchFamily="18" charset="0"/>
            </a:endParaRPr>
          </a:p>
          <a:p>
            <a:r>
              <a:rPr lang="en-US" b="1" i="1" dirty="0" smtClean="0">
                <a:latin typeface="Bookman Old Style" pitchFamily="18" charset="0"/>
              </a:rPr>
              <a:t>NCSR Demokritos</a:t>
            </a:r>
          </a:p>
          <a:p>
            <a:r>
              <a:rPr lang="en-US" b="1" i="1" dirty="0" smtClean="0">
                <a:latin typeface="Bookman Old Style" pitchFamily="18" charset="0"/>
              </a:rPr>
              <a:t>14/10/2015</a:t>
            </a:r>
          </a:p>
        </p:txBody>
      </p:sp>
      <p:sp>
        <p:nvSpPr>
          <p:cNvPr id="15" name="Date Placeholder 14"/>
          <p:cNvSpPr>
            <a:spLocks noGrp="1"/>
          </p:cNvSpPr>
          <p:nvPr>
            <p:ph type="dt" sz="half" idx="10"/>
          </p:nvPr>
        </p:nvSpPr>
        <p:spPr/>
        <p:txBody>
          <a:bodyPr/>
          <a:lstStyle/>
          <a:p>
            <a:r>
              <a:rPr lang="en-US" smtClean="0"/>
              <a:t>14/10/2015</a:t>
            </a:r>
            <a:endParaRPr lang="el-GR" dirty="0"/>
          </a:p>
        </p:txBody>
      </p:sp>
      <p:sp>
        <p:nvSpPr>
          <p:cNvPr id="16" name="Slide Number Placeholder 15"/>
          <p:cNvSpPr>
            <a:spLocks noGrp="1"/>
          </p:cNvSpPr>
          <p:nvPr>
            <p:ph type="sldNum" sz="quarter" idx="12"/>
          </p:nvPr>
        </p:nvSpPr>
        <p:spPr/>
        <p:txBody>
          <a:bodyPr/>
          <a:lstStyle/>
          <a:p>
            <a:fld id="{165EFDEA-2208-403E-A31F-51974303E7CA}" type="slidenum">
              <a:rPr lang="el-GR" smtClean="0"/>
              <a:pPr/>
              <a:t>1</a:t>
            </a:fld>
            <a:endParaRPr lang="el-GR"/>
          </a:p>
        </p:txBody>
      </p:sp>
      <p:sp>
        <p:nvSpPr>
          <p:cNvPr id="17" name="Footer Placeholder 16"/>
          <p:cNvSpPr>
            <a:spLocks noGrp="1"/>
          </p:cNvSpPr>
          <p:nvPr>
            <p:ph type="ftr" sz="quarter" idx="11"/>
          </p:nvPr>
        </p:nvSpPr>
        <p:spPr/>
        <p:txBody>
          <a:bodyPr/>
          <a:lstStyle/>
          <a:p>
            <a:r>
              <a:rPr lang="en-US" dirty="0" smtClean="0"/>
              <a:t>Theo Geralis</a:t>
            </a:r>
            <a:endParaRPr lang="el-GR" dirty="0"/>
          </a:p>
        </p:txBody>
      </p:sp>
      <p:sp>
        <p:nvSpPr>
          <p:cNvPr id="19" name="TextBox 18"/>
          <p:cNvSpPr txBox="1"/>
          <p:nvPr/>
        </p:nvSpPr>
        <p:spPr>
          <a:xfrm>
            <a:off x="441396" y="1969167"/>
            <a:ext cx="5660286" cy="2585323"/>
          </a:xfrm>
          <a:prstGeom prst="rect">
            <a:avLst/>
          </a:prstGeom>
          <a:noFill/>
        </p:spPr>
        <p:txBody>
          <a:bodyPr wrap="none" rtlCol="0">
            <a:spAutoFit/>
          </a:bodyPr>
          <a:lstStyle/>
          <a:p>
            <a:r>
              <a:rPr lang="en-US" b="1" dirty="0" smtClean="0">
                <a:latin typeface="Bookman Old Style"/>
                <a:cs typeface="Bookman Old Style"/>
              </a:rPr>
              <a:t>NCSR Demokritos</a:t>
            </a:r>
          </a:p>
          <a:p>
            <a:r>
              <a:rPr lang="en-US" b="1" dirty="0" smtClean="0">
                <a:latin typeface="Bookman Old Style"/>
                <a:cs typeface="Bookman Old Style"/>
              </a:rPr>
              <a:t>Institute of Nuclear and Particle Physics</a:t>
            </a:r>
          </a:p>
          <a:p>
            <a:r>
              <a:rPr lang="en-US" dirty="0" smtClean="0">
                <a:latin typeface="Bookman Old Style"/>
                <a:cs typeface="Bookman Old Style"/>
              </a:rPr>
              <a:t>C. </a:t>
            </a:r>
            <a:r>
              <a:rPr lang="en-US" dirty="0" err="1" smtClean="0">
                <a:latin typeface="Bookman Old Style"/>
                <a:cs typeface="Bookman Old Style"/>
              </a:rPr>
              <a:t>Vassou</a:t>
            </a:r>
            <a:r>
              <a:rPr lang="en-US" dirty="0" smtClean="0">
                <a:latin typeface="Bookman Old Style"/>
                <a:cs typeface="Bookman Old Style"/>
              </a:rPr>
              <a:t>, T. Geralis</a:t>
            </a:r>
          </a:p>
          <a:p>
            <a:r>
              <a:rPr lang="en-US" b="1" dirty="0" smtClean="0">
                <a:latin typeface="Bookman Old Style"/>
                <a:cs typeface="Bookman Old Style"/>
              </a:rPr>
              <a:t>Institute of </a:t>
            </a:r>
            <a:r>
              <a:rPr lang="en-US" b="1" dirty="0" err="1" smtClean="0">
                <a:latin typeface="Bookman Old Style"/>
                <a:cs typeface="Bookman Old Style"/>
              </a:rPr>
              <a:t>Nanoscience</a:t>
            </a:r>
            <a:r>
              <a:rPr lang="en-US" b="1" dirty="0" smtClean="0">
                <a:latin typeface="Bookman Old Style"/>
                <a:cs typeface="Bookman Old Style"/>
              </a:rPr>
              <a:t> and Nanotechnology</a:t>
            </a:r>
          </a:p>
          <a:p>
            <a:r>
              <a:rPr lang="en-US" dirty="0" smtClean="0">
                <a:latin typeface="Bookman Old Style"/>
                <a:cs typeface="Bookman Old Style"/>
              </a:rPr>
              <a:t>M. </a:t>
            </a:r>
            <a:r>
              <a:rPr lang="en-US" dirty="0" err="1" smtClean="0">
                <a:latin typeface="Bookman Old Style"/>
                <a:cs typeface="Bookman Old Style"/>
              </a:rPr>
              <a:t>Vlachopoulou</a:t>
            </a:r>
            <a:r>
              <a:rPr lang="en-US" dirty="0" smtClean="0">
                <a:latin typeface="Bookman Old Style"/>
                <a:cs typeface="Bookman Old Style"/>
              </a:rPr>
              <a:t>, A. </a:t>
            </a:r>
            <a:r>
              <a:rPr lang="en-US" dirty="0" err="1" smtClean="0">
                <a:latin typeface="Bookman Old Style"/>
                <a:cs typeface="Bookman Old Style"/>
              </a:rPr>
              <a:t>Tserepi</a:t>
            </a:r>
            <a:r>
              <a:rPr lang="en-US" dirty="0" smtClean="0">
                <a:latin typeface="Bookman Old Style"/>
                <a:cs typeface="Bookman Old Style"/>
              </a:rPr>
              <a:t>, A. </a:t>
            </a:r>
            <a:r>
              <a:rPr lang="en-US" dirty="0" err="1" smtClean="0">
                <a:latin typeface="Bookman Old Style"/>
                <a:cs typeface="Bookman Old Style"/>
              </a:rPr>
              <a:t>Dimoulas</a:t>
            </a:r>
            <a:endParaRPr lang="en-US" dirty="0" smtClean="0">
              <a:latin typeface="Bookman Old Style"/>
              <a:cs typeface="Bookman Old Style"/>
            </a:endParaRPr>
          </a:p>
          <a:p>
            <a:r>
              <a:rPr lang="en-US" b="1" dirty="0" smtClean="0">
                <a:latin typeface="Bookman Old Style"/>
                <a:cs typeface="Bookman Old Style"/>
              </a:rPr>
              <a:t>National Technical University of Athens</a:t>
            </a:r>
          </a:p>
          <a:p>
            <a:r>
              <a:rPr lang="en-US" dirty="0" smtClean="0">
                <a:latin typeface="Bookman Old Style"/>
                <a:cs typeface="Bookman Old Style"/>
              </a:rPr>
              <a:t>J. Marquez Velasco</a:t>
            </a:r>
          </a:p>
          <a:p>
            <a:r>
              <a:rPr lang="en-US" b="1" dirty="0" smtClean="0">
                <a:latin typeface="Bookman Old Style"/>
                <a:cs typeface="Bookman Old Style"/>
              </a:rPr>
              <a:t>University of Athens</a:t>
            </a:r>
          </a:p>
          <a:p>
            <a:r>
              <a:rPr lang="en-US" dirty="0" smtClean="0">
                <a:latin typeface="Bookman Old Style"/>
                <a:cs typeface="Bookman Old Style"/>
              </a:rPr>
              <a:t>A. </a:t>
            </a:r>
            <a:r>
              <a:rPr lang="en-US" dirty="0" err="1" smtClean="0">
                <a:latin typeface="Bookman Old Style"/>
                <a:cs typeface="Bookman Old Style"/>
              </a:rPr>
              <a:t>Giamini</a:t>
            </a:r>
            <a:endParaRPr lang="en-US" dirty="0" smtClean="0">
              <a:latin typeface="Bookman Old Style"/>
              <a:cs typeface="Bookman Old Style"/>
            </a:endParaRPr>
          </a:p>
        </p:txBody>
      </p:sp>
      <p:pic>
        <p:nvPicPr>
          <p:cNvPr id="9" name="Εικόνα 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208371" y="5038250"/>
            <a:ext cx="3819076" cy="934965"/>
          </a:xfrm>
          <a:prstGeom prst="rect">
            <a:avLst/>
          </a:prstGeom>
          <a:noFill/>
          <a:ln w="9525">
            <a:noFill/>
            <a:miter lim="800000"/>
            <a:headEnd/>
            <a:tailEnd/>
          </a:ln>
        </p:spPr>
      </p:pic>
      <p:pic>
        <p:nvPicPr>
          <p:cNvPr id="10" name="Picture 7" descr="Demokritos"/>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0"/>
            <a:ext cx="1040527" cy="990600"/>
          </a:xfrm>
          <a:prstGeom prst="rect">
            <a:avLst/>
          </a:prstGeom>
          <a:noFill/>
          <a:ln w="9525">
            <a:noFill/>
            <a:miter lim="800000"/>
            <a:headEnd/>
            <a:tailEnd/>
          </a:ln>
        </p:spPr>
      </p:pic>
      <p:pic>
        <p:nvPicPr>
          <p:cNvPr id="2" name="Picture 1" descr="banner.jp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63928" y="5038250"/>
            <a:ext cx="4335902" cy="1066049"/>
          </a:xfrm>
          <a:prstGeom prst="rect">
            <a:avLst/>
          </a:prstGeom>
        </p:spPr>
      </p:pic>
    </p:spTree>
    <p:extLst>
      <p:ext uri="{BB962C8B-B14F-4D97-AF65-F5344CB8AC3E}">
        <p14:creationId xmlns:p14="http://schemas.microsoft.com/office/powerpoint/2010/main" val="2917385757"/>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Ορθογώνιο 7"/>
          <p:cNvSpPr/>
          <p:nvPr/>
        </p:nvSpPr>
        <p:spPr>
          <a:xfrm>
            <a:off x="2972882" y="5241375"/>
            <a:ext cx="3378496" cy="316018"/>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Ορθογώνιο 6"/>
          <p:cNvSpPr/>
          <p:nvPr/>
        </p:nvSpPr>
        <p:spPr>
          <a:xfrm>
            <a:off x="2972882" y="4110560"/>
            <a:ext cx="3342180" cy="852102"/>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Τίτλος 1"/>
          <p:cNvSpPr txBox="1">
            <a:spLocks/>
          </p:cNvSpPr>
          <p:nvPr/>
        </p:nvSpPr>
        <p:spPr>
          <a:xfrm>
            <a:off x="612271" y="0"/>
            <a:ext cx="8229600" cy="657907"/>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b="1" dirty="0" err="1" smtClean="0">
                <a:latin typeface="Bookman Old Style"/>
                <a:cs typeface="Bookman Old Style"/>
              </a:rPr>
              <a:t>Micromegas</a:t>
            </a:r>
            <a:r>
              <a:rPr lang="en-US" sz="2800" b="1" dirty="0" smtClean="0">
                <a:latin typeface="Bookman Old Style"/>
                <a:cs typeface="Bookman Old Style"/>
              </a:rPr>
              <a:t> Detector </a:t>
            </a:r>
            <a:r>
              <a:rPr lang="en-US" sz="2800" b="1" dirty="0" err="1" smtClean="0">
                <a:latin typeface="Bookman Old Style"/>
                <a:cs typeface="Bookman Old Style"/>
              </a:rPr>
              <a:t>microfabricatio</a:t>
            </a:r>
            <a:r>
              <a:rPr lang="en-US" sz="3200" b="1" dirty="0" err="1" smtClean="0">
                <a:latin typeface="Bookman Old Style"/>
                <a:cs typeface="Bookman Old Style"/>
              </a:rPr>
              <a:t>n</a:t>
            </a:r>
            <a:endParaRPr lang="en-US" sz="3200" b="1" dirty="0">
              <a:latin typeface="Bookman Old Style"/>
              <a:cs typeface="Bookman Old Style"/>
            </a:endParaRPr>
          </a:p>
        </p:txBody>
      </p:sp>
      <p:sp>
        <p:nvSpPr>
          <p:cNvPr id="5" name="Ορθογώνιο 4"/>
          <p:cNvSpPr/>
          <p:nvPr/>
        </p:nvSpPr>
        <p:spPr>
          <a:xfrm>
            <a:off x="2952293" y="5557393"/>
            <a:ext cx="288032" cy="72008"/>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Ορθογώνιο 5"/>
          <p:cNvSpPr/>
          <p:nvPr/>
        </p:nvSpPr>
        <p:spPr>
          <a:xfrm>
            <a:off x="3392725" y="5557393"/>
            <a:ext cx="288032" cy="72008"/>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816389" y="5547980"/>
            <a:ext cx="755650" cy="96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Ορθογώνιο 2"/>
          <p:cNvSpPr/>
          <p:nvPr/>
        </p:nvSpPr>
        <p:spPr>
          <a:xfrm>
            <a:off x="2962586" y="5644817"/>
            <a:ext cx="3388791" cy="172312"/>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099"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707547" y="5541630"/>
            <a:ext cx="1633537" cy="103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0"/>
          <p:cNvSpPr txBox="1"/>
          <p:nvPr/>
        </p:nvSpPr>
        <p:spPr>
          <a:xfrm>
            <a:off x="6600773" y="5573893"/>
            <a:ext cx="540060" cy="276999"/>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1200" dirty="0" smtClean="0"/>
              <a:t>strips</a:t>
            </a:r>
            <a:endParaRPr lang="en-US" sz="1200" dirty="0"/>
          </a:p>
        </p:txBody>
      </p:sp>
      <p:sp>
        <p:nvSpPr>
          <p:cNvPr id="12" name="Κύλινδρος 11"/>
          <p:cNvSpPr/>
          <p:nvPr/>
        </p:nvSpPr>
        <p:spPr>
          <a:xfrm>
            <a:off x="3207100" y="5232856"/>
            <a:ext cx="224408" cy="344277"/>
          </a:xfrm>
          <a:prstGeom prst="can">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Κύλινδρος 14"/>
          <p:cNvSpPr/>
          <p:nvPr/>
        </p:nvSpPr>
        <p:spPr>
          <a:xfrm>
            <a:off x="4082010" y="5222590"/>
            <a:ext cx="224408" cy="344277"/>
          </a:xfrm>
          <a:prstGeom prst="can">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Κύλινδρος 15"/>
          <p:cNvSpPr/>
          <p:nvPr/>
        </p:nvSpPr>
        <p:spPr>
          <a:xfrm>
            <a:off x="4975445" y="5220009"/>
            <a:ext cx="224408" cy="344277"/>
          </a:xfrm>
          <a:prstGeom prst="can">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Κύλινδρος 16"/>
          <p:cNvSpPr/>
          <p:nvPr/>
        </p:nvSpPr>
        <p:spPr>
          <a:xfrm>
            <a:off x="5848112" y="5226125"/>
            <a:ext cx="224408" cy="344277"/>
          </a:xfrm>
          <a:prstGeom prst="can">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Ορθογώνιο 17"/>
          <p:cNvSpPr/>
          <p:nvPr/>
        </p:nvSpPr>
        <p:spPr>
          <a:xfrm>
            <a:off x="2993303" y="5053338"/>
            <a:ext cx="45719" cy="117131"/>
          </a:xfrm>
          <a:prstGeom prst="rect">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Ορθογώνιο 20"/>
          <p:cNvSpPr/>
          <p:nvPr/>
        </p:nvSpPr>
        <p:spPr>
          <a:xfrm>
            <a:off x="3160478" y="5053339"/>
            <a:ext cx="45719" cy="117131"/>
          </a:xfrm>
          <a:prstGeom prst="rect">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Ορθογώνιο 21"/>
          <p:cNvSpPr/>
          <p:nvPr/>
        </p:nvSpPr>
        <p:spPr>
          <a:xfrm>
            <a:off x="3314520" y="5053338"/>
            <a:ext cx="45719" cy="117131"/>
          </a:xfrm>
          <a:prstGeom prst="rect">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Ορθογώνιο 22"/>
          <p:cNvSpPr/>
          <p:nvPr/>
        </p:nvSpPr>
        <p:spPr>
          <a:xfrm>
            <a:off x="3481695" y="5053339"/>
            <a:ext cx="45719" cy="117131"/>
          </a:xfrm>
          <a:prstGeom prst="rect">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Ορθογώνιο 23"/>
          <p:cNvSpPr/>
          <p:nvPr/>
        </p:nvSpPr>
        <p:spPr>
          <a:xfrm>
            <a:off x="3635658" y="5053338"/>
            <a:ext cx="45719" cy="117131"/>
          </a:xfrm>
          <a:prstGeom prst="rect">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Ορθογώνιο 24"/>
          <p:cNvSpPr/>
          <p:nvPr/>
        </p:nvSpPr>
        <p:spPr>
          <a:xfrm>
            <a:off x="3802833" y="5053339"/>
            <a:ext cx="45719" cy="117131"/>
          </a:xfrm>
          <a:prstGeom prst="rect">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Ορθογώνιο 25"/>
          <p:cNvSpPr/>
          <p:nvPr/>
        </p:nvSpPr>
        <p:spPr>
          <a:xfrm>
            <a:off x="3956875" y="5053338"/>
            <a:ext cx="45719" cy="117131"/>
          </a:xfrm>
          <a:prstGeom prst="rect">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Ορθογώνιο 26"/>
          <p:cNvSpPr/>
          <p:nvPr/>
        </p:nvSpPr>
        <p:spPr>
          <a:xfrm>
            <a:off x="4124050" y="5053339"/>
            <a:ext cx="45719" cy="117131"/>
          </a:xfrm>
          <a:prstGeom prst="rect">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Ορθογώνιο 27"/>
          <p:cNvSpPr/>
          <p:nvPr/>
        </p:nvSpPr>
        <p:spPr>
          <a:xfrm>
            <a:off x="4278119" y="5053336"/>
            <a:ext cx="45719" cy="117131"/>
          </a:xfrm>
          <a:prstGeom prst="rect">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Ορθογώνιο 28"/>
          <p:cNvSpPr/>
          <p:nvPr/>
        </p:nvSpPr>
        <p:spPr>
          <a:xfrm>
            <a:off x="4445294" y="5053337"/>
            <a:ext cx="45719" cy="117131"/>
          </a:xfrm>
          <a:prstGeom prst="rect">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Ορθογώνιο 29"/>
          <p:cNvSpPr/>
          <p:nvPr/>
        </p:nvSpPr>
        <p:spPr>
          <a:xfrm>
            <a:off x="4599336" y="5053336"/>
            <a:ext cx="45719" cy="117131"/>
          </a:xfrm>
          <a:prstGeom prst="rect">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Ορθογώνιο 30"/>
          <p:cNvSpPr/>
          <p:nvPr/>
        </p:nvSpPr>
        <p:spPr>
          <a:xfrm>
            <a:off x="4766511" y="5053337"/>
            <a:ext cx="45719" cy="117131"/>
          </a:xfrm>
          <a:prstGeom prst="rect">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Ορθογώνιο 31"/>
          <p:cNvSpPr/>
          <p:nvPr/>
        </p:nvSpPr>
        <p:spPr>
          <a:xfrm>
            <a:off x="4920474" y="5053336"/>
            <a:ext cx="45719" cy="117131"/>
          </a:xfrm>
          <a:prstGeom prst="rect">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Ορθογώνιο 32"/>
          <p:cNvSpPr/>
          <p:nvPr/>
        </p:nvSpPr>
        <p:spPr>
          <a:xfrm>
            <a:off x="5087649" y="5053337"/>
            <a:ext cx="45719" cy="117131"/>
          </a:xfrm>
          <a:prstGeom prst="rect">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Ορθογώνιο 33"/>
          <p:cNvSpPr/>
          <p:nvPr/>
        </p:nvSpPr>
        <p:spPr>
          <a:xfrm>
            <a:off x="5241691" y="5053336"/>
            <a:ext cx="45719" cy="117131"/>
          </a:xfrm>
          <a:prstGeom prst="rect">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Ορθογώνιο 34"/>
          <p:cNvSpPr/>
          <p:nvPr/>
        </p:nvSpPr>
        <p:spPr>
          <a:xfrm>
            <a:off x="5408866" y="5053337"/>
            <a:ext cx="45719" cy="117131"/>
          </a:xfrm>
          <a:prstGeom prst="rect">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Ορθογώνιο 35"/>
          <p:cNvSpPr/>
          <p:nvPr/>
        </p:nvSpPr>
        <p:spPr>
          <a:xfrm>
            <a:off x="5556161" y="5053335"/>
            <a:ext cx="45719" cy="117131"/>
          </a:xfrm>
          <a:prstGeom prst="rect">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Ορθογώνιο 36"/>
          <p:cNvSpPr/>
          <p:nvPr/>
        </p:nvSpPr>
        <p:spPr>
          <a:xfrm>
            <a:off x="5710124" y="5053334"/>
            <a:ext cx="45719" cy="117131"/>
          </a:xfrm>
          <a:prstGeom prst="rect">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Ορθογώνιο 37"/>
          <p:cNvSpPr/>
          <p:nvPr/>
        </p:nvSpPr>
        <p:spPr>
          <a:xfrm>
            <a:off x="5877299" y="5053335"/>
            <a:ext cx="45719" cy="117131"/>
          </a:xfrm>
          <a:prstGeom prst="rect">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Ορθογώνιο 38"/>
          <p:cNvSpPr/>
          <p:nvPr/>
        </p:nvSpPr>
        <p:spPr>
          <a:xfrm>
            <a:off x="6031341" y="5053334"/>
            <a:ext cx="45719" cy="117131"/>
          </a:xfrm>
          <a:prstGeom prst="rect">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Ορθογώνιο 39"/>
          <p:cNvSpPr/>
          <p:nvPr/>
        </p:nvSpPr>
        <p:spPr>
          <a:xfrm>
            <a:off x="6198516" y="5053335"/>
            <a:ext cx="45719" cy="117131"/>
          </a:xfrm>
          <a:prstGeom prst="rect">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1" name="Εικόνα 40"/>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972882" y="4966522"/>
            <a:ext cx="3378496" cy="106696"/>
          </a:xfrm>
          <a:prstGeom prst="rect">
            <a:avLst/>
          </a:prstGeom>
        </p:spPr>
      </p:pic>
      <p:sp>
        <p:nvSpPr>
          <p:cNvPr id="42" name="TextBox 41"/>
          <p:cNvSpPr txBox="1"/>
          <p:nvPr/>
        </p:nvSpPr>
        <p:spPr>
          <a:xfrm>
            <a:off x="2304274" y="5352402"/>
            <a:ext cx="576064" cy="276999"/>
          </a:xfrm>
          <a:prstGeom prst="rect">
            <a:avLst/>
          </a:prstGeom>
          <a:ln>
            <a:solidFill>
              <a:schemeClr val="bg1">
                <a:lumMod val="65000"/>
              </a:schemeClr>
            </a:solidFill>
          </a:ln>
        </p:spPr>
        <p:style>
          <a:lnRef idx="2">
            <a:schemeClr val="dk1"/>
          </a:lnRef>
          <a:fillRef idx="1">
            <a:schemeClr val="lt1"/>
          </a:fillRef>
          <a:effectRef idx="0">
            <a:schemeClr val="dk1"/>
          </a:effectRef>
          <a:fontRef idx="minor">
            <a:schemeClr val="dk1"/>
          </a:fontRef>
        </p:style>
        <p:txBody>
          <a:bodyPr wrap="square" rtlCol="0">
            <a:spAutoFit/>
          </a:bodyPr>
          <a:lstStyle/>
          <a:p>
            <a:r>
              <a:rPr lang="en-US" sz="1200" dirty="0" smtClean="0"/>
              <a:t>Pillars</a:t>
            </a:r>
          </a:p>
        </p:txBody>
      </p:sp>
      <p:sp>
        <p:nvSpPr>
          <p:cNvPr id="43" name="TextBox 42"/>
          <p:cNvSpPr txBox="1"/>
          <p:nvPr/>
        </p:nvSpPr>
        <p:spPr>
          <a:xfrm>
            <a:off x="6535776" y="5285829"/>
            <a:ext cx="1836273" cy="276999"/>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en-US" sz="1200" dirty="0" smtClean="0"/>
              <a:t>Cu layer with holes (mesh)</a:t>
            </a:r>
            <a:endParaRPr lang="en-US" sz="1200" dirty="0"/>
          </a:p>
        </p:txBody>
      </p:sp>
      <p:sp>
        <p:nvSpPr>
          <p:cNvPr id="44" name="TextBox 43"/>
          <p:cNvSpPr txBox="1"/>
          <p:nvPr/>
        </p:nvSpPr>
        <p:spPr>
          <a:xfrm>
            <a:off x="1972346" y="4639497"/>
            <a:ext cx="907992" cy="646331"/>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r>
              <a:rPr lang="en-US" sz="1200" dirty="0" smtClean="0"/>
              <a:t>PDMS membrane 30um holes</a:t>
            </a:r>
            <a:endParaRPr lang="en-US" sz="1200" dirty="0"/>
          </a:p>
        </p:txBody>
      </p:sp>
      <p:sp>
        <p:nvSpPr>
          <p:cNvPr id="45" name="TextBox 44"/>
          <p:cNvSpPr txBox="1"/>
          <p:nvPr/>
        </p:nvSpPr>
        <p:spPr>
          <a:xfrm>
            <a:off x="6103728" y="4332208"/>
            <a:ext cx="864096"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1200" dirty="0" smtClean="0"/>
              <a:t>Graphene</a:t>
            </a:r>
            <a:r>
              <a:rPr lang="en-US" dirty="0" smtClean="0"/>
              <a:t> </a:t>
            </a:r>
            <a:endParaRPr lang="en-US" dirty="0"/>
          </a:p>
        </p:txBody>
      </p:sp>
      <p:sp>
        <p:nvSpPr>
          <p:cNvPr id="46" name="TextBox 45"/>
          <p:cNvSpPr txBox="1"/>
          <p:nvPr/>
        </p:nvSpPr>
        <p:spPr>
          <a:xfrm>
            <a:off x="4379168" y="5561753"/>
            <a:ext cx="486054" cy="276999"/>
          </a:xfrm>
          <a:prstGeom prst="rect">
            <a:avLst/>
          </a:prstGeom>
          <a:noFill/>
        </p:spPr>
        <p:txBody>
          <a:bodyPr wrap="square" rtlCol="0">
            <a:spAutoFit/>
          </a:bodyPr>
          <a:lstStyle/>
          <a:p>
            <a:r>
              <a:rPr lang="en-US" sz="1200" dirty="0" smtClean="0"/>
              <a:t>PCB</a:t>
            </a:r>
            <a:endParaRPr lang="en-US" sz="1200" dirty="0"/>
          </a:p>
        </p:txBody>
      </p:sp>
      <p:cxnSp>
        <p:nvCxnSpPr>
          <p:cNvPr id="49" name="Ευθύγραμμο βέλος σύνδεσης 48"/>
          <p:cNvCxnSpPr/>
          <p:nvPr/>
        </p:nvCxnSpPr>
        <p:spPr>
          <a:xfrm flipH="1" flipV="1">
            <a:off x="6240365" y="5241375"/>
            <a:ext cx="295411" cy="134466"/>
          </a:xfrm>
          <a:prstGeom prst="straightConnector1">
            <a:avLst/>
          </a:prstGeom>
          <a:ln>
            <a:tailEnd type="arrow"/>
          </a:ln>
        </p:spPr>
        <p:style>
          <a:lnRef idx="1">
            <a:schemeClr val="accent6"/>
          </a:lnRef>
          <a:fillRef idx="0">
            <a:schemeClr val="accent6"/>
          </a:fillRef>
          <a:effectRef idx="0">
            <a:schemeClr val="accent6"/>
          </a:effectRef>
          <a:fontRef idx="minor">
            <a:schemeClr val="tx1"/>
          </a:fontRef>
        </p:style>
      </p:cxnSp>
      <p:cxnSp>
        <p:nvCxnSpPr>
          <p:cNvPr id="57" name="Ευθύγραμμο βέλος σύνδεσης 56"/>
          <p:cNvCxnSpPr/>
          <p:nvPr/>
        </p:nvCxnSpPr>
        <p:spPr>
          <a:xfrm flipH="1">
            <a:off x="6127688" y="4643441"/>
            <a:ext cx="187374" cy="264736"/>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60" name="Ευθύγραμμο βέλος σύνδεσης 59"/>
          <p:cNvCxnSpPr/>
          <p:nvPr/>
        </p:nvCxnSpPr>
        <p:spPr>
          <a:xfrm flipV="1">
            <a:off x="2831074" y="5388299"/>
            <a:ext cx="324458" cy="6430"/>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62" name="Ευθύγραμμο βέλος σύνδεσης 61"/>
          <p:cNvCxnSpPr/>
          <p:nvPr/>
        </p:nvCxnSpPr>
        <p:spPr>
          <a:xfrm>
            <a:off x="2787794" y="5016189"/>
            <a:ext cx="185088" cy="121572"/>
          </a:xfrm>
          <a:prstGeom prst="straightConnector1">
            <a:avLst/>
          </a:prstGeom>
          <a:ln>
            <a:tailEnd type="arrow"/>
          </a:ln>
        </p:spPr>
        <p:style>
          <a:lnRef idx="1">
            <a:schemeClr val="accent4"/>
          </a:lnRef>
          <a:fillRef idx="0">
            <a:schemeClr val="accent4"/>
          </a:fillRef>
          <a:effectRef idx="0">
            <a:schemeClr val="accent4"/>
          </a:effectRef>
          <a:fontRef idx="minor">
            <a:schemeClr val="tx1"/>
          </a:fontRef>
        </p:style>
      </p:cxnSp>
      <p:sp>
        <p:nvSpPr>
          <p:cNvPr id="4097" name="Δεξιό άγκιστρο 4096"/>
          <p:cNvSpPr/>
          <p:nvPr/>
        </p:nvSpPr>
        <p:spPr>
          <a:xfrm>
            <a:off x="6351378" y="4908177"/>
            <a:ext cx="184398" cy="377651"/>
          </a:xfrm>
          <a:prstGeom prst="rightBrac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schemeClr val="bg1">
                  <a:lumMod val="50000"/>
                </a:schemeClr>
              </a:solidFill>
            </a:endParaRPr>
          </a:p>
        </p:txBody>
      </p:sp>
      <p:cxnSp>
        <p:nvCxnSpPr>
          <p:cNvPr id="70" name="Ευθύγραμμο βέλος σύνδεσης 69"/>
          <p:cNvCxnSpPr/>
          <p:nvPr/>
        </p:nvCxnSpPr>
        <p:spPr>
          <a:xfrm flipH="1" flipV="1">
            <a:off x="6315062" y="5596398"/>
            <a:ext cx="295411" cy="13446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101" name="TextBox 4100"/>
          <p:cNvSpPr txBox="1"/>
          <p:nvPr/>
        </p:nvSpPr>
        <p:spPr>
          <a:xfrm>
            <a:off x="6592627" y="4892309"/>
            <a:ext cx="1504896" cy="369332"/>
          </a:xfrm>
          <a:prstGeom prst="rect">
            <a:avLst/>
          </a:prstGeom>
          <a:noFill/>
        </p:spPr>
        <p:txBody>
          <a:bodyPr wrap="square" rtlCol="0">
            <a:spAutoFit/>
          </a:bodyPr>
          <a:lstStyle/>
          <a:p>
            <a:r>
              <a:rPr lang="en-US" dirty="0" smtClean="0">
                <a:solidFill>
                  <a:schemeClr val="bg1">
                    <a:lumMod val="50000"/>
                  </a:schemeClr>
                </a:solidFill>
                <a:effectLst>
                  <a:outerShdw blurRad="50800" dist="38100" dir="2700000" algn="tl" rotWithShape="0">
                    <a:prstClr val="black">
                      <a:alpha val="40000"/>
                    </a:prstClr>
                  </a:outerShdw>
                </a:effectLst>
              </a:rPr>
              <a:t>micromesh</a:t>
            </a:r>
            <a:endParaRPr lang="en-US" dirty="0">
              <a:solidFill>
                <a:schemeClr val="bg1">
                  <a:lumMod val="50000"/>
                </a:schemeClr>
              </a:solidFill>
              <a:effectLst>
                <a:outerShdw blurRad="50800" dist="38100" dir="2700000" algn="tl" rotWithShape="0">
                  <a:prstClr val="black">
                    <a:alpha val="40000"/>
                  </a:prstClr>
                </a:outerShdw>
              </a:effectLst>
            </a:endParaRPr>
          </a:p>
        </p:txBody>
      </p:sp>
      <p:cxnSp>
        <p:nvCxnSpPr>
          <p:cNvPr id="4103" name="Ευθεία γραμμή σύνδεσης 4102"/>
          <p:cNvCxnSpPr/>
          <p:nvPr/>
        </p:nvCxnSpPr>
        <p:spPr>
          <a:xfrm>
            <a:off x="2939620" y="4109911"/>
            <a:ext cx="343472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4104" name="TextBox 4103"/>
          <p:cNvSpPr txBox="1"/>
          <p:nvPr/>
        </p:nvSpPr>
        <p:spPr>
          <a:xfrm>
            <a:off x="5334364" y="3766260"/>
            <a:ext cx="443594" cy="369332"/>
          </a:xfrm>
          <a:prstGeom prst="rect">
            <a:avLst/>
          </a:prstGeom>
          <a:noFill/>
        </p:spPr>
        <p:txBody>
          <a:bodyPr wrap="square" rtlCol="0">
            <a:spAutoFit/>
          </a:bodyPr>
          <a:lstStyle/>
          <a:p>
            <a:r>
              <a:rPr lang="en-US" sz="1100" dirty="0" smtClean="0"/>
              <a:t>Drift</a:t>
            </a:r>
            <a:r>
              <a:rPr lang="en-US" dirty="0" smtClean="0"/>
              <a:t> </a:t>
            </a:r>
            <a:endParaRPr lang="en-US" dirty="0"/>
          </a:p>
        </p:txBody>
      </p:sp>
      <p:sp>
        <p:nvSpPr>
          <p:cNvPr id="4105" name="TextBox 4104"/>
          <p:cNvSpPr txBox="1"/>
          <p:nvPr/>
        </p:nvSpPr>
        <p:spPr>
          <a:xfrm>
            <a:off x="4082011" y="4398592"/>
            <a:ext cx="707360" cy="261610"/>
          </a:xfrm>
          <a:prstGeom prst="rect">
            <a:avLst/>
          </a:prstGeom>
          <a:noFill/>
        </p:spPr>
        <p:txBody>
          <a:bodyPr wrap="square" rtlCol="0">
            <a:spAutoFit/>
          </a:bodyPr>
          <a:lstStyle/>
          <a:p>
            <a:r>
              <a:rPr lang="en-US" sz="800" dirty="0" smtClean="0"/>
              <a:t>Conversion</a:t>
            </a:r>
            <a:r>
              <a:rPr lang="en-US" sz="1100" dirty="0" smtClean="0"/>
              <a:t> </a:t>
            </a:r>
            <a:endParaRPr lang="en-US" sz="1100" dirty="0"/>
          </a:p>
        </p:txBody>
      </p:sp>
      <p:sp>
        <p:nvSpPr>
          <p:cNvPr id="4106" name="TextBox 4105"/>
          <p:cNvSpPr txBox="1"/>
          <p:nvPr/>
        </p:nvSpPr>
        <p:spPr>
          <a:xfrm>
            <a:off x="4246856" y="5308608"/>
            <a:ext cx="750678" cy="215444"/>
          </a:xfrm>
          <a:prstGeom prst="rect">
            <a:avLst/>
          </a:prstGeom>
          <a:noFill/>
        </p:spPr>
        <p:txBody>
          <a:bodyPr wrap="square" rtlCol="0">
            <a:spAutoFit/>
          </a:bodyPr>
          <a:lstStyle/>
          <a:p>
            <a:r>
              <a:rPr lang="en-US" sz="800" dirty="0" smtClean="0"/>
              <a:t>amplification</a:t>
            </a:r>
            <a:endParaRPr lang="en-US" sz="800" dirty="0"/>
          </a:p>
        </p:txBody>
      </p:sp>
      <p:pic>
        <p:nvPicPr>
          <p:cNvPr id="1026" name="Picture 2"/>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286619" y="3766259"/>
            <a:ext cx="1371453" cy="781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0" name="Ευθύγραμμο βέλος σύνδεσης 9"/>
          <p:cNvCxnSpPr/>
          <p:nvPr/>
        </p:nvCxnSpPr>
        <p:spPr>
          <a:xfrm>
            <a:off x="2640586" y="4316340"/>
            <a:ext cx="566514" cy="575969"/>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48" name="Θέση ημερομηνίας 47"/>
          <p:cNvSpPr>
            <a:spLocks noGrp="1"/>
          </p:cNvSpPr>
          <p:nvPr>
            <p:ph type="dt" sz="half" idx="10"/>
          </p:nvPr>
        </p:nvSpPr>
        <p:spPr/>
        <p:txBody>
          <a:bodyPr/>
          <a:lstStyle/>
          <a:p>
            <a:r>
              <a:rPr lang="en-US" smtClean="0"/>
              <a:t>14/10/2015</a:t>
            </a:r>
            <a:endParaRPr lang="en-US" dirty="0"/>
          </a:p>
        </p:txBody>
      </p:sp>
      <p:pic>
        <p:nvPicPr>
          <p:cNvPr id="1028" name="Picture 4"/>
          <p:cNvPicPr>
            <a:picLocks noChangeAspect="1" noChangeArrowheads="1"/>
          </p:cNvPicPr>
          <p:nvPr/>
        </p:nvPicPr>
        <p:blipFill>
          <a:blip r:embed="rId6">
            <a:duotone>
              <a:prstClr val="black"/>
              <a:schemeClr val="accent6">
                <a:lumMod val="75000"/>
                <a:tint val="45000"/>
                <a:satMod val="400000"/>
              </a:schemeClr>
            </a:duotone>
            <a:extLst>
              <a:ext uri="{28A0092B-C50C-407E-A947-70E740481C1C}">
                <a14:useLocalDpi xmlns:a14="http://schemas.microsoft.com/office/drawing/2010/main"/>
              </a:ext>
            </a:extLst>
          </a:blip>
          <a:srcRect/>
          <a:stretch>
            <a:fillRect/>
          </a:stretch>
        </p:blipFill>
        <p:spPr bwMode="auto">
          <a:xfrm>
            <a:off x="2985482" y="5177366"/>
            <a:ext cx="3273425" cy="807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Footer Placeholder 12"/>
          <p:cNvSpPr>
            <a:spLocks noGrp="1"/>
          </p:cNvSpPr>
          <p:nvPr>
            <p:ph type="ftr" sz="quarter" idx="11"/>
          </p:nvPr>
        </p:nvSpPr>
        <p:spPr/>
        <p:txBody>
          <a:bodyPr/>
          <a:lstStyle/>
          <a:p>
            <a:r>
              <a:rPr lang="en-US" smtClean="0"/>
              <a:t>Theo Geralis</a:t>
            </a:r>
            <a:endParaRPr lang="en-US"/>
          </a:p>
        </p:txBody>
      </p:sp>
      <p:sp>
        <p:nvSpPr>
          <p:cNvPr id="14" name="Slide Number Placeholder 13"/>
          <p:cNvSpPr>
            <a:spLocks noGrp="1"/>
          </p:cNvSpPr>
          <p:nvPr>
            <p:ph type="sldNum" sz="quarter" idx="12"/>
          </p:nvPr>
        </p:nvSpPr>
        <p:spPr/>
        <p:txBody>
          <a:bodyPr/>
          <a:lstStyle/>
          <a:p>
            <a:fld id="{B60571C1-BEEF-412D-B671-A7618BB787E1}" type="slidenum">
              <a:rPr lang="en-US" smtClean="0"/>
              <a:pPr/>
              <a:t>2</a:t>
            </a:fld>
            <a:endParaRPr lang="en-US"/>
          </a:p>
        </p:txBody>
      </p:sp>
      <p:sp>
        <p:nvSpPr>
          <p:cNvPr id="4" name="TextBox 3"/>
          <p:cNvSpPr txBox="1"/>
          <p:nvPr/>
        </p:nvSpPr>
        <p:spPr>
          <a:xfrm>
            <a:off x="127000" y="663227"/>
            <a:ext cx="9017000" cy="3139321"/>
          </a:xfrm>
          <a:prstGeom prst="rect">
            <a:avLst/>
          </a:prstGeom>
          <a:noFill/>
        </p:spPr>
        <p:txBody>
          <a:bodyPr wrap="square" rtlCol="0">
            <a:spAutoFit/>
          </a:bodyPr>
          <a:lstStyle/>
          <a:p>
            <a:r>
              <a:rPr lang="en-US" b="1" dirty="0" smtClean="0">
                <a:latin typeface="Bookman Old Style"/>
                <a:cs typeface="Bookman Old Style"/>
              </a:rPr>
              <a:t>Our primary motivation: 	1) Operate a dual phase gas Micromegas</a:t>
            </a:r>
          </a:p>
          <a:p>
            <a:endParaRPr lang="en-US" b="1" dirty="0">
              <a:latin typeface="Bookman Old Style"/>
              <a:cs typeface="Bookman Old Style"/>
            </a:endParaRPr>
          </a:p>
          <a:p>
            <a:r>
              <a:rPr lang="en-US" b="1" dirty="0" smtClean="0">
                <a:latin typeface="Bookman Old Style"/>
                <a:cs typeface="Bookman Old Style"/>
              </a:rPr>
              <a:t>							Place </a:t>
            </a:r>
            <a:r>
              <a:rPr lang="en-US" b="1" dirty="0" err="1" smtClean="0">
                <a:latin typeface="Bookman Old Style"/>
                <a:cs typeface="Bookman Old Style"/>
              </a:rPr>
              <a:t>graphene</a:t>
            </a:r>
            <a:r>
              <a:rPr lang="en-US" b="1" dirty="0" smtClean="0">
                <a:latin typeface="Bookman Old Style"/>
                <a:cs typeface="Bookman Old Style"/>
              </a:rPr>
              <a:t> on top of the mesh</a:t>
            </a:r>
          </a:p>
          <a:p>
            <a:r>
              <a:rPr lang="en-US" b="1" dirty="0" smtClean="0">
                <a:latin typeface="Bookman Old Style"/>
                <a:cs typeface="Bookman Old Style"/>
              </a:rPr>
              <a:t>							</a:t>
            </a:r>
            <a:r>
              <a:rPr lang="en-US" b="1" dirty="0" err="1" smtClean="0">
                <a:latin typeface="Bookman Old Style"/>
                <a:cs typeface="Bookman Old Style"/>
              </a:rPr>
              <a:t>Graphene</a:t>
            </a:r>
            <a:r>
              <a:rPr lang="en-US" b="1" dirty="0" smtClean="0">
                <a:latin typeface="Bookman Old Style"/>
                <a:cs typeface="Bookman Old Style"/>
              </a:rPr>
              <a:t> is not permeable by molecules</a:t>
            </a:r>
            <a:r>
              <a:rPr lang="en-US" b="1" dirty="0">
                <a:latin typeface="Bookman Old Style"/>
                <a:cs typeface="Bookman Old Style"/>
              </a:rPr>
              <a:t>	</a:t>
            </a:r>
            <a:r>
              <a:rPr lang="en-US" b="1" dirty="0" smtClean="0">
                <a:latin typeface="Bookman Old Style"/>
                <a:cs typeface="Bookman Old Style"/>
              </a:rPr>
              <a:t>						Different gas in the conversion volume (Gas1) </a:t>
            </a:r>
          </a:p>
          <a:p>
            <a:r>
              <a:rPr lang="en-US" b="1" dirty="0">
                <a:latin typeface="Bookman Old Style"/>
                <a:cs typeface="Bookman Old Style"/>
              </a:rPr>
              <a:t>	</a:t>
            </a:r>
            <a:r>
              <a:rPr lang="en-US" b="1" dirty="0" smtClean="0">
                <a:latin typeface="Bookman Old Style"/>
                <a:cs typeface="Bookman Old Style"/>
              </a:rPr>
              <a:t>						and different in the amplification volume (Gas2)</a:t>
            </a:r>
          </a:p>
          <a:p>
            <a:r>
              <a:rPr lang="en-US" b="1" dirty="0">
                <a:latin typeface="Bookman Old Style"/>
                <a:cs typeface="Bookman Old Style"/>
              </a:rPr>
              <a:t>	</a:t>
            </a:r>
            <a:r>
              <a:rPr lang="en-US" b="1" dirty="0" smtClean="0">
                <a:latin typeface="Bookman Old Style"/>
                <a:cs typeface="Bookman Old Style"/>
              </a:rPr>
              <a:t>						e.g. </a:t>
            </a:r>
            <a:r>
              <a:rPr lang="en-US" b="1" dirty="0">
                <a:latin typeface="Bookman Old Style"/>
                <a:cs typeface="Bookman Old Style"/>
              </a:rPr>
              <a:t>e</a:t>
            </a:r>
            <a:r>
              <a:rPr lang="en-US" b="1" dirty="0" smtClean="0">
                <a:latin typeface="Bookman Old Style"/>
                <a:cs typeface="Bookman Old Style"/>
              </a:rPr>
              <a:t>xploit good conversion efficiency in Gas1</a:t>
            </a:r>
          </a:p>
          <a:p>
            <a:r>
              <a:rPr lang="en-US" b="1" dirty="0" smtClean="0">
                <a:latin typeface="Bookman Old Style"/>
                <a:cs typeface="Bookman Old Style"/>
              </a:rPr>
              <a:t>							and good gas gain in Gas2</a:t>
            </a:r>
          </a:p>
          <a:p>
            <a:r>
              <a:rPr lang="en-US" b="1" dirty="0">
                <a:latin typeface="Bookman Old Style"/>
                <a:cs typeface="Bookman Old Style"/>
              </a:rPr>
              <a:t> </a:t>
            </a:r>
            <a:r>
              <a:rPr lang="en-US" b="1" dirty="0" smtClean="0">
                <a:latin typeface="Bookman Old Style"/>
                <a:cs typeface="Bookman Old Style"/>
              </a:rPr>
              <a:t>     						2) suppress ion backflow.</a:t>
            </a:r>
          </a:p>
          <a:p>
            <a:r>
              <a:rPr lang="en-US" b="1" dirty="0" smtClean="0">
                <a:latin typeface="Bookman Old Style"/>
                <a:cs typeface="Bookman Old Style"/>
              </a:rPr>
              <a:t>Requirement				Good electron transparency</a:t>
            </a:r>
          </a:p>
          <a:p>
            <a:r>
              <a:rPr lang="en-US" b="1" dirty="0">
                <a:latin typeface="Bookman Old Style"/>
                <a:cs typeface="Bookman Old Style"/>
              </a:rPr>
              <a:t>	</a:t>
            </a:r>
            <a:r>
              <a:rPr lang="en-US" b="1" dirty="0" smtClean="0">
                <a:latin typeface="Bookman Old Style"/>
                <a:cs typeface="Bookman Old Style"/>
              </a:rPr>
              <a:t>						</a:t>
            </a:r>
            <a:endParaRPr lang="en-US" b="1" dirty="0">
              <a:latin typeface="Bookman Old Style"/>
              <a:cs typeface="Bookman Old Style"/>
            </a:endParaRPr>
          </a:p>
        </p:txBody>
      </p:sp>
      <p:sp>
        <p:nvSpPr>
          <p:cNvPr id="9" name="TextBox 8"/>
          <p:cNvSpPr txBox="1"/>
          <p:nvPr/>
        </p:nvSpPr>
        <p:spPr>
          <a:xfrm>
            <a:off x="3240325" y="4332208"/>
            <a:ext cx="648134" cy="369332"/>
          </a:xfrm>
          <a:prstGeom prst="rect">
            <a:avLst/>
          </a:prstGeom>
          <a:noFill/>
        </p:spPr>
        <p:txBody>
          <a:bodyPr wrap="none" rtlCol="0">
            <a:spAutoFit/>
          </a:bodyPr>
          <a:lstStyle/>
          <a:p>
            <a:r>
              <a:rPr lang="en-US" dirty="0" smtClean="0"/>
              <a:t>Gas1</a:t>
            </a:r>
            <a:endParaRPr lang="en-US" dirty="0"/>
          </a:p>
        </p:txBody>
      </p:sp>
      <p:sp>
        <p:nvSpPr>
          <p:cNvPr id="63" name="TextBox 62"/>
          <p:cNvSpPr txBox="1"/>
          <p:nvPr/>
        </p:nvSpPr>
        <p:spPr>
          <a:xfrm>
            <a:off x="3392977" y="5222590"/>
            <a:ext cx="648134" cy="369332"/>
          </a:xfrm>
          <a:prstGeom prst="rect">
            <a:avLst/>
          </a:prstGeom>
          <a:noFill/>
        </p:spPr>
        <p:txBody>
          <a:bodyPr wrap="none" rtlCol="0">
            <a:spAutoFit/>
          </a:bodyPr>
          <a:lstStyle/>
          <a:p>
            <a:r>
              <a:rPr lang="en-US" dirty="0" smtClean="0"/>
              <a:t>Gas2</a:t>
            </a:r>
            <a:endParaRPr lang="en-US" dirty="0"/>
          </a:p>
        </p:txBody>
      </p:sp>
    </p:spTree>
    <p:extLst>
      <p:ext uri="{BB962C8B-B14F-4D97-AF65-F5344CB8AC3E}">
        <p14:creationId xmlns:p14="http://schemas.microsoft.com/office/powerpoint/2010/main" val="3625808615"/>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14/10/2015</a:t>
            </a:r>
            <a:endParaRPr lang="en-US"/>
          </a:p>
        </p:txBody>
      </p:sp>
      <p:sp>
        <p:nvSpPr>
          <p:cNvPr id="3" name="Footer Placeholder 2"/>
          <p:cNvSpPr>
            <a:spLocks noGrp="1"/>
          </p:cNvSpPr>
          <p:nvPr>
            <p:ph type="ftr" sz="quarter" idx="11"/>
          </p:nvPr>
        </p:nvSpPr>
        <p:spPr/>
        <p:txBody>
          <a:bodyPr/>
          <a:lstStyle/>
          <a:p>
            <a:r>
              <a:rPr lang="en-US" smtClean="0"/>
              <a:t>Theo Geralis</a:t>
            </a:r>
            <a:endParaRPr lang="en-US"/>
          </a:p>
        </p:txBody>
      </p:sp>
      <p:sp>
        <p:nvSpPr>
          <p:cNvPr id="4" name="Slide Number Placeholder 3"/>
          <p:cNvSpPr>
            <a:spLocks noGrp="1"/>
          </p:cNvSpPr>
          <p:nvPr>
            <p:ph type="sldNum" sz="quarter" idx="12"/>
          </p:nvPr>
        </p:nvSpPr>
        <p:spPr/>
        <p:txBody>
          <a:bodyPr/>
          <a:lstStyle/>
          <a:p>
            <a:fld id="{B60571C1-BEEF-412D-B671-A7618BB787E1}" type="slidenum">
              <a:rPr lang="en-US" smtClean="0"/>
              <a:pPr/>
              <a:t>3</a:t>
            </a:fld>
            <a:endParaRPr lang="en-US"/>
          </a:p>
        </p:txBody>
      </p:sp>
      <p:sp>
        <p:nvSpPr>
          <p:cNvPr id="5" name="TextBox 4"/>
          <p:cNvSpPr txBox="1"/>
          <p:nvPr/>
        </p:nvSpPr>
        <p:spPr>
          <a:xfrm>
            <a:off x="14114" y="0"/>
            <a:ext cx="4955203" cy="4801315"/>
          </a:xfrm>
          <a:prstGeom prst="rect">
            <a:avLst/>
          </a:prstGeom>
          <a:noFill/>
        </p:spPr>
        <p:txBody>
          <a:bodyPr wrap="none" rtlCol="0">
            <a:spAutoFit/>
          </a:bodyPr>
          <a:lstStyle/>
          <a:p>
            <a:r>
              <a:rPr lang="en-US" b="1" dirty="0" smtClean="0">
                <a:latin typeface="Bookman Old Style"/>
                <a:cs typeface="Bookman Old Style"/>
              </a:rPr>
              <a:t>Steps to be performed:</a:t>
            </a:r>
          </a:p>
          <a:p>
            <a:endParaRPr lang="en-US" dirty="0" smtClean="0">
              <a:latin typeface="Bookman Old Style"/>
              <a:cs typeface="Bookman Old Style"/>
            </a:endParaRPr>
          </a:p>
          <a:p>
            <a:pPr marL="342900" indent="-342900">
              <a:buAutoNum type="arabicParenR"/>
            </a:pPr>
            <a:r>
              <a:rPr lang="en-US" dirty="0" smtClean="0">
                <a:latin typeface="Bookman Old Style"/>
                <a:cs typeface="Bookman Old Style"/>
              </a:rPr>
              <a:t>Create substrate with holes (PDMS)</a:t>
            </a:r>
          </a:p>
          <a:p>
            <a:pPr lvl="1"/>
            <a:r>
              <a:rPr lang="en-US" dirty="0" smtClean="0">
                <a:latin typeface="Bookman Old Style"/>
                <a:cs typeface="Bookman Old Style"/>
              </a:rPr>
              <a:t>Holes diameter: 50 </a:t>
            </a:r>
            <a:r>
              <a:rPr lang="el-GR" dirty="0" smtClean="0">
                <a:latin typeface="Bookman Old Style"/>
                <a:cs typeface="Bookman Old Style"/>
              </a:rPr>
              <a:t>μ</a:t>
            </a:r>
            <a:r>
              <a:rPr lang="en-US" dirty="0" smtClean="0">
                <a:latin typeface="Bookman Old Style"/>
                <a:cs typeface="Bookman Old Style"/>
              </a:rPr>
              <a:t>m, S = 2 x 2 cm</a:t>
            </a:r>
            <a:r>
              <a:rPr lang="en-US" baseline="30000" dirty="0" smtClean="0">
                <a:latin typeface="Bookman Old Style"/>
                <a:cs typeface="Bookman Old Style"/>
              </a:rPr>
              <a:t>2</a:t>
            </a:r>
          </a:p>
          <a:p>
            <a:pPr marL="342900" indent="-342900">
              <a:buAutoNum type="arabicParenR"/>
            </a:pPr>
            <a:endParaRPr lang="en-US" dirty="0" smtClean="0">
              <a:latin typeface="Bookman Old Style"/>
              <a:cs typeface="Bookman Old Style"/>
            </a:endParaRPr>
          </a:p>
          <a:p>
            <a:pPr marL="342900" indent="-342900">
              <a:buAutoNum type="arabicParenR"/>
            </a:pPr>
            <a:r>
              <a:rPr lang="en-US" dirty="0" smtClean="0">
                <a:latin typeface="Bookman Old Style"/>
                <a:cs typeface="Bookman Old Style"/>
              </a:rPr>
              <a:t>Bond it on a Cu foil </a:t>
            </a:r>
          </a:p>
          <a:p>
            <a:endParaRPr lang="en-US" dirty="0" smtClean="0">
              <a:latin typeface="Bookman Old Style"/>
              <a:cs typeface="Bookman Old Style"/>
            </a:endParaRPr>
          </a:p>
          <a:p>
            <a:pPr marL="342900" indent="-342900">
              <a:buAutoNum type="arabicParenR"/>
            </a:pPr>
            <a:endParaRPr lang="en-US" dirty="0" smtClean="0">
              <a:latin typeface="Bookman Old Style"/>
              <a:cs typeface="Bookman Old Style"/>
            </a:endParaRPr>
          </a:p>
          <a:p>
            <a:pPr marL="342900" indent="-342900">
              <a:buAutoNum type="arabicParenR"/>
            </a:pPr>
            <a:r>
              <a:rPr lang="en-US" dirty="0" smtClean="0">
                <a:latin typeface="Bookman Old Style"/>
                <a:cs typeface="Bookman Old Style"/>
              </a:rPr>
              <a:t>Etch copper holes to create mesh</a:t>
            </a:r>
            <a:endParaRPr lang="en-US" dirty="0">
              <a:latin typeface="Bookman Old Style"/>
              <a:cs typeface="Bookman Old Style"/>
            </a:endParaRPr>
          </a:p>
          <a:p>
            <a:pPr marL="342900" indent="-342900">
              <a:buAutoNum type="arabicParenR"/>
            </a:pPr>
            <a:endParaRPr lang="en-US" dirty="0" smtClean="0">
              <a:latin typeface="Bookman Old Style"/>
              <a:cs typeface="Bookman Old Style"/>
            </a:endParaRPr>
          </a:p>
          <a:p>
            <a:pPr marL="342900" indent="-342900">
              <a:buAutoNum type="arabicParenR"/>
            </a:pPr>
            <a:endParaRPr lang="en-US" dirty="0">
              <a:latin typeface="Bookman Old Style"/>
              <a:cs typeface="Bookman Old Style"/>
            </a:endParaRPr>
          </a:p>
          <a:p>
            <a:pPr marL="342900" indent="-342900">
              <a:buAutoNum type="arabicParenR"/>
            </a:pPr>
            <a:endParaRPr lang="en-US" dirty="0" smtClean="0">
              <a:latin typeface="Bookman Old Style"/>
              <a:cs typeface="Bookman Old Style"/>
            </a:endParaRPr>
          </a:p>
          <a:p>
            <a:pPr marL="342900" indent="-342900">
              <a:buAutoNum type="arabicParenR"/>
            </a:pPr>
            <a:r>
              <a:rPr lang="en-US" dirty="0" smtClean="0">
                <a:latin typeface="Bookman Old Style"/>
                <a:cs typeface="Bookman Old Style"/>
              </a:rPr>
              <a:t>Place </a:t>
            </a:r>
            <a:r>
              <a:rPr lang="en-US" dirty="0" err="1" smtClean="0">
                <a:latin typeface="Bookman Old Style"/>
                <a:cs typeface="Bookman Old Style"/>
              </a:rPr>
              <a:t>Graphene</a:t>
            </a:r>
            <a:r>
              <a:rPr lang="en-US" dirty="0" smtClean="0">
                <a:latin typeface="Bookman Old Style"/>
                <a:cs typeface="Bookman Old Style"/>
              </a:rPr>
              <a:t> on top of PDMS</a:t>
            </a:r>
          </a:p>
          <a:p>
            <a:pPr marL="342900" indent="-342900">
              <a:buAutoNum type="arabicParenR"/>
            </a:pPr>
            <a:endParaRPr lang="en-US" dirty="0">
              <a:latin typeface="Bookman Old Style"/>
              <a:cs typeface="Bookman Old Style"/>
            </a:endParaRPr>
          </a:p>
          <a:p>
            <a:endParaRPr lang="en-US" dirty="0" smtClean="0">
              <a:latin typeface="Bookman Old Style"/>
              <a:cs typeface="Bookman Old Style"/>
            </a:endParaRPr>
          </a:p>
          <a:p>
            <a:pPr marL="342900" indent="-342900">
              <a:buAutoNum type="arabicParenR"/>
            </a:pPr>
            <a:r>
              <a:rPr lang="en-US" dirty="0" smtClean="0">
                <a:latin typeface="Bookman Old Style"/>
                <a:cs typeface="Bookman Old Style"/>
              </a:rPr>
              <a:t>Place the structure on top of the Anode</a:t>
            </a:r>
          </a:p>
          <a:p>
            <a:r>
              <a:rPr lang="en-US" dirty="0">
                <a:latin typeface="Bookman Old Style"/>
                <a:cs typeface="Bookman Old Style"/>
              </a:rPr>
              <a:t> </a:t>
            </a:r>
            <a:r>
              <a:rPr lang="en-US" dirty="0" smtClean="0">
                <a:latin typeface="Bookman Old Style"/>
                <a:cs typeface="Bookman Old Style"/>
              </a:rPr>
              <a:t>    that has the pillars attached to it</a:t>
            </a:r>
          </a:p>
        </p:txBody>
      </p:sp>
      <p:sp>
        <p:nvSpPr>
          <p:cNvPr id="6" name="Rectangle 5"/>
          <p:cNvSpPr/>
          <p:nvPr/>
        </p:nvSpPr>
        <p:spPr>
          <a:xfrm>
            <a:off x="5291667" y="606779"/>
            <a:ext cx="381000" cy="217309"/>
          </a:xfrm>
          <a:prstGeom prst="rect">
            <a:avLst/>
          </a:prstGeom>
          <a:solidFill>
            <a:srgbClr val="4944D5"/>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5881508" y="603958"/>
            <a:ext cx="381000" cy="217309"/>
          </a:xfrm>
          <a:prstGeom prst="rect">
            <a:avLst/>
          </a:prstGeom>
          <a:solidFill>
            <a:srgbClr val="4944D5"/>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6474170" y="603958"/>
            <a:ext cx="381000" cy="217309"/>
          </a:xfrm>
          <a:prstGeom prst="rect">
            <a:avLst/>
          </a:prstGeom>
          <a:solidFill>
            <a:srgbClr val="4944D5"/>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7064011" y="601137"/>
            <a:ext cx="381000" cy="217309"/>
          </a:xfrm>
          <a:prstGeom prst="rect">
            <a:avLst/>
          </a:prstGeom>
          <a:solidFill>
            <a:srgbClr val="4944D5"/>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7656673" y="601137"/>
            <a:ext cx="381000" cy="217309"/>
          </a:xfrm>
          <a:prstGeom prst="rect">
            <a:avLst/>
          </a:prstGeom>
          <a:solidFill>
            <a:srgbClr val="4944D5"/>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8246514" y="598316"/>
            <a:ext cx="381000" cy="217309"/>
          </a:xfrm>
          <a:prstGeom prst="rect">
            <a:avLst/>
          </a:prstGeom>
          <a:solidFill>
            <a:srgbClr val="4944D5"/>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5274735" y="1408285"/>
            <a:ext cx="381000" cy="217309"/>
          </a:xfrm>
          <a:prstGeom prst="rect">
            <a:avLst/>
          </a:prstGeom>
          <a:solidFill>
            <a:srgbClr val="4944D5"/>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5864576" y="1405464"/>
            <a:ext cx="381000" cy="217309"/>
          </a:xfrm>
          <a:prstGeom prst="rect">
            <a:avLst/>
          </a:prstGeom>
          <a:solidFill>
            <a:srgbClr val="4944D5"/>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a:off x="6457238" y="1405464"/>
            <a:ext cx="381000" cy="217309"/>
          </a:xfrm>
          <a:prstGeom prst="rect">
            <a:avLst/>
          </a:prstGeom>
          <a:solidFill>
            <a:srgbClr val="4944D5"/>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p:nvPr/>
        </p:nvSpPr>
        <p:spPr>
          <a:xfrm>
            <a:off x="7047079" y="1402643"/>
            <a:ext cx="381000" cy="217309"/>
          </a:xfrm>
          <a:prstGeom prst="rect">
            <a:avLst/>
          </a:prstGeom>
          <a:solidFill>
            <a:srgbClr val="4944D5"/>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p:nvSpPr>
        <p:spPr>
          <a:xfrm>
            <a:off x="7639741" y="1402643"/>
            <a:ext cx="381000" cy="217309"/>
          </a:xfrm>
          <a:prstGeom prst="rect">
            <a:avLst/>
          </a:prstGeom>
          <a:solidFill>
            <a:srgbClr val="4944D5"/>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p:nvSpPr>
        <p:spPr>
          <a:xfrm>
            <a:off x="8229582" y="1399822"/>
            <a:ext cx="381000" cy="217309"/>
          </a:xfrm>
          <a:prstGeom prst="rect">
            <a:avLst/>
          </a:prstGeom>
          <a:solidFill>
            <a:srgbClr val="4944D5"/>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5263445" y="1636889"/>
            <a:ext cx="3358445" cy="56445"/>
          </a:xfrm>
          <a:prstGeom prst="rect">
            <a:avLst/>
          </a:prstGeom>
          <a:solidFill>
            <a:schemeClr val="accent6">
              <a:lumMod val="60000"/>
              <a:lumOff val="40000"/>
            </a:schemeClr>
          </a:solidFill>
          <a:ln>
            <a:solidFill>
              <a:srgbClr val="BB5905"/>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Rectangle 32"/>
          <p:cNvSpPr/>
          <p:nvPr/>
        </p:nvSpPr>
        <p:spPr>
          <a:xfrm>
            <a:off x="5305787" y="3335839"/>
            <a:ext cx="381000" cy="217309"/>
          </a:xfrm>
          <a:prstGeom prst="rect">
            <a:avLst/>
          </a:prstGeom>
          <a:solidFill>
            <a:srgbClr val="4944D5"/>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Rectangle 33"/>
          <p:cNvSpPr/>
          <p:nvPr/>
        </p:nvSpPr>
        <p:spPr>
          <a:xfrm>
            <a:off x="5895628" y="3333018"/>
            <a:ext cx="381000" cy="217309"/>
          </a:xfrm>
          <a:prstGeom prst="rect">
            <a:avLst/>
          </a:prstGeom>
          <a:solidFill>
            <a:srgbClr val="4944D5"/>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Rectangle 34"/>
          <p:cNvSpPr/>
          <p:nvPr/>
        </p:nvSpPr>
        <p:spPr>
          <a:xfrm>
            <a:off x="6488290" y="3333018"/>
            <a:ext cx="381000" cy="217309"/>
          </a:xfrm>
          <a:prstGeom prst="rect">
            <a:avLst/>
          </a:prstGeom>
          <a:solidFill>
            <a:srgbClr val="4944D5"/>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Rectangle 35"/>
          <p:cNvSpPr/>
          <p:nvPr/>
        </p:nvSpPr>
        <p:spPr>
          <a:xfrm>
            <a:off x="7078131" y="3330197"/>
            <a:ext cx="381000" cy="217309"/>
          </a:xfrm>
          <a:prstGeom prst="rect">
            <a:avLst/>
          </a:prstGeom>
          <a:solidFill>
            <a:srgbClr val="4944D5"/>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Rectangle 36"/>
          <p:cNvSpPr/>
          <p:nvPr/>
        </p:nvSpPr>
        <p:spPr>
          <a:xfrm>
            <a:off x="7670793" y="3330197"/>
            <a:ext cx="381000" cy="217309"/>
          </a:xfrm>
          <a:prstGeom prst="rect">
            <a:avLst/>
          </a:prstGeom>
          <a:solidFill>
            <a:srgbClr val="4944D5"/>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Rectangle 37"/>
          <p:cNvSpPr/>
          <p:nvPr/>
        </p:nvSpPr>
        <p:spPr>
          <a:xfrm>
            <a:off x="8260634" y="3327376"/>
            <a:ext cx="381000" cy="217309"/>
          </a:xfrm>
          <a:prstGeom prst="rect">
            <a:avLst/>
          </a:prstGeom>
          <a:solidFill>
            <a:srgbClr val="4944D5"/>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Rectangle 38"/>
          <p:cNvSpPr/>
          <p:nvPr/>
        </p:nvSpPr>
        <p:spPr>
          <a:xfrm>
            <a:off x="5300139" y="3564443"/>
            <a:ext cx="381000" cy="45719"/>
          </a:xfrm>
          <a:prstGeom prst="rect">
            <a:avLst/>
          </a:prstGeom>
          <a:solidFill>
            <a:schemeClr val="accent6">
              <a:lumMod val="60000"/>
              <a:lumOff val="40000"/>
            </a:schemeClr>
          </a:solidFill>
          <a:ln>
            <a:solidFill>
              <a:srgbClr val="BB5905"/>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45" name="Straight Connector 44"/>
          <p:cNvCxnSpPr/>
          <p:nvPr/>
        </p:nvCxnSpPr>
        <p:spPr>
          <a:xfrm>
            <a:off x="5314250" y="3330214"/>
            <a:ext cx="3344334" cy="0"/>
          </a:xfrm>
          <a:prstGeom prst="line">
            <a:avLst/>
          </a:prstGeom>
          <a:ln>
            <a:solidFill>
              <a:schemeClr val="tx1">
                <a:lumMod val="95000"/>
                <a:lumOff val="5000"/>
              </a:schemeClr>
            </a:solidFill>
            <a:prstDash val="sysDash"/>
          </a:ln>
        </p:spPr>
        <p:style>
          <a:lnRef idx="2">
            <a:schemeClr val="accent1"/>
          </a:lnRef>
          <a:fillRef idx="0">
            <a:schemeClr val="accent1"/>
          </a:fillRef>
          <a:effectRef idx="1">
            <a:schemeClr val="accent1"/>
          </a:effectRef>
          <a:fontRef idx="minor">
            <a:schemeClr val="tx1"/>
          </a:fontRef>
        </p:style>
      </p:cxnSp>
      <p:sp>
        <p:nvSpPr>
          <p:cNvPr id="46" name="Rectangle 45"/>
          <p:cNvSpPr/>
          <p:nvPr/>
        </p:nvSpPr>
        <p:spPr>
          <a:xfrm>
            <a:off x="5294485" y="4193254"/>
            <a:ext cx="381000" cy="217309"/>
          </a:xfrm>
          <a:prstGeom prst="rect">
            <a:avLst/>
          </a:prstGeom>
          <a:solidFill>
            <a:srgbClr val="4944D5"/>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 name="Rectangle 46"/>
          <p:cNvSpPr/>
          <p:nvPr/>
        </p:nvSpPr>
        <p:spPr>
          <a:xfrm>
            <a:off x="5884326" y="4190433"/>
            <a:ext cx="381000" cy="217309"/>
          </a:xfrm>
          <a:prstGeom prst="rect">
            <a:avLst/>
          </a:prstGeom>
          <a:solidFill>
            <a:srgbClr val="4944D5"/>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 name="Rectangle 47"/>
          <p:cNvSpPr/>
          <p:nvPr/>
        </p:nvSpPr>
        <p:spPr>
          <a:xfrm>
            <a:off x="6476988" y="4190433"/>
            <a:ext cx="381000" cy="217309"/>
          </a:xfrm>
          <a:prstGeom prst="rect">
            <a:avLst/>
          </a:prstGeom>
          <a:solidFill>
            <a:srgbClr val="4944D5"/>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 name="Rectangle 48"/>
          <p:cNvSpPr/>
          <p:nvPr/>
        </p:nvSpPr>
        <p:spPr>
          <a:xfrm>
            <a:off x="7066829" y="4187612"/>
            <a:ext cx="381000" cy="217309"/>
          </a:xfrm>
          <a:prstGeom prst="rect">
            <a:avLst/>
          </a:prstGeom>
          <a:solidFill>
            <a:srgbClr val="4944D5"/>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 name="Rectangle 49"/>
          <p:cNvSpPr/>
          <p:nvPr/>
        </p:nvSpPr>
        <p:spPr>
          <a:xfrm>
            <a:off x="7659491" y="4187612"/>
            <a:ext cx="381000" cy="217309"/>
          </a:xfrm>
          <a:prstGeom prst="rect">
            <a:avLst/>
          </a:prstGeom>
          <a:solidFill>
            <a:srgbClr val="4944D5"/>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 name="Rectangle 50"/>
          <p:cNvSpPr/>
          <p:nvPr/>
        </p:nvSpPr>
        <p:spPr>
          <a:xfrm>
            <a:off x="8249332" y="4184791"/>
            <a:ext cx="381000" cy="217309"/>
          </a:xfrm>
          <a:prstGeom prst="rect">
            <a:avLst/>
          </a:prstGeom>
          <a:solidFill>
            <a:srgbClr val="4944D5"/>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3" name="Rectangle 52"/>
          <p:cNvSpPr/>
          <p:nvPr/>
        </p:nvSpPr>
        <p:spPr>
          <a:xfrm>
            <a:off x="5280375" y="4475482"/>
            <a:ext cx="259642" cy="301984"/>
          </a:xfrm>
          <a:prstGeom prst="rect">
            <a:avLst/>
          </a:prstGeom>
          <a:solidFill>
            <a:schemeClr val="accent6">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4" name="Rectangle 53"/>
          <p:cNvSpPr/>
          <p:nvPr/>
        </p:nvSpPr>
        <p:spPr>
          <a:xfrm>
            <a:off x="6829764" y="4472661"/>
            <a:ext cx="259642" cy="301984"/>
          </a:xfrm>
          <a:prstGeom prst="rect">
            <a:avLst/>
          </a:prstGeom>
          <a:solidFill>
            <a:schemeClr val="accent6">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5" name="Rectangle 54"/>
          <p:cNvSpPr/>
          <p:nvPr/>
        </p:nvSpPr>
        <p:spPr>
          <a:xfrm>
            <a:off x="8353752" y="4472661"/>
            <a:ext cx="259642" cy="301984"/>
          </a:xfrm>
          <a:prstGeom prst="rect">
            <a:avLst/>
          </a:prstGeom>
          <a:solidFill>
            <a:schemeClr val="accent6">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6" name="Straight Connector 55"/>
          <p:cNvCxnSpPr/>
          <p:nvPr/>
        </p:nvCxnSpPr>
        <p:spPr>
          <a:xfrm>
            <a:off x="5302948" y="4187629"/>
            <a:ext cx="3344334" cy="0"/>
          </a:xfrm>
          <a:prstGeom prst="line">
            <a:avLst/>
          </a:prstGeom>
          <a:ln>
            <a:solidFill>
              <a:schemeClr val="tx1">
                <a:lumMod val="95000"/>
                <a:lumOff val="5000"/>
              </a:schemeClr>
            </a:solidFill>
            <a:prstDash val="sysDash"/>
          </a:ln>
        </p:spPr>
        <p:style>
          <a:lnRef idx="2">
            <a:schemeClr val="accent1"/>
          </a:lnRef>
          <a:fillRef idx="0">
            <a:schemeClr val="accent1"/>
          </a:fillRef>
          <a:effectRef idx="1">
            <a:schemeClr val="accent1"/>
          </a:effectRef>
          <a:fontRef idx="minor">
            <a:schemeClr val="tx1"/>
          </a:fontRef>
        </p:style>
      </p:cxnSp>
      <p:cxnSp>
        <p:nvCxnSpPr>
          <p:cNvPr id="58" name="Straight Connector 57"/>
          <p:cNvCxnSpPr/>
          <p:nvPr/>
        </p:nvCxnSpPr>
        <p:spPr>
          <a:xfrm>
            <a:off x="5291658" y="4783117"/>
            <a:ext cx="3358444" cy="14111"/>
          </a:xfrm>
          <a:prstGeom prst="line">
            <a:avLst/>
          </a:prstGeom>
          <a:ln>
            <a:solidFill>
              <a:srgbClr val="FF0000"/>
            </a:solidFill>
            <a:prstDash val="lgDash"/>
          </a:ln>
        </p:spPr>
        <p:style>
          <a:lnRef idx="2">
            <a:schemeClr val="accent1"/>
          </a:lnRef>
          <a:fillRef idx="0">
            <a:schemeClr val="accent1"/>
          </a:fillRef>
          <a:effectRef idx="1">
            <a:schemeClr val="accent1"/>
          </a:effectRef>
          <a:fontRef idx="minor">
            <a:schemeClr val="tx1"/>
          </a:fontRef>
        </p:style>
      </p:cxnSp>
      <p:sp>
        <p:nvSpPr>
          <p:cNvPr id="59" name="TextBox 58"/>
          <p:cNvSpPr txBox="1"/>
          <p:nvPr/>
        </p:nvSpPr>
        <p:spPr>
          <a:xfrm>
            <a:off x="8565436" y="4472678"/>
            <a:ext cx="649374" cy="307777"/>
          </a:xfrm>
          <a:prstGeom prst="rect">
            <a:avLst/>
          </a:prstGeom>
          <a:noFill/>
        </p:spPr>
        <p:txBody>
          <a:bodyPr wrap="none" rtlCol="0">
            <a:spAutoFit/>
          </a:bodyPr>
          <a:lstStyle/>
          <a:p>
            <a:r>
              <a:rPr lang="en-US" sz="1400" dirty="0" smtClean="0"/>
              <a:t>50</a:t>
            </a:r>
            <a:r>
              <a:rPr lang="el-GR" sz="1400" dirty="0" smtClean="0"/>
              <a:t> μ</a:t>
            </a:r>
            <a:r>
              <a:rPr lang="en-US" sz="1400" dirty="0" smtClean="0"/>
              <a:t>m</a:t>
            </a:r>
            <a:endParaRPr lang="en-US" sz="1400" dirty="0"/>
          </a:p>
        </p:txBody>
      </p:sp>
      <p:sp>
        <p:nvSpPr>
          <p:cNvPr id="60" name="TextBox 59"/>
          <p:cNvSpPr txBox="1"/>
          <p:nvPr/>
        </p:nvSpPr>
        <p:spPr>
          <a:xfrm>
            <a:off x="8562608" y="4131188"/>
            <a:ext cx="649374" cy="307777"/>
          </a:xfrm>
          <a:prstGeom prst="rect">
            <a:avLst/>
          </a:prstGeom>
          <a:noFill/>
        </p:spPr>
        <p:txBody>
          <a:bodyPr wrap="none" rtlCol="0">
            <a:spAutoFit/>
          </a:bodyPr>
          <a:lstStyle/>
          <a:p>
            <a:r>
              <a:rPr lang="el-GR" sz="1400" dirty="0"/>
              <a:t>3</a:t>
            </a:r>
            <a:r>
              <a:rPr lang="en-US" sz="1400" dirty="0" smtClean="0"/>
              <a:t>0</a:t>
            </a:r>
            <a:r>
              <a:rPr lang="el-GR" sz="1400" dirty="0" smtClean="0"/>
              <a:t> μ</a:t>
            </a:r>
            <a:r>
              <a:rPr lang="en-US" sz="1400" dirty="0" smtClean="0"/>
              <a:t>m</a:t>
            </a:r>
            <a:endParaRPr lang="en-US" sz="1400" dirty="0"/>
          </a:p>
        </p:txBody>
      </p:sp>
      <p:sp>
        <p:nvSpPr>
          <p:cNvPr id="62" name="Rectangle 61"/>
          <p:cNvSpPr/>
          <p:nvPr/>
        </p:nvSpPr>
        <p:spPr>
          <a:xfrm>
            <a:off x="5889980" y="3561622"/>
            <a:ext cx="381000" cy="45719"/>
          </a:xfrm>
          <a:prstGeom prst="rect">
            <a:avLst/>
          </a:prstGeom>
          <a:solidFill>
            <a:schemeClr val="accent6">
              <a:lumMod val="60000"/>
              <a:lumOff val="40000"/>
            </a:schemeClr>
          </a:solidFill>
          <a:ln>
            <a:solidFill>
              <a:srgbClr val="BB5905"/>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3" name="Rectangle 62"/>
          <p:cNvSpPr/>
          <p:nvPr/>
        </p:nvSpPr>
        <p:spPr>
          <a:xfrm>
            <a:off x="6482642" y="3561622"/>
            <a:ext cx="381000" cy="45719"/>
          </a:xfrm>
          <a:prstGeom prst="rect">
            <a:avLst/>
          </a:prstGeom>
          <a:solidFill>
            <a:schemeClr val="accent6">
              <a:lumMod val="60000"/>
              <a:lumOff val="40000"/>
            </a:schemeClr>
          </a:solidFill>
          <a:ln>
            <a:solidFill>
              <a:srgbClr val="BB5905"/>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4" name="Rectangle 63"/>
          <p:cNvSpPr/>
          <p:nvPr/>
        </p:nvSpPr>
        <p:spPr>
          <a:xfrm>
            <a:off x="7075304" y="3561622"/>
            <a:ext cx="381000" cy="45719"/>
          </a:xfrm>
          <a:prstGeom prst="rect">
            <a:avLst/>
          </a:prstGeom>
          <a:solidFill>
            <a:schemeClr val="accent6">
              <a:lumMod val="60000"/>
              <a:lumOff val="40000"/>
            </a:schemeClr>
          </a:solidFill>
          <a:ln>
            <a:solidFill>
              <a:srgbClr val="BB5905"/>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5" name="Rectangle 64"/>
          <p:cNvSpPr/>
          <p:nvPr/>
        </p:nvSpPr>
        <p:spPr>
          <a:xfrm>
            <a:off x="7667966" y="3561622"/>
            <a:ext cx="381000" cy="45719"/>
          </a:xfrm>
          <a:prstGeom prst="rect">
            <a:avLst/>
          </a:prstGeom>
          <a:solidFill>
            <a:schemeClr val="accent6">
              <a:lumMod val="60000"/>
              <a:lumOff val="40000"/>
            </a:schemeClr>
          </a:solidFill>
          <a:ln>
            <a:solidFill>
              <a:srgbClr val="BB5905"/>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6" name="Rectangle 65"/>
          <p:cNvSpPr/>
          <p:nvPr/>
        </p:nvSpPr>
        <p:spPr>
          <a:xfrm>
            <a:off x="8260628" y="3561622"/>
            <a:ext cx="381000" cy="45719"/>
          </a:xfrm>
          <a:prstGeom prst="rect">
            <a:avLst/>
          </a:prstGeom>
          <a:solidFill>
            <a:schemeClr val="accent6">
              <a:lumMod val="60000"/>
              <a:lumOff val="40000"/>
            </a:schemeClr>
          </a:solidFill>
          <a:ln>
            <a:solidFill>
              <a:srgbClr val="BB5905"/>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7" name="Rectangle 66"/>
          <p:cNvSpPr/>
          <p:nvPr/>
        </p:nvSpPr>
        <p:spPr>
          <a:xfrm>
            <a:off x="5274726" y="4421858"/>
            <a:ext cx="381000" cy="45719"/>
          </a:xfrm>
          <a:prstGeom prst="rect">
            <a:avLst/>
          </a:prstGeom>
          <a:solidFill>
            <a:schemeClr val="accent6">
              <a:lumMod val="60000"/>
              <a:lumOff val="40000"/>
            </a:schemeClr>
          </a:solidFill>
          <a:ln>
            <a:solidFill>
              <a:srgbClr val="BB5905"/>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8" name="Rectangle 67"/>
          <p:cNvSpPr/>
          <p:nvPr/>
        </p:nvSpPr>
        <p:spPr>
          <a:xfrm>
            <a:off x="5878838" y="4419037"/>
            <a:ext cx="381000" cy="45719"/>
          </a:xfrm>
          <a:prstGeom prst="rect">
            <a:avLst/>
          </a:prstGeom>
          <a:solidFill>
            <a:schemeClr val="accent6">
              <a:lumMod val="60000"/>
              <a:lumOff val="40000"/>
            </a:schemeClr>
          </a:solidFill>
          <a:ln>
            <a:solidFill>
              <a:srgbClr val="BB5905"/>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9" name="Rectangle 68"/>
          <p:cNvSpPr/>
          <p:nvPr/>
        </p:nvSpPr>
        <p:spPr>
          <a:xfrm>
            <a:off x="6471500" y="4419037"/>
            <a:ext cx="381000" cy="45719"/>
          </a:xfrm>
          <a:prstGeom prst="rect">
            <a:avLst/>
          </a:prstGeom>
          <a:solidFill>
            <a:schemeClr val="accent6">
              <a:lumMod val="60000"/>
              <a:lumOff val="40000"/>
            </a:schemeClr>
          </a:solidFill>
          <a:ln>
            <a:solidFill>
              <a:srgbClr val="BB5905"/>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0" name="Rectangle 69"/>
          <p:cNvSpPr/>
          <p:nvPr/>
        </p:nvSpPr>
        <p:spPr>
          <a:xfrm>
            <a:off x="7064162" y="4419037"/>
            <a:ext cx="381000" cy="45719"/>
          </a:xfrm>
          <a:prstGeom prst="rect">
            <a:avLst/>
          </a:prstGeom>
          <a:solidFill>
            <a:schemeClr val="accent6">
              <a:lumMod val="60000"/>
              <a:lumOff val="40000"/>
            </a:schemeClr>
          </a:solidFill>
          <a:ln>
            <a:solidFill>
              <a:srgbClr val="BB5905"/>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1" name="Rectangle 70"/>
          <p:cNvSpPr/>
          <p:nvPr/>
        </p:nvSpPr>
        <p:spPr>
          <a:xfrm>
            <a:off x="7656824" y="4419037"/>
            <a:ext cx="381000" cy="45719"/>
          </a:xfrm>
          <a:prstGeom prst="rect">
            <a:avLst/>
          </a:prstGeom>
          <a:solidFill>
            <a:schemeClr val="accent6">
              <a:lumMod val="60000"/>
              <a:lumOff val="40000"/>
            </a:schemeClr>
          </a:solidFill>
          <a:ln>
            <a:solidFill>
              <a:srgbClr val="BB5905"/>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2" name="Rectangle 71"/>
          <p:cNvSpPr/>
          <p:nvPr/>
        </p:nvSpPr>
        <p:spPr>
          <a:xfrm>
            <a:off x="8249486" y="4419037"/>
            <a:ext cx="381000" cy="45719"/>
          </a:xfrm>
          <a:prstGeom prst="rect">
            <a:avLst/>
          </a:prstGeom>
          <a:solidFill>
            <a:schemeClr val="accent6">
              <a:lumMod val="60000"/>
              <a:lumOff val="40000"/>
            </a:schemeClr>
          </a:solidFill>
          <a:ln>
            <a:solidFill>
              <a:srgbClr val="BB5905"/>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3" name="TextBox 72"/>
          <p:cNvSpPr txBox="1"/>
          <p:nvPr/>
        </p:nvSpPr>
        <p:spPr>
          <a:xfrm>
            <a:off x="8573906" y="558798"/>
            <a:ext cx="649374" cy="307777"/>
          </a:xfrm>
          <a:prstGeom prst="rect">
            <a:avLst/>
          </a:prstGeom>
          <a:noFill/>
        </p:spPr>
        <p:txBody>
          <a:bodyPr wrap="none" rtlCol="0">
            <a:spAutoFit/>
          </a:bodyPr>
          <a:lstStyle/>
          <a:p>
            <a:r>
              <a:rPr lang="el-GR" sz="1400" dirty="0"/>
              <a:t>3</a:t>
            </a:r>
            <a:r>
              <a:rPr lang="en-US" sz="1400" dirty="0" smtClean="0"/>
              <a:t>0</a:t>
            </a:r>
            <a:r>
              <a:rPr lang="el-GR" sz="1400" dirty="0" smtClean="0"/>
              <a:t> μ</a:t>
            </a:r>
            <a:r>
              <a:rPr lang="en-US" sz="1400" dirty="0" smtClean="0"/>
              <a:t>m</a:t>
            </a:r>
            <a:endParaRPr lang="en-US" sz="1400" dirty="0"/>
          </a:p>
        </p:txBody>
      </p:sp>
      <p:sp>
        <p:nvSpPr>
          <p:cNvPr id="75" name="TextBox 74"/>
          <p:cNvSpPr txBox="1"/>
          <p:nvPr/>
        </p:nvSpPr>
        <p:spPr>
          <a:xfrm>
            <a:off x="4786909" y="1490132"/>
            <a:ext cx="558379" cy="307777"/>
          </a:xfrm>
          <a:prstGeom prst="rect">
            <a:avLst/>
          </a:prstGeom>
          <a:noFill/>
        </p:spPr>
        <p:txBody>
          <a:bodyPr wrap="none" rtlCol="0">
            <a:spAutoFit/>
          </a:bodyPr>
          <a:lstStyle/>
          <a:p>
            <a:r>
              <a:rPr lang="en-US" sz="1400" dirty="0" smtClean="0"/>
              <a:t>5</a:t>
            </a:r>
            <a:r>
              <a:rPr lang="el-GR" sz="1400" dirty="0" smtClean="0"/>
              <a:t> μ</a:t>
            </a:r>
            <a:r>
              <a:rPr lang="en-US" sz="1400" dirty="0" smtClean="0"/>
              <a:t>m</a:t>
            </a:r>
            <a:endParaRPr lang="en-US" sz="1400" dirty="0"/>
          </a:p>
        </p:txBody>
      </p:sp>
      <p:sp>
        <p:nvSpPr>
          <p:cNvPr id="76" name="TextBox 75"/>
          <p:cNvSpPr txBox="1"/>
          <p:nvPr/>
        </p:nvSpPr>
        <p:spPr>
          <a:xfrm>
            <a:off x="5850472" y="3090322"/>
            <a:ext cx="2090536" cy="276999"/>
          </a:xfrm>
          <a:prstGeom prst="rect">
            <a:avLst/>
          </a:prstGeom>
          <a:noFill/>
        </p:spPr>
        <p:txBody>
          <a:bodyPr wrap="none" rtlCol="0">
            <a:spAutoFit/>
          </a:bodyPr>
          <a:lstStyle/>
          <a:p>
            <a:r>
              <a:rPr lang="en-US" sz="1200" dirty="0" err="1" smtClean="0"/>
              <a:t>Graphene</a:t>
            </a:r>
            <a:r>
              <a:rPr lang="en-US" sz="1200" dirty="0" smtClean="0"/>
              <a:t> – monoatomic layer</a:t>
            </a:r>
            <a:endParaRPr lang="en-US" sz="1200" dirty="0"/>
          </a:p>
        </p:txBody>
      </p:sp>
      <p:sp>
        <p:nvSpPr>
          <p:cNvPr id="77" name="Rectangle 76"/>
          <p:cNvSpPr/>
          <p:nvPr/>
        </p:nvSpPr>
        <p:spPr>
          <a:xfrm>
            <a:off x="5280372" y="2232353"/>
            <a:ext cx="381000" cy="217309"/>
          </a:xfrm>
          <a:prstGeom prst="rect">
            <a:avLst/>
          </a:prstGeom>
          <a:solidFill>
            <a:srgbClr val="4944D5"/>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8" name="Rectangle 77"/>
          <p:cNvSpPr/>
          <p:nvPr/>
        </p:nvSpPr>
        <p:spPr>
          <a:xfrm>
            <a:off x="5870213" y="2229532"/>
            <a:ext cx="381000" cy="217309"/>
          </a:xfrm>
          <a:prstGeom prst="rect">
            <a:avLst/>
          </a:prstGeom>
          <a:solidFill>
            <a:srgbClr val="4944D5"/>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9" name="Rectangle 78"/>
          <p:cNvSpPr/>
          <p:nvPr/>
        </p:nvSpPr>
        <p:spPr>
          <a:xfrm>
            <a:off x="6462875" y="2229532"/>
            <a:ext cx="381000" cy="217309"/>
          </a:xfrm>
          <a:prstGeom prst="rect">
            <a:avLst/>
          </a:prstGeom>
          <a:solidFill>
            <a:srgbClr val="4944D5"/>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0" name="Rectangle 79"/>
          <p:cNvSpPr/>
          <p:nvPr/>
        </p:nvSpPr>
        <p:spPr>
          <a:xfrm>
            <a:off x="7052716" y="2226711"/>
            <a:ext cx="381000" cy="217309"/>
          </a:xfrm>
          <a:prstGeom prst="rect">
            <a:avLst/>
          </a:prstGeom>
          <a:solidFill>
            <a:srgbClr val="4944D5"/>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1" name="Rectangle 80"/>
          <p:cNvSpPr/>
          <p:nvPr/>
        </p:nvSpPr>
        <p:spPr>
          <a:xfrm>
            <a:off x="7645378" y="2226711"/>
            <a:ext cx="381000" cy="217309"/>
          </a:xfrm>
          <a:prstGeom prst="rect">
            <a:avLst/>
          </a:prstGeom>
          <a:solidFill>
            <a:srgbClr val="4944D5"/>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2" name="Rectangle 81"/>
          <p:cNvSpPr/>
          <p:nvPr/>
        </p:nvSpPr>
        <p:spPr>
          <a:xfrm>
            <a:off x="8235219" y="2223890"/>
            <a:ext cx="381000" cy="217309"/>
          </a:xfrm>
          <a:prstGeom prst="rect">
            <a:avLst/>
          </a:prstGeom>
          <a:solidFill>
            <a:srgbClr val="4944D5"/>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3" name="Rectangle 82"/>
          <p:cNvSpPr/>
          <p:nvPr/>
        </p:nvSpPr>
        <p:spPr>
          <a:xfrm>
            <a:off x="5274724" y="2460957"/>
            <a:ext cx="381000" cy="45719"/>
          </a:xfrm>
          <a:prstGeom prst="rect">
            <a:avLst/>
          </a:prstGeom>
          <a:solidFill>
            <a:schemeClr val="accent6">
              <a:lumMod val="60000"/>
              <a:lumOff val="40000"/>
            </a:schemeClr>
          </a:solidFill>
          <a:ln>
            <a:solidFill>
              <a:srgbClr val="BB5905"/>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9" name="Rectangle 88"/>
          <p:cNvSpPr/>
          <p:nvPr/>
        </p:nvSpPr>
        <p:spPr>
          <a:xfrm>
            <a:off x="5864565" y="2458136"/>
            <a:ext cx="381000" cy="45719"/>
          </a:xfrm>
          <a:prstGeom prst="rect">
            <a:avLst/>
          </a:prstGeom>
          <a:solidFill>
            <a:schemeClr val="accent6">
              <a:lumMod val="60000"/>
              <a:lumOff val="40000"/>
            </a:schemeClr>
          </a:solidFill>
          <a:ln>
            <a:solidFill>
              <a:srgbClr val="BB5905"/>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0" name="Rectangle 89"/>
          <p:cNvSpPr/>
          <p:nvPr/>
        </p:nvSpPr>
        <p:spPr>
          <a:xfrm>
            <a:off x="6457227" y="2458136"/>
            <a:ext cx="381000" cy="45719"/>
          </a:xfrm>
          <a:prstGeom prst="rect">
            <a:avLst/>
          </a:prstGeom>
          <a:solidFill>
            <a:schemeClr val="accent6">
              <a:lumMod val="60000"/>
              <a:lumOff val="40000"/>
            </a:schemeClr>
          </a:solidFill>
          <a:ln>
            <a:solidFill>
              <a:srgbClr val="BB5905"/>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1" name="Rectangle 90"/>
          <p:cNvSpPr/>
          <p:nvPr/>
        </p:nvSpPr>
        <p:spPr>
          <a:xfrm>
            <a:off x="7049889" y="2458136"/>
            <a:ext cx="381000" cy="45719"/>
          </a:xfrm>
          <a:prstGeom prst="rect">
            <a:avLst/>
          </a:prstGeom>
          <a:solidFill>
            <a:schemeClr val="accent6">
              <a:lumMod val="60000"/>
              <a:lumOff val="40000"/>
            </a:schemeClr>
          </a:solidFill>
          <a:ln>
            <a:solidFill>
              <a:srgbClr val="BB5905"/>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2" name="Rectangle 91"/>
          <p:cNvSpPr/>
          <p:nvPr/>
        </p:nvSpPr>
        <p:spPr>
          <a:xfrm>
            <a:off x="7642551" y="2458136"/>
            <a:ext cx="381000" cy="45719"/>
          </a:xfrm>
          <a:prstGeom prst="rect">
            <a:avLst/>
          </a:prstGeom>
          <a:solidFill>
            <a:schemeClr val="accent6">
              <a:lumMod val="60000"/>
              <a:lumOff val="40000"/>
            </a:schemeClr>
          </a:solidFill>
          <a:ln>
            <a:solidFill>
              <a:srgbClr val="BB5905"/>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3" name="Rectangle 92"/>
          <p:cNvSpPr/>
          <p:nvPr/>
        </p:nvSpPr>
        <p:spPr>
          <a:xfrm>
            <a:off x="8235213" y="2458136"/>
            <a:ext cx="381000" cy="45719"/>
          </a:xfrm>
          <a:prstGeom prst="rect">
            <a:avLst/>
          </a:prstGeom>
          <a:solidFill>
            <a:schemeClr val="accent6">
              <a:lumMod val="60000"/>
              <a:lumOff val="40000"/>
            </a:schemeClr>
          </a:solidFill>
          <a:ln>
            <a:solidFill>
              <a:srgbClr val="BB5905"/>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4" name="TextBox 93"/>
          <p:cNvSpPr txBox="1"/>
          <p:nvPr/>
        </p:nvSpPr>
        <p:spPr>
          <a:xfrm>
            <a:off x="5881503" y="3961848"/>
            <a:ext cx="2090536" cy="276999"/>
          </a:xfrm>
          <a:prstGeom prst="rect">
            <a:avLst/>
          </a:prstGeom>
          <a:noFill/>
        </p:spPr>
        <p:txBody>
          <a:bodyPr wrap="none" rtlCol="0">
            <a:spAutoFit/>
          </a:bodyPr>
          <a:lstStyle/>
          <a:p>
            <a:r>
              <a:rPr lang="en-US" sz="1200" dirty="0" err="1" smtClean="0"/>
              <a:t>Graphene</a:t>
            </a:r>
            <a:r>
              <a:rPr lang="en-US" sz="1200" dirty="0" smtClean="0"/>
              <a:t> – monoatomic layer</a:t>
            </a:r>
            <a:endParaRPr lang="en-US" sz="1200" dirty="0"/>
          </a:p>
        </p:txBody>
      </p:sp>
    </p:spTree>
    <p:extLst>
      <p:ext uri="{BB962C8B-B14F-4D97-AF65-F5344CB8AC3E}">
        <p14:creationId xmlns:p14="http://schemas.microsoft.com/office/powerpoint/2010/main" val="2958924772"/>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2"/>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3318782" y="3756347"/>
            <a:ext cx="1066275" cy="12175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Χορδή 6"/>
          <p:cNvSpPr/>
          <p:nvPr/>
        </p:nvSpPr>
        <p:spPr>
          <a:xfrm rot="5400000">
            <a:off x="5812292" y="1031540"/>
            <a:ext cx="360040" cy="1368152"/>
          </a:xfrm>
          <a:prstGeom prst="chord">
            <a:avLst>
              <a:gd name="adj1" fmla="val 5452831"/>
              <a:gd name="adj2" fmla="val 16282349"/>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27" tIns="45713" rIns="91427" bIns="45713" rtlCol="0" anchor="ctr"/>
          <a:lstStyle/>
          <a:p>
            <a:pPr algn="ctr"/>
            <a:endParaRPr lang="en-US" dirty="0">
              <a:solidFill>
                <a:schemeClr val="accent6">
                  <a:lumMod val="60000"/>
                  <a:lumOff val="40000"/>
                </a:schemeClr>
              </a:solidFill>
            </a:endParaRPr>
          </a:p>
        </p:txBody>
      </p:sp>
      <p:pic>
        <p:nvPicPr>
          <p:cNvPr id="1026" name="Picture 2"/>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bwMode="auto">
          <a:xfrm>
            <a:off x="5045249" y="1721371"/>
            <a:ext cx="1872208" cy="144016"/>
          </a:xfrm>
          <a:prstGeom prst="rect">
            <a:avLst/>
          </a:prstGeom>
          <a:solidFill>
            <a:schemeClr val="bg1">
              <a:lumMod val="75000"/>
            </a:schemeClr>
          </a:solidFill>
          <a:ln w="9525">
            <a:solidFill>
              <a:schemeClr val="tx1">
                <a:lumMod val="65000"/>
                <a:lumOff val="35000"/>
              </a:schemeClr>
            </a:solidFill>
            <a:miter lim="800000"/>
            <a:headEnd/>
            <a:tailEnd/>
          </a:ln>
          <a:effectLst/>
        </p:spPr>
      </p:pic>
      <p:sp>
        <p:nvSpPr>
          <p:cNvPr id="9" name="TextBox 8"/>
          <p:cNvSpPr txBox="1"/>
          <p:nvPr/>
        </p:nvSpPr>
        <p:spPr>
          <a:xfrm>
            <a:off x="5578266" y="1484785"/>
            <a:ext cx="828092" cy="276985"/>
          </a:xfrm>
          <a:prstGeom prst="rect">
            <a:avLst/>
          </a:prstGeom>
          <a:noFill/>
        </p:spPr>
        <p:txBody>
          <a:bodyPr wrap="square" lIns="91427" tIns="45713" rIns="91427" bIns="45713" rtlCol="0">
            <a:spAutoFit/>
          </a:bodyPr>
          <a:lstStyle/>
          <a:p>
            <a:r>
              <a:rPr lang="en-US" sz="1200" b="1" dirty="0"/>
              <a:t>SU-8 3050</a:t>
            </a:r>
          </a:p>
        </p:txBody>
      </p:sp>
      <p:sp>
        <p:nvSpPr>
          <p:cNvPr id="3" name="TextBox 2"/>
          <p:cNvSpPr txBox="1"/>
          <p:nvPr/>
        </p:nvSpPr>
        <p:spPr>
          <a:xfrm>
            <a:off x="4788024" y="1685367"/>
            <a:ext cx="360040" cy="276985"/>
          </a:xfrm>
          <a:prstGeom prst="rect">
            <a:avLst/>
          </a:prstGeom>
          <a:noFill/>
        </p:spPr>
        <p:txBody>
          <a:bodyPr wrap="square" lIns="91427" tIns="45713" rIns="91427" bIns="45713" rtlCol="0">
            <a:spAutoFit/>
          </a:bodyPr>
          <a:lstStyle/>
          <a:p>
            <a:r>
              <a:rPr lang="en-US" sz="1200" b="1" dirty="0"/>
              <a:t>Si</a:t>
            </a:r>
          </a:p>
        </p:txBody>
      </p:sp>
      <p:sp>
        <p:nvSpPr>
          <p:cNvPr id="5" name="TextBox 4"/>
          <p:cNvSpPr txBox="1"/>
          <p:nvPr/>
        </p:nvSpPr>
        <p:spPr>
          <a:xfrm>
            <a:off x="7110022" y="1484785"/>
            <a:ext cx="1728192" cy="461651"/>
          </a:xfrm>
          <a:prstGeom prst="rect">
            <a:avLst/>
          </a:prstGeom>
          <a:noFill/>
        </p:spPr>
        <p:txBody>
          <a:bodyPr wrap="square" lIns="91427" tIns="45713" rIns="91427" bIns="45713" rtlCol="0">
            <a:spAutoFit/>
          </a:bodyPr>
          <a:lstStyle/>
          <a:p>
            <a:r>
              <a:rPr lang="en-US" sz="1200" dirty="0"/>
              <a:t>Dispensing SU-8 3050</a:t>
            </a:r>
          </a:p>
          <a:p>
            <a:r>
              <a:rPr lang="en-US" sz="1200" dirty="0"/>
              <a:t>photoresist on a Si wafer</a:t>
            </a:r>
          </a:p>
        </p:txBody>
      </p:sp>
      <p:pic>
        <p:nvPicPr>
          <p:cNvPr id="11"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056208" y="2297435"/>
            <a:ext cx="1872208" cy="144016"/>
          </a:xfrm>
          <a:prstGeom prst="rect">
            <a:avLst/>
          </a:prstGeom>
          <a:solidFill>
            <a:schemeClr val="bg1">
              <a:lumMod val="75000"/>
            </a:schemeClr>
          </a:solidFill>
          <a:ln w="9525">
            <a:solidFill>
              <a:schemeClr val="tx1">
                <a:lumMod val="65000"/>
                <a:lumOff val="35000"/>
              </a:schemeClr>
            </a:solidFill>
            <a:miter lim="800000"/>
            <a:headEnd/>
            <a:tailEnd/>
          </a:ln>
          <a:effectLst/>
        </p:spPr>
      </p:pic>
      <p:pic>
        <p:nvPicPr>
          <p:cNvPr id="12" name="Picture 2"/>
          <p:cNvPicPr>
            <a:picLocks noChangeAspect="1" noChangeArrowheads="1"/>
          </p:cNvPicPr>
          <p:nvPr/>
        </p:nvPicPr>
        <p:blipFill>
          <a:blip r:embed="rId4">
            <a:duotone>
              <a:prstClr val="black"/>
              <a:srgbClr val="FF9201">
                <a:tint val="45000"/>
                <a:satMod val="400000"/>
              </a:srgbClr>
            </a:duotone>
            <a:extLst>
              <a:ext uri="{BEBA8EAE-BF5A-486C-A8C5-ECC9F3942E4B}">
                <a14:imgProps xmlns:a14="http://schemas.microsoft.com/office/drawing/2010/main">
                  <a14:imgLayer r:embed="rId5">
                    <a14:imgEffect>
                      <a14:colorTemperature colorTemp="4700"/>
                    </a14:imgEffect>
                    <a14:imgEffect>
                      <a14:brightnessContrast bright="40000"/>
                    </a14:imgEffect>
                  </a14:imgLayer>
                </a14:imgProps>
              </a:ext>
              <a:ext uri="{28A0092B-C50C-407E-A947-70E740481C1C}">
                <a14:useLocalDpi xmlns:a14="http://schemas.microsoft.com/office/drawing/2010/main"/>
              </a:ext>
            </a:extLst>
          </a:blip>
          <a:srcRect/>
          <a:stretch>
            <a:fillRect/>
          </a:stretch>
        </p:blipFill>
        <p:spPr bwMode="auto">
          <a:xfrm>
            <a:off x="5056208" y="2081411"/>
            <a:ext cx="1872208" cy="216024"/>
          </a:xfrm>
          <a:prstGeom prst="rect">
            <a:avLst/>
          </a:prstGeom>
          <a:solidFill>
            <a:schemeClr val="bg1">
              <a:lumMod val="75000"/>
            </a:schemeClr>
          </a:solidFill>
          <a:ln w="9525">
            <a:solidFill>
              <a:schemeClr val="accent6">
                <a:lumMod val="75000"/>
              </a:schemeClr>
            </a:solidFill>
            <a:miter lim="800000"/>
            <a:headEnd/>
            <a:tailEnd/>
          </a:ln>
          <a:effectLst/>
        </p:spPr>
      </p:pic>
      <p:sp>
        <p:nvSpPr>
          <p:cNvPr id="8" name="TextBox 7"/>
          <p:cNvSpPr txBox="1"/>
          <p:nvPr/>
        </p:nvSpPr>
        <p:spPr>
          <a:xfrm>
            <a:off x="7110022" y="2158935"/>
            <a:ext cx="1742644" cy="276985"/>
          </a:xfrm>
          <a:prstGeom prst="rect">
            <a:avLst/>
          </a:prstGeom>
          <a:noFill/>
        </p:spPr>
        <p:txBody>
          <a:bodyPr wrap="square" lIns="91427" tIns="45713" rIns="91427" bIns="45713" rtlCol="0">
            <a:spAutoFit/>
          </a:bodyPr>
          <a:lstStyle/>
          <a:p>
            <a:r>
              <a:rPr lang="en-US" sz="1200" dirty="0"/>
              <a:t>Spin-coating &amp; soft bake</a:t>
            </a:r>
          </a:p>
        </p:txBody>
      </p:sp>
      <p:pic>
        <p:nvPicPr>
          <p:cNvPr id="13" name="Picture 2"/>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5052820" y="2672916"/>
            <a:ext cx="279989" cy="1800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076056" y="3068960"/>
            <a:ext cx="1872208" cy="144016"/>
          </a:xfrm>
          <a:prstGeom prst="rect">
            <a:avLst/>
          </a:prstGeom>
          <a:solidFill>
            <a:schemeClr val="bg1">
              <a:lumMod val="75000"/>
            </a:schemeClr>
          </a:solidFill>
          <a:ln w="9525">
            <a:solidFill>
              <a:schemeClr val="tx1">
                <a:lumMod val="65000"/>
                <a:lumOff val="35000"/>
              </a:schemeClr>
            </a:solidFill>
            <a:miter lim="800000"/>
            <a:headEnd/>
            <a:tailEnd/>
          </a:ln>
          <a:effectLst/>
        </p:spPr>
      </p:pic>
      <p:pic>
        <p:nvPicPr>
          <p:cNvPr id="16" name="Picture 2"/>
          <p:cNvPicPr>
            <a:picLocks noChangeAspect="1" noChangeArrowheads="1"/>
          </p:cNvPicPr>
          <p:nvPr/>
        </p:nvPicPr>
        <p:blipFill>
          <a:blip r:embed="rId4">
            <a:duotone>
              <a:prstClr val="black"/>
              <a:srgbClr val="FF9201">
                <a:tint val="45000"/>
                <a:satMod val="400000"/>
              </a:srgbClr>
            </a:duotone>
            <a:extLst>
              <a:ext uri="{BEBA8EAE-BF5A-486C-A8C5-ECC9F3942E4B}">
                <a14:imgProps xmlns:a14="http://schemas.microsoft.com/office/drawing/2010/main">
                  <a14:imgLayer r:embed="rId5">
                    <a14:imgEffect>
                      <a14:colorTemperature colorTemp="4700"/>
                    </a14:imgEffect>
                    <a14:imgEffect>
                      <a14:brightnessContrast bright="40000"/>
                    </a14:imgEffect>
                  </a14:imgLayer>
                </a14:imgProps>
              </a:ext>
              <a:ext uri="{28A0092B-C50C-407E-A947-70E740481C1C}">
                <a14:useLocalDpi xmlns:a14="http://schemas.microsoft.com/office/drawing/2010/main"/>
              </a:ext>
            </a:extLst>
          </a:blip>
          <a:srcRect/>
          <a:stretch>
            <a:fillRect/>
          </a:stretch>
        </p:blipFill>
        <p:spPr bwMode="auto">
          <a:xfrm>
            <a:off x="5076056" y="2852936"/>
            <a:ext cx="1872208" cy="216024"/>
          </a:xfrm>
          <a:prstGeom prst="rect">
            <a:avLst/>
          </a:prstGeom>
          <a:solidFill>
            <a:schemeClr val="bg1">
              <a:lumMod val="75000"/>
            </a:schemeClr>
          </a:solidFill>
          <a:ln w="9525">
            <a:solidFill>
              <a:schemeClr val="accent6">
                <a:lumMod val="75000"/>
              </a:schemeClr>
            </a:solidFill>
            <a:miter lim="800000"/>
            <a:headEnd/>
            <a:tailEnd/>
          </a:ln>
          <a:effectLst/>
        </p:spPr>
      </p:pic>
      <p:pic>
        <p:nvPicPr>
          <p:cNvPr id="1027" name="Picture 3"/>
          <p:cNvPicPr>
            <a:picLocks noChangeAspect="1" noChangeArrowheads="1"/>
          </p:cNvPicPr>
          <p:nvPr/>
        </p:nvPicPr>
        <p:blipFill>
          <a:blip r:embed="rId7">
            <a:clrChange>
              <a:clrFrom>
                <a:srgbClr val="000000"/>
              </a:clrFrom>
              <a:clrTo>
                <a:srgbClr val="000000">
                  <a:alpha val="0"/>
                </a:srgbClr>
              </a:clrTo>
            </a:clrChange>
            <a:lum bright="70000" contrast="-70000"/>
            <a:extLst>
              <a:ext uri="{BEBA8EAE-BF5A-486C-A8C5-ECC9F3942E4B}">
                <a14:imgProps xmlns:a14="http://schemas.microsoft.com/office/drawing/2010/main">
                  <a14:imgLayer r:embed="rId8">
                    <a14:imgEffect>
                      <a14:saturation sat="66000"/>
                    </a14:imgEffect>
                  </a14:imgLayer>
                </a14:imgProps>
              </a:ext>
              <a:ext uri="{28A0092B-C50C-407E-A947-70E740481C1C}">
                <a14:useLocalDpi xmlns:a14="http://schemas.microsoft.com/office/drawing/2010/main"/>
              </a:ext>
            </a:extLst>
          </a:blip>
          <a:srcRect/>
          <a:stretch>
            <a:fillRect/>
          </a:stretch>
        </p:blipFill>
        <p:spPr bwMode="auto">
          <a:xfrm>
            <a:off x="5293926" y="2670374"/>
            <a:ext cx="280987" cy="18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5581958" y="2654604"/>
            <a:ext cx="90000" cy="198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3"/>
          <p:cNvPicPr>
            <a:picLocks noChangeAspect="1" noChangeArrowheads="1"/>
          </p:cNvPicPr>
          <p:nvPr/>
        </p:nvPicPr>
        <p:blipFill>
          <a:blip r:embed="rId7">
            <a:clrChange>
              <a:clrFrom>
                <a:srgbClr val="000000"/>
              </a:clrFrom>
              <a:clrTo>
                <a:srgbClr val="000000">
                  <a:alpha val="0"/>
                </a:srgbClr>
              </a:clrTo>
            </a:clrChange>
            <a:lum bright="70000" contrast="-70000"/>
            <a:extLst>
              <a:ext uri="{BEBA8EAE-BF5A-486C-A8C5-ECC9F3942E4B}">
                <a14:imgProps xmlns:a14="http://schemas.microsoft.com/office/drawing/2010/main">
                  <a14:imgLayer r:embed="rId8">
                    <a14:imgEffect>
                      <a14:saturation sat="66000"/>
                    </a14:imgEffect>
                  </a14:imgLayer>
                </a14:imgProps>
              </a:ext>
              <a:ext uri="{28A0092B-C50C-407E-A947-70E740481C1C}">
                <a14:useLocalDpi xmlns:a14="http://schemas.microsoft.com/office/drawing/2010/main"/>
              </a:ext>
            </a:extLst>
          </a:blip>
          <a:srcRect/>
          <a:stretch>
            <a:fillRect/>
          </a:stretch>
        </p:blipFill>
        <p:spPr bwMode="auto">
          <a:xfrm>
            <a:off x="5653966" y="2670373"/>
            <a:ext cx="280987" cy="18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6"/>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5941998" y="2654548"/>
            <a:ext cx="90000" cy="198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6014007" y="2651324"/>
            <a:ext cx="390525" cy="201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3" name="Picture 9"/>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6667278" y="2670374"/>
            <a:ext cx="280987" cy="18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Box 13"/>
          <p:cNvSpPr txBox="1"/>
          <p:nvPr/>
        </p:nvSpPr>
        <p:spPr>
          <a:xfrm>
            <a:off x="7108730" y="2791962"/>
            <a:ext cx="1743935" cy="276985"/>
          </a:xfrm>
          <a:prstGeom prst="rect">
            <a:avLst/>
          </a:prstGeom>
          <a:noFill/>
        </p:spPr>
        <p:txBody>
          <a:bodyPr wrap="square" lIns="91427" tIns="45713" rIns="91427" bIns="45713" rtlCol="0">
            <a:spAutoFit/>
          </a:bodyPr>
          <a:lstStyle/>
          <a:p>
            <a:r>
              <a:rPr lang="en-US" sz="1200" dirty="0" smtClean="0"/>
              <a:t>Quartz Mask </a:t>
            </a:r>
            <a:r>
              <a:rPr lang="en-US" sz="1200" dirty="0"/>
              <a:t>aligning</a:t>
            </a:r>
          </a:p>
        </p:txBody>
      </p:sp>
      <p:pic>
        <p:nvPicPr>
          <p:cNvPr id="1034" name="Picture 10"/>
          <p:cNvPicPr>
            <a:picLocks noChangeAspect="1" noChangeArrowheads="1"/>
          </p:cNvPicPr>
          <p:nvPr/>
        </p:nvPicPr>
        <p:blipFill>
          <a:blip r:embed="rId11">
            <a:duotone>
              <a:schemeClr val="accent1">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5228780" y="3290594"/>
            <a:ext cx="158750"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5" name="Picture 11"/>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5076057" y="3645025"/>
            <a:ext cx="1908175" cy="57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6" name="Picture 12"/>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5388211" y="3289192"/>
            <a:ext cx="158750"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7" name="Picture 13"/>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5560717" y="3289192"/>
            <a:ext cx="334963"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8" name="Picture 14"/>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5881004" y="3290594"/>
            <a:ext cx="665163"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9" name="Picture 15"/>
          <p:cNvPicPr>
            <a:picLocks noChangeAspect="1" noChangeArrowheads="1"/>
          </p:cNvPicPr>
          <p:nvPr/>
        </p:nvPicPr>
        <p:blipFill>
          <a:blip r:embed="rId16">
            <a:extLst>
              <a:ext uri="{28A0092B-C50C-407E-A947-70E740481C1C}">
                <a14:useLocalDpi xmlns:a14="http://schemas.microsoft.com/office/drawing/2010/main"/>
              </a:ext>
            </a:extLst>
          </a:blip>
          <a:srcRect/>
          <a:stretch>
            <a:fillRect/>
          </a:stretch>
        </p:blipFill>
        <p:spPr bwMode="auto">
          <a:xfrm>
            <a:off x="6582320" y="3290594"/>
            <a:ext cx="328613"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TextBox 16"/>
          <p:cNvSpPr txBox="1"/>
          <p:nvPr/>
        </p:nvSpPr>
        <p:spPr>
          <a:xfrm>
            <a:off x="7092280" y="3429001"/>
            <a:ext cx="1584176" cy="461651"/>
          </a:xfrm>
          <a:prstGeom prst="rect">
            <a:avLst/>
          </a:prstGeom>
          <a:noFill/>
        </p:spPr>
        <p:txBody>
          <a:bodyPr wrap="square" lIns="91427" tIns="45713" rIns="91427" bIns="45713" rtlCol="0">
            <a:spAutoFit/>
          </a:bodyPr>
          <a:lstStyle/>
          <a:p>
            <a:r>
              <a:rPr lang="en-US" sz="1200" dirty="0"/>
              <a:t>Exposure with a UV lamp</a:t>
            </a:r>
          </a:p>
        </p:txBody>
      </p:sp>
      <p:sp>
        <p:nvSpPr>
          <p:cNvPr id="18" name="TextBox 17"/>
          <p:cNvSpPr txBox="1"/>
          <p:nvPr/>
        </p:nvSpPr>
        <p:spPr>
          <a:xfrm>
            <a:off x="1907704" y="188640"/>
            <a:ext cx="7236296" cy="1323425"/>
          </a:xfrm>
          <a:prstGeom prst="rect">
            <a:avLst/>
          </a:prstGeom>
          <a:noFill/>
        </p:spPr>
        <p:txBody>
          <a:bodyPr wrap="square" lIns="91427" tIns="45713" rIns="91427" bIns="45713" rtlCol="0">
            <a:spAutoFit/>
          </a:bodyPr>
          <a:lstStyle/>
          <a:p>
            <a:pPr marL="285709" indent="-285709">
              <a:buFont typeface="Wingdings" panose="05000000000000000000" pitchFamily="2" charset="2"/>
              <a:buChar char="Ø"/>
            </a:pPr>
            <a:r>
              <a:rPr lang="en-US" sz="2800" b="1" dirty="0">
                <a:solidFill>
                  <a:srgbClr val="C00000"/>
                </a:solidFill>
              </a:rPr>
              <a:t>Lithography process to generate the appropriate master for the PDMS membrane </a:t>
            </a:r>
            <a:r>
              <a:rPr lang="en-US" sz="2400" b="1" dirty="0">
                <a:solidFill>
                  <a:srgbClr val="C00000"/>
                </a:solidFill>
              </a:rPr>
              <a:t>(</a:t>
            </a:r>
            <a:r>
              <a:rPr lang="en-US" b="1" dirty="0" smtClean="0">
                <a:solidFill>
                  <a:srgbClr val="C00000"/>
                </a:solidFill>
              </a:rPr>
              <a:t>30um Width, 50um diameter holes</a:t>
            </a:r>
            <a:r>
              <a:rPr lang="en-US" sz="2400" b="1" dirty="0">
                <a:solidFill>
                  <a:srgbClr val="C00000"/>
                </a:solidFill>
              </a:rPr>
              <a:t>)</a:t>
            </a:r>
          </a:p>
        </p:txBody>
      </p:sp>
      <p:pic>
        <p:nvPicPr>
          <p:cNvPr id="1042" name="Picture 18"/>
          <p:cNvPicPr>
            <a:picLocks noChangeAspect="1" noChangeArrowheads="1"/>
          </p:cNvPicPr>
          <p:nvPr/>
        </p:nvPicPr>
        <p:blipFill>
          <a:blip r:embed="rId17">
            <a:duotone>
              <a:prstClr val="black"/>
              <a:srgbClr val="FF9900">
                <a:tint val="45000"/>
                <a:satMod val="400000"/>
              </a:srgbClr>
            </a:duotone>
            <a:extLst>
              <a:ext uri="{28A0092B-C50C-407E-A947-70E740481C1C}">
                <a14:useLocalDpi xmlns:a14="http://schemas.microsoft.com/office/drawing/2010/main"/>
              </a:ext>
            </a:extLst>
          </a:blip>
          <a:srcRect/>
          <a:stretch>
            <a:fillRect/>
          </a:stretch>
        </p:blipFill>
        <p:spPr bwMode="auto">
          <a:xfrm>
            <a:off x="5326757" y="4542582"/>
            <a:ext cx="280987" cy="182563"/>
          </a:xfrm>
          <a:prstGeom prst="rect">
            <a:avLst/>
          </a:prstGeom>
          <a:solidFill>
            <a:srgbClr val="FF9201"/>
          </a:solidFill>
          <a:ln>
            <a:noFill/>
          </a:ln>
          <a:effectLst/>
        </p:spPr>
      </p:pic>
      <p:pic>
        <p:nvPicPr>
          <p:cNvPr id="1043" name="Picture 19"/>
          <p:cNvPicPr>
            <a:picLocks noChangeAspect="1" noChangeArrowheads="1"/>
          </p:cNvPicPr>
          <p:nvPr/>
        </p:nvPicPr>
        <p:blipFill>
          <a:blip r:embed="rId18">
            <a:extLst>
              <a:ext uri="{28A0092B-C50C-407E-A947-70E740481C1C}">
                <a14:useLocalDpi xmlns:a14="http://schemas.microsoft.com/office/drawing/2010/main"/>
              </a:ext>
            </a:extLst>
          </a:blip>
          <a:srcRect/>
          <a:stretch>
            <a:fillRect/>
          </a:stretch>
        </p:blipFill>
        <p:spPr bwMode="auto">
          <a:xfrm>
            <a:off x="5087466" y="4725144"/>
            <a:ext cx="1895475" cy="165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5" name="Picture 21"/>
          <p:cNvPicPr>
            <a:picLocks noChangeAspect="1" noChangeArrowheads="1"/>
          </p:cNvPicPr>
          <p:nvPr/>
        </p:nvPicPr>
        <p:blipFill>
          <a:blip r:embed="rId19">
            <a:extLst>
              <a:ext uri="{28A0092B-C50C-407E-A947-70E740481C1C}">
                <a14:useLocalDpi xmlns:a14="http://schemas.microsoft.com/office/drawing/2010/main"/>
              </a:ext>
            </a:extLst>
          </a:blip>
          <a:srcRect/>
          <a:stretch>
            <a:fillRect/>
          </a:stretch>
        </p:blipFill>
        <p:spPr bwMode="auto">
          <a:xfrm>
            <a:off x="5707926" y="4542580"/>
            <a:ext cx="280987" cy="18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6" name="Picture 22"/>
          <p:cNvPicPr>
            <a:picLocks noChangeAspect="1" noChangeArrowheads="1"/>
          </p:cNvPicPr>
          <p:nvPr/>
        </p:nvPicPr>
        <p:blipFill>
          <a:blip r:embed="rId19">
            <a:extLst>
              <a:ext uri="{28A0092B-C50C-407E-A947-70E740481C1C}">
                <a14:useLocalDpi xmlns:a14="http://schemas.microsoft.com/office/drawing/2010/main"/>
              </a:ext>
            </a:extLst>
          </a:blip>
          <a:srcRect/>
          <a:stretch>
            <a:fillRect/>
          </a:stretch>
        </p:blipFill>
        <p:spPr bwMode="auto">
          <a:xfrm>
            <a:off x="6076206" y="4542579"/>
            <a:ext cx="280987" cy="18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7" name="Picture 23"/>
          <p:cNvPicPr>
            <a:picLocks noChangeAspect="1" noChangeArrowheads="1"/>
          </p:cNvPicPr>
          <p:nvPr/>
        </p:nvPicPr>
        <p:blipFill>
          <a:blip r:embed="rId19">
            <a:extLst>
              <a:ext uri="{28A0092B-C50C-407E-A947-70E740481C1C}">
                <a14:useLocalDpi xmlns:a14="http://schemas.microsoft.com/office/drawing/2010/main"/>
              </a:ext>
            </a:extLst>
          </a:blip>
          <a:srcRect/>
          <a:stretch>
            <a:fillRect/>
          </a:stretch>
        </p:blipFill>
        <p:spPr bwMode="auto">
          <a:xfrm>
            <a:off x="6440498" y="4542579"/>
            <a:ext cx="280987" cy="18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TextBox 18"/>
          <p:cNvSpPr txBox="1"/>
          <p:nvPr/>
        </p:nvSpPr>
        <p:spPr>
          <a:xfrm>
            <a:off x="7092280" y="4365104"/>
            <a:ext cx="1494426" cy="646317"/>
          </a:xfrm>
          <a:prstGeom prst="rect">
            <a:avLst/>
          </a:prstGeom>
          <a:noFill/>
        </p:spPr>
        <p:txBody>
          <a:bodyPr wrap="square" lIns="91427" tIns="45713" rIns="91427" bIns="45713" rtlCol="0">
            <a:spAutoFit/>
          </a:bodyPr>
          <a:lstStyle/>
          <a:p>
            <a:r>
              <a:rPr lang="en-US" sz="1200" dirty="0"/>
              <a:t>Post-exposure bake, </a:t>
            </a:r>
          </a:p>
          <a:p>
            <a:r>
              <a:rPr lang="en-US" sz="1200" dirty="0"/>
              <a:t>development with </a:t>
            </a:r>
          </a:p>
          <a:p>
            <a:r>
              <a:rPr lang="en-US" sz="1200" dirty="0"/>
              <a:t>SU-8 developer</a:t>
            </a:r>
          </a:p>
        </p:txBody>
      </p:sp>
      <p:sp>
        <p:nvSpPr>
          <p:cNvPr id="24" name="TextBox 23"/>
          <p:cNvSpPr txBox="1"/>
          <p:nvPr/>
        </p:nvSpPr>
        <p:spPr>
          <a:xfrm>
            <a:off x="1330606" y="3657225"/>
            <a:ext cx="2808312" cy="1415758"/>
          </a:xfrm>
          <a:prstGeom prst="rect">
            <a:avLst/>
          </a:prstGeom>
          <a:noFill/>
        </p:spPr>
        <p:txBody>
          <a:bodyPr wrap="square" lIns="91427" tIns="45713" rIns="91427" bIns="45713" rtlCol="0">
            <a:spAutoFit/>
          </a:bodyPr>
          <a:lstStyle/>
          <a:p>
            <a:r>
              <a:rPr lang="en-US" sz="1400" dirty="0"/>
              <a:t>Basic lithography steps </a:t>
            </a:r>
          </a:p>
          <a:p>
            <a:pPr marL="285709" indent="-285709">
              <a:buFont typeface="Wingdings" panose="05000000000000000000" pitchFamily="2" charset="2"/>
              <a:buChar char="§"/>
            </a:pPr>
            <a:r>
              <a:rPr lang="en-US" sz="1200" dirty="0"/>
              <a:t>Spin-coating : </a:t>
            </a:r>
          </a:p>
          <a:p>
            <a:pPr marL="285709" indent="-285709">
              <a:buFont typeface="Wingdings" panose="05000000000000000000" pitchFamily="2" charset="2"/>
              <a:buChar char="§"/>
            </a:pPr>
            <a:r>
              <a:rPr lang="en-US" sz="1200" dirty="0"/>
              <a:t>Soft bake </a:t>
            </a:r>
            <a:endParaRPr lang="en-US" altLang="en-US" sz="1200" dirty="0">
              <a:ea typeface="Calibri" pitchFamily="34" charset="0"/>
              <a:cs typeface="Times New Roman" pitchFamily="18" charset="0"/>
            </a:endParaRPr>
          </a:p>
          <a:p>
            <a:pPr marL="285709" indent="-285709">
              <a:buFont typeface="Wingdings" panose="05000000000000000000" pitchFamily="2" charset="2"/>
              <a:buChar char="§"/>
            </a:pPr>
            <a:r>
              <a:rPr lang="en-US" sz="1200" dirty="0">
                <a:cs typeface="Times New Roman" pitchFamily="18" charset="0"/>
              </a:rPr>
              <a:t>Exposure </a:t>
            </a:r>
          </a:p>
          <a:p>
            <a:pPr marL="285709" indent="-285709">
              <a:buFont typeface="Wingdings" panose="05000000000000000000" pitchFamily="2" charset="2"/>
              <a:buChar char="§"/>
            </a:pPr>
            <a:r>
              <a:rPr lang="en-US" sz="1200" dirty="0">
                <a:cs typeface="Times New Roman" pitchFamily="18" charset="0"/>
              </a:rPr>
              <a:t>Post bake </a:t>
            </a:r>
          </a:p>
          <a:p>
            <a:pPr marL="285709" indent="-285709">
              <a:buFont typeface="Wingdings" panose="05000000000000000000" pitchFamily="2" charset="2"/>
              <a:buChar char="§"/>
            </a:pPr>
            <a:r>
              <a:rPr lang="en-US" altLang="en-US" sz="1200" dirty="0">
                <a:ea typeface="Calibri" pitchFamily="34" charset="0"/>
                <a:cs typeface="Times New Roman" pitchFamily="18" charset="0"/>
              </a:rPr>
              <a:t>Development </a:t>
            </a:r>
          </a:p>
          <a:p>
            <a:pPr marL="285709" indent="-285709">
              <a:buFont typeface="Wingdings" panose="05000000000000000000" pitchFamily="2" charset="2"/>
              <a:buChar char="§"/>
            </a:pPr>
            <a:r>
              <a:rPr lang="en-US" sz="1200" dirty="0"/>
              <a:t>Post bake</a:t>
            </a:r>
          </a:p>
        </p:txBody>
      </p:sp>
      <p:sp>
        <p:nvSpPr>
          <p:cNvPr id="26" name="TextBox 25"/>
          <p:cNvSpPr txBox="1"/>
          <p:nvPr/>
        </p:nvSpPr>
        <p:spPr>
          <a:xfrm>
            <a:off x="3528266" y="3657225"/>
            <a:ext cx="864096" cy="200041"/>
          </a:xfrm>
          <a:prstGeom prst="rect">
            <a:avLst/>
          </a:prstGeom>
          <a:noFill/>
        </p:spPr>
        <p:txBody>
          <a:bodyPr wrap="square" lIns="91427" tIns="45713" rIns="91427" bIns="45713" rtlCol="0">
            <a:spAutoFit/>
          </a:bodyPr>
          <a:lstStyle/>
          <a:p>
            <a:r>
              <a:rPr lang="en-US" sz="700" dirty="0"/>
              <a:t>50um diameter </a:t>
            </a:r>
          </a:p>
        </p:txBody>
      </p:sp>
      <p:grpSp>
        <p:nvGrpSpPr>
          <p:cNvPr id="40" name="Ομάδα 39"/>
          <p:cNvGrpSpPr/>
          <p:nvPr/>
        </p:nvGrpSpPr>
        <p:grpSpPr>
          <a:xfrm rot="16200000">
            <a:off x="5200490" y="4604287"/>
            <a:ext cx="169138" cy="45721"/>
            <a:chOff x="4278847" y="4119328"/>
            <a:chExt cx="287070" cy="45580"/>
          </a:xfrm>
        </p:grpSpPr>
        <p:cxnSp>
          <p:nvCxnSpPr>
            <p:cNvPr id="60" name="Ευθεία γραμμή σύνδεσης 59"/>
            <p:cNvCxnSpPr/>
            <p:nvPr/>
          </p:nvCxnSpPr>
          <p:spPr>
            <a:xfrm rot="10800000" flipH="1" flipV="1">
              <a:off x="4284930" y="4142118"/>
              <a:ext cx="28098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1" name="Ευθεία γραμμή σύνδεσης 60"/>
            <p:cNvCxnSpPr/>
            <p:nvPr/>
          </p:nvCxnSpPr>
          <p:spPr>
            <a:xfrm rot="10800000" flipH="1" flipV="1">
              <a:off x="4278847" y="4119328"/>
              <a:ext cx="0" cy="45580"/>
            </a:xfrm>
            <a:prstGeom prst="line">
              <a:avLst/>
            </a:prstGeom>
          </p:spPr>
          <p:style>
            <a:lnRef idx="1">
              <a:schemeClr val="accent1"/>
            </a:lnRef>
            <a:fillRef idx="0">
              <a:schemeClr val="accent1"/>
            </a:fillRef>
            <a:effectRef idx="0">
              <a:schemeClr val="accent1"/>
            </a:effectRef>
            <a:fontRef idx="minor">
              <a:schemeClr val="tx1"/>
            </a:fontRef>
          </p:style>
        </p:cxnSp>
        <p:cxnSp>
          <p:nvCxnSpPr>
            <p:cNvPr id="62" name="Ευθεία γραμμή σύνδεσης 61"/>
            <p:cNvCxnSpPr/>
            <p:nvPr/>
          </p:nvCxnSpPr>
          <p:spPr>
            <a:xfrm rot="10800000" flipH="1" flipV="1">
              <a:off x="4561250" y="4119328"/>
              <a:ext cx="0" cy="45580"/>
            </a:xfrm>
            <a:prstGeom prst="line">
              <a:avLst/>
            </a:prstGeom>
          </p:spPr>
          <p:style>
            <a:lnRef idx="1">
              <a:schemeClr val="accent1"/>
            </a:lnRef>
            <a:fillRef idx="0">
              <a:schemeClr val="accent1"/>
            </a:fillRef>
            <a:effectRef idx="0">
              <a:schemeClr val="accent1"/>
            </a:effectRef>
            <a:fontRef idx="minor">
              <a:schemeClr val="tx1"/>
            </a:fontRef>
          </p:style>
        </p:cxnSp>
      </p:grpSp>
      <p:sp>
        <p:nvSpPr>
          <p:cNvPr id="42" name="TextBox 41"/>
          <p:cNvSpPr txBox="1"/>
          <p:nvPr/>
        </p:nvSpPr>
        <p:spPr>
          <a:xfrm>
            <a:off x="4788025" y="4509120"/>
            <a:ext cx="511747" cy="230818"/>
          </a:xfrm>
          <a:prstGeom prst="rect">
            <a:avLst/>
          </a:prstGeom>
          <a:noFill/>
        </p:spPr>
        <p:txBody>
          <a:bodyPr wrap="square" lIns="91427" tIns="45713" rIns="91427" bIns="45713" rtlCol="0">
            <a:spAutoFit/>
          </a:bodyPr>
          <a:lstStyle/>
          <a:p>
            <a:r>
              <a:rPr lang="en-US" sz="900" dirty="0"/>
              <a:t>30um </a:t>
            </a:r>
          </a:p>
        </p:txBody>
      </p:sp>
      <p:sp>
        <p:nvSpPr>
          <p:cNvPr id="2" name="TextBox 1"/>
          <p:cNvSpPr txBox="1"/>
          <p:nvPr/>
        </p:nvSpPr>
        <p:spPr>
          <a:xfrm>
            <a:off x="620889" y="1865387"/>
            <a:ext cx="3960715" cy="1200329"/>
          </a:xfrm>
          <a:prstGeom prst="rect">
            <a:avLst/>
          </a:prstGeom>
          <a:noFill/>
        </p:spPr>
        <p:txBody>
          <a:bodyPr wrap="none" rtlCol="0">
            <a:spAutoFit/>
          </a:bodyPr>
          <a:lstStyle/>
          <a:p>
            <a:r>
              <a:rPr lang="en-US" dirty="0" smtClean="0"/>
              <a:t>Design and build quartz mask with holes </a:t>
            </a:r>
          </a:p>
          <a:p>
            <a:r>
              <a:rPr lang="en-US" dirty="0" smtClean="0"/>
              <a:t>of 50 </a:t>
            </a:r>
            <a:r>
              <a:rPr lang="el-GR" dirty="0" smtClean="0"/>
              <a:t>μ</a:t>
            </a:r>
            <a:r>
              <a:rPr lang="en-US" dirty="0" smtClean="0"/>
              <a:t>m. Mask dimension: 2 cm x 2 cm</a:t>
            </a:r>
          </a:p>
          <a:p>
            <a:endParaRPr lang="en-US" dirty="0"/>
          </a:p>
          <a:p>
            <a:r>
              <a:rPr lang="en-US" dirty="0" smtClean="0"/>
              <a:t>Several hole option on the same mask</a:t>
            </a:r>
          </a:p>
        </p:txBody>
      </p:sp>
      <p:sp>
        <p:nvSpPr>
          <p:cNvPr id="4" name="Date Placeholder 3"/>
          <p:cNvSpPr>
            <a:spLocks noGrp="1"/>
          </p:cNvSpPr>
          <p:nvPr>
            <p:ph type="dt" sz="half" idx="10"/>
          </p:nvPr>
        </p:nvSpPr>
        <p:spPr/>
        <p:txBody>
          <a:bodyPr/>
          <a:lstStyle/>
          <a:p>
            <a:r>
              <a:rPr lang="en-US" smtClean="0"/>
              <a:t>14/10/2015</a:t>
            </a:r>
            <a:endParaRPr lang="en-US"/>
          </a:p>
        </p:txBody>
      </p:sp>
      <p:sp>
        <p:nvSpPr>
          <p:cNvPr id="6" name="Footer Placeholder 5"/>
          <p:cNvSpPr>
            <a:spLocks noGrp="1"/>
          </p:cNvSpPr>
          <p:nvPr>
            <p:ph type="ftr" sz="quarter" idx="11"/>
          </p:nvPr>
        </p:nvSpPr>
        <p:spPr/>
        <p:txBody>
          <a:bodyPr/>
          <a:lstStyle/>
          <a:p>
            <a:r>
              <a:rPr lang="en-US" smtClean="0"/>
              <a:t>Theo Geralis</a:t>
            </a:r>
            <a:endParaRPr lang="en-US"/>
          </a:p>
        </p:txBody>
      </p:sp>
      <p:sp>
        <p:nvSpPr>
          <p:cNvPr id="10" name="Slide Number Placeholder 9"/>
          <p:cNvSpPr>
            <a:spLocks noGrp="1"/>
          </p:cNvSpPr>
          <p:nvPr>
            <p:ph type="sldNum" sz="quarter" idx="12"/>
          </p:nvPr>
        </p:nvSpPr>
        <p:spPr/>
        <p:txBody>
          <a:bodyPr/>
          <a:lstStyle/>
          <a:p>
            <a:fld id="{881005C5-AD84-354D-B7FE-2FBB177D1142}" type="slidenum">
              <a:rPr lang="en-US" smtClean="0"/>
              <a:t>4</a:t>
            </a:fld>
            <a:endParaRPr lang="en-US"/>
          </a:p>
        </p:txBody>
      </p:sp>
    </p:spTree>
    <p:extLst>
      <p:ext uri="{BB962C8B-B14F-4D97-AF65-F5344CB8AC3E}">
        <p14:creationId xmlns:p14="http://schemas.microsoft.com/office/powerpoint/2010/main" val="4168879961"/>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Ορθογώνιο 17"/>
          <p:cNvSpPr/>
          <p:nvPr/>
        </p:nvSpPr>
        <p:spPr>
          <a:xfrm>
            <a:off x="5393697" y="4145746"/>
            <a:ext cx="1728192" cy="173831"/>
          </a:xfrm>
          <a:prstGeom prst="rect">
            <a:avLst/>
          </a:prstGeom>
          <a:gradFill flip="none" rotWithShape="1">
            <a:gsLst>
              <a:gs pos="0">
                <a:srgbClr val="B4B7EA">
                  <a:shade val="30000"/>
                  <a:satMod val="115000"/>
                </a:srgbClr>
              </a:gs>
              <a:gs pos="50000">
                <a:srgbClr val="B4B7EA">
                  <a:shade val="67500"/>
                  <a:satMod val="115000"/>
                </a:srgbClr>
              </a:gs>
              <a:gs pos="100000">
                <a:srgbClr val="B4B7EA">
                  <a:shade val="100000"/>
                  <a:satMod val="115000"/>
                </a:srgbClr>
              </a:gs>
            </a:gsLst>
            <a:lin ang="2700000" scaled="1"/>
            <a:tileRect/>
          </a:gra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27" tIns="45713" rIns="91427" bIns="45713" rtlCol="0" anchor="ctr"/>
          <a:lstStyle/>
          <a:p>
            <a:pPr algn="ctr"/>
            <a:endParaRPr lang="en-US" dirty="0"/>
          </a:p>
        </p:txBody>
      </p:sp>
      <p:pic>
        <p:nvPicPr>
          <p:cNvPr id="3075" name="Picture 3"/>
          <p:cNvPicPr>
            <a:picLocks noChangeAspect="1" noChangeArrowheads="1"/>
          </p:cNvPicPr>
          <p:nvPr/>
        </p:nvPicPr>
        <p:blipFill>
          <a:blip r:embed="rId3">
            <a:duotone>
              <a:prstClr val="black"/>
              <a:schemeClr val="tx2">
                <a:tint val="45000"/>
                <a:satMod val="400000"/>
              </a:schemeClr>
            </a:duotone>
            <a:extLst>
              <a:ext uri="{28A0092B-C50C-407E-A947-70E740481C1C}">
                <a14:useLocalDpi xmlns:a14="http://schemas.microsoft.com/office/drawing/2010/main"/>
              </a:ext>
            </a:extLst>
          </a:blip>
          <a:srcRect/>
          <a:stretch>
            <a:fillRect/>
          </a:stretch>
        </p:blipFill>
        <p:spPr bwMode="auto">
          <a:xfrm>
            <a:off x="5393697" y="1916832"/>
            <a:ext cx="1728192" cy="4339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Τίτλος 1"/>
          <p:cNvSpPr>
            <a:spLocks noGrp="1"/>
          </p:cNvSpPr>
          <p:nvPr>
            <p:ph type="title"/>
          </p:nvPr>
        </p:nvSpPr>
        <p:spPr>
          <a:xfrm>
            <a:off x="1259632" y="332656"/>
            <a:ext cx="5040560" cy="864096"/>
          </a:xfrm>
        </p:spPr>
        <p:txBody>
          <a:bodyPr>
            <a:normAutofit/>
          </a:bodyPr>
          <a:lstStyle/>
          <a:p>
            <a:pPr marL="571417" indent="-571417">
              <a:buFont typeface="Wingdings" panose="05000000000000000000" pitchFamily="2" charset="2"/>
              <a:buChar char="Ø"/>
            </a:pPr>
            <a:r>
              <a:rPr lang="en-US" sz="3200" b="1" dirty="0">
                <a:solidFill>
                  <a:srgbClr val="C00000"/>
                </a:solidFill>
              </a:rPr>
              <a:t> </a:t>
            </a:r>
            <a:r>
              <a:rPr lang="en-US" sz="2800" b="1" dirty="0">
                <a:solidFill>
                  <a:srgbClr val="C00000"/>
                </a:solidFill>
              </a:rPr>
              <a:t>PDMS membrane process</a:t>
            </a:r>
            <a:endParaRPr lang="en-US" sz="3200" b="1" dirty="0">
              <a:solidFill>
                <a:srgbClr val="C00000"/>
              </a:solidFill>
            </a:endParaRPr>
          </a:p>
        </p:txBody>
      </p:sp>
      <p:sp>
        <p:nvSpPr>
          <p:cNvPr id="4" name="Τίτλος 1"/>
          <p:cNvSpPr txBox="1">
            <a:spLocks/>
          </p:cNvSpPr>
          <p:nvPr/>
        </p:nvSpPr>
        <p:spPr>
          <a:xfrm>
            <a:off x="457200" y="-171400"/>
            <a:ext cx="8229600" cy="1143000"/>
          </a:xfrm>
          <a:prstGeom prst="rect">
            <a:avLst/>
          </a:prstGeom>
        </p:spPr>
        <p:txBody>
          <a:bodyPr vert="horz" lIns="91427" tIns="45713" rIns="91427" bIns="45713"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3600" dirty="0"/>
          </a:p>
        </p:txBody>
      </p:sp>
      <p:sp>
        <p:nvSpPr>
          <p:cNvPr id="6" name="TextBox 5"/>
          <p:cNvSpPr txBox="1"/>
          <p:nvPr/>
        </p:nvSpPr>
        <p:spPr>
          <a:xfrm>
            <a:off x="1619672" y="2060848"/>
            <a:ext cx="2936383" cy="1082333"/>
          </a:xfrm>
          <a:prstGeom prst="rect">
            <a:avLst/>
          </a:prstGeom>
          <a:noFill/>
        </p:spPr>
        <p:txBody>
          <a:bodyPr wrap="square" lIns="91427" tIns="45713" rIns="91427" bIns="45713" rtlCol="0">
            <a:spAutoFit/>
          </a:bodyPr>
          <a:lstStyle/>
          <a:p>
            <a:pPr marL="285709" indent="-285709">
              <a:buFont typeface="Courier New" panose="02070309020205020404" pitchFamily="49" charset="0"/>
              <a:buChar char="o"/>
            </a:pPr>
            <a:r>
              <a:rPr lang="en-US" sz="1100" b="1" dirty="0"/>
              <a:t>Polydimethylsiloxane </a:t>
            </a:r>
            <a:r>
              <a:rPr lang="en-US" sz="1100" dirty="0"/>
              <a:t>or </a:t>
            </a:r>
            <a:r>
              <a:rPr lang="en-US" sz="1100" b="1" dirty="0"/>
              <a:t>PDMS</a:t>
            </a:r>
            <a:r>
              <a:rPr lang="en-US" sz="1100" dirty="0"/>
              <a:t> is a polymer widely used for the manufacture of microfluidic chips</a:t>
            </a:r>
          </a:p>
          <a:p>
            <a:pPr marL="285709" indent="-285709">
              <a:buFont typeface="Courier New" panose="02070309020205020404" pitchFamily="49" charset="0"/>
              <a:buChar char="o"/>
            </a:pPr>
            <a:r>
              <a:rPr lang="en-US" sz="1100" dirty="0"/>
              <a:t>Chemical formula  for </a:t>
            </a:r>
            <a:r>
              <a:rPr lang="en-US" sz="1100" dirty="0">
                <a:solidFill>
                  <a:schemeClr val="accent2"/>
                </a:solidFill>
              </a:rPr>
              <a:t>CH</a:t>
            </a:r>
            <a:r>
              <a:rPr lang="en-US" sz="1100" baseline="-25000" dirty="0">
                <a:solidFill>
                  <a:schemeClr val="accent2"/>
                </a:solidFill>
              </a:rPr>
              <a:t>3</a:t>
            </a:r>
            <a:r>
              <a:rPr lang="en-US" sz="1100" dirty="0">
                <a:solidFill>
                  <a:schemeClr val="accent2"/>
                </a:solidFill>
              </a:rPr>
              <a:t>[Si(CH</a:t>
            </a:r>
            <a:r>
              <a:rPr lang="en-US" sz="1100" baseline="-25000" dirty="0">
                <a:solidFill>
                  <a:schemeClr val="accent2"/>
                </a:solidFill>
              </a:rPr>
              <a:t>3</a:t>
            </a:r>
            <a:r>
              <a:rPr lang="en-US" sz="1100" dirty="0">
                <a:solidFill>
                  <a:schemeClr val="accent2"/>
                </a:solidFill>
              </a:rPr>
              <a:t>)</a:t>
            </a:r>
            <a:r>
              <a:rPr lang="en-US" sz="1100" baseline="-25000" dirty="0">
                <a:solidFill>
                  <a:schemeClr val="accent2"/>
                </a:solidFill>
              </a:rPr>
              <a:t>2</a:t>
            </a:r>
            <a:r>
              <a:rPr lang="en-US" sz="1100" dirty="0">
                <a:solidFill>
                  <a:schemeClr val="accent2"/>
                </a:solidFill>
              </a:rPr>
              <a:t>O]</a:t>
            </a:r>
            <a:r>
              <a:rPr lang="en-US" sz="1100" i="1" baseline="-25000" dirty="0">
                <a:solidFill>
                  <a:schemeClr val="accent2"/>
                </a:solidFill>
              </a:rPr>
              <a:t>n</a:t>
            </a:r>
            <a:r>
              <a:rPr lang="en-US" sz="1100" dirty="0">
                <a:solidFill>
                  <a:schemeClr val="accent2"/>
                </a:solidFill>
              </a:rPr>
              <a:t>Si(CH</a:t>
            </a:r>
            <a:r>
              <a:rPr lang="en-US" sz="1100" baseline="-25000" dirty="0">
                <a:solidFill>
                  <a:schemeClr val="accent2"/>
                </a:solidFill>
              </a:rPr>
              <a:t>3</a:t>
            </a:r>
            <a:r>
              <a:rPr lang="en-US" sz="1100" dirty="0">
                <a:solidFill>
                  <a:schemeClr val="accent2"/>
                </a:solidFill>
              </a:rPr>
              <a:t>)</a:t>
            </a:r>
            <a:r>
              <a:rPr lang="en-US" sz="1100" baseline="-25000" dirty="0">
                <a:solidFill>
                  <a:schemeClr val="accent2"/>
                </a:solidFill>
              </a:rPr>
              <a:t>3</a:t>
            </a:r>
          </a:p>
          <a:p>
            <a:endParaRPr lang="en-US" sz="1400" baseline="-25000" dirty="0"/>
          </a:p>
        </p:txBody>
      </p:sp>
      <p:pic>
        <p:nvPicPr>
          <p:cNvPr id="7" name="Picture 17"/>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2267744" y="1052737"/>
            <a:ext cx="1343858" cy="1053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4" name="Picture 2"/>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308482" y="2134826"/>
            <a:ext cx="1895475" cy="347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18"/>
          <p:cNvPicPr>
            <a:picLocks noChangeAspect="1" noChangeArrowheads="1"/>
          </p:cNvPicPr>
          <p:nvPr/>
        </p:nvPicPr>
        <p:blipFill>
          <a:blip r:embed="rId6">
            <a:duotone>
              <a:prstClr val="black"/>
              <a:srgbClr val="FF9900">
                <a:tint val="45000"/>
                <a:satMod val="400000"/>
              </a:srgbClr>
            </a:duotone>
            <a:extLst>
              <a:ext uri="{28A0092B-C50C-407E-A947-70E740481C1C}">
                <a14:useLocalDpi xmlns:a14="http://schemas.microsoft.com/office/drawing/2010/main"/>
              </a:ext>
            </a:extLst>
          </a:blip>
          <a:srcRect/>
          <a:stretch>
            <a:fillRect/>
          </a:stretch>
        </p:blipFill>
        <p:spPr bwMode="auto">
          <a:xfrm>
            <a:off x="5547771" y="1268763"/>
            <a:ext cx="280987" cy="182563"/>
          </a:xfrm>
          <a:prstGeom prst="rect">
            <a:avLst/>
          </a:prstGeom>
          <a:solidFill>
            <a:srgbClr val="FF9201"/>
          </a:solidFill>
          <a:ln>
            <a:noFill/>
          </a:ln>
          <a:effectLst/>
        </p:spPr>
      </p:pic>
      <p:pic>
        <p:nvPicPr>
          <p:cNvPr id="11" name="Picture 19"/>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5308481" y="1451326"/>
            <a:ext cx="1895475" cy="165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21"/>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5928940" y="1268763"/>
            <a:ext cx="280987" cy="18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22"/>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6297220" y="1268761"/>
            <a:ext cx="280987" cy="18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3"/>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6661514" y="1268762"/>
            <a:ext cx="280987" cy="18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Ορθογώνιο 8"/>
          <p:cNvSpPr/>
          <p:nvPr/>
        </p:nvSpPr>
        <p:spPr>
          <a:xfrm>
            <a:off x="5076057" y="2870381"/>
            <a:ext cx="2360319" cy="144016"/>
          </a:xfrm>
          <a:prstGeom prst="rect">
            <a:avLst/>
          </a:prstGeom>
          <a:solidFill>
            <a:schemeClr val="bg2">
              <a:lumMod val="9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27" tIns="45713" rIns="91427" bIns="45713" rtlCol="0" anchor="ctr"/>
          <a:lstStyle/>
          <a:p>
            <a:pPr algn="ctr"/>
            <a:endParaRPr lang="en-US" dirty="0"/>
          </a:p>
        </p:txBody>
      </p:sp>
      <p:pic>
        <p:nvPicPr>
          <p:cNvPr id="3077" name="Picture 5"/>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5308480" y="3031813"/>
            <a:ext cx="1895475" cy="560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10">
            <a:biLevel thresh="50000"/>
            <a:extLst>
              <a:ext uri="{28A0092B-C50C-407E-A947-70E740481C1C}">
                <a14:useLocalDpi xmlns:a14="http://schemas.microsoft.com/office/drawing/2010/main"/>
              </a:ext>
            </a:extLst>
          </a:blip>
          <a:srcRect/>
          <a:stretch>
            <a:fillRect/>
          </a:stretch>
        </p:blipFill>
        <p:spPr bwMode="auto">
          <a:xfrm>
            <a:off x="5504561" y="2780928"/>
            <a:ext cx="367407" cy="2720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6069434" y="2782793"/>
            <a:ext cx="365125" cy="268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9" name="Picture 7"/>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6661513" y="2782793"/>
            <a:ext cx="365125" cy="268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TextBox 14"/>
          <p:cNvSpPr txBox="1"/>
          <p:nvPr/>
        </p:nvSpPr>
        <p:spPr>
          <a:xfrm>
            <a:off x="7308304" y="1395377"/>
            <a:ext cx="1018456" cy="276985"/>
          </a:xfrm>
          <a:prstGeom prst="rect">
            <a:avLst/>
          </a:prstGeom>
          <a:noFill/>
        </p:spPr>
        <p:txBody>
          <a:bodyPr wrap="square" lIns="91427" tIns="45713" rIns="91427" bIns="45713" rtlCol="0">
            <a:spAutoFit/>
          </a:bodyPr>
          <a:lstStyle/>
          <a:p>
            <a:r>
              <a:rPr lang="en-US" sz="1200" dirty="0"/>
              <a:t>Si master</a:t>
            </a:r>
          </a:p>
        </p:txBody>
      </p:sp>
      <p:sp>
        <p:nvSpPr>
          <p:cNvPr id="16" name="TextBox 15"/>
          <p:cNvSpPr txBox="1"/>
          <p:nvPr/>
        </p:nvSpPr>
        <p:spPr>
          <a:xfrm>
            <a:off x="7308304" y="2195098"/>
            <a:ext cx="1475656" cy="276985"/>
          </a:xfrm>
          <a:prstGeom prst="rect">
            <a:avLst/>
          </a:prstGeom>
          <a:noFill/>
        </p:spPr>
        <p:txBody>
          <a:bodyPr wrap="square" lIns="91427" tIns="45713" rIns="91427" bIns="45713" rtlCol="0">
            <a:spAutoFit/>
          </a:bodyPr>
          <a:lstStyle/>
          <a:p>
            <a:r>
              <a:rPr lang="en-US" sz="1200" dirty="0"/>
              <a:t>Drop deposit PDMS</a:t>
            </a:r>
          </a:p>
        </p:txBody>
      </p:sp>
      <p:sp>
        <p:nvSpPr>
          <p:cNvPr id="17" name="TextBox 16"/>
          <p:cNvSpPr txBox="1"/>
          <p:nvPr/>
        </p:nvSpPr>
        <p:spPr>
          <a:xfrm>
            <a:off x="7308305" y="3037602"/>
            <a:ext cx="1456105" cy="471778"/>
          </a:xfrm>
          <a:prstGeom prst="rect">
            <a:avLst/>
          </a:prstGeom>
          <a:noFill/>
        </p:spPr>
        <p:txBody>
          <a:bodyPr wrap="square" lIns="91427" tIns="45713" rIns="91427" bIns="45713" rtlCol="0">
            <a:spAutoFit/>
          </a:bodyPr>
          <a:lstStyle/>
          <a:p>
            <a:r>
              <a:rPr lang="en-US" sz="1200" dirty="0"/>
              <a:t>Modified glass</a:t>
            </a:r>
          </a:p>
          <a:p>
            <a:r>
              <a:rPr lang="en-US" sz="1200" dirty="0"/>
              <a:t> with PFOTS</a:t>
            </a:r>
          </a:p>
        </p:txBody>
      </p:sp>
      <p:pic>
        <p:nvPicPr>
          <p:cNvPr id="3080" name="Picture 8"/>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310056" y="4145746"/>
            <a:ext cx="1895475" cy="347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1" name="Picture 9"/>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5077351" y="4005064"/>
            <a:ext cx="2359025" cy="13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TextBox 18"/>
          <p:cNvSpPr txBox="1"/>
          <p:nvPr/>
        </p:nvSpPr>
        <p:spPr>
          <a:xfrm>
            <a:off x="7308304" y="4181077"/>
            <a:ext cx="1728192" cy="276985"/>
          </a:xfrm>
          <a:prstGeom prst="rect">
            <a:avLst/>
          </a:prstGeom>
          <a:noFill/>
        </p:spPr>
        <p:txBody>
          <a:bodyPr wrap="square" lIns="91427" tIns="45713" rIns="91427" bIns="45713" rtlCol="0">
            <a:spAutoFit/>
          </a:bodyPr>
          <a:lstStyle/>
          <a:p>
            <a:r>
              <a:rPr lang="en-US" sz="1200" dirty="0"/>
              <a:t>clamp, vacuum and cure</a:t>
            </a:r>
          </a:p>
        </p:txBody>
      </p:sp>
      <p:pic>
        <p:nvPicPr>
          <p:cNvPr id="3082" name="Picture 10"/>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310056" y="6105674"/>
            <a:ext cx="1895475" cy="347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6" name="Picture 14"/>
          <p:cNvPicPr>
            <a:picLocks noChangeAspect="1" noChangeArrowheads="1"/>
          </p:cNvPicPr>
          <p:nvPr/>
        </p:nvPicPr>
        <p:blipFill rotWithShape="1">
          <a:blip r:embed="rId13" cstate="print">
            <a:duotone>
              <a:prstClr val="black"/>
              <a:srgbClr val="B4B7EA">
                <a:tint val="45000"/>
                <a:satMod val="400000"/>
              </a:srgbClr>
            </a:duotone>
            <a:extLst>
              <a:ext uri="{BEBA8EAE-BF5A-486C-A8C5-ECC9F3942E4B}">
                <a14:imgProps xmlns:a14="http://schemas.microsoft.com/office/drawing/2010/main">
                  <a14:imgLayer r:embed="rId14">
                    <a14:imgEffect>
                      <a14:artisticPhotocopy/>
                    </a14:imgEffect>
                  </a14:imgLayer>
                </a14:imgProps>
              </a:ext>
              <a:ext uri="{28A0092B-C50C-407E-A947-70E740481C1C}">
                <a14:useLocalDpi xmlns:a14="http://schemas.microsoft.com/office/drawing/2010/main"/>
              </a:ext>
            </a:extLst>
          </a:blip>
          <a:srcRect l="4033" r="4792"/>
          <a:stretch/>
        </p:blipFill>
        <p:spPr bwMode="auto">
          <a:xfrm>
            <a:off x="5377769" y="5756548"/>
            <a:ext cx="1728193" cy="201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7" name="Picture 15"/>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5072483" y="4797153"/>
            <a:ext cx="2359025" cy="487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TextBox 21"/>
          <p:cNvSpPr txBox="1"/>
          <p:nvPr/>
        </p:nvSpPr>
        <p:spPr>
          <a:xfrm>
            <a:off x="7337598" y="4869161"/>
            <a:ext cx="1728192" cy="461651"/>
          </a:xfrm>
          <a:prstGeom prst="rect">
            <a:avLst/>
          </a:prstGeom>
          <a:noFill/>
        </p:spPr>
        <p:txBody>
          <a:bodyPr wrap="square" lIns="91427" tIns="45713" rIns="91427" bIns="45713" rtlCol="0">
            <a:spAutoFit/>
          </a:bodyPr>
          <a:lstStyle/>
          <a:p>
            <a:r>
              <a:rPr lang="en-US" sz="1200" dirty="0"/>
              <a:t>O2 plasma treat </a:t>
            </a:r>
          </a:p>
          <a:p>
            <a:r>
              <a:rPr lang="en-US" sz="1200" dirty="0"/>
              <a:t>and bond</a:t>
            </a:r>
          </a:p>
        </p:txBody>
      </p:sp>
      <p:sp>
        <p:nvSpPr>
          <p:cNvPr id="23" name="TextBox 22"/>
          <p:cNvSpPr txBox="1"/>
          <p:nvPr/>
        </p:nvSpPr>
        <p:spPr>
          <a:xfrm>
            <a:off x="7308304" y="5944145"/>
            <a:ext cx="2176185" cy="276985"/>
          </a:xfrm>
          <a:prstGeom prst="rect">
            <a:avLst/>
          </a:prstGeom>
          <a:noFill/>
        </p:spPr>
        <p:txBody>
          <a:bodyPr wrap="square" lIns="91427" tIns="45713" rIns="91427" bIns="45713" rtlCol="0">
            <a:spAutoFit/>
          </a:bodyPr>
          <a:lstStyle/>
          <a:p>
            <a:r>
              <a:rPr lang="en-US" sz="1200" dirty="0"/>
              <a:t>Remove glass intermediate</a:t>
            </a:r>
          </a:p>
        </p:txBody>
      </p:sp>
      <p:cxnSp>
        <p:nvCxnSpPr>
          <p:cNvPr id="25" name="Ευθύγραμμο βέλος σύνδεσης 24"/>
          <p:cNvCxnSpPr/>
          <p:nvPr/>
        </p:nvCxnSpPr>
        <p:spPr>
          <a:xfrm>
            <a:off x="4444383" y="5656853"/>
            <a:ext cx="864096" cy="200500"/>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sp>
        <p:nvSpPr>
          <p:cNvPr id="26" name="TextBox 25"/>
          <p:cNvSpPr txBox="1"/>
          <p:nvPr/>
        </p:nvSpPr>
        <p:spPr>
          <a:xfrm>
            <a:off x="2771801" y="5373217"/>
            <a:ext cx="2308849" cy="584761"/>
          </a:xfrm>
          <a:prstGeom prst="rect">
            <a:avLst/>
          </a:prstGeom>
          <a:noFill/>
        </p:spPr>
        <p:txBody>
          <a:bodyPr wrap="square" lIns="91427" tIns="45713" rIns="91427" bIns="45713" rtlCol="0">
            <a:spAutoFit/>
          </a:bodyPr>
          <a:lstStyle/>
          <a:p>
            <a:r>
              <a:rPr lang="en-US" sz="1600" b="1" dirty="0">
                <a:solidFill>
                  <a:schemeClr val="accent2"/>
                </a:solidFill>
              </a:rPr>
              <a:t>PDMS membrane 30um height,50um diam. </a:t>
            </a:r>
            <a:r>
              <a:rPr lang="en-US" sz="900" dirty="0"/>
              <a:t>[2]</a:t>
            </a:r>
          </a:p>
        </p:txBody>
      </p:sp>
      <p:pic>
        <p:nvPicPr>
          <p:cNvPr id="3083" name="Picture 11"/>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5062355" y="5656853"/>
            <a:ext cx="2359025" cy="13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Έλλειψη 26"/>
          <p:cNvSpPr/>
          <p:nvPr/>
        </p:nvSpPr>
        <p:spPr>
          <a:xfrm>
            <a:off x="5062355" y="5694305"/>
            <a:ext cx="2374021" cy="326096"/>
          </a:xfrm>
          <a:prstGeom prst="ellipse">
            <a:avLst/>
          </a:prstGeom>
          <a:noFill/>
          <a:ln w="63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91427" tIns="45713" rIns="91427" bIns="45713" rtlCol="0" anchor="ctr"/>
          <a:lstStyle/>
          <a:p>
            <a:pPr algn="ctr"/>
            <a:endParaRPr lang="en-US" dirty="0"/>
          </a:p>
        </p:txBody>
      </p:sp>
      <p:sp>
        <p:nvSpPr>
          <p:cNvPr id="3" name="TextBox 2"/>
          <p:cNvSpPr txBox="1"/>
          <p:nvPr/>
        </p:nvSpPr>
        <p:spPr>
          <a:xfrm>
            <a:off x="1331640" y="3212977"/>
            <a:ext cx="3168352" cy="1415758"/>
          </a:xfrm>
          <a:prstGeom prst="rect">
            <a:avLst/>
          </a:prstGeom>
          <a:noFill/>
        </p:spPr>
        <p:txBody>
          <a:bodyPr wrap="square" lIns="91427" tIns="45713" rIns="91427" bIns="45713" rtlCol="0">
            <a:spAutoFit/>
          </a:bodyPr>
          <a:lstStyle/>
          <a:p>
            <a:pPr algn="ctr"/>
            <a:r>
              <a:rPr lang="en-US" sz="1600" b="1" u="sng" dirty="0">
                <a:solidFill>
                  <a:schemeClr val="accent5">
                    <a:lumMod val="75000"/>
                  </a:schemeClr>
                </a:solidFill>
              </a:rPr>
              <a:t>Process</a:t>
            </a:r>
          </a:p>
          <a:p>
            <a:pPr marL="285709" indent="-285709">
              <a:buFont typeface="Wingdings" panose="05000000000000000000" pitchFamily="2" charset="2"/>
              <a:buChar char="§"/>
            </a:pPr>
            <a:r>
              <a:rPr lang="en-US" sz="1400" dirty="0" smtClean="0"/>
              <a:t>Lay one </a:t>
            </a:r>
            <a:r>
              <a:rPr lang="en-US" sz="1400" dirty="0"/>
              <a:t>PDMS </a:t>
            </a:r>
            <a:r>
              <a:rPr lang="en-US" sz="1400" dirty="0" smtClean="0"/>
              <a:t>drop</a:t>
            </a:r>
            <a:r>
              <a:rPr lang="en-US" sz="1400" dirty="0"/>
              <a:t> </a:t>
            </a:r>
            <a:r>
              <a:rPr lang="en-US" sz="1400" dirty="0" smtClean="0"/>
              <a:t>on Si master</a:t>
            </a:r>
            <a:endParaRPr lang="en-US" sz="1400" dirty="0"/>
          </a:p>
          <a:p>
            <a:pPr marL="285709" indent="-285709">
              <a:buFont typeface="Wingdings" panose="05000000000000000000" pitchFamily="2" charset="2"/>
              <a:buChar char="§"/>
            </a:pPr>
            <a:r>
              <a:rPr lang="en-US" sz="1400" dirty="0"/>
              <a:t>Carrier :  modified glass with PFOTS </a:t>
            </a:r>
            <a:endParaRPr lang="en-US" sz="1100" dirty="0"/>
          </a:p>
          <a:p>
            <a:pPr marL="285709" indent="-285709">
              <a:buFont typeface="Wingdings" panose="05000000000000000000" pitchFamily="2" charset="2"/>
              <a:buChar char="§"/>
            </a:pPr>
            <a:r>
              <a:rPr lang="en-US" sz="1400" dirty="0"/>
              <a:t>clamp with magnets</a:t>
            </a:r>
          </a:p>
          <a:p>
            <a:pPr marL="285709" indent="-285709">
              <a:buFont typeface="Wingdings" panose="05000000000000000000" pitchFamily="2" charset="2"/>
              <a:buChar char="§"/>
            </a:pPr>
            <a:r>
              <a:rPr lang="en-US" sz="1400" dirty="0" smtClean="0"/>
              <a:t>Set </a:t>
            </a:r>
            <a:r>
              <a:rPr lang="en-US" sz="1400" dirty="0"/>
              <a:t>under </a:t>
            </a:r>
            <a:r>
              <a:rPr lang="en-US" sz="1400" dirty="0" smtClean="0"/>
              <a:t>vacuum</a:t>
            </a:r>
          </a:p>
          <a:p>
            <a:pPr marL="285709" indent="-285709">
              <a:buFont typeface="Wingdings" panose="05000000000000000000" pitchFamily="2" charset="2"/>
              <a:buChar char="§"/>
            </a:pPr>
            <a:r>
              <a:rPr lang="en-US" sz="1400" dirty="0" smtClean="0"/>
              <a:t>bake </a:t>
            </a:r>
            <a:endParaRPr lang="en-US" sz="1400" dirty="0"/>
          </a:p>
        </p:txBody>
      </p:sp>
      <p:sp>
        <p:nvSpPr>
          <p:cNvPr id="5" name="Διάγραμμα ροής: Αρχή/τέλος εργασίας 4"/>
          <p:cNvSpPr/>
          <p:nvPr/>
        </p:nvSpPr>
        <p:spPr>
          <a:xfrm>
            <a:off x="5917829" y="3906036"/>
            <a:ext cx="648072" cy="99029"/>
          </a:xfrm>
          <a:prstGeom prst="flowChartTerminator">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7" tIns="45713" rIns="91427" bIns="45713" rtlCol="0" anchor="ctr"/>
          <a:lstStyle/>
          <a:p>
            <a:pPr algn="ctr"/>
            <a:endParaRPr lang="en-US" dirty="0"/>
          </a:p>
        </p:txBody>
      </p:sp>
      <p:sp>
        <p:nvSpPr>
          <p:cNvPr id="36" name="Διάγραμμα ροής: Αρχή/τέλος εργασίας 35"/>
          <p:cNvSpPr/>
          <p:nvPr/>
        </p:nvSpPr>
        <p:spPr>
          <a:xfrm>
            <a:off x="5917829" y="4493409"/>
            <a:ext cx="648072" cy="99029"/>
          </a:xfrm>
          <a:prstGeom prst="flowChartTerminator">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7" tIns="45713" rIns="91427" bIns="45713" rtlCol="0" anchor="ctr"/>
          <a:lstStyle/>
          <a:p>
            <a:pPr algn="ctr"/>
            <a:endParaRPr lang="en-US" dirty="0"/>
          </a:p>
        </p:txBody>
      </p:sp>
      <p:cxnSp>
        <p:nvCxnSpPr>
          <p:cNvPr id="20" name="Ευθύγραμμο βέλος σύνδεσης 19"/>
          <p:cNvCxnSpPr/>
          <p:nvPr/>
        </p:nvCxnSpPr>
        <p:spPr>
          <a:xfrm flipV="1">
            <a:off x="4877230" y="3974703"/>
            <a:ext cx="1032935" cy="67492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9" name="Ευθύγραμμο βέλος σύνδεσης 28"/>
          <p:cNvCxnSpPr/>
          <p:nvPr/>
        </p:nvCxnSpPr>
        <p:spPr>
          <a:xfrm flipV="1">
            <a:off x="4876431" y="4542922"/>
            <a:ext cx="995536" cy="11021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4392932" y="4406915"/>
            <a:ext cx="798994" cy="400110"/>
          </a:xfrm>
          <a:prstGeom prst="rect">
            <a:avLst/>
          </a:prstGeom>
          <a:noFill/>
        </p:spPr>
        <p:txBody>
          <a:bodyPr wrap="square" lIns="91427" tIns="45713" rIns="91427" bIns="45713" rtlCol="0">
            <a:spAutoFit/>
          </a:bodyPr>
          <a:lstStyle/>
          <a:p>
            <a:r>
              <a:rPr lang="en-US" sz="1000" dirty="0"/>
              <a:t>Magnetic clamps</a:t>
            </a:r>
          </a:p>
        </p:txBody>
      </p:sp>
      <p:sp>
        <p:nvSpPr>
          <p:cNvPr id="34" name="Ορθογώνιο 33"/>
          <p:cNvSpPr/>
          <p:nvPr/>
        </p:nvSpPr>
        <p:spPr>
          <a:xfrm>
            <a:off x="4572000" y="971601"/>
            <a:ext cx="3372934" cy="246207"/>
          </a:xfrm>
          <a:prstGeom prst="rect">
            <a:avLst/>
          </a:prstGeom>
        </p:spPr>
        <p:txBody>
          <a:bodyPr wrap="square" lIns="91427" tIns="45713" rIns="91427" bIns="45713">
            <a:spAutoFit/>
          </a:bodyPr>
          <a:lstStyle/>
          <a:p>
            <a:r>
              <a:rPr lang="en-US" sz="1000" dirty="0"/>
              <a:t>PDMS membrane 30 um transfer to modified glass substrate</a:t>
            </a:r>
          </a:p>
        </p:txBody>
      </p:sp>
      <p:sp>
        <p:nvSpPr>
          <p:cNvPr id="50" name="TextBox 49"/>
          <p:cNvSpPr txBox="1"/>
          <p:nvPr/>
        </p:nvSpPr>
        <p:spPr>
          <a:xfrm>
            <a:off x="5553948" y="5657244"/>
            <a:ext cx="885773" cy="215429"/>
          </a:xfrm>
          <a:prstGeom prst="rect">
            <a:avLst/>
          </a:prstGeom>
          <a:noFill/>
        </p:spPr>
        <p:txBody>
          <a:bodyPr wrap="square" lIns="91427" tIns="45713" rIns="91427" bIns="45713" rtlCol="0">
            <a:spAutoFit/>
          </a:bodyPr>
          <a:lstStyle/>
          <a:p>
            <a:r>
              <a:rPr lang="en-US" sz="800" dirty="0"/>
              <a:t>50um diam</a:t>
            </a:r>
          </a:p>
        </p:txBody>
      </p:sp>
      <p:sp>
        <p:nvSpPr>
          <p:cNvPr id="51" name="TextBox 50"/>
          <p:cNvSpPr txBox="1"/>
          <p:nvPr/>
        </p:nvSpPr>
        <p:spPr>
          <a:xfrm>
            <a:off x="4874210" y="5904985"/>
            <a:ext cx="511747" cy="230818"/>
          </a:xfrm>
          <a:prstGeom prst="rect">
            <a:avLst/>
          </a:prstGeom>
          <a:noFill/>
        </p:spPr>
        <p:txBody>
          <a:bodyPr wrap="square" lIns="91427" tIns="45713" rIns="91427" bIns="45713" rtlCol="0">
            <a:spAutoFit/>
          </a:bodyPr>
          <a:lstStyle/>
          <a:p>
            <a:r>
              <a:rPr lang="en-US" sz="900" dirty="0"/>
              <a:t>30um </a:t>
            </a:r>
          </a:p>
        </p:txBody>
      </p:sp>
      <p:cxnSp>
        <p:nvCxnSpPr>
          <p:cNvPr id="30" name="Ευθύγραμμο βέλος σύνδεσης 29"/>
          <p:cNvCxnSpPr/>
          <p:nvPr/>
        </p:nvCxnSpPr>
        <p:spPr>
          <a:xfrm flipV="1">
            <a:off x="5220072" y="5904985"/>
            <a:ext cx="524582" cy="115416"/>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grpSp>
        <p:nvGrpSpPr>
          <p:cNvPr id="54" name="Ομάδα 53"/>
          <p:cNvGrpSpPr/>
          <p:nvPr/>
        </p:nvGrpSpPr>
        <p:grpSpPr>
          <a:xfrm rot="16200000">
            <a:off x="5688865" y="5858262"/>
            <a:ext cx="169138" cy="45721"/>
            <a:chOff x="4278847" y="4119328"/>
            <a:chExt cx="287070" cy="45580"/>
          </a:xfrm>
        </p:grpSpPr>
        <p:cxnSp>
          <p:nvCxnSpPr>
            <p:cNvPr id="55" name="Ευθεία γραμμή σύνδεσης 54"/>
            <p:cNvCxnSpPr/>
            <p:nvPr/>
          </p:nvCxnSpPr>
          <p:spPr>
            <a:xfrm rot="10800000" flipH="1" flipV="1">
              <a:off x="4284930" y="4142118"/>
              <a:ext cx="280987" cy="0"/>
            </a:xfrm>
            <a:prstGeom prst="line">
              <a:avLst/>
            </a:prstGeom>
          </p:spPr>
          <p:style>
            <a:lnRef idx="1">
              <a:schemeClr val="dk1"/>
            </a:lnRef>
            <a:fillRef idx="0">
              <a:schemeClr val="dk1"/>
            </a:fillRef>
            <a:effectRef idx="0">
              <a:schemeClr val="dk1"/>
            </a:effectRef>
            <a:fontRef idx="minor">
              <a:schemeClr val="tx1"/>
            </a:fontRef>
          </p:style>
        </p:cxnSp>
        <p:cxnSp>
          <p:nvCxnSpPr>
            <p:cNvPr id="56" name="Ευθεία γραμμή σύνδεσης 55"/>
            <p:cNvCxnSpPr/>
            <p:nvPr/>
          </p:nvCxnSpPr>
          <p:spPr>
            <a:xfrm rot="10800000" flipH="1" flipV="1">
              <a:off x="4278847" y="4119328"/>
              <a:ext cx="0" cy="45580"/>
            </a:xfrm>
            <a:prstGeom prst="line">
              <a:avLst/>
            </a:prstGeom>
          </p:spPr>
          <p:style>
            <a:lnRef idx="1">
              <a:schemeClr val="dk1"/>
            </a:lnRef>
            <a:fillRef idx="0">
              <a:schemeClr val="dk1"/>
            </a:fillRef>
            <a:effectRef idx="0">
              <a:schemeClr val="dk1"/>
            </a:effectRef>
            <a:fontRef idx="minor">
              <a:schemeClr val="tx1"/>
            </a:fontRef>
          </p:style>
        </p:cxnSp>
        <p:cxnSp>
          <p:nvCxnSpPr>
            <p:cNvPr id="57" name="Ευθεία γραμμή σύνδεσης 56"/>
            <p:cNvCxnSpPr/>
            <p:nvPr/>
          </p:nvCxnSpPr>
          <p:spPr>
            <a:xfrm rot="10800000" flipH="1" flipV="1">
              <a:off x="4561250" y="4119328"/>
              <a:ext cx="0" cy="45580"/>
            </a:xfrm>
            <a:prstGeom prst="line">
              <a:avLst/>
            </a:prstGeom>
          </p:spPr>
          <p:style>
            <a:lnRef idx="1">
              <a:schemeClr val="dk1"/>
            </a:lnRef>
            <a:fillRef idx="0">
              <a:schemeClr val="dk1"/>
            </a:fillRef>
            <a:effectRef idx="0">
              <a:schemeClr val="dk1"/>
            </a:effectRef>
            <a:fontRef idx="minor">
              <a:schemeClr val="tx1"/>
            </a:fontRef>
          </p:style>
        </p:cxnSp>
      </p:grpSp>
      <p:sp>
        <p:nvSpPr>
          <p:cNvPr id="8" name="Date Placeholder 7"/>
          <p:cNvSpPr>
            <a:spLocks noGrp="1"/>
          </p:cNvSpPr>
          <p:nvPr>
            <p:ph type="dt" sz="half" idx="10"/>
          </p:nvPr>
        </p:nvSpPr>
        <p:spPr/>
        <p:txBody>
          <a:bodyPr/>
          <a:lstStyle/>
          <a:p>
            <a:r>
              <a:rPr lang="en-US" smtClean="0"/>
              <a:t>14/10/2015</a:t>
            </a:r>
            <a:endParaRPr lang="en-US"/>
          </a:p>
        </p:txBody>
      </p:sp>
      <p:sp>
        <p:nvSpPr>
          <p:cNvPr id="21" name="Footer Placeholder 20"/>
          <p:cNvSpPr>
            <a:spLocks noGrp="1"/>
          </p:cNvSpPr>
          <p:nvPr>
            <p:ph type="ftr" sz="quarter" idx="11"/>
          </p:nvPr>
        </p:nvSpPr>
        <p:spPr/>
        <p:txBody>
          <a:bodyPr/>
          <a:lstStyle/>
          <a:p>
            <a:r>
              <a:rPr lang="en-US" smtClean="0"/>
              <a:t>Theo Geralis</a:t>
            </a:r>
            <a:endParaRPr lang="en-US"/>
          </a:p>
        </p:txBody>
      </p:sp>
      <p:sp>
        <p:nvSpPr>
          <p:cNvPr id="24" name="Slide Number Placeholder 23"/>
          <p:cNvSpPr>
            <a:spLocks noGrp="1"/>
          </p:cNvSpPr>
          <p:nvPr>
            <p:ph type="sldNum" sz="quarter" idx="12"/>
          </p:nvPr>
        </p:nvSpPr>
        <p:spPr/>
        <p:txBody>
          <a:bodyPr/>
          <a:lstStyle/>
          <a:p>
            <a:fld id="{881005C5-AD84-354D-B7FE-2FBB177D1142}" type="slidenum">
              <a:rPr lang="en-US" smtClean="0"/>
              <a:t>5</a:t>
            </a:fld>
            <a:endParaRPr lang="en-US"/>
          </a:p>
        </p:txBody>
      </p:sp>
      <p:sp>
        <p:nvSpPr>
          <p:cNvPr id="52" name="Left Arrow 51"/>
          <p:cNvSpPr/>
          <p:nvPr/>
        </p:nvSpPr>
        <p:spPr>
          <a:xfrm>
            <a:off x="1917591" y="5512608"/>
            <a:ext cx="700305" cy="276374"/>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2" name="Picture 31"/>
          <p:cNvPicPr>
            <a:picLocks noChangeAspect="1"/>
          </p:cNvPicPr>
          <p:nvPr/>
        </p:nvPicPr>
        <p:blipFill>
          <a:blip r:embed="rId16" cstate="print">
            <a:extLst>
              <a:ext uri="{28A0092B-C50C-407E-A947-70E740481C1C}">
                <a14:useLocalDpi xmlns:a14="http://schemas.microsoft.com/office/drawing/2010/main"/>
              </a:ext>
            </a:extLst>
          </a:blip>
          <a:stretch>
            <a:fillRect/>
          </a:stretch>
        </p:blipFill>
        <p:spPr>
          <a:xfrm>
            <a:off x="124178" y="5009489"/>
            <a:ext cx="1495494" cy="1126314"/>
          </a:xfrm>
          <a:prstGeom prst="rect">
            <a:avLst/>
          </a:prstGeom>
        </p:spPr>
      </p:pic>
    </p:spTree>
    <p:extLst>
      <p:ext uri="{BB962C8B-B14F-4D97-AF65-F5344CB8AC3E}">
        <p14:creationId xmlns:p14="http://schemas.microsoft.com/office/powerpoint/2010/main" val="1756352600"/>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395536" y="404664"/>
            <a:ext cx="6984776" cy="576064"/>
          </a:xfrm>
        </p:spPr>
        <p:txBody>
          <a:bodyPr>
            <a:noAutofit/>
          </a:bodyPr>
          <a:lstStyle/>
          <a:p>
            <a:pPr marL="457134" indent="-457134" algn="l">
              <a:buFont typeface="Wingdings" panose="05000000000000000000" pitchFamily="2" charset="2"/>
              <a:buChar char="Ø"/>
            </a:pPr>
            <a:r>
              <a:rPr lang="en-US" sz="3200" b="1" dirty="0">
                <a:solidFill>
                  <a:srgbClr val="C00000"/>
                </a:solidFill>
              </a:rPr>
              <a:t>Bonding technique for Cu to PDMS</a:t>
            </a:r>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bwMode="auto">
          <a:xfrm>
            <a:off x="6314304" y="1146121"/>
            <a:ext cx="1902117" cy="243861"/>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TextBox 18"/>
          <p:cNvSpPr txBox="1"/>
          <p:nvPr/>
        </p:nvSpPr>
        <p:spPr>
          <a:xfrm>
            <a:off x="6816590" y="1151596"/>
            <a:ext cx="792088" cy="215429"/>
          </a:xfrm>
          <a:prstGeom prst="rect">
            <a:avLst/>
          </a:prstGeom>
          <a:noFill/>
        </p:spPr>
        <p:txBody>
          <a:bodyPr wrap="square" lIns="91427" tIns="45713" rIns="91427" bIns="45713" rtlCol="0">
            <a:spAutoFit/>
          </a:bodyPr>
          <a:lstStyle/>
          <a:p>
            <a:r>
              <a:rPr lang="en-US" sz="800" dirty="0"/>
              <a:t>Cu </a:t>
            </a:r>
          </a:p>
        </p:txBody>
      </p:sp>
      <p:sp>
        <p:nvSpPr>
          <p:cNvPr id="22" name="TextBox 21"/>
          <p:cNvSpPr txBox="1"/>
          <p:nvPr/>
        </p:nvSpPr>
        <p:spPr>
          <a:xfrm>
            <a:off x="6960606" y="1583645"/>
            <a:ext cx="1002222" cy="307762"/>
          </a:xfrm>
          <a:prstGeom prst="rect">
            <a:avLst/>
          </a:prstGeom>
          <a:noFill/>
        </p:spPr>
        <p:txBody>
          <a:bodyPr wrap="square" lIns="91427" tIns="45713" rIns="91427" bIns="45713" rtlCol="0">
            <a:spAutoFit/>
          </a:bodyPr>
          <a:lstStyle/>
          <a:p>
            <a:r>
              <a:rPr lang="en-US" sz="1400" dirty="0"/>
              <a:t>+APTES</a:t>
            </a:r>
          </a:p>
        </p:txBody>
      </p:sp>
      <p:sp>
        <p:nvSpPr>
          <p:cNvPr id="23" name="Καμπύλο δεξιό βέλος 22"/>
          <p:cNvSpPr/>
          <p:nvPr/>
        </p:nvSpPr>
        <p:spPr>
          <a:xfrm rot="3483420">
            <a:off x="6660178" y="1708030"/>
            <a:ext cx="318020" cy="656418"/>
          </a:xfrm>
          <a:prstGeom prst="curvedRightArrow">
            <a:avLst>
              <a:gd name="adj1" fmla="val 25000"/>
              <a:gd name="adj2" fmla="val 59749"/>
              <a:gd name="adj3" fmla="val 25000"/>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27" tIns="45713" rIns="91427" bIns="45713" rtlCol="0" anchor="ctr"/>
          <a:lstStyle/>
          <a:p>
            <a:pPr algn="ctr"/>
            <a:endParaRPr lang="en-US" dirty="0">
              <a:solidFill>
                <a:schemeClr val="tx1"/>
              </a:solidFill>
            </a:endParaRPr>
          </a:p>
        </p:txBody>
      </p:sp>
      <p:pic>
        <p:nvPicPr>
          <p:cNvPr id="24" name="Εικόνα 2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032614" y="1799669"/>
            <a:ext cx="1280814" cy="460293"/>
          </a:xfrm>
          <a:prstGeom prst="rect">
            <a:avLst/>
          </a:prstGeom>
        </p:spPr>
      </p:pic>
      <p:sp>
        <p:nvSpPr>
          <p:cNvPr id="29" name="TextBox 28"/>
          <p:cNvSpPr txBox="1"/>
          <p:nvPr/>
        </p:nvSpPr>
        <p:spPr>
          <a:xfrm>
            <a:off x="7324603" y="3521107"/>
            <a:ext cx="574970" cy="230818"/>
          </a:xfrm>
          <a:prstGeom prst="rect">
            <a:avLst/>
          </a:prstGeom>
          <a:noFill/>
        </p:spPr>
        <p:txBody>
          <a:bodyPr wrap="square" lIns="91427" tIns="45713" rIns="91427" bIns="45713" rtlCol="0">
            <a:spAutoFit/>
          </a:bodyPr>
          <a:lstStyle/>
          <a:p>
            <a:r>
              <a:rPr lang="en-US" sz="900" dirty="0"/>
              <a:t>+ APTES</a:t>
            </a:r>
          </a:p>
        </p:txBody>
      </p:sp>
      <p:pic>
        <p:nvPicPr>
          <p:cNvPr id="2068" name="Picture 20" descr="C:\Users\chryssa\Desktop\present_feb\aptes_metals_bonding.gif"/>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67545" y="1844824"/>
            <a:ext cx="2283855" cy="2151632"/>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rightnessContrast bright="20000" contrast="-40000"/>
                    </a14:imgEffect>
                  </a14:imgLayer>
                </a14:imgProps>
              </a:ext>
              <a:ext uri="{28A0092B-C50C-407E-A947-70E740481C1C}">
                <a14:useLocalDpi xmlns:a14="http://schemas.microsoft.com/office/drawing/2010/main"/>
              </a:ext>
            </a:extLst>
          </a:blip>
          <a:srcRect/>
          <a:stretch/>
        </p:blipFill>
        <p:spPr bwMode="auto">
          <a:xfrm>
            <a:off x="611561" y="4077073"/>
            <a:ext cx="2014495" cy="11521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971600" y="5301208"/>
            <a:ext cx="360040" cy="246207"/>
          </a:xfrm>
          <a:prstGeom prst="rect">
            <a:avLst/>
          </a:prstGeom>
          <a:noFill/>
        </p:spPr>
        <p:txBody>
          <a:bodyPr wrap="square" lIns="91427" tIns="45713" rIns="91427" bIns="45713" rtlCol="0">
            <a:spAutoFit/>
          </a:bodyPr>
          <a:lstStyle/>
          <a:p>
            <a:r>
              <a:rPr lang="en-US" sz="1000" dirty="0"/>
              <a:t>(a)</a:t>
            </a:r>
          </a:p>
        </p:txBody>
      </p:sp>
      <p:sp>
        <p:nvSpPr>
          <p:cNvPr id="5" name="TextBox 4"/>
          <p:cNvSpPr txBox="1"/>
          <p:nvPr/>
        </p:nvSpPr>
        <p:spPr>
          <a:xfrm>
            <a:off x="1835696" y="5301208"/>
            <a:ext cx="504056" cy="230818"/>
          </a:xfrm>
          <a:prstGeom prst="rect">
            <a:avLst/>
          </a:prstGeom>
          <a:noFill/>
        </p:spPr>
        <p:txBody>
          <a:bodyPr wrap="square" lIns="91427" tIns="45713" rIns="91427" bIns="45713" rtlCol="0">
            <a:spAutoFit/>
          </a:bodyPr>
          <a:lstStyle/>
          <a:p>
            <a:r>
              <a:rPr lang="en-US" sz="900" dirty="0"/>
              <a:t>(b)</a:t>
            </a:r>
          </a:p>
        </p:txBody>
      </p:sp>
      <p:sp>
        <p:nvSpPr>
          <p:cNvPr id="9" name="TextBox 8"/>
          <p:cNvSpPr txBox="1"/>
          <p:nvPr/>
        </p:nvSpPr>
        <p:spPr>
          <a:xfrm>
            <a:off x="539553" y="5517232"/>
            <a:ext cx="2507167" cy="276985"/>
          </a:xfrm>
          <a:prstGeom prst="rect">
            <a:avLst/>
          </a:prstGeom>
          <a:noFill/>
        </p:spPr>
        <p:txBody>
          <a:bodyPr wrap="square" lIns="91427" tIns="45713" rIns="91427" bIns="45713" rtlCol="0">
            <a:spAutoFit/>
          </a:bodyPr>
          <a:lstStyle/>
          <a:p>
            <a:r>
              <a:rPr lang="en-US" sz="1200" dirty="0"/>
              <a:t>(a) : Cu coated with APTES </a:t>
            </a:r>
          </a:p>
        </p:txBody>
      </p:sp>
      <p:sp>
        <p:nvSpPr>
          <p:cNvPr id="10" name="TextBox 9"/>
          <p:cNvSpPr txBox="1"/>
          <p:nvPr/>
        </p:nvSpPr>
        <p:spPr>
          <a:xfrm>
            <a:off x="539552" y="5826417"/>
            <a:ext cx="3024336" cy="276985"/>
          </a:xfrm>
          <a:prstGeom prst="rect">
            <a:avLst/>
          </a:prstGeom>
          <a:noFill/>
        </p:spPr>
        <p:txBody>
          <a:bodyPr wrap="square" lIns="91427" tIns="45713" rIns="91427" bIns="45713" rtlCol="0">
            <a:spAutoFit/>
          </a:bodyPr>
          <a:lstStyle/>
          <a:p>
            <a:r>
              <a:rPr lang="en-US" sz="1200" dirty="0"/>
              <a:t>(b) : PDMS treated with plasma O2</a:t>
            </a:r>
          </a:p>
        </p:txBody>
      </p:sp>
      <p:sp>
        <p:nvSpPr>
          <p:cNvPr id="11" name="TextBox 10"/>
          <p:cNvSpPr txBox="1"/>
          <p:nvPr/>
        </p:nvSpPr>
        <p:spPr>
          <a:xfrm>
            <a:off x="899592" y="5085185"/>
            <a:ext cx="324036" cy="246207"/>
          </a:xfrm>
          <a:prstGeom prst="rect">
            <a:avLst/>
          </a:prstGeom>
          <a:noFill/>
        </p:spPr>
        <p:txBody>
          <a:bodyPr wrap="square" lIns="91427" tIns="45713" rIns="91427" bIns="45713" rtlCol="0">
            <a:spAutoFit/>
          </a:bodyPr>
          <a:lstStyle/>
          <a:p>
            <a:r>
              <a:rPr lang="en-US" sz="1000" dirty="0"/>
              <a:t>cu</a:t>
            </a:r>
          </a:p>
        </p:txBody>
      </p:sp>
      <p:sp>
        <p:nvSpPr>
          <p:cNvPr id="12" name="TextBox 11"/>
          <p:cNvSpPr txBox="1"/>
          <p:nvPr/>
        </p:nvSpPr>
        <p:spPr>
          <a:xfrm>
            <a:off x="1763688" y="5085185"/>
            <a:ext cx="504056" cy="246207"/>
          </a:xfrm>
          <a:prstGeom prst="rect">
            <a:avLst/>
          </a:prstGeom>
          <a:noFill/>
        </p:spPr>
        <p:txBody>
          <a:bodyPr wrap="square" lIns="91427" tIns="45713" rIns="91427" bIns="45713" rtlCol="0">
            <a:spAutoFit/>
          </a:bodyPr>
          <a:lstStyle/>
          <a:p>
            <a:r>
              <a:rPr lang="en-US" sz="1000" dirty="0"/>
              <a:t>PDMS</a:t>
            </a:r>
          </a:p>
        </p:txBody>
      </p:sp>
      <p:cxnSp>
        <p:nvCxnSpPr>
          <p:cNvPr id="14" name="Ευθύγραμμο βέλος σύνδεσης 13"/>
          <p:cNvCxnSpPr/>
          <p:nvPr/>
        </p:nvCxnSpPr>
        <p:spPr>
          <a:xfrm>
            <a:off x="6541847" y="3090993"/>
            <a:ext cx="0" cy="28326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028" name="Picture 4"/>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6728600" y="3090994"/>
            <a:ext cx="158750"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7008848" y="3091638"/>
            <a:ext cx="158750"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7325491" y="3090280"/>
            <a:ext cx="701675"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TextBox 14"/>
          <p:cNvSpPr txBox="1"/>
          <p:nvPr/>
        </p:nvSpPr>
        <p:spPr>
          <a:xfrm>
            <a:off x="6539346" y="3267191"/>
            <a:ext cx="1450331" cy="369318"/>
          </a:xfrm>
          <a:prstGeom prst="rect">
            <a:avLst/>
          </a:prstGeom>
          <a:noFill/>
        </p:spPr>
        <p:txBody>
          <a:bodyPr wrap="square" lIns="91427" tIns="45713" rIns="91427" bIns="45713" rtlCol="0">
            <a:spAutoFit/>
          </a:bodyPr>
          <a:lstStyle/>
          <a:p>
            <a:r>
              <a:rPr lang="en-US" dirty="0" smtClean="0"/>
              <a:t> </a:t>
            </a:r>
            <a:r>
              <a:rPr lang="en-US" sz="1400" dirty="0"/>
              <a:t>+ plasma O2</a:t>
            </a:r>
          </a:p>
        </p:txBody>
      </p:sp>
      <p:pic>
        <p:nvPicPr>
          <p:cNvPr id="1031" name="Picture 7"/>
          <p:cNvPicPr>
            <a:picLocks noChangeAspect="1" noChangeArrowheads="1"/>
          </p:cNvPicPr>
          <p:nvPr/>
        </p:nvPicPr>
        <p:blipFill rotWithShape="1">
          <a:blip r:embed="rId9" cstate="print">
            <a:extLst>
              <a:ext uri="{28A0092B-C50C-407E-A947-70E740481C1C}">
                <a14:useLocalDpi xmlns:a14="http://schemas.microsoft.com/office/drawing/2010/main"/>
              </a:ext>
            </a:extLst>
          </a:blip>
          <a:srcRect/>
          <a:stretch/>
        </p:blipFill>
        <p:spPr bwMode="auto">
          <a:xfrm>
            <a:off x="876617" y="1124745"/>
            <a:ext cx="866104" cy="6480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5" name="TextBox 24"/>
          <p:cNvSpPr txBox="1"/>
          <p:nvPr/>
        </p:nvSpPr>
        <p:spPr>
          <a:xfrm>
            <a:off x="1691680" y="1556792"/>
            <a:ext cx="648072" cy="215429"/>
          </a:xfrm>
          <a:prstGeom prst="rect">
            <a:avLst/>
          </a:prstGeom>
          <a:noFill/>
        </p:spPr>
        <p:txBody>
          <a:bodyPr wrap="square" lIns="91427" tIns="45713" rIns="91427" bIns="45713" rtlCol="0">
            <a:spAutoFit/>
          </a:bodyPr>
          <a:lstStyle/>
          <a:p>
            <a:r>
              <a:rPr lang="en-US" sz="800" dirty="0"/>
              <a:t>[3], [4]</a:t>
            </a:r>
          </a:p>
        </p:txBody>
      </p:sp>
      <p:sp>
        <p:nvSpPr>
          <p:cNvPr id="26" name="Ορθογώνιο 25"/>
          <p:cNvSpPr/>
          <p:nvPr/>
        </p:nvSpPr>
        <p:spPr>
          <a:xfrm>
            <a:off x="2843808" y="2680366"/>
            <a:ext cx="2891386" cy="1277259"/>
          </a:xfrm>
          <a:prstGeom prst="rect">
            <a:avLst/>
          </a:prstGeom>
        </p:spPr>
        <p:txBody>
          <a:bodyPr wrap="square" lIns="91427" tIns="45713" rIns="91427" bIns="45713">
            <a:spAutoFit/>
          </a:bodyPr>
          <a:lstStyle/>
          <a:p>
            <a:r>
              <a:rPr lang="en-US" sz="1100" b="1" u="sng" dirty="0"/>
              <a:t>Oxidation of PDMS </a:t>
            </a:r>
            <a:r>
              <a:rPr lang="en-US" sz="1100" dirty="0">
                <a:sym typeface="Wingdings" panose="05000000000000000000" pitchFamily="2" charset="2"/>
              </a:rPr>
              <a:t> </a:t>
            </a:r>
            <a:r>
              <a:rPr lang="en-US" sz="1100" dirty="0"/>
              <a:t>Oxidation of PDMS using plasma, changes the surface chemistry of PDMS and produces silanol terminations (SiOH) on its surface. This helps make PDMS hydrophilic for thirty minutes. This process also makes the surface resistant to the adsorption of hydrophobic and negatively-charged molecules</a:t>
            </a:r>
          </a:p>
        </p:txBody>
      </p:sp>
      <p:pic>
        <p:nvPicPr>
          <p:cNvPr id="1032" name="Picture 8"/>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3275857" y="3933057"/>
            <a:ext cx="1566863" cy="592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 name="TextBox 27"/>
          <p:cNvSpPr txBox="1"/>
          <p:nvPr/>
        </p:nvSpPr>
        <p:spPr>
          <a:xfrm>
            <a:off x="8003392" y="4710325"/>
            <a:ext cx="1224136" cy="261596"/>
          </a:xfrm>
          <a:prstGeom prst="rect">
            <a:avLst/>
          </a:prstGeom>
          <a:noFill/>
        </p:spPr>
        <p:txBody>
          <a:bodyPr wrap="square" lIns="91427" tIns="45713" rIns="91427" bIns="45713" rtlCol="0">
            <a:spAutoFit/>
          </a:bodyPr>
          <a:lstStyle/>
          <a:p>
            <a:r>
              <a:rPr lang="en-US" sz="1100" dirty="0"/>
              <a:t>PDMS membrane</a:t>
            </a:r>
          </a:p>
        </p:txBody>
      </p:sp>
      <p:sp>
        <p:nvSpPr>
          <p:cNvPr id="30" name="Ορθογώνιο 29"/>
          <p:cNvSpPr/>
          <p:nvPr/>
        </p:nvSpPr>
        <p:spPr>
          <a:xfrm>
            <a:off x="2843808" y="1405005"/>
            <a:ext cx="3121124" cy="938704"/>
          </a:xfrm>
          <a:prstGeom prst="rect">
            <a:avLst/>
          </a:prstGeom>
        </p:spPr>
        <p:txBody>
          <a:bodyPr wrap="square" lIns="91427" tIns="45713" rIns="91427" bIns="45713">
            <a:spAutoFit/>
          </a:bodyPr>
          <a:lstStyle/>
          <a:p>
            <a:pPr marL="171425" indent="-171425">
              <a:buFont typeface="Courier New" panose="02070309020205020404" pitchFamily="49" charset="0"/>
              <a:buChar char="o"/>
            </a:pPr>
            <a:r>
              <a:rPr lang="en-US" sz="1100" b="1" dirty="0"/>
              <a:t>(3Aminopropyl)triethoxysilane </a:t>
            </a:r>
            <a:r>
              <a:rPr lang="en-US" sz="1100" dirty="0"/>
              <a:t>or </a:t>
            </a:r>
            <a:r>
              <a:rPr lang="en-US" sz="1100" b="1" dirty="0"/>
              <a:t>APTES : </a:t>
            </a:r>
          </a:p>
          <a:p>
            <a:pPr marL="171425" indent="-171425">
              <a:buFont typeface="Courier New" panose="02070309020205020404" pitchFamily="49" charset="0"/>
              <a:buChar char="o"/>
            </a:pPr>
            <a:r>
              <a:rPr lang="en-US" sz="1100" dirty="0"/>
              <a:t>    APTES is an aminosilane frequently used in the process of silanization</a:t>
            </a:r>
          </a:p>
          <a:p>
            <a:pPr marL="171425" indent="-171425">
              <a:buFont typeface="Courier New" panose="02070309020205020404" pitchFamily="49" charset="0"/>
              <a:buChar char="o"/>
            </a:pPr>
            <a:r>
              <a:rPr lang="en-US" sz="1100" dirty="0"/>
              <a:t>use with PDMS </a:t>
            </a:r>
            <a:r>
              <a:rPr lang="en-US" sz="1100" dirty="0">
                <a:sym typeface="Wingdings" panose="05000000000000000000" pitchFamily="2" charset="2"/>
              </a:rPr>
              <a:t> </a:t>
            </a:r>
            <a:r>
              <a:rPr lang="en-US" sz="1100" dirty="0"/>
              <a:t>APTES can be used to covalently bond thermoplastics to PDMS</a:t>
            </a:r>
          </a:p>
        </p:txBody>
      </p:sp>
      <p:sp>
        <p:nvSpPr>
          <p:cNvPr id="31" name="Βέλος προς τα κάτω 30"/>
          <p:cNvSpPr/>
          <p:nvPr/>
        </p:nvSpPr>
        <p:spPr>
          <a:xfrm>
            <a:off x="6520816" y="3993248"/>
            <a:ext cx="976064" cy="58071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lIns="91427" tIns="45713" rIns="91427" bIns="45713" rtlCol="0" anchor="ctr"/>
          <a:lstStyle/>
          <a:p>
            <a:pPr algn="ctr"/>
            <a:endParaRPr lang="en-US" dirty="0"/>
          </a:p>
        </p:txBody>
      </p:sp>
      <p:pic>
        <p:nvPicPr>
          <p:cNvPr id="1033" name="Picture 9"/>
          <p:cNvPicPr>
            <a:picLocks noChangeAspect="1" noChangeArrowheads="1"/>
          </p:cNvPicPr>
          <p:nvPr/>
        </p:nvPicPr>
        <p:blipFill>
          <a:blip r:embed="rId11">
            <a:duotone>
              <a:prstClr val="black"/>
              <a:srgbClr val="FF9900">
                <a:tint val="45000"/>
                <a:satMod val="400000"/>
              </a:srgbClr>
            </a:duotone>
            <a:extLst>
              <a:ext uri="{BEBA8EAE-BF5A-486C-A8C5-ECC9F3942E4B}">
                <a14:imgProps xmlns:a14="http://schemas.microsoft.com/office/drawing/2010/main">
                  <a14:imgLayer r:embed="rId12">
                    <a14:imgEffect>
                      <a14:brightnessContrast bright="40000" contrast="20000"/>
                    </a14:imgEffect>
                  </a14:imgLayer>
                </a14:imgProps>
              </a:ext>
              <a:ext uri="{28A0092B-C50C-407E-A947-70E740481C1C}">
                <a14:useLocalDpi xmlns:a14="http://schemas.microsoft.com/office/drawing/2010/main"/>
              </a:ext>
            </a:extLst>
          </a:blip>
          <a:srcRect/>
          <a:stretch>
            <a:fillRect/>
          </a:stretch>
        </p:blipFill>
        <p:spPr bwMode="auto">
          <a:xfrm>
            <a:off x="6079687" y="4948276"/>
            <a:ext cx="19018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4" name="Picture 10"/>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6223703" y="4732251"/>
            <a:ext cx="144015" cy="2160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48" name="TextBox 2047"/>
          <p:cNvSpPr txBox="1"/>
          <p:nvPr/>
        </p:nvSpPr>
        <p:spPr>
          <a:xfrm>
            <a:off x="6857105" y="4916377"/>
            <a:ext cx="371104" cy="276985"/>
          </a:xfrm>
          <a:prstGeom prst="rect">
            <a:avLst/>
          </a:prstGeom>
          <a:noFill/>
        </p:spPr>
        <p:txBody>
          <a:bodyPr wrap="square" lIns="91427" tIns="45713" rIns="91427" bIns="45713" rtlCol="0">
            <a:spAutoFit/>
          </a:bodyPr>
          <a:lstStyle/>
          <a:p>
            <a:r>
              <a:rPr lang="en-US" sz="1200" b="1" dirty="0"/>
              <a:t>Cu</a:t>
            </a:r>
          </a:p>
        </p:txBody>
      </p:sp>
      <p:sp>
        <p:nvSpPr>
          <p:cNvPr id="2049" name="TextBox 2048"/>
          <p:cNvSpPr txBox="1"/>
          <p:nvPr/>
        </p:nvSpPr>
        <p:spPr>
          <a:xfrm>
            <a:off x="539553" y="6143301"/>
            <a:ext cx="1875550" cy="307762"/>
          </a:xfrm>
          <a:prstGeom prst="rect">
            <a:avLst/>
          </a:prstGeom>
          <a:noFill/>
        </p:spPr>
        <p:txBody>
          <a:bodyPr wrap="square" lIns="91427" tIns="45713" rIns="91427" bIns="45713" rtlCol="0">
            <a:spAutoFit/>
          </a:bodyPr>
          <a:lstStyle/>
          <a:p>
            <a:r>
              <a:rPr lang="en-US" sz="1400" dirty="0"/>
              <a:t>(c) Bonded substrates</a:t>
            </a:r>
          </a:p>
        </p:txBody>
      </p:sp>
      <p:sp>
        <p:nvSpPr>
          <p:cNvPr id="54" name="TextBox 53"/>
          <p:cNvSpPr txBox="1"/>
          <p:nvPr/>
        </p:nvSpPr>
        <p:spPr>
          <a:xfrm>
            <a:off x="3516264" y="4581128"/>
            <a:ext cx="1224136" cy="230818"/>
          </a:xfrm>
          <a:prstGeom prst="rect">
            <a:avLst/>
          </a:prstGeom>
          <a:noFill/>
        </p:spPr>
        <p:txBody>
          <a:bodyPr wrap="square" lIns="91427" tIns="45713" rIns="91427" bIns="45713" rtlCol="0">
            <a:spAutoFit/>
          </a:bodyPr>
          <a:lstStyle/>
          <a:p>
            <a:r>
              <a:rPr lang="en-US" sz="900" dirty="0"/>
              <a:t>PDMS membrane</a:t>
            </a:r>
          </a:p>
        </p:txBody>
      </p:sp>
      <p:pic>
        <p:nvPicPr>
          <p:cNvPr id="55" name="Picture 10"/>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6583743" y="4732251"/>
            <a:ext cx="144015" cy="2160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6" name="Picture 10"/>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6943783" y="4732251"/>
            <a:ext cx="144015" cy="2160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7" name="Picture 10"/>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7303823" y="4732251"/>
            <a:ext cx="144015" cy="2160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8" name="Picture 10"/>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7663863" y="4732251"/>
            <a:ext cx="144015" cy="2160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9" name="Picture 10"/>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3275857" y="4437112"/>
            <a:ext cx="144015" cy="2160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0" name="Picture 10"/>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3635897" y="4437112"/>
            <a:ext cx="144015" cy="2160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 name="Picture 10"/>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3995937" y="4437112"/>
            <a:ext cx="144015" cy="2160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2" name="Picture 10"/>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4355977" y="4437112"/>
            <a:ext cx="144015" cy="2160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3" name="Picture 10"/>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4716017" y="4437112"/>
            <a:ext cx="144015" cy="2160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312535" y="2447741"/>
            <a:ext cx="1902117" cy="243861"/>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5" name="TextBox 64"/>
          <p:cNvSpPr txBox="1"/>
          <p:nvPr/>
        </p:nvSpPr>
        <p:spPr>
          <a:xfrm>
            <a:off x="6814821" y="2453216"/>
            <a:ext cx="792088" cy="215429"/>
          </a:xfrm>
          <a:prstGeom prst="rect">
            <a:avLst/>
          </a:prstGeom>
          <a:noFill/>
        </p:spPr>
        <p:txBody>
          <a:bodyPr wrap="square" lIns="91427" tIns="45713" rIns="91427" bIns="45713" rtlCol="0">
            <a:spAutoFit/>
          </a:bodyPr>
          <a:lstStyle/>
          <a:p>
            <a:r>
              <a:rPr lang="en-US" sz="800" dirty="0"/>
              <a:t>Cu </a:t>
            </a:r>
          </a:p>
        </p:txBody>
      </p:sp>
      <p:pic>
        <p:nvPicPr>
          <p:cNvPr id="66"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312535" y="3671877"/>
            <a:ext cx="1902117" cy="243861"/>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7" name="TextBox 66"/>
          <p:cNvSpPr txBox="1"/>
          <p:nvPr/>
        </p:nvSpPr>
        <p:spPr>
          <a:xfrm>
            <a:off x="6814821" y="3677352"/>
            <a:ext cx="792088" cy="215429"/>
          </a:xfrm>
          <a:prstGeom prst="rect">
            <a:avLst/>
          </a:prstGeom>
          <a:noFill/>
        </p:spPr>
        <p:txBody>
          <a:bodyPr wrap="square" lIns="91427" tIns="45713" rIns="91427" bIns="45713" rtlCol="0">
            <a:spAutoFit/>
          </a:bodyPr>
          <a:lstStyle/>
          <a:p>
            <a:r>
              <a:rPr lang="en-US" sz="800" dirty="0"/>
              <a:t>Cu </a:t>
            </a:r>
          </a:p>
        </p:txBody>
      </p:sp>
      <p:sp>
        <p:nvSpPr>
          <p:cNvPr id="2056" name="Ορθογώνιο 2055"/>
          <p:cNvSpPr/>
          <p:nvPr/>
        </p:nvSpPr>
        <p:spPr>
          <a:xfrm>
            <a:off x="6312534" y="3671877"/>
            <a:ext cx="1872208" cy="45719"/>
          </a:xfrm>
          <a:prstGeom prst="rect">
            <a:avLst/>
          </a:prstGeom>
          <a:solidFill>
            <a:schemeClr val="accent1">
              <a:lumMod val="20000"/>
              <a:lumOff val="80000"/>
            </a:schemeClr>
          </a:solidFill>
          <a:ln>
            <a:solidFill>
              <a:schemeClr val="accent1">
                <a:lumMod val="60000"/>
                <a:lumOff val="40000"/>
              </a:schemeClr>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27" tIns="45713" rIns="91427" bIns="45713" rtlCol="0" anchor="ctr"/>
          <a:lstStyle/>
          <a:p>
            <a:pPr algn="ctr"/>
            <a:endParaRPr lang="en-US">
              <a:ln>
                <a:solidFill>
                  <a:srgbClr val="EAEAEA"/>
                </a:solidFill>
              </a:ln>
              <a:solidFill>
                <a:schemeClr val="accent1">
                  <a:lumMod val="75000"/>
                </a:schemeClr>
              </a:solidFill>
            </a:endParaRPr>
          </a:p>
        </p:txBody>
      </p:sp>
      <p:pic>
        <p:nvPicPr>
          <p:cNvPr id="48" name="Picture 11"/>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5844257" y="4592551"/>
            <a:ext cx="2359025" cy="13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9" name="Picture 9"/>
          <p:cNvPicPr>
            <a:picLocks noChangeAspect="1" noChangeArrowheads="1"/>
          </p:cNvPicPr>
          <p:nvPr/>
        </p:nvPicPr>
        <p:blipFill>
          <a:blip r:embed="rId11">
            <a:duotone>
              <a:prstClr val="black"/>
              <a:srgbClr val="FF9900">
                <a:tint val="45000"/>
                <a:satMod val="400000"/>
              </a:srgbClr>
            </a:duotone>
            <a:extLst>
              <a:ext uri="{BEBA8EAE-BF5A-486C-A8C5-ECC9F3942E4B}">
                <a14:imgProps xmlns:a14="http://schemas.microsoft.com/office/drawing/2010/main">
                  <a14:imgLayer r:embed="rId12">
                    <a14:imgEffect>
                      <a14:brightnessContrast bright="40000" contrast="20000"/>
                    </a14:imgEffect>
                  </a14:imgLayer>
                </a14:imgProps>
              </a:ext>
              <a:ext uri="{28A0092B-C50C-407E-A947-70E740481C1C}">
                <a14:useLocalDpi xmlns:a14="http://schemas.microsoft.com/office/drawing/2010/main"/>
              </a:ext>
            </a:extLst>
          </a:blip>
          <a:srcRect/>
          <a:stretch>
            <a:fillRect/>
          </a:stretch>
        </p:blipFill>
        <p:spPr bwMode="auto">
          <a:xfrm>
            <a:off x="6097113" y="5794217"/>
            <a:ext cx="19018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0" name="Picture 10"/>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6241129" y="5578192"/>
            <a:ext cx="144015" cy="2160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1" name="TextBox 50"/>
          <p:cNvSpPr txBox="1"/>
          <p:nvPr/>
        </p:nvSpPr>
        <p:spPr>
          <a:xfrm>
            <a:off x="6874531" y="5762318"/>
            <a:ext cx="371104" cy="276985"/>
          </a:xfrm>
          <a:prstGeom prst="rect">
            <a:avLst/>
          </a:prstGeom>
          <a:noFill/>
        </p:spPr>
        <p:txBody>
          <a:bodyPr wrap="square" lIns="91427" tIns="45713" rIns="91427" bIns="45713" rtlCol="0">
            <a:spAutoFit/>
          </a:bodyPr>
          <a:lstStyle/>
          <a:p>
            <a:r>
              <a:rPr lang="en-US" sz="1200" b="1" dirty="0"/>
              <a:t>Cu</a:t>
            </a:r>
          </a:p>
        </p:txBody>
      </p:sp>
      <p:sp>
        <p:nvSpPr>
          <p:cNvPr id="52" name="TextBox 51"/>
          <p:cNvSpPr txBox="1"/>
          <p:nvPr/>
        </p:nvSpPr>
        <p:spPr>
          <a:xfrm>
            <a:off x="6241742" y="6045715"/>
            <a:ext cx="1875550" cy="307762"/>
          </a:xfrm>
          <a:prstGeom prst="rect">
            <a:avLst/>
          </a:prstGeom>
          <a:noFill/>
        </p:spPr>
        <p:txBody>
          <a:bodyPr wrap="square" lIns="91427" tIns="45713" rIns="91427" bIns="45713" rtlCol="0">
            <a:spAutoFit/>
          </a:bodyPr>
          <a:lstStyle/>
          <a:p>
            <a:r>
              <a:rPr lang="en-US" sz="1400" dirty="0" smtClean="0"/>
              <a:t>Detach glass</a:t>
            </a:r>
            <a:endParaRPr lang="en-US" sz="1400" dirty="0"/>
          </a:p>
        </p:txBody>
      </p:sp>
      <p:pic>
        <p:nvPicPr>
          <p:cNvPr id="53" name="Picture 10"/>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6601169" y="5578192"/>
            <a:ext cx="144015" cy="2160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8" name="Picture 10"/>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6961209" y="5578192"/>
            <a:ext cx="144015" cy="2160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9" name="Picture 10"/>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7321249" y="5578192"/>
            <a:ext cx="144015" cy="2160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0" name="Picture 10"/>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7681289" y="5578192"/>
            <a:ext cx="144015" cy="2160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Date Placeholder 3"/>
          <p:cNvSpPr>
            <a:spLocks noGrp="1"/>
          </p:cNvSpPr>
          <p:nvPr>
            <p:ph type="dt" sz="half" idx="10"/>
          </p:nvPr>
        </p:nvSpPr>
        <p:spPr/>
        <p:txBody>
          <a:bodyPr/>
          <a:lstStyle/>
          <a:p>
            <a:r>
              <a:rPr lang="en-US" smtClean="0"/>
              <a:t>14/10/2015</a:t>
            </a:r>
            <a:endParaRPr lang="en-US"/>
          </a:p>
        </p:txBody>
      </p:sp>
      <p:sp>
        <p:nvSpPr>
          <p:cNvPr id="6" name="Footer Placeholder 5"/>
          <p:cNvSpPr>
            <a:spLocks noGrp="1"/>
          </p:cNvSpPr>
          <p:nvPr>
            <p:ph type="ftr" sz="quarter" idx="11"/>
          </p:nvPr>
        </p:nvSpPr>
        <p:spPr/>
        <p:txBody>
          <a:bodyPr/>
          <a:lstStyle/>
          <a:p>
            <a:r>
              <a:rPr lang="en-US" smtClean="0"/>
              <a:t>Theo Geralis</a:t>
            </a:r>
            <a:endParaRPr lang="en-US"/>
          </a:p>
        </p:txBody>
      </p:sp>
      <p:sp>
        <p:nvSpPr>
          <p:cNvPr id="7" name="Slide Number Placeholder 6"/>
          <p:cNvSpPr>
            <a:spLocks noGrp="1"/>
          </p:cNvSpPr>
          <p:nvPr>
            <p:ph type="sldNum" sz="quarter" idx="12"/>
          </p:nvPr>
        </p:nvSpPr>
        <p:spPr/>
        <p:txBody>
          <a:bodyPr/>
          <a:lstStyle/>
          <a:p>
            <a:fld id="{881005C5-AD84-354D-B7FE-2FBB177D1142}" type="slidenum">
              <a:rPr lang="en-US" smtClean="0"/>
              <a:t>6</a:t>
            </a:fld>
            <a:endParaRPr lang="en-US"/>
          </a:p>
        </p:txBody>
      </p:sp>
      <p:pic>
        <p:nvPicPr>
          <p:cNvPr id="20" name="Picture 19"/>
          <p:cNvPicPr>
            <a:picLocks noChangeAspect="1"/>
          </p:cNvPicPr>
          <p:nvPr/>
        </p:nvPicPr>
        <p:blipFill rotWithShape="1">
          <a:blip r:embed="rId15" cstate="print">
            <a:extLst>
              <a:ext uri="{28A0092B-C50C-407E-A947-70E740481C1C}">
                <a14:useLocalDpi xmlns:a14="http://schemas.microsoft.com/office/drawing/2010/main"/>
              </a:ext>
            </a:extLst>
          </a:blip>
          <a:srcRect/>
          <a:stretch/>
        </p:blipFill>
        <p:spPr>
          <a:xfrm>
            <a:off x="3124200" y="4980219"/>
            <a:ext cx="1750521" cy="1470844"/>
          </a:xfrm>
          <a:prstGeom prst="rect">
            <a:avLst/>
          </a:prstGeom>
        </p:spPr>
      </p:pic>
      <p:sp>
        <p:nvSpPr>
          <p:cNvPr id="73" name="Left Arrow 72"/>
          <p:cNvSpPr/>
          <p:nvPr/>
        </p:nvSpPr>
        <p:spPr>
          <a:xfrm>
            <a:off x="5261935" y="5760165"/>
            <a:ext cx="700305" cy="276374"/>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92541309"/>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Διάγραμμα ροής: Μη αυτόματη λειτουργία 8"/>
          <p:cNvSpPr/>
          <p:nvPr/>
        </p:nvSpPr>
        <p:spPr>
          <a:xfrm>
            <a:off x="2771800" y="764996"/>
            <a:ext cx="3240360" cy="648072"/>
          </a:xfrm>
          <a:prstGeom prst="flowChartManualOperation">
            <a:avLst/>
          </a:prstGeom>
          <a:solidFill>
            <a:srgbClr val="D1EBFF"/>
          </a:solidFill>
          <a:effectLst>
            <a:glow rad="228600">
              <a:schemeClr val="accent3">
                <a:satMod val="175000"/>
                <a:alpha val="40000"/>
              </a:schemeClr>
            </a:glow>
          </a:effectLst>
          <a:scene3d>
            <a:camera prst="orthographicFront"/>
            <a:lightRig rig="threePt" dir="t"/>
          </a:scene3d>
          <a:sp3d prstMaterial="softEdge">
            <a:bevelT prst="angle"/>
          </a:sp3d>
        </p:spPr>
        <p:style>
          <a:lnRef idx="2">
            <a:schemeClr val="accent1">
              <a:shade val="50000"/>
            </a:schemeClr>
          </a:lnRef>
          <a:fillRef idx="1">
            <a:schemeClr val="accent1"/>
          </a:fillRef>
          <a:effectRef idx="0">
            <a:schemeClr val="accent1"/>
          </a:effectRef>
          <a:fontRef idx="minor">
            <a:schemeClr val="lt1"/>
          </a:fontRef>
        </p:style>
        <p:txBody>
          <a:bodyPr lIns="91427" tIns="45713" rIns="91427" bIns="45713" spcCol="0" rtlCol="0" anchor="ctr"/>
          <a:lstStyle/>
          <a:p>
            <a:pPr algn="ctr"/>
            <a:endParaRPr lang="en-US"/>
          </a:p>
        </p:txBody>
      </p:sp>
      <p:sp>
        <p:nvSpPr>
          <p:cNvPr id="4" name="Θέση ημερομηνίας 3"/>
          <p:cNvSpPr>
            <a:spLocks noGrp="1"/>
          </p:cNvSpPr>
          <p:nvPr>
            <p:ph type="dt" sz="half" idx="10"/>
          </p:nvPr>
        </p:nvSpPr>
        <p:spPr/>
        <p:txBody>
          <a:bodyPr/>
          <a:lstStyle/>
          <a:p>
            <a:r>
              <a:rPr lang="en-US" smtClean="0"/>
              <a:t>14/10/2015</a:t>
            </a:r>
            <a:endParaRPr lang="en-US" dirty="0"/>
          </a:p>
        </p:txBody>
      </p:sp>
      <p:sp>
        <p:nvSpPr>
          <p:cNvPr id="5" name="Θέση υποσέλιδου 4"/>
          <p:cNvSpPr>
            <a:spLocks noGrp="1"/>
          </p:cNvSpPr>
          <p:nvPr>
            <p:ph type="ftr" sz="quarter" idx="11"/>
          </p:nvPr>
        </p:nvSpPr>
        <p:spPr/>
        <p:txBody>
          <a:bodyPr/>
          <a:lstStyle/>
          <a:p>
            <a:r>
              <a:rPr lang="en-US" smtClean="0"/>
              <a:t>Theo Geralis</a:t>
            </a:r>
            <a:endParaRPr lang="en-US" dirty="0"/>
          </a:p>
        </p:txBody>
      </p:sp>
      <p:sp>
        <p:nvSpPr>
          <p:cNvPr id="6" name="Θέση αριθμού διαφάνειας 5"/>
          <p:cNvSpPr>
            <a:spLocks noGrp="1"/>
          </p:cNvSpPr>
          <p:nvPr>
            <p:ph type="sldNum" sz="quarter" idx="12"/>
          </p:nvPr>
        </p:nvSpPr>
        <p:spPr/>
        <p:txBody>
          <a:bodyPr/>
          <a:lstStyle/>
          <a:p>
            <a:fld id="{24AEC1A4-3D08-4140-AFCC-6B4DB04C3722}" type="slidenum">
              <a:rPr lang="en-US" smtClean="0"/>
              <a:t>7</a:t>
            </a:fld>
            <a:endParaRPr lang="en-US" dirty="0"/>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bwMode="auto">
          <a:xfrm>
            <a:off x="3563888" y="909012"/>
            <a:ext cx="1368151" cy="506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4932040" y="981020"/>
            <a:ext cx="1008112" cy="230818"/>
          </a:xfrm>
          <a:prstGeom prst="rect">
            <a:avLst/>
          </a:prstGeom>
          <a:noFill/>
        </p:spPr>
        <p:txBody>
          <a:bodyPr wrap="square" lIns="91427" tIns="45713" rIns="91427" bIns="45713" rtlCol="0">
            <a:spAutoFit/>
          </a:bodyPr>
          <a:lstStyle/>
          <a:p>
            <a:r>
              <a:rPr lang="en-US" sz="900" dirty="0"/>
              <a:t>Etchant Cu</a:t>
            </a:r>
          </a:p>
        </p:txBody>
      </p:sp>
      <p:sp>
        <p:nvSpPr>
          <p:cNvPr id="10" name="TextBox 9"/>
          <p:cNvSpPr txBox="1"/>
          <p:nvPr/>
        </p:nvSpPr>
        <p:spPr>
          <a:xfrm>
            <a:off x="2555776" y="44916"/>
            <a:ext cx="3960440" cy="446276"/>
          </a:xfrm>
          <a:prstGeom prst="rect">
            <a:avLst/>
          </a:prstGeom>
          <a:noFill/>
        </p:spPr>
        <p:txBody>
          <a:bodyPr wrap="square" rtlCol="0">
            <a:spAutoFit/>
          </a:bodyPr>
          <a:lstStyle/>
          <a:p>
            <a:pPr marL="285709" indent="-285709">
              <a:buFont typeface="Wingdings" panose="05000000000000000000" pitchFamily="2" charset="2"/>
              <a:buChar char="Ø"/>
            </a:pPr>
            <a:r>
              <a:rPr lang="en-US" sz="2300" dirty="0">
                <a:solidFill>
                  <a:srgbClr val="C00000"/>
                </a:solidFill>
              </a:rPr>
              <a:t>Etching Cu to </a:t>
            </a:r>
            <a:r>
              <a:rPr lang="en-US" sz="2300" dirty="0" smtClean="0">
                <a:solidFill>
                  <a:srgbClr val="C00000"/>
                </a:solidFill>
              </a:rPr>
              <a:t>generate  </a:t>
            </a:r>
            <a:r>
              <a:rPr lang="en-US" sz="2300" dirty="0">
                <a:solidFill>
                  <a:srgbClr val="C00000"/>
                </a:solidFill>
              </a:rPr>
              <a:t>holes</a:t>
            </a:r>
          </a:p>
        </p:txBody>
      </p:sp>
      <p:sp>
        <p:nvSpPr>
          <p:cNvPr id="13" name="TextBox 12"/>
          <p:cNvSpPr txBox="1"/>
          <p:nvPr/>
        </p:nvSpPr>
        <p:spPr>
          <a:xfrm>
            <a:off x="3635896" y="837004"/>
            <a:ext cx="1224136" cy="261596"/>
          </a:xfrm>
          <a:prstGeom prst="rect">
            <a:avLst/>
          </a:prstGeom>
          <a:noFill/>
        </p:spPr>
        <p:txBody>
          <a:bodyPr wrap="square" lIns="91427" tIns="45713" rIns="91427" bIns="45713" rtlCol="0">
            <a:spAutoFit/>
          </a:bodyPr>
          <a:lstStyle/>
          <a:p>
            <a:r>
              <a:rPr lang="en-US" sz="1100" dirty="0"/>
              <a:t>PDMS membrane</a:t>
            </a:r>
          </a:p>
        </p:txBody>
      </p:sp>
      <p:sp>
        <p:nvSpPr>
          <p:cNvPr id="11" name="Βέλος προς τα κάτω 10"/>
          <p:cNvSpPr/>
          <p:nvPr/>
        </p:nvSpPr>
        <p:spPr>
          <a:xfrm>
            <a:off x="4211960" y="1701100"/>
            <a:ext cx="432048" cy="57606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lIns="91427" tIns="45713" rIns="91427" bIns="45713" spcCol="0" rtlCol="0" anchor="ctr"/>
          <a:lstStyle/>
          <a:p>
            <a:pPr algn="ctr"/>
            <a:endParaRPr lang="en-US"/>
          </a:p>
        </p:txBody>
      </p:sp>
      <p:pic>
        <p:nvPicPr>
          <p:cNvPr id="15" name="Picture 10"/>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563889" y="2493188"/>
            <a:ext cx="144015" cy="2160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10"/>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923929" y="2493188"/>
            <a:ext cx="144015" cy="2160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10"/>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283969" y="2493188"/>
            <a:ext cx="144015" cy="2160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10"/>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644009" y="2493188"/>
            <a:ext cx="144015" cy="2160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10"/>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004049" y="2493188"/>
            <a:ext cx="144015" cy="2160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10"/>
          <p:cNvPicPr>
            <a:picLocks noChangeAspect="1" noChangeArrowheads="1"/>
          </p:cNvPicPr>
          <p:nvPr/>
        </p:nvPicPr>
        <p:blipFill>
          <a:blip r:embed="rId3">
            <a:duotone>
              <a:prstClr val="black"/>
              <a:srgbClr val="FF9201">
                <a:tint val="45000"/>
                <a:satMod val="400000"/>
              </a:srgbClr>
            </a:duotone>
            <a:extLst>
              <a:ext uri="{28A0092B-C50C-407E-A947-70E740481C1C}">
                <a14:useLocalDpi xmlns:a14="http://schemas.microsoft.com/office/drawing/2010/main"/>
              </a:ext>
            </a:extLst>
          </a:blip>
          <a:srcRect/>
          <a:stretch>
            <a:fillRect/>
          </a:stretch>
        </p:blipFill>
        <p:spPr bwMode="auto">
          <a:xfrm>
            <a:off x="3563889" y="2709212"/>
            <a:ext cx="144015" cy="2160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10"/>
          <p:cNvPicPr>
            <a:picLocks noChangeAspect="1" noChangeArrowheads="1"/>
          </p:cNvPicPr>
          <p:nvPr/>
        </p:nvPicPr>
        <p:blipFill>
          <a:blip r:embed="rId3">
            <a:duotone>
              <a:prstClr val="black"/>
              <a:srgbClr val="FF9201">
                <a:tint val="45000"/>
                <a:satMod val="400000"/>
              </a:srgbClr>
            </a:duotone>
            <a:extLst>
              <a:ext uri="{28A0092B-C50C-407E-A947-70E740481C1C}">
                <a14:useLocalDpi xmlns:a14="http://schemas.microsoft.com/office/drawing/2010/main"/>
              </a:ext>
            </a:extLst>
          </a:blip>
          <a:srcRect/>
          <a:stretch>
            <a:fillRect/>
          </a:stretch>
        </p:blipFill>
        <p:spPr bwMode="auto">
          <a:xfrm>
            <a:off x="3923929" y="2709212"/>
            <a:ext cx="144015" cy="2160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10"/>
          <p:cNvPicPr>
            <a:picLocks noChangeAspect="1" noChangeArrowheads="1"/>
          </p:cNvPicPr>
          <p:nvPr/>
        </p:nvPicPr>
        <p:blipFill>
          <a:blip r:embed="rId3">
            <a:duotone>
              <a:prstClr val="black"/>
              <a:srgbClr val="FF9201">
                <a:tint val="45000"/>
                <a:satMod val="400000"/>
              </a:srgbClr>
            </a:duotone>
            <a:extLst>
              <a:ext uri="{28A0092B-C50C-407E-A947-70E740481C1C}">
                <a14:useLocalDpi xmlns:a14="http://schemas.microsoft.com/office/drawing/2010/main"/>
              </a:ext>
            </a:extLst>
          </a:blip>
          <a:srcRect/>
          <a:stretch>
            <a:fillRect/>
          </a:stretch>
        </p:blipFill>
        <p:spPr bwMode="auto">
          <a:xfrm>
            <a:off x="4283969" y="2709212"/>
            <a:ext cx="144015" cy="2160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10"/>
          <p:cNvPicPr>
            <a:picLocks noChangeAspect="1" noChangeArrowheads="1"/>
          </p:cNvPicPr>
          <p:nvPr/>
        </p:nvPicPr>
        <p:blipFill>
          <a:blip r:embed="rId3">
            <a:duotone>
              <a:prstClr val="black"/>
              <a:srgbClr val="FF9201">
                <a:tint val="45000"/>
                <a:satMod val="400000"/>
              </a:srgbClr>
            </a:duotone>
            <a:extLst>
              <a:ext uri="{28A0092B-C50C-407E-A947-70E740481C1C}">
                <a14:useLocalDpi xmlns:a14="http://schemas.microsoft.com/office/drawing/2010/main"/>
              </a:ext>
            </a:extLst>
          </a:blip>
          <a:srcRect/>
          <a:stretch>
            <a:fillRect/>
          </a:stretch>
        </p:blipFill>
        <p:spPr bwMode="auto">
          <a:xfrm>
            <a:off x="4644009" y="2709212"/>
            <a:ext cx="144015" cy="2160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10"/>
          <p:cNvPicPr>
            <a:picLocks noChangeAspect="1" noChangeArrowheads="1"/>
          </p:cNvPicPr>
          <p:nvPr/>
        </p:nvPicPr>
        <p:blipFill>
          <a:blip r:embed="rId3">
            <a:duotone>
              <a:prstClr val="black"/>
              <a:srgbClr val="FF9201">
                <a:tint val="45000"/>
                <a:satMod val="400000"/>
              </a:srgbClr>
            </a:duotone>
            <a:extLst>
              <a:ext uri="{28A0092B-C50C-407E-A947-70E740481C1C}">
                <a14:useLocalDpi xmlns:a14="http://schemas.microsoft.com/office/drawing/2010/main"/>
              </a:ext>
            </a:extLst>
          </a:blip>
          <a:srcRect/>
          <a:stretch>
            <a:fillRect/>
          </a:stretch>
        </p:blipFill>
        <p:spPr bwMode="auto">
          <a:xfrm>
            <a:off x="5004049" y="2709212"/>
            <a:ext cx="144015" cy="2160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 name="TextBox 24"/>
          <p:cNvSpPr txBox="1"/>
          <p:nvPr/>
        </p:nvSpPr>
        <p:spPr>
          <a:xfrm>
            <a:off x="3707904" y="2421180"/>
            <a:ext cx="1224136" cy="261596"/>
          </a:xfrm>
          <a:prstGeom prst="rect">
            <a:avLst/>
          </a:prstGeom>
          <a:noFill/>
        </p:spPr>
        <p:txBody>
          <a:bodyPr wrap="square" lIns="91427" tIns="45713" rIns="91427" bIns="45713" rtlCol="0">
            <a:spAutoFit/>
          </a:bodyPr>
          <a:lstStyle/>
          <a:p>
            <a:r>
              <a:rPr lang="en-US" sz="1100" dirty="0"/>
              <a:t>PDMS membrane</a:t>
            </a:r>
          </a:p>
        </p:txBody>
      </p:sp>
      <p:sp>
        <p:nvSpPr>
          <p:cNvPr id="26" name="TextBox 25"/>
          <p:cNvSpPr txBox="1"/>
          <p:nvPr/>
        </p:nvSpPr>
        <p:spPr>
          <a:xfrm>
            <a:off x="3707904" y="2709212"/>
            <a:ext cx="1224136" cy="261596"/>
          </a:xfrm>
          <a:prstGeom prst="rect">
            <a:avLst/>
          </a:prstGeom>
          <a:noFill/>
        </p:spPr>
        <p:txBody>
          <a:bodyPr wrap="square" lIns="91427" tIns="45713" rIns="91427" bIns="45713" rtlCol="0">
            <a:spAutoFit/>
          </a:bodyPr>
          <a:lstStyle/>
          <a:p>
            <a:r>
              <a:rPr lang="en-US" sz="1100" dirty="0"/>
              <a:t>Cu through hole</a:t>
            </a:r>
          </a:p>
        </p:txBody>
      </p:sp>
      <p:pic>
        <p:nvPicPr>
          <p:cNvPr id="27" name="Εικόνα 66"/>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3277546" y="3770584"/>
            <a:ext cx="2012845" cy="2003175"/>
          </a:xfrm>
          <a:prstGeom prst="rect">
            <a:avLst/>
          </a:prstGeom>
        </p:spPr>
      </p:pic>
    </p:spTree>
    <p:extLst>
      <p:ext uri="{BB962C8B-B14F-4D97-AF65-F5344CB8AC3E}">
        <p14:creationId xmlns:p14="http://schemas.microsoft.com/office/powerpoint/2010/main" val="2385313315"/>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14/10/2015</a:t>
            </a:r>
            <a:endParaRPr lang="en-US"/>
          </a:p>
        </p:txBody>
      </p:sp>
      <p:sp>
        <p:nvSpPr>
          <p:cNvPr id="5" name="Footer Placeholder 4"/>
          <p:cNvSpPr>
            <a:spLocks noGrp="1"/>
          </p:cNvSpPr>
          <p:nvPr>
            <p:ph type="ftr" sz="quarter" idx="11"/>
          </p:nvPr>
        </p:nvSpPr>
        <p:spPr/>
        <p:txBody>
          <a:bodyPr/>
          <a:lstStyle/>
          <a:p>
            <a:r>
              <a:rPr lang="en-US" smtClean="0"/>
              <a:t>Theo Geralis</a:t>
            </a:r>
            <a:endParaRPr lang="en-US"/>
          </a:p>
        </p:txBody>
      </p:sp>
      <p:sp>
        <p:nvSpPr>
          <p:cNvPr id="6" name="Slide Number Placeholder 5"/>
          <p:cNvSpPr>
            <a:spLocks noGrp="1"/>
          </p:cNvSpPr>
          <p:nvPr>
            <p:ph type="sldNum" sz="quarter" idx="12"/>
          </p:nvPr>
        </p:nvSpPr>
        <p:spPr/>
        <p:txBody>
          <a:bodyPr/>
          <a:lstStyle/>
          <a:p>
            <a:fld id="{B60571C1-BEEF-412D-B671-A7618BB787E1}" type="slidenum">
              <a:rPr lang="en-US" smtClean="0"/>
              <a:pPr/>
              <a:t>8</a:t>
            </a:fld>
            <a:endParaRPr lang="en-US"/>
          </a:p>
        </p:txBody>
      </p:sp>
      <p:sp>
        <p:nvSpPr>
          <p:cNvPr id="7" name="Τίτλος 1"/>
          <p:cNvSpPr txBox="1">
            <a:spLocks/>
          </p:cNvSpPr>
          <p:nvPr/>
        </p:nvSpPr>
        <p:spPr>
          <a:xfrm>
            <a:off x="439784" y="239270"/>
            <a:ext cx="4992993" cy="52272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800" b="1" dirty="0" smtClean="0">
                <a:latin typeface="Bookman Old Style"/>
                <a:cs typeface="Bookman Old Style"/>
              </a:rPr>
              <a:t>4) Transport </a:t>
            </a:r>
            <a:r>
              <a:rPr lang="en-US" sz="1800" b="1" dirty="0" err="1" smtClean="0">
                <a:latin typeface="Bookman Old Style"/>
                <a:cs typeface="Bookman Old Style"/>
              </a:rPr>
              <a:t>Graphene</a:t>
            </a:r>
            <a:r>
              <a:rPr lang="en-US" sz="1800" b="1" dirty="0" smtClean="0">
                <a:latin typeface="Bookman Old Style"/>
                <a:cs typeface="Bookman Old Style"/>
              </a:rPr>
              <a:t> on PDMS</a:t>
            </a:r>
            <a:endParaRPr lang="en-US" sz="1800" b="1" dirty="0">
              <a:latin typeface="Bookman Old Style"/>
              <a:cs typeface="Bookman Old Style"/>
            </a:endParaRPr>
          </a:p>
        </p:txBody>
      </p:sp>
      <p:sp>
        <p:nvSpPr>
          <p:cNvPr id="8" name="TextBox 7"/>
          <p:cNvSpPr txBox="1"/>
          <p:nvPr/>
        </p:nvSpPr>
        <p:spPr>
          <a:xfrm>
            <a:off x="832559" y="931333"/>
            <a:ext cx="3736920" cy="1477328"/>
          </a:xfrm>
          <a:prstGeom prst="rect">
            <a:avLst/>
          </a:prstGeom>
          <a:noFill/>
        </p:spPr>
        <p:txBody>
          <a:bodyPr wrap="none" rtlCol="0">
            <a:spAutoFit/>
          </a:bodyPr>
          <a:lstStyle/>
          <a:p>
            <a:pPr marL="400050" indent="-400050">
              <a:buAutoNum type="romanLcParenR"/>
            </a:pPr>
            <a:r>
              <a:rPr lang="en-US" b="1" dirty="0" smtClean="0"/>
              <a:t>Produce </a:t>
            </a:r>
            <a:r>
              <a:rPr lang="en-US" b="1" dirty="0" err="1" smtClean="0"/>
              <a:t>Graphene</a:t>
            </a:r>
            <a:r>
              <a:rPr lang="en-US" b="1" dirty="0" smtClean="0"/>
              <a:t> on Cu foil</a:t>
            </a:r>
          </a:p>
          <a:p>
            <a:pPr marL="400050" indent="-400050">
              <a:buAutoNum type="romanLcParenR"/>
            </a:pPr>
            <a:r>
              <a:rPr lang="en-US" b="1" dirty="0" smtClean="0"/>
              <a:t>Cover it with PMMA</a:t>
            </a:r>
          </a:p>
          <a:p>
            <a:pPr marL="400050" indent="-400050">
              <a:buAutoNum type="romanLcParenR"/>
            </a:pPr>
            <a:r>
              <a:rPr lang="en-US" b="1" dirty="0" smtClean="0"/>
              <a:t>Dissolve Cu</a:t>
            </a:r>
          </a:p>
          <a:p>
            <a:pPr marL="400050" indent="-400050">
              <a:buAutoNum type="romanLcParenR"/>
            </a:pPr>
            <a:r>
              <a:rPr lang="en-US" b="1" dirty="0" smtClean="0"/>
              <a:t>Place </a:t>
            </a:r>
            <a:r>
              <a:rPr lang="en-US" b="1" dirty="0" err="1" smtClean="0"/>
              <a:t>PMMA+Graphene</a:t>
            </a:r>
            <a:r>
              <a:rPr lang="en-US" b="1" dirty="0" smtClean="0"/>
              <a:t> on PDMS</a:t>
            </a:r>
          </a:p>
          <a:p>
            <a:pPr marL="400050" indent="-400050">
              <a:buAutoNum type="romanLcParenR"/>
            </a:pPr>
            <a:r>
              <a:rPr lang="en-US" b="1" dirty="0" smtClean="0"/>
              <a:t>Dissolve PMMA</a:t>
            </a:r>
            <a:endParaRPr lang="en-US" b="1" dirty="0"/>
          </a:p>
        </p:txBody>
      </p:sp>
      <p:sp>
        <p:nvSpPr>
          <p:cNvPr id="9" name="TextBox 8"/>
          <p:cNvSpPr txBox="1"/>
          <p:nvPr/>
        </p:nvSpPr>
        <p:spPr>
          <a:xfrm>
            <a:off x="733779" y="4768593"/>
            <a:ext cx="7571303" cy="1477328"/>
          </a:xfrm>
          <a:prstGeom prst="rect">
            <a:avLst/>
          </a:prstGeom>
          <a:noFill/>
        </p:spPr>
        <p:txBody>
          <a:bodyPr wrap="none" rtlCol="0">
            <a:spAutoFit/>
          </a:bodyPr>
          <a:lstStyle/>
          <a:p>
            <a:r>
              <a:rPr lang="en-US" b="1" dirty="0" smtClean="0">
                <a:latin typeface="Bookman Old Style"/>
                <a:cs typeface="Bookman Old Style"/>
              </a:rPr>
              <a:t>Future plans</a:t>
            </a:r>
          </a:p>
          <a:p>
            <a:pPr marL="342900" indent="-342900">
              <a:buAutoNum type="arabicParenR"/>
            </a:pPr>
            <a:r>
              <a:rPr lang="en-US" b="1" dirty="0" smtClean="0">
                <a:latin typeface="Bookman Old Style"/>
                <a:cs typeface="Bookman Old Style"/>
              </a:rPr>
              <a:t>Measure electron transparency with and without </a:t>
            </a:r>
            <a:r>
              <a:rPr lang="en-US" b="1" dirty="0" err="1" smtClean="0">
                <a:latin typeface="Bookman Old Style"/>
                <a:cs typeface="Bookman Old Style"/>
              </a:rPr>
              <a:t>Graphene</a:t>
            </a:r>
            <a:endParaRPr lang="en-US" b="1" dirty="0" smtClean="0">
              <a:latin typeface="Bookman Old Style"/>
              <a:cs typeface="Bookman Old Style"/>
            </a:endParaRPr>
          </a:p>
          <a:p>
            <a:pPr marL="342900" indent="-342900">
              <a:buAutoNum type="arabicParenR"/>
            </a:pPr>
            <a:r>
              <a:rPr lang="en-US" b="1" dirty="0" smtClean="0">
                <a:latin typeface="Bookman Old Style"/>
                <a:cs typeface="Bookman Old Style"/>
              </a:rPr>
              <a:t>Investigate for defects</a:t>
            </a:r>
          </a:p>
          <a:p>
            <a:pPr marL="342900" indent="-342900">
              <a:buAutoNum type="arabicParenR"/>
            </a:pPr>
            <a:r>
              <a:rPr lang="en-US" b="1" dirty="0" smtClean="0">
                <a:latin typeface="Bookman Old Style"/>
                <a:cs typeface="Bookman Old Style"/>
              </a:rPr>
              <a:t>Measure gas diffusion through </a:t>
            </a:r>
            <a:r>
              <a:rPr lang="en-US" b="1" dirty="0" err="1" smtClean="0">
                <a:latin typeface="Bookman Old Style"/>
                <a:cs typeface="Bookman Old Style"/>
              </a:rPr>
              <a:t>Graphene</a:t>
            </a:r>
            <a:endParaRPr lang="en-US" b="1" dirty="0" smtClean="0">
              <a:latin typeface="Bookman Old Style"/>
              <a:cs typeface="Bookman Old Style"/>
            </a:endParaRPr>
          </a:p>
          <a:p>
            <a:pPr marL="342900" indent="-342900">
              <a:buAutoNum type="arabicParenR"/>
            </a:pPr>
            <a:r>
              <a:rPr lang="en-US" b="1" dirty="0" smtClean="0">
                <a:latin typeface="Bookman Old Style"/>
                <a:cs typeface="Bookman Old Style"/>
              </a:rPr>
              <a:t>Possibly lay double or triple layers</a:t>
            </a:r>
          </a:p>
        </p:txBody>
      </p:sp>
      <p:sp>
        <p:nvSpPr>
          <p:cNvPr id="10" name="Rectangle 9"/>
          <p:cNvSpPr/>
          <p:nvPr/>
        </p:nvSpPr>
        <p:spPr>
          <a:xfrm>
            <a:off x="5950755" y="1399406"/>
            <a:ext cx="1981714" cy="938719"/>
          </a:xfrm>
          <a:prstGeom prst="rect">
            <a:avLst/>
          </a:prstGeom>
          <a:solidFill>
            <a:srgbClr val="D1EB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Εικόνα 8"/>
          <p:cNvPicPr>
            <a:picLocks noChangeAspect="1"/>
          </p:cNvPicPr>
          <p:nvPr/>
        </p:nvPicPr>
        <p:blipFill>
          <a:blip r:embed="rId2" cstate="print">
            <a:extLst>
              <a:ext uri="{BEBA8EAE-BF5A-486C-A8C5-ECC9F3942E4B}">
                <a14:imgProps xmlns:a14="http://schemas.microsoft.com/office/drawing/2010/main">
                  <a14:imgLayer r:embed="rId3">
                    <a14:imgEffect>
                      <a14:colorTemperature colorTemp="5900"/>
                    </a14:imgEffect>
                    <a14:imgEffect>
                      <a14:brightnessContrast bright="40000" contrast="20000"/>
                    </a14:imgEffect>
                  </a14:imgLayer>
                </a14:imgProps>
              </a:ext>
              <a:ext uri="{28A0092B-C50C-407E-A947-70E740481C1C}">
                <a14:useLocalDpi xmlns:a14="http://schemas.microsoft.com/office/drawing/2010/main"/>
              </a:ext>
            </a:extLst>
          </a:blip>
          <a:stretch>
            <a:fillRect/>
          </a:stretch>
        </p:blipFill>
        <p:spPr>
          <a:xfrm flipV="1">
            <a:off x="5984338" y="664043"/>
            <a:ext cx="1901825" cy="142864"/>
          </a:xfrm>
          <a:prstGeom prst="rect">
            <a:avLst/>
          </a:prstGeom>
        </p:spPr>
      </p:pic>
      <p:sp>
        <p:nvSpPr>
          <p:cNvPr id="20" name="TextBox 19"/>
          <p:cNvSpPr txBox="1"/>
          <p:nvPr/>
        </p:nvSpPr>
        <p:spPr>
          <a:xfrm>
            <a:off x="5959210" y="88334"/>
            <a:ext cx="2188663" cy="246221"/>
          </a:xfrm>
          <a:prstGeom prst="rect">
            <a:avLst/>
          </a:prstGeom>
          <a:noFill/>
        </p:spPr>
        <p:txBody>
          <a:bodyPr wrap="square" rtlCol="0">
            <a:spAutoFit/>
          </a:bodyPr>
          <a:lstStyle/>
          <a:p>
            <a:r>
              <a:rPr lang="en-US" sz="1000" b="1" dirty="0" smtClean="0"/>
              <a:t>Deposition of graphene monolayer</a:t>
            </a:r>
            <a:endParaRPr lang="en-US" sz="1000" b="1" dirty="0"/>
          </a:p>
        </p:txBody>
      </p:sp>
      <p:sp>
        <p:nvSpPr>
          <p:cNvPr id="21" name="Right Arrow 20"/>
          <p:cNvSpPr/>
          <p:nvPr/>
        </p:nvSpPr>
        <p:spPr>
          <a:xfrm rot="5400000">
            <a:off x="6830434" y="442177"/>
            <a:ext cx="288032" cy="10101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5944113" y="1427609"/>
            <a:ext cx="1996812" cy="938719"/>
          </a:xfrm>
          <a:prstGeom prst="rect">
            <a:avLst/>
          </a:prstGeom>
        </p:spPr>
        <p:txBody>
          <a:bodyPr wrap="square">
            <a:spAutoFit/>
          </a:bodyPr>
          <a:lstStyle/>
          <a:p>
            <a:pPr marL="285750" indent="-285750">
              <a:buFont typeface="Wingdings" panose="05000000000000000000" pitchFamily="2" charset="2"/>
              <a:buChar char="§"/>
            </a:pPr>
            <a:r>
              <a:rPr lang="en-US" sz="1100" dirty="0">
                <a:solidFill>
                  <a:srgbClr val="7030A0"/>
                </a:solidFill>
              </a:rPr>
              <a:t> </a:t>
            </a:r>
            <a:r>
              <a:rPr lang="en-US" sz="1100" b="1" dirty="0" smtClean="0">
                <a:solidFill>
                  <a:schemeClr val="accent6">
                    <a:lumMod val="50000"/>
                  </a:schemeClr>
                </a:solidFill>
              </a:rPr>
              <a:t>Raman</a:t>
            </a:r>
            <a:r>
              <a:rPr lang="en-US" sz="1100" b="1" dirty="0">
                <a:solidFill>
                  <a:schemeClr val="accent6">
                    <a:lumMod val="50000"/>
                  </a:schemeClr>
                </a:solidFill>
              </a:rPr>
              <a:t> spectroscopy was used to confirm the graphene transfer uniformly on the PDMS membrane</a:t>
            </a:r>
          </a:p>
        </p:txBody>
      </p:sp>
      <p:pic>
        <p:nvPicPr>
          <p:cNvPr id="23" name="Picture 10"/>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153860" y="787755"/>
            <a:ext cx="144015" cy="2160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10"/>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513900" y="787755"/>
            <a:ext cx="144015" cy="2160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10"/>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873940" y="787755"/>
            <a:ext cx="144015" cy="2160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 name="Picture 10"/>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233980" y="787755"/>
            <a:ext cx="144015" cy="2160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 name="Picture 10"/>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594020" y="787755"/>
            <a:ext cx="144015" cy="2160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0"/>
          <p:cNvPicPr>
            <a:picLocks noChangeAspect="1" noChangeArrowheads="1"/>
          </p:cNvPicPr>
          <p:nvPr/>
        </p:nvPicPr>
        <p:blipFill>
          <a:blip r:embed="rId4">
            <a:duotone>
              <a:prstClr val="black"/>
              <a:srgbClr val="FF9201">
                <a:tint val="45000"/>
                <a:satMod val="400000"/>
              </a:srgbClr>
            </a:duotone>
            <a:extLst>
              <a:ext uri="{28A0092B-C50C-407E-A947-70E740481C1C}">
                <a14:useLocalDpi xmlns:a14="http://schemas.microsoft.com/office/drawing/2010/main"/>
              </a:ext>
            </a:extLst>
          </a:blip>
          <a:srcRect/>
          <a:stretch>
            <a:fillRect/>
          </a:stretch>
        </p:blipFill>
        <p:spPr bwMode="auto">
          <a:xfrm>
            <a:off x="6153860" y="1003779"/>
            <a:ext cx="144015" cy="2160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 name="Picture 10"/>
          <p:cNvPicPr>
            <a:picLocks noChangeAspect="1" noChangeArrowheads="1"/>
          </p:cNvPicPr>
          <p:nvPr/>
        </p:nvPicPr>
        <p:blipFill>
          <a:blip r:embed="rId4">
            <a:duotone>
              <a:prstClr val="black"/>
              <a:srgbClr val="FF9201">
                <a:tint val="45000"/>
                <a:satMod val="400000"/>
              </a:srgbClr>
            </a:duotone>
            <a:extLst>
              <a:ext uri="{28A0092B-C50C-407E-A947-70E740481C1C}">
                <a14:useLocalDpi xmlns:a14="http://schemas.microsoft.com/office/drawing/2010/main"/>
              </a:ext>
            </a:extLst>
          </a:blip>
          <a:srcRect/>
          <a:stretch>
            <a:fillRect/>
          </a:stretch>
        </p:blipFill>
        <p:spPr bwMode="auto">
          <a:xfrm>
            <a:off x="6513900" y="1003779"/>
            <a:ext cx="144015" cy="2160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 name="Picture 10"/>
          <p:cNvPicPr>
            <a:picLocks noChangeAspect="1" noChangeArrowheads="1"/>
          </p:cNvPicPr>
          <p:nvPr/>
        </p:nvPicPr>
        <p:blipFill>
          <a:blip r:embed="rId4">
            <a:duotone>
              <a:prstClr val="black"/>
              <a:srgbClr val="FF9201">
                <a:tint val="45000"/>
                <a:satMod val="400000"/>
              </a:srgbClr>
            </a:duotone>
            <a:extLst>
              <a:ext uri="{28A0092B-C50C-407E-A947-70E740481C1C}">
                <a14:useLocalDpi xmlns:a14="http://schemas.microsoft.com/office/drawing/2010/main"/>
              </a:ext>
            </a:extLst>
          </a:blip>
          <a:srcRect/>
          <a:stretch>
            <a:fillRect/>
          </a:stretch>
        </p:blipFill>
        <p:spPr bwMode="auto">
          <a:xfrm>
            <a:off x="6873940" y="1003779"/>
            <a:ext cx="144015" cy="2160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 name="Picture 10"/>
          <p:cNvPicPr>
            <a:picLocks noChangeAspect="1" noChangeArrowheads="1"/>
          </p:cNvPicPr>
          <p:nvPr/>
        </p:nvPicPr>
        <p:blipFill>
          <a:blip r:embed="rId4">
            <a:duotone>
              <a:prstClr val="black"/>
              <a:srgbClr val="FF9201">
                <a:tint val="45000"/>
                <a:satMod val="400000"/>
              </a:srgbClr>
            </a:duotone>
            <a:extLst>
              <a:ext uri="{28A0092B-C50C-407E-A947-70E740481C1C}">
                <a14:useLocalDpi xmlns:a14="http://schemas.microsoft.com/office/drawing/2010/main"/>
              </a:ext>
            </a:extLst>
          </a:blip>
          <a:srcRect/>
          <a:stretch>
            <a:fillRect/>
          </a:stretch>
        </p:blipFill>
        <p:spPr bwMode="auto">
          <a:xfrm>
            <a:off x="7233980" y="1003779"/>
            <a:ext cx="144015" cy="2160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 name="Picture 10"/>
          <p:cNvPicPr>
            <a:picLocks noChangeAspect="1" noChangeArrowheads="1"/>
          </p:cNvPicPr>
          <p:nvPr/>
        </p:nvPicPr>
        <p:blipFill>
          <a:blip r:embed="rId4">
            <a:duotone>
              <a:prstClr val="black"/>
              <a:srgbClr val="FF9201">
                <a:tint val="45000"/>
                <a:satMod val="400000"/>
              </a:srgbClr>
            </a:duotone>
            <a:extLst>
              <a:ext uri="{28A0092B-C50C-407E-A947-70E740481C1C}">
                <a14:useLocalDpi xmlns:a14="http://schemas.microsoft.com/office/drawing/2010/main"/>
              </a:ext>
            </a:extLst>
          </a:blip>
          <a:srcRect/>
          <a:stretch>
            <a:fillRect/>
          </a:stretch>
        </p:blipFill>
        <p:spPr bwMode="auto">
          <a:xfrm>
            <a:off x="7594020" y="1003779"/>
            <a:ext cx="144015" cy="2160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3" name="TextBox 32"/>
          <p:cNvSpPr txBox="1"/>
          <p:nvPr/>
        </p:nvSpPr>
        <p:spPr>
          <a:xfrm>
            <a:off x="6297875" y="715747"/>
            <a:ext cx="1224136" cy="261596"/>
          </a:xfrm>
          <a:prstGeom prst="rect">
            <a:avLst/>
          </a:prstGeom>
          <a:noFill/>
        </p:spPr>
        <p:txBody>
          <a:bodyPr wrap="square" lIns="91427" tIns="45713" rIns="91427" bIns="45713" rtlCol="0">
            <a:spAutoFit/>
          </a:bodyPr>
          <a:lstStyle/>
          <a:p>
            <a:r>
              <a:rPr lang="en-US" sz="1100" dirty="0"/>
              <a:t>PDMS membrane</a:t>
            </a:r>
          </a:p>
        </p:txBody>
      </p:sp>
      <p:sp>
        <p:nvSpPr>
          <p:cNvPr id="34" name="TextBox 33"/>
          <p:cNvSpPr txBox="1"/>
          <p:nvPr/>
        </p:nvSpPr>
        <p:spPr>
          <a:xfrm>
            <a:off x="7857035" y="987777"/>
            <a:ext cx="815654" cy="261596"/>
          </a:xfrm>
          <a:prstGeom prst="rect">
            <a:avLst/>
          </a:prstGeom>
          <a:noFill/>
        </p:spPr>
        <p:txBody>
          <a:bodyPr wrap="square" lIns="91427" tIns="45713" rIns="91427" bIns="45713" rtlCol="0">
            <a:spAutoFit/>
          </a:bodyPr>
          <a:lstStyle/>
          <a:p>
            <a:r>
              <a:rPr lang="en-US" sz="1100" dirty="0"/>
              <a:t>Cu </a:t>
            </a:r>
            <a:r>
              <a:rPr lang="en-US" sz="1100" dirty="0" smtClean="0"/>
              <a:t>Mesh</a:t>
            </a:r>
            <a:endParaRPr lang="en-US" sz="1100" dirty="0"/>
          </a:p>
        </p:txBody>
      </p:sp>
      <p:sp>
        <p:nvSpPr>
          <p:cNvPr id="35" name="TextBox 34"/>
          <p:cNvSpPr txBox="1"/>
          <p:nvPr/>
        </p:nvSpPr>
        <p:spPr>
          <a:xfrm>
            <a:off x="7857035" y="787755"/>
            <a:ext cx="1229780" cy="261596"/>
          </a:xfrm>
          <a:prstGeom prst="rect">
            <a:avLst/>
          </a:prstGeom>
          <a:noFill/>
        </p:spPr>
        <p:txBody>
          <a:bodyPr wrap="square" lIns="91427" tIns="45713" rIns="91427" bIns="45713" rtlCol="0">
            <a:spAutoFit/>
          </a:bodyPr>
          <a:lstStyle/>
          <a:p>
            <a:r>
              <a:rPr lang="en-US" sz="1100" dirty="0" smtClean="0"/>
              <a:t>PDMS substrate</a:t>
            </a:r>
            <a:endParaRPr lang="en-US" sz="1100" dirty="0"/>
          </a:p>
        </p:txBody>
      </p:sp>
      <p:sp>
        <p:nvSpPr>
          <p:cNvPr id="36" name="TextBox 35"/>
          <p:cNvSpPr txBox="1"/>
          <p:nvPr/>
        </p:nvSpPr>
        <p:spPr>
          <a:xfrm>
            <a:off x="7850601" y="565669"/>
            <a:ext cx="815654" cy="261596"/>
          </a:xfrm>
          <a:prstGeom prst="rect">
            <a:avLst/>
          </a:prstGeom>
          <a:noFill/>
        </p:spPr>
        <p:txBody>
          <a:bodyPr wrap="square" lIns="91427" tIns="45713" rIns="91427" bIns="45713" rtlCol="0">
            <a:spAutoFit/>
          </a:bodyPr>
          <a:lstStyle/>
          <a:p>
            <a:r>
              <a:rPr lang="en-US" sz="1100" dirty="0" err="1" smtClean="0"/>
              <a:t>Graphene</a:t>
            </a:r>
            <a:endParaRPr lang="en-US" sz="1100" dirty="0"/>
          </a:p>
        </p:txBody>
      </p:sp>
      <p:sp>
        <p:nvSpPr>
          <p:cNvPr id="2" name="TextBox 1"/>
          <p:cNvSpPr txBox="1"/>
          <p:nvPr/>
        </p:nvSpPr>
        <p:spPr>
          <a:xfrm>
            <a:off x="215791" y="3005670"/>
            <a:ext cx="4750018" cy="646331"/>
          </a:xfrm>
          <a:prstGeom prst="rect">
            <a:avLst/>
          </a:prstGeom>
          <a:noFill/>
        </p:spPr>
        <p:txBody>
          <a:bodyPr wrap="none" rtlCol="0">
            <a:spAutoFit/>
          </a:bodyPr>
          <a:lstStyle/>
          <a:p>
            <a:r>
              <a:rPr lang="en-US" b="1" dirty="0" smtClean="0">
                <a:solidFill>
                  <a:srgbClr val="0000FF"/>
                </a:solidFill>
              </a:rPr>
              <a:t>We have placed a </a:t>
            </a:r>
            <a:r>
              <a:rPr lang="en-US" b="1" dirty="0" err="1" smtClean="0">
                <a:solidFill>
                  <a:srgbClr val="0000FF"/>
                </a:solidFill>
              </a:rPr>
              <a:t>graphene</a:t>
            </a:r>
            <a:r>
              <a:rPr lang="en-US" b="1" dirty="0" smtClean="0">
                <a:solidFill>
                  <a:srgbClr val="0000FF"/>
                </a:solidFill>
              </a:rPr>
              <a:t> surface of 1 x 1 cm</a:t>
            </a:r>
            <a:r>
              <a:rPr lang="en-US" b="1" baseline="30000" dirty="0" smtClean="0">
                <a:solidFill>
                  <a:srgbClr val="0000FF"/>
                </a:solidFill>
              </a:rPr>
              <a:t>2</a:t>
            </a:r>
            <a:r>
              <a:rPr lang="en-US" b="1" dirty="0" smtClean="0">
                <a:solidFill>
                  <a:srgbClr val="0000FF"/>
                </a:solidFill>
              </a:rPr>
              <a:t> </a:t>
            </a:r>
            <a:endParaRPr lang="en-US" b="1" dirty="0" smtClean="0">
              <a:solidFill>
                <a:srgbClr val="0000FF"/>
              </a:solidFill>
            </a:endParaRPr>
          </a:p>
          <a:p>
            <a:r>
              <a:rPr lang="en-US" b="1" dirty="0" smtClean="0">
                <a:solidFill>
                  <a:srgbClr val="0000FF"/>
                </a:solidFill>
              </a:rPr>
              <a:t>on </a:t>
            </a:r>
            <a:r>
              <a:rPr lang="en-US" b="1" dirty="0" smtClean="0">
                <a:solidFill>
                  <a:srgbClr val="0000FF"/>
                </a:solidFill>
              </a:rPr>
              <a:t>to of the PDMS substrate</a:t>
            </a:r>
            <a:endParaRPr lang="en-US" b="1" baseline="30000" dirty="0">
              <a:solidFill>
                <a:srgbClr val="0000FF"/>
              </a:solidFill>
            </a:endParaRPr>
          </a:p>
        </p:txBody>
      </p:sp>
      <p:pic>
        <p:nvPicPr>
          <p:cNvPr id="3" name="Picture 2" descr="Raman Slg on PDMS (on Cu).ti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01356" y="2310804"/>
            <a:ext cx="3471333" cy="2682394"/>
          </a:xfrm>
          <a:prstGeom prst="rect">
            <a:avLst/>
          </a:prstGeom>
        </p:spPr>
      </p:pic>
      <p:sp>
        <p:nvSpPr>
          <p:cNvPr id="12" name="TextBox 11"/>
          <p:cNvSpPr txBox="1"/>
          <p:nvPr/>
        </p:nvSpPr>
        <p:spPr>
          <a:xfrm>
            <a:off x="5219973" y="2664560"/>
            <a:ext cx="1653568" cy="307777"/>
          </a:xfrm>
          <a:prstGeom prst="rect">
            <a:avLst/>
          </a:prstGeom>
          <a:noFill/>
        </p:spPr>
        <p:txBody>
          <a:bodyPr wrap="none" rtlCol="0">
            <a:spAutoFit/>
          </a:bodyPr>
          <a:lstStyle/>
          <a:p>
            <a:r>
              <a:rPr lang="en-US" sz="1400" dirty="0" err="1" smtClean="0"/>
              <a:t>Graphene</a:t>
            </a:r>
            <a:r>
              <a:rPr lang="en-US" sz="1400" dirty="0" smtClean="0"/>
              <a:t> (D, G, 2D)</a:t>
            </a:r>
            <a:endParaRPr lang="en-US" sz="1400" dirty="0"/>
          </a:p>
        </p:txBody>
      </p:sp>
    </p:spTree>
    <p:extLst>
      <p:ext uri="{BB962C8B-B14F-4D97-AF65-F5344CB8AC3E}">
        <p14:creationId xmlns:p14="http://schemas.microsoft.com/office/powerpoint/2010/main" val="4069573302"/>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1178</TotalTime>
  <Words>595</Words>
  <Application>Microsoft Macintosh PowerPoint</Application>
  <PresentationFormat>On-screen Show (4:3)</PresentationFormat>
  <Paragraphs>182</Paragraphs>
  <Slides>8</Slides>
  <Notes>2</Notes>
  <HiddenSlides>0</HiddenSlides>
  <MMClips>0</MMClips>
  <ScaleCrop>false</ScaleCrop>
  <HeadingPairs>
    <vt:vector size="4" baseType="variant">
      <vt:variant>
        <vt:lpstr>Theme</vt:lpstr>
      </vt:variant>
      <vt:variant>
        <vt:i4>1</vt:i4>
      </vt:variant>
      <vt:variant>
        <vt:lpstr>Slide Titles</vt:lpstr>
      </vt:variant>
      <vt:variant>
        <vt:i4>8</vt:i4>
      </vt:variant>
    </vt:vector>
  </HeadingPairs>
  <TitlesOfParts>
    <vt:vector size="9" baseType="lpstr">
      <vt:lpstr>Office Theme</vt:lpstr>
      <vt:lpstr>PowerPoint Presentation</vt:lpstr>
      <vt:lpstr>PowerPoint Presentation</vt:lpstr>
      <vt:lpstr>PowerPoint Presentation</vt:lpstr>
      <vt:lpstr>PowerPoint Presentation</vt:lpstr>
      <vt:lpstr> PDMS membrane process</vt:lpstr>
      <vt:lpstr>Bonding technique for Cu to PDMS</vt:lpstr>
      <vt:lpstr>PowerPoint Presentation</vt:lpstr>
      <vt:lpstr>PowerPoint Presentation</vt:lpstr>
    </vt:vector>
  </TitlesOfParts>
  <Company>NCSR Demokritos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Theodoros Geralis</dc:creator>
  <cp:lastModifiedBy>Theodoros Geralis</cp:lastModifiedBy>
  <cp:revision>36</cp:revision>
  <dcterms:created xsi:type="dcterms:W3CDTF">2015-07-03T06:42:36Z</dcterms:created>
  <dcterms:modified xsi:type="dcterms:W3CDTF">2015-10-14T07:41:59Z</dcterms:modified>
</cp:coreProperties>
</file>