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6" r:id="rId2"/>
    <p:sldId id="273" r:id="rId3"/>
    <p:sldId id="287" r:id="rId4"/>
    <p:sldId id="260" r:id="rId5"/>
    <p:sldId id="278" r:id="rId6"/>
    <p:sldId id="311" r:id="rId7"/>
    <p:sldId id="342" r:id="rId8"/>
    <p:sldId id="295" r:id="rId9"/>
    <p:sldId id="351" r:id="rId10"/>
    <p:sldId id="297" r:id="rId11"/>
    <p:sldId id="298" r:id="rId12"/>
    <p:sldId id="314" r:id="rId13"/>
    <p:sldId id="301" r:id="rId14"/>
    <p:sldId id="308" r:id="rId15"/>
    <p:sldId id="307" r:id="rId16"/>
    <p:sldId id="312" r:id="rId17"/>
    <p:sldId id="316" r:id="rId18"/>
    <p:sldId id="318" r:id="rId19"/>
    <p:sldId id="319" r:id="rId20"/>
    <p:sldId id="317" r:id="rId21"/>
    <p:sldId id="336" r:id="rId22"/>
    <p:sldId id="345" r:id="rId23"/>
    <p:sldId id="302" r:id="rId24"/>
    <p:sldId id="263" r:id="rId25"/>
    <p:sldId id="323" r:id="rId26"/>
    <p:sldId id="334" r:id="rId27"/>
    <p:sldId id="326" r:id="rId28"/>
    <p:sldId id="268" r:id="rId29"/>
    <p:sldId id="324" r:id="rId30"/>
    <p:sldId id="267" r:id="rId31"/>
    <p:sldId id="330" r:id="rId32"/>
    <p:sldId id="285" r:id="rId33"/>
    <p:sldId id="346" r:id="rId34"/>
    <p:sldId id="338" r:id="rId35"/>
    <p:sldId id="337" r:id="rId36"/>
    <p:sldId id="339" r:id="rId37"/>
    <p:sldId id="340" r:id="rId38"/>
    <p:sldId id="347" r:id="rId39"/>
    <p:sldId id="348" r:id="rId40"/>
    <p:sldId id="270" r:id="rId41"/>
    <p:sldId id="271" r:id="rId42"/>
    <p:sldId id="349" r:id="rId43"/>
    <p:sldId id="343" r:id="rId44"/>
    <p:sldId id="34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6BE3"/>
    <a:srgbClr val="00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8" autoAdjust="0"/>
    <p:restoredTop sz="94607" autoAdjust="0"/>
  </p:normalViewPr>
  <p:slideViewPr>
    <p:cSldViewPr snapToGrid="0" snapToObjects="1" showGuides="1">
      <p:cViewPr>
        <p:scale>
          <a:sx n="100" d="100"/>
          <a:sy n="100" d="100"/>
        </p:scale>
        <p:origin x="-132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iko\Dropbox\eb-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NIC!$B$1</c:f>
              <c:strCache>
                <c:ptCount val="1"/>
                <c:pt idx="0">
                  <c:v>Ethernet</c:v>
                </c:pt>
              </c:strCache>
            </c:strRef>
          </c:tx>
          <c:dLbls>
            <c:dLbl>
              <c:idx val="1"/>
              <c:layout>
                <c:manualLayout>
                  <c:x val="-0.0265833333333334"/>
                  <c:y val="0.055080927384077"/>
                </c:manualLayout>
              </c:layout>
              <c:dLblPos val="r"/>
              <c:showLegendKey val="0"/>
              <c:showVal val="1"/>
              <c:showCatName val="0"/>
              <c:showSerName val="0"/>
              <c:showPercent val="0"/>
              <c:showBubbleSize val="0"/>
            </c:dLbl>
            <c:dLbl>
              <c:idx val="2"/>
              <c:delete val="1"/>
            </c:dLbl>
            <c:dLbl>
              <c:idx val="3"/>
              <c:delete val="1"/>
            </c:dLbl>
            <c:dLbl>
              <c:idx val="4"/>
              <c:delete val="1"/>
            </c:dLbl>
            <c:dLbl>
              <c:idx val="5"/>
              <c:delete val="1"/>
            </c:dLbl>
            <c:dLblPos val="t"/>
            <c:showLegendKey val="0"/>
            <c:showVal val="1"/>
            <c:showCatName val="0"/>
            <c:showSerName val="0"/>
            <c:showPercent val="0"/>
            <c:showBubbleSize val="0"/>
            <c:showLeaderLines val="0"/>
          </c:dLbls>
          <c:cat>
            <c:numRef>
              <c:f>NIC!$A$2:$A$8</c:f>
              <c:numCache>
                <c:formatCode>General</c:formatCode>
                <c:ptCount val="7"/>
                <c:pt idx="0">
                  <c:v>2008.0</c:v>
                </c:pt>
                <c:pt idx="1">
                  <c:v>2012.0</c:v>
                </c:pt>
                <c:pt idx="2">
                  <c:v>2013.0</c:v>
                </c:pt>
                <c:pt idx="3">
                  <c:v>2014.0</c:v>
                </c:pt>
                <c:pt idx="4">
                  <c:v>2015.0</c:v>
                </c:pt>
                <c:pt idx="5">
                  <c:v>2016.0</c:v>
                </c:pt>
                <c:pt idx="6">
                  <c:v>2017.0</c:v>
                </c:pt>
              </c:numCache>
            </c:numRef>
          </c:cat>
          <c:val>
            <c:numRef>
              <c:f>NIC!$B$2:$B$8</c:f>
              <c:numCache>
                <c:formatCode>General</c:formatCode>
                <c:ptCount val="7"/>
                <c:pt idx="0">
                  <c:v>10.0</c:v>
                </c:pt>
                <c:pt idx="1">
                  <c:v>40.0</c:v>
                </c:pt>
                <c:pt idx="2">
                  <c:v>40.0</c:v>
                </c:pt>
                <c:pt idx="3">
                  <c:v>40.0</c:v>
                </c:pt>
                <c:pt idx="4">
                  <c:v>40.0</c:v>
                </c:pt>
                <c:pt idx="5">
                  <c:v>100.0</c:v>
                </c:pt>
                <c:pt idx="6">
                  <c:v>100.0</c:v>
                </c:pt>
              </c:numCache>
            </c:numRef>
          </c:val>
          <c:smooth val="0"/>
        </c:ser>
        <c:ser>
          <c:idx val="1"/>
          <c:order val="1"/>
          <c:tx>
            <c:strRef>
              <c:f>NIC!$C$1</c:f>
              <c:strCache>
                <c:ptCount val="1"/>
                <c:pt idx="0">
                  <c:v>InfiniBand x4</c:v>
                </c:pt>
              </c:strCache>
            </c:strRef>
          </c:tx>
          <c:dLbls>
            <c:dLbl>
              <c:idx val="1"/>
              <c:layout>
                <c:manualLayout>
                  <c:x val="-0.0404722222222223"/>
                  <c:y val="-0.0282524059492563"/>
                </c:manualLayout>
              </c:layout>
              <c:dLblPos val="r"/>
              <c:showLegendKey val="0"/>
              <c:showVal val="1"/>
              <c:showCatName val="0"/>
              <c:showSerName val="0"/>
              <c:showPercent val="0"/>
              <c:showBubbleSize val="0"/>
            </c:dLbl>
            <c:dLbl>
              <c:idx val="2"/>
              <c:delete val="1"/>
            </c:dLbl>
            <c:dLbl>
              <c:idx val="4"/>
              <c:delete val="1"/>
            </c:dLbl>
            <c:dLbl>
              <c:idx val="5"/>
              <c:delete val="1"/>
            </c:dLbl>
            <c:dLbl>
              <c:idx val="6"/>
              <c:delete val="1"/>
            </c:dLbl>
            <c:dLblPos val="t"/>
            <c:showLegendKey val="0"/>
            <c:showVal val="1"/>
            <c:showCatName val="0"/>
            <c:showSerName val="0"/>
            <c:showPercent val="0"/>
            <c:showBubbleSize val="0"/>
            <c:showLeaderLines val="0"/>
          </c:dLbls>
          <c:cat>
            <c:numRef>
              <c:f>NIC!$A$2:$A$8</c:f>
              <c:numCache>
                <c:formatCode>General</c:formatCode>
                <c:ptCount val="7"/>
                <c:pt idx="0">
                  <c:v>2008.0</c:v>
                </c:pt>
                <c:pt idx="1">
                  <c:v>2012.0</c:v>
                </c:pt>
                <c:pt idx="2">
                  <c:v>2013.0</c:v>
                </c:pt>
                <c:pt idx="3">
                  <c:v>2014.0</c:v>
                </c:pt>
                <c:pt idx="4">
                  <c:v>2015.0</c:v>
                </c:pt>
                <c:pt idx="5">
                  <c:v>2016.0</c:v>
                </c:pt>
                <c:pt idx="6">
                  <c:v>2017.0</c:v>
                </c:pt>
              </c:numCache>
            </c:numRef>
          </c:cat>
          <c:val>
            <c:numRef>
              <c:f>NIC!$C$2:$C$8</c:f>
              <c:numCache>
                <c:formatCode>General</c:formatCode>
                <c:ptCount val="7"/>
                <c:pt idx="0">
                  <c:v>32.0</c:v>
                </c:pt>
                <c:pt idx="1">
                  <c:v>54.0</c:v>
                </c:pt>
                <c:pt idx="2">
                  <c:v>54.0</c:v>
                </c:pt>
                <c:pt idx="3">
                  <c:v>100.0</c:v>
                </c:pt>
                <c:pt idx="4">
                  <c:v>100.0</c:v>
                </c:pt>
                <c:pt idx="5">
                  <c:v>100.0</c:v>
                </c:pt>
                <c:pt idx="6">
                  <c:v>100.0</c:v>
                </c:pt>
              </c:numCache>
            </c:numRef>
          </c:val>
          <c:smooth val="0"/>
        </c:ser>
        <c:ser>
          <c:idx val="2"/>
          <c:order val="2"/>
          <c:tx>
            <c:strRef>
              <c:f>NIC!$D$1</c:f>
              <c:strCache>
                <c:ptCount val="1"/>
                <c:pt idx="0">
                  <c:v>PCIe x8</c:v>
                </c:pt>
              </c:strCache>
            </c:strRef>
          </c:tx>
          <c:dLbls>
            <c:dLbl>
              <c:idx val="2"/>
              <c:delete val="1"/>
            </c:dLbl>
            <c:dLbl>
              <c:idx val="3"/>
              <c:delete val="1"/>
            </c:dLbl>
            <c:dLbl>
              <c:idx val="4"/>
              <c:delete val="1"/>
            </c:dLbl>
            <c:dLbl>
              <c:idx val="6"/>
              <c:delete val="1"/>
            </c:dLbl>
            <c:dLblPos val="t"/>
            <c:showLegendKey val="0"/>
            <c:showVal val="1"/>
            <c:showCatName val="0"/>
            <c:showSerName val="0"/>
            <c:showPercent val="0"/>
            <c:showBubbleSize val="0"/>
            <c:showLeaderLines val="0"/>
          </c:dLbls>
          <c:cat>
            <c:numRef>
              <c:f>NIC!$A$2:$A$8</c:f>
              <c:numCache>
                <c:formatCode>General</c:formatCode>
                <c:ptCount val="7"/>
                <c:pt idx="0">
                  <c:v>2008.0</c:v>
                </c:pt>
                <c:pt idx="1">
                  <c:v>2012.0</c:v>
                </c:pt>
                <c:pt idx="2">
                  <c:v>2013.0</c:v>
                </c:pt>
                <c:pt idx="3">
                  <c:v>2014.0</c:v>
                </c:pt>
                <c:pt idx="4">
                  <c:v>2015.0</c:v>
                </c:pt>
                <c:pt idx="5">
                  <c:v>2016.0</c:v>
                </c:pt>
                <c:pt idx="6">
                  <c:v>2017.0</c:v>
                </c:pt>
              </c:numCache>
            </c:numRef>
          </c:cat>
          <c:val>
            <c:numRef>
              <c:f>NIC!$D$2:$D$8</c:f>
              <c:numCache>
                <c:formatCode>General</c:formatCode>
                <c:ptCount val="7"/>
                <c:pt idx="0">
                  <c:v>32.0</c:v>
                </c:pt>
                <c:pt idx="1">
                  <c:v>64.0</c:v>
                </c:pt>
                <c:pt idx="2">
                  <c:v>64.0</c:v>
                </c:pt>
                <c:pt idx="3">
                  <c:v>64.0</c:v>
                </c:pt>
                <c:pt idx="4">
                  <c:v>64.0</c:v>
                </c:pt>
                <c:pt idx="5">
                  <c:v>128.0</c:v>
                </c:pt>
                <c:pt idx="6">
                  <c:v>128.0</c:v>
                </c:pt>
              </c:numCache>
            </c:numRef>
          </c:val>
          <c:smooth val="0"/>
        </c:ser>
        <c:dLbls>
          <c:showLegendKey val="0"/>
          <c:showVal val="1"/>
          <c:showCatName val="0"/>
          <c:showSerName val="0"/>
          <c:showPercent val="0"/>
          <c:showBubbleSize val="0"/>
        </c:dLbls>
        <c:marker val="1"/>
        <c:smooth val="0"/>
        <c:axId val="-2131777672"/>
        <c:axId val="-2130778104"/>
      </c:lineChart>
      <c:catAx>
        <c:axId val="-2131777672"/>
        <c:scaling>
          <c:orientation val="minMax"/>
        </c:scaling>
        <c:delete val="0"/>
        <c:axPos val="b"/>
        <c:numFmt formatCode="General" sourceLinked="1"/>
        <c:majorTickMark val="none"/>
        <c:minorTickMark val="none"/>
        <c:tickLblPos val="nextTo"/>
        <c:crossAx val="-2130778104"/>
        <c:crosses val="autoZero"/>
        <c:auto val="1"/>
        <c:lblAlgn val="ctr"/>
        <c:lblOffset val="100"/>
        <c:noMultiLvlLbl val="0"/>
      </c:catAx>
      <c:valAx>
        <c:axId val="-2130778104"/>
        <c:scaling>
          <c:orientation val="minMax"/>
        </c:scaling>
        <c:delete val="0"/>
        <c:axPos val="l"/>
        <c:majorGridlines/>
        <c:title>
          <c:tx>
            <c:rich>
              <a:bodyPr rot="-5400000" vert="horz"/>
              <a:lstStyle/>
              <a:p>
                <a:pPr>
                  <a:defRPr/>
                </a:pPr>
                <a:r>
                  <a:rPr lang="en-US"/>
                  <a:t>Gbit/s</a:t>
                </a:r>
              </a:p>
            </c:rich>
          </c:tx>
          <c:layout/>
          <c:overlay val="0"/>
        </c:title>
        <c:numFmt formatCode="General" sourceLinked="1"/>
        <c:majorTickMark val="none"/>
        <c:minorTickMark val="none"/>
        <c:tickLblPos val="nextTo"/>
        <c:crossAx val="-2131777672"/>
        <c:crosses val="autoZero"/>
        <c:crossBetween val="between"/>
      </c:valAx>
    </c:plotArea>
    <c:legend>
      <c:legendPos val="b"/>
      <c:layout/>
      <c:overlay val="0"/>
    </c:legend>
    <c:plotVisOnly val="1"/>
    <c:dispBlanksAs val="gap"/>
    <c:showDLblsOverMax val="0"/>
  </c:chart>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CB6B77-5693-9E4D-A39C-7285DF09CA35}" type="datetimeFigureOut">
              <a:rPr lang="en-US" smtClean="0"/>
              <a:t>10/12/15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EB0710-A161-E744-824F-96A2ED59CCE0}" type="slidenum">
              <a:rPr lang="en-US" smtClean="0"/>
              <a:t>‹#›</a:t>
            </a:fld>
            <a:endParaRPr lang="en-US"/>
          </a:p>
        </p:txBody>
      </p:sp>
    </p:spTree>
    <p:extLst>
      <p:ext uri="{BB962C8B-B14F-4D97-AF65-F5344CB8AC3E}">
        <p14:creationId xmlns:p14="http://schemas.microsoft.com/office/powerpoint/2010/main" val="16013379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BFFAC-7F2F-D844-8517-9D6EA1BA8DCB}" type="datetimeFigureOut">
              <a:rPr lang="en-US" smtClean="0"/>
              <a:pPr/>
              <a:t>10/12/15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1BF91-1F0C-BC4E-8D9E-DB254FBDFD8E}" type="slidenum">
              <a:rPr lang="en-US" smtClean="0"/>
              <a:pPr/>
              <a:t>‹#›</a:t>
            </a:fld>
            <a:endParaRPr lang="en-US"/>
          </a:p>
        </p:txBody>
      </p:sp>
    </p:spTree>
    <p:extLst>
      <p:ext uri="{BB962C8B-B14F-4D97-AF65-F5344CB8AC3E}">
        <p14:creationId xmlns:p14="http://schemas.microsoft.com/office/powerpoint/2010/main" val="1782711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4D847-D1D0-3149-8C78-33A4C76F9572}" type="slidenum">
              <a:rPr lang="it-IT"/>
              <a:pPr/>
              <a:t>7</a:t>
            </a:fld>
            <a:endParaRPr lang="it-IT"/>
          </a:p>
        </p:txBody>
      </p:sp>
      <p:sp>
        <p:nvSpPr>
          <p:cNvPr id="1026" name="Rectangle 2"/>
          <p:cNvSpPr>
            <a:spLocks noGrp="1" noRot="1" noChangeAspect="1" noChangeArrowheads="1" noTextEdit="1"/>
          </p:cNvSpPr>
          <p:nvPr>
            <p:ph type="sldImg"/>
          </p:nvPr>
        </p:nvSpPr>
        <p:spPr>
          <a:ln/>
        </p:spPr>
      </p:sp>
      <p:sp>
        <p:nvSpPr>
          <p:cNvPr id="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lane</a:t>
            </a:r>
          </a:p>
          <a:p>
            <a:r>
              <a:rPr lang="en-US" dirty="0" smtClean="0"/>
              <a:t>Altera hard IP block</a:t>
            </a:r>
          </a:p>
          <a:p>
            <a:r>
              <a:rPr lang="en-US" dirty="0" err="1" smtClean="0"/>
              <a:t>Teorica</a:t>
            </a:r>
            <a:r>
              <a:rPr lang="en-US" dirty="0" smtClean="0"/>
              <a:t> 64 Gb/s</a:t>
            </a:r>
          </a:p>
          <a:p>
            <a:r>
              <a:rPr lang="en-US" dirty="0" smtClean="0"/>
              <a:t>Duty cycle DMA 88% = 56 Gb/s</a:t>
            </a:r>
            <a:endParaRPr lang="en-US" dirty="0"/>
          </a:p>
        </p:txBody>
      </p:sp>
      <p:sp>
        <p:nvSpPr>
          <p:cNvPr id="4" name="Slide Number Placeholder 3"/>
          <p:cNvSpPr>
            <a:spLocks noGrp="1"/>
          </p:cNvSpPr>
          <p:nvPr>
            <p:ph type="sldNum" sz="quarter" idx="10"/>
          </p:nvPr>
        </p:nvSpPr>
        <p:spPr/>
        <p:txBody>
          <a:bodyPr/>
          <a:lstStyle/>
          <a:p>
            <a:fld id="{CED61D9E-55DD-8C4F-B3DF-D97F193F9AD8}" type="slidenum">
              <a:rPr lang="en-US" smtClean="0"/>
              <a:pPr/>
              <a:t>44</a:t>
            </a:fld>
            <a:endParaRPr lang="en-US"/>
          </a:p>
        </p:txBody>
      </p:sp>
    </p:spTree>
    <p:extLst>
      <p:ext uri="{BB962C8B-B14F-4D97-AF65-F5344CB8AC3E}">
        <p14:creationId xmlns:p14="http://schemas.microsoft.com/office/powerpoint/2010/main" val="352372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AAB3A7-0088-0842-9064-555F2EBF02AC}"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AAB3A7-0088-0842-9064-555F2EBF02AC}"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Level-0 trigger </a:t>
            </a:r>
            <a:r>
              <a:rPr lang="en-US" dirty="0" smtClean="0"/>
              <a:t>unfortunately does </a:t>
            </a:r>
            <a:r>
              <a:rPr lang="en-US" dirty="0"/>
              <a:t>not allow for efficient triggering on decays </a:t>
            </a:r>
            <a:r>
              <a:rPr lang="en-US" dirty="0" smtClean="0"/>
              <a:t>which only </a:t>
            </a:r>
            <a:r>
              <a:rPr lang="en-US" dirty="0"/>
              <a:t>have </a:t>
            </a:r>
            <a:r>
              <a:rPr lang="en-US" dirty="0" err="1"/>
              <a:t>hadronic</a:t>
            </a:r>
            <a:r>
              <a:rPr lang="en-US" dirty="0"/>
              <a:t> content. It turns out that as the luminosity increases so does the inefficiency</a:t>
            </a:r>
          </a:p>
          <a:p>
            <a:r>
              <a:rPr lang="en-US" dirty="0"/>
              <a:t>in the </a:t>
            </a:r>
            <a:r>
              <a:rPr lang="en-US" dirty="0" err="1"/>
              <a:t>hadronic</a:t>
            </a:r>
            <a:r>
              <a:rPr lang="en-US" dirty="0"/>
              <a:t> triggers and the net yield of </a:t>
            </a:r>
            <a:r>
              <a:rPr lang="en-US" dirty="0" err="1"/>
              <a:t>hadronic</a:t>
            </a:r>
            <a:r>
              <a:rPr lang="en-US" dirty="0"/>
              <a:t> events levels off, while the yield of events</a:t>
            </a:r>
          </a:p>
          <a:p>
            <a:r>
              <a:rPr lang="en-US" dirty="0"/>
              <a:t>with </a:t>
            </a:r>
            <a:r>
              <a:rPr lang="en-US" dirty="0" err="1"/>
              <a:t>leptonic</a:t>
            </a:r>
            <a:r>
              <a:rPr lang="en-US" dirty="0"/>
              <a:t> content scales with the luminosity increase.</a:t>
            </a:r>
          </a:p>
        </p:txBody>
      </p:sp>
      <p:sp>
        <p:nvSpPr>
          <p:cNvPr id="4" name="Slide Number Placeholder 3"/>
          <p:cNvSpPr>
            <a:spLocks noGrp="1"/>
          </p:cNvSpPr>
          <p:nvPr>
            <p:ph type="sldNum" sz="quarter" idx="10"/>
          </p:nvPr>
        </p:nvSpPr>
        <p:spPr/>
        <p:txBody>
          <a:bodyPr/>
          <a:lstStyle/>
          <a:p>
            <a:fld id="{32FB0A00-7393-164A-8BB8-08D7F0914A16}" type="slidenum">
              <a:rPr lang="en-US" smtClean="0"/>
              <a:pPr/>
              <a:t>11</a:t>
            </a:fld>
            <a:endParaRPr lang="en-US"/>
          </a:p>
        </p:txBody>
      </p:sp>
    </p:spTree>
    <p:extLst>
      <p:ext uri="{BB962C8B-B14F-4D97-AF65-F5344CB8AC3E}">
        <p14:creationId xmlns:p14="http://schemas.microsoft.com/office/powerpoint/2010/main" val="35714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AAB3A7-0088-0842-9064-555F2EBF02AC}"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CPU power in this Event Building farm opens the option for a more cost effective implementation of the LLT in</a:t>
            </a:r>
          </a:p>
          <a:p>
            <a:r>
              <a:rPr lang="en-US" sz="1200" kern="1200" baseline="0" dirty="0" smtClean="0">
                <a:solidFill>
                  <a:schemeClr val="tx1"/>
                </a:solidFill>
                <a:latin typeface="+mn-lt"/>
                <a:ea typeface="+mn-ea"/>
                <a:cs typeface="+mn-cs"/>
              </a:rPr>
              <a:t>software.</a:t>
            </a:r>
            <a:endParaRPr lang="en-US" dirty="0"/>
          </a:p>
        </p:txBody>
      </p:sp>
      <p:sp>
        <p:nvSpPr>
          <p:cNvPr id="4" name="Slide Number Placeholder 3"/>
          <p:cNvSpPr>
            <a:spLocks noGrp="1"/>
          </p:cNvSpPr>
          <p:nvPr>
            <p:ph type="sldNum" sz="quarter" idx="10"/>
          </p:nvPr>
        </p:nvSpPr>
        <p:spPr/>
        <p:txBody>
          <a:bodyPr/>
          <a:lstStyle/>
          <a:p>
            <a:fld id="{CED61D9E-55DD-8C4F-B3DF-D97F193F9AD8}"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conclusion to be drawn from this section is that the allowable output rate of signal is the greatest challenge facing the upgraded trigger system. The problem is no longer the classical “find one specific event among billion background events”, but the more complex </a:t>
            </a:r>
            <a:endParaRPr lang="en-US" dirty="0" smtClean="0"/>
          </a:p>
          <a:p>
            <a:r>
              <a:rPr lang="en-US" dirty="0"/>
              <a:t>“discriminate in a minimally biasing way between various topologically similar signals”. In certain cases there will be signal modes in the upgrade where even a 100% pure trigger must be downscaled to fit into the output bandwidth allocated. In these circumstances, the trigger algorithms should be as similar as possible to the offline event selections, since the trigger will frequently be the offline event selection. This is the rationale behind the trigger design described in the remainder of this document. </a:t>
            </a:r>
            <a:endParaRPr lang="en-US" dirty="0" smtClean="0"/>
          </a:p>
          <a:p>
            <a:endParaRPr lang="en-US" dirty="0"/>
          </a:p>
        </p:txBody>
      </p:sp>
      <p:sp>
        <p:nvSpPr>
          <p:cNvPr id="4" name="Slide Number Placeholder 3"/>
          <p:cNvSpPr>
            <a:spLocks noGrp="1"/>
          </p:cNvSpPr>
          <p:nvPr>
            <p:ph type="sldNum" sz="quarter" idx="10"/>
          </p:nvPr>
        </p:nvSpPr>
        <p:spPr/>
        <p:txBody>
          <a:bodyPr/>
          <a:lstStyle/>
          <a:p>
            <a:fld id="{4AAAB3A7-0088-0842-9064-555F2EBF02AC}" type="slidenum">
              <a:rPr lang="en-US" smtClean="0"/>
              <a:pPr/>
              <a:t>23</a:t>
            </a:fld>
            <a:endParaRPr lang="en-US"/>
          </a:p>
        </p:txBody>
      </p:sp>
    </p:spTree>
    <p:extLst>
      <p:ext uri="{BB962C8B-B14F-4D97-AF65-F5344CB8AC3E}">
        <p14:creationId xmlns:p14="http://schemas.microsoft.com/office/powerpoint/2010/main" val="3345662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Amdahl's law does represent the law of diminishing returns if you are considering what sort of return you get by adding more processors to a machine</a:t>
            </a:r>
            <a:endParaRPr lang="en-US" dirty="0"/>
          </a:p>
        </p:txBody>
      </p:sp>
      <p:sp>
        <p:nvSpPr>
          <p:cNvPr id="4" name="Slide Number Placeholder 3"/>
          <p:cNvSpPr>
            <a:spLocks noGrp="1"/>
          </p:cNvSpPr>
          <p:nvPr>
            <p:ph type="sldNum" sz="quarter" idx="10"/>
          </p:nvPr>
        </p:nvSpPr>
        <p:spPr/>
        <p:txBody>
          <a:bodyPr/>
          <a:lstStyle/>
          <a:p>
            <a:fld id="{7EA1BF91-1F0C-BC4E-8D9E-DB254FBDFD8E}" type="slidenum">
              <a:rPr lang="en-US" smtClean="0"/>
              <a:pPr/>
              <a:t>34</a:t>
            </a:fld>
            <a:endParaRPr lang="en-US"/>
          </a:p>
        </p:txBody>
      </p:sp>
    </p:spTree>
    <p:extLst>
      <p:ext uri="{BB962C8B-B14F-4D97-AF65-F5344CB8AC3E}">
        <p14:creationId xmlns:p14="http://schemas.microsoft.com/office/powerpoint/2010/main" val="56425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here pictures of the setup.</a:t>
            </a:r>
          </a:p>
          <a:p>
            <a:r>
              <a:rPr lang="en-US" dirty="0" smtClean="0"/>
              <a:t>On the right the development board connected to the PC.</a:t>
            </a:r>
          </a:p>
          <a:p>
            <a:r>
              <a:rPr lang="en-US" dirty="0" smtClean="0"/>
              <a:t>You can see also a GPU connected to the 16-lane </a:t>
            </a:r>
            <a:r>
              <a:rPr lang="en-US" dirty="0" err="1" smtClean="0"/>
              <a:t>PCIe</a:t>
            </a:r>
            <a:r>
              <a:rPr lang="en-US" dirty="0" smtClean="0"/>
              <a:t> slot since we used it to test the performance of the 16-lane data transfer moving data from the GPU to the host memory. The bandwidth scale as expected.</a:t>
            </a:r>
          </a:p>
          <a:p>
            <a:endParaRPr lang="en-US" dirty="0" smtClean="0"/>
          </a:p>
        </p:txBody>
      </p:sp>
      <p:sp>
        <p:nvSpPr>
          <p:cNvPr id="4" name="Slide Number Placeholder 3"/>
          <p:cNvSpPr>
            <a:spLocks noGrp="1"/>
          </p:cNvSpPr>
          <p:nvPr>
            <p:ph type="sldNum" sz="quarter" idx="10"/>
          </p:nvPr>
        </p:nvSpPr>
        <p:spPr/>
        <p:txBody>
          <a:bodyPr/>
          <a:lstStyle/>
          <a:p>
            <a:fld id="{2C304DEE-ABF8-FD4A-987E-DF578A7DEA3B}" type="slidenum">
              <a:rPr lang="en-US" smtClean="0"/>
              <a:pPr/>
              <a:t>43</a:t>
            </a:fld>
            <a:endParaRPr lang="en-US" dirty="0"/>
          </a:p>
        </p:txBody>
      </p:sp>
    </p:spTree>
    <p:extLst>
      <p:ext uri="{BB962C8B-B14F-4D97-AF65-F5344CB8AC3E}">
        <p14:creationId xmlns:p14="http://schemas.microsoft.com/office/powerpoint/2010/main" val="426393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7C6C1-249A-5C44-B50B-84AEE54C828E}" type="datetime1">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3A4B2-F4D9-2743-BD7C-9A15A5046F48}" type="datetime1">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C774BA-BC52-A745-A3C4-CA962738A24A}" type="datetime1">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21DF2-B47D-B242-A52E-C318BDF593CF}" type="datetime1">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42FA3C-B50D-004C-BEA4-96317092EB3D}" type="datetime1">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4723F6-DB8A-3644-BE2D-E640D4F27BBA}" type="datetime1">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54B03-AD82-6548-B22E-A15EEA5C7257}" type="datetime1">
              <a:rPr lang="en-US" smtClean="0"/>
              <a:t>10/12/15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43ED78-7A22-034A-81C2-AD39B3009333}" type="datetime1">
              <a:rPr lang="en-US" smtClean="0"/>
              <a:t>10/12/15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B03FC-EC5B-104F-BB17-5D7E3B5F590C}" type="datetime1">
              <a:rPr lang="en-US" smtClean="0"/>
              <a:t>10/12/15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F9CFE-7E85-C14B-B917-27CAD26E42E7}" type="datetime1">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9072B-CE2B-9849-BB9E-0875E5D36412}" type="datetime1">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6B6F-AD08-2649-B710-3400287218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78A3E-8700-4441-934E-9295AC4838A4}" type="datetime1">
              <a:rPr lang="en-US" smtClean="0"/>
              <a:t>10/12/15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76B6F-AD08-2649-B710-3400287218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b="1" i="0" kern="1200">
          <a:solidFill>
            <a:srgbClr val="007BFF"/>
          </a:solidFill>
          <a:latin typeface="+mj-lt"/>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Arial"/>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Arial"/>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Arial"/>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Arial"/>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9401"/>
            <a:ext cx="7772400" cy="2051050"/>
          </a:xfrm>
        </p:spPr>
        <p:txBody>
          <a:bodyPr>
            <a:noAutofit/>
          </a:bodyPr>
          <a:lstStyle/>
          <a:p>
            <a:r>
              <a:rPr lang="en-US" sz="4400" dirty="0"/>
              <a:t>Trigger </a:t>
            </a:r>
            <a:r>
              <a:rPr lang="en-US" sz="4400" dirty="0" err="1"/>
              <a:t>vs</a:t>
            </a:r>
            <a:r>
              <a:rPr lang="en-US" sz="4400" dirty="0"/>
              <a:t> </a:t>
            </a:r>
            <a:r>
              <a:rPr lang="en-US" sz="4400" dirty="0" err="1" smtClean="0"/>
              <a:t>triggerless</a:t>
            </a:r>
            <a:r>
              <a:rPr lang="en-US" sz="4400" dirty="0" smtClean="0"/>
              <a:t> </a:t>
            </a:r>
            <a:r>
              <a:rPr lang="en-US" sz="4400" dirty="0"/>
              <a:t>approaches in large-</a:t>
            </a:r>
            <a:r>
              <a:rPr lang="en-US" sz="4400" dirty="0" smtClean="0"/>
              <a:t>size </a:t>
            </a:r>
            <a:r>
              <a:rPr lang="en-US" sz="4400" dirty="0"/>
              <a:t>experiments</a:t>
            </a:r>
            <a:endParaRPr lang="en-US" sz="4400" dirty="0"/>
          </a:p>
        </p:txBody>
      </p:sp>
      <p:sp>
        <p:nvSpPr>
          <p:cNvPr id="3" name="Subtitle 2"/>
          <p:cNvSpPr>
            <a:spLocks noGrp="1"/>
          </p:cNvSpPr>
          <p:nvPr>
            <p:ph type="subTitle" idx="1"/>
          </p:nvPr>
        </p:nvSpPr>
        <p:spPr/>
        <p:txBody>
          <a:bodyPr/>
          <a:lstStyle/>
          <a:p>
            <a:r>
              <a:rPr lang="en-US" dirty="0" smtClean="0"/>
              <a:t>U. Marconi</a:t>
            </a:r>
          </a:p>
          <a:p>
            <a:r>
              <a:rPr lang="en-US" dirty="0" smtClean="0"/>
              <a:t>INFN Bologna (Italy)</a:t>
            </a:r>
          </a:p>
          <a:p>
            <a:r>
              <a:rPr lang="en-US" dirty="0" smtClean="0"/>
              <a:t>MPGD2015</a:t>
            </a:r>
            <a:r>
              <a:rPr lang="en-US" dirty="0" smtClean="0"/>
              <a:t>, </a:t>
            </a:r>
            <a:r>
              <a:rPr lang="en-US" dirty="0" smtClean="0"/>
              <a:t>Trieste</a:t>
            </a:r>
            <a:endParaRPr lang="en-US" dirty="0" smtClean="0"/>
          </a:p>
        </p:txBody>
      </p:sp>
      <p:sp>
        <p:nvSpPr>
          <p:cNvPr id="4" name="Slide Number Placeholder 3"/>
          <p:cNvSpPr>
            <a:spLocks noGrp="1"/>
          </p:cNvSpPr>
          <p:nvPr>
            <p:ph type="sldNum" sz="quarter" idx="12"/>
          </p:nvPr>
        </p:nvSpPr>
        <p:spPr/>
        <p:txBody>
          <a:bodyPr/>
          <a:lstStyle/>
          <a:p>
            <a:fld id="{8B376B6F-AD08-2649-B710-3400287218EC}"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79400" y="1282544"/>
            <a:ext cx="4776104" cy="55754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solidFill>
                  <a:srgbClr val="0C89F1"/>
                </a:solidFill>
              </a:rPr>
              <a:t>LHC stable beams during 30% of the running period</a:t>
            </a:r>
            <a:r>
              <a:rPr lang="en-US" sz="2000" dirty="0" smtClean="0">
                <a:solidFill>
                  <a:schemeClr val="tx1">
                    <a:lumMod val="50000"/>
                    <a:lumOff val="50000"/>
                  </a:schemeClr>
                </a:solidFill>
              </a:rPr>
              <a:t>: </a:t>
            </a:r>
            <a:br>
              <a:rPr lang="en-US" sz="2000" dirty="0" smtClean="0">
                <a:solidFill>
                  <a:schemeClr val="tx1">
                    <a:lumMod val="50000"/>
                    <a:lumOff val="50000"/>
                  </a:schemeClr>
                </a:solidFill>
              </a:rPr>
            </a:br>
            <a:r>
              <a:rPr lang="en-US" sz="2000" dirty="0" smtClean="0">
                <a:solidFill>
                  <a:srgbClr val="FF0000"/>
                </a:solidFill>
              </a:rPr>
              <a:t>70% of the time the CPU of the HLT farm would be idle</a:t>
            </a:r>
            <a:endParaRPr lang="en-US" sz="2000" dirty="0" smtClean="0">
              <a:solidFill>
                <a:schemeClr val="tx1">
                  <a:lumMod val="50000"/>
                  <a:lumOff val="50000"/>
                </a:schemeClr>
              </a:solidFill>
            </a:endParaRPr>
          </a:p>
          <a:p>
            <a:r>
              <a:rPr lang="en-US" sz="2000" b="1" dirty="0" smtClean="0">
                <a:solidFill>
                  <a:srgbClr val="0C89F1"/>
                </a:solidFill>
              </a:rPr>
              <a:t>Real-time HLT1</a:t>
            </a:r>
            <a:r>
              <a:rPr lang="en-US" sz="2000" dirty="0" smtClean="0">
                <a:solidFill>
                  <a:schemeClr val="tx1">
                    <a:lumMod val="50000"/>
                    <a:lumOff val="50000"/>
                  </a:schemeClr>
                </a:solidFill>
              </a:rPr>
              <a:t>: </a:t>
            </a:r>
            <a:br>
              <a:rPr lang="en-US" sz="2000" dirty="0" smtClean="0">
                <a:solidFill>
                  <a:schemeClr val="tx1">
                    <a:lumMod val="50000"/>
                    <a:lumOff val="50000"/>
                  </a:schemeClr>
                </a:solidFill>
              </a:rPr>
            </a:br>
            <a:r>
              <a:rPr lang="en-US" sz="2000" dirty="0" smtClean="0">
                <a:solidFill>
                  <a:schemeClr val="tx1">
                    <a:lumMod val="50000"/>
                    <a:lumOff val="50000"/>
                  </a:schemeClr>
                </a:solidFill>
              </a:rPr>
              <a:t>HLT1 selects events that are temporarily stored on local disks (farm servers). </a:t>
            </a:r>
          </a:p>
          <a:p>
            <a:pPr lvl="1"/>
            <a:r>
              <a:rPr lang="en-US" sz="1800" dirty="0" smtClean="0">
                <a:solidFill>
                  <a:schemeClr val="tx1">
                    <a:lumMod val="50000"/>
                    <a:lumOff val="50000"/>
                  </a:schemeClr>
                </a:solidFill>
              </a:rPr>
              <a:t>Staging after the HLT1 filter occurs at a rate of about 100 kHz.</a:t>
            </a:r>
          </a:p>
          <a:p>
            <a:pPr lvl="1"/>
            <a:r>
              <a:rPr lang="en-US" sz="1800" dirty="0" smtClean="0">
                <a:solidFill>
                  <a:schemeClr val="tx1">
                    <a:lumMod val="50000"/>
                    <a:lumOff val="50000"/>
                  </a:schemeClr>
                </a:solidFill>
              </a:rPr>
              <a:t>An enriched sample to </a:t>
            </a:r>
            <a:r>
              <a:rPr lang="en-US" sz="1800" dirty="0" err="1" smtClean="0">
                <a:solidFill>
                  <a:schemeClr val="tx1">
                    <a:lumMod val="50000"/>
                    <a:lumOff val="50000"/>
                  </a:schemeClr>
                </a:solidFill>
              </a:rPr>
              <a:t>analyse</a:t>
            </a:r>
            <a:r>
              <a:rPr lang="en-US" sz="1800" dirty="0" smtClean="0">
                <a:solidFill>
                  <a:schemeClr val="tx1">
                    <a:lumMod val="50000"/>
                    <a:lumOff val="50000"/>
                  </a:schemeClr>
                </a:solidFill>
              </a:rPr>
              <a:t> further.</a:t>
            </a:r>
          </a:p>
          <a:p>
            <a:r>
              <a:rPr lang="en-US" sz="2000" b="1" dirty="0" smtClean="0">
                <a:solidFill>
                  <a:srgbClr val="0C89F1"/>
                </a:solidFill>
              </a:rPr>
              <a:t>Deferred</a:t>
            </a:r>
            <a:r>
              <a:rPr lang="en-US" sz="2000" dirty="0" smtClean="0">
                <a:solidFill>
                  <a:srgbClr val="0C89F1"/>
                </a:solidFill>
              </a:rPr>
              <a:t> </a:t>
            </a:r>
            <a:r>
              <a:rPr lang="en-US" sz="2000" b="1" dirty="0" smtClean="0">
                <a:solidFill>
                  <a:srgbClr val="0C89F1"/>
                </a:solidFill>
              </a:rPr>
              <a:t>HLT2</a:t>
            </a:r>
            <a:r>
              <a:rPr lang="en-US" sz="2000" dirty="0" smtClean="0">
                <a:solidFill>
                  <a:schemeClr val="tx1">
                    <a:lumMod val="50000"/>
                    <a:lumOff val="50000"/>
                  </a:schemeClr>
                </a:solidFill>
              </a:rPr>
              <a:t>: </a:t>
            </a:r>
            <a:br>
              <a:rPr lang="en-US" sz="2000" dirty="0" smtClean="0">
                <a:solidFill>
                  <a:schemeClr val="tx1">
                    <a:lumMod val="50000"/>
                    <a:lumOff val="50000"/>
                  </a:schemeClr>
                </a:solidFill>
              </a:rPr>
            </a:br>
            <a:r>
              <a:rPr lang="en-US" sz="2000" dirty="0" smtClean="0">
                <a:solidFill>
                  <a:schemeClr val="tx1">
                    <a:lumMod val="50000"/>
                    <a:lumOff val="50000"/>
                  </a:schemeClr>
                </a:solidFill>
              </a:rPr>
              <a:t>Performs the final event filtering, relying on up-to-date calibration constants, with offline quality.</a:t>
            </a:r>
          </a:p>
          <a:p>
            <a:pPr lvl="1"/>
            <a:r>
              <a:rPr lang="en-US" sz="1800" dirty="0" smtClean="0">
                <a:solidFill>
                  <a:schemeClr val="tx1">
                    <a:lumMod val="50000"/>
                    <a:lumOff val="50000"/>
                  </a:schemeClr>
                </a:solidFill>
              </a:rPr>
              <a:t>Trigger algorithm: ~350 trigger lines</a:t>
            </a:r>
          </a:p>
          <a:p>
            <a:pPr lvl="1"/>
            <a:r>
              <a:rPr lang="en-US" sz="1800" dirty="0" smtClean="0">
                <a:solidFill>
                  <a:schemeClr val="tx1">
                    <a:lumMod val="50000"/>
                    <a:lumOff val="50000"/>
                  </a:schemeClr>
                </a:solidFill>
              </a:rPr>
              <a:t>Output rate ~10 kHz</a:t>
            </a:r>
          </a:p>
          <a:p>
            <a:pPr lvl="1"/>
            <a:r>
              <a:rPr lang="en-US" sz="1800" dirty="0" smtClean="0">
                <a:solidFill>
                  <a:schemeClr val="tx1">
                    <a:lumMod val="50000"/>
                    <a:lumOff val="50000"/>
                  </a:schemeClr>
                </a:solidFill>
              </a:rPr>
              <a:t>Throughput ~ </a:t>
            </a:r>
            <a:r>
              <a:rPr lang="en-US" sz="1800" dirty="0">
                <a:solidFill>
                  <a:schemeClr val="tx1">
                    <a:lumMod val="50000"/>
                    <a:lumOff val="50000"/>
                  </a:schemeClr>
                </a:solidFill>
              </a:rPr>
              <a:t>10 </a:t>
            </a:r>
            <a:r>
              <a:rPr lang="en-US" sz="1800" dirty="0" smtClean="0">
                <a:solidFill>
                  <a:schemeClr val="tx1">
                    <a:lumMod val="50000"/>
                    <a:lumOff val="50000"/>
                  </a:schemeClr>
                </a:solidFill>
              </a:rPr>
              <a:t>kHz * 50 </a:t>
            </a:r>
            <a:r>
              <a:rPr lang="en-US" sz="1800" dirty="0" err="1" smtClean="0">
                <a:solidFill>
                  <a:schemeClr val="tx1">
                    <a:lumMod val="50000"/>
                    <a:lumOff val="50000"/>
                  </a:schemeClr>
                </a:solidFill>
              </a:rPr>
              <a:t>kB</a:t>
            </a:r>
            <a:r>
              <a:rPr lang="en-US" sz="1800" dirty="0" smtClean="0">
                <a:solidFill>
                  <a:schemeClr val="tx1">
                    <a:lumMod val="50000"/>
                    <a:lumOff val="50000"/>
                  </a:schemeClr>
                </a:solidFill>
              </a:rPr>
              <a:t> = 0.5 GB/s</a:t>
            </a:r>
            <a:endParaRPr lang="en-US" sz="1800" dirty="0">
              <a:solidFill>
                <a:schemeClr val="tx1">
                  <a:lumMod val="50000"/>
                  <a:lumOff val="50000"/>
                </a:schemeClr>
              </a:solidFill>
            </a:endParaRPr>
          </a:p>
          <a:p>
            <a:pPr lvl="1"/>
            <a:endParaRPr lang="en-US" sz="1600" dirty="0" smtClean="0">
              <a:solidFill>
                <a:schemeClr val="tx1">
                  <a:lumMod val="50000"/>
                  <a:lumOff val="50000"/>
                </a:schemeClr>
              </a:solidFill>
            </a:endParaRPr>
          </a:p>
          <a:p>
            <a:endParaRPr lang="en-US" sz="2000" dirty="0">
              <a:solidFill>
                <a:schemeClr val="tx1">
                  <a:lumMod val="50000"/>
                  <a:lumOff val="50000"/>
                </a:schemeClr>
              </a:solidFill>
            </a:endParaRPr>
          </a:p>
        </p:txBody>
      </p:sp>
      <p:sp>
        <p:nvSpPr>
          <p:cNvPr id="2" name="Title 1"/>
          <p:cNvSpPr>
            <a:spLocks noGrp="1"/>
          </p:cNvSpPr>
          <p:nvPr>
            <p:ph type="title"/>
          </p:nvPr>
        </p:nvSpPr>
        <p:spPr>
          <a:xfrm>
            <a:off x="457200" y="33338"/>
            <a:ext cx="8229600" cy="1249206"/>
          </a:xfrm>
        </p:spPr>
        <p:txBody>
          <a:bodyPr>
            <a:normAutofit/>
          </a:bodyPr>
          <a:lstStyle/>
          <a:p>
            <a:r>
              <a:rPr lang="en-US" dirty="0" err="1"/>
              <a:t>LHCb</a:t>
            </a:r>
            <a:r>
              <a:rPr lang="en-US" dirty="0"/>
              <a:t> </a:t>
            </a:r>
            <a:r>
              <a:rPr lang="en-US" dirty="0" smtClean="0"/>
              <a:t>trigger </a:t>
            </a:r>
            <a:r>
              <a:rPr lang="en-US" dirty="0" smtClean="0"/>
              <a:t>evolution </a:t>
            </a:r>
            <a:br>
              <a:rPr lang="en-US" dirty="0" smtClean="0"/>
            </a:br>
            <a:r>
              <a:rPr lang="en-US" dirty="0" smtClean="0"/>
              <a:t>(farm </a:t>
            </a:r>
            <a:r>
              <a:rPr lang="en-US" dirty="0" smtClean="0"/>
              <a:t>optimal usage)</a:t>
            </a:r>
            <a:endParaRPr lang="en-US" dirty="0"/>
          </a:p>
        </p:txBody>
      </p:sp>
      <p:pic>
        <p:nvPicPr>
          <p:cNvPr id="5" name="Picture 4" descr="LHCb_Trigger_Spl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0" y="1271913"/>
            <a:ext cx="3441700" cy="5151103"/>
          </a:xfrm>
          <a:prstGeom prst="rect">
            <a:avLst/>
          </a:prstGeom>
        </p:spPr>
      </p:pic>
      <p:sp>
        <p:nvSpPr>
          <p:cNvPr id="12" name="Slide Number Placeholder 2"/>
          <p:cNvSpPr>
            <a:spLocks noGrp="1"/>
          </p:cNvSpPr>
          <p:nvPr>
            <p:ph type="sldNum" sz="quarter" idx="11"/>
          </p:nvPr>
        </p:nvSpPr>
        <p:spPr>
          <a:xfrm>
            <a:off x="7480582" y="6356350"/>
            <a:ext cx="1663090" cy="365125"/>
          </a:xfrm>
        </p:spPr>
        <p:txBody>
          <a:bodyPr/>
          <a:lstStyle/>
          <a:p>
            <a:fld id="{997F593E-4D65-AC44-A603-FB3151009ECD}" type="slidenum">
              <a:rPr lang="en-US" smtClean="0"/>
              <a:pPr/>
              <a:t>10</a:t>
            </a:fld>
            <a:endParaRPr lang="en-US" dirty="0"/>
          </a:p>
        </p:txBody>
      </p:sp>
    </p:spTree>
    <p:extLst>
      <p:ext uri="{BB962C8B-B14F-4D97-AF65-F5344CB8AC3E}">
        <p14:creationId xmlns:p14="http://schemas.microsoft.com/office/powerpoint/2010/main" val="2313259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fontScale="90000"/>
          </a:bodyPr>
          <a:lstStyle/>
          <a:p>
            <a:r>
              <a:rPr lang="en-US" dirty="0" smtClean="0"/>
              <a:t>The 1 MHz readout rate limitation</a:t>
            </a:r>
            <a:br>
              <a:rPr lang="en-US" dirty="0" smtClean="0"/>
            </a:br>
            <a:r>
              <a:rPr lang="en-US" dirty="0" smtClean="0"/>
              <a:t>(</a:t>
            </a:r>
            <a:r>
              <a:rPr lang="en-US" dirty="0" smtClean="0"/>
              <a:t>the need of a different trigger strategy)</a:t>
            </a:r>
            <a:endParaRPr lang="en-US" dirty="0"/>
          </a:p>
        </p:txBody>
      </p:sp>
      <p:sp>
        <p:nvSpPr>
          <p:cNvPr id="7" name="Rectangle 6"/>
          <p:cNvSpPr/>
          <p:nvPr/>
        </p:nvSpPr>
        <p:spPr>
          <a:xfrm>
            <a:off x="520705" y="5023010"/>
            <a:ext cx="8178801" cy="1631216"/>
          </a:xfrm>
          <a:prstGeom prst="rect">
            <a:avLst/>
          </a:prstGeom>
        </p:spPr>
        <p:txBody>
          <a:bodyPr wrap="square">
            <a:spAutoFit/>
          </a:bodyPr>
          <a:lstStyle/>
          <a:p>
            <a:pPr marL="342900" indent="-342900">
              <a:buFont typeface="Arial"/>
              <a:buChar char="•"/>
            </a:pPr>
            <a:r>
              <a:rPr lang="en-US" sz="2000" dirty="0">
                <a:solidFill>
                  <a:schemeClr val="tx1">
                    <a:lumMod val="50000"/>
                    <a:lumOff val="50000"/>
                  </a:schemeClr>
                </a:solidFill>
              </a:rPr>
              <a:t>Due to </a:t>
            </a:r>
            <a:r>
              <a:rPr lang="en-US" sz="2000" dirty="0" smtClean="0">
                <a:solidFill>
                  <a:schemeClr val="tx1">
                    <a:lumMod val="50000"/>
                    <a:lumOff val="50000"/>
                  </a:schemeClr>
                </a:solidFill>
              </a:rPr>
              <a:t>the available bandwidth </a:t>
            </a:r>
            <a:r>
              <a:rPr lang="en-US" sz="2000" dirty="0">
                <a:solidFill>
                  <a:schemeClr val="tx1">
                    <a:lumMod val="50000"/>
                    <a:lumOff val="50000"/>
                  </a:schemeClr>
                </a:solidFill>
              </a:rPr>
              <a:t>and</a:t>
            </a:r>
            <a:r>
              <a:rPr lang="en-US" sz="2000" dirty="0" smtClean="0">
                <a:solidFill>
                  <a:schemeClr val="tx1">
                    <a:lumMod val="50000"/>
                    <a:lumOff val="50000"/>
                  </a:schemeClr>
                </a:solidFill>
              </a:rPr>
              <a:t> the limited discrimination </a:t>
            </a:r>
            <a:r>
              <a:rPr lang="en-US" sz="2000" dirty="0">
                <a:solidFill>
                  <a:schemeClr val="tx1">
                    <a:lumMod val="50000"/>
                    <a:lumOff val="50000"/>
                  </a:schemeClr>
                </a:solidFill>
              </a:rPr>
              <a:t>power of the </a:t>
            </a:r>
            <a:r>
              <a:rPr lang="en-US" sz="2000" dirty="0" err="1">
                <a:solidFill>
                  <a:schemeClr val="tx1">
                    <a:lumMod val="50000"/>
                    <a:lumOff val="50000"/>
                  </a:schemeClr>
                </a:solidFill>
              </a:rPr>
              <a:t>hadronic</a:t>
            </a:r>
            <a:r>
              <a:rPr lang="en-US" sz="2000" dirty="0">
                <a:solidFill>
                  <a:schemeClr val="tx1">
                    <a:lumMod val="50000"/>
                    <a:lumOff val="50000"/>
                  </a:schemeClr>
                </a:solidFill>
              </a:rPr>
              <a:t> L0 </a:t>
            </a:r>
            <a:r>
              <a:rPr lang="en-US" sz="2000" dirty="0" smtClean="0">
                <a:solidFill>
                  <a:schemeClr val="tx1">
                    <a:lumMod val="50000"/>
                    <a:lumOff val="50000"/>
                  </a:schemeClr>
                </a:solidFill>
              </a:rPr>
              <a:t>trigger,  </a:t>
            </a:r>
            <a:r>
              <a:rPr lang="en-US" sz="2000" dirty="0" err="1">
                <a:solidFill>
                  <a:schemeClr val="tx1">
                    <a:lumMod val="50000"/>
                    <a:lumOff val="50000"/>
                  </a:schemeClr>
                </a:solidFill>
              </a:rPr>
              <a:t>LHCb</a:t>
            </a:r>
            <a:r>
              <a:rPr lang="en-US" sz="2000" dirty="0">
                <a:solidFill>
                  <a:schemeClr val="tx1">
                    <a:lumMod val="50000"/>
                    <a:lumOff val="50000"/>
                  </a:schemeClr>
                </a:solidFill>
              </a:rPr>
              <a:t> experiences the </a:t>
            </a:r>
            <a:r>
              <a:rPr lang="en-US" sz="2000" b="1" dirty="0">
                <a:solidFill>
                  <a:srgbClr val="0C89F1"/>
                </a:solidFill>
              </a:rPr>
              <a:t>saturation of </a:t>
            </a:r>
            <a:r>
              <a:rPr lang="en-US" sz="2000" b="1" dirty="0" smtClean="0">
                <a:solidFill>
                  <a:srgbClr val="0C89F1"/>
                </a:solidFill>
              </a:rPr>
              <a:t>the trigger </a:t>
            </a:r>
            <a:r>
              <a:rPr lang="en-US" sz="2000" b="1" dirty="0">
                <a:solidFill>
                  <a:srgbClr val="0C89F1"/>
                </a:solidFill>
              </a:rPr>
              <a:t>yield on</a:t>
            </a:r>
            <a:r>
              <a:rPr lang="en-US" sz="2000" b="1" dirty="0" smtClean="0">
                <a:solidFill>
                  <a:srgbClr val="0C89F1"/>
                </a:solidFill>
              </a:rPr>
              <a:t> </a:t>
            </a:r>
            <a:r>
              <a:rPr lang="en-US" sz="2000" b="1" dirty="0" err="1" smtClean="0">
                <a:solidFill>
                  <a:srgbClr val="0C89F1"/>
                </a:solidFill>
              </a:rPr>
              <a:t>hadronic</a:t>
            </a:r>
            <a:r>
              <a:rPr lang="en-US" sz="2000" b="1" dirty="0" smtClean="0">
                <a:solidFill>
                  <a:srgbClr val="0C89F1"/>
                </a:solidFill>
              </a:rPr>
              <a:t> channels </a:t>
            </a:r>
            <a:r>
              <a:rPr lang="en-US" sz="2000" dirty="0" smtClean="0">
                <a:solidFill>
                  <a:schemeClr val="tx1">
                    <a:lumMod val="50000"/>
                    <a:lumOff val="50000"/>
                  </a:schemeClr>
                </a:solidFill>
              </a:rPr>
              <a:t>around 4. ×10</a:t>
            </a:r>
            <a:r>
              <a:rPr lang="en-US" sz="2000" baseline="30000" dirty="0" smtClean="0">
                <a:solidFill>
                  <a:schemeClr val="tx1">
                    <a:lumMod val="50000"/>
                    <a:lumOff val="50000"/>
                  </a:schemeClr>
                </a:solidFill>
              </a:rPr>
              <a:t>32 </a:t>
            </a:r>
            <a:r>
              <a:rPr lang="en-US" sz="2000" dirty="0" smtClean="0">
                <a:solidFill>
                  <a:schemeClr val="tx1">
                    <a:lumMod val="50000"/>
                    <a:lumOff val="50000"/>
                  </a:schemeClr>
                </a:solidFill>
              </a:rPr>
              <a:t>cm</a:t>
            </a:r>
            <a:r>
              <a:rPr lang="en-US" sz="2000" baseline="30000" dirty="0" smtClean="0">
                <a:solidFill>
                  <a:schemeClr val="tx1">
                    <a:lumMod val="50000"/>
                    <a:lumOff val="50000"/>
                  </a:schemeClr>
                </a:solidFill>
              </a:rPr>
              <a:t>-2</a:t>
            </a:r>
            <a:r>
              <a:rPr lang="en-US" sz="2000" dirty="0" smtClean="0">
                <a:solidFill>
                  <a:schemeClr val="tx1">
                    <a:lumMod val="50000"/>
                    <a:lumOff val="50000"/>
                  </a:schemeClr>
                </a:solidFill>
              </a:rPr>
              <a:t>s</a:t>
            </a:r>
            <a:r>
              <a:rPr lang="en-US" sz="2000" baseline="30000" dirty="0" smtClean="0">
                <a:solidFill>
                  <a:schemeClr val="tx1">
                    <a:lumMod val="50000"/>
                    <a:lumOff val="50000"/>
                  </a:schemeClr>
                </a:solidFill>
              </a:rPr>
              <a:t>-1</a:t>
            </a:r>
          </a:p>
          <a:p>
            <a:pPr marL="342900" indent="-342900">
              <a:buFont typeface="Arial"/>
              <a:buChar char="•"/>
            </a:pPr>
            <a:r>
              <a:rPr lang="en-US" sz="2000" dirty="0" smtClean="0">
                <a:solidFill>
                  <a:schemeClr val="tx1">
                    <a:lumMod val="50000"/>
                    <a:lumOff val="50000"/>
                  </a:schemeClr>
                </a:solidFill>
              </a:rPr>
              <a:t>Increasing the first level trigger rate considerably increases the efficiency on the </a:t>
            </a:r>
            <a:r>
              <a:rPr lang="en-US" sz="2000" dirty="0" err="1" smtClean="0">
                <a:solidFill>
                  <a:schemeClr val="tx1">
                    <a:lumMod val="50000"/>
                    <a:lumOff val="50000"/>
                  </a:schemeClr>
                </a:solidFill>
              </a:rPr>
              <a:t>hadronic</a:t>
            </a:r>
            <a:r>
              <a:rPr lang="en-US" sz="2000" dirty="0" smtClean="0">
                <a:solidFill>
                  <a:schemeClr val="tx1">
                    <a:lumMod val="50000"/>
                    <a:lumOff val="50000"/>
                  </a:schemeClr>
                </a:solidFill>
              </a:rPr>
              <a:t> channels. </a:t>
            </a:r>
          </a:p>
        </p:txBody>
      </p:sp>
      <p:sp>
        <p:nvSpPr>
          <p:cNvPr id="11" name="Slide Number Placeholder 10"/>
          <p:cNvSpPr>
            <a:spLocks noGrp="1"/>
          </p:cNvSpPr>
          <p:nvPr>
            <p:ph type="sldNum" sz="quarter" idx="12"/>
          </p:nvPr>
        </p:nvSpPr>
        <p:spPr/>
        <p:txBody>
          <a:bodyPr/>
          <a:lstStyle/>
          <a:p>
            <a:fld id="{77E08A23-CDDC-524E-A085-A5414C285A02}" type="slidenum">
              <a:rPr lang="en-US" smtClean="0"/>
              <a:pPr/>
              <a:t>11</a:t>
            </a:fld>
            <a:endParaRPr lang="en-US" dirty="0"/>
          </a:p>
        </p:txBody>
      </p:sp>
      <p:sp>
        <p:nvSpPr>
          <p:cNvPr id="12" name="Rectangle 11"/>
          <p:cNvSpPr/>
          <p:nvPr/>
        </p:nvSpPr>
        <p:spPr>
          <a:xfrm rot="5400000">
            <a:off x="5911847" y="3618240"/>
            <a:ext cx="5956301" cy="523220"/>
          </a:xfrm>
          <a:prstGeom prst="rect">
            <a:avLst/>
          </a:prstGeom>
        </p:spPr>
        <p:txBody>
          <a:bodyPr wrap="square">
            <a:spAutoFit/>
          </a:bodyPr>
          <a:lstStyle/>
          <a:p>
            <a:r>
              <a:rPr lang="en-US" sz="1400" dirty="0"/>
              <a:t>“Framework TDR for the </a:t>
            </a:r>
            <a:r>
              <a:rPr lang="en-US" sz="1400" dirty="0" err="1"/>
              <a:t>LHCb</a:t>
            </a:r>
            <a:r>
              <a:rPr lang="en-US" sz="1400" dirty="0"/>
              <a:t> Upgrade: Technical Design Report”; The </a:t>
            </a:r>
            <a:r>
              <a:rPr lang="en-US" sz="1400" dirty="0" err="1"/>
              <a:t>LHCb</a:t>
            </a:r>
            <a:r>
              <a:rPr lang="en-US" sz="1400" dirty="0"/>
              <a:t> </a:t>
            </a:r>
            <a:r>
              <a:rPr lang="en-US" sz="1400" dirty="0" err="1"/>
              <a:t>Collaboration</a:t>
            </a:r>
            <a:r>
              <a:rPr lang="en-US" sz="1400" dirty="0" err="1" smtClean="0"/>
              <a:t>,CERN</a:t>
            </a:r>
            <a:r>
              <a:rPr lang="en-US" sz="1400" dirty="0"/>
              <a:t>/LHCC-2012-007, LHCb-TDR-12 - 2012</a:t>
            </a:r>
          </a:p>
        </p:txBody>
      </p:sp>
      <p:pic>
        <p:nvPicPr>
          <p:cNvPr id="16" name="Picture 15"/>
          <p:cNvPicPr>
            <a:picLocks noChangeAspect="1"/>
          </p:cNvPicPr>
          <p:nvPr/>
        </p:nvPicPr>
        <p:blipFill>
          <a:blip r:embed="rId3"/>
          <a:stretch>
            <a:fillRect/>
          </a:stretch>
        </p:blipFill>
        <p:spPr>
          <a:xfrm>
            <a:off x="444500" y="1373345"/>
            <a:ext cx="4062704" cy="3492500"/>
          </a:xfrm>
          <a:prstGeom prst="rect">
            <a:avLst/>
          </a:prstGeom>
        </p:spPr>
      </p:pic>
      <p:grpSp>
        <p:nvGrpSpPr>
          <p:cNvPr id="3" name="Group 18"/>
          <p:cNvGrpSpPr/>
          <p:nvPr/>
        </p:nvGrpSpPr>
        <p:grpSpPr>
          <a:xfrm>
            <a:off x="4658069" y="1170145"/>
            <a:ext cx="3647732" cy="3614163"/>
            <a:chOff x="4683469" y="1055845"/>
            <a:chExt cx="3647732" cy="3614163"/>
          </a:xfrm>
        </p:grpSpPr>
        <p:pic>
          <p:nvPicPr>
            <p:cNvPr id="8" name="Picture 7"/>
            <p:cNvPicPr>
              <a:picLocks noChangeAspect="1"/>
            </p:cNvPicPr>
            <p:nvPr/>
          </p:nvPicPr>
          <p:blipFill>
            <a:blip r:embed="rId4"/>
            <a:stretch>
              <a:fillRect/>
            </a:stretch>
          </p:blipFill>
          <p:spPr>
            <a:xfrm>
              <a:off x="4683469" y="1055845"/>
              <a:ext cx="3647732" cy="3614163"/>
            </a:xfrm>
            <a:prstGeom prst="rect">
              <a:avLst/>
            </a:prstGeom>
          </p:spPr>
        </p:pic>
        <p:sp>
          <p:nvSpPr>
            <p:cNvPr id="14" name="Rectangle 13"/>
            <p:cNvSpPr/>
            <p:nvPr/>
          </p:nvSpPr>
          <p:spPr>
            <a:xfrm>
              <a:off x="5283200" y="3911601"/>
              <a:ext cx="1278467" cy="3132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663267" y="2019300"/>
              <a:ext cx="609600" cy="228600"/>
            </a:xfrm>
            <a:prstGeom prst="rightArrow">
              <a:avLst/>
            </a:prstGeom>
            <a:solidFill>
              <a:schemeClr val="accent6">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086607" y="1711523"/>
              <a:ext cx="827771" cy="307777"/>
            </a:xfrm>
            <a:prstGeom prst="rect">
              <a:avLst/>
            </a:prstGeom>
            <a:solidFill>
              <a:schemeClr val="bg1"/>
            </a:solidFill>
          </p:spPr>
          <p:txBody>
            <a:bodyPr wrap="square" rtlCol="0">
              <a:spAutoFit/>
            </a:bodyPr>
            <a:lstStyle/>
            <a:p>
              <a:r>
                <a:rPr lang="en-US" sz="1400" dirty="0" err="1" smtClean="0"/>
                <a:t>ε</a:t>
              </a:r>
              <a:r>
                <a:rPr lang="en-US" sz="1400" dirty="0" smtClean="0"/>
                <a:t> &gt; 80%</a:t>
              </a:r>
              <a:endParaRPr lang="en-US" sz="1400" dirty="0"/>
            </a:p>
          </p:txBody>
        </p:sp>
        <p:sp>
          <p:nvSpPr>
            <p:cNvPr id="18" name="Rectangle 17"/>
            <p:cNvSpPr/>
            <p:nvPr/>
          </p:nvSpPr>
          <p:spPr>
            <a:xfrm>
              <a:off x="6824136" y="1762325"/>
              <a:ext cx="321740" cy="193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1473200" y="1150579"/>
            <a:ext cx="2280642" cy="369332"/>
          </a:xfrm>
          <a:prstGeom prst="rect">
            <a:avLst/>
          </a:prstGeom>
          <a:noFill/>
        </p:spPr>
        <p:txBody>
          <a:bodyPr wrap="none" rtlCol="0">
            <a:spAutoFit/>
          </a:bodyPr>
          <a:lstStyle/>
          <a:p>
            <a:r>
              <a:rPr lang="en-US" dirty="0" smtClean="0">
                <a:solidFill>
                  <a:srgbClr val="007BFF"/>
                </a:solidFill>
              </a:rPr>
              <a:t>B meson decay modes</a:t>
            </a:r>
            <a:endParaRPr lang="en-US" dirty="0">
              <a:solidFill>
                <a:srgbClr val="007BFF"/>
              </a:solidFill>
            </a:endParaRPr>
          </a:p>
        </p:txBody>
      </p:sp>
    </p:spTree>
    <p:extLst>
      <p:ext uri="{BB962C8B-B14F-4D97-AF65-F5344CB8AC3E}">
        <p14:creationId xmlns:p14="http://schemas.microsoft.com/office/powerpoint/2010/main" val="36892145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331" y="4614265"/>
            <a:ext cx="8652935" cy="2074395"/>
          </a:xfrm>
        </p:spPr>
        <p:txBody>
          <a:bodyPr>
            <a:noAutofit/>
          </a:bodyPr>
          <a:lstStyle/>
          <a:p>
            <a:r>
              <a:rPr lang="en-US" sz="1800" dirty="0" smtClean="0">
                <a:solidFill>
                  <a:schemeClr val="tx1">
                    <a:lumMod val="50000"/>
                    <a:lumOff val="50000"/>
                  </a:schemeClr>
                </a:solidFill>
              </a:rPr>
              <a:t>Intermediate layer </a:t>
            </a:r>
            <a:r>
              <a:rPr lang="en-US" sz="1800" dirty="0" smtClean="0"/>
              <a:t>of electronics boards arranged in crates to decouple FEE and the HLT PC farm: for buffering and data format conversion. </a:t>
            </a:r>
          </a:p>
          <a:p>
            <a:r>
              <a:rPr lang="en-US" sz="1800" dirty="0" smtClean="0"/>
              <a:t>The optimal solution with this approach: </a:t>
            </a:r>
            <a:r>
              <a:rPr lang="en-US" sz="1800" b="1" dirty="0" smtClean="0"/>
              <a:t>ATCA</a:t>
            </a:r>
            <a:r>
              <a:rPr lang="en-US" sz="1800" dirty="0" smtClean="0"/>
              <a:t>, </a:t>
            </a:r>
            <a:r>
              <a:rPr lang="en-US" sz="1800" b="1" dirty="0"/>
              <a:t>μTCA</a:t>
            </a:r>
            <a:r>
              <a:rPr lang="en-US" sz="1800" dirty="0" smtClean="0"/>
              <a:t> crates, </a:t>
            </a:r>
            <a:r>
              <a:rPr lang="en-US" sz="1800" b="1" dirty="0"/>
              <a:t>ATCA</a:t>
            </a:r>
            <a:r>
              <a:rPr lang="en-US" sz="1800" dirty="0" smtClean="0"/>
              <a:t> carrier board hosting AMC standard mezzanine boards.</a:t>
            </a:r>
          </a:p>
          <a:p>
            <a:r>
              <a:rPr lang="en-US" sz="1800" dirty="0" smtClean="0"/>
              <a:t>AMC boards equipped with FPGAs to de-serialize the input streams and</a:t>
            </a:r>
            <a:r>
              <a:rPr lang="en-US" sz="1800" b="1" dirty="0" smtClean="0">
                <a:solidFill>
                  <a:srgbClr val="FF0000"/>
                </a:solidFill>
              </a:rPr>
              <a:t> transmit event-fragments to the farm</a:t>
            </a:r>
            <a:r>
              <a:rPr lang="en-US" sz="1800" dirty="0" smtClean="0"/>
              <a:t>, using a standard network protocol, using </a:t>
            </a:r>
            <a:r>
              <a:rPr lang="en-US" sz="1800" b="1" dirty="0" smtClean="0"/>
              <a:t>10 Gb Ethernet</a:t>
            </a:r>
            <a:r>
              <a:rPr lang="en-US" sz="1800" dirty="0" smtClean="0"/>
              <a:t>.</a:t>
            </a:r>
          </a:p>
        </p:txBody>
      </p:sp>
      <p:sp>
        <p:nvSpPr>
          <p:cNvPr id="7" name="Slide Number Placeholder 6"/>
          <p:cNvSpPr>
            <a:spLocks noGrp="1"/>
          </p:cNvSpPr>
          <p:nvPr>
            <p:ph type="sldNum" sz="quarter" idx="12"/>
          </p:nvPr>
        </p:nvSpPr>
        <p:spPr/>
        <p:txBody>
          <a:bodyPr/>
          <a:lstStyle/>
          <a:p>
            <a:fld id="{EB9C72BC-5896-D14C-A8F9-03D4BC368E8A}" type="slidenum">
              <a:rPr lang="en-US" smtClean="0"/>
              <a:pPr/>
              <a:t>12</a:t>
            </a:fld>
            <a:endParaRPr lang="en-US"/>
          </a:p>
        </p:txBody>
      </p:sp>
      <p:grpSp>
        <p:nvGrpSpPr>
          <p:cNvPr id="14" name="Group 13"/>
          <p:cNvGrpSpPr/>
          <p:nvPr/>
        </p:nvGrpSpPr>
        <p:grpSpPr>
          <a:xfrm>
            <a:off x="1663700" y="922907"/>
            <a:ext cx="5615790" cy="3737126"/>
            <a:chOff x="457200" y="877139"/>
            <a:chExt cx="5615790" cy="3737126"/>
          </a:xfrm>
        </p:grpSpPr>
        <p:pic>
          <p:nvPicPr>
            <p:cNvPr id="4" name="Picture 3"/>
            <p:cNvPicPr>
              <a:picLocks noChangeAspect="1"/>
            </p:cNvPicPr>
            <p:nvPr/>
          </p:nvPicPr>
          <p:blipFill>
            <a:blip r:embed="rId2"/>
            <a:stretch>
              <a:fillRect/>
            </a:stretch>
          </p:blipFill>
          <p:spPr>
            <a:xfrm>
              <a:off x="457200" y="877139"/>
              <a:ext cx="5615790" cy="3737126"/>
            </a:xfrm>
            <a:prstGeom prst="rect">
              <a:avLst/>
            </a:prstGeom>
          </p:spPr>
        </p:pic>
        <p:sp>
          <p:nvSpPr>
            <p:cNvPr id="8" name="Rectangle 7"/>
            <p:cNvSpPr/>
            <p:nvPr/>
          </p:nvSpPr>
          <p:spPr>
            <a:xfrm>
              <a:off x="592668" y="16552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sp>
          <p:nvSpPr>
            <p:cNvPr id="9" name="Rectangle 8"/>
            <p:cNvSpPr/>
            <p:nvPr/>
          </p:nvSpPr>
          <p:spPr>
            <a:xfrm>
              <a:off x="592668" y="21378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sp>
          <p:nvSpPr>
            <p:cNvPr id="10" name="Rectangle 9"/>
            <p:cNvSpPr/>
            <p:nvPr/>
          </p:nvSpPr>
          <p:spPr>
            <a:xfrm>
              <a:off x="592668" y="26204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sp>
          <p:nvSpPr>
            <p:cNvPr id="11" name="Rectangle 10"/>
            <p:cNvSpPr/>
            <p:nvPr/>
          </p:nvSpPr>
          <p:spPr>
            <a:xfrm>
              <a:off x="592668" y="31030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sp>
          <p:nvSpPr>
            <p:cNvPr id="12" name="Rectangle 11"/>
            <p:cNvSpPr/>
            <p:nvPr/>
          </p:nvSpPr>
          <p:spPr>
            <a:xfrm>
              <a:off x="592668" y="35856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sp>
          <p:nvSpPr>
            <p:cNvPr id="13" name="Rectangle 12"/>
            <p:cNvSpPr/>
            <p:nvPr/>
          </p:nvSpPr>
          <p:spPr>
            <a:xfrm>
              <a:off x="592668" y="4068234"/>
              <a:ext cx="503765" cy="3344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FEE</a:t>
              </a:r>
              <a:endParaRPr lang="en-US" sz="1200" dirty="0">
                <a:solidFill>
                  <a:schemeClr val="tx1"/>
                </a:solidFill>
              </a:endParaRPr>
            </a:p>
          </p:txBody>
        </p:sp>
      </p:grpSp>
      <p:sp>
        <p:nvSpPr>
          <p:cNvPr id="16" name="Title 15"/>
          <p:cNvSpPr>
            <a:spLocks noGrp="1"/>
          </p:cNvSpPr>
          <p:nvPr>
            <p:ph type="title"/>
          </p:nvPr>
        </p:nvSpPr>
        <p:spPr>
          <a:xfrm>
            <a:off x="457200" y="20638"/>
            <a:ext cx="8229600" cy="1143000"/>
          </a:xfrm>
        </p:spPr>
        <p:txBody>
          <a:bodyPr/>
          <a:lstStyle/>
          <a:p>
            <a:r>
              <a:rPr lang="en-US" dirty="0" err="1"/>
              <a:t>LHCb</a:t>
            </a:r>
            <a:r>
              <a:rPr lang="en-US" dirty="0"/>
              <a:t> DAQ </a:t>
            </a:r>
            <a:r>
              <a:rPr lang="en-US" dirty="0" smtClean="0"/>
              <a:t>Upgrade</a:t>
            </a:r>
            <a:r>
              <a:rPr lang="en-US" dirty="0"/>
              <a:t>: First </a:t>
            </a:r>
            <a:r>
              <a:rPr lang="en-US" dirty="0" smtClean="0"/>
              <a:t>Idea</a:t>
            </a:r>
            <a:endParaRPr lang="en-US" dirty="0"/>
          </a:p>
        </p:txBody>
      </p:sp>
      <p:sp>
        <p:nvSpPr>
          <p:cNvPr id="2" name="TextBox 1"/>
          <p:cNvSpPr txBox="1"/>
          <p:nvPr/>
        </p:nvSpPr>
        <p:spPr>
          <a:xfrm>
            <a:off x="2872319" y="922907"/>
            <a:ext cx="575435" cy="369332"/>
          </a:xfrm>
          <a:prstGeom prst="rect">
            <a:avLst/>
          </a:prstGeom>
          <a:noFill/>
        </p:spPr>
        <p:txBody>
          <a:bodyPr wrap="none" rtlCol="0">
            <a:spAutoFit/>
          </a:bodyPr>
          <a:lstStyle/>
          <a:p>
            <a:r>
              <a:rPr lang="en-US" b="1" dirty="0" smtClean="0"/>
              <a:t>GBT</a:t>
            </a:r>
            <a:endParaRPr lang="en-US" b="1" dirty="0"/>
          </a:p>
        </p:txBody>
      </p:sp>
      <p:sp>
        <p:nvSpPr>
          <p:cNvPr id="5" name="TextBox 4"/>
          <p:cNvSpPr txBox="1"/>
          <p:nvPr/>
        </p:nvSpPr>
        <p:spPr>
          <a:xfrm>
            <a:off x="4114800" y="930845"/>
            <a:ext cx="3744647" cy="369332"/>
          </a:xfrm>
          <a:prstGeom prst="rect">
            <a:avLst/>
          </a:prstGeom>
          <a:noFill/>
        </p:spPr>
        <p:txBody>
          <a:bodyPr wrap="none" rtlCol="0">
            <a:spAutoFit/>
          </a:bodyPr>
          <a:lstStyle/>
          <a:p>
            <a:r>
              <a:rPr lang="en-US" b="1" dirty="0" smtClean="0">
                <a:solidFill>
                  <a:srgbClr val="FF0000"/>
                </a:solidFill>
              </a:rPr>
              <a:t>FPGA </a:t>
            </a:r>
            <a:r>
              <a:rPr lang="en-US" b="1" dirty="0" smtClean="0">
                <a:solidFill>
                  <a:srgbClr val="FF0000"/>
                </a:solidFill>
                <a:sym typeface="Wingdings"/>
              </a:rPr>
              <a:t> event fragments to the farm</a:t>
            </a:r>
            <a:endParaRPr lang="en-US" b="1" dirty="0">
              <a:solidFill>
                <a:srgbClr val="FF0000"/>
              </a:solidFill>
            </a:endParaRPr>
          </a:p>
        </p:txBody>
      </p:sp>
    </p:spTree>
    <p:extLst>
      <p:ext uri="{BB962C8B-B14F-4D97-AF65-F5344CB8AC3E}">
        <p14:creationId xmlns:p14="http://schemas.microsoft.com/office/powerpoint/2010/main" val="3657336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48863" y="1052673"/>
            <a:ext cx="7079708" cy="5312144"/>
            <a:chOff x="1248863" y="1052673"/>
            <a:chExt cx="7079708" cy="5312144"/>
          </a:xfrm>
        </p:grpSpPr>
        <p:pic>
          <p:nvPicPr>
            <p:cNvPr id="6" name="Picture 5"/>
            <p:cNvPicPr>
              <a:picLocks noChangeAspect="1"/>
            </p:cNvPicPr>
            <p:nvPr/>
          </p:nvPicPr>
          <p:blipFill>
            <a:blip r:embed="rId3"/>
            <a:stretch>
              <a:fillRect/>
            </a:stretch>
          </p:blipFill>
          <p:spPr>
            <a:xfrm>
              <a:off x="1248863" y="1052673"/>
              <a:ext cx="7079708" cy="5312144"/>
            </a:xfrm>
            <a:prstGeom prst="rect">
              <a:avLst/>
            </a:prstGeom>
          </p:spPr>
        </p:pic>
        <p:sp>
          <p:nvSpPr>
            <p:cNvPr id="2" name="TextBox 1"/>
            <p:cNvSpPr txBox="1"/>
            <p:nvPr/>
          </p:nvSpPr>
          <p:spPr>
            <a:xfrm>
              <a:off x="1424942" y="2309615"/>
              <a:ext cx="1361245" cy="584776"/>
            </a:xfrm>
            <a:prstGeom prst="rect">
              <a:avLst/>
            </a:prstGeom>
            <a:solidFill>
              <a:schemeClr val="bg1"/>
            </a:solidFill>
          </p:spPr>
          <p:txBody>
            <a:bodyPr wrap="square" rtlCol="0">
              <a:spAutoFit/>
            </a:bodyPr>
            <a:lstStyle/>
            <a:p>
              <a:pPr algn="ctr"/>
              <a:r>
                <a:rPr lang="en-US" sz="1600" dirty="0" smtClean="0"/>
                <a:t>~ 9000</a:t>
              </a:r>
            </a:p>
            <a:p>
              <a:pPr algn="ctr"/>
              <a:r>
                <a:rPr lang="en-US" sz="1600" dirty="0"/>
                <a:t>o</a:t>
              </a:r>
              <a:r>
                <a:rPr lang="en-US" sz="1600" dirty="0" smtClean="0"/>
                <a:t>ptical link</a:t>
              </a:r>
              <a:endParaRPr lang="en-US" sz="1600" dirty="0"/>
            </a:p>
          </p:txBody>
        </p:sp>
      </p:grpSp>
      <p:sp>
        <p:nvSpPr>
          <p:cNvPr id="7" name="Title 6"/>
          <p:cNvSpPr>
            <a:spLocks noGrp="1"/>
          </p:cNvSpPr>
          <p:nvPr>
            <p:ph type="title"/>
          </p:nvPr>
        </p:nvSpPr>
        <p:spPr>
          <a:xfrm>
            <a:off x="0" y="0"/>
            <a:ext cx="9143999" cy="1207185"/>
          </a:xfrm>
        </p:spPr>
        <p:txBody>
          <a:bodyPr>
            <a:normAutofit/>
          </a:bodyPr>
          <a:lstStyle/>
          <a:p>
            <a:r>
              <a:rPr lang="en-US" dirty="0" smtClean="0"/>
              <a:t>40 MHz PCI Express based readout</a:t>
            </a:r>
            <a:endParaRPr lang="en-US" dirty="0"/>
          </a:p>
        </p:txBody>
      </p:sp>
      <p:sp>
        <p:nvSpPr>
          <p:cNvPr id="5" name="TextBox 4"/>
          <p:cNvSpPr txBox="1"/>
          <p:nvPr/>
        </p:nvSpPr>
        <p:spPr>
          <a:xfrm>
            <a:off x="7343912" y="2843312"/>
            <a:ext cx="1713002" cy="307777"/>
          </a:xfrm>
          <a:prstGeom prst="rect">
            <a:avLst/>
          </a:prstGeom>
          <a:noFill/>
          <a:ln>
            <a:solidFill>
              <a:srgbClr val="0C89F1"/>
            </a:solidFill>
          </a:ln>
        </p:spPr>
        <p:txBody>
          <a:bodyPr wrap="square" rtlCol="0">
            <a:spAutoFit/>
          </a:bodyPr>
          <a:lstStyle/>
          <a:p>
            <a:r>
              <a:rPr lang="en-US" sz="1400" dirty="0" smtClean="0">
                <a:solidFill>
                  <a:srgbClr val="0C89F1"/>
                </a:solidFill>
              </a:rPr>
              <a:t>30 MHz × 100 </a:t>
            </a:r>
            <a:r>
              <a:rPr lang="en-US" sz="1400" dirty="0" err="1" smtClean="0">
                <a:solidFill>
                  <a:srgbClr val="0C89F1"/>
                </a:solidFill>
              </a:rPr>
              <a:t>kB/evt</a:t>
            </a:r>
            <a:endParaRPr lang="en-US" sz="1400" dirty="0">
              <a:solidFill>
                <a:srgbClr val="0C89F1"/>
              </a:solidFill>
            </a:endParaRPr>
          </a:p>
        </p:txBody>
      </p:sp>
      <p:sp>
        <p:nvSpPr>
          <p:cNvPr id="8" name="Down Arrow 7"/>
          <p:cNvSpPr/>
          <p:nvPr/>
        </p:nvSpPr>
        <p:spPr>
          <a:xfrm>
            <a:off x="8044061" y="3274604"/>
            <a:ext cx="312703" cy="1117600"/>
          </a:xfrm>
          <a:prstGeom prst="downArrow">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2342" y="1354667"/>
            <a:ext cx="2516234" cy="830997"/>
          </a:xfrm>
          <a:prstGeom prst="rect">
            <a:avLst/>
          </a:prstGeom>
          <a:noFill/>
        </p:spPr>
        <p:txBody>
          <a:bodyPr wrap="none" rtlCol="0">
            <a:spAutoFit/>
          </a:bodyPr>
          <a:lstStyle/>
          <a:p>
            <a:r>
              <a:rPr lang="en-US" sz="1600" dirty="0" smtClean="0">
                <a:solidFill>
                  <a:srgbClr val="0C89F1"/>
                </a:solidFill>
              </a:rPr>
              <a:t>5 </a:t>
            </a:r>
            <a:r>
              <a:rPr lang="en-US" sz="1600" dirty="0" err="1" smtClean="0">
                <a:solidFill>
                  <a:srgbClr val="0C89F1"/>
                </a:solidFill>
              </a:rPr>
              <a:t>Gb/s</a:t>
            </a:r>
            <a:r>
              <a:rPr lang="en-US" sz="1600" dirty="0" smtClean="0">
                <a:solidFill>
                  <a:srgbClr val="0C89F1"/>
                </a:solidFill>
              </a:rPr>
              <a:t> , 300 </a:t>
            </a:r>
            <a:r>
              <a:rPr lang="en-US" sz="1600" dirty="0" err="1" smtClean="0">
                <a:solidFill>
                  <a:srgbClr val="0C89F1"/>
                </a:solidFill>
              </a:rPr>
              <a:t>m</a:t>
            </a:r>
            <a:r>
              <a:rPr lang="en-US" sz="1600" dirty="0" smtClean="0">
                <a:solidFill>
                  <a:srgbClr val="0C89F1"/>
                </a:solidFill>
              </a:rPr>
              <a:t> long </a:t>
            </a:r>
            <a:r>
              <a:rPr lang="en-US" sz="1600" dirty="0" err="1" smtClean="0">
                <a:solidFill>
                  <a:srgbClr val="0C89F1"/>
                </a:solidFill>
              </a:rPr>
              <a:t>fibres</a:t>
            </a:r>
            <a:endParaRPr lang="en-US" sz="1600" dirty="0" smtClean="0">
              <a:solidFill>
                <a:srgbClr val="0C89F1"/>
              </a:solidFill>
            </a:endParaRPr>
          </a:p>
          <a:p>
            <a:r>
              <a:rPr lang="en-US" sz="1600" dirty="0" smtClean="0">
                <a:solidFill>
                  <a:srgbClr val="0C89F1"/>
                </a:solidFill>
              </a:rPr>
              <a:t>from the </a:t>
            </a:r>
            <a:r>
              <a:rPr lang="en-US" sz="1600" dirty="0" smtClean="0">
                <a:solidFill>
                  <a:srgbClr val="0C89F1"/>
                </a:solidFill>
              </a:rPr>
              <a:t>FEE</a:t>
            </a:r>
            <a:endParaRPr lang="en-US" sz="1600" dirty="0" smtClean="0">
              <a:solidFill>
                <a:srgbClr val="0C89F1"/>
              </a:solidFill>
            </a:endParaRPr>
          </a:p>
          <a:p>
            <a:r>
              <a:rPr lang="en-US" sz="1600" dirty="0" smtClean="0">
                <a:solidFill>
                  <a:srgbClr val="0C89F1"/>
                </a:solidFill>
              </a:rPr>
              <a:t>directly to the Event Builder</a:t>
            </a:r>
            <a:endParaRPr lang="en-US" sz="1600" dirty="0">
              <a:solidFill>
                <a:srgbClr val="0C89F1"/>
              </a:solidFill>
            </a:endParaRPr>
          </a:p>
        </p:txBody>
      </p:sp>
      <p:pic>
        <p:nvPicPr>
          <p:cNvPr id="11" name="Picture 10"/>
          <p:cNvPicPr>
            <a:picLocks noChangeAspect="1"/>
          </p:cNvPicPr>
          <p:nvPr/>
        </p:nvPicPr>
        <p:blipFill>
          <a:blip r:embed="rId4"/>
          <a:stretch>
            <a:fillRect/>
          </a:stretch>
        </p:blipFill>
        <p:spPr>
          <a:xfrm>
            <a:off x="50803" y="2940633"/>
            <a:ext cx="2304580" cy="1451571"/>
          </a:xfrm>
          <a:prstGeom prst="rect">
            <a:avLst/>
          </a:prstGeom>
          <a:ln>
            <a:solidFill>
              <a:srgbClr val="FF0000"/>
            </a:solidFill>
          </a:ln>
        </p:spPr>
      </p:pic>
      <p:sp>
        <p:nvSpPr>
          <p:cNvPr id="12" name="Rectangle 11"/>
          <p:cNvSpPr/>
          <p:nvPr/>
        </p:nvSpPr>
        <p:spPr>
          <a:xfrm>
            <a:off x="2734731" y="3147599"/>
            <a:ext cx="3547534" cy="61160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42342" y="6261728"/>
            <a:ext cx="3108858" cy="369332"/>
          </a:xfrm>
          <a:prstGeom prst="rect">
            <a:avLst/>
          </a:prstGeom>
          <a:solidFill>
            <a:srgbClr val="FFFF00"/>
          </a:solidFill>
          <a:ln>
            <a:solidFill>
              <a:srgbClr val="FF0000"/>
            </a:solidFill>
          </a:ln>
        </p:spPr>
        <p:txBody>
          <a:bodyPr wrap="square" rtlCol="0">
            <a:spAutoFit/>
          </a:bodyPr>
          <a:lstStyle/>
          <a:p>
            <a:r>
              <a:rPr lang="en-US" dirty="0" err="1" smtClean="0"/>
              <a:t>n</a:t>
            </a:r>
            <a:r>
              <a:rPr lang="en-US" baseline="-25000" dirty="0" smtClean="0"/>
              <a:t> </a:t>
            </a:r>
            <a:r>
              <a:rPr lang="en-US" dirty="0" smtClean="0"/>
              <a:t>~ 30 MHz × 20 ms ~ 6 × 10</a:t>
            </a:r>
            <a:r>
              <a:rPr lang="en-US" baseline="30000" dirty="0" smtClean="0"/>
              <a:t>5</a:t>
            </a:r>
            <a:endParaRPr lang="en-US" dirty="0"/>
          </a:p>
        </p:txBody>
      </p:sp>
      <p:sp>
        <p:nvSpPr>
          <p:cNvPr id="16" name="TextBox 15"/>
          <p:cNvSpPr txBox="1"/>
          <p:nvPr/>
        </p:nvSpPr>
        <p:spPr>
          <a:xfrm>
            <a:off x="855115" y="5903151"/>
            <a:ext cx="1306255" cy="369332"/>
          </a:xfrm>
          <a:prstGeom prst="rect">
            <a:avLst/>
          </a:prstGeom>
          <a:noFill/>
        </p:spPr>
        <p:txBody>
          <a:bodyPr wrap="none" rtlCol="0">
            <a:spAutoFit/>
          </a:bodyPr>
          <a:lstStyle/>
          <a:p>
            <a:r>
              <a:rPr lang="en-US" dirty="0" smtClean="0">
                <a:solidFill>
                  <a:srgbClr val="000000"/>
                </a:solidFill>
              </a:rPr>
              <a:t>HLT threads</a:t>
            </a:r>
            <a:endParaRPr lang="en-US" dirty="0">
              <a:solidFill>
                <a:srgbClr val="000000"/>
              </a:solidFill>
            </a:endParaRPr>
          </a:p>
        </p:txBody>
      </p:sp>
      <p:sp>
        <p:nvSpPr>
          <p:cNvPr id="17" name="Slide Number Placeholder 3"/>
          <p:cNvSpPr>
            <a:spLocks noGrp="1"/>
          </p:cNvSpPr>
          <p:nvPr>
            <p:ph type="sldNum" sz="quarter" idx="12"/>
          </p:nvPr>
        </p:nvSpPr>
        <p:spPr>
          <a:xfrm>
            <a:off x="6553200" y="6356350"/>
            <a:ext cx="2133600" cy="365125"/>
          </a:xfrm>
        </p:spPr>
        <p:txBody>
          <a:bodyPr/>
          <a:lstStyle/>
          <a:p>
            <a:fld id="{EAEA7997-1471-C646-8893-B03DE600C50F}" type="slidenum">
              <a:rPr lang="en-US" smtClean="0"/>
              <a:pPr/>
              <a:t>13</a:t>
            </a:fld>
            <a:endParaRPr lang="en-US" dirty="0"/>
          </a:p>
        </p:txBody>
      </p:sp>
      <p:sp>
        <p:nvSpPr>
          <p:cNvPr id="14" name="Rectangle 13"/>
          <p:cNvSpPr/>
          <p:nvPr/>
        </p:nvSpPr>
        <p:spPr>
          <a:xfrm rot="5400000">
            <a:off x="7965611" y="4391074"/>
            <a:ext cx="1987443" cy="338554"/>
          </a:xfrm>
          <a:prstGeom prst="rect">
            <a:avLst/>
          </a:prstGeom>
        </p:spPr>
        <p:txBody>
          <a:bodyPr wrap="none">
            <a:spAutoFit/>
          </a:bodyPr>
          <a:lstStyle/>
          <a:p>
            <a:r>
              <a:rPr lang="en-US" sz="1600" dirty="0" smtClean="0"/>
              <a:t>CERN-LHCC-2014-016</a:t>
            </a:r>
            <a:endParaRPr lang="en-US" sz="1600" dirty="0"/>
          </a:p>
        </p:txBody>
      </p:sp>
      <p:sp>
        <p:nvSpPr>
          <p:cNvPr id="13" name="TextBox 12"/>
          <p:cNvSpPr txBox="1"/>
          <p:nvPr/>
        </p:nvSpPr>
        <p:spPr>
          <a:xfrm>
            <a:off x="485142" y="2632856"/>
            <a:ext cx="1150813" cy="307777"/>
          </a:xfrm>
          <a:prstGeom prst="rect">
            <a:avLst/>
          </a:prstGeom>
          <a:noFill/>
        </p:spPr>
        <p:txBody>
          <a:bodyPr wrap="none" rtlCol="0">
            <a:spAutoFit/>
          </a:bodyPr>
          <a:lstStyle/>
          <a:p>
            <a:pPr algn="ctr"/>
            <a:r>
              <a:rPr lang="en-US" sz="1400" dirty="0" smtClean="0">
                <a:solidFill>
                  <a:srgbClr val="0C89F1"/>
                </a:solidFill>
              </a:rPr>
              <a:t>Event Builder</a:t>
            </a:r>
          </a:p>
        </p:txBody>
      </p:sp>
    </p:spTree>
    <p:extLst>
      <p:ext uri="{BB962C8B-B14F-4D97-AF65-F5344CB8AC3E}">
        <p14:creationId xmlns:p14="http://schemas.microsoft.com/office/powerpoint/2010/main" val="34462535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7" y="-1"/>
            <a:ext cx="8229600" cy="1224825"/>
          </a:xfrm>
        </p:spPr>
        <p:txBody>
          <a:bodyPr>
            <a:noAutofit/>
          </a:bodyPr>
          <a:lstStyle/>
          <a:p>
            <a:r>
              <a:rPr lang="en-US" dirty="0" smtClean="0"/>
              <a:t>Event builder node data flux</a:t>
            </a:r>
            <a:br>
              <a:rPr lang="en-US" dirty="0" smtClean="0"/>
            </a:br>
            <a:r>
              <a:rPr lang="en-US" dirty="0" smtClean="0"/>
              <a:t>(high performance computer)</a:t>
            </a:r>
            <a:endParaRPr lang="en-US" dirty="0"/>
          </a:p>
        </p:txBody>
      </p:sp>
      <p:sp>
        <p:nvSpPr>
          <p:cNvPr id="5" name="Slide Number Placeholder 4"/>
          <p:cNvSpPr>
            <a:spLocks noGrp="1"/>
          </p:cNvSpPr>
          <p:nvPr>
            <p:ph type="sldNum" sz="quarter" idx="12"/>
          </p:nvPr>
        </p:nvSpPr>
        <p:spPr>
          <a:xfrm>
            <a:off x="6824133" y="6400800"/>
            <a:ext cx="2133600" cy="365125"/>
          </a:xfrm>
        </p:spPr>
        <p:txBody>
          <a:bodyPr/>
          <a:lstStyle/>
          <a:p>
            <a:fld id="{EAEA7997-1471-C646-8893-B03DE600C50F}" type="slidenum">
              <a:rPr lang="en-US" smtClean="0"/>
              <a:pPr/>
              <a:t>14</a:t>
            </a:fld>
            <a:endParaRPr lang="en-US"/>
          </a:p>
        </p:txBody>
      </p:sp>
      <p:grpSp>
        <p:nvGrpSpPr>
          <p:cNvPr id="3" name="Group 8"/>
          <p:cNvGrpSpPr/>
          <p:nvPr/>
        </p:nvGrpSpPr>
        <p:grpSpPr>
          <a:xfrm>
            <a:off x="1071032" y="1224825"/>
            <a:ext cx="6688667" cy="4236095"/>
            <a:chOff x="1227666" y="1323653"/>
            <a:chExt cx="6688667" cy="4236095"/>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666" y="1323653"/>
              <a:ext cx="6688667" cy="421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31000" y="5012268"/>
              <a:ext cx="1185333" cy="547480"/>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PCIe40</a:t>
              </a:r>
              <a:endParaRPr lang="en-US" dirty="0">
                <a:solidFill>
                  <a:schemeClr val="tx1"/>
                </a:solidFill>
              </a:endParaRPr>
            </a:p>
          </p:txBody>
        </p:sp>
        <p:sp>
          <p:nvSpPr>
            <p:cNvPr id="10" name="Rectangle 9"/>
            <p:cNvSpPr/>
            <p:nvPr/>
          </p:nvSpPr>
          <p:spPr>
            <a:xfrm>
              <a:off x="4834467" y="5012268"/>
              <a:ext cx="1185333" cy="54748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1"/>
                  </a:solidFill>
                </a:rPr>
                <a:t>Event Building</a:t>
              </a:r>
            </a:p>
            <a:p>
              <a:pPr algn="ctr"/>
              <a:r>
                <a:rPr lang="en-US" sz="1050" dirty="0" smtClean="0">
                  <a:solidFill>
                    <a:schemeClr val="tx1"/>
                  </a:solidFill>
                </a:rPr>
                <a:t>Network Interface</a:t>
              </a:r>
              <a:endParaRPr lang="en-US" sz="1050" dirty="0">
                <a:solidFill>
                  <a:schemeClr val="tx1"/>
                </a:solidFill>
              </a:endParaRPr>
            </a:p>
          </p:txBody>
        </p:sp>
      </p:grpSp>
      <p:sp>
        <p:nvSpPr>
          <p:cNvPr id="12" name="TextBox 11"/>
          <p:cNvSpPr txBox="1"/>
          <p:nvPr/>
        </p:nvSpPr>
        <p:spPr>
          <a:xfrm>
            <a:off x="7755474" y="5193933"/>
            <a:ext cx="1220306" cy="830997"/>
          </a:xfrm>
          <a:prstGeom prst="rect">
            <a:avLst/>
          </a:prstGeom>
          <a:noFill/>
        </p:spPr>
        <p:txBody>
          <a:bodyPr wrap="none" rtlCol="0">
            <a:spAutoFit/>
          </a:bodyPr>
          <a:lstStyle/>
          <a:p>
            <a:r>
              <a:rPr lang="en-US" sz="1600" dirty="0" smtClean="0">
                <a:solidFill>
                  <a:srgbClr val="0000FF"/>
                </a:solidFill>
              </a:rPr>
              <a:t>data from </a:t>
            </a:r>
          </a:p>
          <a:p>
            <a:r>
              <a:rPr lang="en-US" sz="1600" dirty="0" smtClean="0">
                <a:solidFill>
                  <a:srgbClr val="0000FF"/>
                </a:solidFill>
              </a:rPr>
              <a:t>the detector</a:t>
            </a:r>
          </a:p>
          <a:p>
            <a:r>
              <a:rPr lang="en-US" sz="1600" dirty="0" smtClean="0">
                <a:solidFill>
                  <a:srgbClr val="0000FF"/>
                </a:solidFill>
              </a:rPr>
              <a:t>~ 100 </a:t>
            </a:r>
            <a:r>
              <a:rPr lang="en-US" sz="1600" dirty="0" err="1" smtClean="0">
                <a:solidFill>
                  <a:srgbClr val="0000FF"/>
                </a:solidFill>
              </a:rPr>
              <a:t>Gb/s</a:t>
            </a:r>
            <a:endParaRPr lang="en-US" sz="1600" dirty="0">
              <a:solidFill>
                <a:srgbClr val="0000FF"/>
              </a:solidFill>
            </a:endParaRPr>
          </a:p>
        </p:txBody>
      </p:sp>
      <p:cxnSp>
        <p:nvCxnSpPr>
          <p:cNvPr id="21" name="Straight Arrow Connector 20"/>
          <p:cNvCxnSpPr/>
          <p:nvPr/>
        </p:nvCxnSpPr>
        <p:spPr>
          <a:xfrm rot="16200000" flipV="1">
            <a:off x="6976139" y="5410304"/>
            <a:ext cx="1330053" cy="2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6278036" y="3973641"/>
            <a:ext cx="1363131" cy="821264"/>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6176431" y="3101574"/>
            <a:ext cx="973668" cy="770465"/>
          </a:xfrm>
          <a:prstGeom prst="straightConnector1">
            <a:avLst/>
          </a:prstGeom>
          <a:ln w="50800">
            <a:tailEnd type="non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6200000" flipV="1">
            <a:off x="6269568" y="2221041"/>
            <a:ext cx="905932" cy="651932"/>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6143360" y="1788444"/>
            <a:ext cx="575736" cy="1588"/>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5601466" y="1822306"/>
            <a:ext cx="575736" cy="1588"/>
          </a:xfrm>
          <a:prstGeom prst="straightConnector1">
            <a:avLst/>
          </a:prstGeom>
          <a:ln w="50800">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5235832" y="2120242"/>
            <a:ext cx="695845" cy="609573"/>
          </a:xfrm>
          <a:prstGeom prst="straightConnector1">
            <a:avLst/>
          </a:prstGeom>
          <a:ln w="50800">
            <a:solidFill>
              <a:srgbClr val="008000"/>
            </a:solidFill>
            <a:tailEnd type="non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6200000" flipH="1">
            <a:off x="5046924" y="3004996"/>
            <a:ext cx="1200687" cy="736599"/>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10800000" flipV="1">
            <a:off x="5482166" y="3973640"/>
            <a:ext cx="524934" cy="457199"/>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a:off x="4766733" y="5154739"/>
            <a:ext cx="1447799" cy="1588"/>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0800000">
            <a:off x="3543300" y="2771362"/>
            <a:ext cx="1735667" cy="1588"/>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16200000" flipV="1">
            <a:off x="2908306" y="2136365"/>
            <a:ext cx="1269992" cy="1"/>
          </a:xfrm>
          <a:prstGeom prst="straightConnector1">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6200000" flipH="1">
            <a:off x="3990051" y="4600564"/>
            <a:ext cx="2574654" cy="1"/>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3323166" y="3330172"/>
            <a:ext cx="1937278" cy="1588"/>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16200000" flipH="1">
            <a:off x="2425697" y="2432701"/>
            <a:ext cx="1794940" cy="1"/>
          </a:xfrm>
          <a:prstGeom prst="straightConnector1">
            <a:avLst/>
          </a:prstGeom>
          <a:ln w="50800">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667880" y="5486321"/>
            <a:ext cx="1672453" cy="1077218"/>
          </a:xfrm>
          <a:prstGeom prst="rect">
            <a:avLst/>
          </a:prstGeom>
          <a:noFill/>
        </p:spPr>
        <p:txBody>
          <a:bodyPr wrap="none" rtlCol="0">
            <a:spAutoFit/>
          </a:bodyPr>
          <a:lstStyle/>
          <a:p>
            <a:r>
              <a:rPr lang="en-US" sz="1600" dirty="0" smtClean="0">
                <a:solidFill>
                  <a:srgbClr val="008000"/>
                </a:solidFill>
              </a:rPr>
              <a:t>to the</a:t>
            </a:r>
          </a:p>
          <a:p>
            <a:r>
              <a:rPr lang="en-US" sz="1600" dirty="0" smtClean="0">
                <a:solidFill>
                  <a:srgbClr val="008000"/>
                </a:solidFill>
              </a:rPr>
              <a:t>event builder</a:t>
            </a:r>
          </a:p>
          <a:p>
            <a:r>
              <a:rPr lang="en-US" sz="1600" dirty="0" smtClean="0">
                <a:solidFill>
                  <a:srgbClr val="008000"/>
                </a:solidFill>
              </a:rPr>
              <a:t>Dual-port </a:t>
            </a:r>
            <a:br>
              <a:rPr lang="en-US" sz="1600" dirty="0" smtClean="0">
                <a:solidFill>
                  <a:srgbClr val="008000"/>
                </a:solidFill>
              </a:rPr>
            </a:br>
            <a:r>
              <a:rPr lang="en-US" sz="1600" dirty="0" smtClean="0">
                <a:solidFill>
                  <a:srgbClr val="008000"/>
                </a:solidFill>
              </a:rPr>
              <a:t>IB FDR – 110 </a:t>
            </a:r>
            <a:r>
              <a:rPr lang="en-US" sz="1600" dirty="0" err="1" smtClean="0">
                <a:solidFill>
                  <a:srgbClr val="008000"/>
                </a:solidFill>
              </a:rPr>
              <a:t>Gb/s</a:t>
            </a:r>
            <a:endParaRPr lang="en-US" sz="1600" dirty="0" smtClean="0">
              <a:solidFill>
                <a:srgbClr val="008000"/>
              </a:solidFill>
            </a:endParaRPr>
          </a:p>
        </p:txBody>
      </p:sp>
      <p:sp>
        <p:nvSpPr>
          <p:cNvPr id="67" name="TextBox 66"/>
          <p:cNvSpPr txBox="1"/>
          <p:nvPr/>
        </p:nvSpPr>
        <p:spPr>
          <a:xfrm>
            <a:off x="4033268" y="5511722"/>
            <a:ext cx="1290738" cy="584776"/>
          </a:xfrm>
          <a:prstGeom prst="rect">
            <a:avLst/>
          </a:prstGeom>
          <a:noFill/>
        </p:spPr>
        <p:txBody>
          <a:bodyPr wrap="none" rtlCol="0">
            <a:spAutoFit/>
          </a:bodyPr>
          <a:lstStyle/>
          <a:p>
            <a:r>
              <a:rPr lang="en-US" sz="1600" dirty="0" smtClean="0">
                <a:solidFill>
                  <a:srgbClr val="FF6600"/>
                </a:solidFill>
              </a:rPr>
              <a:t>from the</a:t>
            </a:r>
          </a:p>
          <a:p>
            <a:r>
              <a:rPr lang="en-US" sz="1600" dirty="0" smtClean="0">
                <a:solidFill>
                  <a:srgbClr val="FF6600"/>
                </a:solidFill>
              </a:rPr>
              <a:t>event builder</a:t>
            </a:r>
            <a:endParaRPr lang="en-US" sz="1600" dirty="0">
              <a:solidFill>
                <a:srgbClr val="FF6600"/>
              </a:solidFill>
            </a:endParaRPr>
          </a:p>
        </p:txBody>
      </p:sp>
      <p:sp>
        <p:nvSpPr>
          <p:cNvPr id="68" name="TextBox 67"/>
          <p:cNvSpPr txBox="1"/>
          <p:nvPr/>
        </p:nvSpPr>
        <p:spPr>
          <a:xfrm>
            <a:off x="3611027" y="2021788"/>
            <a:ext cx="1544012" cy="461665"/>
          </a:xfrm>
          <a:prstGeom prst="rect">
            <a:avLst/>
          </a:prstGeom>
          <a:noFill/>
        </p:spPr>
        <p:txBody>
          <a:bodyPr wrap="none" rtlCol="0">
            <a:spAutoFit/>
          </a:bodyPr>
          <a:lstStyle/>
          <a:p>
            <a:r>
              <a:rPr lang="en-US" sz="1200" b="1" dirty="0" smtClean="0">
                <a:solidFill>
                  <a:srgbClr val="008000"/>
                </a:solidFill>
              </a:rPr>
              <a:t>events that are being</a:t>
            </a:r>
          </a:p>
          <a:p>
            <a:r>
              <a:rPr lang="en-US" sz="1200" b="1" dirty="0" smtClean="0">
                <a:solidFill>
                  <a:srgbClr val="008000"/>
                </a:solidFill>
              </a:rPr>
              <a:t>built on this machine</a:t>
            </a:r>
            <a:endParaRPr lang="en-US" sz="1200" b="1" dirty="0">
              <a:solidFill>
                <a:srgbClr val="008000"/>
              </a:solidFill>
            </a:endParaRPr>
          </a:p>
        </p:txBody>
      </p:sp>
      <p:cxnSp>
        <p:nvCxnSpPr>
          <p:cNvPr id="71" name="Straight Arrow Connector 70"/>
          <p:cNvCxnSpPr/>
          <p:nvPr/>
        </p:nvCxnSpPr>
        <p:spPr>
          <a:xfrm rot="16200000" flipH="1">
            <a:off x="1176864" y="2081334"/>
            <a:ext cx="1092211" cy="4"/>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78960" y="2769139"/>
            <a:ext cx="1569660" cy="646331"/>
          </a:xfrm>
          <a:prstGeom prst="rect">
            <a:avLst/>
          </a:prstGeom>
          <a:noFill/>
        </p:spPr>
        <p:txBody>
          <a:bodyPr wrap="none" rtlCol="0">
            <a:spAutoFit/>
          </a:bodyPr>
          <a:lstStyle/>
          <a:p>
            <a:r>
              <a:rPr lang="en-US" sz="1200" b="1" dirty="0" smtClean="0">
                <a:solidFill>
                  <a:srgbClr val="FF0000"/>
                </a:solidFill>
              </a:rPr>
              <a:t>opportunity for doing</a:t>
            </a:r>
          </a:p>
          <a:p>
            <a:r>
              <a:rPr lang="en-US" sz="1200" b="1" dirty="0" smtClean="0">
                <a:solidFill>
                  <a:srgbClr val="FF0000"/>
                </a:solidFill>
              </a:rPr>
              <a:t>pre-processing of </a:t>
            </a:r>
          </a:p>
          <a:p>
            <a:r>
              <a:rPr lang="en-US" sz="1200" b="1" dirty="0" smtClean="0">
                <a:solidFill>
                  <a:srgbClr val="FF0000"/>
                </a:solidFill>
              </a:rPr>
              <a:t>full event here</a:t>
            </a:r>
            <a:endParaRPr lang="en-US" sz="1200" b="1" dirty="0">
              <a:solidFill>
                <a:srgbClr val="FF0000"/>
              </a:solidFill>
            </a:endParaRPr>
          </a:p>
        </p:txBody>
      </p:sp>
      <p:cxnSp>
        <p:nvCxnSpPr>
          <p:cNvPr id="74" name="Straight Arrow Connector 73"/>
          <p:cNvCxnSpPr/>
          <p:nvPr/>
        </p:nvCxnSpPr>
        <p:spPr>
          <a:xfrm>
            <a:off x="1723216" y="2627442"/>
            <a:ext cx="546353" cy="254000"/>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0800000" flipV="1">
            <a:off x="1706035" y="3313236"/>
            <a:ext cx="546600" cy="287867"/>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rot="5400000">
            <a:off x="634291" y="4689784"/>
            <a:ext cx="2177604" cy="247"/>
          </a:xfrm>
          <a:prstGeom prst="straightConnector1">
            <a:avLst/>
          </a:prstGeom>
          <a:ln w="5080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919141" y="5503255"/>
            <a:ext cx="1030050" cy="338554"/>
          </a:xfrm>
          <a:prstGeom prst="rect">
            <a:avLst/>
          </a:prstGeom>
          <a:noFill/>
        </p:spPr>
        <p:txBody>
          <a:bodyPr wrap="none" rtlCol="0">
            <a:spAutoFit/>
          </a:bodyPr>
          <a:lstStyle/>
          <a:p>
            <a:r>
              <a:rPr lang="en-US" sz="1600" dirty="0" smtClean="0">
                <a:solidFill>
                  <a:srgbClr val="FF0000"/>
                </a:solidFill>
              </a:rPr>
              <a:t>to the HLT</a:t>
            </a:r>
          </a:p>
        </p:txBody>
      </p:sp>
      <p:cxnSp>
        <p:nvCxnSpPr>
          <p:cNvPr id="84" name="Straight Connector 83"/>
          <p:cNvCxnSpPr/>
          <p:nvPr/>
        </p:nvCxnSpPr>
        <p:spPr>
          <a:xfrm rot="5400000">
            <a:off x="2045204" y="3105807"/>
            <a:ext cx="448730" cy="1588"/>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2851822" y="4913440"/>
            <a:ext cx="1364577" cy="598282"/>
          </a:xfrm>
          <a:prstGeom prst="rec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FF0000"/>
                </a:solidFill>
              </a:rPr>
              <a:t>Co-processor</a:t>
            </a:r>
            <a:endParaRPr lang="en-US" sz="1400" b="1" dirty="0">
              <a:solidFill>
                <a:srgbClr val="FF0000"/>
              </a:solidFill>
            </a:endParaRPr>
          </a:p>
        </p:txBody>
      </p:sp>
      <p:sp>
        <p:nvSpPr>
          <p:cNvPr id="39" name="TextBox 38"/>
          <p:cNvSpPr txBox="1"/>
          <p:nvPr/>
        </p:nvSpPr>
        <p:spPr>
          <a:xfrm>
            <a:off x="300566" y="1704112"/>
            <a:ext cx="1249060" cy="923330"/>
          </a:xfrm>
          <a:prstGeom prst="rect">
            <a:avLst/>
          </a:prstGeom>
          <a:noFill/>
        </p:spPr>
        <p:txBody>
          <a:bodyPr wrap="none" rtlCol="0">
            <a:spAutoFit/>
          </a:bodyPr>
          <a:lstStyle/>
          <a:p>
            <a:pPr algn="ctr"/>
            <a:r>
              <a:rPr lang="en-US" dirty="0" smtClean="0"/>
              <a:t>DDR3</a:t>
            </a:r>
          </a:p>
          <a:p>
            <a:pPr algn="ctr"/>
            <a:r>
              <a:rPr lang="en-US" dirty="0" smtClean="0"/>
              <a:t>40-50 GB/s</a:t>
            </a:r>
          </a:p>
          <a:p>
            <a:pPr algn="ctr"/>
            <a:r>
              <a:rPr lang="en-US" dirty="0" smtClean="0"/>
              <a:t>Half duplex</a:t>
            </a:r>
            <a:endParaRPr lang="en-GB" dirty="0"/>
          </a:p>
        </p:txBody>
      </p:sp>
      <p:sp>
        <p:nvSpPr>
          <p:cNvPr id="41" name="TextBox 40"/>
          <p:cNvSpPr txBox="1"/>
          <p:nvPr/>
        </p:nvSpPr>
        <p:spPr>
          <a:xfrm>
            <a:off x="3816227" y="3601104"/>
            <a:ext cx="1198277" cy="646331"/>
          </a:xfrm>
          <a:prstGeom prst="rect">
            <a:avLst/>
          </a:prstGeom>
          <a:noFill/>
        </p:spPr>
        <p:txBody>
          <a:bodyPr wrap="none" rtlCol="0">
            <a:spAutoFit/>
          </a:bodyPr>
          <a:lstStyle/>
          <a:p>
            <a:pPr algn="ctr"/>
            <a:r>
              <a:rPr lang="en-US" dirty="0" smtClean="0"/>
              <a:t>2x50 GB/s</a:t>
            </a:r>
          </a:p>
          <a:p>
            <a:pPr algn="ctr"/>
            <a:r>
              <a:rPr lang="en-US" dirty="0" smtClean="0"/>
              <a:t>Full duplex</a:t>
            </a:r>
            <a:endParaRPr lang="en-GB" dirty="0"/>
          </a:p>
        </p:txBody>
      </p:sp>
      <p:sp>
        <p:nvSpPr>
          <p:cNvPr id="42" name="TextBox 41"/>
          <p:cNvSpPr txBox="1"/>
          <p:nvPr/>
        </p:nvSpPr>
        <p:spPr>
          <a:xfrm>
            <a:off x="7543572" y="1615441"/>
            <a:ext cx="1249060" cy="923330"/>
          </a:xfrm>
          <a:prstGeom prst="rect">
            <a:avLst/>
          </a:prstGeom>
          <a:noFill/>
        </p:spPr>
        <p:txBody>
          <a:bodyPr wrap="none" rtlCol="0">
            <a:spAutoFit/>
          </a:bodyPr>
          <a:lstStyle/>
          <a:p>
            <a:pPr algn="ctr"/>
            <a:r>
              <a:rPr lang="en-US" dirty="0" smtClean="0"/>
              <a:t>DDR3</a:t>
            </a:r>
          </a:p>
          <a:p>
            <a:pPr algn="ctr"/>
            <a:r>
              <a:rPr lang="en-US" dirty="0" smtClean="0"/>
              <a:t>40-50 GB/s</a:t>
            </a:r>
          </a:p>
          <a:p>
            <a:pPr algn="ctr"/>
            <a:r>
              <a:rPr lang="en-US" dirty="0" smtClean="0"/>
              <a:t>Half duplex</a:t>
            </a:r>
            <a:endParaRPr lang="en-GB" dirty="0"/>
          </a:p>
        </p:txBody>
      </p:sp>
      <p:sp>
        <p:nvSpPr>
          <p:cNvPr id="4" name="TextBox 3"/>
          <p:cNvSpPr txBox="1"/>
          <p:nvPr/>
        </p:nvSpPr>
        <p:spPr>
          <a:xfrm>
            <a:off x="1943447" y="6194207"/>
            <a:ext cx="2664649" cy="369332"/>
          </a:xfrm>
          <a:prstGeom prst="rect">
            <a:avLst/>
          </a:prstGeom>
          <a:noFill/>
          <a:ln>
            <a:solidFill>
              <a:srgbClr val="FF0000"/>
            </a:solidFill>
          </a:ln>
        </p:spPr>
        <p:txBody>
          <a:bodyPr wrap="none" rtlCol="0">
            <a:spAutoFit/>
          </a:bodyPr>
          <a:lstStyle/>
          <a:p>
            <a:r>
              <a:rPr lang="en-US" dirty="0" smtClean="0">
                <a:solidFill>
                  <a:srgbClr val="7F7F7F"/>
                </a:solidFill>
              </a:rPr>
              <a:t>Server NUMA architecture</a:t>
            </a:r>
            <a:endParaRPr lang="en-US" dirty="0">
              <a:solidFill>
                <a:srgbClr val="7F7F7F"/>
              </a:solidFill>
            </a:endParaRPr>
          </a:p>
        </p:txBody>
      </p:sp>
      <p:sp>
        <p:nvSpPr>
          <p:cNvPr id="44" name="TextBox 43"/>
          <p:cNvSpPr txBox="1"/>
          <p:nvPr/>
        </p:nvSpPr>
        <p:spPr>
          <a:xfrm>
            <a:off x="2826197" y="4246605"/>
            <a:ext cx="1569660" cy="646331"/>
          </a:xfrm>
          <a:prstGeom prst="rect">
            <a:avLst/>
          </a:prstGeom>
          <a:noFill/>
        </p:spPr>
        <p:txBody>
          <a:bodyPr wrap="none" rtlCol="0">
            <a:spAutoFit/>
          </a:bodyPr>
          <a:lstStyle/>
          <a:p>
            <a:r>
              <a:rPr lang="en-US" sz="1200" b="1" dirty="0" smtClean="0">
                <a:solidFill>
                  <a:srgbClr val="FF0000"/>
                </a:solidFill>
              </a:rPr>
              <a:t>opportunity for doing</a:t>
            </a:r>
          </a:p>
          <a:p>
            <a:r>
              <a:rPr lang="en-US" sz="1200" b="1" dirty="0" smtClean="0">
                <a:solidFill>
                  <a:srgbClr val="FF0000"/>
                </a:solidFill>
              </a:rPr>
              <a:t>pre-processing of </a:t>
            </a:r>
          </a:p>
          <a:p>
            <a:r>
              <a:rPr lang="en-US" sz="1200" b="1" dirty="0" smtClean="0">
                <a:solidFill>
                  <a:srgbClr val="FF0000"/>
                </a:solidFill>
              </a:rPr>
              <a:t>full event here</a:t>
            </a:r>
            <a:endParaRPr lang="en-US" sz="12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7"/>
            <a:ext cx="8229600" cy="812800"/>
          </a:xfrm>
        </p:spPr>
        <p:txBody>
          <a:bodyPr/>
          <a:lstStyle/>
          <a:p>
            <a:r>
              <a:rPr lang="en-US" dirty="0" err="1" smtClean="0"/>
              <a:t>PCIe</a:t>
            </a:r>
            <a:r>
              <a:rPr lang="en-US" dirty="0" smtClean="0"/>
              <a:t> Gen3 based readout</a:t>
            </a:r>
            <a:endParaRPr lang="en-US" dirty="0"/>
          </a:p>
        </p:txBody>
      </p:sp>
      <p:sp>
        <p:nvSpPr>
          <p:cNvPr id="3" name="Content Placeholder 2"/>
          <p:cNvSpPr>
            <a:spLocks noGrp="1"/>
          </p:cNvSpPr>
          <p:nvPr>
            <p:ph idx="1"/>
          </p:nvPr>
        </p:nvSpPr>
        <p:spPr>
          <a:xfrm>
            <a:off x="457200" y="1119997"/>
            <a:ext cx="8229600" cy="1331104"/>
          </a:xfrm>
        </p:spPr>
        <p:txBody>
          <a:bodyPr>
            <a:normAutofit/>
          </a:bodyPr>
          <a:lstStyle/>
          <a:p>
            <a:pPr marL="396875" lvl="0" indent="-396875" defTabSz="914363">
              <a:lnSpc>
                <a:spcPct val="90000"/>
              </a:lnSpc>
              <a:buFont typeface="Wingdings" charset="2"/>
              <a:buChar char="§"/>
              <a:defRPr/>
            </a:pPr>
            <a:r>
              <a:rPr lang="en-US" sz="2400" dirty="0" smtClean="0">
                <a:solidFill>
                  <a:schemeClr val="tx1">
                    <a:lumMod val="50000"/>
                    <a:lumOff val="50000"/>
                  </a:schemeClr>
                </a:solidFill>
              </a:rPr>
              <a:t>A main FPGA manages the input streams and transmits data to the event-builder server through a </a:t>
            </a:r>
            <a:r>
              <a:rPr lang="en-US" sz="2400" dirty="0" err="1" smtClean="0">
                <a:solidFill>
                  <a:schemeClr val="tx1">
                    <a:lumMod val="50000"/>
                    <a:lumOff val="50000"/>
                  </a:schemeClr>
                </a:solidFill>
              </a:rPr>
              <a:t>PCIe</a:t>
            </a:r>
            <a:r>
              <a:rPr lang="en-US" sz="2400" dirty="0" smtClean="0">
                <a:solidFill>
                  <a:schemeClr val="tx1">
                    <a:lumMod val="50000"/>
                    <a:lumOff val="50000"/>
                  </a:schemeClr>
                </a:solidFill>
              </a:rPr>
              <a:t> Gen3 interface.</a:t>
            </a:r>
          </a:p>
          <a:p>
            <a:pPr marL="396875" lvl="0" indent="-396875" defTabSz="914363">
              <a:lnSpc>
                <a:spcPct val="90000"/>
              </a:lnSpc>
              <a:buFont typeface="Wingdings" charset="2"/>
              <a:buChar char="§"/>
              <a:defRPr/>
            </a:pPr>
            <a:r>
              <a:rPr lang="en-US" sz="2400" dirty="0" err="1" smtClean="0">
                <a:solidFill>
                  <a:schemeClr val="tx1">
                    <a:lumMod val="50000"/>
                    <a:lumOff val="50000"/>
                  </a:schemeClr>
                </a:solidFill>
              </a:rPr>
              <a:t>PCIe</a:t>
            </a:r>
            <a:r>
              <a:rPr lang="en-US" sz="2400" dirty="0" smtClean="0">
                <a:solidFill>
                  <a:schemeClr val="tx1">
                    <a:lumMod val="50000"/>
                    <a:lumOff val="50000"/>
                  </a:schemeClr>
                </a:solidFill>
              </a:rPr>
              <a:t> Gen3 throughput: 16-lane × 8 Gb/s/lane = 128 Gb/s </a:t>
            </a:r>
          </a:p>
        </p:txBody>
      </p:sp>
      <p:sp>
        <p:nvSpPr>
          <p:cNvPr id="6" name="Slide Number Placeholder 5"/>
          <p:cNvSpPr>
            <a:spLocks noGrp="1"/>
          </p:cNvSpPr>
          <p:nvPr>
            <p:ph type="sldNum" sz="quarter" idx="12"/>
          </p:nvPr>
        </p:nvSpPr>
        <p:spPr/>
        <p:txBody>
          <a:bodyPr/>
          <a:lstStyle/>
          <a:p>
            <a:fld id="{EAEA7997-1471-C646-8893-B03DE600C50F}" type="slidenum">
              <a:rPr lang="en-US" smtClean="0"/>
              <a:pPr/>
              <a:t>15</a:t>
            </a:fld>
            <a:endParaRPr lang="en-US"/>
          </a:p>
        </p:txBody>
      </p:sp>
      <p:pic>
        <p:nvPicPr>
          <p:cNvPr id="24" name="Picture 23"/>
          <p:cNvPicPr>
            <a:picLocks noChangeAspect="1"/>
          </p:cNvPicPr>
          <p:nvPr/>
        </p:nvPicPr>
        <p:blipFill>
          <a:blip r:embed="rId2"/>
          <a:stretch>
            <a:fillRect/>
          </a:stretch>
        </p:blipFill>
        <p:spPr>
          <a:xfrm>
            <a:off x="1512286" y="2573867"/>
            <a:ext cx="7174514" cy="3370863"/>
          </a:xfrm>
          <a:prstGeom prst="rect">
            <a:avLst/>
          </a:prstGeom>
        </p:spPr>
      </p:pic>
      <p:sp>
        <p:nvSpPr>
          <p:cNvPr id="25" name="TextBox 24"/>
          <p:cNvSpPr txBox="1"/>
          <p:nvPr/>
        </p:nvSpPr>
        <p:spPr>
          <a:xfrm>
            <a:off x="4620684" y="5585955"/>
            <a:ext cx="3357033" cy="717550"/>
          </a:xfrm>
          <a:prstGeom prst="rect">
            <a:avLst/>
          </a:prstGeom>
        </p:spPr>
        <p:txBody>
          <a:bodyPr vert="horz" wrap="none" lIns="0" tIns="0" rIns="0" bIns="0" rtlCol="0">
            <a:normAutofit/>
          </a:bodyPr>
          <a:lstStyle/>
          <a:p>
            <a:r>
              <a:rPr lang="en-US" dirty="0" smtClean="0">
                <a:solidFill>
                  <a:srgbClr val="7F7F7F"/>
                </a:solidFill>
                <a:latin typeface="Calibri"/>
              </a:rPr>
              <a:t>16-lane PCIe-3 edge connector</a:t>
            </a:r>
          </a:p>
          <a:p>
            <a:r>
              <a:rPr lang="en-US" dirty="0">
                <a:solidFill>
                  <a:srgbClr val="7F7F7F"/>
                </a:solidFill>
                <a:latin typeface="Calibri"/>
              </a:rPr>
              <a:t>t</a:t>
            </a:r>
            <a:r>
              <a:rPr lang="en-US" dirty="0" smtClean="0">
                <a:solidFill>
                  <a:srgbClr val="7F7F7F"/>
                </a:solidFill>
                <a:latin typeface="Calibri"/>
              </a:rPr>
              <a:t>o the motherboard of the host PC</a:t>
            </a:r>
          </a:p>
        </p:txBody>
      </p:sp>
      <p:sp>
        <p:nvSpPr>
          <p:cNvPr id="26" name="Right Arrow 25"/>
          <p:cNvSpPr/>
          <p:nvPr/>
        </p:nvSpPr>
        <p:spPr>
          <a:xfrm>
            <a:off x="457200" y="3208867"/>
            <a:ext cx="1055086"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457200" y="3750734"/>
            <a:ext cx="1055086"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73567" y="2573867"/>
            <a:ext cx="1680634" cy="717550"/>
          </a:xfrm>
          <a:prstGeom prst="rect">
            <a:avLst/>
          </a:prstGeom>
        </p:spPr>
        <p:txBody>
          <a:bodyPr vert="horz" wrap="none" lIns="0" tIns="0" rIns="0" bIns="0" rtlCol="0">
            <a:normAutofit/>
          </a:bodyPr>
          <a:lstStyle/>
          <a:p>
            <a:r>
              <a:rPr lang="en-US" dirty="0" smtClean="0">
                <a:solidFill>
                  <a:srgbClr val="7F7F7F"/>
                </a:solidFill>
                <a:latin typeface="Calibri"/>
              </a:rPr>
              <a:t>48 optical links</a:t>
            </a:r>
          </a:p>
          <a:p>
            <a:r>
              <a:rPr lang="en-US" dirty="0" smtClean="0">
                <a:solidFill>
                  <a:srgbClr val="7F7F7F"/>
                </a:solidFill>
                <a:latin typeface="Calibri"/>
              </a:rPr>
              <a:t>from the FEE</a:t>
            </a:r>
          </a:p>
          <a:p>
            <a:endParaRPr lang="en-US" dirty="0" smtClean="0">
              <a:solidFill>
                <a:srgbClr val="7F7F7F"/>
              </a:solidFill>
              <a:latin typeface="Calibri"/>
            </a:endParaRPr>
          </a:p>
        </p:txBody>
      </p:sp>
      <p:sp>
        <p:nvSpPr>
          <p:cNvPr id="29" name="TextBox 28"/>
          <p:cNvSpPr txBox="1"/>
          <p:nvPr/>
        </p:nvSpPr>
        <p:spPr>
          <a:xfrm>
            <a:off x="6299201" y="2932642"/>
            <a:ext cx="2844799" cy="717550"/>
          </a:xfrm>
          <a:prstGeom prst="rect">
            <a:avLst/>
          </a:prstGeom>
        </p:spPr>
        <p:txBody>
          <a:bodyPr vert="horz" wrap="none" lIns="0" tIns="0" rIns="0" bIns="0" rtlCol="0">
            <a:normAutofit/>
          </a:bodyPr>
          <a:lstStyle/>
          <a:p>
            <a:r>
              <a:rPr lang="en-US" dirty="0" smtClean="0">
                <a:solidFill>
                  <a:srgbClr val="7F7F7F"/>
                </a:solidFill>
                <a:latin typeface="Calibri"/>
              </a:rPr>
              <a:t>DMA over 8-lane </a:t>
            </a:r>
            <a:br>
              <a:rPr lang="en-US" dirty="0" smtClean="0">
                <a:solidFill>
                  <a:srgbClr val="7F7F7F"/>
                </a:solidFill>
                <a:latin typeface="Calibri"/>
              </a:rPr>
            </a:br>
            <a:r>
              <a:rPr lang="en-US" dirty="0" smtClean="0">
                <a:solidFill>
                  <a:srgbClr val="7F7F7F"/>
                </a:solidFill>
                <a:latin typeface="Calibri"/>
              </a:rPr>
              <a:t>PCIe-3 hard IP blocks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dirty="0" smtClean="0"/>
              <a:t>Readout board</a:t>
            </a:r>
            <a:endParaRPr lang="en-US" dirty="0"/>
          </a:p>
        </p:txBody>
      </p:sp>
      <p:pic>
        <p:nvPicPr>
          <p:cNvPr id="3" name="Picture 2"/>
          <p:cNvPicPr>
            <a:picLocks noChangeAspect="1"/>
          </p:cNvPicPr>
          <p:nvPr/>
        </p:nvPicPr>
        <p:blipFill>
          <a:blip r:embed="rId2"/>
          <a:stretch>
            <a:fillRect/>
          </a:stretch>
        </p:blipFill>
        <p:spPr>
          <a:xfrm>
            <a:off x="195343" y="1303338"/>
            <a:ext cx="4495800" cy="3019402"/>
          </a:xfrm>
          <a:prstGeom prst="rect">
            <a:avLst/>
          </a:prstGeom>
        </p:spPr>
      </p:pic>
      <p:pic>
        <p:nvPicPr>
          <p:cNvPr id="4" name="Picture 3"/>
          <p:cNvPicPr>
            <a:picLocks noChangeAspect="1"/>
          </p:cNvPicPr>
          <p:nvPr/>
        </p:nvPicPr>
        <p:blipFill>
          <a:blip r:embed="rId3"/>
          <a:stretch>
            <a:fillRect/>
          </a:stretch>
        </p:blipFill>
        <p:spPr>
          <a:xfrm>
            <a:off x="4869494" y="3771900"/>
            <a:ext cx="4053562" cy="2690091"/>
          </a:xfrm>
          <a:prstGeom prst="rect">
            <a:avLst/>
          </a:prstGeom>
        </p:spPr>
      </p:pic>
      <p:cxnSp>
        <p:nvCxnSpPr>
          <p:cNvPr id="6" name="Straight Arrow Connector 5"/>
          <p:cNvCxnSpPr/>
          <p:nvPr/>
        </p:nvCxnSpPr>
        <p:spPr>
          <a:xfrm flipH="1" flipV="1">
            <a:off x="3302000" y="3162300"/>
            <a:ext cx="330200" cy="208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73256" y="5359400"/>
            <a:ext cx="2117887" cy="369332"/>
          </a:xfrm>
          <a:prstGeom prst="rect">
            <a:avLst/>
          </a:prstGeom>
          <a:noFill/>
        </p:spPr>
        <p:txBody>
          <a:bodyPr wrap="none" rtlCol="0">
            <a:spAutoFit/>
          </a:bodyPr>
          <a:lstStyle/>
          <a:p>
            <a:r>
              <a:rPr lang="en-US" dirty="0" err="1" smtClean="0">
                <a:solidFill>
                  <a:srgbClr val="7F7F7F"/>
                </a:solidFill>
              </a:rPr>
              <a:t>PCIe</a:t>
            </a:r>
            <a:r>
              <a:rPr lang="en-US" dirty="0" smtClean="0">
                <a:solidFill>
                  <a:srgbClr val="7F7F7F"/>
                </a:solidFill>
              </a:rPr>
              <a:t> edge connector</a:t>
            </a:r>
            <a:endParaRPr lang="en-US" dirty="0">
              <a:solidFill>
                <a:srgbClr val="7F7F7F"/>
              </a:solidFill>
            </a:endParaRPr>
          </a:p>
        </p:txBody>
      </p:sp>
      <p:sp>
        <p:nvSpPr>
          <p:cNvPr id="8" name="TextBox 7"/>
          <p:cNvSpPr txBox="1"/>
          <p:nvPr/>
        </p:nvSpPr>
        <p:spPr>
          <a:xfrm>
            <a:off x="350756" y="4749800"/>
            <a:ext cx="1741094" cy="369332"/>
          </a:xfrm>
          <a:prstGeom prst="rect">
            <a:avLst/>
          </a:prstGeom>
          <a:noFill/>
        </p:spPr>
        <p:txBody>
          <a:bodyPr wrap="none" rtlCol="0">
            <a:spAutoFit/>
          </a:bodyPr>
          <a:lstStyle/>
          <a:p>
            <a:r>
              <a:rPr lang="en-US" dirty="0" smtClean="0">
                <a:solidFill>
                  <a:srgbClr val="7F7F7F"/>
                </a:solidFill>
              </a:rPr>
              <a:t>Optical interface</a:t>
            </a:r>
            <a:endParaRPr lang="en-US" dirty="0">
              <a:solidFill>
                <a:srgbClr val="7F7F7F"/>
              </a:solidFill>
            </a:endParaRPr>
          </a:p>
        </p:txBody>
      </p:sp>
      <p:cxnSp>
        <p:nvCxnSpPr>
          <p:cNvPr id="9" name="Straight Arrow Connector 8"/>
          <p:cNvCxnSpPr/>
          <p:nvPr/>
        </p:nvCxnSpPr>
        <p:spPr>
          <a:xfrm flipV="1">
            <a:off x="1041400" y="3365500"/>
            <a:ext cx="457200" cy="1384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p:txBody>
          <a:bodyPr/>
          <a:lstStyle/>
          <a:p>
            <a:fld id="{8B376B6F-AD08-2649-B710-3400287218EC}" type="slidenum">
              <a:rPr lang="en-US" smtClean="0"/>
              <a:pPr/>
              <a:t>16</a:t>
            </a:fld>
            <a:endParaRPr lang="en-US"/>
          </a:p>
        </p:txBody>
      </p:sp>
      <p:pic>
        <p:nvPicPr>
          <p:cNvPr id="10" name="Picture 9" descr="Screen Shot 2015-02-24 at 12.56.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018" y="1303338"/>
            <a:ext cx="4173638" cy="2394282"/>
          </a:xfrm>
          <a:prstGeom prst="rect">
            <a:avLst/>
          </a:prstGeom>
        </p:spPr>
      </p:pic>
      <p:sp>
        <p:nvSpPr>
          <p:cNvPr id="11" name="TextBox 10"/>
          <p:cNvSpPr txBox="1"/>
          <p:nvPr/>
        </p:nvSpPr>
        <p:spPr>
          <a:xfrm>
            <a:off x="2573256" y="6000750"/>
            <a:ext cx="1895283" cy="646331"/>
          </a:xfrm>
          <a:prstGeom prst="rect">
            <a:avLst/>
          </a:prstGeom>
          <a:noFill/>
        </p:spPr>
        <p:txBody>
          <a:bodyPr wrap="none" rtlCol="0">
            <a:spAutoFit/>
          </a:bodyPr>
          <a:lstStyle/>
          <a:p>
            <a:r>
              <a:rPr lang="en-US" dirty="0">
                <a:solidFill>
                  <a:srgbClr val="7F7F7F"/>
                </a:solidFill>
              </a:rPr>
              <a:t>Server </a:t>
            </a:r>
            <a:r>
              <a:rPr lang="en-US" dirty="0" smtClean="0">
                <a:solidFill>
                  <a:srgbClr val="7F7F7F"/>
                </a:solidFill>
              </a:rPr>
              <a:t>hosting the</a:t>
            </a:r>
          </a:p>
          <a:p>
            <a:r>
              <a:rPr lang="en-US" dirty="0">
                <a:solidFill>
                  <a:srgbClr val="7F7F7F"/>
                </a:solidFill>
              </a:rPr>
              <a:t>r</a:t>
            </a:r>
            <a:r>
              <a:rPr lang="en-US" dirty="0" smtClean="0">
                <a:solidFill>
                  <a:srgbClr val="7F7F7F"/>
                </a:solidFill>
              </a:rPr>
              <a:t>ead-out board </a:t>
            </a:r>
            <a:endParaRPr lang="en-US" dirty="0">
              <a:solidFill>
                <a:srgbClr val="7F7F7F"/>
              </a:solidFill>
            </a:endParaRPr>
          </a:p>
        </p:txBody>
      </p:sp>
      <p:cxnSp>
        <p:nvCxnSpPr>
          <p:cNvPr id="13" name="Straight Arrow Connector 12"/>
          <p:cNvCxnSpPr/>
          <p:nvPr/>
        </p:nvCxnSpPr>
        <p:spPr>
          <a:xfrm flipV="1">
            <a:off x="4412294" y="5728732"/>
            <a:ext cx="1455106" cy="692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3927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tests on </a:t>
            </a:r>
            <a:r>
              <a:rPr lang="en-US" dirty="0" err="1" smtClean="0"/>
              <a:t>InfiniBand</a:t>
            </a:r>
            <a:r>
              <a:rPr lang="en-US" dirty="0" smtClean="0"/>
              <a:t> cluster</a:t>
            </a:r>
            <a:endParaRPr lang="en-US" dirty="0"/>
          </a:p>
        </p:txBody>
      </p:sp>
      <p:pic>
        <p:nvPicPr>
          <p:cNvPr id="3" name="Picture 2"/>
          <p:cNvPicPr>
            <a:picLocks noChangeAspect="1"/>
          </p:cNvPicPr>
          <p:nvPr/>
        </p:nvPicPr>
        <p:blipFill>
          <a:blip r:embed="rId2"/>
          <a:stretch>
            <a:fillRect/>
          </a:stretch>
        </p:blipFill>
        <p:spPr>
          <a:xfrm>
            <a:off x="0" y="1715242"/>
            <a:ext cx="5468835" cy="3304754"/>
          </a:xfrm>
          <a:prstGeom prst="rect">
            <a:avLst/>
          </a:prstGeom>
        </p:spPr>
      </p:pic>
      <p:pic>
        <p:nvPicPr>
          <p:cNvPr id="4" name="Picture 3"/>
          <p:cNvPicPr>
            <a:picLocks noChangeAspect="1"/>
          </p:cNvPicPr>
          <p:nvPr/>
        </p:nvPicPr>
        <p:blipFill>
          <a:blip r:embed="rId3"/>
          <a:stretch>
            <a:fillRect/>
          </a:stretch>
        </p:blipFill>
        <p:spPr>
          <a:xfrm>
            <a:off x="5444957" y="1969035"/>
            <a:ext cx="3573859" cy="2894530"/>
          </a:xfrm>
          <a:prstGeom prst="rect">
            <a:avLst/>
          </a:prstGeom>
        </p:spPr>
      </p:pic>
      <p:sp>
        <p:nvSpPr>
          <p:cNvPr id="5" name="Slide Number Placeholder 4"/>
          <p:cNvSpPr>
            <a:spLocks noGrp="1"/>
          </p:cNvSpPr>
          <p:nvPr>
            <p:ph type="sldNum" sz="quarter" idx="12"/>
          </p:nvPr>
        </p:nvSpPr>
        <p:spPr/>
        <p:txBody>
          <a:bodyPr/>
          <a:lstStyle/>
          <a:p>
            <a:fld id="{8B376B6F-AD08-2649-B710-3400287218EC}" type="slidenum">
              <a:rPr lang="en-US" smtClean="0"/>
              <a:pPr/>
              <a:t>17</a:t>
            </a:fld>
            <a:endParaRPr lang="en-US"/>
          </a:p>
        </p:txBody>
      </p:sp>
      <p:sp>
        <p:nvSpPr>
          <p:cNvPr id="6" name="TextBox 5"/>
          <p:cNvSpPr txBox="1"/>
          <p:nvPr/>
        </p:nvSpPr>
        <p:spPr>
          <a:xfrm>
            <a:off x="4254500" y="5433020"/>
            <a:ext cx="3006728" cy="923330"/>
          </a:xfrm>
          <a:prstGeom prst="rect">
            <a:avLst/>
          </a:prstGeom>
          <a:noFill/>
        </p:spPr>
        <p:txBody>
          <a:bodyPr wrap="none" rtlCol="0">
            <a:spAutoFit/>
          </a:bodyPr>
          <a:lstStyle/>
          <a:p>
            <a:r>
              <a:rPr lang="en-US" dirty="0" smtClean="0">
                <a:solidFill>
                  <a:srgbClr val="007BFF"/>
                </a:solidFill>
              </a:rPr>
              <a:t>Average bandwidth available</a:t>
            </a:r>
          </a:p>
          <a:p>
            <a:r>
              <a:rPr lang="en-US" dirty="0" smtClean="0">
                <a:solidFill>
                  <a:srgbClr val="007BFF"/>
                </a:solidFill>
              </a:rPr>
              <a:t>In a point-to-point </a:t>
            </a:r>
            <a:r>
              <a:rPr lang="en-US" dirty="0">
                <a:solidFill>
                  <a:srgbClr val="007BFF"/>
                </a:solidFill>
              </a:rPr>
              <a:t>connection</a:t>
            </a:r>
          </a:p>
          <a:p>
            <a:endParaRPr lang="en-US" dirty="0">
              <a:solidFill>
                <a:srgbClr val="007BFF"/>
              </a:solidFill>
            </a:endParaRPr>
          </a:p>
        </p:txBody>
      </p:sp>
      <p:cxnSp>
        <p:nvCxnSpPr>
          <p:cNvPr id="8" name="Straight Arrow Connector 7"/>
          <p:cNvCxnSpPr/>
          <p:nvPr/>
        </p:nvCxnSpPr>
        <p:spPr>
          <a:xfrm flipV="1">
            <a:off x="6464300" y="3035300"/>
            <a:ext cx="1536700" cy="2451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573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Bandwidth </a:t>
            </a:r>
            <a:r>
              <a:rPr lang="en-US" dirty="0" err="1" smtClean="0"/>
              <a:t>vs</a:t>
            </a:r>
            <a:r>
              <a:rPr lang="en-US" dirty="0" smtClean="0"/>
              <a:t> n. of nodes</a:t>
            </a:r>
            <a:br>
              <a:rPr lang="en-US" dirty="0" smtClean="0"/>
            </a:br>
            <a:r>
              <a:rPr lang="en-US" dirty="0" smtClean="0"/>
              <a:t>IB verbs </a:t>
            </a:r>
            <a:endParaRPr lang="en-US" dirty="0"/>
          </a:p>
        </p:txBody>
      </p:sp>
      <p:pic>
        <p:nvPicPr>
          <p:cNvPr id="4" name="Picture 3"/>
          <p:cNvPicPr>
            <a:picLocks noChangeAspect="1"/>
          </p:cNvPicPr>
          <p:nvPr/>
        </p:nvPicPr>
        <p:blipFill>
          <a:blip r:embed="rId2"/>
          <a:stretch>
            <a:fillRect/>
          </a:stretch>
        </p:blipFill>
        <p:spPr>
          <a:xfrm>
            <a:off x="551799" y="1545204"/>
            <a:ext cx="3194403" cy="2656398"/>
          </a:xfrm>
          <a:prstGeom prst="rect">
            <a:avLst/>
          </a:prstGeom>
        </p:spPr>
      </p:pic>
      <p:pic>
        <p:nvPicPr>
          <p:cNvPr id="5" name="Picture 4"/>
          <p:cNvPicPr>
            <a:picLocks noChangeAspect="1"/>
          </p:cNvPicPr>
          <p:nvPr/>
        </p:nvPicPr>
        <p:blipFill>
          <a:blip r:embed="rId3"/>
          <a:stretch>
            <a:fillRect/>
          </a:stretch>
        </p:blipFill>
        <p:spPr>
          <a:xfrm>
            <a:off x="4018355" y="1545204"/>
            <a:ext cx="3291439" cy="2620603"/>
          </a:xfrm>
          <a:prstGeom prst="rect">
            <a:avLst/>
          </a:prstGeom>
        </p:spPr>
      </p:pic>
      <p:pic>
        <p:nvPicPr>
          <p:cNvPr id="6" name="Picture 5"/>
          <p:cNvPicPr>
            <a:picLocks noChangeAspect="1"/>
          </p:cNvPicPr>
          <p:nvPr/>
        </p:nvPicPr>
        <p:blipFill>
          <a:blip r:embed="rId4"/>
          <a:stretch>
            <a:fillRect/>
          </a:stretch>
        </p:blipFill>
        <p:spPr>
          <a:xfrm>
            <a:off x="551799" y="4165806"/>
            <a:ext cx="3235483" cy="2692193"/>
          </a:xfrm>
          <a:prstGeom prst="rect">
            <a:avLst/>
          </a:prstGeom>
        </p:spPr>
      </p:pic>
      <p:sp>
        <p:nvSpPr>
          <p:cNvPr id="7" name="Rectangle 6"/>
          <p:cNvSpPr/>
          <p:nvPr/>
        </p:nvSpPr>
        <p:spPr>
          <a:xfrm>
            <a:off x="1723774" y="3059668"/>
            <a:ext cx="1210588" cy="369332"/>
          </a:xfrm>
          <a:prstGeom prst="rect">
            <a:avLst/>
          </a:prstGeom>
        </p:spPr>
        <p:txBody>
          <a:bodyPr wrap="none">
            <a:spAutoFit/>
          </a:bodyPr>
          <a:lstStyle/>
          <a:p>
            <a:r>
              <a:rPr lang="en-US" dirty="0" smtClean="0"/>
              <a:t>33.87 Gb/s</a:t>
            </a:r>
            <a:endParaRPr lang="en-US" dirty="0"/>
          </a:p>
        </p:txBody>
      </p:sp>
      <p:sp>
        <p:nvSpPr>
          <p:cNvPr id="8" name="Rectangle 7"/>
          <p:cNvSpPr/>
          <p:nvPr/>
        </p:nvSpPr>
        <p:spPr>
          <a:xfrm>
            <a:off x="5177294" y="3088628"/>
            <a:ext cx="1210588" cy="369332"/>
          </a:xfrm>
          <a:prstGeom prst="rect">
            <a:avLst/>
          </a:prstGeom>
        </p:spPr>
        <p:txBody>
          <a:bodyPr wrap="none">
            <a:spAutoFit/>
          </a:bodyPr>
          <a:lstStyle/>
          <a:p>
            <a:r>
              <a:rPr lang="en-US" dirty="0" smtClean="0"/>
              <a:t>33.46 Gb/s</a:t>
            </a:r>
            <a:endParaRPr lang="en-US" dirty="0"/>
          </a:p>
        </p:txBody>
      </p:sp>
      <p:sp>
        <p:nvSpPr>
          <p:cNvPr id="9" name="Rectangle 8"/>
          <p:cNvSpPr/>
          <p:nvPr/>
        </p:nvSpPr>
        <p:spPr>
          <a:xfrm>
            <a:off x="1507588" y="5581559"/>
            <a:ext cx="1210588" cy="369332"/>
          </a:xfrm>
          <a:prstGeom prst="rect">
            <a:avLst/>
          </a:prstGeom>
        </p:spPr>
        <p:txBody>
          <a:bodyPr wrap="none">
            <a:spAutoFit/>
          </a:bodyPr>
          <a:lstStyle/>
          <a:p>
            <a:r>
              <a:rPr lang="en-US" dirty="0" smtClean="0"/>
              <a:t>30.43 Gb/s</a:t>
            </a:r>
            <a:endParaRPr lang="en-US" dirty="0"/>
          </a:p>
        </p:txBody>
      </p:sp>
      <p:pic>
        <p:nvPicPr>
          <p:cNvPr id="10" name="Picture 9"/>
          <p:cNvPicPr>
            <a:picLocks noChangeAspect="1"/>
          </p:cNvPicPr>
          <p:nvPr/>
        </p:nvPicPr>
        <p:blipFill>
          <a:blip r:embed="rId5"/>
          <a:stretch>
            <a:fillRect/>
          </a:stretch>
        </p:blipFill>
        <p:spPr>
          <a:xfrm>
            <a:off x="4132940" y="4165807"/>
            <a:ext cx="3176854" cy="2609218"/>
          </a:xfrm>
          <a:prstGeom prst="rect">
            <a:avLst/>
          </a:prstGeom>
        </p:spPr>
      </p:pic>
      <p:sp>
        <p:nvSpPr>
          <p:cNvPr id="11" name="Rectangle 10"/>
          <p:cNvSpPr/>
          <p:nvPr/>
        </p:nvSpPr>
        <p:spPr>
          <a:xfrm>
            <a:off x="5177294" y="5766225"/>
            <a:ext cx="1210588" cy="369332"/>
          </a:xfrm>
          <a:prstGeom prst="rect">
            <a:avLst/>
          </a:prstGeom>
        </p:spPr>
        <p:txBody>
          <a:bodyPr wrap="none">
            <a:spAutoFit/>
          </a:bodyPr>
          <a:lstStyle/>
          <a:p>
            <a:r>
              <a:rPr lang="en-US" dirty="0" smtClean="0"/>
              <a:t>27.55 Gb/s</a:t>
            </a:r>
            <a:endParaRPr lang="en-US" dirty="0"/>
          </a:p>
        </p:txBody>
      </p:sp>
      <p:sp>
        <p:nvSpPr>
          <p:cNvPr id="13" name="Slide Number Placeholder 12"/>
          <p:cNvSpPr>
            <a:spLocks noGrp="1"/>
          </p:cNvSpPr>
          <p:nvPr>
            <p:ph type="sldNum" sz="quarter" idx="12"/>
          </p:nvPr>
        </p:nvSpPr>
        <p:spPr/>
        <p:txBody>
          <a:bodyPr/>
          <a:lstStyle/>
          <a:p>
            <a:fld id="{F5D0088D-81F2-6F47-955F-8F90CF35F60E}" type="slidenum">
              <a:rPr lang="en-US" smtClean="0"/>
              <a:t>18</a:t>
            </a:fld>
            <a:endParaRPr lang="en-US"/>
          </a:p>
        </p:txBody>
      </p:sp>
    </p:spTree>
    <p:extLst>
      <p:ext uri="{BB962C8B-B14F-4D97-AF65-F5344CB8AC3E}">
        <p14:creationId xmlns:p14="http://schemas.microsoft.com/office/powerpoint/2010/main" val="20612219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Bandwidth </a:t>
            </a:r>
            <a:r>
              <a:rPr lang="en-US" dirty="0" err="1" smtClean="0"/>
              <a:t>vs</a:t>
            </a:r>
            <a:r>
              <a:rPr lang="en-US" dirty="0" smtClean="0"/>
              <a:t> n. of nodes</a:t>
            </a:r>
            <a:br>
              <a:rPr lang="en-US" dirty="0" smtClean="0"/>
            </a:br>
            <a:r>
              <a:rPr lang="en-US" dirty="0" smtClean="0"/>
              <a:t>IB verbs </a:t>
            </a:r>
            <a:endParaRPr lang="en-US" dirty="0"/>
          </a:p>
        </p:txBody>
      </p:sp>
      <p:pic>
        <p:nvPicPr>
          <p:cNvPr id="3" name="Picture 2"/>
          <p:cNvPicPr>
            <a:picLocks noChangeAspect="1"/>
          </p:cNvPicPr>
          <p:nvPr/>
        </p:nvPicPr>
        <p:blipFill>
          <a:blip r:embed="rId2"/>
          <a:stretch>
            <a:fillRect/>
          </a:stretch>
        </p:blipFill>
        <p:spPr>
          <a:xfrm>
            <a:off x="554847" y="1316038"/>
            <a:ext cx="3458081" cy="2886068"/>
          </a:xfrm>
          <a:prstGeom prst="rect">
            <a:avLst/>
          </a:prstGeom>
        </p:spPr>
      </p:pic>
      <p:sp>
        <p:nvSpPr>
          <p:cNvPr id="12" name="Rectangle 11"/>
          <p:cNvSpPr/>
          <p:nvPr/>
        </p:nvSpPr>
        <p:spPr>
          <a:xfrm>
            <a:off x="1629193" y="3313824"/>
            <a:ext cx="1210588" cy="369332"/>
          </a:xfrm>
          <a:prstGeom prst="rect">
            <a:avLst/>
          </a:prstGeom>
        </p:spPr>
        <p:txBody>
          <a:bodyPr wrap="none">
            <a:spAutoFit/>
          </a:bodyPr>
          <a:lstStyle/>
          <a:p>
            <a:r>
              <a:rPr lang="en-US" dirty="0" smtClean="0"/>
              <a:t>25.29 Gb/s</a:t>
            </a:r>
            <a:endParaRPr lang="en-US" dirty="0"/>
          </a:p>
        </p:txBody>
      </p:sp>
      <p:pic>
        <p:nvPicPr>
          <p:cNvPr id="13" name="Picture 12"/>
          <p:cNvPicPr>
            <a:picLocks noChangeAspect="1"/>
          </p:cNvPicPr>
          <p:nvPr/>
        </p:nvPicPr>
        <p:blipFill>
          <a:blip r:embed="rId3"/>
          <a:stretch>
            <a:fillRect/>
          </a:stretch>
        </p:blipFill>
        <p:spPr>
          <a:xfrm>
            <a:off x="4467119" y="1417638"/>
            <a:ext cx="3369630" cy="2833787"/>
          </a:xfrm>
          <a:prstGeom prst="rect">
            <a:avLst/>
          </a:prstGeom>
        </p:spPr>
      </p:pic>
      <p:sp>
        <p:nvSpPr>
          <p:cNvPr id="14" name="Rectangle 13"/>
          <p:cNvSpPr/>
          <p:nvPr/>
        </p:nvSpPr>
        <p:spPr>
          <a:xfrm>
            <a:off x="5425963" y="3244334"/>
            <a:ext cx="1210588" cy="369332"/>
          </a:xfrm>
          <a:prstGeom prst="rect">
            <a:avLst/>
          </a:prstGeom>
        </p:spPr>
        <p:txBody>
          <a:bodyPr wrap="none">
            <a:spAutoFit/>
          </a:bodyPr>
          <a:lstStyle/>
          <a:p>
            <a:r>
              <a:rPr lang="en-US" dirty="0" smtClean="0"/>
              <a:t>24.98 Gb/s</a:t>
            </a:r>
            <a:endParaRPr lang="en-US" dirty="0"/>
          </a:p>
        </p:txBody>
      </p:sp>
      <p:sp>
        <p:nvSpPr>
          <p:cNvPr id="15" name="Slide Number Placeholder 14"/>
          <p:cNvSpPr>
            <a:spLocks noGrp="1"/>
          </p:cNvSpPr>
          <p:nvPr>
            <p:ph type="sldNum" sz="quarter" idx="12"/>
          </p:nvPr>
        </p:nvSpPr>
        <p:spPr/>
        <p:txBody>
          <a:bodyPr/>
          <a:lstStyle/>
          <a:p>
            <a:fld id="{F5D0088D-81F2-6F47-955F-8F90CF35F60E}" type="slidenum">
              <a:rPr lang="en-US" smtClean="0"/>
              <a:t>19</a:t>
            </a:fld>
            <a:endParaRPr lang="en-US"/>
          </a:p>
        </p:txBody>
      </p:sp>
      <p:pic>
        <p:nvPicPr>
          <p:cNvPr id="8" name="Picture 7"/>
          <p:cNvPicPr>
            <a:picLocks noChangeAspect="1"/>
          </p:cNvPicPr>
          <p:nvPr/>
        </p:nvPicPr>
        <p:blipFill>
          <a:blip r:embed="rId4"/>
          <a:stretch>
            <a:fillRect/>
          </a:stretch>
        </p:blipFill>
        <p:spPr>
          <a:xfrm>
            <a:off x="554847" y="4202106"/>
            <a:ext cx="3783444" cy="2558088"/>
          </a:xfrm>
          <a:prstGeom prst="rect">
            <a:avLst/>
          </a:prstGeom>
        </p:spPr>
      </p:pic>
      <p:sp>
        <p:nvSpPr>
          <p:cNvPr id="4" name="TextBox 3"/>
          <p:cNvSpPr txBox="1"/>
          <p:nvPr/>
        </p:nvSpPr>
        <p:spPr>
          <a:xfrm>
            <a:off x="4673600" y="4749800"/>
            <a:ext cx="4013200" cy="1938992"/>
          </a:xfrm>
          <a:prstGeom prst="rect">
            <a:avLst/>
          </a:prstGeom>
          <a:noFill/>
        </p:spPr>
        <p:txBody>
          <a:bodyPr wrap="square" rtlCol="0">
            <a:spAutoFit/>
          </a:bodyPr>
          <a:lstStyle/>
          <a:p>
            <a:r>
              <a:rPr lang="en-US" sz="2400" dirty="0" smtClean="0">
                <a:solidFill>
                  <a:srgbClr val="007BFF"/>
                </a:solidFill>
              </a:rPr>
              <a:t>Using </a:t>
            </a:r>
            <a:r>
              <a:rPr lang="en-US" sz="2400" dirty="0" smtClean="0">
                <a:solidFill>
                  <a:srgbClr val="007BFF"/>
                </a:solidFill>
              </a:rPr>
              <a:t>MPI instead of IB verbs </a:t>
            </a:r>
            <a:endParaRPr lang="en-US" sz="2400" dirty="0" smtClean="0">
              <a:solidFill>
                <a:srgbClr val="007BFF"/>
              </a:solidFill>
            </a:endParaRPr>
          </a:p>
          <a:p>
            <a:r>
              <a:rPr lang="en-US" sz="2400" dirty="0" smtClean="0">
                <a:solidFill>
                  <a:srgbClr val="007BFF"/>
                </a:solidFill>
              </a:rPr>
              <a:t>Unidirectional </a:t>
            </a:r>
            <a:r>
              <a:rPr lang="en-US" sz="2400" dirty="0" smtClean="0">
                <a:solidFill>
                  <a:srgbClr val="007BFF"/>
                </a:solidFill>
              </a:rPr>
              <a:t>accounting</a:t>
            </a:r>
          </a:p>
          <a:p>
            <a:r>
              <a:rPr lang="en-US" sz="2400" dirty="0" smtClean="0">
                <a:solidFill>
                  <a:srgbClr val="007BFF"/>
                </a:solidFill>
              </a:rPr>
              <a:t>Fully duplex</a:t>
            </a:r>
          </a:p>
          <a:p>
            <a:r>
              <a:rPr lang="en-US" sz="2400" dirty="0" smtClean="0">
                <a:solidFill>
                  <a:srgbClr val="007BFF"/>
                </a:solidFill>
              </a:rPr>
              <a:t>Bidirectional </a:t>
            </a:r>
            <a:r>
              <a:rPr lang="en-US" sz="2400" dirty="0">
                <a:solidFill>
                  <a:srgbClr val="007BFF"/>
                </a:solidFill>
              </a:rPr>
              <a:t>× 2 </a:t>
            </a:r>
          </a:p>
          <a:p>
            <a:endParaRPr lang="en-US" sz="2400" dirty="0">
              <a:solidFill>
                <a:srgbClr val="007BFF"/>
              </a:solidFill>
            </a:endParaRPr>
          </a:p>
        </p:txBody>
      </p:sp>
    </p:spTree>
    <p:extLst>
      <p:ext uri="{BB962C8B-B14F-4D97-AF65-F5344CB8AC3E}">
        <p14:creationId xmlns:p14="http://schemas.microsoft.com/office/powerpoint/2010/main" val="720917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7"/>
            <a:ext cx="8229600" cy="1460500"/>
          </a:xfrm>
        </p:spPr>
        <p:txBody>
          <a:bodyPr>
            <a:normAutofit/>
          </a:bodyPr>
          <a:lstStyle/>
          <a:p>
            <a:r>
              <a:rPr lang="en-US" sz="4000" b="1" dirty="0" smtClean="0"/>
              <a:t>The high luminosity LHC </a:t>
            </a:r>
            <a:r>
              <a:rPr lang="en-US" sz="4000" b="1" dirty="0" err="1" smtClean="0"/>
              <a:t>programme</a:t>
            </a:r>
            <a:endParaRPr lang="en-US" sz="4000" b="1" dirty="0"/>
          </a:p>
        </p:txBody>
      </p:sp>
      <p:sp>
        <p:nvSpPr>
          <p:cNvPr id="3" name="Content Placeholder 2"/>
          <p:cNvSpPr>
            <a:spLocks noGrp="1"/>
          </p:cNvSpPr>
          <p:nvPr>
            <p:ph idx="1"/>
          </p:nvPr>
        </p:nvSpPr>
        <p:spPr>
          <a:xfrm>
            <a:off x="457200" y="1900767"/>
            <a:ext cx="8229600" cy="4360333"/>
          </a:xfrm>
        </p:spPr>
        <p:txBody>
          <a:bodyPr>
            <a:noAutofit/>
          </a:bodyPr>
          <a:lstStyle/>
          <a:p>
            <a:r>
              <a:rPr lang="en-US" sz="2000" dirty="0" smtClean="0">
                <a:solidFill>
                  <a:schemeClr val="tx1">
                    <a:lumMod val="50000"/>
                    <a:lumOff val="50000"/>
                  </a:schemeClr>
                </a:solidFill>
              </a:rPr>
              <a:t>Update of the </a:t>
            </a:r>
            <a:r>
              <a:rPr lang="en-US" sz="2000" b="1" dirty="0" smtClean="0">
                <a:solidFill>
                  <a:schemeClr val="tx1">
                    <a:lumMod val="50000"/>
                    <a:lumOff val="50000"/>
                  </a:schemeClr>
                </a:solidFill>
              </a:rPr>
              <a:t>European Strategy for Particle Physics</a:t>
            </a:r>
            <a:r>
              <a:rPr lang="en-US" sz="2000" dirty="0" smtClean="0">
                <a:solidFill>
                  <a:schemeClr val="tx1">
                    <a:lumMod val="50000"/>
                    <a:lumOff val="50000"/>
                  </a:schemeClr>
                </a:solidFill>
              </a:rPr>
              <a:t>: </a:t>
            </a:r>
            <a:br>
              <a:rPr lang="en-US" sz="2000" dirty="0" smtClean="0">
                <a:solidFill>
                  <a:schemeClr val="tx1">
                    <a:lumMod val="50000"/>
                    <a:lumOff val="50000"/>
                  </a:schemeClr>
                </a:solidFill>
              </a:rPr>
            </a:br>
            <a:r>
              <a:rPr lang="en-US" sz="2000" dirty="0" smtClean="0">
                <a:solidFill>
                  <a:schemeClr val="tx1">
                    <a:lumMod val="50000"/>
                    <a:lumOff val="50000"/>
                  </a:schemeClr>
                </a:solidFill>
              </a:rPr>
              <a:t>(</a:t>
            </a:r>
            <a:r>
              <a:rPr lang="en-US" sz="2000" dirty="0">
                <a:solidFill>
                  <a:schemeClr val="tx1">
                    <a:lumMod val="50000"/>
                    <a:lumOff val="50000"/>
                  </a:schemeClr>
                </a:solidFill>
              </a:rPr>
              <a:t>A</a:t>
            </a:r>
            <a:r>
              <a:rPr lang="en-US" sz="2000" dirty="0" smtClean="0">
                <a:solidFill>
                  <a:schemeClr val="tx1">
                    <a:lumMod val="50000"/>
                    <a:lumOff val="50000"/>
                  </a:schemeClr>
                </a:solidFill>
              </a:rPr>
              <a:t>dopted 30 May 2013, in a special session of CERN Council at Brussels).</a:t>
            </a:r>
          </a:p>
          <a:p>
            <a:r>
              <a:rPr lang="en-US" sz="2000" dirty="0" smtClean="0">
                <a:solidFill>
                  <a:schemeClr val="tx1">
                    <a:lumMod val="50000"/>
                    <a:lumOff val="50000"/>
                  </a:schemeClr>
                </a:solidFill>
              </a:rPr>
              <a:t>“The </a:t>
            </a:r>
            <a:r>
              <a:rPr lang="en-US" sz="2000" b="1" dirty="0" smtClean="0">
                <a:solidFill>
                  <a:schemeClr val="tx1">
                    <a:lumMod val="50000"/>
                    <a:lumOff val="50000"/>
                  </a:schemeClr>
                </a:solidFill>
              </a:rPr>
              <a:t>discovery of the Higgs boson </a:t>
            </a:r>
            <a:r>
              <a:rPr lang="en-US" sz="2000" dirty="0" smtClean="0">
                <a:solidFill>
                  <a:schemeClr val="tx1">
                    <a:lumMod val="50000"/>
                    <a:lumOff val="50000"/>
                  </a:schemeClr>
                </a:solidFill>
              </a:rPr>
              <a:t>is the start of a major </a:t>
            </a:r>
            <a:r>
              <a:rPr lang="en-US" sz="2000" dirty="0" err="1" smtClean="0">
                <a:solidFill>
                  <a:schemeClr val="tx1">
                    <a:lumMod val="50000"/>
                    <a:lumOff val="50000"/>
                  </a:schemeClr>
                </a:solidFill>
              </a:rPr>
              <a:t>programme</a:t>
            </a:r>
            <a:r>
              <a:rPr lang="en-US" sz="2000" dirty="0" smtClean="0">
                <a:solidFill>
                  <a:schemeClr val="tx1">
                    <a:lumMod val="50000"/>
                    <a:lumOff val="50000"/>
                  </a:schemeClr>
                </a:solidFill>
              </a:rPr>
              <a:t> of work to measure this particle’s properties with the highest possible precision for testing the validity of the Standard Model and to search for further new physics at the energy frontier. </a:t>
            </a:r>
            <a:br>
              <a:rPr lang="en-US" sz="2000" dirty="0" smtClean="0">
                <a:solidFill>
                  <a:schemeClr val="tx1">
                    <a:lumMod val="50000"/>
                    <a:lumOff val="50000"/>
                  </a:schemeClr>
                </a:solidFill>
              </a:rPr>
            </a:br>
            <a:r>
              <a:rPr lang="en-US" sz="2000" b="1" dirty="0" smtClean="0">
                <a:solidFill>
                  <a:schemeClr val="tx1">
                    <a:lumMod val="50000"/>
                    <a:lumOff val="50000"/>
                  </a:schemeClr>
                </a:solidFill>
              </a:rPr>
              <a:t>The LHC is in a unique position to pursue this </a:t>
            </a:r>
            <a:r>
              <a:rPr lang="en-US" sz="2000" b="1" dirty="0" err="1" smtClean="0">
                <a:solidFill>
                  <a:schemeClr val="tx1">
                    <a:lumMod val="50000"/>
                    <a:lumOff val="50000"/>
                  </a:schemeClr>
                </a:solidFill>
              </a:rPr>
              <a:t>programme</a:t>
            </a:r>
            <a:r>
              <a:rPr lang="en-US" sz="2000" dirty="0" smtClean="0">
                <a:solidFill>
                  <a:schemeClr val="tx1">
                    <a:lumMod val="50000"/>
                    <a:lumOff val="50000"/>
                  </a:schemeClr>
                </a:solidFill>
              </a:rPr>
              <a:t>”. </a:t>
            </a:r>
          </a:p>
          <a:p>
            <a:r>
              <a:rPr lang="en-US" sz="2000" dirty="0" smtClean="0">
                <a:solidFill>
                  <a:schemeClr val="tx1">
                    <a:lumMod val="50000"/>
                    <a:lumOff val="50000"/>
                  </a:schemeClr>
                </a:solidFill>
              </a:rPr>
              <a:t>“</a:t>
            </a:r>
            <a:r>
              <a:rPr lang="en-US" sz="2000" b="1" dirty="0" smtClean="0">
                <a:solidFill>
                  <a:schemeClr val="tx1">
                    <a:lumMod val="50000"/>
                    <a:lumOff val="50000"/>
                  </a:schemeClr>
                </a:solidFill>
              </a:rPr>
              <a:t>Europe’s top priority should be the exploitation of the full potential of the LHC, including the high-luminosity upgrade of the machine and detectors with a view to collecting ten times more data than in the initial design, by around 2030</a:t>
            </a:r>
            <a:r>
              <a:rPr lang="en-US" sz="2000" dirty="0" smtClean="0">
                <a:solidFill>
                  <a:schemeClr val="tx1">
                    <a:lumMod val="50000"/>
                    <a:lumOff val="50000"/>
                  </a:schemeClr>
                </a:solidFill>
              </a:rPr>
              <a:t>”. </a:t>
            </a:r>
          </a:p>
          <a:p>
            <a:r>
              <a:rPr lang="en-US" sz="2000" dirty="0" smtClean="0">
                <a:solidFill>
                  <a:schemeClr val="tx1">
                    <a:lumMod val="50000"/>
                    <a:lumOff val="50000"/>
                  </a:schemeClr>
                </a:solidFill>
              </a:rPr>
              <a:t>“This upgrade </a:t>
            </a:r>
            <a:r>
              <a:rPr lang="en-US" sz="2000" dirty="0" err="1" smtClean="0">
                <a:solidFill>
                  <a:schemeClr val="tx1">
                    <a:lumMod val="50000"/>
                    <a:lumOff val="50000"/>
                  </a:schemeClr>
                </a:solidFill>
              </a:rPr>
              <a:t>programme</a:t>
            </a:r>
            <a:r>
              <a:rPr lang="en-US" sz="2000" dirty="0" smtClean="0">
                <a:solidFill>
                  <a:schemeClr val="tx1">
                    <a:lumMod val="50000"/>
                    <a:lumOff val="50000"/>
                  </a:schemeClr>
                </a:solidFill>
              </a:rPr>
              <a:t> will also provide further exciting opportunities for the study of </a:t>
            </a:r>
            <a:r>
              <a:rPr lang="en-US" sz="2000" b="1" dirty="0" err="1" smtClean="0">
                <a:solidFill>
                  <a:schemeClr val="tx1">
                    <a:lumMod val="50000"/>
                    <a:lumOff val="50000"/>
                  </a:schemeClr>
                </a:solidFill>
              </a:rPr>
              <a:t>flavour</a:t>
            </a:r>
            <a:r>
              <a:rPr lang="en-US" sz="2000" b="1" dirty="0" smtClean="0">
                <a:solidFill>
                  <a:schemeClr val="tx1">
                    <a:lumMod val="50000"/>
                    <a:lumOff val="50000"/>
                  </a:schemeClr>
                </a:solidFill>
              </a:rPr>
              <a:t> physics </a:t>
            </a:r>
            <a:r>
              <a:rPr lang="en-US" sz="2000" dirty="0" smtClean="0">
                <a:solidFill>
                  <a:schemeClr val="tx1">
                    <a:lumMod val="50000"/>
                    <a:lumOff val="50000"/>
                  </a:schemeClr>
                </a:solidFill>
              </a:rPr>
              <a:t>and </a:t>
            </a:r>
            <a:r>
              <a:rPr lang="en-US" sz="2000" b="1" dirty="0" smtClean="0">
                <a:solidFill>
                  <a:schemeClr val="tx1">
                    <a:lumMod val="50000"/>
                    <a:lumOff val="50000"/>
                  </a:schemeClr>
                </a:solidFill>
              </a:rPr>
              <a:t>the quark-gluon plasma</a:t>
            </a:r>
            <a:r>
              <a:rPr lang="en-US" sz="2000" dirty="0" smtClean="0">
                <a:solidFill>
                  <a:schemeClr val="tx1">
                    <a:lumMod val="50000"/>
                    <a:lumOff val="50000"/>
                  </a:schemeClr>
                </a:solidFill>
              </a:rPr>
              <a:t>”.</a:t>
            </a:r>
            <a:endParaRPr lang="en-US" sz="20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8B376B6F-AD08-2649-B710-3400287218EC}"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6186" y="175013"/>
            <a:ext cx="8852582" cy="6639437"/>
          </a:xfrm>
          <a:prstGeom prst="rect">
            <a:avLst/>
          </a:prstGeom>
        </p:spPr>
      </p:pic>
      <p:sp>
        <p:nvSpPr>
          <p:cNvPr id="3" name="Slide Number Placeholder 2"/>
          <p:cNvSpPr>
            <a:spLocks noGrp="1"/>
          </p:cNvSpPr>
          <p:nvPr>
            <p:ph type="sldNum" sz="quarter" idx="12"/>
          </p:nvPr>
        </p:nvSpPr>
        <p:spPr>
          <a:xfrm>
            <a:off x="6935168" y="6011398"/>
            <a:ext cx="2133600" cy="365125"/>
          </a:xfrm>
        </p:spPr>
        <p:txBody>
          <a:bodyPr/>
          <a:lstStyle/>
          <a:p>
            <a:fld id="{EAEA7997-1471-C646-8893-B03DE600C50F}" type="slidenum">
              <a:rPr lang="en-US" smtClean="0"/>
              <a:pPr/>
              <a:t>20</a:t>
            </a:fld>
            <a:endParaRPr lang="en-US" dirty="0"/>
          </a:p>
        </p:txBody>
      </p:sp>
      <p:sp>
        <p:nvSpPr>
          <p:cNvPr id="6" name="Rectangle 5"/>
          <p:cNvSpPr/>
          <p:nvPr/>
        </p:nvSpPr>
        <p:spPr>
          <a:xfrm>
            <a:off x="8417750" y="6511807"/>
            <a:ext cx="418860" cy="302643"/>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703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32470"/>
            <a:ext cx="8382000" cy="664797"/>
          </a:xfrm>
        </p:spPr>
        <p:txBody>
          <a:bodyPr>
            <a:normAutofit/>
          </a:bodyPr>
          <a:lstStyle/>
          <a:p>
            <a:r>
              <a:rPr lang="en-US" dirty="0" smtClean="0"/>
              <a:t>The evolution of Network Interconnects</a:t>
            </a:r>
            <a:endParaRPr lang="en-GB" dirty="0"/>
          </a:p>
        </p:txBody>
      </p:sp>
      <p:sp>
        <p:nvSpPr>
          <p:cNvPr id="7" name="Footer Placeholder 6"/>
          <p:cNvSpPr>
            <a:spLocks noGrp="1"/>
          </p:cNvSpPr>
          <p:nvPr>
            <p:ph type="ftr" sz="quarter" idx="10"/>
          </p:nvPr>
        </p:nvSpPr>
        <p:spPr/>
        <p:txBody>
          <a:bodyPr/>
          <a:lstStyle/>
          <a:p>
            <a:r>
              <a:rPr lang="en-US" smtClean="0"/>
              <a:t>ECFA TDOC 2013 technology trends - N. Neufeld</a:t>
            </a:r>
            <a:endParaRPr lang="en-US" dirty="0"/>
          </a:p>
        </p:txBody>
      </p:sp>
      <p:graphicFrame>
        <p:nvGraphicFramePr>
          <p:cNvPr id="11" name="Content Placeholder 10"/>
          <p:cNvGraphicFramePr>
            <a:graphicFrameLocks noGrp="1"/>
          </p:cNvGraphicFramePr>
          <p:nvPr>
            <p:ph sz="half" idx="1"/>
          </p:nvPr>
        </p:nvGraphicFramePr>
        <p:xfrm>
          <a:off x="381000" y="1411288"/>
          <a:ext cx="8382000" cy="4730205"/>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Arrow Connector 11"/>
          <p:cNvCxnSpPr/>
          <p:nvPr/>
        </p:nvCxnSpPr>
        <p:spPr>
          <a:xfrm rot="16200000" flipH="1">
            <a:off x="2394212" y="2359636"/>
            <a:ext cx="1458381" cy="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3202386" y="3077680"/>
            <a:ext cx="1657296" cy="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8" idx="2"/>
          </p:cNvCxnSpPr>
          <p:nvPr/>
        </p:nvCxnSpPr>
        <p:spPr>
          <a:xfrm rot="5400000">
            <a:off x="7326238" y="1204651"/>
            <a:ext cx="593780" cy="70911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835914" y="1938945"/>
            <a:ext cx="618584"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3123404" y="3725840"/>
            <a:ext cx="1105133" cy="82114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68570" y="732215"/>
            <a:ext cx="1418230" cy="530103"/>
          </a:xfrm>
          <a:prstGeom prst="rect">
            <a:avLst/>
          </a:prstGeom>
          <a:noFill/>
        </p:spPr>
        <p:txBody>
          <a:bodyPr wrap="square" rtlCol="0">
            <a:normAutofit fontScale="92500" lnSpcReduction="20000"/>
          </a:bodyPr>
          <a:lstStyle/>
          <a:p>
            <a:r>
              <a:rPr lang="en-US" dirty="0" smtClean="0">
                <a:latin typeface="+mn-lt"/>
              </a:rPr>
              <a:t>PCIe Gen4</a:t>
            </a:r>
          </a:p>
          <a:p>
            <a:r>
              <a:rPr lang="en-US" dirty="0" smtClean="0">
                <a:latin typeface="+mn-lt"/>
              </a:rPr>
              <a:t>expected</a:t>
            </a:r>
            <a:endParaRPr lang="en-US" dirty="0">
              <a:latin typeface="+mn-lt"/>
            </a:endParaRPr>
          </a:p>
        </p:txBody>
      </p:sp>
      <p:sp>
        <p:nvSpPr>
          <p:cNvPr id="20" name="TextBox 19"/>
          <p:cNvSpPr txBox="1"/>
          <p:nvPr/>
        </p:nvSpPr>
        <p:spPr>
          <a:xfrm>
            <a:off x="3123401" y="1411288"/>
            <a:ext cx="1816853" cy="847855"/>
          </a:xfrm>
          <a:prstGeom prst="rect">
            <a:avLst/>
          </a:prstGeom>
          <a:noFill/>
        </p:spPr>
        <p:txBody>
          <a:bodyPr wrap="square" rtlCol="0">
            <a:normAutofit fontScale="92500" lnSpcReduction="10000"/>
          </a:bodyPr>
          <a:lstStyle/>
          <a:p>
            <a:r>
              <a:rPr lang="en-US" dirty="0" smtClean="0">
                <a:latin typeface="+mn-lt"/>
              </a:rPr>
              <a:t>Chelsio T5 (40 GbE</a:t>
            </a:r>
          </a:p>
          <a:p>
            <a:r>
              <a:rPr lang="en-US" dirty="0" smtClean="0">
                <a:latin typeface="+mn-lt"/>
              </a:rPr>
              <a:t>and Intel 40 GbE</a:t>
            </a:r>
          </a:p>
          <a:p>
            <a:r>
              <a:rPr lang="en-US" dirty="0" smtClean="0">
                <a:latin typeface="+mn-lt"/>
              </a:rPr>
              <a:t>expected</a:t>
            </a:r>
            <a:endParaRPr lang="en-US" dirty="0">
              <a:latin typeface="+mn-lt"/>
            </a:endParaRPr>
          </a:p>
        </p:txBody>
      </p:sp>
      <p:sp>
        <p:nvSpPr>
          <p:cNvPr id="21" name="TextBox 20"/>
          <p:cNvSpPr txBox="1"/>
          <p:nvPr/>
        </p:nvSpPr>
        <p:spPr>
          <a:xfrm>
            <a:off x="4228530" y="4394579"/>
            <a:ext cx="2049440" cy="777922"/>
          </a:xfrm>
          <a:prstGeom prst="rect">
            <a:avLst/>
          </a:prstGeom>
          <a:noFill/>
        </p:spPr>
        <p:txBody>
          <a:bodyPr wrap="square" rtlCol="0">
            <a:normAutofit fontScale="92500"/>
          </a:bodyPr>
          <a:lstStyle/>
          <a:p>
            <a:r>
              <a:rPr lang="en-US" dirty="0" smtClean="0">
                <a:latin typeface="+mn-lt"/>
              </a:rPr>
              <a:t>Mellanox FDR</a:t>
            </a:r>
          </a:p>
          <a:p>
            <a:r>
              <a:rPr lang="en-US" dirty="0" smtClean="0">
                <a:latin typeface="+mn-lt"/>
              </a:rPr>
              <a:t>Mellanox 40 GbE NIC</a:t>
            </a:r>
          </a:p>
          <a:p>
            <a:endParaRPr lang="en-US" dirty="0">
              <a:latin typeface="+mn-lt"/>
            </a:endParaRPr>
          </a:p>
        </p:txBody>
      </p:sp>
      <p:sp>
        <p:nvSpPr>
          <p:cNvPr id="22" name="TextBox 21"/>
          <p:cNvSpPr txBox="1"/>
          <p:nvPr/>
        </p:nvSpPr>
        <p:spPr>
          <a:xfrm>
            <a:off x="2414290" y="997267"/>
            <a:ext cx="1418230" cy="516303"/>
          </a:xfrm>
          <a:prstGeom prst="rect">
            <a:avLst/>
          </a:prstGeom>
          <a:noFill/>
        </p:spPr>
        <p:txBody>
          <a:bodyPr wrap="square" rtlCol="0">
            <a:normAutofit fontScale="92500" lnSpcReduction="20000"/>
          </a:bodyPr>
          <a:lstStyle/>
          <a:p>
            <a:r>
              <a:rPr lang="en-US" dirty="0" smtClean="0">
                <a:latin typeface="+mn-lt"/>
              </a:rPr>
              <a:t>PCIe Gen3</a:t>
            </a:r>
          </a:p>
          <a:p>
            <a:r>
              <a:rPr lang="en-US" dirty="0" smtClean="0">
                <a:latin typeface="+mn-lt"/>
              </a:rPr>
              <a:t>available</a:t>
            </a:r>
          </a:p>
          <a:p>
            <a:endParaRPr lang="en-US" dirty="0">
              <a:latin typeface="+mn-lt"/>
            </a:endParaRPr>
          </a:p>
        </p:txBody>
      </p:sp>
      <p:sp>
        <p:nvSpPr>
          <p:cNvPr id="23" name="TextBox 22"/>
          <p:cNvSpPr txBox="1"/>
          <p:nvPr/>
        </p:nvSpPr>
        <p:spPr>
          <a:xfrm>
            <a:off x="4601570" y="856488"/>
            <a:ext cx="1532530" cy="735460"/>
          </a:xfrm>
          <a:prstGeom prst="rect">
            <a:avLst/>
          </a:prstGeom>
          <a:noFill/>
        </p:spPr>
        <p:txBody>
          <a:bodyPr wrap="square" rtlCol="0">
            <a:normAutofit fontScale="92500" lnSpcReduction="20000"/>
          </a:bodyPr>
          <a:lstStyle/>
          <a:p>
            <a:r>
              <a:rPr lang="en-US" dirty="0" smtClean="0">
                <a:latin typeface="+mn-lt"/>
              </a:rPr>
              <a:t>EDR (100 </a:t>
            </a:r>
            <a:r>
              <a:rPr lang="en-US" dirty="0" err="1" smtClean="0">
                <a:latin typeface="+mn-lt"/>
              </a:rPr>
              <a:t>Gb</a:t>
            </a:r>
            <a:r>
              <a:rPr lang="en-US" dirty="0" smtClean="0">
                <a:latin typeface="+mn-lt"/>
              </a:rPr>
              <a:t>/s) HCA</a:t>
            </a:r>
          </a:p>
          <a:p>
            <a:r>
              <a:rPr lang="en-US" dirty="0" smtClean="0">
                <a:latin typeface="+mn-lt"/>
              </a:rPr>
              <a:t>expected</a:t>
            </a:r>
            <a:endParaRPr lang="en-US" dirty="0">
              <a:latin typeface="+mn-lt"/>
            </a:endParaRPr>
          </a:p>
        </p:txBody>
      </p:sp>
      <p:cxnSp>
        <p:nvCxnSpPr>
          <p:cNvPr id="29" name="Straight Arrow Connector 28"/>
          <p:cNvCxnSpPr/>
          <p:nvPr/>
        </p:nvCxnSpPr>
        <p:spPr>
          <a:xfrm rot="10800000">
            <a:off x="3124201" y="4057936"/>
            <a:ext cx="1104335" cy="48904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19800" y="1011067"/>
            <a:ext cx="1418230" cy="516303"/>
          </a:xfrm>
          <a:prstGeom prst="rect">
            <a:avLst/>
          </a:prstGeom>
          <a:noFill/>
        </p:spPr>
        <p:txBody>
          <a:bodyPr wrap="square" rtlCol="0">
            <a:normAutofit fontScale="92500" lnSpcReduction="20000"/>
          </a:bodyPr>
          <a:lstStyle/>
          <a:p>
            <a:r>
              <a:rPr lang="en-US" dirty="0" smtClean="0">
                <a:latin typeface="+mn-lt"/>
              </a:rPr>
              <a:t>100 GbE NIC</a:t>
            </a:r>
          </a:p>
          <a:p>
            <a:r>
              <a:rPr lang="en-US" dirty="0" smtClean="0">
                <a:latin typeface="+mn-lt"/>
              </a:rPr>
              <a:t>expected</a:t>
            </a:r>
          </a:p>
        </p:txBody>
      </p:sp>
      <p:cxnSp>
        <p:nvCxnSpPr>
          <p:cNvPr id="38" name="Straight Arrow Connector 37"/>
          <p:cNvCxnSpPr/>
          <p:nvPr/>
        </p:nvCxnSpPr>
        <p:spPr>
          <a:xfrm rot="16200000" flipH="1">
            <a:off x="6419312" y="1850053"/>
            <a:ext cx="972911" cy="32754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997F593E-4D65-AC44-A603-FB3151009ECD}" type="slidenum">
              <a:rPr lang="en-US" smtClean="0"/>
              <a:pPr/>
              <a:t>21</a:t>
            </a:fld>
            <a:endParaRPr lang="en-US" dirty="0"/>
          </a:p>
        </p:txBody>
      </p:sp>
    </p:spTree>
    <p:extLst>
      <p:ext uri="{BB962C8B-B14F-4D97-AF65-F5344CB8AC3E}">
        <p14:creationId xmlns:p14="http://schemas.microsoft.com/office/powerpoint/2010/main" val="67604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29600" cy="1143000"/>
          </a:xfrm>
        </p:spPr>
        <p:txBody>
          <a:bodyPr/>
          <a:lstStyle/>
          <a:p>
            <a:r>
              <a:rPr lang="en-US" dirty="0" err="1" smtClean="0"/>
              <a:t>InfiniBand</a:t>
            </a:r>
            <a:r>
              <a:rPr lang="en-US" dirty="0" smtClean="0"/>
              <a:t> </a:t>
            </a:r>
            <a:r>
              <a:rPr lang="en-US" dirty="0" err="1" smtClean="0"/>
              <a:t>vs</a:t>
            </a:r>
            <a:r>
              <a:rPr lang="en-US" dirty="0" smtClean="0"/>
              <a:t> Ethernet</a:t>
            </a:r>
            <a:endParaRPr lang="en-US" dirty="0"/>
          </a:p>
        </p:txBody>
      </p:sp>
      <p:sp>
        <p:nvSpPr>
          <p:cNvPr id="3" name="Content Placeholder 2"/>
          <p:cNvSpPr>
            <a:spLocks noGrp="1"/>
          </p:cNvSpPr>
          <p:nvPr>
            <p:ph idx="1"/>
          </p:nvPr>
        </p:nvSpPr>
        <p:spPr>
          <a:xfrm>
            <a:off x="457200" y="1277938"/>
            <a:ext cx="8229600" cy="4525963"/>
          </a:xfrm>
        </p:spPr>
        <p:txBody>
          <a:bodyPr>
            <a:normAutofit fontScale="92500" lnSpcReduction="10000"/>
          </a:bodyPr>
          <a:lstStyle/>
          <a:p>
            <a:r>
              <a:rPr lang="en-US" sz="2400" dirty="0" smtClean="0"/>
              <a:t>Guaranteed </a:t>
            </a:r>
            <a:r>
              <a:rPr lang="en-US" sz="2400" b="1" dirty="0" smtClean="0">
                <a:solidFill>
                  <a:srgbClr val="007BFF"/>
                </a:solidFill>
              </a:rPr>
              <a:t>delivery</a:t>
            </a:r>
            <a:r>
              <a:rPr lang="en-US" sz="2400" dirty="0" smtClean="0"/>
              <a:t>. Credit based flow control: </a:t>
            </a:r>
          </a:p>
          <a:p>
            <a:pPr lvl="1"/>
            <a:r>
              <a:rPr lang="en-US" sz="2000" dirty="0" smtClean="0"/>
              <a:t>Ethernet: Best effort delivery. Any device may drop packets;</a:t>
            </a:r>
          </a:p>
          <a:p>
            <a:r>
              <a:rPr lang="en-US" sz="2400" dirty="0" smtClean="0"/>
              <a:t>Hardware based </a:t>
            </a:r>
            <a:r>
              <a:rPr lang="en-US" sz="2400" b="1" dirty="0" smtClean="0">
                <a:solidFill>
                  <a:srgbClr val="007BFF"/>
                </a:solidFill>
              </a:rPr>
              <a:t>re-transmission</a:t>
            </a:r>
            <a:r>
              <a:rPr lang="en-US" sz="2400" dirty="0" smtClean="0"/>
              <a:t>:</a:t>
            </a:r>
          </a:p>
          <a:p>
            <a:pPr lvl="1"/>
            <a:r>
              <a:rPr lang="en-US" sz="2000" dirty="0" smtClean="0"/>
              <a:t>Relies on TCP/IP to correct any errors;</a:t>
            </a:r>
          </a:p>
          <a:p>
            <a:r>
              <a:rPr lang="en-US" sz="2400" b="1" dirty="0" smtClean="0">
                <a:solidFill>
                  <a:srgbClr val="007BFF"/>
                </a:solidFill>
              </a:rPr>
              <a:t>Dropped packets </a:t>
            </a:r>
            <a:r>
              <a:rPr lang="en-US" sz="2400" dirty="0" smtClean="0"/>
              <a:t>prevented by </a:t>
            </a:r>
            <a:r>
              <a:rPr lang="en-US" sz="2400" b="1" dirty="0" smtClean="0">
                <a:solidFill>
                  <a:srgbClr val="007BFF"/>
                </a:solidFill>
              </a:rPr>
              <a:t>congestion management</a:t>
            </a:r>
            <a:r>
              <a:rPr lang="en-US" sz="2400" dirty="0" smtClean="0"/>
              <a:t>:</a:t>
            </a:r>
          </a:p>
          <a:p>
            <a:pPr lvl="1"/>
            <a:r>
              <a:rPr lang="en-US" sz="2000" dirty="0" smtClean="0"/>
              <a:t>Subject to micro-bursts;</a:t>
            </a:r>
          </a:p>
          <a:p>
            <a:r>
              <a:rPr lang="en-US" sz="2400" b="1" dirty="0" smtClean="0">
                <a:solidFill>
                  <a:srgbClr val="007BFF"/>
                </a:solidFill>
              </a:rPr>
              <a:t>Cut through </a:t>
            </a:r>
            <a:r>
              <a:rPr lang="en-US" sz="2400" dirty="0" smtClean="0"/>
              <a:t>design with late packet invalidation:</a:t>
            </a:r>
          </a:p>
          <a:p>
            <a:pPr lvl="1"/>
            <a:r>
              <a:rPr lang="en-US" sz="2000" dirty="0" smtClean="0"/>
              <a:t>Store and forward. Cut-through usually limited to local cluster;</a:t>
            </a:r>
          </a:p>
          <a:p>
            <a:r>
              <a:rPr lang="en-US" sz="2400" b="1" dirty="0" smtClean="0">
                <a:solidFill>
                  <a:srgbClr val="007BFF"/>
                </a:solidFill>
              </a:rPr>
              <a:t>RDMA</a:t>
            </a:r>
            <a:r>
              <a:rPr lang="en-US" sz="2400" dirty="0" smtClean="0"/>
              <a:t> baked into standard and proven by interoperability testing:</a:t>
            </a:r>
          </a:p>
          <a:p>
            <a:pPr lvl="1"/>
            <a:r>
              <a:rPr lang="en-US" sz="2000" dirty="0" smtClean="0"/>
              <a:t>Standardization around compatible RDMA NICs only now starting;</a:t>
            </a:r>
          </a:p>
          <a:p>
            <a:pPr lvl="1"/>
            <a:r>
              <a:rPr lang="en-US" sz="2000" dirty="0" smtClean="0"/>
              <a:t>Need same NICs are both ends;</a:t>
            </a:r>
          </a:p>
          <a:p>
            <a:r>
              <a:rPr lang="en-US" sz="2400" b="1" dirty="0" err="1">
                <a:solidFill>
                  <a:srgbClr val="007BFF"/>
                </a:solidFill>
              </a:rPr>
              <a:t>Trunking</a:t>
            </a:r>
            <a:r>
              <a:rPr lang="en-US" sz="2400" dirty="0">
                <a:solidFill>
                  <a:srgbClr val="3891A7"/>
                </a:solidFill>
              </a:rPr>
              <a:t> </a:t>
            </a:r>
            <a:r>
              <a:rPr lang="en-US" sz="2400" dirty="0"/>
              <a:t>is built into the </a:t>
            </a:r>
            <a:r>
              <a:rPr lang="en-US" sz="2400" dirty="0" smtClean="0"/>
              <a:t>architecture:</a:t>
            </a:r>
            <a:endParaRPr lang="en-US" sz="2400" dirty="0"/>
          </a:p>
          <a:p>
            <a:pPr lvl="1"/>
            <a:r>
              <a:rPr lang="en-US" sz="2000" dirty="0" err="1"/>
              <a:t>Trunking</a:t>
            </a:r>
            <a:r>
              <a:rPr lang="en-US" sz="2000" dirty="0"/>
              <a:t> is an add-on, multiple standards an </a:t>
            </a:r>
            <a:r>
              <a:rPr lang="en-US" sz="2000" dirty="0" smtClean="0"/>
              <a:t>extensions</a:t>
            </a:r>
            <a:r>
              <a:rPr lang="en-US" sz="2000" dirty="0"/>
              <a:t>;</a:t>
            </a:r>
          </a:p>
          <a:p>
            <a:endParaRPr lang="en-US" sz="2400" dirty="0" smtClean="0"/>
          </a:p>
        </p:txBody>
      </p:sp>
      <p:sp>
        <p:nvSpPr>
          <p:cNvPr id="6" name="Slide Number Placeholder 5"/>
          <p:cNvSpPr>
            <a:spLocks noGrp="1"/>
          </p:cNvSpPr>
          <p:nvPr>
            <p:ph type="sldNum" sz="quarter" idx="12"/>
          </p:nvPr>
        </p:nvSpPr>
        <p:spPr/>
        <p:txBody>
          <a:bodyPr/>
          <a:lstStyle/>
          <a:p>
            <a:fld id="{EB9C72BC-5896-D14C-A8F9-03D4BC368E8A}" type="slidenum">
              <a:rPr lang="en-US" smtClean="0"/>
              <a:pPr/>
              <a:t>22</a:t>
            </a:fld>
            <a:endParaRPr lang="en-US"/>
          </a:p>
        </p:txBody>
      </p:sp>
      <p:sp>
        <p:nvSpPr>
          <p:cNvPr id="4" name="TextBox 3"/>
          <p:cNvSpPr txBox="1"/>
          <p:nvPr/>
        </p:nvSpPr>
        <p:spPr>
          <a:xfrm>
            <a:off x="215900" y="5924034"/>
            <a:ext cx="8470900" cy="707886"/>
          </a:xfrm>
          <a:prstGeom prst="rect">
            <a:avLst/>
          </a:prstGeom>
          <a:noFill/>
          <a:ln>
            <a:solidFill>
              <a:srgbClr val="FF0000"/>
            </a:solidFill>
          </a:ln>
        </p:spPr>
        <p:txBody>
          <a:bodyPr wrap="square" rtlCol="0">
            <a:spAutoFit/>
          </a:bodyPr>
          <a:lstStyle/>
          <a:p>
            <a:pPr algn="ctr"/>
            <a:r>
              <a:rPr lang="en-US" sz="2000" dirty="0" smtClean="0">
                <a:solidFill>
                  <a:srgbClr val="FF0000"/>
                </a:solidFill>
              </a:rPr>
              <a:t>The network protocol is not coded into FPGA </a:t>
            </a:r>
            <a:r>
              <a:rPr lang="en-US" sz="2000" dirty="0" smtClean="0">
                <a:solidFill>
                  <a:srgbClr val="FF0000"/>
                </a:solidFill>
                <a:sym typeface="Wingdings"/>
              </a:rPr>
              <a:t></a:t>
            </a:r>
          </a:p>
          <a:p>
            <a:pPr algn="ctr"/>
            <a:r>
              <a:rPr lang="en-US" sz="2000" dirty="0" smtClean="0">
                <a:solidFill>
                  <a:srgbClr val="FF0000"/>
                </a:solidFill>
                <a:sym typeface="Wingdings"/>
              </a:rPr>
              <a:t> Select the best industrial standard available </a:t>
            </a:r>
            <a:endParaRPr lang="en-US" sz="2000" dirty="0">
              <a:solidFill>
                <a:srgbClr val="FF0000"/>
              </a:solidFill>
            </a:endParaRPr>
          </a:p>
        </p:txBody>
      </p:sp>
    </p:spTree>
    <p:extLst>
      <p:ext uri="{BB962C8B-B14F-4D97-AF65-F5344CB8AC3E}">
        <p14:creationId xmlns:p14="http://schemas.microsoft.com/office/powerpoint/2010/main" val="3859130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3"/>
          <p:cNvGrpSpPr/>
          <p:nvPr/>
        </p:nvGrpSpPr>
        <p:grpSpPr>
          <a:xfrm>
            <a:off x="1083733" y="2509013"/>
            <a:ext cx="6458533" cy="2550918"/>
            <a:chOff x="1413999" y="2777266"/>
            <a:chExt cx="6316002" cy="2341542"/>
          </a:xfrm>
        </p:grpSpPr>
        <p:pic>
          <p:nvPicPr>
            <p:cNvPr id="4" name="Picture 3"/>
            <p:cNvPicPr>
              <a:picLocks noChangeAspect="1"/>
            </p:cNvPicPr>
            <p:nvPr/>
          </p:nvPicPr>
          <p:blipFill>
            <a:blip r:embed="rId3"/>
            <a:stretch>
              <a:fillRect/>
            </a:stretch>
          </p:blipFill>
          <p:spPr>
            <a:xfrm>
              <a:off x="1413999" y="2777266"/>
              <a:ext cx="6316002" cy="2341542"/>
            </a:xfrm>
            <a:prstGeom prst="rect">
              <a:avLst/>
            </a:prstGeom>
          </p:spPr>
        </p:pic>
        <p:sp>
          <p:nvSpPr>
            <p:cNvPr id="11" name="Rectangle 10"/>
            <p:cNvSpPr/>
            <p:nvPr/>
          </p:nvSpPr>
          <p:spPr>
            <a:xfrm>
              <a:off x="6417370" y="3105835"/>
              <a:ext cx="1067714" cy="254263"/>
            </a:xfrm>
            <a:prstGeom prst="rect">
              <a:avLst/>
            </a:prstGeom>
          </p:spPr>
          <p:txBody>
            <a:bodyPr wrap="square">
              <a:spAutoFit/>
            </a:bodyPr>
            <a:lstStyle/>
            <a:p>
              <a:r>
                <a:rPr lang="en-US" sz="1200" dirty="0" err="1" smtClean="0"/>
                <a:t>τ</a:t>
              </a:r>
              <a:r>
                <a:rPr lang="en-US" sz="1200" dirty="0" smtClean="0"/>
                <a:t> &gt; 0.2 </a:t>
              </a:r>
              <a:r>
                <a:rPr lang="en-US" sz="1200" dirty="0" err="1" smtClean="0"/>
                <a:t>ps</a:t>
              </a:r>
              <a:endParaRPr lang="en-US" sz="1200" dirty="0"/>
            </a:p>
          </p:txBody>
        </p:sp>
      </p:grpSp>
      <p:pic>
        <p:nvPicPr>
          <p:cNvPr id="3" name="Picture 2"/>
          <p:cNvPicPr>
            <a:picLocks noChangeAspect="1"/>
          </p:cNvPicPr>
          <p:nvPr/>
        </p:nvPicPr>
        <p:blipFill>
          <a:blip r:embed="rId4"/>
          <a:stretch>
            <a:fillRect/>
          </a:stretch>
        </p:blipFill>
        <p:spPr>
          <a:xfrm>
            <a:off x="502484" y="1005285"/>
            <a:ext cx="6818180" cy="1503727"/>
          </a:xfrm>
          <a:prstGeom prst="rect">
            <a:avLst/>
          </a:prstGeom>
        </p:spPr>
      </p:pic>
      <p:sp>
        <p:nvSpPr>
          <p:cNvPr id="2" name="Title 1"/>
          <p:cNvSpPr>
            <a:spLocks noGrp="1"/>
          </p:cNvSpPr>
          <p:nvPr>
            <p:ph type="title"/>
          </p:nvPr>
        </p:nvSpPr>
        <p:spPr>
          <a:xfrm>
            <a:off x="457200" y="6015"/>
            <a:ext cx="8229600" cy="1143000"/>
          </a:xfrm>
        </p:spPr>
        <p:txBody>
          <a:bodyPr/>
          <a:lstStyle/>
          <a:p>
            <a:r>
              <a:rPr lang="en-US" dirty="0" smtClean="0"/>
              <a:t>HLT output rate</a:t>
            </a:r>
            <a:endParaRPr lang="en-US" dirty="0"/>
          </a:p>
        </p:txBody>
      </p:sp>
      <p:sp>
        <p:nvSpPr>
          <p:cNvPr id="5" name="Rectangle 4"/>
          <p:cNvSpPr/>
          <p:nvPr/>
        </p:nvSpPr>
        <p:spPr>
          <a:xfrm rot="5400000">
            <a:off x="7826054" y="4387518"/>
            <a:ext cx="2378701" cy="369332"/>
          </a:xfrm>
          <a:prstGeom prst="rect">
            <a:avLst/>
          </a:prstGeom>
        </p:spPr>
        <p:txBody>
          <a:bodyPr wrap="none">
            <a:spAutoFit/>
          </a:bodyPr>
          <a:lstStyle/>
          <a:p>
            <a:r>
              <a:rPr lang="en-US" dirty="0"/>
              <a:t>LHCb-PUB-2014-040</a:t>
            </a:r>
          </a:p>
        </p:txBody>
      </p:sp>
      <p:sp>
        <p:nvSpPr>
          <p:cNvPr id="8" name="Slide Number Placeholder 3"/>
          <p:cNvSpPr>
            <a:spLocks noGrp="1"/>
          </p:cNvSpPr>
          <p:nvPr>
            <p:ph type="sldNum" sz="quarter" idx="12"/>
          </p:nvPr>
        </p:nvSpPr>
        <p:spPr>
          <a:xfrm>
            <a:off x="6553200" y="6356350"/>
            <a:ext cx="2133600" cy="365125"/>
          </a:xfrm>
        </p:spPr>
        <p:txBody>
          <a:bodyPr/>
          <a:lstStyle/>
          <a:p>
            <a:fld id="{EAEA7997-1471-C646-8893-B03DE600C50F}" type="slidenum">
              <a:rPr lang="en-US" smtClean="0"/>
              <a:pPr/>
              <a:t>23</a:t>
            </a:fld>
            <a:endParaRPr lang="en-US" dirty="0"/>
          </a:p>
        </p:txBody>
      </p:sp>
      <p:sp>
        <p:nvSpPr>
          <p:cNvPr id="9" name="TextBox 8"/>
          <p:cNvSpPr txBox="1"/>
          <p:nvPr/>
        </p:nvSpPr>
        <p:spPr>
          <a:xfrm>
            <a:off x="7086597" y="2122747"/>
            <a:ext cx="1892984" cy="338554"/>
          </a:xfrm>
          <a:prstGeom prst="rect">
            <a:avLst/>
          </a:prstGeom>
          <a:noFill/>
        </p:spPr>
        <p:txBody>
          <a:bodyPr wrap="square" rtlCol="0">
            <a:spAutoFit/>
          </a:bodyPr>
          <a:lstStyle/>
          <a:p>
            <a:pPr algn="ctr"/>
            <a:r>
              <a:rPr lang="en-US" sz="1600" b="1" dirty="0" smtClean="0">
                <a:solidFill>
                  <a:srgbClr val="0C89F1"/>
                </a:solidFill>
                <a:sym typeface="Wingdings"/>
              </a:rPr>
              <a:t>max: 10 GB/</a:t>
            </a:r>
            <a:r>
              <a:rPr lang="en-US" sz="1600" b="1" dirty="0" err="1" smtClean="0">
                <a:solidFill>
                  <a:srgbClr val="0C89F1"/>
                </a:solidFill>
                <a:sym typeface="Wingdings"/>
              </a:rPr>
              <a:t>s</a:t>
            </a:r>
            <a:endParaRPr lang="en-US" sz="1600" b="1" dirty="0">
              <a:solidFill>
                <a:srgbClr val="0C89F1"/>
              </a:solidFill>
            </a:endParaRPr>
          </a:p>
        </p:txBody>
      </p:sp>
      <p:sp>
        <p:nvSpPr>
          <p:cNvPr id="10" name="Rectangle 9"/>
          <p:cNvSpPr/>
          <p:nvPr/>
        </p:nvSpPr>
        <p:spPr>
          <a:xfrm>
            <a:off x="639233" y="5282287"/>
            <a:ext cx="7865533" cy="1323439"/>
          </a:xfrm>
          <a:prstGeom prst="rect">
            <a:avLst/>
          </a:prstGeom>
        </p:spPr>
        <p:txBody>
          <a:bodyPr wrap="square">
            <a:spAutoFit/>
          </a:bodyPr>
          <a:lstStyle/>
          <a:p>
            <a:pPr algn="ctr"/>
            <a:r>
              <a:rPr lang="en-US" sz="1600" dirty="0" smtClean="0">
                <a:solidFill>
                  <a:schemeClr val="tx1">
                    <a:lumMod val="50000"/>
                    <a:lumOff val="50000"/>
                  </a:schemeClr>
                </a:solidFill>
              </a:rPr>
              <a:t>“The problem is no longer to find one specific event among billion background events, but </a:t>
            </a:r>
            <a:r>
              <a:rPr lang="en-US" sz="1600" b="1" dirty="0" smtClean="0">
                <a:solidFill>
                  <a:srgbClr val="0C89F1"/>
                </a:solidFill>
              </a:rPr>
              <a:t>discriminate in a minimally biasing way between various topologically similar signals</a:t>
            </a:r>
            <a:r>
              <a:rPr lang="en-US" sz="1600" dirty="0" smtClean="0">
                <a:solidFill>
                  <a:schemeClr val="tx1">
                    <a:lumMod val="50000"/>
                    <a:lumOff val="50000"/>
                  </a:schemeClr>
                </a:solidFill>
              </a:rPr>
              <a:t>”.</a:t>
            </a:r>
          </a:p>
          <a:p>
            <a:pPr algn="ctr"/>
            <a:r>
              <a:rPr lang="en-US" sz="1600" dirty="0" smtClean="0">
                <a:solidFill>
                  <a:schemeClr val="tx1">
                    <a:lumMod val="50000"/>
                    <a:lumOff val="50000"/>
                  </a:schemeClr>
                </a:solidFill>
              </a:rPr>
              <a:t>There will be signal modes where 100% pure trigger must be downscaled to fit into the output bandwidth allocated: </a:t>
            </a:r>
            <a:r>
              <a:rPr lang="en-US" sz="1600" b="1" dirty="0" smtClean="0">
                <a:solidFill>
                  <a:srgbClr val="0C89F1"/>
                </a:solidFill>
              </a:rPr>
              <a:t>the trigger will frequently be the offline event selection</a:t>
            </a:r>
            <a:r>
              <a:rPr lang="en-US" sz="1600" dirty="0" smtClean="0">
                <a:solidFill>
                  <a:schemeClr val="tx1">
                    <a:lumMod val="50000"/>
                    <a:lumOff val="50000"/>
                  </a:schemeClr>
                </a:solidFill>
              </a:rPr>
              <a:t>.</a:t>
            </a:r>
          </a:p>
          <a:p>
            <a:pPr algn="ctr"/>
            <a:r>
              <a:rPr lang="en-US" sz="1600" dirty="0" smtClean="0">
                <a:solidFill>
                  <a:schemeClr val="tx1">
                    <a:lumMod val="50000"/>
                    <a:lumOff val="50000"/>
                  </a:schemeClr>
                </a:solidFill>
              </a:rPr>
              <a:t> </a:t>
            </a:r>
            <a:endParaRPr lang="en-US" sz="1600" dirty="0">
              <a:solidFill>
                <a:schemeClr val="tx1">
                  <a:lumMod val="50000"/>
                  <a:lumOff val="50000"/>
                </a:schemeClr>
              </a:solidFill>
            </a:endParaRPr>
          </a:p>
        </p:txBody>
      </p:sp>
      <p:sp>
        <p:nvSpPr>
          <p:cNvPr id="15" name="Rectangle 14"/>
          <p:cNvSpPr/>
          <p:nvPr/>
        </p:nvSpPr>
        <p:spPr>
          <a:xfrm>
            <a:off x="7405334" y="1003000"/>
            <a:ext cx="1658917" cy="830997"/>
          </a:xfrm>
          <a:prstGeom prst="rect">
            <a:avLst/>
          </a:prstGeom>
          <a:ln>
            <a:solidFill>
              <a:srgbClr val="0C89F1"/>
            </a:solidFill>
          </a:ln>
        </p:spPr>
        <p:txBody>
          <a:bodyPr wrap="square">
            <a:spAutoFit/>
          </a:bodyPr>
          <a:lstStyle/>
          <a:p>
            <a:r>
              <a:rPr lang="en-US" sz="1200" dirty="0" smtClean="0">
                <a:solidFill>
                  <a:schemeClr val="tx1">
                    <a:lumMod val="50000"/>
                    <a:lumOff val="50000"/>
                  </a:schemeClr>
                </a:solidFill>
              </a:rPr>
              <a:t>Candidates which had at least two tracks from which a vertex could be produced.</a:t>
            </a:r>
          </a:p>
        </p:txBody>
      </p:sp>
      <p:sp>
        <p:nvSpPr>
          <p:cNvPr id="18" name="Rectangle 17"/>
          <p:cNvSpPr/>
          <p:nvPr/>
        </p:nvSpPr>
        <p:spPr>
          <a:xfrm>
            <a:off x="711210" y="1304595"/>
            <a:ext cx="6350808" cy="23632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a:off x="7062018" y="1406199"/>
            <a:ext cx="34331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9212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5200"/>
          </a:xfrm>
        </p:spPr>
        <p:txBody>
          <a:bodyPr/>
          <a:lstStyle/>
          <a:p>
            <a:r>
              <a:rPr lang="en-US" dirty="0" smtClean="0"/>
              <a:t>RAW data HL-LHC</a:t>
            </a:r>
            <a:endParaRPr lang="en-US" dirty="0"/>
          </a:p>
        </p:txBody>
      </p:sp>
      <p:pic>
        <p:nvPicPr>
          <p:cNvPr id="4" name="Picture 3"/>
          <p:cNvPicPr>
            <a:picLocks noChangeAspect="1"/>
          </p:cNvPicPr>
          <p:nvPr/>
        </p:nvPicPr>
        <p:blipFill>
          <a:blip r:embed="rId2"/>
          <a:stretch>
            <a:fillRect/>
          </a:stretch>
        </p:blipFill>
        <p:spPr>
          <a:xfrm>
            <a:off x="854634" y="1143000"/>
            <a:ext cx="7434732" cy="4476750"/>
          </a:xfrm>
          <a:prstGeom prst="rect">
            <a:avLst/>
          </a:prstGeom>
        </p:spPr>
      </p:pic>
      <p:sp>
        <p:nvSpPr>
          <p:cNvPr id="5" name="Rectangle 4"/>
          <p:cNvSpPr/>
          <p:nvPr/>
        </p:nvSpPr>
        <p:spPr>
          <a:xfrm>
            <a:off x="774700" y="5619750"/>
            <a:ext cx="7667066" cy="923330"/>
          </a:xfrm>
          <a:prstGeom prst="rect">
            <a:avLst/>
          </a:prstGeom>
        </p:spPr>
        <p:txBody>
          <a:bodyPr wrap="square">
            <a:spAutoFit/>
          </a:bodyPr>
          <a:lstStyle/>
          <a:p>
            <a:r>
              <a:rPr lang="en-US" dirty="0">
                <a:solidFill>
                  <a:schemeClr val="tx1">
                    <a:lumMod val="50000"/>
                    <a:lumOff val="50000"/>
                  </a:schemeClr>
                </a:solidFill>
              </a:rPr>
              <a:t>•</a:t>
            </a:r>
            <a:r>
              <a:rPr lang="en-US" dirty="0" smtClean="0">
                <a:solidFill>
                  <a:schemeClr val="tx1">
                    <a:lumMod val="50000"/>
                    <a:lumOff val="50000"/>
                  </a:schemeClr>
                </a:solidFill>
              </a:rPr>
              <a:t> </a:t>
            </a:r>
            <a:r>
              <a:rPr lang="en-US" dirty="0">
                <a:solidFill>
                  <a:schemeClr val="tx1">
                    <a:lumMod val="50000"/>
                    <a:lumOff val="50000"/>
                  </a:schemeClr>
                </a:solidFill>
              </a:rPr>
              <a:t> </a:t>
            </a:r>
            <a:r>
              <a:rPr lang="en-US" dirty="0" smtClean="0">
                <a:solidFill>
                  <a:schemeClr val="tx1">
                    <a:lumMod val="50000"/>
                    <a:lumOff val="50000"/>
                  </a:schemeClr>
                </a:solidFill>
              </a:rPr>
              <a:t>Very rough estimate of a new RAW data per year of running using a simple extrapolation of current data volume scaled by the output rates.</a:t>
            </a:r>
          </a:p>
          <a:p>
            <a:r>
              <a:rPr lang="en-US" dirty="0" smtClean="0">
                <a:solidFill>
                  <a:schemeClr val="tx1">
                    <a:lumMod val="50000"/>
                    <a:lumOff val="50000"/>
                  </a:schemeClr>
                </a:solidFill>
              </a:rPr>
              <a:t>• To be added: derived data (ESD, AOD), simulation, user data...</a:t>
            </a:r>
            <a:endParaRPr lang="en-US" dirty="0">
              <a:solidFill>
                <a:schemeClr val="tx1">
                  <a:lumMod val="50000"/>
                  <a:lumOff val="50000"/>
                </a:schemeClr>
              </a:solidFill>
            </a:endParaRPr>
          </a:p>
        </p:txBody>
      </p:sp>
      <p:cxnSp>
        <p:nvCxnSpPr>
          <p:cNvPr id="8" name="Straight Arrow Connector 7"/>
          <p:cNvCxnSpPr/>
          <p:nvPr/>
        </p:nvCxnSpPr>
        <p:spPr>
          <a:xfrm rot="5400000" flipH="1" flipV="1">
            <a:off x="5037666" y="3124200"/>
            <a:ext cx="1363134" cy="889000"/>
          </a:xfrm>
          <a:prstGeom prst="straightConnector1">
            <a:avLst/>
          </a:prstGeom>
          <a:ln w="15875">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52133" y="1327666"/>
            <a:ext cx="4713174" cy="369332"/>
          </a:xfrm>
          <a:prstGeom prst="rect">
            <a:avLst/>
          </a:prstGeom>
          <a:noFill/>
        </p:spPr>
        <p:txBody>
          <a:bodyPr wrap="none" rtlCol="0">
            <a:spAutoFit/>
          </a:bodyPr>
          <a:lstStyle/>
          <a:p>
            <a:r>
              <a:rPr lang="en-US" dirty="0" smtClean="0">
                <a:solidFill>
                  <a:srgbClr val="007BFF"/>
                </a:solidFill>
              </a:rPr>
              <a:t>raw data volume ~ event rate × event size × time</a:t>
            </a:r>
            <a:endParaRPr lang="en-US" dirty="0">
              <a:solidFill>
                <a:srgbClr val="007BFF"/>
              </a:solidFill>
            </a:endParaRPr>
          </a:p>
        </p:txBody>
      </p:sp>
      <p:sp>
        <p:nvSpPr>
          <p:cNvPr id="58" name="TextBox 57"/>
          <p:cNvSpPr txBox="1"/>
          <p:nvPr/>
        </p:nvSpPr>
        <p:spPr>
          <a:xfrm>
            <a:off x="2396067" y="3059668"/>
            <a:ext cx="3479799" cy="646331"/>
          </a:xfrm>
          <a:prstGeom prst="rect">
            <a:avLst/>
          </a:prstGeom>
          <a:noFill/>
        </p:spPr>
        <p:txBody>
          <a:bodyPr wrap="square" rtlCol="0">
            <a:spAutoFit/>
          </a:bodyPr>
          <a:lstStyle/>
          <a:p>
            <a:r>
              <a:rPr lang="en-US" dirty="0" smtClean="0">
                <a:solidFill>
                  <a:srgbClr val="AB6BE3"/>
                </a:solidFill>
              </a:rPr>
              <a:t>CMS Run 4 data storage volume</a:t>
            </a:r>
            <a:br>
              <a:rPr lang="en-US" dirty="0" smtClean="0">
                <a:solidFill>
                  <a:srgbClr val="AB6BE3"/>
                </a:solidFill>
              </a:rPr>
            </a:br>
            <a:r>
              <a:rPr lang="en-US" dirty="0" smtClean="0">
                <a:solidFill>
                  <a:srgbClr val="AB6BE3"/>
                </a:solidFill>
              </a:rPr>
              <a:t>50 times more than Run 3</a:t>
            </a:r>
            <a:endParaRPr lang="en-US" dirty="0">
              <a:solidFill>
                <a:srgbClr val="AB6BE3"/>
              </a:solidFill>
            </a:endParaRPr>
          </a:p>
        </p:txBody>
      </p:sp>
      <p:sp>
        <p:nvSpPr>
          <p:cNvPr id="3" name="Slide Number Placeholder 2"/>
          <p:cNvSpPr>
            <a:spLocks noGrp="1"/>
          </p:cNvSpPr>
          <p:nvPr>
            <p:ph type="sldNum" sz="quarter" idx="12"/>
          </p:nvPr>
        </p:nvSpPr>
        <p:spPr/>
        <p:txBody>
          <a:bodyPr/>
          <a:lstStyle/>
          <a:p>
            <a:fld id="{8B376B6F-AD08-2649-B710-3400287218EC}" type="slidenum">
              <a:rPr lang="en-US" smtClean="0"/>
              <a:pPr/>
              <a:t>24</a:t>
            </a:fld>
            <a:endParaRPr lang="en-US"/>
          </a:p>
        </p:txBody>
      </p:sp>
      <p:sp>
        <p:nvSpPr>
          <p:cNvPr id="7" name="TextBox 6"/>
          <p:cNvSpPr txBox="1"/>
          <p:nvPr/>
        </p:nvSpPr>
        <p:spPr>
          <a:xfrm>
            <a:off x="211666" y="818634"/>
            <a:ext cx="8843434" cy="369332"/>
          </a:xfrm>
          <a:prstGeom prst="rect">
            <a:avLst/>
          </a:prstGeom>
          <a:noFill/>
        </p:spPr>
        <p:txBody>
          <a:bodyPr wrap="square" rtlCol="0">
            <a:spAutoFit/>
          </a:bodyPr>
          <a:lstStyle/>
          <a:p>
            <a:r>
              <a:rPr lang="en-US" dirty="0" err="1" smtClean="0">
                <a:solidFill>
                  <a:schemeClr val="tx1">
                    <a:lumMod val="50000"/>
                    <a:lumOff val="50000"/>
                  </a:schemeClr>
                </a:solidFill>
              </a:rPr>
              <a:t>LHCb</a:t>
            </a:r>
            <a:r>
              <a:rPr lang="en-US" dirty="0">
                <a:solidFill>
                  <a:schemeClr val="tx1">
                    <a:lumMod val="50000"/>
                    <a:lumOff val="50000"/>
                  </a:schemeClr>
                </a:solidFill>
              </a:rPr>
              <a:t> </a:t>
            </a:r>
            <a:r>
              <a:rPr lang="en-US" dirty="0" smtClean="0">
                <a:solidFill>
                  <a:schemeClr val="tx1">
                    <a:lumMod val="50000"/>
                    <a:lumOff val="50000"/>
                  </a:schemeClr>
                </a:solidFill>
              </a:rPr>
              <a:t>data rate:  10 kHz × 100 </a:t>
            </a:r>
            <a:r>
              <a:rPr lang="en-US" dirty="0" err="1" smtClean="0">
                <a:solidFill>
                  <a:schemeClr val="tx1">
                    <a:lumMod val="50000"/>
                    <a:lumOff val="50000"/>
                  </a:schemeClr>
                </a:solidFill>
              </a:rPr>
              <a:t>kB</a:t>
            </a:r>
            <a:r>
              <a:rPr lang="en-US" dirty="0" smtClean="0">
                <a:solidFill>
                  <a:schemeClr val="tx1">
                    <a:lumMod val="50000"/>
                    <a:lumOff val="50000"/>
                  </a:schemeClr>
                </a:solidFill>
              </a:rPr>
              <a:t> = 10</a:t>
            </a:r>
            <a:r>
              <a:rPr lang="en-US" baseline="30000" dirty="0" smtClean="0">
                <a:solidFill>
                  <a:schemeClr val="tx1">
                    <a:lumMod val="50000"/>
                    <a:lumOff val="50000"/>
                  </a:schemeClr>
                </a:solidFill>
              </a:rPr>
              <a:t>3 </a:t>
            </a:r>
            <a:r>
              <a:rPr lang="en-US" dirty="0" smtClean="0">
                <a:solidFill>
                  <a:schemeClr val="tx1">
                    <a:lumMod val="50000"/>
                    <a:lumOff val="50000"/>
                  </a:schemeClr>
                </a:solidFill>
              </a:rPr>
              <a:t>× 10</a:t>
            </a:r>
            <a:r>
              <a:rPr lang="en-US" baseline="30000" dirty="0" smtClean="0">
                <a:solidFill>
                  <a:schemeClr val="tx1">
                    <a:lumMod val="50000"/>
                    <a:lumOff val="50000"/>
                  </a:schemeClr>
                </a:solidFill>
              </a:rPr>
              <a:t>6</a:t>
            </a:r>
            <a:r>
              <a:rPr lang="en-US" dirty="0" smtClean="0">
                <a:solidFill>
                  <a:schemeClr val="tx1">
                    <a:lumMod val="50000"/>
                    <a:lumOff val="50000"/>
                  </a:schemeClr>
                </a:solidFill>
              </a:rPr>
              <a:t> = 1 GB/s </a:t>
            </a:r>
            <a:r>
              <a:rPr lang="en-US" dirty="0" smtClean="0">
                <a:solidFill>
                  <a:schemeClr val="tx1">
                    <a:lumMod val="50000"/>
                    <a:lumOff val="50000"/>
                  </a:schemeClr>
                </a:solidFill>
                <a:sym typeface="Wingdings"/>
              </a:rPr>
              <a:t> Data per year:</a:t>
            </a:r>
            <a:r>
              <a:rPr lang="en-US" dirty="0" smtClean="0">
                <a:solidFill>
                  <a:schemeClr val="tx1">
                    <a:lumMod val="50000"/>
                    <a:lumOff val="50000"/>
                  </a:schemeClr>
                </a:solidFill>
              </a:rPr>
              <a:t> 10</a:t>
            </a:r>
            <a:r>
              <a:rPr lang="en-US" baseline="30000" dirty="0" smtClean="0">
                <a:solidFill>
                  <a:schemeClr val="tx1">
                    <a:lumMod val="50000"/>
                    <a:lumOff val="50000"/>
                  </a:schemeClr>
                </a:solidFill>
              </a:rPr>
              <a:t>9 </a:t>
            </a:r>
            <a:r>
              <a:rPr lang="en-US" dirty="0">
                <a:solidFill>
                  <a:schemeClr val="tx1">
                    <a:lumMod val="50000"/>
                    <a:lumOff val="50000"/>
                  </a:schemeClr>
                </a:solidFill>
              </a:rPr>
              <a:t>× </a:t>
            </a:r>
            <a:r>
              <a:rPr lang="en-US" dirty="0" smtClean="0">
                <a:solidFill>
                  <a:schemeClr val="tx1">
                    <a:lumMod val="50000"/>
                    <a:lumOff val="50000"/>
                  </a:schemeClr>
                </a:solidFill>
              </a:rPr>
              <a:t>10</a:t>
            </a:r>
            <a:r>
              <a:rPr lang="en-US" baseline="30000" dirty="0" smtClean="0">
                <a:solidFill>
                  <a:schemeClr val="tx1">
                    <a:lumMod val="50000"/>
                    <a:lumOff val="50000"/>
                  </a:schemeClr>
                </a:solidFill>
              </a:rPr>
              <a:t>7 </a:t>
            </a:r>
            <a:r>
              <a:rPr lang="en-US" dirty="0" smtClean="0">
                <a:solidFill>
                  <a:schemeClr val="tx1">
                    <a:lumMod val="50000"/>
                    <a:lumOff val="50000"/>
                  </a:schemeClr>
                </a:solidFill>
              </a:rPr>
              <a:t>=</a:t>
            </a:r>
            <a:r>
              <a:rPr lang="en-US" baseline="30000" dirty="0" smtClean="0">
                <a:solidFill>
                  <a:schemeClr val="tx1">
                    <a:lumMod val="50000"/>
                    <a:lumOff val="50000"/>
                  </a:schemeClr>
                </a:solidFill>
              </a:rPr>
              <a:t> </a:t>
            </a:r>
            <a:r>
              <a:rPr lang="en-US" dirty="0" smtClean="0">
                <a:solidFill>
                  <a:schemeClr val="tx1">
                    <a:lumMod val="50000"/>
                    <a:lumOff val="50000"/>
                  </a:schemeClr>
                </a:solidFill>
              </a:rPr>
              <a:t> 10 PB/y </a:t>
            </a:r>
            <a:endParaRPr lang="en-US" dirty="0">
              <a:solidFill>
                <a:schemeClr val="tx1">
                  <a:lumMod val="50000"/>
                  <a:lumOff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7400" y="0"/>
            <a:ext cx="7548734" cy="6858000"/>
          </a:xfrm>
          <a:prstGeom prst="rect">
            <a:avLst/>
          </a:prstGeom>
        </p:spPr>
      </p:pic>
      <p:sp>
        <p:nvSpPr>
          <p:cNvPr id="2" name="Title 1"/>
          <p:cNvSpPr>
            <a:spLocks noGrp="1"/>
          </p:cNvSpPr>
          <p:nvPr>
            <p:ph type="title"/>
          </p:nvPr>
        </p:nvSpPr>
        <p:spPr/>
        <p:txBody>
          <a:bodyPr/>
          <a:lstStyle/>
          <a:p>
            <a:r>
              <a:rPr lang="en-US" dirty="0" smtClean="0"/>
              <a:t>Transistor count</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25</a:t>
            </a:fld>
            <a:endParaRPr lang="en-US"/>
          </a:p>
        </p:txBody>
      </p:sp>
      <p:sp>
        <p:nvSpPr>
          <p:cNvPr id="6" name="Rectangle 5"/>
          <p:cNvSpPr/>
          <p:nvPr/>
        </p:nvSpPr>
        <p:spPr>
          <a:xfrm>
            <a:off x="4406415" y="4692134"/>
            <a:ext cx="3929719" cy="369332"/>
          </a:xfrm>
          <a:prstGeom prst="rect">
            <a:avLst/>
          </a:prstGeom>
        </p:spPr>
        <p:txBody>
          <a:bodyPr wrap="none">
            <a:spAutoFit/>
          </a:bodyPr>
          <a:lstStyle/>
          <a:p>
            <a:r>
              <a:rPr lang="en-US" dirty="0">
                <a:solidFill>
                  <a:schemeClr val="tx1">
                    <a:lumMod val="50000"/>
                    <a:lumOff val="50000"/>
                  </a:schemeClr>
                </a:solidFill>
              </a:rPr>
              <a:t>Moore’s law will hold at least until 2020</a:t>
            </a:r>
            <a:endParaRPr lang="en-GB" dirty="0">
              <a:solidFill>
                <a:schemeClr val="tx1">
                  <a:lumMod val="50000"/>
                  <a:lumOff val="50000"/>
                </a:schemeClr>
              </a:solidFill>
            </a:endParaRPr>
          </a:p>
        </p:txBody>
      </p:sp>
    </p:spTree>
    <p:extLst>
      <p:ext uri="{BB962C8B-B14F-4D97-AF65-F5344CB8AC3E}">
        <p14:creationId xmlns:p14="http://schemas.microsoft.com/office/powerpoint/2010/main" val="17420460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FPGAs</a:t>
            </a:r>
            <a:endParaRPr lang="en-US" dirty="0"/>
          </a:p>
        </p:txBody>
      </p:sp>
      <p:sp>
        <p:nvSpPr>
          <p:cNvPr id="3" name="Content Placeholder 2"/>
          <p:cNvSpPr>
            <a:spLocks noGrp="1"/>
          </p:cNvSpPr>
          <p:nvPr>
            <p:ph sz="half" idx="1"/>
          </p:nvPr>
        </p:nvSpPr>
        <p:spPr>
          <a:xfrm>
            <a:off x="254000" y="1095903"/>
            <a:ext cx="3276600" cy="5038197"/>
          </a:xfrm>
        </p:spPr>
        <p:txBody>
          <a:bodyPr>
            <a:normAutofit fontScale="70000" lnSpcReduction="20000"/>
          </a:bodyPr>
          <a:lstStyle/>
          <a:p>
            <a:r>
              <a:rPr lang="en-US" dirty="0" smtClean="0"/>
              <a:t>Moore’s law holds for FPGAs </a:t>
            </a:r>
          </a:p>
          <a:p>
            <a:r>
              <a:rPr lang="en-US" dirty="0" smtClean="0"/>
              <a:t>Altera </a:t>
            </a:r>
            <a:r>
              <a:rPr lang="en-US" dirty="0" err="1" smtClean="0"/>
              <a:t>Stratix</a:t>
            </a:r>
            <a:r>
              <a:rPr lang="en-US" dirty="0" smtClean="0"/>
              <a:t> 10 in 14 nm</a:t>
            </a:r>
          </a:p>
          <a:p>
            <a:pPr lvl="1"/>
            <a:r>
              <a:rPr lang="en-US" dirty="0" smtClean="0"/>
              <a:t>Smaller feature size means higher-speed</a:t>
            </a:r>
            <a:r>
              <a:rPr lang="en-US" dirty="0"/>
              <a:t> </a:t>
            </a:r>
            <a:r>
              <a:rPr lang="en-US" dirty="0" smtClean="0"/>
              <a:t>and/or less power consumption </a:t>
            </a:r>
          </a:p>
          <a:p>
            <a:r>
              <a:rPr lang="en-US" dirty="0" smtClean="0"/>
              <a:t>No problem in logic density</a:t>
            </a:r>
          </a:p>
          <a:p>
            <a:r>
              <a:rPr lang="en-US" dirty="0" smtClean="0"/>
              <a:t>Challenges</a:t>
            </a:r>
          </a:p>
          <a:p>
            <a:pPr lvl="1"/>
            <a:r>
              <a:rPr lang="en-US" dirty="0"/>
              <a:t>P</a:t>
            </a:r>
            <a:r>
              <a:rPr lang="en-US" dirty="0" smtClean="0"/>
              <a:t>rogrammability</a:t>
            </a:r>
          </a:p>
          <a:p>
            <a:pPr lvl="1"/>
            <a:r>
              <a:rPr lang="en-US" dirty="0" smtClean="0"/>
              <a:t>Long-term maintenance </a:t>
            </a:r>
            <a:r>
              <a:rPr lang="en-US" dirty="0" smtClean="0">
                <a:sym typeface="Wingdings" panose="05000000000000000000" pitchFamily="2" charset="2"/>
              </a:rPr>
              <a:t> of design FPGA software which is rapidly changing</a:t>
            </a:r>
          </a:p>
          <a:p>
            <a:pPr lvl="1"/>
            <a:r>
              <a:rPr lang="en-US" dirty="0">
                <a:sym typeface="Wingdings"/>
              </a:rPr>
              <a:t>C</a:t>
            </a:r>
            <a:r>
              <a:rPr lang="en-US" dirty="0" smtClean="0">
                <a:sym typeface="Wingdings"/>
              </a:rPr>
              <a:t>onserve tools in virtual machines, but this will need continuous support </a:t>
            </a:r>
            <a:endParaRPr lang="en-US" dirty="0" smtClean="0"/>
          </a:p>
          <a:p>
            <a:endParaRPr lang="en-US" dirty="0"/>
          </a:p>
        </p:txBody>
      </p:sp>
      <p:sp>
        <p:nvSpPr>
          <p:cNvPr id="4" name="Slide Number Placeholder 3"/>
          <p:cNvSpPr>
            <a:spLocks noGrp="1"/>
          </p:cNvSpPr>
          <p:nvPr>
            <p:ph type="sldNum" sz="quarter" idx="11"/>
          </p:nvPr>
        </p:nvSpPr>
        <p:spPr>
          <a:xfrm>
            <a:off x="6019800" y="6356350"/>
            <a:ext cx="2895600" cy="365125"/>
          </a:xfrm>
        </p:spPr>
        <p:txBody>
          <a:bodyPr/>
          <a:lstStyle/>
          <a:p>
            <a:pPr algn="r"/>
            <a:fld id="{997F593E-4D65-AC44-A603-FB3151009ECD}" type="slidenum">
              <a:rPr lang="en-US" smtClean="0"/>
              <a:pPr algn="r"/>
              <a:t>26</a:t>
            </a:fld>
            <a:endParaRPr lang="en-US" dirty="0"/>
          </a:p>
        </p:txBody>
      </p:sp>
      <p:pic>
        <p:nvPicPr>
          <p:cNvPr id="5" name="Picture 4" descr="Screen Shot 2013-09-22 at 7.07.39 PM.png"/>
          <p:cNvPicPr>
            <a:picLocks noChangeAspect="1"/>
          </p:cNvPicPr>
          <p:nvPr/>
        </p:nvPicPr>
        <p:blipFill rotWithShape="1">
          <a:blip r:embed="rId2">
            <a:extLst>
              <a:ext uri="{28A0092B-C50C-407E-A947-70E740481C1C}">
                <a14:useLocalDpi xmlns:a14="http://schemas.microsoft.com/office/drawing/2010/main" val="0"/>
              </a:ext>
            </a:extLst>
          </a:blip>
          <a:srcRect r="5353"/>
          <a:stretch/>
        </p:blipFill>
        <p:spPr>
          <a:xfrm>
            <a:off x="3530600" y="1803166"/>
            <a:ext cx="5613400" cy="4127733"/>
          </a:xfrm>
          <a:prstGeom prst="rect">
            <a:avLst/>
          </a:prstGeom>
        </p:spPr>
      </p:pic>
      <p:sp>
        <p:nvSpPr>
          <p:cNvPr id="6" name="TextBox 5"/>
          <p:cNvSpPr txBox="1"/>
          <p:nvPr/>
        </p:nvSpPr>
        <p:spPr>
          <a:xfrm>
            <a:off x="4610100" y="6134100"/>
            <a:ext cx="3000416" cy="369332"/>
          </a:xfrm>
          <a:prstGeom prst="rect">
            <a:avLst/>
          </a:prstGeom>
          <a:noFill/>
        </p:spPr>
        <p:txBody>
          <a:bodyPr wrap="none" rtlCol="0">
            <a:spAutoFit/>
          </a:bodyPr>
          <a:lstStyle/>
          <a:p>
            <a:r>
              <a:rPr lang="en-US" dirty="0" smtClean="0">
                <a:solidFill>
                  <a:srgbClr val="7F7F7F"/>
                </a:solidFill>
                <a:latin typeface="+mn-lt"/>
              </a:rPr>
              <a:t>Source: I. </a:t>
            </a:r>
            <a:r>
              <a:rPr lang="en-US" dirty="0" err="1" smtClean="0">
                <a:solidFill>
                  <a:srgbClr val="7F7F7F"/>
                </a:solidFill>
                <a:latin typeface="+mn-lt"/>
              </a:rPr>
              <a:t>Bolsen</a:t>
            </a:r>
            <a:r>
              <a:rPr lang="en-US" dirty="0" smtClean="0">
                <a:solidFill>
                  <a:srgbClr val="7F7F7F"/>
                </a:solidFill>
                <a:latin typeface="+mn-lt"/>
              </a:rPr>
              <a:t>  (Xilinx) 2012 </a:t>
            </a:r>
          </a:p>
        </p:txBody>
      </p:sp>
    </p:spTree>
    <p:extLst>
      <p:ext uri="{BB962C8B-B14F-4D97-AF65-F5344CB8AC3E}">
        <p14:creationId xmlns:p14="http://schemas.microsoft.com/office/powerpoint/2010/main" val="52549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lstStyle/>
          <a:p>
            <a:r>
              <a:rPr lang="en-US" dirty="0" smtClean="0"/>
              <a:t>Processor advancement</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27</a:t>
            </a:fld>
            <a:endParaRPr lang="en-US"/>
          </a:p>
        </p:txBody>
      </p:sp>
      <p:pic>
        <p:nvPicPr>
          <p:cNvPr id="5" name="Picture 4"/>
          <p:cNvPicPr>
            <a:picLocks noChangeAspect="1"/>
          </p:cNvPicPr>
          <p:nvPr/>
        </p:nvPicPr>
        <p:blipFill>
          <a:blip r:embed="rId2"/>
          <a:stretch>
            <a:fillRect/>
          </a:stretch>
        </p:blipFill>
        <p:spPr>
          <a:xfrm>
            <a:off x="177800" y="1316038"/>
            <a:ext cx="6273800" cy="2830635"/>
          </a:xfrm>
          <a:prstGeom prst="rect">
            <a:avLst/>
          </a:prstGeom>
        </p:spPr>
      </p:pic>
      <p:sp>
        <p:nvSpPr>
          <p:cNvPr id="3" name="Rectangle 2"/>
          <p:cNvSpPr/>
          <p:nvPr/>
        </p:nvSpPr>
        <p:spPr>
          <a:xfrm>
            <a:off x="6388100" y="2422705"/>
            <a:ext cx="2298700" cy="1200329"/>
          </a:xfrm>
          <a:prstGeom prst="rect">
            <a:avLst/>
          </a:prstGeom>
        </p:spPr>
        <p:txBody>
          <a:bodyPr wrap="square">
            <a:spAutoFit/>
          </a:bodyPr>
          <a:lstStyle/>
          <a:p>
            <a:r>
              <a:rPr lang="en-US" dirty="0" smtClean="0">
                <a:solidFill>
                  <a:schemeClr val="tx1">
                    <a:lumMod val="50000"/>
                    <a:lumOff val="50000"/>
                  </a:schemeClr>
                </a:solidFill>
              </a:rPr>
              <a:t>14 </a:t>
            </a:r>
            <a:r>
              <a:rPr lang="en-US" dirty="0">
                <a:solidFill>
                  <a:schemeClr val="tx1">
                    <a:lumMod val="50000"/>
                    <a:lumOff val="50000"/>
                  </a:schemeClr>
                </a:solidFill>
              </a:rPr>
              <a:t>nm (2013/14)</a:t>
            </a:r>
          </a:p>
          <a:p>
            <a:r>
              <a:rPr lang="en-US" dirty="0" smtClean="0">
                <a:solidFill>
                  <a:schemeClr val="tx1">
                    <a:lumMod val="50000"/>
                    <a:lumOff val="50000"/>
                  </a:schemeClr>
                </a:solidFill>
              </a:rPr>
              <a:t>10 </a:t>
            </a:r>
            <a:r>
              <a:rPr lang="en-US" dirty="0">
                <a:solidFill>
                  <a:schemeClr val="tx1">
                    <a:lumMod val="50000"/>
                    <a:lumOff val="50000"/>
                  </a:schemeClr>
                </a:solidFill>
              </a:rPr>
              <a:t>nm (2015/16)</a:t>
            </a:r>
          </a:p>
          <a:p>
            <a:r>
              <a:rPr lang="en-US" dirty="0" smtClean="0">
                <a:solidFill>
                  <a:schemeClr val="tx1">
                    <a:lumMod val="50000"/>
                    <a:lumOff val="50000"/>
                  </a:schemeClr>
                </a:solidFill>
              </a:rPr>
              <a:t>7 </a:t>
            </a:r>
            <a:r>
              <a:rPr lang="en-US" dirty="0">
                <a:solidFill>
                  <a:schemeClr val="tx1">
                    <a:lumMod val="50000"/>
                    <a:lumOff val="50000"/>
                  </a:schemeClr>
                </a:solidFill>
              </a:rPr>
              <a:t>nm (2017/18</a:t>
            </a:r>
            <a:r>
              <a:rPr lang="en-US" dirty="0" smtClean="0">
                <a:solidFill>
                  <a:schemeClr val="tx1">
                    <a:lumMod val="50000"/>
                    <a:lumOff val="50000"/>
                  </a:schemeClr>
                </a:solidFill>
              </a:rPr>
              <a:t>)</a:t>
            </a:r>
          </a:p>
          <a:p>
            <a:r>
              <a:rPr lang="en-US" dirty="0" smtClean="0">
                <a:solidFill>
                  <a:schemeClr val="tx1">
                    <a:lumMod val="50000"/>
                    <a:lumOff val="50000"/>
                  </a:schemeClr>
                </a:solidFill>
              </a:rPr>
              <a:t>5 </a:t>
            </a:r>
            <a:r>
              <a:rPr lang="en-US" dirty="0">
                <a:solidFill>
                  <a:schemeClr val="tx1">
                    <a:lumMod val="50000"/>
                    <a:lumOff val="50000"/>
                  </a:schemeClr>
                </a:solidFill>
              </a:rPr>
              <a:t>nm (2019/20)</a:t>
            </a:r>
          </a:p>
        </p:txBody>
      </p:sp>
      <p:sp>
        <p:nvSpPr>
          <p:cNvPr id="7" name="TextBox 6"/>
          <p:cNvSpPr txBox="1"/>
          <p:nvPr/>
        </p:nvSpPr>
        <p:spPr>
          <a:xfrm>
            <a:off x="6553200" y="1955800"/>
            <a:ext cx="1261884" cy="369332"/>
          </a:xfrm>
          <a:prstGeom prst="rect">
            <a:avLst/>
          </a:prstGeom>
          <a:noFill/>
        </p:spPr>
        <p:txBody>
          <a:bodyPr wrap="none" rtlCol="0">
            <a:spAutoFit/>
          </a:bodyPr>
          <a:lstStyle/>
          <a:p>
            <a:r>
              <a:rPr lang="en-US" dirty="0" smtClean="0">
                <a:solidFill>
                  <a:srgbClr val="007BFF"/>
                </a:solidFill>
              </a:rPr>
              <a:t>Technology</a:t>
            </a:r>
            <a:endParaRPr lang="en-US" dirty="0">
              <a:solidFill>
                <a:srgbClr val="007BFF"/>
              </a:solidFill>
            </a:endParaRPr>
          </a:p>
        </p:txBody>
      </p:sp>
      <p:sp>
        <p:nvSpPr>
          <p:cNvPr id="8" name="Rectangle 7"/>
          <p:cNvSpPr/>
          <p:nvPr/>
        </p:nvSpPr>
        <p:spPr>
          <a:xfrm>
            <a:off x="2197100" y="4556036"/>
            <a:ext cx="4572000" cy="1200329"/>
          </a:xfrm>
          <a:prstGeom prst="rect">
            <a:avLst/>
          </a:prstGeom>
        </p:spPr>
        <p:txBody>
          <a:bodyPr>
            <a:spAutoFit/>
          </a:bodyPr>
          <a:lstStyle/>
          <a:p>
            <a:r>
              <a:rPr lang="en-US" dirty="0" smtClean="0">
                <a:solidFill>
                  <a:schemeClr val="tx1">
                    <a:lumMod val="50000"/>
                    <a:lumOff val="50000"/>
                  </a:schemeClr>
                </a:solidFill>
              </a:rPr>
              <a:t>The </a:t>
            </a:r>
            <a:r>
              <a:rPr lang="en-US" dirty="0">
                <a:solidFill>
                  <a:schemeClr val="tx1">
                    <a:lumMod val="50000"/>
                    <a:lumOff val="50000"/>
                  </a:schemeClr>
                </a:solidFill>
              </a:rPr>
              <a:t>architecture </a:t>
            </a:r>
            <a:r>
              <a:rPr lang="en-US" dirty="0" smtClean="0">
                <a:solidFill>
                  <a:schemeClr val="tx1">
                    <a:lumMod val="50000"/>
                    <a:lumOff val="50000"/>
                  </a:schemeClr>
                </a:solidFill>
              </a:rPr>
              <a:t>has </a:t>
            </a:r>
            <a:r>
              <a:rPr lang="en-US" dirty="0">
                <a:solidFill>
                  <a:schemeClr val="tx1">
                    <a:lumMod val="50000"/>
                    <a:lumOff val="50000"/>
                  </a:schemeClr>
                </a:solidFill>
              </a:rPr>
              <a:t>become more efficient with deeper pipelines, smarter branch prediction and hardware prefetching of data from memory into caches.</a:t>
            </a:r>
          </a:p>
        </p:txBody>
      </p:sp>
    </p:spTree>
    <p:extLst>
      <p:ext uri="{BB962C8B-B14F-4D97-AF65-F5344CB8AC3E}">
        <p14:creationId xmlns:p14="http://schemas.microsoft.com/office/powerpoint/2010/main" val="10642927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lstStyle/>
          <a:p>
            <a:r>
              <a:rPr lang="en-US" dirty="0" smtClean="0"/>
              <a:t>Microprocessor performance</a:t>
            </a:r>
            <a:endParaRPr lang="en-US" dirty="0"/>
          </a:p>
        </p:txBody>
      </p:sp>
      <p:pic>
        <p:nvPicPr>
          <p:cNvPr id="4" name="Picture 3"/>
          <p:cNvPicPr>
            <a:picLocks noChangeAspect="1"/>
          </p:cNvPicPr>
          <p:nvPr/>
        </p:nvPicPr>
        <p:blipFill>
          <a:blip r:embed="rId2"/>
          <a:stretch>
            <a:fillRect/>
          </a:stretch>
        </p:blipFill>
        <p:spPr>
          <a:xfrm>
            <a:off x="1471612" y="2027239"/>
            <a:ext cx="6124575" cy="4184366"/>
          </a:xfrm>
          <a:prstGeom prst="rect">
            <a:avLst/>
          </a:prstGeom>
        </p:spPr>
      </p:pic>
      <p:sp>
        <p:nvSpPr>
          <p:cNvPr id="5" name="Rectangle 4"/>
          <p:cNvSpPr/>
          <p:nvPr/>
        </p:nvSpPr>
        <p:spPr>
          <a:xfrm>
            <a:off x="508000" y="1776631"/>
            <a:ext cx="7762875" cy="369332"/>
          </a:xfrm>
          <a:prstGeom prst="rect">
            <a:avLst/>
          </a:prstGeom>
        </p:spPr>
        <p:txBody>
          <a:bodyPr wrap="square">
            <a:spAutoFit/>
          </a:bodyPr>
          <a:lstStyle/>
          <a:p>
            <a:pPr algn="ctr"/>
            <a:r>
              <a:rPr lang="en-US" dirty="0">
                <a:solidFill>
                  <a:srgbClr val="7F7F7F"/>
                </a:solidFill>
              </a:rPr>
              <a:t>Integer application performance (SPECint2006) over time (1985-2010).</a:t>
            </a:r>
          </a:p>
        </p:txBody>
      </p:sp>
      <p:sp>
        <p:nvSpPr>
          <p:cNvPr id="6" name="Rectangle 5"/>
          <p:cNvSpPr/>
          <p:nvPr/>
        </p:nvSpPr>
        <p:spPr>
          <a:xfrm>
            <a:off x="355600" y="1193800"/>
            <a:ext cx="8470899" cy="646331"/>
          </a:xfrm>
          <a:prstGeom prst="rect">
            <a:avLst/>
          </a:prstGeom>
        </p:spPr>
        <p:txBody>
          <a:bodyPr wrap="square">
            <a:spAutoFit/>
          </a:bodyPr>
          <a:lstStyle/>
          <a:p>
            <a:r>
              <a:rPr lang="en-US" dirty="0" smtClean="0">
                <a:solidFill>
                  <a:schemeClr val="tx1">
                    <a:lumMod val="50000"/>
                    <a:lumOff val="50000"/>
                  </a:schemeClr>
                </a:solidFill>
              </a:rPr>
              <a:t>Computer performance was </a:t>
            </a:r>
            <a:r>
              <a:rPr lang="en-US" dirty="0">
                <a:solidFill>
                  <a:schemeClr val="tx1">
                    <a:lumMod val="50000"/>
                    <a:lumOff val="50000"/>
                  </a:schemeClr>
                </a:solidFill>
              </a:rPr>
              <a:t>growing exponentially at the rate of more than </a:t>
            </a:r>
            <a:r>
              <a:rPr lang="en-US" dirty="0" smtClean="0">
                <a:solidFill>
                  <a:schemeClr val="tx1">
                    <a:lumMod val="50000"/>
                    <a:lumOff val="50000"/>
                  </a:schemeClr>
                </a:solidFill>
              </a:rPr>
              <a:t>50 percent </a:t>
            </a:r>
            <a:r>
              <a:rPr lang="en-US" dirty="0">
                <a:solidFill>
                  <a:schemeClr val="tx1">
                    <a:lumMod val="50000"/>
                    <a:lumOff val="50000"/>
                  </a:schemeClr>
                </a:solidFill>
              </a:rPr>
              <a:t>per </a:t>
            </a:r>
            <a:r>
              <a:rPr lang="en-US" dirty="0" smtClean="0">
                <a:solidFill>
                  <a:schemeClr val="tx1">
                    <a:lumMod val="50000"/>
                    <a:lumOff val="50000"/>
                  </a:schemeClr>
                </a:solidFill>
              </a:rPr>
              <a:t>year…</a:t>
            </a:r>
            <a:endParaRPr lang="en-US" dirty="0">
              <a:solidFill>
                <a:schemeClr val="tx1">
                  <a:lumMod val="50000"/>
                  <a:lumOff val="50000"/>
                </a:schemeClr>
              </a:solidFill>
            </a:endParaRPr>
          </a:p>
        </p:txBody>
      </p:sp>
      <p:sp>
        <p:nvSpPr>
          <p:cNvPr id="7" name="Slide Number Placeholder 6"/>
          <p:cNvSpPr>
            <a:spLocks noGrp="1"/>
          </p:cNvSpPr>
          <p:nvPr>
            <p:ph type="sldNum" sz="quarter" idx="12"/>
          </p:nvPr>
        </p:nvSpPr>
        <p:spPr/>
        <p:txBody>
          <a:bodyPr/>
          <a:lstStyle/>
          <a:p>
            <a:fld id="{8B376B6F-AD08-2649-B710-3400287218EC}" type="slidenum">
              <a:rPr lang="en-US" smtClean="0"/>
              <a:pPr/>
              <a:t>28</a:t>
            </a:fld>
            <a:endParaRPr lang="en-US"/>
          </a:p>
        </p:txBody>
      </p:sp>
      <p:sp>
        <p:nvSpPr>
          <p:cNvPr id="8" name="Rectangle 7"/>
          <p:cNvSpPr/>
          <p:nvPr/>
        </p:nvSpPr>
        <p:spPr>
          <a:xfrm>
            <a:off x="4572000" y="4173835"/>
            <a:ext cx="4572000" cy="923330"/>
          </a:xfrm>
          <a:prstGeom prst="rect">
            <a:avLst/>
          </a:prstGeom>
        </p:spPr>
        <p:txBody>
          <a:bodyPr>
            <a:spAutoFit/>
          </a:bodyPr>
          <a:lstStyle/>
          <a:p>
            <a:r>
              <a:rPr lang="en-US" dirty="0">
                <a:solidFill>
                  <a:srgbClr val="7F7F7F"/>
                </a:solidFill>
              </a:rPr>
              <a:t>We have enjoyed huge and steady advances over the years: ×1000 in CPUs power in the last 20 years.</a:t>
            </a:r>
          </a:p>
        </p:txBody>
      </p:sp>
      <p:sp>
        <p:nvSpPr>
          <p:cNvPr id="9" name="Rectangle 8"/>
          <p:cNvSpPr/>
          <p:nvPr/>
        </p:nvSpPr>
        <p:spPr>
          <a:xfrm>
            <a:off x="114300" y="6122084"/>
            <a:ext cx="4572000" cy="646331"/>
          </a:xfrm>
          <a:prstGeom prst="rect">
            <a:avLst/>
          </a:prstGeom>
        </p:spPr>
        <p:txBody>
          <a:bodyPr>
            <a:spAutoFit/>
          </a:bodyPr>
          <a:lstStyle/>
          <a:p>
            <a:r>
              <a:rPr lang="en-US" dirty="0">
                <a:solidFill>
                  <a:srgbClr val="7F7F7F"/>
                </a:solidFill>
              </a:rPr>
              <a:t>From: "The Future of Computing Performance: Game Over or Next Level?"</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20188" cy="6858000"/>
          </a:xfrm>
          <a:prstGeom prst="rect">
            <a:avLst/>
          </a:prstGeom>
        </p:spPr>
      </p:pic>
      <p:sp>
        <p:nvSpPr>
          <p:cNvPr id="4" name="Slide Number Placeholder 3"/>
          <p:cNvSpPr>
            <a:spLocks noGrp="1"/>
          </p:cNvSpPr>
          <p:nvPr>
            <p:ph type="sldNum" sz="quarter" idx="12"/>
          </p:nvPr>
        </p:nvSpPr>
        <p:spPr/>
        <p:txBody>
          <a:bodyPr/>
          <a:lstStyle/>
          <a:p>
            <a:fld id="{8B376B6F-AD08-2649-B710-3400287218EC}" type="slidenum">
              <a:rPr lang="en-US" smtClean="0"/>
              <a:pPr/>
              <a:t>29</a:t>
            </a:fld>
            <a:endParaRPr lang="en-US"/>
          </a:p>
        </p:txBody>
      </p:sp>
      <p:sp>
        <p:nvSpPr>
          <p:cNvPr id="2" name="Rectangle 1"/>
          <p:cNvSpPr/>
          <p:nvPr/>
        </p:nvSpPr>
        <p:spPr>
          <a:xfrm>
            <a:off x="914400" y="540435"/>
            <a:ext cx="4572000" cy="646331"/>
          </a:xfrm>
          <a:prstGeom prst="rect">
            <a:avLst/>
          </a:prstGeom>
        </p:spPr>
        <p:txBody>
          <a:bodyPr>
            <a:spAutoFit/>
          </a:bodyPr>
          <a:lstStyle/>
          <a:p>
            <a:r>
              <a:rPr lang="en-US" dirty="0" smtClean="0">
                <a:solidFill>
                  <a:srgbClr val="007BFF"/>
                </a:solidFill>
              </a:rPr>
              <a:t>Pentium </a:t>
            </a:r>
            <a:r>
              <a:rPr lang="en-US" dirty="0">
                <a:solidFill>
                  <a:srgbClr val="007BFF"/>
                </a:solidFill>
              </a:rPr>
              <a:t>Pro in 1996: 150 MHz</a:t>
            </a:r>
          </a:p>
          <a:p>
            <a:r>
              <a:rPr lang="en-US" dirty="0" smtClean="0">
                <a:solidFill>
                  <a:srgbClr val="007BFF"/>
                </a:solidFill>
              </a:rPr>
              <a:t>Pentium </a:t>
            </a:r>
            <a:r>
              <a:rPr lang="en-US" dirty="0">
                <a:solidFill>
                  <a:srgbClr val="007BFF"/>
                </a:solidFill>
              </a:rPr>
              <a:t>4 in 2003: 3.8 GHz (~25x)</a:t>
            </a:r>
          </a:p>
        </p:txBody>
      </p:sp>
      <p:sp>
        <p:nvSpPr>
          <p:cNvPr id="3" name="Rectangle 2"/>
          <p:cNvSpPr/>
          <p:nvPr/>
        </p:nvSpPr>
        <p:spPr>
          <a:xfrm>
            <a:off x="1029761" y="1847334"/>
            <a:ext cx="2233078" cy="923330"/>
          </a:xfrm>
          <a:prstGeom prst="rect">
            <a:avLst/>
          </a:prstGeom>
        </p:spPr>
        <p:txBody>
          <a:bodyPr wrap="none">
            <a:spAutoFit/>
          </a:bodyPr>
          <a:lstStyle/>
          <a:p>
            <a:r>
              <a:rPr lang="en-US" dirty="0">
                <a:solidFill>
                  <a:srgbClr val="007BFF"/>
                </a:solidFill>
              </a:rPr>
              <a:t>Intel Xeon E5-2650 </a:t>
            </a:r>
            <a:r>
              <a:rPr lang="en-US" dirty="0" smtClean="0">
                <a:solidFill>
                  <a:srgbClr val="007BFF"/>
                </a:solidFill>
              </a:rPr>
              <a:t>v2</a:t>
            </a:r>
          </a:p>
          <a:p>
            <a:r>
              <a:rPr lang="en-US" dirty="0">
                <a:solidFill>
                  <a:srgbClr val="007BFF"/>
                </a:solidFill>
              </a:rPr>
              <a:t>“only” 2.60 GHz </a:t>
            </a:r>
          </a:p>
          <a:p>
            <a:endParaRPr lang="en-US" dirty="0">
              <a:solidFill>
                <a:srgbClr val="007BFF"/>
              </a:solidFill>
            </a:endParaRPr>
          </a:p>
        </p:txBody>
      </p:sp>
      <p:sp>
        <p:nvSpPr>
          <p:cNvPr id="5" name="Down Arrow 4"/>
          <p:cNvSpPr/>
          <p:nvPr/>
        </p:nvSpPr>
        <p:spPr>
          <a:xfrm>
            <a:off x="2044700" y="1186766"/>
            <a:ext cx="292100" cy="5658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9221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LHC at CERN</a:t>
            </a:r>
            <a:endParaRPr lang="en-US" dirty="0"/>
          </a:p>
        </p:txBody>
      </p:sp>
      <p:sp>
        <p:nvSpPr>
          <p:cNvPr id="3" name="Content Placeholder 2"/>
          <p:cNvSpPr>
            <a:spLocks noGrp="1"/>
          </p:cNvSpPr>
          <p:nvPr>
            <p:ph idx="1"/>
          </p:nvPr>
        </p:nvSpPr>
        <p:spPr>
          <a:xfrm>
            <a:off x="177800" y="2770838"/>
            <a:ext cx="4660900" cy="3739797"/>
          </a:xfrm>
          <a:noFill/>
        </p:spPr>
        <p:txBody>
          <a:bodyPr>
            <a:normAutofit/>
          </a:bodyPr>
          <a:lstStyle/>
          <a:p>
            <a:pPr lvl="0"/>
            <a:r>
              <a:rPr lang="en-US" sz="2400" dirty="0" smtClean="0">
                <a:latin typeface="Arial"/>
              </a:rPr>
              <a:t>Beam energy: 7 </a:t>
            </a:r>
            <a:r>
              <a:rPr lang="en-US" sz="2400" dirty="0" err="1" smtClean="0">
                <a:latin typeface="Arial"/>
              </a:rPr>
              <a:t>TeV</a:t>
            </a:r>
            <a:endParaRPr lang="en-US" sz="2400" dirty="0" smtClean="0">
              <a:latin typeface="Arial"/>
            </a:endParaRPr>
          </a:p>
          <a:p>
            <a:pPr lvl="0"/>
            <a:r>
              <a:rPr lang="en-US" sz="2400" dirty="0" smtClean="0">
                <a:latin typeface="Arial"/>
              </a:rPr>
              <a:t>Collision energy: 14 </a:t>
            </a:r>
            <a:r>
              <a:rPr lang="en-US" sz="2400" dirty="0" err="1" smtClean="0">
                <a:latin typeface="Arial"/>
              </a:rPr>
              <a:t>TeV</a:t>
            </a:r>
            <a:r>
              <a:rPr lang="en-US" sz="2400" dirty="0" smtClean="0">
                <a:latin typeface="Arial"/>
              </a:rPr>
              <a:t> </a:t>
            </a:r>
          </a:p>
          <a:p>
            <a:pPr lvl="0"/>
            <a:r>
              <a:rPr lang="en-US" sz="2400" dirty="0" smtClean="0">
                <a:latin typeface="Arial"/>
              </a:rPr>
              <a:t>2808 bunches/beam</a:t>
            </a:r>
          </a:p>
          <a:p>
            <a:pPr lvl="0"/>
            <a:r>
              <a:rPr lang="en-US" sz="2400" dirty="0" smtClean="0">
                <a:latin typeface="Arial"/>
              </a:rPr>
              <a:t>~10</a:t>
            </a:r>
            <a:r>
              <a:rPr lang="en-US" sz="2400" baseline="30000" dirty="0" smtClean="0">
                <a:latin typeface="Arial"/>
              </a:rPr>
              <a:t>11</a:t>
            </a:r>
            <a:r>
              <a:rPr lang="en-US" sz="2400" dirty="0" smtClean="0">
                <a:latin typeface="Arial"/>
              </a:rPr>
              <a:t> proton/bunch</a:t>
            </a:r>
          </a:p>
          <a:p>
            <a:r>
              <a:rPr lang="en-US" sz="2400" dirty="0" smtClean="0">
                <a:latin typeface="Arial"/>
              </a:rPr>
              <a:t>Bunch crossing: </a:t>
            </a:r>
            <a:r>
              <a:rPr lang="en-US" sz="2400" dirty="0" smtClean="0">
                <a:solidFill>
                  <a:schemeClr val="tx1">
                    <a:lumMod val="50000"/>
                    <a:lumOff val="50000"/>
                  </a:schemeClr>
                </a:solidFill>
              </a:rPr>
              <a:t> 40 MHz</a:t>
            </a:r>
            <a:r>
              <a:rPr lang="en-US" sz="2400" dirty="0" smtClean="0">
                <a:latin typeface="Arial"/>
              </a:rPr>
              <a:t> </a:t>
            </a:r>
          </a:p>
          <a:p>
            <a:r>
              <a:rPr lang="en-US" sz="2400" dirty="0">
                <a:latin typeface="Arial"/>
              </a:rPr>
              <a:t>C</a:t>
            </a:r>
            <a:r>
              <a:rPr lang="en-US" sz="2400" dirty="0" smtClean="0">
                <a:latin typeface="Arial"/>
              </a:rPr>
              <a:t>ollision period: 25 ns</a:t>
            </a:r>
          </a:p>
          <a:p>
            <a:pPr lvl="0"/>
            <a:r>
              <a:rPr lang="en-US" sz="2400" b="1" dirty="0" smtClean="0">
                <a:solidFill>
                  <a:schemeClr val="tx1">
                    <a:lumMod val="50000"/>
                    <a:lumOff val="50000"/>
                  </a:schemeClr>
                </a:solidFill>
                <a:latin typeface="Arial"/>
              </a:rPr>
              <a:t>Luminosity: ~10</a:t>
            </a:r>
            <a:r>
              <a:rPr lang="en-US" sz="2400" b="1" baseline="30000" dirty="0" smtClean="0">
                <a:solidFill>
                  <a:schemeClr val="tx1">
                    <a:lumMod val="50000"/>
                    <a:lumOff val="50000"/>
                  </a:schemeClr>
                </a:solidFill>
                <a:latin typeface="Arial"/>
              </a:rPr>
              <a:t>34</a:t>
            </a:r>
            <a:r>
              <a:rPr lang="en-US" sz="2400" b="1" dirty="0" smtClean="0">
                <a:solidFill>
                  <a:schemeClr val="tx1">
                    <a:lumMod val="50000"/>
                    <a:lumOff val="50000"/>
                  </a:schemeClr>
                </a:solidFill>
                <a:latin typeface="Arial"/>
              </a:rPr>
              <a:t> cm</a:t>
            </a:r>
            <a:r>
              <a:rPr lang="en-US" sz="2400" b="1" baseline="30000" dirty="0" smtClean="0">
                <a:solidFill>
                  <a:schemeClr val="tx1">
                    <a:lumMod val="50000"/>
                    <a:lumOff val="50000"/>
                  </a:schemeClr>
                </a:solidFill>
                <a:latin typeface="Arial"/>
              </a:rPr>
              <a:t>-2</a:t>
            </a:r>
            <a:r>
              <a:rPr lang="en-US" sz="2400" b="1" dirty="0" smtClean="0">
                <a:solidFill>
                  <a:schemeClr val="tx1">
                    <a:lumMod val="50000"/>
                    <a:lumOff val="50000"/>
                  </a:schemeClr>
                </a:solidFill>
                <a:latin typeface="Arial"/>
              </a:rPr>
              <a:t>s</a:t>
            </a:r>
            <a:r>
              <a:rPr lang="en-US" sz="2400" b="1" baseline="30000" dirty="0" smtClean="0">
                <a:solidFill>
                  <a:schemeClr val="tx1">
                    <a:lumMod val="50000"/>
                    <a:lumOff val="50000"/>
                  </a:schemeClr>
                </a:solidFill>
                <a:latin typeface="Arial"/>
              </a:rPr>
              <a:t>-1</a:t>
            </a:r>
          </a:p>
          <a:p>
            <a:pPr>
              <a:buNone/>
            </a:pPr>
            <a:endParaRPr lang="en-US" sz="2400" dirty="0" smtClean="0">
              <a:latin typeface="Arial"/>
            </a:endParaRPr>
          </a:p>
          <a:p>
            <a:pPr lvl="0">
              <a:buNone/>
            </a:pPr>
            <a:endParaRPr lang="en-US" sz="2400" dirty="0" smtClean="0">
              <a:latin typeface="Arial"/>
            </a:endParaRPr>
          </a:p>
          <a:p>
            <a:endParaRPr lang="en-US" sz="2400" dirty="0"/>
          </a:p>
        </p:txBody>
      </p:sp>
      <p:sp>
        <p:nvSpPr>
          <p:cNvPr id="6" name="Rectangle 5"/>
          <p:cNvSpPr/>
          <p:nvPr/>
        </p:nvSpPr>
        <p:spPr>
          <a:xfrm>
            <a:off x="165100" y="1767283"/>
            <a:ext cx="4000500" cy="461665"/>
          </a:xfrm>
          <a:prstGeom prst="rect">
            <a:avLst/>
          </a:prstGeom>
        </p:spPr>
        <p:txBody>
          <a:bodyPr wrap="square">
            <a:spAutoFit/>
          </a:bodyPr>
          <a:lstStyle/>
          <a:p>
            <a:pPr lvl="0" algn="ctr"/>
            <a:r>
              <a:rPr lang="en-US" sz="2400" dirty="0" smtClean="0">
                <a:solidFill>
                  <a:srgbClr val="007BFF"/>
                </a:solidFill>
              </a:rPr>
              <a:t>LHC main design parameters:</a:t>
            </a:r>
          </a:p>
        </p:txBody>
      </p:sp>
      <p:sp>
        <p:nvSpPr>
          <p:cNvPr id="4" name="Slide Number Placeholder 3"/>
          <p:cNvSpPr>
            <a:spLocks noGrp="1"/>
          </p:cNvSpPr>
          <p:nvPr>
            <p:ph type="sldNum" sz="quarter" idx="12"/>
          </p:nvPr>
        </p:nvSpPr>
        <p:spPr/>
        <p:txBody>
          <a:bodyPr/>
          <a:lstStyle/>
          <a:p>
            <a:fld id="{8B376B6F-AD08-2649-B710-3400287218EC}" type="slidenum">
              <a:rPr lang="en-US" smtClean="0"/>
              <a:pPr/>
              <a:t>3</a:t>
            </a:fld>
            <a:endParaRPr lang="en-US"/>
          </a:p>
        </p:txBody>
      </p:sp>
      <p:sp>
        <p:nvSpPr>
          <p:cNvPr id="11" name="Content Placeholder 2"/>
          <p:cNvSpPr txBox="1">
            <a:spLocks/>
          </p:cNvSpPr>
          <p:nvPr/>
        </p:nvSpPr>
        <p:spPr>
          <a:xfrm>
            <a:off x="4508497" y="3193845"/>
            <a:ext cx="4241803" cy="3168856"/>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2400" b="1" dirty="0" err="1" smtClean="0">
                <a:solidFill>
                  <a:srgbClr val="7F7F7F"/>
                </a:solidFill>
                <a:latin typeface="Arial"/>
                <a:cs typeface="Arial"/>
              </a:rPr>
              <a:t>R(t</a:t>
            </a:r>
            <a:r>
              <a:rPr lang="en-US" sz="2400" b="1" dirty="0" smtClean="0">
                <a:solidFill>
                  <a:srgbClr val="7F7F7F"/>
                </a:solidFill>
                <a:latin typeface="Arial"/>
                <a:cs typeface="Arial"/>
              </a:rPr>
              <a:t>)</a:t>
            </a:r>
            <a:r>
              <a:rPr lang="en-US" sz="2400" dirty="0" smtClean="0">
                <a:solidFill>
                  <a:srgbClr val="7F7F7F"/>
                </a:solidFill>
                <a:latin typeface="Arial"/>
                <a:cs typeface="Arial"/>
              </a:rPr>
              <a:t>: proton-proton collision rate (s</a:t>
            </a:r>
            <a:r>
              <a:rPr lang="en-US" sz="2400" baseline="30000" dirty="0" smtClean="0">
                <a:solidFill>
                  <a:srgbClr val="7F7F7F"/>
                </a:solidFill>
                <a:latin typeface="Arial"/>
                <a:cs typeface="Arial"/>
              </a:rPr>
              <a:t>-1</a:t>
            </a:r>
            <a:r>
              <a:rPr lang="en-US" sz="2400" dirty="0" smtClean="0">
                <a:solidFill>
                  <a:srgbClr val="7F7F7F"/>
                </a:solidFill>
                <a:latin typeface="Arial"/>
                <a:cs typeface="Arial"/>
              </a:rPr>
              <a:t>).</a:t>
            </a:r>
            <a:endParaRPr lang="en-US" sz="2400" baseline="30000" dirty="0" smtClean="0">
              <a:solidFill>
                <a:srgbClr val="7F7F7F"/>
              </a:solidFill>
              <a:latin typeface="Arial"/>
              <a:cs typeface="Arial"/>
            </a:endParaRPr>
          </a:p>
          <a:p>
            <a:pPr marL="342900" lvl="0" indent="-342900">
              <a:spcBef>
                <a:spcPct val="20000"/>
              </a:spcBef>
              <a:buFont typeface="Arial"/>
              <a:buChar char="•"/>
            </a:pPr>
            <a:r>
              <a:rPr lang="en-US" sz="2400" b="1" dirty="0" err="1" smtClean="0">
                <a:solidFill>
                  <a:schemeClr val="tx1">
                    <a:lumMod val="50000"/>
                    <a:lumOff val="50000"/>
                  </a:schemeClr>
                </a:solidFill>
                <a:latin typeface="Lucida Calligraphy"/>
                <a:cs typeface="Lucida Calligraphy"/>
              </a:rPr>
              <a:t>L</a:t>
            </a:r>
            <a:r>
              <a:rPr lang="en-US" sz="2400" b="1" dirty="0" err="1" smtClean="0">
                <a:solidFill>
                  <a:srgbClr val="7F7F7F"/>
                </a:solidFill>
                <a:latin typeface="Arial"/>
                <a:cs typeface="Arial"/>
              </a:rPr>
              <a:t>(t</a:t>
            </a:r>
            <a:r>
              <a:rPr lang="en-US" sz="2400" b="1" dirty="0" smtClean="0">
                <a:solidFill>
                  <a:srgbClr val="7F7F7F"/>
                </a:solidFill>
                <a:latin typeface="Arial"/>
                <a:cs typeface="Arial"/>
              </a:rPr>
              <a:t>)</a:t>
            </a:r>
            <a:r>
              <a:rPr lang="en-US" sz="2400" dirty="0" smtClean="0">
                <a:solidFill>
                  <a:srgbClr val="7F7F7F"/>
                </a:solidFill>
                <a:latin typeface="Arial"/>
                <a:cs typeface="Arial"/>
              </a:rPr>
              <a:t>: luminosity (cm</a:t>
            </a:r>
            <a:r>
              <a:rPr lang="en-US" sz="2400" baseline="30000" dirty="0" smtClean="0">
                <a:solidFill>
                  <a:srgbClr val="7F7F7F"/>
                </a:solidFill>
                <a:latin typeface="Arial"/>
                <a:cs typeface="Arial"/>
              </a:rPr>
              <a:t>-2</a:t>
            </a:r>
            <a:r>
              <a:rPr lang="en-US" sz="2400" dirty="0" smtClean="0">
                <a:solidFill>
                  <a:srgbClr val="7F7F7F"/>
                </a:solidFill>
                <a:latin typeface="Arial"/>
                <a:cs typeface="Arial"/>
              </a:rPr>
              <a:t>s</a:t>
            </a:r>
            <a:r>
              <a:rPr lang="en-US" sz="2400" baseline="30000" dirty="0" smtClean="0">
                <a:solidFill>
                  <a:srgbClr val="7F7F7F"/>
                </a:solidFill>
                <a:latin typeface="Arial"/>
                <a:cs typeface="Arial"/>
              </a:rPr>
              <a:t>-1</a:t>
            </a:r>
            <a:r>
              <a:rPr lang="en-US" sz="2400" dirty="0" smtClean="0">
                <a:solidFill>
                  <a:srgbClr val="7F7F7F"/>
                </a:solidFill>
                <a:latin typeface="Arial"/>
                <a:cs typeface="Arial"/>
              </a:rPr>
              <a:t>)</a:t>
            </a:r>
            <a:endParaRPr lang="en-US" sz="2400" baseline="30000" dirty="0" smtClean="0">
              <a:solidFill>
                <a:srgbClr val="7F7F7F"/>
              </a:solidFill>
              <a:latin typeface="Arial"/>
              <a:cs typeface="Arial"/>
            </a:endParaRPr>
          </a:p>
          <a:p>
            <a:pPr marL="342900" lvl="0" indent="-342900">
              <a:spcBef>
                <a:spcPct val="20000"/>
              </a:spcBef>
              <a:buFont typeface="Arial"/>
              <a:buChar char="•"/>
            </a:pPr>
            <a:r>
              <a:rPr lang="en-US" sz="2400" b="1" dirty="0" smtClean="0">
                <a:solidFill>
                  <a:srgbClr val="7F7F7F"/>
                </a:solidFill>
                <a:latin typeface="Arial"/>
                <a:cs typeface="Arial"/>
              </a:rPr>
              <a:t>σ(E)</a:t>
            </a:r>
            <a:r>
              <a:rPr lang="en-US" sz="2400" dirty="0" smtClean="0">
                <a:solidFill>
                  <a:srgbClr val="7F7F7F"/>
                </a:solidFill>
                <a:latin typeface="Arial"/>
                <a:cs typeface="Arial"/>
              </a:rPr>
              <a:t>: cross section (cm</a:t>
            </a:r>
            <a:r>
              <a:rPr lang="en-US" sz="2400" baseline="30000" dirty="0" smtClean="0">
                <a:solidFill>
                  <a:srgbClr val="7F7F7F"/>
                </a:solidFill>
                <a:latin typeface="Arial"/>
                <a:cs typeface="Arial"/>
              </a:rPr>
              <a:t>-2</a:t>
            </a:r>
            <a:r>
              <a:rPr lang="en-US" sz="2400" dirty="0" smtClean="0">
                <a:solidFill>
                  <a:srgbClr val="7F7F7F"/>
                </a:solidFill>
                <a:latin typeface="Arial"/>
                <a:cs typeface="Arial"/>
              </a:rPr>
              <a:t>)</a:t>
            </a:r>
          </a:p>
          <a:p>
            <a:pPr marL="342900" lvl="0" indent="-342900">
              <a:spcBef>
                <a:spcPct val="20000"/>
              </a:spcBef>
              <a:buFont typeface="Arial"/>
              <a:buChar char="•"/>
            </a:pPr>
            <a:r>
              <a:rPr lang="en-US" sz="2400" b="1" dirty="0" err="1" smtClean="0">
                <a:solidFill>
                  <a:srgbClr val="7F7F7F"/>
                </a:solidFill>
                <a:latin typeface="Arial"/>
                <a:cs typeface="Arial"/>
              </a:rPr>
              <a:t>μ(t</a:t>
            </a:r>
            <a:r>
              <a:rPr lang="en-US" sz="2400" b="1" dirty="0" smtClean="0">
                <a:solidFill>
                  <a:srgbClr val="7F7F7F"/>
                </a:solidFill>
                <a:latin typeface="Arial"/>
                <a:cs typeface="Arial"/>
              </a:rPr>
              <a:t>)</a:t>
            </a:r>
            <a:r>
              <a:rPr lang="en-US" sz="2400" dirty="0" smtClean="0">
                <a:solidFill>
                  <a:srgbClr val="7F7F7F"/>
                </a:solidFill>
                <a:latin typeface="Arial"/>
                <a:cs typeface="Arial"/>
              </a:rPr>
              <a:t>: </a:t>
            </a:r>
            <a:r>
              <a:rPr kumimoji="0" lang="en-US" sz="2400" b="0" i="0" u="none" strike="noStrike" kern="1200" cap="none" spc="0" normalizeH="0" noProof="0" dirty="0" smtClean="0">
                <a:ln>
                  <a:noFill/>
                </a:ln>
                <a:solidFill>
                  <a:srgbClr val="7F7F7F"/>
                </a:solidFill>
                <a:effectLst/>
                <a:uLnTx/>
                <a:uFillTx/>
                <a:latin typeface="Arial"/>
                <a:ea typeface="+mn-ea"/>
                <a:cs typeface="Arial"/>
              </a:rPr>
              <a:t>event multiplicity</a:t>
            </a:r>
            <a:endParaRPr kumimoji="0" lang="en-US" sz="2400" b="0" i="0" u="none" strike="noStrike" kern="1200" cap="none" spc="0" normalizeH="0" baseline="0" noProof="0" dirty="0" smtClean="0">
              <a:ln>
                <a:noFill/>
              </a:ln>
              <a:solidFill>
                <a:srgbClr val="7F7F7F"/>
              </a:solidFill>
              <a:effectLst/>
              <a:uLnTx/>
              <a:uFillTx/>
              <a:latin typeface="Arial"/>
              <a:ea typeface="+mn-ea"/>
              <a:cs typeface="Arial"/>
            </a:endParaRPr>
          </a:p>
          <a:p>
            <a:pPr marL="342900" lvl="0" indent="-342900">
              <a:spcBef>
                <a:spcPct val="20000"/>
              </a:spcBef>
              <a:buFont typeface="Arial"/>
              <a:buChar char="•"/>
            </a:pPr>
            <a:r>
              <a:rPr lang="en-US" sz="2400" b="1" dirty="0" err="1" smtClean="0">
                <a:solidFill>
                  <a:schemeClr val="tx1">
                    <a:lumMod val="50000"/>
                    <a:lumOff val="50000"/>
                  </a:schemeClr>
                </a:solidFill>
              </a:rPr>
              <a:t>ν</a:t>
            </a:r>
            <a:r>
              <a:rPr lang="en-US" sz="2400" dirty="0" smtClean="0">
                <a:solidFill>
                  <a:schemeClr val="tx1">
                    <a:lumMod val="50000"/>
                    <a:lumOff val="50000"/>
                  </a:schemeClr>
                </a:solidFill>
              </a:rPr>
              <a:t>:</a:t>
            </a:r>
            <a:r>
              <a:rPr lang="en-US" sz="2400" baseline="-25000" dirty="0" smtClean="0">
                <a:solidFill>
                  <a:schemeClr val="tx1">
                    <a:lumMod val="50000"/>
                    <a:lumOff val="50000"/>
                  </a:schemeClr>
                </a:solidFill>
              </a:rPr>
              <a:t> </a:t>
            </a:r>
            <a:r>
              <a:rPr kumimoji="0" lang="en-US" sz="2400" b="0" i="0" u="none" strike="noStrike" kern="1200" cap="none" spc="0" normalizeH="0" baseline="0" noProof="0" dirty="0" smtClean="0">
                <a:ln>
                  <a:noFill/>
                </a:ln>
                <a:solidFill>
                  <a:srgbClr val="7F7F7F"/>
                </a:solidFill>
                <a:effectLst/>
                <a:uLnTx/>
                <a:uFillTx/>
                <a:latin typeface="Arial"/>
                <a:ea typeface="+mn-ea"/>
                <a:cs typeface="Arial"/>
              </a:rPr>
              <a:t>bunch</a:t>
            </a:r>
            <a:r>
              <a:rPr lang="en-US" sz="2400" dirty="0" smtClean="0">
                <a:solidFill>
                  <a:srgbClr val="7F7F7F"/>
                </a:solidFill>
                <a:latin typeface="Arial"/>
                <a:cs typeface="Arial"/>
              </a:rPr>
              <a:t> </a:t>
            </a:r>
            <a:r>
              <a:rPr kumimoji="0" lang="en-US" sz="2400" b="0" i="0" u="none" strike="noStrike" kern="1200" cap="none" spc="0" normalizeH="0" noProof="0" dirty="0" smtClean="0">
                <a:ln>
                  <a:noFill/>
                </a:ln>
                <a:solidFill>
                  <a:srgbClr val="7F7F7F"/>
                </a:solidFill>
                <a:effectLst/>
                <a:uLnTx/>
                <a:uFillTx/>
                <a:latin typeface="Arial"/>
                <a:ea typeface="+mn-ea"/>
                <a:cs typeface="Arial"/>
              </a:rPr>
              <a:t>crossing frequency </a:t>
            </a:r>
            <a:r>
              <a:rPr lang="en-US" sz="2400" dirty="0" smtClean="0">
                <a:solidFill>
                  <a:srgbClr val="7F7F7F"/>
                </a:solidFill>
                <a:latin typeface="Arial"/>
                <a:cs typeface="Arial"/>
              </a:rPr>
              <a:t>(s</a:t>
            </a:r>
            <a:r>
              <a:rPr lang="en-US" sz="2400" baseline="30000" dirty="0" smtClean="0">
                <a:solidFill>
                  <a:srgbClr val="7F7F7F"/>
                </a:solidFill>
                <a:latin typeface="Arial"/>
                <a:cs typeface="Arial"/>
              </a:rPr>
              <a:t>-1</a:t>
            </a:r>
            <a:r>
              <a:rPr lang="en-US" sz="2400" dirty="0" smtClean="0">
                <a:solidFill>
                  <a:srgbClr val="7F7F7F"/>
                </a:solidFill>
                <a:latin typeface="Arial"/>
                <a:cs typeface="Arial"/>
              </a:rPr>
              <a:t>).</a:t>
            </a:r>
            <a:endParaRPr kumimoji="0" lang="en-US" sz="2400" b="0" i="0" u="none" strike="noStrike" kern="1200" cap="none" spc="0" normalizeH="0" baseline="0" noProof="0" dirty="0" smtClean="0">
              <a:ln>
                <a:noFill/>
              </a:ln>
              <a:solidFill>
                <a:srgbClr val="7F7F7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rgbClr val="7F7F7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7F7F7F"/>
              </a:solidFill>
              <a:effectLst/>
              <a:uLnTx/>
              <a:uFillTx/>
              <a:latin typeface="Arial"/>
              <a:ea typeface="+mn-ea"/>
              <a:cs typeface="Arial"/>
            </a:endParaRPr>
          </a:p>
        </p:txBody>
      </p:sp>
      <p:sp>
        <p:nvSpPr>
          <p:cNvPr id="12" name="TextBox 11"/>
          <p:cNvSpPr txBox="1"/>
          <p:nvPr/>
        </p:nvSpPr>
        <p:spPr>
          <a:xfrm>
            <a:off x="4445003" y="2408975"/>
            <a:ext cx="4419600" cy="523220"/>
          </a:xfrm>
          <a:prstGeom prst="rect">
            <a:avLst/>
          </a:prstGeom>
          <a:noFill/>
          <a:ln>
            <a:solidFill>
              <a:srgbClr val="3366FF"/>
            </a:solidFill>
          </a:ln>
        </p:spPr>
        <p:txBody>
          <a:bodyPr wrap="square" rtlCol="0">
            <a:spAutoFit/>
          </a:bodyPr>
          <a:lstStyle/>
          <a:p>
            <a:pPr algn="ctr"/>
            <a:r>
              <a:rPr lang="en-US" sz="2800" dirty="0" err="1" smtClean="0">
                <a:solidFill>
                  <a:schemeClr val="tx1">
                    <a:lumMod val="50000"/>
                    <a:lumOff val="50000"/>
                  </a:schemeClr>
                </a:solidFill>
              </a:rPr>
              <a:t>R(t</a:t>
            </a:r>
            <a:r>
              <a:rPr lang="en-US" sz="2800" dirty="0" smtClean="0">
                <a:solidFill>
                  <a:schemeClr val="tx1">
                    <a:lumMod val="50000"/>
                    <a:lumOff val="50000"/>
                  </a:schemeClr>
                </a:solidFill>
              </a:rPr>
              <a:t>) = </a:t>
            </a:r>
            <a:r>
              <a:rPr lang="en-US" sz="2800" b="1" dirty="0" err="1" smtClean="0">
                <a:solidFill>
                  <a:schemeClr val="tx1">
                    <a:lumMod val="50000"/>
                    <a:lumOff val="50000"/>
                  </a:schemeClr>
                </a:solidFill>
                <a:latin typeface="Lucida Calligraphy"/>
                <a:cs typeface="Lucida Calligraphy"/>
              </a:rPr>
              <a:t>L</a:t>
            </a:r>
            <a:r>
              <a:rPr lang="en-US" sz="2800" b="1" dirty="0" err="1" smtClean="0">
                <a:solidFill>
                  <a:schemeClr val="tx1">
                    <a:lumMod val="50000"/>
                    <a:lumOff val="50000"/>
                  </a:schemeClr>
                </a:solidFill>
              </a:rPr>
              <a:t>(t</a:t>
            </a:r>
            <a:r>
              <a:rPr lang="en-US" sz="2800" b="1" dirty="0" smtClean="0">
                <a:solidFill>
                  <a:schemeClr val="tx1">
                    <a:lumMod val="50000"/>
                    <a:lumOff val="50000"/>
                  </a:schemeClr>
                </a:solidFill>
              </a:rPr>
              <a:t>)</a:t>
            </a:r>
            <a:r>
              <a:rPr lang="en-US" sz="2800" dirty="0" smtClean="0">
                <a:solidFill>
                  <a:schemeClr val="tx1">
                    <a:lumMod val="50000"/>
                    <a:lumOff val="50000"/>
                  </a:schemeClr>
                </a:solidFill>
              </a:rPr>
              <a:t> ×  σ(E) = </a:t>
            </a:r>
            <a:r>
              <a:rPr lang="en-US" sz="2800" b="1" dirty="0" err="1" smtClean="0">
                <a:solidFill>
                  <a:schemeClr val="tx1">
                    <a:lumMod val="50000"/>
                    <a:lumOff val="50000"/>
                  </a:schemeClr>
                </a:solidFill>
              </a:rPr>
              <a:t>μ(t</a:t>
            </a:r>
            <a:r>
              <a:rPr lang="en-US" sz="2800" b="1" dirty="0" smtClean="0">
                <a:solidFill>
                  <a:schemeClr val="tx1">
                    <a:lumMod val="50000"/>
                    <a:lumOff val="50000"/>
                  </a:schemeClr>
                </a:solidFill>
              </a:rPr>
              <a:t>)</a:t>
            </a:r>
            <a:r>
              <a:rPr lang="en-US" sz="2800" dirty="0" smtClean="0">
                <a:solidFill>
                  <a:schemeClr val="tx1">
                    <a:lumMod val="50000"/>
                    <a:lumOff val="50000"/>
                  </a:schemeClr>
                </a:solidFill>
              </a:rPr>
              <a:t> × </a:t>
            </a:r>
            <a:r>
              <a:rPr lang="en-US" sz="2800" dirty="0" err="1" smtClean="0">
                <a:solidFill>
                  <a:schemeClr val="tx1">
                    <a:lumMod val="50000"/>
                    <a:lumOff val="50000"/>
                  </a:schemeClr>
                </a:solidFill>
              </a:rPr>
              <a:t>ν</a:t>
            </a:r>
            <a:endParaRPr lang="en-US" sz="2800" dirty="0">
              <a:solidFill>
                <a:schemeClr val="tx1">
                  <a:lumMod val="50000"/>
                  <a:lumOff val="50000"/>
                </a:schemeClr>
              </a:solidFill>
            </a:endParaRPr>
          </a:p>
        </p:txBody>
      </p:sp>
      <p:sp>
        <p:nvSpPr>
          <p:cNvPr id="13" name="Rectangle 12"/>
          <p:cNvSpPr/>
          <p:nvPr/>
        </p:nvSpPr>
        <p:spPr>
          <a:xfrm>
            <a:off x="4686300" y="1782210"/>
            <a:ext cx="4000500" cy="461665"/>
          </a:xfrm>
          <a:prstGeom prst="rect">
            <a:avLst/>
          </a:prstGeom>
        </p:spPr>
        <p:txBody>
          <a:bodyPr wrap="square">
            <a:spAutoFit/>
          </a:bodyPr>
          <a:lstStyle/>
          <a:p>
            <a:pPr lvl="0" algn="ctr"/>
            <a:r>
              <a:rPr lang="en-US" sz="2400" dirty="0" smtClean="0">
                <a:solidFill>
                  <a:srgbClr val="007BFF"/>
                </a:solidFill>
              </a:rPr>
              <a:t>Luminosity and Pileup </a:t>
            </a:r>
            <a:endParaRPr lang="en-US" sz="2400" dirty="0" smtClean="0">
              <a:solidFill>
                <a:srgbClr val="007BFF"/>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72"/>
            <a:ext cx="8229600" cy="1143000"/>
          </a:xfrm>
        </p:spPr>
        <p:txBody>
          <a:bodyPr>
            <a:normAutofit/>
          </a:bodyPr>
          <a:lstStyle/>
          <a:p>
            <a:r>
              <a:rPr lang="en-US" dirty="0" smtClean="0"/>
              <a:t>Microprocessor Power dissipation</a:t>
            </a:r>
            <a:endParaRPr lang="en-US" dirty="0"/>
          </a:p>
        </p:txBody>
      </p:sp>
      <p:pic>
        <p:nvPicPr>
          <p:cNvPr id="4" name="Picture 3"/>
          <p:cNvPicPr>
            <a:picLocks noChangeAspect="1"/>
          </p:cNvPicPr>
          <p:nvPr/>
        </p:nvPicPr>
        <p:blipFill>
          <a:blip r:embed="rId2"/>
          <a:stretch>
            <a:fillRect/>
          </a:stretch>
        </p:blipFill>
        <p:spPr>
          <a:xfrm>
            <a:off x="930275" y="1365249"/>
            <a:ext cx="7283450" cy="4855633"/>
          </a:xfrm>
          <a:prstGeom prst="rect">
            <a:avLst/>
          </a:prstGeom>
        </p:spPr>
      </p:pic>
      <p:sp>
        <p:nvSpPr>
          <p:cNvPr id="5" name="TextBox 4"/>
          <p:cNvSpPr txBox="1"/>
          <p:nvPr/>
        </p:nvSpPr>
        <p:spPr>
          <a:xfrm rot="16200000">
            <a:off x="-20463" y="2489199"/>
            <a:ext cx="2067618" cy="369332"/>
          </a:xfrm>
          <a:prstGeom prst="rect">
            <a:avLst/>
          </a:prstGeom>
          <a:noFill/>
        </p:spPr>
        <p:txBody>
          <a:bodyPr wrap="none" rtlCol="0">
            <a:spAutoFit/>
          </a:bodyPr>
          <a:lstStyle/>
          <a:p>
            <a:r>
              <a:rPr lang="en-US" dirty="0" smtClean="0"/>
              <a:t>Power consumption</a:t>
            </a:r>
            <a:endParaRPr lang="en-US" dirty="0"/>
          </a:p>
        </p:txBody>
      </p:sp>
      <p:sp>
        <p:nvSpPr>
          <p:cNvPr id="6" name="Rectangle 5"/>
          <p:cNvSpPr/>
          <p:nvPr/>
        </p:nvSpPr>
        <p:spPr>
          <a:xfrm>
            <a:off x="4114800" y="1549338"/>
            <a:ext cx="4572000" cy="923330"/>
          </a:xfrm>
          <a:prstGeom prst="rect">
            <a:avLst/>
          </a:prstGeom>
        </p:spPr>
        <p:txBody>
          <a:bodyPr>
            <a:spAutoFit/>
          </a:bodyPr>
          <a:lstStyle/>
          <a:p>
            <a:r>
              <a:rPr lang="en-US" dirty="0" smtClean="0">
                <a:solidFill>
                  <a:srgbClr val="7F7F7F"/>
                </a:solidFill>
              </a:rPr>
              <a:t>130 </a:t>
            </a:r>
            <a:r>
              <a:rPr lang="en-US" dirty="0">
                <a:solidFill>
                  <a:srgbClr val="7F7F7F"/>
                </a:solidFill>
              </a:rPr>
              <a:t>W is the </a:t>
            </a:r>
            <a:r>
              <a:rPr lang="en-US" dirty="0" smtClean="0">
                <a:solidFill>
                  <a:srgbClr val="7F7F7F"/>
                </a:solidFill>
              </a:rPr>
              <a:t>physical limit </a:t>
            </a:r>
            <a:r>
              <a:rPr lang="en-US" dirty="0">
                <a:solidFill>
                  <a:srgbClr val="7F7F7F"/>
                </a:solidFill>
              </a:rPr>
              <a:t>for air cooling, and even approaching 130 W requires massive </a:t>
            </a:r>
            <a:r>
              <a:rPr lang="en-US" dirty="0" smtClean="0">
                <a:solidFill>
                  <a:srgbClr val="7F7F7F"/>
                </a:solidFill>
              </a:rPr>
              <a:t>heat sinks </a:t>
            </a:r>
            <a:r>
              <a:rPr lang="en-US" dirty="0">
                <a:solidFill>
                  <a:srgbClr val="7F7F7F"/>
                </a:solidFill>
              </a:rPr>
              <a:t>and local fans.</a:t>
            </a:r>
          </a:p>
        </p:txBody>
      </p:sp>
      <p:sp>
        <p:nvSpPr>
          <p:cNvPr id="3" name="Slide Number Placeholder 2"/>
          <p:cNvSpPr>
            <a:spLocks noGrp="1"/>
          </p:cNvSpPr>
          <p:nvPr>
            <p:ph type="sldNum" sz="quarter" idx="12"/>
          </p:nvPr>
        </p:nvSpPr>
        <p:spPr/>
        <p:txBody>
          <a:bodyPr/>
          <a:lstStyle/>
          <a:p>
            <a:fld id="{8B376B6F-AD08-2649-B710-3400287218EC}" type="slidenum">
              <a:rPr lang="en-US" smtClean="0"/>
              <a:pPr/>
              <a:t>30</a:t>
            </a:fld>
            <a:endParaRPr lang="en-US"/>
          </a:p>
        </p:txBody>
      </p:sp>
      <p:sp>
        <p:nvSpPr>
          <p:cNvPr id="7" name="Rectangle 6"/>
          <p:cNvSpPr/>
          <p:nvPr/>
        </p:nvSpPr>
        <p:spPr>
          <a:xfrm>
            <a:off x="114300" y="6122084"/>
            <a:ext cx="4572000" cy="646331"/>
          </a:xfrm>
          <a:prstGeom prst="rect">
            <a:avLst/>
          </a:prstGeom>
        </p:spPr>
        <p:txBody>
          <a:bodyPr>
            <a:spAutoFit/>
          </a:bodyPr>
          <a:lstStyle/>
          <a:p>
            <a:r>
              <a:rPr lang="en-US" dirty="0">
                <a:solidFill>
                  <a:srgbClr val="7F7F7F"/>
                </a:solidFill>
              </a:rPr>
              <a:t>From: "The Future of Computing Performance: Game Over or Next Level?"</a:t>
            </a:r>
          </a:p>
        </p:txBody>
      </p:sp>
      <p:sp>
        <p:nvSpPr>
          <p:cNvPr id="8" name="Rectangle 7"/>
          <p:cNvSpPr/>
          <p:nvPr/>
        </p:nvSpPr>
        <p:spPr>
          <a:xfrm>
            <a:off x="457200" y="1099172"/>
            <a:ext cx="8115300" cy="369332"/>
          </a:xfrm>
          <a:prstGeom prst="rect">
            <a:avLst/>
          </a:prstGeom>
        </p:spPr>
        <p:txBody>
          <a:bodyPr wrap="square">
            <a:spAutoFit/>
          </a:bodyPr>
          <a:lstStyle/>
          <a:p>
            <a:pPr algn="ctr"/>
            <a:r>
              <a:rPr lang="en-US" dirty="0">
                <a:solidFill>
                  <a:srgbClr val="7F7F7F"/>
                </a:solidFill>
              </a:rPr>
              <a:t>The focus is shifting to performance/watt, not just performance/price.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55600"/>
            <a:ext cx="9144000" cy="6136264"/>
          </a:xfrm>
          <a:prstGeom prst="rect">
            <a:avLst/>
          </a:prstGeom>
        </p:spPr>
      </p:pic>
      <p:sp>
        <p:nvSpPr>
          <p:cNvPr id="2" name="Title 1"/>
          <p:cNvSpPr>
            <a:spLocks noGrp="1"/>
          </p:cNvSpPr>
          <p:nvPr>
            <p:ph type="title"/>
          </p:nvPr>
        </p:nvSpPr>
        <p:spPr>
          <a:xfrm>
            <a:off x="457200" y="58738"/>
            <a:ext cx="8229600" cy="1143000"/>
          </a:xfrm>
        </p:spPr>
        <p:txBody>
          <a:bodyPr/>
          <a:lstStyle/>
          <a:p>
            <a:r>
              <a:rPr lang="en-US" dirty="0" smtClean="0"/>
              <a:t>The power wall</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31</a:t>
            </a:fld>
            <a:endParaRPr lang="en-US"/>
          </a:p>
        </p:txBody>
      </p:sp>
    </p:spTree>
    <p:extLst>
      <p:ext uri="{BB962C8B-B14F-4D97-AF65-F5344CB8AC3E}">
        <p14:creationId xmlns:p14="http://schemas.microsoft.com/office/powerpoint/2010/main" val="28755363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17638"/>
            <a:ext cx="8229600" cy="5072062"/>
          </a:xfrm>
        </p:spPr>
        <p:txBody>
          <a:bodyPr>
            <a:normAutofit fontScale="92500" lnSpcReduction="10000"/>
          </a:bodyPr>
          <a:lstStyle/>
          <a:p>
            <a:r>
              <a:rPr lang="en-US" sz="2400" dirty="0" smtClean="0"/>
              <a:t>Faced </a:t>
            </a:r>
            <a:r>
              <a:rPr lang="en-US" sz="2400" dirty="0"/>
              <a:t>with this situation, </a:t>
            </a:r>
            <a:r>
              <a:rPr lang="en-US" sz="2400" b="1" dirty="0"/>
              <a:t>building a complex wide issue superscalar CPU is not the most efficient use of silicon resources</a:t>
            </a:r>
            <a:r>
              <a:rPr lang="en-US" sz="2400" dirty="0" smtClean="0"/>
              <a:t>.</a:t>
            </a:r>
          </a:p>
          <a:p>
            <a:pPr lvl="1"/>
            <a:r>
              <a:rPr lang="en-US" sz="2000" dirty="0"/>
              <a:t>Due to fundamental circuit limitations and limited amounts of instruction level parallelism, the superscalar execution model has provide diminishing returns in performance for increasing issue width. </a:t>
            </a:r>
            <a:endParaRPr lang="en-US" sz="2000" dirty="0" smtClean="0"/>
          </a:p>
          <a:p>
            <a:r>
              <a:rPr lang="en-US" sz="2400" dirty="0" smtClean="0"/>
              <a:t>As </a:t>
            </a:r>
            <a:r>
              <a:rPr lang="en-US" sz="2400" dirty="0"/>
              <a:t>a result, the computer hardware industry has commenced building chips with </a:t>
            </a:r>
            <a:r>
              <a:rPr lang="en-US" sz="2400" dirty="0">
                <a:solidFill>
                  <a:srgbClr val="FF0000"/>
                </a:solidFill>
              </a:rPr>
              <a:t>multiple processors</a:t>
            </a:r>
            <a:r>
              <a:rPr lang="en-US" sz="2400" dirty="0"/>
              <a:t>. </a:t>
            </a:r>
            <a:r>
              <a:rPr lang="en-US" sz="2400" dirty="0" smtClean="0"/>
              <a:t>Current </a:t>
            </a:r>
            <a:r>
              <a:rPr lang="en-US" sz="2400" dirty="0"/>
              <a:t>chips range from several complex processors to hundreds of simpler processors, and future generations will keep adding more</a:t>
            </a:r>
            <a:r>
              <a:rPr lang="en-US" sz="2400" dirty="0" smtClean="0"/>
              <a:t>.</a:t>
            </a:r>
          </a:p>
          <a:p>
            <a:r>
              <a:rPr lang="en-US" sz="2400" dirty="0" smtClean="0"/>
              <a:t>To optimally use chip multiprocessors, applications must use a </a:t>
            </a:r>
            <a:r>
              <a:rPr lang="en-US" sz="2400" dirty="0" smtClean="0">
                <a:solidFill>
                  <a:srgbClr val="FF0000"/>
                </a:solidFill>
              </a:rPr>
              <a:t>parallel programming mode</a:t>
            </a:r>
            <a:r>
              <a:rPr lang="en-US" sz="2400" dirty="0" smtClean="0"/>
              <a:t>l, which divides a program into parts that are then executed in parallel on distinct processors.</a:t>
            </a:r>
          </a:p>
          <a:p>
            <a:r>
              <a:rPr lang="en-US" sz="2400" dirty="0" smtClean="0"/>
              <a:t>“We </a:t>
            </a:r>
            <a:r>
              <a:rPr lang="en-US" sz="2400" dirty="0"/>
              <a:t>have turned to multi-core chips not because of the success of our parallel software but because of our failure to continually increase CPU </a:t>
            </a:r>
            <a:r>
              <a:rPr lang="en-US" sz="2400" dirty="0" smtClean="0"/>
              <a:t>frequency”. </a:t>
            </a:r>
            <a:endParaRPr lang="en-US" sz="2400" dirty="0"/>
          </a:p>
          <a:p>
            <a:endParaRPr lang="en-US" sz="2400" dirty="0" smtClean="0">
              <a:solidFill>
                <a:srgbClr val="FF0000"/>
              </a:solidFill>
            </a:endParaRPr>
          </a:p>
        </p:txBody>
      </p:sp>
      <p:sp>
        <p:nvSpPr>
          <p:cNvPr id="2" name="Slide Number Placeholder 1"/>
          <p:cNvSpPr>
            <a:spLocks noGrp="1"/>
          </p:cNvSpPr>
          <p:nvPr>
            <p:ph type="sldNum" sz="quarter" idx="12"/>
          </p:nvPr>
        </p:nvSpPr>
        <p:spPr/>
        <p:txBody>
          <a:bodyPr/>
          <a:lstStyle/>
          <a:p>
            <a:fld id="{8B376B6F-AD08-2649-B710-3400287218EC}" type="slidenum">
              <a:rPr lang="en-US" smtClean="0"/>
              <a:pPr/>
              <a:t>32</a:t>
            </a:fld>
            <a:endParaRPr lang="en-US"/>
          </a:p>
        </p:txBody>
      </p:sp>
      <p:sp>
        <p:nvSpPr>
          <p:cNvPr id="4" name="Title 1"/>
          <p:cNvSpPr>
            <a:spLocks noGrp="1"/>
          </p:cNvSpPr>
          <p:nvPr>
            <p:ph type="title"/>
          </p:nvPr>
        </p:nvSpPr>
        <p:spPr>
          <a:xfrm>
            <a:off x="457200" y="274638"/>
            <a:ext cx="8229600" cy="1143000"/>
          </a:xfrm>
        </p:spPr>
        <p:txBody>
          <a:bodyPr>
            <a:normAutofit/>
          </a:bodyPr>
          <a:lstStyle/>
          <a:p>
            <a:r>
              <a:rPr lang="en-US" b="1" dirty="0" smtClean="0"/>
              <a:t>The case for </a:t>
            </a:r>
            <a:r>
              <a:rPr lang="en-US" dirty="0" smtClean="0"/>
              <a:t>a </a:t>
            </a:r>
            <a:r>
              <a:rPr lang="en-US" b="1" dirty="0" smtClean="0"/>
              <a:t>single chip multiprocessor</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Reduced power consumption</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33</a:t>
            </a:fld>
            <a:endParaRPr lang="en-US"/>
          </a:p>
        </p:txBody>
      </p:sp>
      <p:pic>
        <p:nvPicPr>
          <p:cNvPr id="5" name="Picture 4"/>
          <p:cNvPicPr>
            <a:picLocks noChangeAspect="1"/>
          </p:cNvPicPr>
          <p:nvPr/>
        </p:nvPicPr>
        <p:blipFill>
          <a:blip r:embed="rId2"/>
          <a:stretch>
            <a:fillRect/>
          </a:stretch>
        </p:blipFill>
        <p:spPr>
          <a:xfrm>
            <a:off x="939799" y="1417638"/>
            <a:ext cx="7317745" cy="4198544"/>
          </a:xfrm>
          <a:prstGeom prst="rect">
            <a:avLst/>
          </a:prstGeom>
        </p:spPr>
      </p:pic>
      <p:sp>
        <p:nvSpPr>
          <p:cNvPr id="6" name="Rectangle 5"/>
          <p:cNvSpPr/>
          <p:nvPr/>
        </p:nvSpPr>
        <p:spPr>
          <a:xfrm>
            <a:off x="190500" y="5398036"/>
            <a:ext cx="4572000" cy="1323439"/>
          </a:xfrm>
          <a:prstGeom prst="rect">
            <a:avLst/>
          </a:prstGeom>
        </p:spPr>
        <p:txBody>
          <a:bodyPr>
            <a:spAutoFit/>
          </a:bodyPr>
          <a:lstStyle/>
          <a:p>
            <a:r>
              <a:rPr lang="en-US" sz="1600" dirty="0" err="1"/>
              <a:t>Chandrakasan</a:t>
            </a:r>
            <a:r>
              <a:rPr lang="en-US" sz="1600" dirty="0"/>
              <a:t>, A.P.; </a:t>
            </a:r>
            <a:r>
              <a:rPr lang="en-US" sz="1600" dirty="0" err="1"/>
              <a:t>Potkonjak</a:t>
            </a:r>
            <a:r>
              <a:rPr lang="en-US" sz="1600" dirty="0"/>
              <a:t>, M.; </a:t>
            </a:r>
            <a:r>
              <a:rPr lang="en-US" sz="1600" dirty="0" err="1"/>
              <a:t>Mehra</a:t>
            </a:r>
            <a:r>
              <a:rPr lang="en-US" sz="1600" dirty="0"/>
              <a:t>, R.; </a:t>
            </a:r>
            <a:r>
              <a:rPr lang="en-US" sz="1600" dirty="0" err="1"/>
              <a:t>Rabaey</a:t>
            </a:r>
            <a:r>
              <a:rPr lang="en-US" sz="1600" dirty="0"/>
              <a:t>, J.; </a:t>
            </a:r>
            <a:r>
              <a:rPr lang="en-US" sz="1600" dirty="0" err="1"/>
              <a:t>Brodersen</a:t>
            </a:r>
            <a:r>
              <a:rPr lang="en-US" sz="1600" dirty="0"/>
              <a:t>, R.W., "Optimizing power using transformations," IEEE Transactions on Computer-Aided Design of Integrated Circuits and Systems,, vol.14, no.1, pp.12-31, Jan 1995</a:t>
            </a:r>
          </a:p>
        </p:txBody>
      </p:sp>
    </p:spTree>
    <p:extLst>
      <p:ext uri="{BB962C8B-B14F-4D97-AF65-F5344CB8AC3E}">
        <p14:creationId xmlns:p14="http://schemas.microsoft.com/office/powerpoint/2010/main" val="3016704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of Parallel Execution </a:t>
            </a:r>
          </a:p>
        </p:txBody>
      </p:sp>
      <p:sp>
        <p:nvSpPr>
          <p:cNvPr id="3" name="Content Placeholder 2"/>
          <p:cNvSpPr>
            <a:spLocks noGrp="1"/>
          </p:cNvSpPr>
          <p:nvPr>
            <p:ph idx="1"/>
          </p:nvPr>
        </p:nvSpPr>
        <p:spPr>
          <a:xfrm>
            <a:off x="304800" y="1600200"/>
            <a:ext cx="8661400" cy="2438400"/>
          </a:xfrm>
        </p:spPr>
        <p:txBody>
          <a:bodyPr>
            <a:normAutofit lnSpcReduction="10000"/>
          </a:bodyPr>
          <a:lstStyle/>
          <a:p>
            <a:r>
              <a:rPr lang="en-US" sz="2400" dirty="0"/>
              <a:t>Not all problems are amenable to parallelization (Amdahl’s law</a:t>
            </a:r>
            <a:r>
              <a:rPr lang="en-US" sz="2400" dirty="0" smtClean="0"/>
              <a:t>).</a:t>
            </a:r>
          </a:p>
          <a:p>
            <a:pPr lvl="1"/>
            <a:r>
              <a:rPr lang="en-US" sz="2000" dirty="0"/>
              <a:t>Y</a:t>
            </a:r>
            <a:r>
              <a:rPr lang="en-US" sz="2000" dirty="0" smtClean="0"/>
              <a:t>ou </a:t>
            </a:r>
            <a:r>
              <a:rPr lang="en-US" sz="2000" dirty="0"/>
              <a:t>can never do better than the remaining serial </a:t>
            </a:r>
            <a:r>
              <a:rPr lang="en-US" sz="2000" dirty="0" smtClean="0"/>
              <a:t>part of a process. </a:t>
            </a:r>
          </a:p>
          <a:p>
            <a:r>
              <a:rPr lang="en-US" sz="2400" dirty="0" smtClean="0"/>
              <a:t>Hard </a:t>
            </a:r>
            <a:r>
              <a:rPr lang="en-US" sz="2400" dirty="0"/>
              <a:t>to think </a:t>
            </a:r>
            <a:r>
              <a:rPr lang="en-US" sz="2400" dirty="0" smtClean="0"/>
              <a:t>“parallel”</a:t>
            </a:r>
          </a:p>
          <a:p>
            <a:r>
              <a:rPr lang="en-US" sz="2400" dirty="0" smtClean="0"/>
              <a:t>Communication</a:t>
            </a:r>
            <a:endParaRPr lang="en-US" sz="2400" dirty="0"/>
          </a:p>
          <a:p>
            <a:r>
              <a:rPr lang="en-US" sz="2400" dirty="0" smtClean="0"/>
              <a:t>Synchronization</a:t>
            </a:r>
            <a:endParaRPr lang="en-US" sz="2400" dirty="0"/>
          </a:p>
          <a:p>
            <a:r>
              <a:rPr lang="en-US" sz="2400" dirty="0" smtClean="0"/>
              <a:t>Debugging </a:t>
            </a:r>
            <a:endParaRPr lang="en-US" sz="2400" dirty="0"/>
          </a:p>
          <a:p>
            <a:endParaRPr lang="en-US" sz="2400"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34</a:t>
            </a:fld>
            <a:endParaRPr lang="en-US"/>
          </a:p>
        </p:txBody>
      </p:sp>
      <p:pic>
        <p:nvPicPr>
          <p:cNvPr id="5" name="Picture 4"/>
          <p:cNvPicPr>
            <a:picLocks noChangeAspect="1"/>
          </p:cNvPicPr>
          <p:nvPr/>
        </p:nvPicPr>
        <p:blipFill>
          <a:blip r:embed="rId3"/>
          <a:stretch>
            <a:fillRect/>
          </a:stretch>
        </p:blipFill>
        <p:spPr>
          <a:xfrm>
            <a:off x="2527300" y="4240768"/>
            <a:ext cx="3213100" cy="977900"/>
          </a:xfrm>
          <a:prstGeom prst="rect">
            <a:avLst/>
          </a:prstGeom>
          <a:ln>
            <a:solidFill>
              <a:srgbClr val="007BFF"/>
            </a:solidFill>
          </a:ln>
        </p:spPr>
      </p:pic>
      <p:sp>
        <p:nvSpPr>
          <p:cNvPr id="6" name="Rectangle 5"/>
          <p:cNvSpPr/>
          <p:nvPr/>
        </p:nvSpPr>
        <p:spPr>
          <a:xfrm>
            <a:off x="3358031" y="3779103"/>
            <a:ext cx="1854895" cy="461665"/>
          </a:xfrm>
          <a:prstGeom prst="rect">
            <a:avLst/>
          </a:prstGeom>
        </p:spPr>
        <p:txBody>
          <a:bodyPr wrap="none">
            <a:spAutoFit/>
          </a:bodyPr>
          <a:lstStyle/>
          <a:p>
            <a:r>
              <a:rPr lang="en-US" sz="2400" dirty="0">
                <a:solidFill>
                  <a:srgbClr val="007BFF"/>
                </a:solidFill>
              </a:rPr>
              <a:t>Amdahl’s law</a:t>
            </a:r>
          </a:p>
        </p:txBody>
      </p:sp>
      <p:sp>
        <p:nvSpPr>
          <p:cNvPr id="7" name="Rectangle 6"/>
          <p:cNvSpPr/>
          <p:nvPr/>
        </p:nvSpPr>
        <p:spPr>
          <a:xfrm>
            <a:off x="1524000" y="5237034"/>
            <a:ext cx="5753100" cy="646331"/>
          </a:xfrm>
          <a:prstGeom prst="rect">
            <a:avLst/>
          </a:prstGeom>
        </p:spPr>
        <p:txBody>
          <a:bodyPr wrap="square">
            <a:spAutoFit/>
          </a:bodyPr>
          <a:lstStyle/>
          <a:p>
            <a:r>
              <a:rPr lang="en-US" i="1" dirty="0" smtClean="0">
                <a:solidFill>
                  <a:srgbClr val="7F7F7F"/>
                </a:solidFill>
              </a:rPr>
              <a:t>P</a:t>
            </a:r>
            <a:r>
              <a:rPr lang="en-US" dirty="0" smtClean="0">
                <a:solidFill>
                  <a:srgbClr val="7F7F7F"/>
                </a:solidFill>
              </a:rPr>
              <a:t> </a:t>
            </a:r>
            <a:r>
              <a:rPr lang="en-US" dirty="0">
                <a:solidFill>
                  <a:srgbClr val="7F7F7F"/>
                </a:solidFill>
              </a:rPr>
              <a:t>is the proportion of a program that can be made </a:t>
            </a:r>
            <a:r>
              <a:rPr lang="en-US" dirty="0" smtClean="0">
                <a:solidFill>
                  <a:srgbClr val="7F7F7F"/>
                </a:solidFill>
              </a:rPr>
              <a:t>parallel</a:t>
            </a:r>
          </a:p>
          <a:p>
            <a:r>
              <a:rPr lang="en-US" i="1" dirty="0">
                <a:solidFill>
                  <a:srgbClr val="7F7F7F"/>
                </a:solidFill>
              </a:rPr>
              <a:t>N</a:t>
            </a:r>
            <a:r>
              <a:rPr lang="en-US" dirty="0">
                <a:solidFill>
                  <a:srgbClr val="7F7F7F"/>
                </a:solidFill>
              </a:rPr>
              <a:t> </a:t>
            </a:r>
            <a:r>
              <a:rPr lang="en-US" dirty="0" smtClean="0">
                <a:solidFill>
                  <a:srgbClr val="7F7F7F"/>
                </a:solidFill>
              </a:rPr>
              <a:t>is the number of processors</a:t>
            </a:r>
            <a:endParaRPr lang="en-US" dirty="0">
              <a:solidFill>
                <a:srgbClr val="7F7F7F"/>
              </a:solidFill>
            </a:endParaRPr>
          </a:p>
        </p:txBody>
      </p:sp>
      <p:sp>
        <p:nvSpPr>
          <p:cNvPr id="8" name="Rectangle 7"/>
          <p:cNvSpPr/>
          <p:nvPr/>
        </p:nvSpPr>
        <p:spPr>
          <a:xfrm>
            <a:off x="130936" y="4501634"/>
            <a:ext cx="2380730" cy="369332"/>
          </a:xfrm>
          <a:prstGeom prst="rect">
            <a:avLst/>
          </a:prstGeom>
        </p:spPr>
        <p:txBody>
          <a:bodyPr wrap="none">
            <a:spAutoFit/>
          </a:bodyPr>
          <a:lstStyle/>
          <a:p>
            <a:r>
              <a:rPr lang="en-US" dirty="0">
                <a:solidFill>
                  <a:schemeClr val="tx1">
                    <a:lumMod val="50000"/>
                    <a:lumOff val="50000"/>
                  </a:schemeClr>
                </a:solidFill>
              </a:rPr>
              <a:t>T</a:t>
            </a:r>
            <a:r>
              <a:rPr lang="en-US" dirty="0" smtClean="0">
                <a:solidFill>
                  <a:schemeClr val="tx1">
                    <a:lumMod val="50000"/>
                    <a:lumOff val="50000"/>
                  </a:schemeClr>
                </a:solidFill>
              </a:rPr>
              <a:t>he </a:t>
            </a:r>
            <a:r>
              <a:rPr lang="en-US" dirty="0">
                <a:solidFill>
                  <a:schemeClr val="tx1">
                    <a:lumMod val="50000"/>
                    <a:lumOff val="50000"/>
                  </a:schemeClr>
                </a:solidFill>
              </a:rPr>
              <a:t>maximum speedup</a:t>
            </a:r>
          </a:p>
        </p:txBody>
      </p:sp>
      <p:sp>
        <p:nvSpPr>
          <p:cNvPr id="9" name="Rectangle 8"/>
          <p:cNvSpPr/>
          <p:nvPr/>
        </p:nvSpPr>
        <p:spPr>
          <a:xfrm>
            <a:off x="685502" y="5902405"/>
            <a:ext cx="8030931" cy="646331"/>
          </a:xfrm>
          <a:prstGeom prst="rect">
            <a:avLst/>
          </a:prstGeom>
        </p:spPr>
        <p:txBody>
          <a:bodyPr wrap="square">
            <a:spAutoFit/>
          </a:bodyPr>
          <a:lstStyle/>
          <a:p>
            <a:r>
              <a:rPr lang="en-US" dirty="0">
                <a:solidFill>
                  <a:srgbClr val="7F7F7F"/>
                </a:solidFill>
              </a:rPr>
              <a:t>I</a:t>
            </a:r>
            <a:r>
              <a:rPr lang="en-US" dirty="0" smtClean="0">
                <a:solidFill>
                  <a:srgbClr val="7F7F7F"/>
                </a:solidFill>
              </a:rPr>
              <a:t>f </a:t>
            </a:r>
            <a:r>
              <a:rPr lang="en-US" i="1" dirty="0">
                <a:solidFill>
                  <a:srgbClr val="7F7F7F"/>
                </a:solidFill>
              </a:rPr>
              <a:t>P</a:t>
            </a:r>
            <a:r>
              <a:rPr lang="en-US" dirty="0">
                <a:solidFill>
                  <a:srgbClr val="7F7F7F"/>
                </a:solidFill>
              </a:rPr>
              <a:t> is 90%, then (1 − </a:t>
            </a:r>
            <a:r>
              <a:rPr lang="en-US" i="1" dirty="0">
                <a:solidFill>
                  <a:srgbClr val="7F7F7F"/>
                </a:solidFill>
              </a:rPr>
              <a:t>P</a:t>
            </a:r>
            <a:r>
              <a:rPr lang="en-US" dirty="0">
                <a:solidFill>
                  <a:srgbClr val="7F7F7F"/>
                </a:solidFill>
              </a:rPr>
              <a:t>) is 10%, and the problem can be sped up by a maximum of a factor of 10, no matter how large the value of </a:t>
            </a:r>
            <a:r>
              <a:rPr lang="en-US" i="1" dirty="0">
                <a:solidFill>
                  <a:srgbClr val="7F7F7F"/>
                </a:solidFill>
              </a:rPr>
              <a:t>N</a:t>
            </a:r>
            <a:r>
              <a:rPr lang="en-US" dirty="0">
                <a:solidFill>
                  <a:srgbClr val="7F7F7F"/>
                </a:solidFill>
              </a:rPr>
              <a:t> </a:t>
            </a:r>
            <a:r>
              <a:rPr lang="en-US" dirty="0" smtClean="0">
                <a:solidFill>
                  <a:srgbClr val="7F7F7F"/>
                </a:solidFill>
              </a:rPr>
              <a:t>used.</a:t>
            </a:r>
            <a:endParaRPr lang="en-US" dirty="0">
              <a:solidFill>
                <a:srgbClr val="7F7F7F"/>
              </a:solidFill>
            </a:endParaRPr>
          </a:p>
        </p:txBody>
      </p:sp>
      <p:pic>
        <p:nvPicPr>
          <p:cNvPr id="14" name="Picture 13"/>
          <p:cNvPicPr>
            <a:picLocks noChangeAspect="1"/>
          </p:cNvPicPr>
          <p:nvPr/>
        </p:nvPicPr>
        <p:blipFill>
          <a:blip r:embed="rId4"/>
          <a:stretch>
            <a:fillRect/>
          </a:stretch>
        </p:blipFill>
        <p:spPr>
          <a:xfrm>
            <a:off x="4357852" y="2380072"/>
            <a:ext cx="4498281" cy="1487931"/>
          </a:xfrm>
          <a:prstGeom prst="rect">
            <a:avLst/>
          </a:prstGeom>
        </p:spPr>
      </p:pic>
      <p:cxnSp>
        <p:nvCxnSpPr>
          <p:cNvPr id="16" name="Straight Arrow Connector 15"/>
          <p:cNvCxnSpPr/>
          <p:nvPr/>
        </p:nvCxnSpPr>
        <p:spPr>
          <a:xfrm flipV="1">
            <a:off x="5524500" y="3556000"/>
            <a:ext cx="2755900" cy="131496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5149426" y="4590534"/>
            <a:ext cx="527474" cy="5529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5710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Parallel </a:t>
            </a:r>
            <a:r>
              <a:rPr lang="en-US" dirty="0" smtClean="0"/>
              <a:t>programming tools</a:t>
            </a:r>
            <a:endParaRPr lang="en-US" dirty="0"/>
          </a:p>
        </p:txBody>
      </p:sp>
      <p:sp>
        <p:nvSpPr>
          <p:cNvPr id="3" name="Content Placeholder 2"/>
          <p:cNvSpPr>
            <a:spLocks noGrp="1"/>
          </p:cNvSpPr>
          <p:nvPr>
            <p:ph idx="1"/>
          </p:nvPr>
        </p:nvSpPr>
        <p:spPr>
          <a:xfrm>
            <a:off x="457200" y="1290638"/>
            <a:ext cx="8229600" cy="4938712"/>
          </a:xfrm>
        </p:spPr>
        <p:txBody>
          <a:bodyPr>
            <a:normAutofit fontScale="92500" lnSpcReduction="10000"/>
          </a:bodyPr>
          <a:lstStyle/>
          <a:p>
            <a:r>
              <a:rPr lang="en-US" sz="2400" dirty="0"/>
              <a:t>General-purpose </a:t>
            </a:r>
            <a:r>
              <a:rPr lang="en-US" sz="2400" dirty="0" smtClean="0"/>
              <a:t>GPU</a:t>
            </a:r>
          </a:p>
          <a:p>
            <a:pPr lvl="1"/>
            <a:r>
              <a:rPr lang="en-US" sz="2000" dirty="0"/>
              <a:t>Silicon Graphics </a:t>
            </a:r>
            <a:r>
              <a:rPr lang="en-US" sz="2000" dirty="0" smtClean="0"/>
              <a:t>Reality Engine </a:t>
            </a:r>
            <a:r>
              <a:rPr lang="en-US" sz="2000" dirty="0"/>
              <a:t>GPU </a:t>
            </a:r>
            <a:r>
              <a:rPr lang="en-US" sz="2000" dirty="0" smtClean="0"/>
              <a:t>date 1993.</a:t>
            </a:r>
            <a:endParaRPr lang="en-US" sz="2000" dirty="0"/>
          </a:p>
          <a:p>
            <a:pPr lvl="1"/>
            <a:r>
              <a:rPr lang="en-US" sz="2000" dirty="0" smtClean="0"/>
              <a:t>Why hot now? Reasonable programming model and modest device cost.</a:t>
            </a:r>
          </a:p>
          <a:p>
            <a:pPr lvl="1"/>
            <a:r>
              <a:rPr lang="en-US" sz="2000" dirty="0"/>
              <a:t>In certain applications that can be executed in massively parallel fashion, this can yield several orders of magnitude better performance than a conventional CPU. </a:t>
            </a:r>
          </a:p>
          <a:p>
            <a:pPr lvl="1"/>
            <a:r>
              <a:rPr lang="en-US" sz="2000" dirty="0"/>
              <a:t>T</a:t>
            </a:r>
            <a:r>
              <a:rPr lang="en-US" sz="2000" dirty="0" smtClean="0"/>
              <a:t>he </a:t>
            </a:r>
            <a:r>
              <a:rPr lang="en-US" sz="2000" dirty="0"/>
              <a:t>underlying architecture of a GPU is quite different from a standard </a:t>
            </a:r>
            <a:r>
              <a:rPr lang="en-US" sz="2000" dirty="0" smtClean="0"/>
              <a:t>CPU. </a:t>
            </a:r>
            <a:r>
              <a:rPr lang="en-US" sz="2000" dirty="0"/>
              <a:t>D</a:t>
            </a:r>
            <a:r>
              <a:rPr lang="en-US" sz="2000" dirty="0" smtClean="0"/>
              <a:t>evelopers have to face issues, </a:t>
            </a:r>
            <a:r>
              <a:rPr lang="en-US" sz="2000" dirty="0"/>
              <a:t>such </a:t>
            </a:r>
            <a:r>
              <a:rPr lang="en-US" sz="2000" dirty="0" smtClean="0"/>
              <a:t>data uploading and memory </a:t>
            </a:r>
            <a:r>
              <a:rPr lang="en-US" sz="2000" dirty="0"/>
              <a:t>is </a:t>
            </a:r>
            <a:r>
              <a:rPr lang="en-US" sz="2000" dirty="0" smtClean="0"/>
              <a:t>access in </a:t>
            </a:r>
            <a:r>
              <a:rPr lang="en-US" sz="2000" dirty="0"/>
              <a:t>order to obtain the optimal </a:t>
            </a:r>
            <a:r>
              <a:rPr lang="en-US" sz="2000" dirty="0" smtClean="0"/>
              <a:t>performance.</a:t>
            </a:r>
          </a:p>
          <a:p>
            <a:r>
              <a:rPr lang="en-US" sz="2400" dirty="0"/>
              <a:t>Massively Integrated Core (MIC) model </a:t>
            </a:r>
          </a:p>
          <a:p>
            <a:pPr lvl="1"/>
            <a:r>
              <a:rPr lang="en-US" sz="2000" dirty="0"/>
              <a:t>An example of this technology is the Intel Xeon Phi, which uses a number of </a:t>
            </a:r>
            <a:r>
              <a:rPr lang="en-US" sz="2000" dirty="0" smtClean="0"/>
              <a:t>Pentium 1 GHz x86</a:t>
            </a:r>
            <a:r>
              <a:rPr lang="en-US" sz="2000" dirty="0"/>
              <a:t>-based processor </a:t>
            </a:r>
            <a:r>
              <a:rPr lang="en-US" sz="2000" dirty="0" smtClean="0"/>
              <a:t>cores. </a:t>
            </a:r>
          </a:p>
          <a:p>
            <a:r>
              <a:rPr lang="en-US" sz="2400" dirty="0"/>
              <a:t>C</a:t>
            </a:r>
            <a:r>
              <a:rPr lang="en-US" sz="2400" dirty="0" smtClean="0"/>
              <a:t>ustom </a:t>
            </a:r>
            <a:r>
              <a:rPr lang="en-US" sz="2400" dirty="0"/>
              <a:t>FPGAs to perform parallel </a:t>
            </a:r>
            <a:r>
              <a:rPr lang="en-US" sz="2400" dirty="0" smtClean="0"/>
              <a:t>tasks in the reconstruction </a:t>
            </a:r>
            <a:r>
              <a:rPr lang="en-US" sz="2400" dirty="0"/>
              <a:t>of tracks in a collision event, are also being studied in the various experiments at the </a:t>
            </a:r>
            <a:r>
              <a:rPr lang="en-US" sz="2400" dirty="0" smtClean="0"/>
              <a:t>LHC. </a:t>
            </a:r>
            <a:endParaRPr lang="en-US" sz="2000" dirty="0"/>
          </a:p>
          <a:p>
            <a:endParaRPr lang="en-US" sz="2400" dirty="0"/>
          </a:p>
          <a:p>
            <a:pPr lvl="1"/>
            <a:endParaRPr lang="en-US" sz="2000"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35</a:t>
            </a:fld>
            <a:endParaRPr lang="en-US"/>
          </a:p>
        </p:txBody>
      </p:sp>
    </p:spTree>
    <p:extLst>
      <p:ext uri="{BB962C8B-B14F-4D97-AF65-F5344CB8AC3E}">
        <p14:creationId xmlns:p14="http://schemas.microsoft.com/office/powerpoint/2010/main" val="36376178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at LHC</a:t>
            </a:r>
            <a:endParaRPr lang="en-US" dirty="0"/>
          </a:p>
        </p:txBody>
      </p:sp>
      <p:sp>
        <p:nvSpPr>
          <p:cNvPr id="3" name="Content Placeholder 2"/>
          <p:cNvSpPr>
            <a:spLocks noGrp="1"/>
          </p:cNvSpPr>
          <p:nvPr>
            <p:ph idx="1"/>
          </p:nvPr>
        </p:nvSpPr>
        <p:spPr>
          <a:xfrm>
            <a:off x="457200" y="1277939"/>
            <a:ext cx="4076700" cy="3055144"/>
          </a:xfrm>
        </p:spPr>
        <p:txBody>
          <a:bodyPr>
            <a:normAutofit fontScale="85000" lnSpcReduction="10000"/>
          </a:bodyPr>
          <a:lstStyle/>
          <a:p>
            <a:r>
              <a:rPr lang="en-US" sz="2400" dirty="0"/>
              <a:t>M</a:t>
            </a:r>
            <a:r>
              <a:rPr lang="en-US" sz="2400" dirty="0" smtClean="0"/>
              <a:t>assively </a:t>
            </a:r>
            <a:r>
              <a:rPr lang="en-US" sz="2400" dirty="0"/>
              <a:t>parallel computing techniques at the LHC </a:t>
            </a:r>
            <a:r>
              <a:rPr lang="en-US" sz="2400" dirty="0" smtClean="0"/>
              <a:t>experiments focus </a:t>
            </a:r>
            <a:r>
              <a:rPr lang="en-US" sz="2400" dirty="0"/>
              <a:t>on the specific problem of track reconstruction in the online trigger system. </a:t>
            </a:r>
          </a:p>
          <a:p>
            <a:r>
              <a:rPr lang="en-US" sz="2400" dirty="0" smtClean="0"/>
              <a:t>HLT </a:t>
            </a:r>
            <a:r>
              <a:rPr lang="en-US" sz="2400" dirty="0"/>
              <a:t>used in the ALICE experiment, where GPUs have been </a:t>
            </a:r>
            <a:r>
              <a:rPr lang="en-US" sz="2400" dirty="0" smtClean="0"/>
              <a:t>implemented </a:t>
            </a:r>
            <a:r>
              <a:rPr lang="en-US" sz="2400" dirty="0"/>
              <a:t>for reconstruction of tracks in the central Time Projection Chamber (TPC) </a:t>
            </a:r>
            <a:r>
              <a:rPr lang="en-US" sz="2400" dirty="0" smtClean="0"/>
              <a:t>tracker. </a:t>
            </a:r>
            <a:endParaRPr lang="en-US" sz="2400" dirty="0"/>
          </a:p>
          <a:p>
            <a:endParaRPr lang="en-US" sz="2400"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36</a:t>
            </a:fld>
            <a:endParaRPr lang="en-US"/>
          </a:p>
        </p:txBody>
      </p:sp>
      <p:pic>
        <p:nvPicPr>
          <p:cNvPr id="5" name="Picture 4"/>
          <p:cNvPicPr>
            <a:picLocks noChangeAspect="1"/>
          </p:cNvPicPr>
          <p:nvPr/>
        </p:nvPicPr>
        <p:blipFill>
          <a:blip r:embed="rId2"/>
          <a:stretch>
            <a:fillRect/>
          </a:stretch>
        </p:blipFill>
        <p:spPr>
          <a:xfrm>
            <a:off x="584200" y="4104482"/>
            <a:ext cx="4445000" cy="2502693"/>
          </a:xfrm>
          <a:prstGeom prst="rect">
            <a:avLst/>
          </a:prstGeom>
        </p:spPr>
      </p:pic>
      <p:sp>
        <p:nvSpPr>
          <p:cNvPr id="6" name="Rectangle 5"/>
          <p:cNvSpPr/>
          <p:nvPr/>
        </p:nvSpPr>
        <p:spPr>
          <a:xfrm>
            <a:off x="5143500" y="4333083"/>
            <a:ext cx="3746500" cy="738664"/>
          </a:xfrm>
          <a:prstGeom prst="rect">
            <a:avLst/>
          </a:prstGeom>
        </p:spPr>
        <p:txBody>
          <a:bodyPr wrap="square">
            <a:spAutoFit/>
          </a:bodyPr>
          <a:lstStyle/>
          <a:p>
            <a:r>
              <a:rPr lang="en-US" sz="1400" dirty="0">
                <a:solidFill>
                  <a:srgbClr val="7F7F7F"/>
                </a:solidFill>
              </a:rPr>
              <a:t>D. Rohr et al. [ALICE HLT Collaboration], </a:t>
            </a:r>
            <a:endParaRPr lang="en-US" sz="1400" dirty="0" smtClean="0">
              <a:solidFill>
                <a:srgbClr val="7F7F7F"/>
              </a:solidFill>
            </a:endParaRPr>
          </a:p>
          <a:p>
            <a:r>
              <a:rPr lang="en-US" sz="1400" dirty="0" smtClean="0">
                <a:solidFill>
                  <a:srgbClr val="7F7F7F"/>
                </a:solidFill>
              </a:rPr>
              <a:t>ALICE </a:t>
            </a:r>
            <a:r>
              <a:rPr lang="en-US" sz="1400" dirty="0">
                <a:solidFill>
                  <a:srgbClr val="7F7F7F"/>
                </a:solidFill>
              </a:rPr>
              <a:t>HLT TPC </a:t>
            </a:r>
            <a:r>
              <a:rPr lang="en-US" sz="1400" dirty="0" smtClean="0">
                <a:solidFill>
                  <a:srgbClr val="7F7F7F"/>
                </a:solidFill>
              </a:rPr>
              <a:t>tracking </a:t>
            </a:r>
            <a:r>
              <a:rPr lang="en-US" sz="1400" dirty="0">
                <a:solidFill>
                  <a:srgbClr val="7F7F7F"/>
                </a:solidFill>
              </a:rPr>
              <a:t>of </a:t>
            </a:r>
            <a:r>
              <a:rPr lang="en-US" sz="1400" dirty="0" err="1">
                <a:solidFill>
                  <a:srgbClr val="7F7F7F"/>
                </a:solidFill>
              </a:rPr>
              <a:t>Pb-Pb</a:t>
            </a:r>
            <a:r>
              <a:rPr lang="en-US" sz="1400" dirty="0">
                <a:solidFill>
                  <a:srgbClr val="7F7F7F"/>
                </a:solidFill>
              </a:rPr>
              <a:t> Events on GPUs, </a:t>
            </a:r>
            <a:endParaRPr lang="en-US" sz="1400" dirty="0" smtClean="0">
              <a:solidFill>
                <a:srgbClr val="7F7F7F"/>
              </a:solidFill>
            </a:endParaRPr>
          </a:p>
          <a:p>
            <a:r>
              <a:rPr lang="en-US" sz="1400" dirty="0" smtClean="0">
                <a:solidFill>
                  <a:srgbClr val="7F7F7F"/>
                </a:solidFill>
              </a:rPr>
              <a:t>J</a:t>
            </a:r>
            <a:r>
              <a:rPr lang="en-US" sz="1400" dirty="0">
                <a:solidFill>
                  <a:srgbClr val="7F7F7F"/>
                </a:solidFill>
              </a:rPr>
              <a:t>. Phys. Conf. Ser. 396, 012044 (2012).</a:t>
            </a:r>
          </a:p>
        </p:txBody>
      </p:sp>
      <p:pic>
        <p:nvPicPr>
          <p:cNvPr id="8" name="Picture 7"/>
          <p:cNvPicPr>
            <a:picLocks noChangeAspect="1"/>
          </p:cNvPicPr>
          <p:nvPr/>
        </p:nvPicPr>
        <p:blipFill>
          <a:blip r:embed="rId3"/>
          <a:stretch>
            <a:fillRect/>
          </a:stretch>
        </p:blipFill>
        <p:spPr>
          <a:xfrm>
            <a:off x="4533900" y="1463842"/>
            <a:ext cx="4311189" cy="2107240"/>
          </a:xfrm>
          <a:prstGeom prst="rect">
            <a:avLst/>
          </a:prstGeom>
        </p:spPr>
      </p:pic>
    </p:spTree>
    <p:extLst>
      <p:ext uri="{BB962C8B-B14F-4D97-AF65-F5344CB8AC3E}">
        <p14:creationId xmlns:p14="http://schemas.microsoft.com/office/powerpoint/2010/main" val="39148358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68241"/>
            <a:ext cx="9144000" cy="5669109"/>
          </a:xfrm>
          <a:prstGeom prst="rect">
            <a:avLst/>
          </a:prstGeom>
        </p:spPr>
      </p:pic>
      <p:sp>
        <p:nvSpPr>
          <p:cNvPr id="2" name="Title 1"/>
          <p:cNvSpPr>
            <a:spLocks noGrp="1"/>
          </p:cNvSpPr>
          <p:nvPr>
            <p:ph type="title"/>
          </p:nvPr>
        </p:nvSpPr>
        <p:spPr>
          <a:xfrm>
            <a:off x="457200" y="-4762"/>
            <a:ext cx="8229600" cy="900797"/>
          </a:xfrm>
        </p:spPr>
        <p:txBody>
          <a:bodyPr/>
          <a:lstStyle/>
          <a:p>
            <a:r>
              <a:rPr lang="en-US" dirty="0" smtClean="0"/>
              <a:t>GPU at LHC cont.</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37</a:t>
            </a:fld>
            <a:endParaRPr lang="en-US"/>
          </a:p>
        </p:txBody>
      </p:sp>
      <p:sp>
        <p:nvSpPr>
          <p:cNvPr id="6" name="Rectangle 5"/>
          <p:cNvSpPr/>
          <p:nvPr/>
        </p:nvSpPr>
        <p:spPr>
          <a:xfrm rot="5400000">
            <a:off x="6948208" y="2990334"/>
            <a:ext cx="3477184" cy="369332"/>
          </a:xfrm>
          <a:prstGeom prst="rect">
            <a:avLst/>
          </a:prstGeom>
        </p:spPr>
        <p:txBody>
          <a:bodyPr wrap="none">
            <a:spAutoFit/>
          </a:bodyPr>
          <a:lstStyle/>
          <a:p>
            <a:r>
              <a:rPr lang="en-US" dirty="0"/>
              <a:t>arXiv:1310.7556 [</a:t>
            </a:r>
            <a:r>
              <a:rPr lang="en-US" dirty="0" err="1"/>
              <a:t>physics.comp-ph</a:t>
            </a:r>
            <a:r>
              <a:rPr lang="en-US" dirty="0"/>
              <a:t>]</a:t>
            </a:r>
          </a:p>
        </p:txBody>
      </p:sp>
      <p:sp>
        <p:nvSpPr>
          <p:cNvPr id="7" name="Rectangle 6"/>
          <p:cNvSpPr/>
          <p:nvPr/>
        </p:nvSpPr>
        <p:spPr>
          <a:xfrm>
            <a:off x="228600" y="896035"/>
            <a:ext cx="9232900" cy="369332"/>
          </a:xfrm>
          <a:prstGeom prst="rect">
            <a:avLst/>
          </a:prstGeom>
        </p:spPr>
        <p:txBody>
          <a:bodyPr wrap="square">
            <a:spAutoFit/>
          </a:bodyPr>
          <a:lstStyle/>
          <a:p>
            <a:pPr algn="ctr"/>
            <a:r>
              <a:rPr lang="en-US" dirty="0">
                <a:solidFill>
                  <a:srgbClr val="007BFF"/>
                </a:solidFill>
              </a:rPr>
              <a:t>Real Time Particle Tracking based on Hough Transform at the LHC</a:t>
            </a:r>
          </a:p>
        </p:txBody>
      </p:sp>
    </p:spTree>
    <p:extLst>
      <p:ext uri="{BB962C8B-B14F-4D97-AF65-F5344CB8AC3E}">
        <p14:creationId xmlns:p14="http://schemas.microsoft.com/office/powerpoint/2010/main" val="8835742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ARM processors</a:t>
            </a:r>
            <a:endParaRPr lang="en-US" dirty="0"/>
          </a:p>
        </p:txBody>
      </p:sp>
      <p:sp>
        <p:nvSpPr>
          <p:cNvPr id="3" name="Content Placeholder 2"/>
          <p:cNvSpPr>
            <a:spLocks noGrp="1"/>
          </p:cNvSpPr>
          <p:nvPr>
            <p:ph idx="1"/>
          </p:nvPr>
        </p:nvSpPr>
        <p:spPr>
          <a:xfrm>
            <a:off x="368300" y="1092201"/>
            <a:ext cx="8229600" cy="2209800"/>
          </a:xfrm>
        </p:spPr>
        <p:txBody>
          <a:bodyPr>
            <a:normAutofit/>
          </a:bodyPr>
          <a:lstStyle/>
          <a:p>
            <a:r>
              <a:rPr lang="en-US" sz="2800" dirty="0" err="1" smtClean="0"/>
              <a:t>LHCb</a:t>
            </a:r>
            <a:r>
              <a:rPr lang="en-US" sz="2800" dirty="0" smtClean="0"/>
              <a:t> test results on single core performance.</a:t>
            </a:r>
            <a:br>
              <a:rPr lang="en-US" sz="2800" dirty="0" smtClean="0"/>
            </a:br>
            <a:r>
              <a:rPr lang="en-US" sz="2800" dirty="0" smtClean="0"/>
              <a:t>Time for reconstructing 1000 events</a:t>
            </a:r>
          </a:p>
          <a:p>
            <a:endParaRPr lang="en-US" sz="2800"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38</a:t>
            </a:fld>
            <a:endParaRPr lang="en-US"/>
          </a:p>
        </p:txBody>
      </p:sp>
      <p:pic>
        <p:nvPicPr>
          <p:cNvPr id="5" name="Picture 4"/>
          <p:cNvPicPr>
            <a:picLocks noChangeAspect="1"/>
          </p:cNvPicPr>
          <p:nvPr/>
        </p:nvPicPr>
        <p:blipFill>
          <a:blip r:embed="rId2"/>
          <a:stretch>
            <a:fillRect/>
          </a:stretch>
        </p:blipFill>
        <p:spPr>
          <a:xfrm>
            <a:off x="1676400" y="2209801"/>
            <a:ext cx="5372100" cy="1468237"/>
          </a:xfrm>
          <a:prstGeom prst="rect">
            <a:avLst/>
          </a:prstGeom>
        </p:spPr>
      </p:pic>
      <p:sp>
        <p:nvSpPr>
          <p:cNvPr id="6" name="Content Placeholder 2"/>
          <p:cNvSpPr txBox="1">
            <a:spLocks/>
          </p:cNvSpPr>
          <p:nvPr/>
        </p:nvSpPr>
        <p:spPr>
          <a:xfrm>
            <a:off x="165100" y="4062078"/>
            <a:ext cx="4152900" cy="22942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Arial"/>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Arial"/>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Arial"/>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Arial"/>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Scaling:</a:t>
            </a:r>
          </a:p>
          <a:p>
            <a:pPr lvl="1"/>
            <a:r>
              <a:rPr lang="en-US" sz="2400" dirty="0"/>
              <a:t>x86 scales </a:t>
            </a:r>
            <a:r>
              <a:rPr lang="en-US" sz="2400" b="1" dirty="0"/>
              <a:t>linearly </a:t>
            </a:r>
            <a:r>
              <a:rPr lang="en-US" sz="2400" dirty="0"/>
              <a:t>for real cores, HT add about 40</a:t>
            </a:r>
            <a:r>
              <a:rPr lang="en-US" sz="2400" dirty="0" smtClean="0"/>
              <a:t>%</a:t>
            </a:r>
          </a:p>
          <a:p>
            <a:pPr lvl="1"/>
            <a:r>
              <a:rPr lang="en-US" sz="2400" dirty="0" smtClean="0">
                <a:solidFill>
                  <a:srgbClr val="FF0000"/>
                </a:solidFill>
              </a:rPr>
              <a:t>ARM </a:t>
            </a:r>
            <a:r>
              <a:rPr lang="en-US" sz="2400" dirty="0">
                <a:solidFill>
                  <a:srgbClr val="FF0000"/>
                </a:solidFill>
              </a:rPr>
              <a:t>memory bandwidth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does </a:t>
            </a:r>
            <a:r>
              <a:rPr lang="en-US" sz="2400" dirty="0">
                <a:solidFill>
                  <a:srgbClr val="FF0000"/>
                </a:solidFill>
              </a:rPr>
              <a:t>not scale </a:t>
            </a:r>
          </a:p>
          <a:p>
            <a:endParaRPr lang="en-US" sz="2800" dirty="0"/>
          </a:p>
          <a:p>
            <a:endParaRPr lang="en-US" sz="2800" dirty="0"/>
          </a:p>
        </p:txBody>
      </p:sp>
      <p:pic>
        <p:nvPicPr>
          <p:cNvPr id="7" name="Picture 6"/>
          <p:cNvPicPr>
            <a:picLocks noChangeAspect="1"/>
          </p:cNvPicPr>
          <p:nvPr/>
        </p:nvPicPr>
        <p:blipFill>
          <a:blip r:embed="rId3"/>
          <a:stretch>
            <a:fillRect/>
          </a:stretch>
        </p:blipFill>
        <p:spPr>
          <a:xfrm>
            <a:off x="4309822" y="3893996"/>
            <a:ext cx="4821478" cy="2621104"/>
          </a:xfrm>
          <a:prstGeom prst="rect">
            <a:avLst/>
          </a:prstGeom>
        </p:spPr>
      </p:pic>
      <p:sp>
        <p:nvSpPr>
          <p:cNvPr id="8" name="Rectangle 7"/>
          <p:cNvSpPr/>
          <p:nvPr/>
        </p:nvSpPr>
        <p:spPr>
          <a:xfrm rot="5400000">
            <a:off x="6515102" y="1975535"/>
            <a:ext cx="4572000" cy="646331"/>
          </a:xfrm>
          <a:prstGeom prst="rect">
            <a:avLst/>
          </a:prstGeom>
        </p:spPr>
        <p:txBody>
          <a:bodyPr>
            <a:spAutoFit/>
          </a:bodyPr>
          <a:lstStyle/>
          <a:p>
            <a:r>
              <a:rPr lang="en-US" dirty="0"/>
              <a:t>https://</a:t>
            </a:r>
            <a:r>
              <a:rPr lang="en-US" dirty="0" err="1"/>
              <a:t>twiki.cern.ch</a:t>
            </a:r>
            <a:r>
              <a:rPr lang="en-US" dirty="0"/>
              <a:t>/</a:t>
            </a:r>
            <a:r>
              <a:rPr lang="en-US" dirty="0" err="1"/>
              <a:t>twiki</a:t>
            </a:r>
            <a:r>
              <a:rPr lang="en-US" dirty="0"/>
              <a:t>/bin/view/</a:t>
            </a:r>
            <a:r>
              <a:rPr lang="en-US" dirty="0" err="1"/>
              <a:t>LHCb</a:t>
            </a:r>
            <a:r>
              <a:rPr lang="en-US" dirty="0"/>
              <a:t>/</a:t>
            </a:r>
            <a:r>
              <a:rPr lang="en-US" dirty="0" err="1"/>
              <a:t>LHCbSoftwareStackOnARM</a:t>
            </a:r>
            <a:endParaRPr lang="en-US" dirty="0"/>
          </a:p>
        </p:txBody>
      </p:sp>
    </p:spTree>
    <p:extLst>
      <p:ext uri="{BB962C8B-B14F-4D97-AF65-F5344CB8AC3E}">
        <p14:creationId xmlns:p14="http://schemas.microsoft.com/office/powerpoint/2010/main" val="296059591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0"/>
            <a:ext cx="8229600" cy="1143000"/>
          </a:xfrm>
        </p:spPr>
        <p:txBody>
          <a:bodyPr/>
          <a:lstStyle/>
          <a:p>
            <a:r>
              <a:rPr lang="en-US" dirty="0" smtClean="0"/>
              <a:t>HEP programming</a:t>
            </a:r>
            <a:endParaRPr lang="en-US" dirty="0"/>
          </a:p>
        </p:txBody>
      </p:sp>
      <p:sp>
        <p:nvSpPr>
          <p:cNvPr id="3" name="Content Placeholder 2"/>
          <p:cNvSpPr>
            <a:spLocks noGrp="1"/>
          </p:cNvSpPr>
          <p:nvPr>
            <p:ph idx="1"/>
          </p:nvPr>
        </p:nvSpPr>
        <p:spPr>
          <a:xfrm>
            <a:off x="457200" y="1270000"/>
            <a:ext cx="8229600" cy="4978400"/>
          </a:xfrm>
        </p:spPr>
        <p:txBody>
          <a:bodyPr>
            <a:normAutofit fontScale="92500" lnSpcReduction="10000"/>
          </a:bodyPr>
          <a:lstStyle/>
          <a:p>
            <a:r>
              <a:rPr lang="en-US" dirty="0"/>
              <a:t>Event-level parallelism has been used for </a:t>
            </a:r>
            <a:r>
              <a:rPr lang="en-US" dirty="0" smtClean="0"/>
              <a:t>decades: </a:t>
            </a:r>
            <a:r>
              <a:rPr lang="en-US" dirty="0"/>
              <a:t>l</a:t>
            </a:r>
            <a:r>
              <a:rPr lang="en-US" dirty="0" smtClean="0"/>
              <a:t>arge </a:t>
            </a:r>
            <a:r>
              <a:rPr lang="en-US" dirty="0"/>
              <a:t>jobs can be split into N </a:t>
            </a:r>
            <a:r>
              <a:rPr lang="en-US" dirty="0" smtClean="0"/>
              <a:t>processes, </a:t>
            </a:r>
            <a:r>
              <a:rPr lang="en-US" dirty="0"/>
              <a:t>each responsible for processing M </a:t>
            </a:r>
            <a:r>
              <a:rPr lang="en-US" dirty="0" smtClean="0"/>
              <a:t>events.</a:t>
            </a:r>
          </a:p>
          <a:p>
            <a:r>
              <a:rPr lang="en-US" dirty="0" smtClean="0"/>
              <a:t>With the current multi-core chip approach memory </a:t>
            </a:r>
            <a:r>
              <a:rPr lang="en-US" dirty="0"/>
              <a:t>must be made available to each </a:t>
            </a:r>
            <a:r>
              <a:rPr lang="en-US" dirty="0" smtClean="0"/>
              <a:t>process:</a:t>
            </a:r>
            <a:r>
              <a:rPr lang="en-US" dirty="0"/>
              <a:t> </a:t>
            </a:r>
            <a:r>
              <a:rPr lang="en-US" dirty="0" smtClean="0"/>
              <a:t>Dual socket server with eight-core CPU needs 32-48 GB or more. </a:t>
            </a:r>
          </a:p>
          <a:p>
            <a:r>
              <a:rPr lang="en-US" dirty="0" smtClean="0"/>
              <a:t>Large memory are becoming available, but </a:t>
            </a:r>
            <a:r>
              <a:rPr lang="en-US" b="1" dirty="0" smtClean="0"/>
              <a:t>memory could reveal a limitation to compute efficiently</a:t>
            </a:r>
            <a:r>
              <a:rPr lang="en-US" dirty="0" smtClean="0"/>
              <a:t> with both many-core server and more seriously with co-processors.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39</a:t>
            </a:fld>
            <a:endParaRPr lang="en-US"/>
          </a:p>
        </p:txBody>
      </p:sp>
    </p:spTree>
    <p:extLst>
      <p:ext uri="{BB962C8B-B14F-4D97-AF65-F5344CB8AC3E}">
        <p14:creationId xmlns:p14="http://schemas.microsoft.com/office/powerpoint/2010/main" val="40586290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1"/>
            <a:ext cx="8229600" cy="1143000"/>
          </a:xfrm>
        </p:spPr>
        <p:txBody>
          <a:bodyPr>
            <a:normAutofit/>
          </a:bodyPr>
          <a:lstStyle/>
          <a:p>
            <a:r>
              <a:rPr lang="en-US" dirty="0"/>
              <a:t>LHC Machine Evolution</a:t>
            </a:r>
            <a:r>
              <a:rPr lang="en-US" dirty="0" smtClean="0"/>
              <a:t> </a:t>
            </a:r>
            <a:endParaRPr lang="en-US" dirty="0"/>
          </a:p>
        </p:txBody>
      </p:sp>
      <p:pic>
        <p:nvPicPr>
          <p:cNvPr id="4" name="Picture 3"/>
          <p:cNvPicPr>
            <a:picLocks noChangeAspect="1"/>
          </p:cNvPicPr>
          <p:nvPr/>
        </p:nvPicPr>
        <p:blipFill>
          <a:blip r:embed="rId2"/>
          <a:stretch>
            <a:fillRect/>
          </a:stretch>
        </p:blipFill>
        <p:spPr>
          <a:xfrm>
            <a:off x="393700" y="2080017"/>
            <a:ext cx="8382000" cy="746427"/>
          </a:xfrm>
          <a:prstGeom prst="rect">
            <a:avLst/>
          </a:prstGeom>
        </p:spPr>
      </p:pic>
      <p:sp>
        <p:nvSpPr>
          <p:cNvPr id="5" name="TextBox 4"/>
          <p:cNvSpPr txBox="1"/>
          <p:nvPr/>
        </p:nvSpPr>
        <p:spPr>
          <a:xfrm>
            <a:off x="457200" y="3622321"/>
            <a:ext cx="1864613" cy="923330"/>
          </a:xfrm>
          <a:prstGeom prst="rect">
            <a:avLst/>
          </a:prstGeom>
          <a:noFill/>
          <a:ln>
            <a:solidFill>
              <a:schemeClr val="tx1"/>
            </a:solidFill>
          </a:ln>
        </p:spPr>
        <p:txBody>
          <a:bodyPr wrap="none" rtlCol="0">
            <a:spAutoFit/>
          </a:bodyPr>
          <a:lstStyle/>
          <a:p>
            <a:pPr algn="ctr"/>
            <a:r>
              <a:rPr lang="en-US" dirty="0"/>
              <a:t>0.75 </a:t>
            </a:r>
            <a:r>
              <a:rPr lang="en-US" dirty="0" err="1"/>
              <a:t>x</a:t>
            </a:r>
            <a:r>
              <a:rPr lang="en-US" dirty="0"/>
              <a:t> 10</a:t>
            </a:r>
            <a:r>
              <a:rPr lang="en-US" baseline="30000" dirty="0"/>
              <a:t>34</a:t>
            </a:r>
            <a:r>
              <a:rPr lang="en-US" dirty="0"/>
              <a:t> cm</a:t>
            </a:r>
            <a:r>
              <a:rPr lang="en-US" baseline="30000" dirty="0"/>
              <a:t>-2</a:t>
            </a:r>
            <a:r>
              <a:rPr lang="en-US" dirty="0"/>
              <a:t>s</a:t>
            </a:r>
            <a:r>
              <a:rPr lang="en-US" baseline="30000" dirty="0"/>
              <a:t>-</a:t>
            </a:r>
            <a:r>
              <a:rPr lang="en-US" baseline="30000" dirty="0" smtClean="0"/>
              <a:t>1</a:t>
            </a:r>
          </a:p>
          <a:p>
            <a:pPr algn="ctr"/>
            <a:r>
              <a:rPr lang="en-US" dirty="0" smtClean="0"/>
              <a:t> 50 ns </a:t>
            </a:r>
            <a:r>
              <a:rPr lang="en-US" dirty="0"/>
              <a:t>Bunches</a:t>
            </a:r>
            <a:r>
              <a:rPr lang="en-US" dirty="0" smtClean="0"/>
              <a:t> </a:t>
            </a:r>
          </a:p>
          <a:p>
            <a:pPr algn="ctr"/>
            <a:r>
              <a:rPr lang="en-US" dirty="0" smtClean="0">
                <a:solidFill>
                  <a:srgbClr val="FF0000"/>
                </a:solidFill>
              </a:rPr>
              <a:t>Pileup ~20 </a:t>
            </a:r>
          </a:p>
        </p:txBody>
      </p:sp>
      <p:cxnSp>
        <p:nvCxnSpPr>
          <p:cNvPr id="7" name="Straight Arrow Connector 6"/>
          <p:cNvCxnSpPr>
            <a:stCxn id="5" idx="0"/>
          </p:cNvCxnSpPr>
          <p:nvPr/>
        </p:nvCxnSpPr>
        <p:spPr>
          <a:xfrm rot="5400000" flipH="1" flipV="1">
            <a:off x="1115967" y="3099987"/>
            <a:ext cx="795874" cy="248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23912" y="3622321"/>
            <a:ext cx="1749197" cy="923330"/>
          </a:xfrm>
          <a:prstGeom prst="rect">
            <a:avLst/>
          </a:prstGeom>
          <a:noFill/>
          <a:ln>
            <a:solidFill>
              <a:schemeClr val="tx1"/>
            </a:solidFill>
          </a:ln>
        </p:spPr>
        <p:txBody>
          <a:bodyPr wrap="none" rtlCol="0">
            <a:spAutoFit/>
          </a:bodyPr>
          <a:lstStyle/>
          <a:p>
            <a:pPr algn="ctr"/>
            <a:r>
              <a:rPr lang="en-US" dirty="0"/>
              <a:t>1</a:t>
            </a:r>
            <a:r>
              <a:rPr lang="en-US" dirty="0" smtClean="0"/>
              <a:t>.5 </a:t>
            </a:r>
            <a:r>
              <a:rPr lang="en-US" dirty="0" err="1"/>
              <a:t>x</a:t>
            </a:r>
            <a:r>
              <a:rPr lang="en-US" dirty="0"/>
              <a:t> 10</a:t>
            </a:r>
            <a:r>
              <a:rPr lang="en-US" baseline="30000" dirty="0"/>
              <a:t>34</a:t>
            </a:r>
            <a:r>
              <a:rPr lang="en-US" dirty="0"/>
              <a:t> cm</a:t>
            </a:r>
            <a:r>
              <a:rPr lang="en-US" baseline="30000" dirty="0"/>
              <a:t>-2</a:t>
            </a:r>
            <a:r>
              <a:rPr lang="en-US" dirty="0"/>
              <a:t>s</a:t>
            </a:r>
            <a:r>
              <a:rPr lang="en-US" baseline="30000" dirty="0"/>
              <a:t>-1</a:t>
            </a:r>
            <a:r>
              <a:rPr lang="en-US" dirty="0" smtClean="0"/>
              <a:t> </a:t>
            </a:r>
          </a:p>
          <a:p>
            <a:pPr algn="ctr"/>
            <a:r>
              <a:rPr lang="en-US" dirty="0" smtClean="0"/>
              <a:t>25 ns Bunches</a:t>
            </a:r>
          </a:p>
          <a:p>
            <a:pPr algn="ctr"/>
            <a:r>
              <a:rPr lang="en-US" dirty="0" smtClean="0">
                <a:solidFill>
                  <a:srgbClr val="FF0000"/>
                </a:solidFill>
              </a:rPr>
              <a:t>Pileup </a:t>
            </a:r>
            <a:r>
              <a:rPr lang="en-US" dirty="0">
                <a:solidFill>
                  <a:srgbClr val="FF0000"/>
                </a:solidFill>
              </a:rPr>
              <a:t>~40</a:t>
            </a:r>
            <a:r>
              <a:rPr lang="en-US" dirty="0" smtClean="0">
                <a:solidFill>
                  <a:srgbClr val="FF0000"/>
                </a:solidFill>
              </a:rPr>
              <a:t> </a:t>
            </a:r>
          </a:p>
        </p:txBody>
      </p:sp>
      <p:cxnSp>
        <p:nvCxnSpPr>
          <p:cNvPr id="9" name="Straight Arrow Connector 8"/>
          <p:cNvCxnSpPr/>
          <p:nvPr/>
        </p:nvCxnSpPr>
        <p:spPr>
          <a:xfrm rot="16200000" flipV="1">
            <a:off x="3262268" y="2980482"/>
            <a:ext cx="795872" cy="487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75208" y="3622319"/>
            <a:ext cx="1749197" cy="923330"/>
          </a:xfrm>
          <a:prstGeom prst="rect">
            <a:avLst/>
          </a:prstGeom>
          <a:noFill/>
          <a:ln>
            <a:solidFill>
              <a:schemeClr val="tx1"/>
            </a:solidFill>
          </a:ln>
        </p:spPr>
        <p:txBody>
          <a:bodyPr wrap="none" rtlCol="0">
            <a:spAutoFit/>
          </a:bodyPr>
          <a:lstStyle/>
          <a:p>
            <a:pPr algn="ctr"/>
            <a:r>
              <a:rPr lang="en-US" dirty="0"/>
              <a:t>2</a:t>
            </a:r>
            <a:r>
              <a:rPr lang="en-US" dirty="0" smtClean="0"/>
              <a:t>.2 </a:t>
            </a:r>
            <a:r>
              <a:rPr lang="en-US" dirty="0" err="1"/>
              <a:t>x</a:t>
            </a:r>
            <a:r>
              <a:rPr lang="en-US" dirty="0"/>
              <a:t> 10</a:t>
            </a:r>
            <a:r>
              <a:rPr lang="en-US" baseline="30000" dirty="0"/>
              <a:t>34</a:t>
            </a:r>
            <a:r>
              <a:rPr lang="en-US" dirty="0"/>
              <a:t> cm</a:t>
            </a:r>
            <a:r>
              <a:rPr lang="en-US" baseline="30000" dirty="0"/>
              <a:t>-2</a:t>
            </a:r>
            <a:r>
              <a:rPr lang="en-US" dirty="0"/>
              <a:t>s</a:t>
            </a:r>
            <a:r>
              <a:rPr lang="en-US" baseline="30000" dirty="0"/>
              <a:t>-1</a:t>
            </a:r>
            <a:r>
              <a:rPr lang="en-US" dirty="0" smtClean="0"/>
              <a:t> </a:t>
            </a:r>
          </a:p>
          <a:p>
            <a:pPr algn="ctr"/>
            <a:r>
              <a:rPr lang="en-US" dirty="0" smtClean="0"/>
              <a:t>25 ns Bunches</a:t>
            </a:r>
          </a:p>
          <a:p>
            <a:pPr algn="ctr"/>
            <a:r>
              <a:rPr lang="en-US" dirty="0" smtClean="0">
                <a:solidFill>
                  <a:srgbClr val="FF0000"/>
                </a:solidFill>
              </a:rPr>
              <a:t>Pileup ~60 </a:t>
            </a:r>
          </a:p>
        </p:txBody>
      </p:sp>
      <p:cxnSp>
        <p:nvCxnSpPr>
          <p:cNvPr id="12" name="Straight Arrow Connector 11"/>
          <p:cNvCxnSpPr>
            <a:stCxn id="11" idx="0"/>
          </p:cNvCxnSpPr>
          <p:nvPr/>
        </p:nvCxnSpPr>
        <p:spPr>
          <a:xfrm rot="5400000" flipH="1" flipV="1">
            <a:off x="5584613" y="3224383"/>
            <a:ext cx="79587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026503" y="3622319"/>
            <a:ext cx="1749197" cy="1200329"/>
          </a:xfrm>
          <a:prstGeom prst="rect">
            <a:avLst/>
          </a:prstGeom>
          <a:noFill/>
          <a:ln>
            <a:solidFill>
              <a:schemeClr val="tx1"/>
            </a:solidFill>
          </a:ln>
        </p:spPr>
        <p:txBody>
          <a:bodyPr wrap="none" rtlCol="0">
            <a:spAutoFit/>
          </a:bodyPr>
          <a:lstStyle/>
          <a:p>
            <a:pPr algn="ctr"/>
            <a:r>
              <a:rPr lang="en-US" dirty="0"/>
              <a:t>5</a:t>
            </a:r>
            <a:r>
              <a:rPr lang="en-US" dirty="0" smtClean="0"/>
              <a:t>.0 </a:t>
            </a:r>
            <a:r>
              <a:rPr lang="en-US" dirty="0" err="1"/>
              <a:t>x</a:t>
            </a:r>
            <a:r>
              <a:rPr lang="en-US" dirty="0"/>
              <a:t> 10</a:t>
            </a:r>
            <a:r>
              <a:rPr lang="en-US" baseline="30000" dirty="0"/>
              <a:t>34</a:t>
            </a:r>
            <a:r>
              <a:rPr lang="en-US" dirty="0"/>
              <a:t> cm</a:t>
            </a:r>
            <a:r>
              <a:rPr lang="en-US" baseline="30000" dirty="0"/>
              <a:t>-2</a:t>
            </a:r>
            <a:r>
              <a:rPr lang="en-US" dirty="0"/>
              <a:t>s</a:t>
            </a:r>
            <a:r>
              <a:rPr lang="en-US" baseline="30000" dirty="0"/>
              <a:t>-1</a:t>
            </a:r>
            <a:r>
              <a:rPr lang="en-US" dirty="0" smtClean="0"/>
              <a:t> </a:t>
            </a:r>
          </a:p>
          <a:p>
            <a:pPr algn="ctr"/>
            <a:r>
              <a:rPr lang="en-US" dirty="0" smtClean="0"/>
              <a:t>25 ns Bunches</a:t>
            </a:r>
          </a:p>
          <a:p>
            <a:pPr algn="ctr"/>
            <a:r>
              <a:rPr lang="en-US" dirty="0" smtClean="0">
                <a:solidFill>
                  <a:srgbClr val="FF0000"/>
                </a:solidFill>
              </a:rPr>
              <a:t>Pileup ~140</a:t>
            </a:r>
          </a:p>
          <a:p>
            <a:pPr algn="ctr"/>
            <a:r>
              <a:rPr lang="en-US" dirty="0" smtClean="0"/>
              <a:t>(peak 200) </a:t>
            </a:r>
          </a:p>
        </p:txBody>
      </p:sp>
      <p:cxnSp>
        <p:nvCxnSpPr>
          <p:cNvPr id="23" name="Straight Arrow Connector 22"/>
          <p:cNvCxnSpPr/>
          <p:nvPr/>
        </p:nvCxnSpPr>
        <p:spPr>
          <a:xfrm rot="5400000" flipH="1" flipV="1">
            <a:off x="7609418" y="3141831"/>
            <a:ext cx="795869" cy="16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57201" y="911365"/>
            <a:ext cx="4241800" cy="923330"/>
          </a:xfrm>
          <a:prstGeom prst="rect">
            <a:avLst/>
          </a:prstGeom>
        </p:spPr>
        <p:txBody>
          <a:bodyPr wrap="square">
            <a:spAutoFit/>
          </a:bodyPr>
          <a:lstStyle/>
          <a:p>
            <a:r>
              <a:rPr lang="en-US" dirty="0" smtClean="0">
                <a:solidFill>
                  <a:srgbClr val="007BFF"/>
                </a:solidFill>
              </a:rPr>
              <a:t>Run 2</a:t>
            </a:r>
            <a:r>
              <a:rPr lang="en-US" dirty="0" smtClean="0">
                <a:solidFill>
                  <a:schemeClr val="tx1">
                    <a:lumMod val="50000"/>
                    <a:lumOff val="50000"/>
                  </a:schemeClr>
                </a:solidFill>
              </a:rPr>
              <a:t>:</a:t>
            </a:r>
          </a:p>
          <a:p>
            <a:r>
              <a:rPr lang="en-US" dirty="0" smtClean="0">
                <a:solidFill>
                  <a:schemeClr val="tx1">
                    <a:lumMod val="50000"/>
                    <a:lumOff val="50000"/>
                  </a:schemeClr>
                </a:solidFill>
              </a:rPr>
              <a:t>Start with 6.5 </a:t>
            </a:r>
            <a:r>
              <a:rPr lang="en-US" dirty="0" err="1" smtClean="0">
                <a:solidFill>
                  <a:schemeClr val="tx1">
                    <a:lumMod val="50000"/>
                    <a:lumOff val="50000"/>
                  </a:schemeClr>
                </a:solidFill>
              </a:rPr>
              <a:t>TeV</a:t>
            </a:r>
            <a:r>
              <a:rPr lang="en-US" dirty="0" smtClean="0">
                <a:solidFill>
                  <a:schemeClr val="tx1">
                    <a:lumMod val="50000"/>
                    <a:lumOff val="50000"/>
                  </a:schemeClr>
                </a:solidFill>
              </a:rPr>
              <a:t> and later decision </a:t>
            </a:r>
            <a:br>
              <a:rPr lang="en-US" dirty="0" smtClean="0">
                <a:solidFill>
                  <a:schemeClr val="tx1">
                    <a:lumMod val="50000"/>
                    <a:lumOff val="50000"/>
                  </a:schemeClr>
                </a:solidFill>
              </a:rPr>
            </a:br>
            <a:r>
              <a:rPr lang="en-US" dirty="0" smtClean="0">
                <a:solidFill>
                  <a:schemeClr val="tx1">
                    <a:lumMod val="50000"/>
                    <a:lumOff val="50000"/>
                  </a:schemeClr>
                </a:solidFill>
              </a:rPr>
              <a:t>towards 7 </a:t>
            </a:r>
            <a:r>
              <a:rPr lang="en-US" dirty="0" err="1" smtClean="0">
                <a:solidFill>
                  <a:schemeClr val="tx1">
                    <a:lumMod val="50000"/>
                    <a:lumOff val="50000"/>
                  </a:schemeClr>
                </a:solidFill>
              </a:rPr>
              <a:t>TeV</a:t>
            </a:r>
            <a:r>
              <a:rPr lang="en-US" dirty="0" smtClean="0">
                <a:solidFill>
                  <a:schemeClr val="tx1">
                    <a:lumMod val="50000"/>
                    <a:lumOff val="50000"/>
                  </a:schemeClr>
                </a:solidFill>
              </a:rPr>
              <a:t> according to magnet training</a:t>
            </a:r>
            <a:endParaRPr lang="en-US" dirty="0">
              <a:solidFill>
                <a:schemeClr val="tx1">
                  <a:lumMod val="50000"/>
                  <a:lumOff val="50000"/>
                </a:schemeClr>
              </a:solidFill>
            </a:endParaRPr>
          </a:p>
        </p:txBody>
      </p:sp>
      <p:sp>
        <p:nvSpPr>
          <p:cNvPr id="14" name="Rectangle 13"/>
          <p:cNvSpPr/>
          <p:nvPr/>
        </p:nvSpPr>
        <p:spPr>
          <a:xfrm>
            <a:off x="4223963" y="1007147"/>
            <a:ext cx="2763610" cy="369332"/>
          </a:xfrm>
          <a:prstGeom prst="rect">
            <a:avLst/>
          </a:prstGeom>
        </p:spPr>
        <p:txBody>
          <a:bodyPr wrap="none">
            <a:spAutoFit/>
          </a:bodyPr>
          <a:lstStyle/>
          <a:p>
            <a:r>
              <a:rPr lang="en-US" dirty="0" smtClean="0">
                <a:solidFill>
                  <a:schemeClr val="tx1">
                    <a:lumMod val="50000"/>
                    <a:lumOff val="50000"/>
                  </a:schemeClr>
                </a:solidFill>
              </a:rPr>
              <a:t>LHC Injector Upgrades (LIU)</a:t>
            </a:r>
            <a:endParaRPr lang="en-US" dirty="0">
              <a:solidFill>
                <a:schemeClr val="tx1">
                  <a:lumMod val="50000"/>
                  <a:lumOff val="50000"/>
                </a:schemeClr>
              </a:solidFill>
            </a:endParaRPr>
          </a:p>
        </p:txBody>
      </p:sp>
      <p:cxnSp>
        <p:nvCxnSpPr>
          <p:cNvPr id="16" name="Straight Arrow Connector 15"/>
          <p:cNvCxnSpPr/>
          <p:nvPr/>
        </p:nvCxnSpPr>
        <p:spPr>
          <a:xfrm>
            <a:off x="2413000" y="1834695"/>
            <a:ext cx="660400" cy="3497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2"/>
          </p:cNvCxnSpPr>
          <p:nvPr/>
        </p:nvCxnSpPr>
        <p:spPr>
          <a:xfrm rot="5400000">
            <a:off x="4671212" y="1155125"/>
            <a:ext cx="713202" cy="11559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492631" y="1155161"/>
            <a:ext cx="864339" cy="369332"/>
          </a:xfrm>
          <a:prstGeom prst="rect">
            <a:avLst/>
          </a:prstGeom>
        </p:spPr>
        <p:txBody>
          <a:bodyPr wrap="none">
            <a:spAutoFit/>
          </a:bodyPr>
          <a:lstStyle/>
          <a:p>
            <a:r>
              <a:rPr lang="en-US" b="1" dirty="0" smtClean="0">
                <a:solidFill>
                  <a:srgbClr val="FF0000"/>
                </a:solidFill>
              </a:rPr>
              <a:t>HL-LHC</a:t>
            </a:r>
            <a:endParaRPr lang="en-US" b="1" dirty="0">
              <a:solidFill>
                <a:srgbClr val="FF0000"/>
              </a:solidFill>
            </a:endParaRPr>
          </a:p>
        </p:txBody>
      </p:sp>
      <p:cxnSp>
        <p:nvCxnSpPr>
          <p:cNvPr id="27" name="Straight Arrow Connector 26"/>
          <p:cNvCxnSpPr/>
          <p:nvPr/>
        </p:nvCxnSpPr>
        <p:spPr>
          <a:xfrm>
            <a:off x="7924803" y="1471199"/>
            <a:ext cx="0" cy="6088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Left Brace 21"/>
          <p:cNvSpPr/>
          <p:nvPr/>
        </p:nvSpPr>
        <p:spPr>
          <a:xfrm rot="16200000">
            <a:off x="4379808" y="4286706"/>
            <a:ext cx="384383" cy="145626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hape 27"/>
          <p:cNvCxnSpPr>
            <a:stCxn id="22" idx="1"/>
          </p:cNvCxnSpPr>
          <p:nvPr/>
        </p:nvCxnSpPr>
        <p:spPr>
          <a:xfrm rot="16200000" flipH="1">
            <a:off x="6051568" y="3727463"/>
            <a:ext cx="558769" cy="351790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979081" y="5276334"/>
            <a:ext cx="3706776" cy="369332"/>
          </a:xfrm>
          <a:prstGeom prst="rect">
            <a:avLst/>
          </a:prstGeom>
          <a:noFill/>
        </p:spPr>
        <p:txBody>
          <a:bodyPr wrap="none" rtlCol="0">
            <a:spAutoFit/>
          </a:bodyPr>
          <a:lstStyle/>
          <a:p>
            <a:r>
              <a:rPr lang="en-US" dirty="0" smtClean="0">
                <a:solidFill>
                  <a:schemeClr val="tx1">
                    <a:lumMod val="50000"/>
                    <a:lumOff val="50000"/>
                  </a:schemeClr>
                </a:solidFill>
              </a:rPr>
              <a:t>LHC event rate increase by a factor ~3</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8B376B6F-AD08-2649-B710-3400287218EC}" type="slidenum">
              <a:rPr lang="en-US" smtClean="0"/>
              <a:pPr/>
              <a:t>4</a:t>
            </a:fld>
            <a:endParaRPr lang="en-US"/>
          </a:p>
        </p:txBody>
      </p:sp>
      <p:sp>
        <p:nvSpPr>
          <p:cNvPr id="6" name="Rectangle 5"/>
          <p:cNvSpPr/>
          <p:nvPr/>
        </p:nvSpPr>
        <p:spPr>
          <a:xfrm>
            <a:off x="571500" y="6017796"/>
            <a:ext cx="7150100" cy="400110"/>
          </a:xfrm>
          <a:prstGeom prst="rect">
            <a:avLst/>
          </a:prstGeom>
        </p:spPr>
        <p:txBody>
          <a:bodyPr wrap="square">
            <a:spAutoFit/>
          </a:bodyPr>
          <a:lstStyle/>
          <a:p>
            <a:r>
              <a:rPr lang="en-US" sz="2000" b="1" dirty="0">
                <a:solidFill>
                  <a:schemeClr val="tx1">
                    <a:lumMod val="50000"/>
                    <a:lumOff val="50000"/>
                  </a:schemeClr>
                </a:solidFill>
              </a:rPr>
              <a:t>Goal of HL-LHC project:  </a:t>
            </a:r>
            <a:r>
              <a:rPr lang="en-US" b="1" dirty="0">
                <a:solidFill>
                  <a:schemeClr val="tx1">
                    <a:lumMod val="50000"/>
                    <a:lumOff val="50000"/>
                  </a:schemeClr>
                </a:solidFill>
              </a:rPr>
              <a:t>300 fb</a:t>
            </a:r>
            <a:r>
              <a:rPr lang="en-US" b="1" baseline="30000" dirty="0">
                <a:solidFill>
                  <a:schemeClr val="tx1">
                    <a:lumMod val="50000"/>
                    <a:lumOff val="50000"/>
                  </a:schemeClr>
                </a:solidFill>
              </a:rPr>
              <a:t>-1</a:t>
            </a:r>
            <a:r>
              <a:rPr lang="en-US" b="1" dirty="0">
                <a:solidFill>
                  <a:schemeClr val="tx1">
                    <a:lumMod val="50000"/>
                    <a:lumOff val="50000"/>
                  </a:schemeClr>
                </a:solidFill>
              </a:rPr>
              <a:t> per year, 3000 fb</a:t>
            </a:r>
            <a:r>
              <a:rPr lang="en-US" b="1" baseline="30000" dirty="0">
                <a:solidFill>
                  <a:schemeClr val="tx1">
                    <a:lumMod val="50000"/>
                    <a:lumOff val="50000"/>
                  </a:schemeClr>
                </a:solidFill>
              </a:rPr>
              <a:t>-1</a:t>
            </a:r>
            <a:r>
              <a:rPr lang="en-US" b="1" dirty="0">
                <a:solidFill>
                  <a:schemeClr val="tx1">
                    <a:lumMod val="50000"/>
                    <a:lumOff val="50000"/>
                  </a:schemeClr>
                </a:solidFill>
              </a:rPr>
              <a:t> in about 10 year.</a:t>
            </a:r>
          </a:p>
        </p:txBody>
      </p:sp>
      <p:sp>
        <p:nvSpPr>
          <p:cNvPr id="10" name="TextBox 9"/>
          <p:cNvSpPr txBox="1"/>
          <p:nvPr/>
        </p:nvSpPr>
        <p:spPr>
          <a:xfrm>
            <a:off x="6084148" y="1422893"/>
            <a:ext cx="903425" cy="369332"/>
          </a:xfrm>
          <a:prstGeom prst="rect">
            <a:avLst/>
          </a:prstGeom>
          <a:noFill/>
          <a:ln>
            <a:solidFill>
              <a:srgbClr val="007BFF"/>
            </a:solidFill>
          </a:ln>
        </p:spPr>
        <p:txBody>
          <a:bodyPr wrap="none" rtlCol="0">
            <a:spAutoFit/>
          </a:bodyPr>
          <a:lstStyle/>
          <a:p>
            <a:r>
              <a:rPr lang="en-US" dirty="0" smtClean="0">
                <a:solidFill>
                  <a:srgbClr val="007BFF"/>
                </a:solidFill>
              </a:rPr>
              <a:t>300 fb</a:t>
            </a:r>
            <a:r>
              <a:rPr lang="en-US" baseline="30000" dirty="0" smtClean="0">
                <a:solidFill>
                  <a:srgbClr val="007BFF"/>
                </a:solidFill>
              </a:rPr>
              <a:t>-1</a:t>
            </a:r>
            <a:endParaRPr lang="en-US" baseline="30000" dirty="0">
              <a:solidFill>
                <a:srgbClr val="007BFF"/>
              </a:solidFill>
            </a:endParaRPr>
          </a:p>
        </p:txBody>
      </p:sp>
      <p:sp>
        <p:nvSpPr>
          <p:cNvPr id="18" name="Down Arrow 17"/>
          <p:cNvSpPr/>
          <p:nvPr/>
        </p:nvSpPr>
        <p:spPr>
          <a:xfrm>
            <a:off x="6400800" y="1792225"/>
            <a:ext cx="228600" cy="3667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5890" y="1630910"/>
            <a:ext cx="8507916" cy="4642892"/>
          </a:xfrm>
          <a:prstGeom prst="rect">
            <a:avLst/>
          </a:prstGeom>
        </p:spPr>
      </p:pic>
      <p:sp>
        <p:nvSpPr>
          <p:cNvPr id="4" name="Title 3"/>
          <p:cNvSpPr>
            <a:spLocks noGrp="1"/>
          </p:cNvSpPr>
          <p:nvPr>
            <p:ph type="title"/>
          </p:nvPr>
        </p:nvSpPr>
        <p:spPr/>
        <p:txBody>
          <a:bodyPr>
            <a:normAutofit fontScale="90000"/>
          </a:bodyPr>
          <a:lstStyle/>
          <a:p>
            <a:r>
              <a:rPr lang="en-US" dirty="0" smtClean="0"/>
              <a:t>CPU price/performance evolution </a:t>
            </a:r>
            <a:br>
              <a:rPr lang="en-US" dirty="0" smtClean="0"/>
            </a:br>
            <a:r>
              <a:rPr lang="en-US" dirty="0" smtClean="0"/>
              <a:t>(CERN Computing Center)</a:t>
            </a:r>
            <a:endParaRPr lang="en-US" dirty="0"/>
          </a:p>
        </p:txBody>
      </p:sp>
      <p:sp>
        <p:nvSpPr>
          <p:cNvPr id="2" name="Slide Number Placeholder 1"/>
          <p:cNvSpPr>
            <a:spLocks noGrp="1"/>
          </p:cNvSpPr>
          <p:nvPr>
            <p:ph type="sldNum" sz="quarter" idx="12"/>
          </p:nvPr>
        </p:nvSpPr>
        <p:spPr/>
        <p:txBody>
          <a:bodyPr/>
          <a:lstStyle/>
          <a:p>
            <a:fld id="{8B376B6F-AD08-2649-B710-3400287218EC}" type="slidenum">
              <a:rPr lang="en-US" smtClean="0"/>
              <a:pPr/>
              <a:t>40</a:t>
            </a:fld>
            <a:endParaRPr lang="en-US"/>
          </a:p>
        </p:txBody>
      </p:sp>
      <p:sp>
        <p:nvSpPr>
          <p:cNvPr id="5" name="Rectangle 4"/>
          <p:cNvSpPr/>
          <p:nvPr/>
        </p:nvSpPr>
        <p:spPr>
          <a:xfrm>
            <a:off x="2679700" y="2219236"/>
            <a:ext cx="4572000" cy="923330"/>
          </a:xfrm>
          <a:prstGeom prst="rect">
            <a:avLst/>
          </a:prstGeom>
        </p:spPr>
        <p:txBody>
          <a:bodyPr>
            <a:spAutoFit/>
          </a:bodyPr>
          <a:lstStyle/>
          <a:p>
            <a:r>
              <a:rPr lang="en-US" dirty="0" smtClean="0">
                <a:solidFill>
                  <a:schemeClr val="tx1">
                    <a:lumMod val="50000"/>
                    <a:lumOff val="50000"/>
                  </a:schemeClr>
                </a:solidFill>
              </a:rPr>
              <a:t>25</a:t>
            </a:r>
            <a:r>
              <a:rPr lang="en-US" dirty="0">
                <a:solidFill>
                  <a:schemeClr val="tx1">
                    <a:lumMod val="50000"/>
                    <a:lumOff val="50000"/>
                  </a:schemeClr>
                </a:solidFill>
              </a:rPr>
              <a:t>% performance improvement per</a:t>
            </a:r>
          </a:p>
          <a:p>
            <a:r>
              <a:rPr lang="en-US" dirty="0">
                <a:solidFill>
                  <a:schemeClr val="tx1">
                    <a:lumMod val="50000"/>
                    <a:lumOff val="50000"/>
                  </a:schemeClr>
                </a:solidFill>
              </a:rPr>
              <a:t>  year is not the same as doubling the</a:t>
            </a:r>
          </a:p>
          <a:p>
            <a:r>
              <a:rPr lang="en-US" dirty="0">
                <a:solidFill>
                  <a:schemeClr val="tx1">
                    <a:lumMod val="50000"/>
                    <a:lumOff val="50000"/>
                  </a:schemeClr>
                </a:solidFill>
              </a:rPr>
              <a:t>  performance every 2 years (more like 3)</a:t>
            </a:r>
            <a:r>
              <a:rPr lang="en-US" dirty="0" smtClean="0">
                <a:solidFill>
                  <a:schemeClr val="tx1">
                    <a:lumMod val="50000"/>
                    <a:lumOff val="50000"/>
                  </a:schemeClr>
                </a:solidFill>
              </a:rPr>
              <a:t>.</a:t>
            </a:r>
            <a:endParaRPr lang="en-US" dirty="0">
              <a:solidFill>
                <a:schemeClr val="tx1">
                  <a:lumMod val="50000"/>
                  <a:lumOff val="50000"/>
                </a:schemeClr>
              </a:solidFill>
            </a:endParaRPr>
          </a:p>
        </p:txBody>
      </p:sp>
      <p:sp>
        <p:nvSpPr>
          <p:cNvPr id="6" name="Rectangle 5"/>
          <p:cNvSpPr/>
          <p:nvPr/>
        </p:nvSpPr>
        <p:spPr>
          <a:xfrm>
            <a:off x="4876800" y="3167966"/>
            <a:ext cx="4572000" cy="646331"/>
          </a:xfrm>
          <a:prstGeom prst="rect">
            <a:avLst/>
          </a:prstGeom>
        </p:spPr>
        <p:txBody>
          <a:bodyPr>
            <a:spAutoFit/>
          </a:bodyPr>
          <a:lstStyle/>
          <a:p>
            <a:r>
              <a:rPr lang="en-US" dirty="0">
                <a:solidFill>
                  <a:srgbClr val="7F7F7F"/>
                </a:solidFill>
              </a:rPr>
              <a:t>C</a:t>
            </a:r>
            <a:r>
              <a:rPr lang="en-US" dirty="0" smtClean="0">
                <a:solidFill>
                  <a:srgbClr val="7F7F7F"/>
                </a:solidFill>
              </a:rPr>
              <a:t>hanges in </a:t>
            </a:r>
            <a:r>
              <a:rPr lang="en-US" dirty="0">
                <a:solidFill>
                  <a:srgbClr val="7F7F7F"/>
                </a:solidFill>
              </a:rPr>
              <a:t>the assumed %/year lead to </a:t>
            </a:r>
            <a:r>
              <a:rPr lang="en-US" dirty="0" smtClean="0">
                <a:solidFill>
                  <a:srgbClr val="7F7F7F"/>
                </a:solidFill>
              </a:rPr>
              <a:t>big </a:t>
            </a:r>
            <a:r>
              <a:rPr lang="en-US" dirty="0">
                <a:solidFill>
                  <a:srgbClr val="7F7F7F"/>
                </a:solidFill>
              </a:rPr>
              <a:t>differences on a 10-20 year timescale</a:t>
            </a:r>
            <a:r>
              <a:rPr lang="en-US" dirty="0" smtClean="0">
                <a:solidFill>
                  <a:srgbClr val="7F7F7F"/>
                </a:solidFill>
              </a:rPr>
              <a:t>.</a:t>
            </a:r>
            <a:endParaRPr lang="en-US" dirty="0">
              <a:solidFill>
                <a:srgbClr val="7F7F7F"/>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279" y="1101725"/>
            <a:ext cx="8883650" cy="4654550"/>
          </a:xfrm>
          <a:prstGeom prst="rect">
            <a:avLst/>
          </a:prstGeom>
        </p:spPr>
      </p:pic>
      <p:sp>
        <p:nvSpPr>
          <p:cNvPr id="3" name="Title 3"/>
          <p:cNvSpPr txBox="1">
            <a:spLocks/>
          </p:cNvSpPr>
          <p:nvPr/>
        </p:nvSpPr>
        <p:spPr>
          <a:xfrm>
            <a:off x="457200" y="714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7BFF"/>
                </a:solidFill>
                <a:effectLst/>
                <a:uLnTx/>
                <a:uFillTx/>
                <a:latin typeface="+mj-lt"/>
                <a:ea typeface="+mj-ea"/>
                <a:cs typeface="Arial"/>
              </a:rPr>
              <a:t>Price/performance evolution (CERN)</a:t>
            </a:r>
          </a:p>
        </p:txBody>
      </p:sp>
      <p:sp>
        <p:nvSpPr>
          <p:cNvPr id="4" name="Slide Number Placeholder 3"/>
          <p:cNvSpPr>
            <a:spLocks noGrp="1"/>
          </p:cNvSpPr>
          <p:nvPr>
            <p:ph type="sldNum" sz="quarter" idx="12"/>
          </p:nvPr>
        </p:nvSpPr>
        <p:spPr/>
        <p:txBody>
          <a:bodyPr/>
          <a:lstStyle/>
          <a:p>
            <a:fld id="{8B376B6F-AD08-2649-B710-3400287218EC}" type="slidenum">
              <a:rPr lang="en-US" smtClean="0"/>
              <a:pPr/>
              <a:t>41</a:t>
            </a:fld>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100" y="2789238"/>
            <a:ext cx="8229600" cy="1143000"/>
          </a:xfrm>
        </p:spPr>
        <p:txBody>
          <a:bodyPr/>
          <a:lstStyle/>
          <a:p>
            <a:r>
              <a:rPr lang="en-US" dirty="0" smtClean="0"/>
              <a:t>The End</a:t>
            </a:r>
            <a:endParaRPr lang="en-US" dirty="0"/>
          </a:p>
        </p:txBody>
      </p:sp>
      <p:sp>
        <p:nvSpPr>
          <p:cNvPr id="2" name="Slide Number Placeholder 1"/>
          <p:cNvSpPr>
            <a:spLocks noGrp="1"/>
          </p:cNvSpPr>
          <p:nvPr>
            <p:ph type="sldNum" sz="quarter" idx="12"/>
          </p:nvPr>
        </p:nvSpPr>
        <p:spPr/>
        <p:txBody>
          <a:bodyPr/>
          <a:lstStyle/>
          <a:p>
            <a:fld id="{8B376B6F-AD08-2649-B710-3400287218EC}" type="slidenum">
              <a:rPr lang="en-US" smtClean="0"/>
              <a:pPr/>
              <a:t>42</a:t>
            </a:fld>
            <a:endParaRPr lang="en-US"/>
          </a:p>
        </p:txBody>
      </p:sp>
    </p:spTree>
    <p:extLst>
      <p:ext uri="{BB962C8B-B14F-4D97-AF65-F5344CB8AC3E}">
        <p14:creationId xmlns:p14="http://schemas.microsoft.com/office/powerpoint/2010/main" val="36159207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7540356" y="6356350"/>
            <a:ext cx="1447800" cy="365125"/>
          </a:xfrm>
        </p:spPr>
        <p:txBody>
          <a:bodyPr/>
          <a:lstStyle/>
          <a:p>
            <a:pPr algn="r"/>
            <a:fld id="{997F593E-4D65-AC44-A603-FB3151009ECD}" type="slidenum">
              <a:rPr lang="en-US" smtClean="0"/>
              <a:pPr algn="r"/>
              <a:t>43</a:t>
            </a:fld>
            <a:endParaRPr lang="en-US" dirty="0"/>
          </a:p>
        </p:txBody>
      </p:sp>
      <p:pic>
        <p:nvPicPr>
          <p:cNvPr id="7" name="Picture 6" descr="2014-02-19 10.45.59.jpg"/>
          <p:cNvPicPr>
            <a:picLocks noChangeAspect="1"/>
          </p:cNvPicPr>
          <p:nvPr/>
        </p:nvPicPr>
        <p:blipFill>
          <a:blip r:embed="rId3"/>
          <a:stretch>
            <a:fillRect/>
          </a:stretch>
        </p:blipFill>
        <p:spPr>
          <a:xfrm>
            <a:off x="4732079" y="1337734"/>
            <a:ext cx="4030921" cy="3023191"/>
          </a:xfrm>
          <a:prstGeom prst="rect">
            <a:avLst/>
          </a:prstGeom>
        </p:spPr>
      </p:pic>
      <p:pic>
        <p:nvPicPr>
          <p:cNvPr id="8" name="Picture 7" descr="2014-02-19 10.45.25.jpg"/>
          <p:cNvPicPr>
            <a:picLocks noChangeAspect="1"/>
          </p:cNvPicPr>
          <p:nvPr/>
        </p:nvPicPr>
        <p:blipFill>
          <a:blip r:embed="rId4"/>
          <a:stretch>
            <a:fillRect/>
          </a:stretch>
        </p:blipFill>
        <p:spPr>
          <a:xfrm>
            <a:off x="316711" y="1337734"/>
            <a:ext cx="4047856" cy="3035892"/>
          </a:xfrm>
          <a:prstGeom prst="rect">
            <a:avLst/>
          </a:prstGeom>
        </p:spPr>
      </p:pic>
      <p:sp>
        <p:nvSpPr>
          <p:cNvPr id="9" name="TextBox 8"/>
          <p:cNvSpPr txBox="1"/>
          <p:nvPr/>
        </p:nvSpPr>
        <p:spPr>
          <a:xfrm>
            <a:off x="604577" y="5003800"/>
            <a:ext cx="3931278" cy="939800"/>
          </a:xfrm>
          <a:prstGeom prst="rect">
            <a:avLst/>
          </a:prstGeom>
        </p:spPr>
        <p:txBody>
          <a:bodyPr vert="horz" wrap="square" lIns="0" tIns="0" rIns="0" bIns="0" rtlCol="0">
            <a:noAutofit/>
          </a:bodyPr>
          <a:lstStyle/>
          <a:p>
            <a:r>
              <a:rPr lang="en-US" sz="2000" dirty="0" smtClean="0">
                <a:solidFill>
                  <a:srgbClr val="7F7F7F"/>
                </a:solidFill>
                <a:cs typeface="Comic Sans MS"/>
              </a:rPr>
              <a:t>GPU used to test 16-lane PCIe-3</a:t>
            </a:r>
          </a:p>
          <a:p>
            <a:r>
              <a:rPr lang="en-US" sz="2000" dirty="0" smtClean="0">
                <a:solidFill>
                  <a:srgbClr val="7F7F7F"/>
                </a:solidFill>
                <a:cs typeface="Comic Sans MS"/>
              </a:rPr>
              <a:t>data transfer between the device and the  host memory</a:t>
            </a:r>
          </a:p>
        </p:txBody>
      </p:sp>
      <p:cxnSp>
        <p:nvCxnSpPr>
          <p:cNvPr id="11" name="Straight Arrow Connector 10"/>
          <p:cNvCxnSpPr>
            <a:stCxn id="9" idx="0"/>
          </p:cNvCxnSpPr>
          <p:nvPr/>
        </p:nvCxnSpPr>
        <p:spPr>
          <a:xfrm flipV="1">
            <a:off x="2570216" y="3657600"/>
            <a:ext cx="472762" cy="1346200"/>
          </a:xfrm>
          <a:prstGeom prst="straightConnector1">
            <a:avLst/>
          </a:prstGeom>
          <a:ln w="29591">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32079" y="4533900"/>
            <a:ext cx="3671089" cy="939800"/>
          </a:xfrm>
          <a:prstGeom prst="rect">
            <a:avLst/>
          </a:prstGeom>
        </p:spPr>
        <p:txBody>
          <a:bodyPr vert="horz" wrap="square" lIns="0" tIns="0" rIns="0" bIns="0" rtlCol="0">
            <a:normAutofit/>
          </a:bodyPr>
          <a:lstStyle/>
          <a:p>
            <a:r>
              <a:rPr lang="en-US" dirty="0" smtClean="0">
                <a:solidFill>
                  <a:srgbClr val="7F7F7F"/>
                </a:solidFill>
                <a:cs typeface="Comic Sans MS"/>
              </a:rPr>
              <a:t>The FPGA provides 8-lane PCIe-3 hard IP blocks and DMA engines.</a:t>
            </a:r>
          </a:p>
        </p:txBody>
      </p:sp>
      <p:cxnSp>
        <p:nvCxnSpPr>
          <p:cNvPr id="13" name="Straight Arrow Connector 12"/>
          <p:cNvCxnSpPr/>
          <p:nvPr/>
        </p:nvCxnSpPr>
        <p:spPr>
          <a:xfrm rot="16200000" flipV="1">
            <a:off x="4793458" y="3379920"/>
            <a:ext cx="2256367" cy="98158"/>
          </a:xfrm>
          <a:prstGeom prst="straightConnector1">
            <a:avLst/>
          </a:prstGeom>
          <a:ln w="29591">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3"/>
          <p:cNvSpPr>
            <a:spLocks noGrp="1"/>
          </p:cNvSpPr>
          <p:nvPr>
            <p:ph idx="1"/>
          </p:nvPr>
        </p:nvSpPr>
        <p:spPr>
          <a:xfrm>
            <a:off x="316710" y="846667"/>
            <a:ext cx="8671445" cy="491067"/>
          </a:xfrm>
        </p:spPr>
        <p:txBody>
          <a:bodyPr>
            <a:noAutofit/>
          </a:bodyPr>
          <a:lstStyle/>
          <a:p>
            <a:r>
              <a:rPr lang="en-US" sz="2000" dirty="0" smtClean="0"/>
              <a:t>ALTERA evaluation board, </a:t>
            </a:r>
            <a:r>
              <a:rPr lang="en-US" sz="2000" dirty="0" err="1" smtClean="0"/>
              <a:t>Stratix</a:t>
            </a:r>
            <a:r>
              <a:rPr lang="en-US" sz="2000" dirty="0" smtClean="0"/>
              <a:t> V GX FPGA</a:t>
            </a:r>
            <a:endParaRPr lang="en-US" sz="2000" dirty="0"/>
          </a:p>
        </p:txBody>
      </p:sp>
      <p:pic>
        <p:nvPicPr>
          <p:cNvPr id="16" name="Picture 15"/>
          <p:cNvPicPr>
            <a:picLocks noChangeAspect="1"/>
          </p:cNvPicPr>
          <p:nvPr/>
        </p:nvPicPr>
        <p:blipFill>
          <a:blip r:embed="rId5"/>
          <a:stretch>
            <a:fillRect/>
          </a:stretch>
        </p:blipFill>
        <p:spPr>
          <a:xfrm>
            <a:off x="5249333" y="5163352"/>
            <a:ext cx="2681602" cy="1471712"/>
          </a:xfrm>
          <a:prstGeom prst="rect">
            <a:avLst/>
          </a:prstGeom>
          <a:ln>
            <a:solidFill>
              <a:srgbClr val="FF0000"/>
            </a:solidFill>
          </a:ln>
        </p:spPr>
      </p:pic>
      <p:sp>
        <p:nvSpPr>
          <p:cNvPr id="2" name="Title 1"/>
          <p:cNvSpPr>
            <a:spLocks noGrp="1"/>
          </p:cNvSpPr>
          <p:nvPr>
            <p:ph type="title"/>
          </p:nvPr>
        </p:nvSpPr>
        <p:spPr>
          <a:xfrm>
            <a:off x="457200" y="0"/>
            <a:ext cx="8229600" cy="1143000"/>
          </a:xfrm>
        </p:spPr>
        <p:txBody>
          <a:bodyPr/>
          <a:lstStyle/>
          <a:p>
            <a:r>
              <a:rPr lang="en-US" dirty="0"/>
              <a:t>The PCIe</a:t>
            </a:r>
            <a:r>
              <a:rPr lang="en-US" dirty="0" smtClean="0"/>
              <a:t>-Gen3 </a:t>
            </a:r>
            <a:r>
              <a:rPr lang="en-US" dirty="0"/>
              <a:t>DMA </a:t>
            </a:r>
            <a:r>
              <a:rPr lang="en-US" dirty="0" smtClean="0"/>
              <a:t>Test Setup</a:t>
            </a:r>
            <a:endParaRPr lang="en-US" dirty="0"/>
          </a:p>
        </p:txBody>
      </p:sp>
    </p:spTree>
    <p:extLst>
      <p:ext uri="{BB962C8B-B14F-4D97-AF65-F5344CB8AC3E}">
        <p14:creationId xmlns:p14="http://schemas.microsoft.com/office/powerpoint/2010/main" val="33968061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08182" y="1011210"/>
            <a:ext cx="7575417" cy="5680932"/>
            <a:chOff x="660400" y="825393"/>
            <a:chExt cx="7823200" cy="5866749"/>
          </a:xfrm>
        </p:grpSpPr>
        <p:pic>
          <p:nvPicPr>
            <p:cNvPr id="5" name="Picture 4" descr="DMAEffBandwid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825393"/>
              <a:ext cx="7823200" cy="5866749"/>
            </a:xfrm>
            <a:prstGeom prst="rect">
              <a:avLst/>
            </a:prstGeom>
          </p:spPr>
        </p:pic>
        <p:sp>
          <p:nvSpPr>
            <p:cNvPr id="15" name="Rectangle 14"/>
            <p:cNvSpPr/>
            <p:nvPr/>
          </p:nvSpPr>
          <p:spPr>
            <a:xfrm>
              <a:off x="2937933" y="1200277"/>
              <a:ext cx="3412067" cy="222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DMA PCIe-Gen3 </a:t>
            </a:r>
            <a:r>
              <a:rPr lang="en-US" dirty="0" smtClean="0"/>
              <a:t>Effective Bandwidth</a:t>
            </a:r>
            <a:endParaRPr lang="en-US" dirty="0"/>
          </a:p>
        </p:txBody>
      </p:sp>
      <p:sp>
        <p:nvSpPr>
          <p:cNvPr id="4" name="Slide Number Placeholder 3"/>
          <p:cNvSpPr>
            <a:spLocks noGrp="1"/>
          </p:cNvSpPr>
          <p:nvPr>
            <p:ph type="sldNum" sz="quarter" idx="12"/>
          </p:nvPr>
        </p:nvSpPr>
        <p:spPr/>
        <p:txBody>
          <a:bodyPr/>
          <a:lstStyle/>
          <a:p>
            <a:fld id="{997F593E-4D65-AC44-A603-FB3151009ECD}" type="slidenum">
              <a:rPr lang="en-US" smtClean="0"/>
              <a:pPr/>
              <a:t>44</a:t>
            </a:fld>
            <a:endParaRPr lang="en-US" dirty="0"/>
          </a:p>
        </p:txBody>
      </p:sp>
      <p:sp>
        <p:nvSpPr>
          <p:cNvPr id="7" name="TextBox 6"/>
          <p:cNvSpPr txBox="1"/>
          <p:nvPr/>
        </p:nvSpPr>
        <p:spPr>
          <a:xfrm rot="16200000">
            <a:off x="-682623" y="3743326"/>
            <a:ext cx="2844799" cy="717550"/>
          </a:xfrm>
          <a:prstGeom prst="rect">
            <a:avLst/>
          </a:prstGeom>
        </p:spPr>
        <p:txBody>
          <a:bodyPr vert="horz" wrap="none" lIns="0" tIns="0" rIns="0" bIns="0" rtlCol="0">
            <a:normAutofit fontScale="92500" lnSpcReduction="10000"/>
          </a:bodyPr>
          <a:lstStyle/>
          <a:p>
            <a:r>
              <a:rPr lang="en-US" dirty="0" smtClean="0">
                <a:solidFill>
                  <a:schemeClr val="tx1">
                    <a:lumMod val="50000"/>
                    <a:lumOff val="50000"/>
                  </a:schemeClr>
                </a:solidFill>
                <a:cs typeface="Comic Sans MS"/>
              </a:rPr>
              <a:t>DMA over 8-lane </a:t>
            </a:r>
            <a:br>
              <a:rPr lang="en-US" dirty="0" smtClean="0">
                <a:solidFill>
                  <a:schemeClr val="tx1">
                    <a:lumMod val="50000"/>
                    <a:lumOff val="50000"/>
                  </a:schemeClr>
                </a:solidFill>
                <a:cs typeface="Comic Sans MS"/>
              </a:rPr>
            </a:br>
            <a:r>
              <a:rPr lang="en-US" dirty="0" smtClean="0">
                <a:solidFill>
                  <a:schemeClr val="tx1">
                    <a:lumMod val="50000"/>
                    <a:lumOff val="50000"/>
                  </a:schemeClr>
                </a:solidFill>
                <a:cs typeface="Comic Sans MS"/>
              </a:rPr>
              <a:t>PCIe-3 hard IP blocks</a:t>
            </a:r>
          </a:p>
          <a:p>
            <a:r>
              <a:rPr lang="en-US" dirty="0" smtClean="0">
                <a:solidFill>
                  <a:schemeClr val="tx1">
                    <a:lumMod val="50000"/>
                    <a:lumOff val="50000"/>
                  </a:schemeClr>
                </a:solidFill>
                <a:cs typeface="Comic Sans MS"/>
              </a:rPr>
              <a:t>ALTERA </a:t>
            </a:r>
            <a:r>
              <a:rPr lang="en-US" dirty="0" err="1" smtClean="0">
                <a:solidFill>
                  <a:schemeClr val="tx1">
                    <a:lumMod val="50000"/>
                    <a:lumOff val="50000"/>
                  </a:schemeClr>
                </a:solidFill>
                <a:cs typeface="Comic Sans MS"/>
              </a:rPr>
              <a:t>Stratix</a:t>
            </a:r>
            <a:r>
              <a:rPr lang="en-US" dirty="0" smtClean="0">
                <a:solidFill>
                  <a:schemeClr val="tx1">
                    <a:lumMod val="50000"/>
                    <a:lumOff val="50000"/>
                  </a:schemeClr>
                </a:solidFill>
                <a:cs typeface="Comic Sans MS"/>
              </a:rPr>
              <a:t> V</a:t>
            </a:r>
          </a:p>
        </p:txBody>
      </p:sp>
      <p:cxnSp>
        <p:nvCxnSpPr>
          <p:cNvPr id="10" name="Straight Connector 9"/>
          <p:cNvCxnSpPr/>
          <p:nvPr/>
        </p:nvCxnSpPr>
        <p:spPr>
          <a:xfrm>
            <a:off x="2175933" y="2286012"/>
            <a:ext cx="50800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09534" y="1916617"/>
            <a:ext cx="3754966" cy="307777"/>
          </a:xfrm>
          <a:prstGeom prst="rect">
            <a:avLst/>
          </a:prstGeom>
          <a:noFill/>
        </p:spPr>
        <p:txBody>
          <a:bodyPr wrap="square" rtlCol="0">
            <a:spAutoFit/>
          </a:bodyPr>
          <a:lstStyle/>
          <a:p>
            <a:r>
              <a:rPr lang="en-US" sz="1400" dirty="0" smtClean="0">
                <a:solidFill>
                  <a:srgbClr val="007BFF"/>
                </a:solidFill>
              </a:rPr>
              <a:t> DMA maximum transfer rate ~ </a:t>
            </a:r>
            <a:r>
              <a:rPr lang="en-US" sz="1400" b="1" dirty="0" smtClean="0">
                <a:solidFill>
                  <a:srgbClr val="007BFF"/>
                </a:solidFill>
              </a:rPr>
              <a:t>56 </a:t>
            </a:r>
            <a:r>
              <a:rPr lang="en-US" sz="1400" b="1" dirty="0" err="1" smtClean="0">
                <a:solidFill>
                  <a:srgbClr val="007BFF"/>
                </a:solidFill>
              </a:rPr>
              <a:t>Gb/s</a:t>
            </a:r>
            <a:r>
              <a:rPr lang="en-US" sz="1400" dirty="0" smtClean="0">
                <a:solidFill>
                  <a:srgbClr val="007BFF"/>
                </a:solidFill>
              </a:rPr>
              <a:t> </a:t>
            </a:r>
            <a:endParaRPr lang="en-US" sz="1400" dirty="0">
              <a:solidFill>
                <a:srgbClr val="007BFF"/>
              </a:solidFill>
            </a:endParaRPr>
          </a:p>
        </p:txBody>
      </p:sp>
    </p:spTree>
    <p:extLst>
      <p:ext uri="{BB962C8B-B14F-4D97-AF65-F5344CB8AC3E}">
        <p14:creationId xmlns:p14="http://schemas.microsoft.com/office/powerpoint/2010/main" val="125922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938"/>
            <a:ext cx="8229600" cy="1143000"/>
          </a:xfrm>
        </p:spPr>
        <p:txBody>
          <a:bodyPr>
            <a:normAutofit/>
          </a:bodyPr>
          <a:lstStyle/>
          <a:p>
            <a:r>
              <a:rPr lang="en-US" dirty="0" smtClean="0"/>
              <a:t>Event multiplicity</a:t>
            </a:r>
            <a:r>
              <a:rPr lang="en-US" dirty="0"/>
              <a:t> </a:t>
            </a:r>
            <a:r>
              <a:rPr lang="en-US" dirty="0" smtClean="0"/>
              <a:t>(Central Detectors)</a:t>
            </a:r>
            <a:endParaRPr lang="en-US" dirty="0"/>
          </a:p>
        </p:txBody>
      </p:sp>
      <p:pic>
        <p:nvPicPr>
          <p:cNvPr id="4" name="Content Placeholder 3" descr="cms2012-3.png"/>
          <p:cNvPicPr>
            <a:picLocks noGrp="1" noChangeAspect="1"/>
          </p:cNvPicPr>
          <p:nvPr>
            <p:ph idx="1"/>
          </p:nvPr>
        </p:nvPicPr>
        <p:blipFill>
          <a:blip r:embed="rId2"/>
          <a:srcRect l="-689" r="-689"/>
          <a:stretch>
            <a:fillRect/>
          </a:stretch>
        </p:blipFill>
        <p:spPr>
          <a:xfrm>
            <a:off x="457200" y="1417638"/>
            <a:ext cx="8229600" cy="4525963"/>
          </a:xfrm>
        </p:spPr>
      </p:pic>
      <p:sp>
        <p:nvSpPr>
          <p:cNvPr id="7" name="TextBox 6"/>
          <p:cNvSpPr txBox="1"/>
          <p:nvPr/>
        </p:nvSpPr>
        <p:spPr>
          <a:xfrm>
            <a:off x="3165935" y="6146284"/>
            <a:ext cx="5550341" cy="400110"/>
          </a:xfrm>
          <a:prstGeom prst="rect">
            <a:avLst/>
          </a:prstGeom>
          <a:noFill/>
          <a:ln>
            <a:solidFill>
              <a:srgbClr val="007BFF"/>
            </a:solidFill>
          </a:ln>
        </p:spPr>
        <p:txBody>
          <a:bodyPr wrap="none" rtlCol="0">
            <a:spAutoFit/>
          </a:bodyPr>
          <a:lstStyle/>
          <a:p>
            <a:r>
              <a:rPr lang="en-US" sz="2000" dirty="0" smtClean="0"/>
              <a:t>10</a:t>
            </a:r>
            <a:r>
              <a:rPr lang="en-US" sz="2000" baseline="30000" dirty="0" smtClean="0"/>
              <a:t>34</a:t>
            </a:r>
            <a:r>
              <a:rPr lang="en-US" sz="2000" dirty="0" smtClean="0"/>
              <a:t> × 85 × 10</a:t>
            </a:r>
            <a:r>
              <a:rPr lang="en-US" sz="2000" baseline="30000" dirty="0" smtClean="0"/>
              <a:t>-27</a:t>
            </a:r>
            <a:r>
              <a:rPr lang="en-US" sz="2000" dirty="0" smtClean="0"/>
              <a:t>/ 40 ×10</a:t>
            </a:r>
            <a:r>
              <a:rPr lang="en-US" sz="2000" baseline="30000" dirty="0" smtClean="0"/>
              <a:t>6</a:t>
            </a:r>
            <a:r>
              <a:rPr lang="en-US" sz="2000" dirty="0" smtClean="0"/>
              <a:t> ~ 20 interactions/crossing</a:t>
            </a:r>
            <a:endParaRPr lang="en-US" sz="2000" baseline="30000" dirty="0"/>
          </a:p>
        </p:txBody>
      </p:sp>
      <p:pic>
        <p:nvPicPr>
          <p:cNvPr id="5" name="Picture 4" descr="cms_120918_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046" y="1257299"/>
            <a:ext cx="3197054" cy="2258321"/>
          </a:xfrm>
          <a:prstGeom prst="rect">
            <a:avLst/>
          </a:prstGeom>
        </p:spPr>
      </p:pic>
      <p:sp>
        <p:nvSpPr>
          <p:cNvPr id="3" name="Slide Number Placeholder 2"/>
          <p:cNvSpPr>
            <a:spLocks noGrp="1"/>
          </p:cNvSpPr>
          <p:nvPr>
            <p:ph type="sldNum" sz="quarter" idx="12"/>
          </p:nvPr>
        </p:nvSpPr>
        <p:spPr>
          <a:xfrm>
            <a:off x="6934200" y="6391909"/>
            <a:ext cx="2133600" cy="365125"/>
          </a:xfrm>
        </p:spPr>
        <p:txBody>
          <a:bodyPr/>
          <a:lstStyle/>
          <a:p>
            <a:fld id="{8B376B6F-AD08-2649-B710-3400287218EC}" type="slidenum">
              <a:rPr lang="en-US" smtClean="0"/>
              <a:pPr/>
              <a:t>5</a:t>
            </a:fld>
            <a:endParaRPr lang="en-US"/>
          </a:p>
        </p:txBody>
      </p:sp>
      <p:sp>
        <p:nvSpPr>
          <p:cNvPr id="8" name="Rectangle 7"/>
          <p:cNvSpPr/>
          <p:nvPr/>
        </p:nvSpPr>
        <p:spPr>
          <a:xfrm>
            <a:off x="608999" y="6154340"/>
            <a:ext cx="1858436" cy="400110"/>
          </a:xfrm>
          <a:prstGeom prst="rect">
            <a:avLst/>
          </a:prstGeom>
          <a:ln>
            <a:solidFill>
              <a:srgbClr val="3366FF"/>
            </a:solidFill>
          </a:ln>
        </p:spPr>
        <p:txBody>
          <a:bodyPr wrap="square">
            <a:spAutoFit/>
          </a:bodyPr>
          <a:lstStyle/>
          <a:p>
            <a:pPr algn="ctr"/>
            <a:r>
              <a:rPr lang="en-US" sz="2000" dirty="0" err="1" smtClean="0"/>
              <a:t>σ</a:t>
            </a:r>
            <a:r>
              <a:rPr lang="en-US" sz="2000" baseline="-25000" dirty="0" err="1" smtClean="0"/>
              <a:t>inelastic</a:t>
            </a:r>
            <a:r>
              <a:rPr lang="en-US" sz="2000" dirty="0" smtClean="0"/>
              <a:t>∼ 85 </a:t>
            </a:r>
            <a:r>
              <a:rPr lang="en-US" sz="2000" dirty="0" err="1" smtClean="0"/>
              <a:t>mb</a:t>
            </a:r>
            <a:endParaRPr lang="en-US" sz="2000" baseline="30000" dirty="0"/>
          </a:p>
        </p:txBody>
      </p:sp>
      <p:sp>
        <p:nvSpPr>
          <p:cNvPr id="6" name="Right Arrow 5"/>
          <p:cNvSpPr/>
          <p:nvPr/>
        </p:nvSpPr>
        <p:spPr>
          <a:xfrm>
            <a:off x="2527300" y="6267450"/>
            <a:ext cx="587835" cy="1846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46400" y="3767842"/>
            <a:ext cx="5740400" cy="2836068"/>
          </a:xfrm>
          <a:prstGeom prst="rect">
            <a:avLst/>
          </a:prstGeom>
        </p:spPr>
      </p:pic>
      <p:pic>
        <p:nvPicPr>
          <p:cNvPr id="6" name="Picture 5"/>
          <p:cNvPicPr>
            <a:picLocks noChangeAspect="1"/>
          </p:cNvPicPr>
          <p:nvPr/>
        </p:nvPicPr>
        <p:blipFill>
          <a:blip r:embed="rId3"/>
          <a:stretch>
            <a:fillRect/>
          </a:stretch>
        </p:blipFill>
        <p:spPr>
          <a:xfrm>
            <a:off x="230378" y="4470399"/>
            <a:ext cx="2698750" cy="1811290"/>
          </a:xfrm>
          <a:prstGeom prst="rect">
            <a:avLst/>
          </a:prstGeom>
        </p:spPr>
      </p:pic>
      <p:sp>
        <p:nvSpPr>
          <p:cNvPr id="8" name="Title 1"/>
          <p:cNvSpPr>
            <a:spLocks noGrp="1"/>
          </p:cNvSpPr>
          <p:nvPr>
            <p:ph type="title"/>
          </p:nvPr>
        </p:nvSpPr>
        <p:spPr>
          <a:xfrm>
            <a:off x="457200" y="33338"/>
            <a:ext cx="8229600" cy="1143000"/>
          </a:xfrm>
        </p:spPr>
        <p:txBody>
          <a:bodyPr/>
          <a:lstStyle/>
          <a:p>
            <a:r>
              <a:rPr lang="en-US" dirty="0" err="1" smtClean="0"/>
              <a:t>LHCb</a:t>
            </a:r>
            <a:r>
              <a:rPr lang="en-US" dirty="0" smtClean="0"/>
              <a:t>: </a:t>
            </a:r>
            <a:r>
              <a:rPr lang="en-US" dirty="0" err="1" smtClean="0"/>
              <a:t>flavour</a:t>
            </a:r>
            <a:r>
              <a:rPr lang="en-US" dirty="0" smtClean="0"/>
              <a:t> physics at the LHC</a:t>
            </a:r>
            <a:endParaRPr lang="en-US" dirty="0"/>
          </a:p>
        </p:txBody>
      </p:sp>
      <p:sp>
        <p:nvSpPr>
          <p:cNvPr id="3" name="Slide Number Placeholder 2"/>
          <p:cNvSpPr>
            <a:spLocks noGrp="1"/>
          </p:cNvSpPr>
          <p:nvPr>
            <p:ph type="sldNum" sz="quarter" idx="12"/>
          </p:nvPr>
        </p:nvSpPr>
        <p:spPr/>
        <p:txBody>
          <a:bodyPr/>
          <a:lstStyle/>
          <a:p>
            <a:fld id="{8B376B6F-AD08-2649-B710-3400287218EC}" type="slidenum">
              <a:rPr lang="en-US" smtClean="0"/>
              <a:pPr/>
              <a:t>6</a:t>
            </a:fld>
            <a:endParaRPr lang="en-US"/>
          </a:p>
        </p:txBody>
      </p:sp>
      <p:grpSp>
        <p:nvGrpSpPr>
          <p:cNvPr id="9" name="Group 8"/>
          <p:cNvGrpSpPr/>
          <p:nvPr/>
        </p:nvGrpSpPr>
        <p:grpSpPr>
          <a:xfrm>
            <a:off x="5573876" y="1328738"/>
            <a:ext cx="3303424" cy="2379662"/>
            <a:chOff x="4625975" y="3862625"/>
            <a:chExt cx="4518025" cy="2995375"/>
          </a:xfrm>
        </p:grpSpPr>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25975" y="3862625"/>
              <a:ext cx="4518025" cy="29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66467" y="5548317"/>
              <a:ext cx="987549" cy="498717"/>
            </a:xfrm>
            <a:prstGeom prst="rect">
              <a:avLst/>
            </a:prstGeom>
            <a:noFill/>
          </p:spPr>
          <p:txBody>
            <a:bodyPr wrap="none" rtlCol="0">
              <a:spAutoFit/>
            </a:bodyPr>
            <a:lstStyle/>
            <a:p>
              <a:r>
                <a:rPr lang="en-US" b="1" dirty="0" err="1" smtClean="0">
                  <a:solidFill>
                    <a:srgbClr val="FF6600"/>
                  </a:solidFill>
                </a:rPr>
                <a:t>LHCb</a:t>
              </a:r>
              <a:endParaRPr lang="en-US" b="1" dirty="0">
                <a:solidFill>
                  <a:srgbClr val="FF6600"/>
                </a:solidFill>
              </a:endParaRPr>
            </a:p>
          </p:txBody>
        </p:sp>
      </p:grpSp>
      <p:sp>
        <p:nvSpPr>
          <p:cNvPr id="7" name="Rectangle 6"/>
          <p:cNvSpPr/>
          <p:nvPr/>
        </p:nvSpPr>
        <p:spPr>
          <a:xfrm>
            <a:off x="7060249" y="2722635"/>
            <a:ext cx="1537651" cy="369332"/>
          </a:xfrm>
          <a:prstGeom prst="rect">
            <a:avLst/>
          </a:prstGeom>
        </p:spPr>
        <p:txBody>
          <a:bodyPr wrap="none">
            <a:spAutoFit/>
          </a:bodyPr>
          <a:lstStyle/>
          <a:p>
            <a:r>
              <a:rPr lang="en-US" b="1" dirty="0">
                <a:solidFill>
                  <a:srgbClr val="FF0000"/>
                </a:solidFill>
              </a:rPr>
              <a:t>4×10</a:t>
            </a:r>
            <a:r>
              <a:rPr lang="en-US" b="1" baseline="30000" dirty="0">
                <a:solidFill>
                  <a:srgbClr val="FF0000"/>
                </a:solidFill>
              </a:rPr>
              <a:t>32</a:t>
            </a:r>
            <a:r>
              <a:rPr lang="en-US" b="1" dirty="0">
                <a:solidFill>
                  <a:srgbClr val="FF0000"/>
                </a:solidFill>
              </a:rPr>
              <a:t> cm</a:t>
            </a:r>
            <a:r>
              <a:rPr lang="en-US" b="1" baseline="30000" dirty="0">
                <a:solidFill>
                  <a:srgbClr val="FF0000"/>
                </a:solidFill>
              </a:rPr>
              <a:t>-2</a:t>
            </a:r>
            <a:r>
              <a:rPr lang="en-US" b="1" dirty="0">
                <a:solidFill>
                  <a:srgbClr val="FF0000"/>
                </a:solidFill>
              </a:rPr>
              <a:t> s</a:t>
            </a:r>
            <a:r>
              <a:rPr lang="en-US" b="1" baseline="30000" dirty="0">
                <a:solidFill>
                  <a:srgbClr val="FF0000"/>
                </a:solidFill>
              </a:rPr>
              <a:t>-1</a:t>
            </a:r>
            <a:endParaRPr lang="en-US" dirty="0">
              <a:solidFill>
                <a:srgbClr val="FF0000"/>
              </a:solidFill>
            </a:endParaRPr>
          </a:p>
        </p:txBody>
      </p:sp>
      <p:pic>
        <p:nvPicPr>
          <p:cNvPr id="4" name="Picture 3" descr="LHCbDetectorlight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00" y="1241940"/>
            <a:ext cx="5059172" cy="2716402"/>
          </a:xfrm>
          <a:prstGeom prst="rect">
            <a:avLst/>
          </a:prstGeom>
        </p:spPr>
      </p:pic>
      <p:sp>
        <p:nvSpPr>
          <p:cNvPr id="2" name="TextBox 1"/>
          <p:cNvSpPr txBox="1"/>
          <p:nvPr/>
        </p:nvSpPr>
        <p:spPr>
          <a:xfrm>
            <a:off x="1790700" y="918646"/>
            <a:ext cx="2300630" cy="369332"/>
          </a:xfrm>
          <a:prstGeom prst="rect">
            <a:avLst/>
          </a:prstGeom>
          <a:noFill/>
        </p:spPr>
        <p:txBody>
          <a:bodyPr wrap="none" rtlCol="0">
            <a:spAutoFit/>
          </a:bodyPr>
          <a:lstStyle/>
          <a:p>
            <a:r>
              <a:rPr lang="en-US" dirty="0" smtClean="0">
                <a:solidFill>
                  <a:srgbClr val="007BFF"/>
                </a:solidFill>
              </a:rPr>
              <a:t>Forward spectrometer  </a:t>
            </a:r>
            <a:endParaRPr lang="en-US" dirty="0">
              <a:solidFill>
                <a:srgbClr val="007BFF"/>
              </a:solidFill>
            </a:endParaRPr>
          </a:p>
        </p:txBody>
      </p:sp>
      <p:sp>
        <p:nvSpPr>
          <p:cNvPr id="12" name="TextBox 11"/>
          <p:cNvSpPr txBox="1"/>
          <p:nvPr/>
        </p:nvSpPr>
        <p:spPr>
          <a:xfrm>
            <a:off x="6735222" y="918646"/>
            <a:ext cx="1210588" cy="369332"/>
          </a:xfrm>
          <a:prstGeom prst="rect">
            <a:avLst/>
          </a:prstGeom>
          <a:noFill/>
        </p:spPr>
        <p:txBody>
          <a:bodyPr wrap="none" rtlCol="0">
            <a:spAutoFit/>
          </a:bodyPr>
          <a:lstStyle/>
          <a:p>
            <a:r>
              <a:rPr lang="en-US" dirty="0" smtClean="0">
                <a:solidFill>
                  <a:srgbClr val="007BFF"/>
                </a:solidFill>
              </a:rPr>
              <a:t>Luminosity  </a:t>
            </a:r>
            <a:endParaRPr lang="en-US" dirty="0">
              <a:solidFill>
                <a:srgbClr val="007BFF"/>
              </a:solidFill>
            </a:endParaRPr>
          </a:p>
        </p:txBody>
      </p:sp>
      <p:sp>
        <p:nvSpPr>
          <p:cNvPr id="13" name="TextBox 12"/>
          <p:cNvSpPr txBox="1"/>
          <p:nvPr/>
        </p:nvSpPr>
        <p:spPr>
          <a:xfrm>
            <a:off x="5041900" y="3958342"/>
            <a:ext cx="2297749" cy="369332"/>
          </a:xfrm>
          <a:prstGeom prst="rect">
            <a:avLst/>
          </a:prstGeom>
          <a:noFill/>
        </p:spPr>
        <p:txBody>
          <a:bodyPr wrap="square" rtlCol="0">
            <a:spAutoFit/>
          </a:bodyPr>
          <a:lstStyle/>
          <a:p>
            <a:r>
              <a:rPr lang="en-US" dirty="0" err="1" smtClean="0">
                <a:solidFill>
                  <a:srgbClr val="007BFF"/>
                </a:solidFill>
              </a:rPr>
              <a:t>LHCb</a:t>
            </a:r>
            <a:r>
              <a:rPr lang="en-US" dirty="0" smtClean="0">
                <a:solidFill>
                  <a:srgbClr val="007BFF"/>
                </a:solidFill>
              </a:rPr>
              <a:t> event display</a:t>
            </a:r>
            <a:endParaRPr lang="en-US" dirty="0">
              <a:solidFill>
                <a:srgbClr val="007BFF"/>
              </a:solidFill>
            </a:endParaRPr>
          </a:p>
        </p:txBody>
      </p:sp>
      <p:sp>
        <p:nvSpPr>
          <p:cNvPr id="14" name="Rectangle 13"/>
          <p:cNvSpPr/>
          <p:nvPr/>
        </p:nvSpPr>
        <p:spPr>
          <a:xfrm>
            <a:off x="5427472" y="3733800"/>
            <a:ext cx="1307750" cy="2245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959100" y="6281689"/>
            <a:ext cx="2336800" cy="29920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6580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trigger_overview"/>
          <p:cNvPicPr>
            <a:picLocks noChangeAspect="1" noChangeArrowheads="1"/>
          </p:cNvPicPr>
          <p:nvPr/>
        </p:nvPicPr>
        <p:blipFill>
          <a:blip r:embed="rId3"/>
          <a:srcRect/>
          <a:stretch>
            <a:fillRect/>
          </a:stretch>
        </p:blipFill>
        <p:spPr bwMode="auto">
          <a:xfrm>
            <a:off x="4286195" y="260016"/>
            <a:ext cx="4562784" cy="6458284"/>
          </a:xfrm>
          <a:prstGeom prst="rect">
            <a:avLst/>
          </a:prstGeom>
          <a:noFill/>
        </p:spPr>
      </p:pic>
      <p:sp>
        <p:nvSpPr>
          <p:cNvPr id="109570" name="Rectangle 2"/>
          <p:cNvSpPr>
            <a:spLocks noGrp="1" noChangeArrowheads="1"/>
          </p:cNvSpPr>
          <p:nvPr>
            <p:ph type="title"/>
          </p:nvPr>
        </p:nvSpPr>
        <p:spPr>
          <a:xfrm>
            <a:off x="230824" y="272716"/>
            <a:ext cx="3928371" cy="976501"/>
          </a:xfrm>
        </p:spPr>
        <p:txBody>
          <a:bodyPr>
            <a:normAutofit/>
          </a:bodyPr>
          <a:lstStyle/>
          <a:p>
            <a:pPr>
              <a:lnSpc>
                <a:spcPct val="80000"/>
              </a:lnSpc>
            </a:pPr>
            <a:r>
              <a:rPr lang="en-GB" dirty="0" smtClean="0"/>
              <a:t>Multi-level trigger</a:t>
            </a:r>
            <a:br>
              <a:rPr lang="en-GB" dirty="0" smtClean="0"/>
            </a:br>
            <a:r>
              <a:rPr lang="en-GB" dirty="0" smtClean="0"/>
              <a:t>(the present </a:t>
            </a:r>
            <a:r>
              <a:rPr lang="en-GB" dirty="0" err="1" smtClean="0"/>
              <a:t>LHCb</a:t>
            </a:r>
            <a:r>
              <a:rPr lang="en-GB" dirty="0" smtClean="0"/>
              <a:t>) </a:t>
            </a:r>
            <a:endParaRPr lang="it-IT" dirty="0"/>
          </a:p>
        </p:txBody>
      </p:sp>
      <p:sp>
        <p:nvSpPr>
          <p:cNvPr id="109571" name="Rectangle 3"/>
          <p:cNvSpPr>
            <a:spLocks noGrp="1" noChangeArrowheads="1"/>
          </p:cNvSpPr>
          <p:nvPr>
            <p:ph idx="1"/>
          </p:nvPr>
        </p:nvSpPr>
        <p:spPr>
          <a:xfrm>
            <a:off x="76200" y="1425270"/>
            <a:ext cx="4419600" cy="5296205"/>
          </a:xfrm>
        </p:spPr>
        <p:txBody>
          <a:bodyPr>
            <a:normAutofit fontScale="92500" lnSpcReduction="10000"/>
          </a:bodyPr>
          <a:lstStyle/>
          <a:p>
            <a:r>
              <a:rPr lang="en-GB" sz="2400" b="1" smtClean="0">
                <a:solidFill>
                  <a:schemeClr val="tx1">
                    <a:lumMod val="50000"/>
                    <a:lumOff val="50000"/>
                  </a:schemeClr>
                </a:solidFill>
              </a:rPr>
              <a:t>Level-0 hardware trigger</a:t>
            </a:r>
            <a:endParaRPr lang="en-GB" sz="2400" smtClean="0">
              <a:solidFill>
                <a:schemeClr val="tx1">
                  <a:lumMod val="50000"/>
                  <a:lumOff val="50000"/>
                </a:schemeClr>
              </a:solidFill>
            </a:endParaRPr>
          </a:p>
          <a:p>
            <a:pPr lvl="1">
              <a:spcBef>
                <a:spcPct val="20000"/>
              </a:spcBef>
            </a:pPr>
            <a:r>
              <a:rPr lang="en-GB" sz="2000" smtClean="0">
                <a:solidFill>
                  <a:schemeClr val="tx1">
                    <a:lumMod val="50000"/>
                    <a:lumOff val="50000"/>
                  </a:schemeClr>
                </a:solidFill>
              </a:rPr>
              <a:t>S</a:t>
            </a:r>
            <a:r>
              <a:rPr lang="en-GB" sz="2000" smtClean="0">
                <a:solidFill>
                  <a:schemeClr val="tx1">
                    <a:lumMod val="50000"/>
                    <a:lumOff val="50000"/>
                  </a:schemeClr>
                </a:solidFill>
              </a:rPr>
              <a:t>ynchronous with the BX</a:t>
            </a:r>
            <a:endParaRPr lang="en-GB" sz="2000" smtClean="0">
              <a:solidFill>
                <a:schemeClr val="tx1">
                  <a:lumMod val="50000"/>
                  <a:lumOff val="50000"/>
                </a:schemeClr>
              </a:solidFill>
            </a:endParaRPr>
          </a:p>
          <a:p>
            <a:pPr lvl="1"/>
            <a:r>
              <a:rPr lang="en-GB" sz="2000" smtClean="0">
                <a:solidFill>
                  <a:schemeClr val="tx1">
                    <a:lumMod val="50000"/>
                    <a:lumOff val="50000"/>
                  </a:schemeClr>
                </a:solidFill>
              </a:rPr>
              <a:t>Constant latency 4 μs</a:t>
            </a:r>
            <a:r>
              <a:rPr lang="en-GB" sz="2000" smtClean="0">
                <a:solidFill>
                  <a:schemeClr val="tx1">
                    <a:lumMod val="50000"/>
                    <a:lumOff val="50000"/>
                  </a:schemeClr>
                </a:solidFill>
              </a:rPr>
              <a:t> </a:t>
            </a:r>
            <a:br>
              <a:rPr lang="en-GB" sz="2000" smtClean="0">
                <a:solidFill>
                  <a:schemeClr val="tx1">
                    <a:lumMod val="50000"/>
                    <a:lumOff val="50000"/>
                  </a:schemeClr>
                </a:solidFill>
              </a:rPr>
            </a:br>
            <a:r>
              <a:rPr lang="en-GB" sz="2000" smtClean="0">
                <a:solidFill>
                  <a:schemeClr val="tx1">
                    <a:lumMod val="50000"/>
                    <a:lumOff val="50000"/>
                  </a:schemeClr>
                </a:solidFill>
              </a:rPr>
              <a:t>(fully pipelined)</a:t>
            </a:r>
            <a:endParaRPr lang="en-GB" sz="2000" smtClean="0">
              <a:solidFill>
                <a:schemeClr val="tx1">
                  <a:lumMod val="50000"/>
                  <a:lumOff val="50000"/>
                </a:schemeClr>
              </a:solidFill>
            </a:endParaRPr>
          </a:p>
          <a:p>
            <a:pPr lvl="1">
              <a:spcBef>
                <a:spcPct val="20000"/>
              </a:spcBef>
            </a:pPr>
            <a:r>
              <a:rPr lang="en-GB" sz="2000" smtClean="0">
                <a:solidFill>
                  <a:schemeClr val="tx1">
                    <a:lumMod val="50000"/>
                    <a:lumOff val="50000"/>
                  </a:schemeClr>
                </a:solidFill>
              </a:rPr>
              <a:t>Based on </a:t>
            </a:r>
            <a:r>
              <a:rPr lang="en-GB" sz="2000" smtClean="0">
                <a:solidFill>
                  <a:schemeClr val="tx1">
                    <a:lumMod val="50000"/>
                    <a:lumOff val="50000"/>
                  </a:schemeClr>
                </a:solidFill>
              </a:rPr>
              <a:t>FPGA</a:t>
            </a:r>
          </a:p>
          <a:p>
            <a:pPr lvl="1">
              <a:spcBef>
                <a:spcPct val="20000"/>
              </a:spcBef>
            </a:pPr>
            <a:r>
              <a:rPr lang="en-GB" sz="2000" b="1" smtClean="0">
                <a:solidFill>
                  <a:schemeClr val="tx1">
                    <a:lumMod val="50000"/>
                    <a:lumOff val="50000"/>
                  </a:schemeClr>
                </a:solidFill>
              </a:rPr>
              <a:t>40 MHz </a:t>
            </a:r>
            <a:r>
              <a:rPr lang="en-GB" sz="2000" b="1" smtClean="0">
                <a:solidFill>
                  <a:schemeClr val="tx1">
                    <a:lumMod val="50000"/>
                    <a:lumOff val="50000"/>
                  </a:schemeClr>
                </a:solidFill>
                <a:sym typeface="Wingdings" charset="2"/>
              </a:rPr>
              <a:t> 1 MHz</a:t>
            </a:r>
            <a:r>
              <a:rPr lang="en-GB" sz="2000" smtClean="0">
                <a:solidFill>
                  <a:schemeClr val="tx1">
                    <a:lumMod val="50000"/>
                    <a:lumOff val="50000"/>
                  </a:schemeClr>
                </a:solidFill>
                <a:sym typeface="Wingdings" charset="2"/>
              </a:rPr>
              <a:t>.</a:t>
            </a:r>
            <a:endParaRPr lang="en-GB" sz="2000" smtClean="0">
              <a:solidFill>
                <a:schemeClr val="tx1">
                  <a:lumMod val="50000"/>
                  <a:lumOff val="50000"/>
                </a:schemeClr>
              </a:solidFill>
            </a:endParaRPr>
          </a:p>
          <a:p>
            <a:r>
              <a:rPr lang="en-GB" sz="2400" b="1" smtClean="0">
                <a:solidFill>
                  <a:schemeClr val="tx1">
                    <a:lumMod val="50000"/>
                    <a:lumOff val="50000"/>
                  </a:schemeClr>
                </a:solidFill>
              </a:rPr>
              <a:t>HLT software trigger</a:t>
            </a:r>
          </a:p>
          <a:p>
            <a:pPr lvl="1"/>
            <a:r>
              <a:rPr lang="en-GB" sz="2000" smtClean="0">
                <a:solidFill>
                  <a:schemeClr val="tx1">
                    <a:lumMod val="50000"/>
                    <a:lumOff val="50000"/>
                  </a:schemeClr>
                </a:solidFill>
              </a:rPr>
              <a:t>Algorithms running on PC farm</a:t>
            </a:r>
          </a:p>
          <a:p>
            <a:pPr lvl="1"/>
            <a:r>
              <a:rPr lang="en-GB" sz="2000" b="1" smtClean="0">
                <a:solidFill>
                  <a:schemeClr val="tx1">
                    <a:lumMod val="50000"/>
                    <a:lumOff val="50000"/>
                  </a:schemeClr>
                </a:solidFill>
              </a:rPr>
              <a:t>1 MHz </a:t>
            </a:r>
            <a:r>
              <a:rPr lang="en-GB" sz="2000" b="1" smtClean="0">
                <a:solidFill>
                  <a:schemeClr val="tx1">
                    <a:lumMod val="50000"/>
                    <a:lumOff val="50000"/>
                  </a:schemeClr>
                </a:solidFill>
                <a:sym typeface="Wingdings" charset="2"/>
              </a:rPr>
              <a:t> 5-10 kHz</a:t>
            </a:r>
            <a:endParaRPr lang="en-GB" sz="2000" b="1" smtClean="0">
              <a:solidFill>
                <a:schemeClr val="tx1">
                  <a:lumMod val="50000"/>
                  <a:lumOff val="50000"/>
                </a:schemeClr>
              </a:solidFill>
            </a:endParaRPr>
          </a:p>
          <a:p>
            <a:pPr>
              <a:spcBef>
                <a:spcPct val="20000"/>
              </a:spcBef>
            </a:pPr>
            <a:r>
              <a:rPr lang="en-GB" sz="2400" b="1" smtClean="0">
                <a:solidFill>
                  <a:schemeClr val="tx1">
                    <a:lumMod val="50000"/>
                    <a:lumOff val="50000"/>
                  </a:schemeClr>
                </a:solidFill>
              </a:rPr>
              <a:t>Interface to the read-out  </a:t>
            </a:r>
            <a:br>
              <a:rPr lang="en-GB" sz="2400" b="1" smtClean="0">
                <a:solidFill>
                  <a:schemeClr val="tx1">
                    <a:lumMod val="50000"/>
                    <a:lumOff val="50000"/>
                  </a:schemeClr>
                </a:solidFill>
              </a:rPr>
            </a:br>
            <a:r>
              <a:rPr lang="en-GB" sz="2400" b="1" smtClean="0">
                <a:solidFill>
                  <a:schemeClr val="tx1">
                    <a:lumMod val="50000"/>
                    <a:lumOff val="50000"/>
                  </a:schemeClr>
                </a:solidFill>
              </a:rPr>
              <a:t>network</a:t>
            </a:r>
            <a:r>
              <a:rPr lang="en-GB" sz="2400" smtClean="0">
                <a:solidFill>
                  <a:schemeClr val="tx1">
                    <a:lumMod val="50000"/>
                    <a:lumOff val="50000"/>
                  </a:schemeClr>
                </a:solidFill>
              </a:rPr>
              <a:t>: TELL1 boards</a:t>
            </a:r>
          </a:p>
          <a:p>
            <a:pPr>
              <a:spcBef>
                <a:spcPct val="20000"/>
              </a:spcBef>
            </a:pPr>
            <a:r>
              <a:rPr lang="en-GB" sz="2400" b="1" smtClean="0">
                <a:solidFill>
                  <a:schemeClr val="tx1">
                    <a:lumMod val="50000"/>
                    <a:lumOff val="50000"/>
                  </a:schemeClr>
                </a:solidFill>
              </a:rPr>
              <a:t>Read-out network</a:t>
            </a:r>
            <a:r>
              <a:rPr lang="en-GB" sz="2400" smtClean="0">
                <a:solidFill>
                  <a:schemeClr val="tx1">
                    <a:lumMod val="50000"/>
                    <a:lumOff val="50000"/>
                  </a:schemeClr>
                </a:solidFill>
              </a:rPr>
              <a:t>:</a:t>
            </a:r>
          </a:p>
          <a:p>
            <a:pPr lvl="1">
              <a:spcBef>
                <a:spcPct val="20000"/>
              </a:spcBef>
            </a:pPr>
            <a:r>
              <a:rPr lang="en-GB" sz="2000" smtClean="0">
                <a:solidFill>
                  <a:schemeClr val="tx1">
                    <a:lumMod val="50000"/>
                    <a:lumOff val="50000"/>
                  </a:schemeClr>
                </a:solidFill>
              </a:rPr>
              <a:t>Gigabit Ethernet LAN.</a:t>
            </a:r>
          </a:p>
          <a:p>
            <a:pPr lvl="1">
              <a:spcBef>
                <a:spcPct val="20000"/>
              </a:spcBef>
            </a:pPr>
            <a:r>
              <a:rPr lang="en-GB" sz="2000" smtClean="0">
                <a:solidFill>
                  <a:schemeClr val="tx1">
                    <a:lumMod val="50000"/>
                    <a:lumOff val="50000"/>
                  </a:schemeClr>
                </a:solidFill>
              </a:rPr>
              <a:t>Read-out @ 1.1 MHz.</a:t>
            </a:r>
          </a:p>
          <a:p>
            <a:pPr lvl="1">
              <a:spcBef>
                <a:spcPct val="20000"/>
              </a:spcBef>
            </a:pPr>
            <a:r>
              <a:rPr lang="en-GB" sz="2000" smtClean="0">
                <a:solidFill>
                  <a:schemeClr val="tx1">
                    <a:lumMod val="50000"/>
                    <a:lumOff val="50000"/>
                  </a:schemeClr>
                </a:solidFill>
              </a:rPr>
              <a:t>Aggregate throughput:</a:t>
            </a:r>
            <a:br>
              <a:rPr lang="en-GB" sz="2000" smtClean="0">
                <a:solidFill>
                  <a:schemeClr val="tx1">
                    <a:lumMod val="50000"/>
                    <a:lumOff val="50000"/>
                  </a:schemeClr>
                </a:solidFill>
              </a:rPr>
            </a:br>
            <a:r>
              <a:rPr lang="en-GB" sz="2000" smtClean="0">
                <a:solidFill>
                  <a:schemeClr val="tx1">
                    <a:lumMod val="50000"/>
                    <a:lumOff val="50000"/>
                  </a:schemeClr>
                </a:solidFill>
              </a:rPr>
              <a:t>0.5 Tb/s.</a:t>
            </a:r>
            <a:endParaRPr lang="en-GB" sz="2000" smtClean="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EB9C72BC-5896-D14C-A8F9-03D4BC368E8A}" type="slidenum">
              <a:rPr lang="en-US" smtClean="0"/>
              <a:pPr/>
              <a:t>7</a:t>
            </a:fld>
            <a:endParaRPr lang="en-US"/>
          </a:p>
        </p:txBody>
      </p:sp>
      <p:sp>
        <p:nvSpPr>
          <p:cNvPr id="5" name="TextBox 4"/>
          <p:cNvSpPr txBox="1"/>
          <p:nvPr/>
        </p:nvSpPr>
        <p:spPr>
          <a:xfrm>
            <a:off x="6945441" y="6426199"/>
            <a:ext cx="580645" cy="307777"/>
          </a:xfrm>
          <a:prstGeom prst="rect">
            <a:avLst/>
          </a:prstGeom>
          <a:solidFill>
            <a:schemeClr val="bg2">
              <a:lumMod val="75000"/>
            </a:schemeClr>
          </a:solidFill>
        </p:spPr>
        <p:txBody>
          <a:bodyPr wrap="none" rtlCol="0">
            <a:spAutoFit/>
          </a:bodyPr>
          <a:lstStyle/>
          <a:p>
            <a:r>
              <a:rPr lang="en-US" sz="1400" dirty="0"/>
              <a:t>5</a:t>
            </a:r>
            <a:r>
              <a:rPr lang="en-US" sz="1400" dirty="0" smtClean="0"/>
              <a:t> kHz</a:t>
            </a:r>
            <a:endParaRPr lang="en-US" sz="1400" dirty="0"/>
          </a:p>
        </p:txBody>
      </p:sp>
    </p:spTree>
    <p:extLst>
      <p:ext uri="{BB962C8B-B14F-4D97-AF65-F5344CB8AC3E}">
        <p14:creationId xmlns:p14="http://schemas.microsoft.com/office/powerpoint/2010/main" val="2967166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Content Placeholder 295"/>
          <p:cNvPicPr>
            <a:picLocks noGrp="1" noChangeAspect="1"/>
          </p:cNvPicPr>
          <p:nvPr>
            <p:ph idx="1"/>
          </p:nvPr>
        </p:nvPicPr>
        <p:blipFill>
          <a:blip r:embed="rId3"/>
          <a:srcRect l="-20964" r="-20964"/>
          <a:stretch>
            <a:fillRect/>
          </a:stretch>
        </p:blipFill>
        <p:spPr>
          <a:xfrm>
            <a:off x="926783" y="1455898"/>
            <a:ext cx="7876988" cy="4429314"/>
          </a:xfrm>
        </p:spPr>
      </p:pic>
      <p:sp>
        <p:nvSpPr>
          <p:cNvPr id="5" name="Title 4"/>
          <p:cNvSpPr>
            <a:spLocks noGrp="1"/>
          </p:cNvSpPr>
          <p:nvPr>
            <p:ph type="title"/>
          </p:nvPr>
        </p:nvSpPr>
        <p:spPr>
          <a:xfrm>
            <a:off x="132080" y="0"/>
            <a:ext cx="8879840" cy="785812"/>
          </a:xfrm>
        </p:spPr>
        <p:txBody>
          <a:bodyPr/>
          <a:lstStyle/>
          <a:p>
            <a:r>
              <a:rPr lang="en-US" dirty="0"/>
              <a:t>DAQ </a:t>
            </a:r>
            <a:r>
              <a:rPr lang="en-US" dirty="0" smtClean="0"/>
              <a:t>example (the present </a:t>
            </a:r>
            <a:r>
              <a:rPr lang="en-US" dirty="0" err="1" smtClean="0"/>
              <a:t>LHCb</a:t>
            </a:r>
            <a:r>
              <a:rPr lang="en-US" dirty="0" smtClean="0"/>
              <a:t>)</a:t>
            </a:r>
            <a:endParaRPr lang="en-US" dirty="0"/>
          </a:p>
        </p:txBody>
      </p:sp>
      <p:sp>
        <p:nvSpPr>
          <p:cNvPr id="298" name="TextBox 297"/>
          <p:cNvSpPr txBox="1"/>
          <p:nvPr/>
        </p:nvSpPr>
        <p:spPr>
          <a:xfrm>
            <a:off x="4889075" y="5700546"/>
            <a:ext cx="2807693" cy="923330"/>
          </a:xfrm>
          <a:prstGeom prst="rect">
            <a:avLst/>
          </a:prstGeom>
          <a:noFill/>
          <a:ln>
            <a:solidFill>
              <a:srgbClr val="FF0000"/>
            </a:solidFill>
          </a:ln>
        </p:spPr>
        <p:txBody>
          <a:bodyPr wrap="square" rtlCol="0">
            <a:spAutoFit/>
          </a:bodyPr>
          <a:lstStyle/>
          <a:p>
            <a:pPr algn="ctr"/>
            <a:r>
              <a:rPr lang="en-US" dirty="0" smtClean="0">
                <a:solidFill>
                  <a:schemeClr val="tx1">
                    <a:lumMod val="50000"/>
                    <a:lumOff val="50000"/>
                  </a:schemeClr>
                </a:solidFill>
              </a:rPr>
              <a:t>60</a:t>
            </a:r>
            <a:r>
              <a:rPr lang="en-US" sz="1800" dirty="0" smtClean="0">
                <a:solidFill>
                  <a:schemeClr val="tx1">
                    <a:lumMod val="50000"/>
                    <a:lumOff val="50000"/>
                  </a:schemeClr>
                </a:solidFill>
                <a:latin typeface="+mn-lt"/>
              </a:rPr>
              <a:t> sub-farms of 40 nodes</a:t>
            </a:r>
          </a:p>
          <a:p>
            <a:pPr algn="ctr"/>
            <a:r>
              <a:rPr lang="en-US" dirty="0" smtClean="0">
                <a:solidFill>
                  <a:schemeClr val="tx1">
                    <a:lumMod val="50000"/>
                    <a:lumOff val="50000"/>
                  </a:schemeClr>
                </a:solidFill>
              </a:rPr>
              <a:t>~ 50000 HLT </a:t>
            </a:r>
          </a:p>
          <a:p>
            <a:pPr algn="ctr"/>
            <a:r>
              <a:rPr lang="en-US" dirty="0" smtClean="0">
                <a:solidFill>
                  <a:schemeClr val="tx1">
                    <a:lumMod val="50000"/>
                    <a:lumOff val="50000"/>
                  </a:schemeClr>
                </a:solidFill>
              </a:rPr>
              <a:t>trigger processes</a:t>
            </a:r>
            <a:endParaRPr lang="en-US" sz="1800" dirty="0" smtClean="0">
              <a:solidFill>
                <a:schemeClr val="tx1">
                  <a:lumMod val="50000"/>
                  <a:lumOff val="50000"/>
                </a:schemeClr>
              </a:solidFill>
            </a:endParaRPr>
          </a:p>
        </p:txBody>
      </p:sp>
      <p:sp>
        <p:nvSpPr>
          <p:cNvPr id="3" name="Slide Number Placeholder 2"/>
          <p:cNvSpPr>
            <a:spLocks noGrp="1"/>
          </p:cNvSpPr>
          <p:nvPr>
            <p:ph type="sldNum" sz="quarter" idx="11"/>
          </p:nvPr>
        </p:nvSpPr>
        <p:spPr>
          <a:xfrm>
            <a:off x="7415552" y="6376500"/>
            <a:ext cx="1663090" cy="365125"/>
          </a:xfrm>
        </p:spPr>
        <p:txBody>
          <a:bodyPr/>
          <a:lstStyle/>
          <a:p>
            <a:pPr algn="r"/>
            <a:fld id="{997F593E-4D65-AC44-A603-FB3151009ECD}" type="slidenum">
              <a:rPr lang="en-US" smtClean="0"/>
              <a:pPr algn="r"/>
              <a:t>8</a:t>
            </a:fld>
            <a:endParaRPr lang="en-US" dirty="0"/>
          </a:p>
        </p:txBody>
      </p:sp>
      <p:sp>
        <p:nvSpPr>
          <p:cNvPr id="11" name="Rectangle 10"/>
          <p:cNvSpPr/>
          <p:nvPr/>
        </p:nvSpPr>
        <p:spPr>
          <a:xfrm>
            <a:off x="0" y="877500"/>
            <a:ext cx="8872503" cy="523220"/>
          </a:xfrm>
          <a:prstGeom prst="rect">
            <a:avLst/>
          </a:prstGeom>
        </p:spPr>
        <p:txBody>
          <a:bodyPr wrap="square">
            <a:spAutoFit/>
          </a:bodyPr>
          <a:lstStyle/>
          <a:p>
            <a:pPr algn="ctr"/>
            <a:r>
              <a:rPr lang="en-US" sz="2800" dirty="0" smtClean="0">
                <a:solidFill>
                  <a:srgbClr val="0C89F1"/>
                </a:solidFill>
              </a:rPr>
              <a:t>Push-protocol with centralized flow-control</a:t>
            </a:r>
          </a:p>
        </p:txBody>
      </p:sp>
      <p:sp>
        <p:nvSpPr>
          <p:cNvPr id="2" name="Down Arrow 1"/>
          <p:cNvSpPr/>
          <p:nvPr/>
        </p:nvSpPr>
        <p:spPr>
          <a:xfrm>
            <a:off x="8190921" y="4076700"/>
            <a:ext cx="312703" cy="1117600"/>
          </a:xfrm>
          <a:prstGeom prst="downArrow">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06850" y="3539197"/>
            <a:ext cx="1079592" cy="400110"/>
          </a:xfrm>
          <a:prstGeom prst="rect">
            <a:avLst/>
          </a:prstGeom>
          <a:ln>
            <a:solidFill>
              <a:srgbClr val="007BFF"/>
            </a:solidFill>
          </a:ln>
        </p:spPr>
        <p:txBody>
          <a:bodyPr wrap="none">
            <a:spAutoFit/>
          </a:bodyPr>
          <a:lstStyle/>
          <a:p>
            <a:r>
              <a:rPr lang="es-ES_tradnl" sz="2000" dirty="0" smtClean="0">
                <a:solidFill>
                  <a:srgbClr val="FF0000"/>
                </a:solidFill>
              </a:rPr>
              <a:t>0.5  Tb</a:t>
            </a:r>
            <a:r>
              <a:rPr lang="es-ES_tradnl" sz="2000" dirty="0">
                <a:solidFill>
                  <a:srgbClr val="FF0000"/>
                </a:solidFill>
              </a:rPr>
              <a:t>/s</a:t>
            </a:r>
            <a:endParaRPr lang="en-US" sz="2000" dirty="0">
              <a:solidFill>
                <a:srgbClr val="FF0000"/>
              </a:solidFill>
            </a:endParaRPr>
          </a:p>
        </p:txBody>
      </p:sp>
      <p:sp>
        <p:nvSpPr>
          <p:cNvPr id="13" name="Down Arrow 12"/>
          <p:cNvSpPr/>
          <p:nvPr/>
        </p:nvSpPr>
        <p:spPr>
          <a:xfrm>
            <a:off x="8190921" y="2597915"/>
            <a:ext cx="312703" cy="866570"/>
          </a:xfrm>
          <a:prstGeom prst="downArrow">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58658" y="1890141"/>
            <a:ext cx="1157088" cy="584776"/>
          </a:xfrm>
          <a:prstGeom prst="rect">
            <a:avLst/>
          </a:prstGeom>
          <a:ln>
            <a:solidFill>
              <a:srgbClr val="0C89F1"/>
            </a:solidFill>
          </a:ln>
        </p:spPr>
        <p:txBody>
          <a:bodyPr wrap="none">
            <a:spAutoFit/>
          </a:bodyPr>
          <a:lstStyle/>
          <a:p>
            <a:r>
              <a:rPr lang="es-ES_tradnl" sz="1600" dirty="0" err="1" smtClean="0">
                <a:solidFill>
                  <a:srgbClr val="7F7F7F"/>
                </a:solidFill>
              </a:rPr>
              <a:t>Trigger</a:t>
            </a:r>
            <a:r>
              <a:rPr lang="es-ES_tradnl" sz="1600" dirty="0" smtClean="0">
                <a:solidFill>
                  <a:srgbClr val="7F7F7F"/>
                </a:solidFill>
              </a:rPr>
              <a:t> </a:t>
            </a:r>
            <a:r>
              <a:rPr lang="es-ES_tradnl" sz="1600" dirty="0" err="1" smtClean="0">
                <a:solidFill>
                  <a:srgbClr val="7F7F7F"/>
                </a:solidFill>
              </a:rPr>
              <a:t>rate</a:t>
            </a:r>
            <a:endParaRPr lang="es-ES_tradnl" sz="1600" dirty="0" smtClean="0">
              <a:solidFill>
                <a:srgbClr val="7F7F7F"/>
              </a:solidFill>
            </a:endParaRPr>
          </a:p>
          <a:p>
            <a:r>
              <a:rPr lang="es-ES_tradnl" sz="1600" dirty="0" smtClean="0">
                <a:solidFill>
                  <a:srgbClr val="7F7F7F"/>
                </a:solidFill>
              </a:rPr>
              <a:t>1.1  </a:t>
            </a:r>
            <a:r>
              <a:rPr lang="es-ES_tradnl" sz="1600" dirty="0" err="1" smtClean="0">
                <a:solidFill>
                  <a:srgbClr val="7F7F7F"/>
                </a:solidFill>
              </a:rPr>
              <a:t>MHz</a:t>
            </a:r>
            <a:endParaRPr lang="es-ES_tradnl" sz="1600" dirty="0" smtClean="0">
              <a:solidFill>
                <a:srgbClr val="7F7F7F"/>
              </a:solidFill>
            </a:endParaRPr>
          </a:p>
        </p:txBody>
      </p:sp>
      <p:sp>
        <p:nvSpPr>
          <p:cNvPr id="20" name="Rectangle 19"/>
          <p:cNvSpPr/>
          <p:nvPr/>
        </p:nvSpPr>
        <p:spPr>
          <a:xfrm>
            <a:off x="1972716" y="4131735"/>
            <a:ext cx="2167467" cy="1151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41181" y="2597915"/>
            <a:ext cx="1458953" cy="338554"/>
          </a:xfrm>
          <a:prstGeom prst="rect">
            <a:avLst/>
          </a:prstGeom>
          <a:noFill/>
          <a:ln>
            <a:solidFill>
              <a:srgbClr val="0C89F1"/>
            </a:solidFill>
          </a:ln>
        </p:spPr>
        <p:txBody>
          <a:bodyPr wrap="none" rtlCol="0">
            <a:spAutoFit/>
          </a:bodyPr>
          <a:lstStyle/>
          <a:p>
            <a:r>
              <a:rPr lang="en-US" sz="1600" dirty="0" smtClean="0">
                <a:solidFill>
                  <a:srgbClr val="7F7F7F"/>
                </a:solidFill>
              </a:rPr>
              <a:t>Event size 50kB</a:t>
            </a:r>
          </a:p>
        </p:txBody>
      </p:sp>
      <p:cxnSp>
        <p:nvCxnSpPr>
          <p:cNvPr id="22" name="Straight Connector 21"/>
          <p:cNvCxnSpPr/>
          <p:nvPr/>
        </p:nvCxnSpPr>
        <p:spPr>
          <a:xfrm>
            <a:off x="2616184" y="5624343"/>
            <a:ext cx="38946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1371" y="4499570"/>
            <a:ext cx="2257526" cy="923330"/>
          </a:xfrm>
          <a:prstGeom prst="rect">
            <a:avLst/>
          </a:prstGeom>
          <a:noFill/>
          <a:ln>
            <a:solidFill>
              <a:srgbClr val="FF0000"/>
            </a:solidFill>
          </a:ln>
        </p:spPr>
        <p:txBody>
          <a:bodyPr wrap="square" rtlCol="0">
            <a:spAutoFit/>
          </a:bodyPr>
          <a:lstStyle/>
          <a:p>
            <a:pPr algn="ctr"/>
            <a:r>
              <a:rPr lang="en-US" dirty="0" smtClean="0">
                <a:solidFill>
                  <a:srgbClr val="7F7F7F"/>
                </a:solidFill>
              </a:rPr>
              <a:t>High performance </a:t>
            </a:r>
          </a:p>
          <a:p>
            <a:pPr algn="ctr"/>
            <a:r>
              <a:rPr lang="en-US" dirty="0">
                <a:solidFill>
                  <a:srgbClr val="7F7F7F"/>
                </a:solidFill>
              </a:rPr>
              <a:t>c</a:t>
            </a:r>
            <a:r>
              <a:rPr lang="en-US" dirty="0" smtClean="0">
                <a:solidFill>
                  <a:srgbClr val="7F7F7F"/>
                </a:solidFill>
              </a:rPr>
              <a:t>omputers</a:t>
            </a:r>
          </a:p>
          <a:p>
            <a:pPr algn="ctr"/>
            <a:r>
              <a:rPr lang="en-US" dirty="0" smtClean="0">
                <a:solidFill>
                  <a:srgbClr val="7F7F7F"/>
                </a:solidFill>
              </a:rPr>
              <a:t>Event Filter </a:t>
            </a:r>
            <a:r>
              <a:rPr lang="en-US" dirty="0">
                <a:solidFill>
                  <a:srgbClr val="7F7F7F"/>
                </a:solidFill>
              </a:rPr>
              <a:t>F</a:t>
            </a:r>
            <a:r>
              <a:rPr lang="en-US" dirty="0" smtClean="0">
                <a:solidFill>
                  <a:srgbClr val="7F7F7F"/>
                </a:solidFill>
              </a:rPr>
              <a:t>arm</a:t>
            </a:r>
            <a:endParaRPr lang="en-US" dirty="0">
              <a:solidFill>
                <a:srgbClr val="7F7F7F"/>
              </a:solidFill>
            </a:endParaRPr>
          </a:p>
        </p:txBody>
      </p:sp>
      <p:cxnSp>
        <p:nvCxnSpPr>
          <p:cNvPr id="12" name="Straight Arrow Connector 11"/>
          <p:cNvCxnSpPr>
            <a:stCxn id="8" idx="3"/>
          </p:cNvCxnSpPr>
          <p:nvPr/>
        </p:nvCxnSpPr>
        <p:spPr>
          <a:xfrm flipV="1">
            <a:off x="2928897" y="4905714"/>
            <a:ext cx="1046203" cy="555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32250" y="1363488"/>
            <a:ext cx="1005403" cy="1200329"/>
          </a:xfrm>
          <a:prstGeom prst="rect">
            <a:avLst/>
          </a:prstGeom>
          <a:noFill/>
          <a:ln>
            <a:solidFill>
              <a:srgbClr val="007BFF"/>
            </a:solidFill>
          </a:ln>
        </p:spPr>
        <p:txBody>
          <a:bodyPr wrap="none" rtlCol="0">
            <a:spAutoFit/>
          </a:bodyPr>
          <a:lstStyle/>
          <a:p>
            <a:pPr algn="ctr"/>
            <a:r>
              <a:rPr lang="en-US" dirty="0" smtClean="0">
                <a:solidFill>
                  <a:srgbClr val="FF0000"/>
                </a:solidFill>
              </a:rPr>
              <a:t>IP </a:t>
            </a:r>
          </a:p>
          <a:p>
            <a:pPr algn="ctr"/>
            <a:r>
              <a:rPr lang="en-US" dirty="0" smtClean="0">
                <a:solidFill>
                  <a:srgbClr val="FF0000"/>
                </a:solidFill>
              </a:rPr>
              <a:t>over </a:t>
            </a:r>
          </a:p>
          <a:p>
            <a:pPr algn="ctr"/>
            <a:r>
              <a:rPr lang="en-US" dirty="0" smtClean="0">
                <a:solidFill>
                  <a:srgbClr val="FF0000"/>
                </a:solidFill>
              </a:rPr>
              <a:t>Ethernet</a:t>
            </a:r>
          </a:p>
          <a:p>
            <a:pPr algn="ctr"/>
            <a:r>
              <a:rPr lang="en-US" dirty="0" smtClean="0">
                <a:solidFill>
                  <a:srgbClr val="FF0000"/>
                </a:solidFill>
              </a:rPr>
              <a:t>1GbE</a:t>
            </a:r>
            <a:endParaRPr lang="en-US" dirty="0">
              <a:solidFill>
                <a:srgbClr val="FF0000"/>
              </a:solidFill>
            </a:endParaRPr>
          </a:p>
        </p:txBody>
      </p:sp>
      <p:sp>
        <p:nvSpPr>
          <p:cNvPr id="299" name="TextBox 298"/>
          <p:cNvSpPr txBox="1"/>
          <p:nvPr/>
        </p:nvSpPr>
        <p:spPr>
          <a:xfrm>
            <a:off x="599934" y="3372615"/>
            <a:ext cx="2745563" cy="830997"/>
          </a:xfrm>
          <a:prstGeom prst="rect">
            <a:avLst/>
          </a:prstGeom>
          <a:noFill/>
          <a:ln>
            <a:solidFill>
              <a:srgbClr val="0C89F1"/>
            </a:solidFill>
          </a:ln>
        </p:spPr>
        <p:txBody>
          <a:bodyPr wrap="none" rtlCol="0">
            <a:spAutoFit/>
          </a:bodyPr>
          <a:lstStyle/>
          <a:p>
            <a:r>
              <a:rPr lang="en-US" sz="1600" dirty="0" smtClean="0">
                <a:solidFill>
                  <a:schemeClr val="tx1">
                    <a:lumMod val="50000"/>
                    <a:lumOff val="50000"/>
                  </a:schemeClr>
                </a:solidFill>
                <a:latin typeface="+mn-lt"/>
              </a:rPr>
              <a:t>Readout boards</a:t>
            </a:r>
            <a:r>
              <a:rPr lang="en-US" sz="1600" dirty="0" smtClean="0">
                <a:solidFill>
                  <a:schemeClr val="tx1">
                    <a:lumMod val="50000"/>
                    <a:lumOff val="50000"/>
                  </a:schemeClr>
                </a:solidFill>
              </a:rPr>
              <a:t> (313 </a:t>
            </a:r>
            <a:r>
              <a:rPr lang="en-US" sz="1600" dirty="0" err="1" smtClean="0">
                <a:solidFill>
                  <a:schemeClr val="tx1">
                    <a:lumMod val="50000"/>
                    <a:lumOff val="50000"/>
                  </a:schemeClr>
                </a:solidFill>
              </a:rPr>
              <a:t>x</a:t>
            </a:r>
            <a:r>
              <a:rPr lang="en-US" sz="1600" dirty="0" smtClean="0">
                <a:solidFill>
                  <a:schemeClr val="tx1">
                    <a:lumMod val="50000"/>
                    <a:lumOff val="50000"/>
                  </a:schemeClr>
                </a:solidFill>
              </a:rPr>
              <a:t> TELL1)</a:t>
            </a:r>
          </a:p>
          <a:p>
            <a:r>
              <a:rPr lang="en-US" sz="1600" dirty="0" smtClean="0">
                <a:solidFill>
                  <a:schemeClr val="tx1">
                    <a:lumMod val="50000"/>
                    <a:lumOff val="50000"/>
                  </a:schemeClr>
                </a:solidFill>
              </a:rPr>
              <a:t>4 Gb/s output bandwidth each</a:t>
            </a:r>
          </a:p>
          <a:p>
            <a:r>
              <a:rPr lang="en-US" sz="1600" dirty="0" smtClean="0">
                <a:solidFill>
                  <a:schemeClr val="tx1">
                    <a:lumMod val="50000"/>
                    <a:lumOff val="50000"/>
                  </a:schemeClr>
                </a:solidFill>
              </a:rPr>
              <a:t>Buffering and event formatting</a:t>
            </a:r>
          </a:p>
        </p:txBody>
      </p:sp>
      <p:sp>
        <p:nvSpPr>
          <p:cNvPr id="6" name="TextBox 5"/>
          <p:cNvSpPr txBox="1"/>
          <p:nvPr/>
        </p:nvSpPr>
        <p:spPr>
          <a:xfrm>
            <a:off x="2397034" y="6059068"/>
            <a:ext cx="2236510" cy="369332"/>
          </a:xfrm>
          <a:prstGeom prst="rect">
            <a:avLst/>
          </a:prstGeom>
          <a:noFill/>
          <a:ln>
            <a:solidFill>
              <a:srgbClr val="007BFF"/>
            </a:solidFill>
          </a:ln>
        </p:spPr>
        <p:txBody>
          <a:bodyPr wrap="none" rtlCol="0">
            <a:spAutoFit/>
          </a:bodyPr>
          <a:lstStyle/>
          <a:p>
            <a:r>
              <a:rPr lang="en-US" dirty="0" smtClean="0">
                <a:solidFill>
                  <a:schemeClr val="tx1">
                    <a:lumMod val="50000"/>
                    <a:lumOff val="50000"/>
                  </a:schemeClr>
                </a:solidFill>
              </a:rPr>
              <a:t>Multi-core processors</a:t>
            </a:r>
            <a:endParaRPr lang="en-US" dirty="0">
              <a:solidFill>
                <a:schemeClr val="tx1">
                  <a:lumMod val="50000"/>
                  <a:lumOff val="50000"/>
                </a:schemeClr>
              </a:solidFill>
            </a:endParaRPr>
          </a:p>
        </p:txBody>
      </p:sp>
    </p:spTree>
    <p:extLst>
      <p:ext uri="{BB962C8B-B14F-4D97-AF65-F5344CB8AC3E}">
        <p14:creationId xmlns:p14="http://schemas.microsoft.com/office/powerpoint/2010/main" val="3501873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smtClean="0"/>
              <a:t>Multi-level trigger (2)</a:t>
            </a:r>
            <a:endParaRPr lang="en-US" dirty="0"/>
          </a:p>
        </p:txBody>
      </p:sp>
      <p:sp>
        <p:nvSpPr>
          <p:cNvPr id="4" name="Slide Number Placeholder 3"/>
          <p:cNvSpPr>
            <a:spLocks noGrp="1"/>
          </p:cNvSpPr>
          <p:nvPr>
            <p:ph type="sldNum" sz="quarter" idx="12"/>
          </p:nvPr>
        </p:nvSpPr>
        <p:spPr/>
        <p:txBody>
          <a:bodyPr/>
          <a:lstStyle/>
          <a:p>
            <a:fld id="{8B376B6F-AD08-2649-B710-3400287218EC}" type="slidenum">
              <a:rPr lang="en-US" smtClean="0"/>
              <a:pPr/>
              <a:t>9</a:t>
            </a:fld>
            <a:endParaRPr lang="en-US"/>
          </a:p>
        </p:txBody>
      </p:sp>
      <p:pic>
        <p:nvPicPr>
          <p:cNvPr id="5" name="Picture 4"/>
          <p:cNvPicPr>
            <a:picLocks noChangeAspect="1"/>
          </p:cNvPicPr>
          <p:nvPr/>
        </p:nvPicPr>
        <p:blipFill>
          <a:blip r:embed="rId2"/>
          <a:stretch>
            <a:fillRect/>
          </a:stretch>
        </p:blipFill>
        <p:spPr>
          <a:xfrm>
            <a:off x="0" y="1371600"/>
            <a:ext cx="9144000" cy="4858130"/>
          </a:xfrm>
          <a:prstGeom prst="rect">
            <a:avLst/>
          </a:prstGeom>
        </p:spPr>
      </p:pic>
      <p:sp>
        <p:nvSpPr>
          <p:cNvPr id="6" name="Title 1"/>
          <p:cNvSpPr txBox="1">
            <a:spLocks/>
          </p:cNvSpPr>
          <p:nvPr/>
        </p:nvSpPr>
        <p:spPr>
          <a:xfrm>
            <a:off x="88900" y="1189038"/>
            <a:ext cx="4127500" cy="563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i="0" kern="1200">
                <a:solidFill>
                  <a:srgbClr val="007BFF"/>
                </a:solidFill>
                <a:latin typeface="+mj-lt"/>
                <a:ea typeface="+mj-ea"/>
                <a:cs typeface="Arial"/>
              </a:defRPr>
            </a:lvl1pPr>
          </a:lstStyle>
          <a:p>
            <a:r>
              <a:rPr lang="en-US" sz="2800" dirty="0" smtClean="0"/>
              <a:t>ATLAS</a:t>
            </a:r>
            <a:endParaRPr lang="en-US" sz="2800" dirty="0"/>
          </a:p>
        </p:txBody>
      </p:sp>
      <p:sp>
        <p:nvSpPr>
          <p:cNvPr id="7" name="Rectangle 6"/>
          <p:cNvSpPr/>
          <p:nvPr/>
        </p:nvSpPr>
        <p:spPr>
          <a:xfrm>
            <a:off x="6210300" y="5100935"/>
            <a:ext cx="2844800" cy="1200329"/>
          </a:xfrm>
          <a:prstGeom prst="rect">
            <a:avLst/>
          </a:prstGeom>
        </p:spPr>
        <p:txBody>
          <a:bodyPr wrap="square">
            <a:spAutoFit/>
          </a:bodyPr>
          <a:lstStyle/>
          <a:p>
            <a:pPr lvl="1"/>
            <a:r>
              <a:rPr lang="en-US" b="1" dirty="0" smtClean="0">
                <a:solidFill>
                  <a:srgbClr val="007BFF"/>
                </a:solidFill>
              </a:rPr>
              <a:t>To disk after HLT</a:t>
            </a:r>
          </a:p>
          <a:p>
            <a:pPr lvl="1"/>
            <a:r>
              <a:rPr lang="en-US" b="1" dirty="0" smtClean="0">
                <a:solidFill>
                  <a:srgbClr val="007BFF"/>
                </a:solidFill>
              </a:rPr>
              <a:t>O</a:t>
            </a:r>
            <a:r>
              <a:rPr lang="en-US" b="1" dirty="0">
                <a:solidFill>
                  <a:srgbClr val="007BFF"/>
                </a:solidFill>
              </a:rPr>
              <a:t>(400 Hz) in 2012</a:t>
            </a:r>
          </a:p>
          <a:p>
            <a:pPr lvl="1"/>
            <a:r>
              <a:rPr lang="en-US" b="1" dirty="0">
                <a:solidFill>
                  <a:srgbClr val="007BFF"/>
                </a:solidFill>
              </a:rPr>
              <a:t>O(1 kHz) in 2015-2018</a:t>
            </a:r>
          </a:p>
          <a:p>
            <a:pPr lvl="1"/>
            <a:r>
              <a:rPr lang="en-US" b="1" dirty="0">
                <a:solidFill>
                  <a:srgbClr val="007BFF"/>
                </a:solidFill>
              </a:rPr>
              <a:t>O(5-10 kHz) in 2025+</a:t>
            </a:r>
          </a:p>
        </p:txBody>
      </p:sp>
      <p:sp>
        <p:nvSpPr>
          <p:cNvPr id="8" name="TextBox 7"/>
          <p:cNvSpPr txBox="1"/>
          <p:nvPr/>
        </p:nvSpPr>
        <p:spPr>
          <a:xfrm>
            <a:off x="1524000" y="6290628"/>
            <a:ext cx="5081214" cy="400110"/>
          </a:xfrm>
          <a:prstGeom prst="rect">
            <a:avLst/>
          </a:prstGeom>
          <a:noFill/>
        </p:spPr>
        <p:txBody>
          <a:bodyPr wrap="none" rtlCol="0">
            <a:spAutoFit/>
          </a:bodyPr>
          <a:lstStyle/>
          <a:p>
            <a:r>
              <a:rPr lang="en-US" sz="2000" dirty="0" smtClean="0">
                <a:solidFill>
                  <a:srgbClr val="007BFF"/>
                </a:solidFill>
              </a:rPr>
              <a:t> Throughput to disk: ~ 10 kHz × 1 MB = 10 GB/s</a:t>
            </a:r>
            <a:endParaRPr lang="en-US" sz="2000" dirty="0">
              <a:solidFill>
                <a:srgbClr val="007BFF"/>
              </a:solidFill>
            </a:endParaRPr>
          </a:p>
        </p:txBody>
      </p:sp>
      <p:sp>
        <p:nvSpPr>
          <p:cNvPr id="9" name="Rectangle 8"/>
          <p:cNvSpPr/>
          <p:nvPr/>
        </p:nvSpPr>
        <p:spPr>
          <a:xfrm rot="5400000">
            <a:off x="7721801" y="3244334"/>
            <a:ext cx="1929998" cy="369332"/>
          </a:xfrm>
          <a:prstGeom prst="rect">
            <a:avLst/>
          </a:prstGeom>
        </p:spPr>
        <p:txBody>
          <a:bodyPr wrap="none">
            <a:spAutoFit/>
          </a:bodyPr>
          <a:lstStyle/>
          <a:p>
            <a:r>
              <a:rPr lang="en-US" dirty="0"/>
              <a:t>arXiv:1409.5002v1</a:t>
            </a:r>
            <a:endParaRPr lang="en-US" dirty="0"/>
          </a:p>
        </p:txBody>
      </p:sp>
      <p:sp>
        <p:nvSpPr>
          <p:cNvPr id="10" name="Rectangle 9"/>
          <p:cNvSpPr/>
          <p:nvPr/>
        </p:nvSpPr>
        <p:spPr>
          <a:xfrm>
            <a:off x="3784600" y="1460500"/>
            <a:ext cx="1790700" cy="571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080766" y="1473200"/>
            <a:ext cx="1790700" cy="571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0352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64298</TotalTime>
  <Words>2893</Words>
  <Application>Microsoft Macintosh PowerPoint</Application>
  <PresentationFormat>On-screen Show (4:3)</PresentationFormat>
  <Paragraphs>412</Paragraphs>
  <Slides>44</Slides>
  <Notes>10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Trigger vs triggerless approaches in large-size experiments</vt:lpstr>
      <vt:lpstr>The high luminosity LHC programme</vt:lpstr>
      <vt:lpstr>The LHC at CERN</vt:lpstr>
      <vt:lpstr>LHC Machine Evolution </vt:lpstr>
      <vt:lpstr>Event multiplicity (Central Detectors)</vt:lpstr>
      <vt:lpstr>LHCb: flavour physics at the LHC</vt:lpstr>
      <vt:lpstr>Multi-level trigger (the present LHCb) </vt:lpstr>
      <vt:lpstr>DAQ example (the present LHCb)</vt:lpstr>
      <vt:lpstr>Multi-level trigger (2)</vt:lpstr>
      <vt:lpstr>LHCb trigger evolution  (farm optimal usage)</vt:lpstr>
      <vt:lpstr>The 1 MHz readout rate limitation (the need of a different trigger strategy)</vt:lpstr>
      <vt:lpstr>LHCb DAQ Upgrade: First Idea</vt:lpstr>
      <vt:lpstr>40 MHz PCI Express based readout</vt:lpstr>
      <vt:lpstr>Event builder node data flux (high performance computer)</vt:lpstr>
      <vt:lpstr>PCIe Gen3 based readout</vt:lpstr>
      <vt:lpstr>Readout board</vt:lpstr>
      <vt:lpstr>Large scale tests on InfiniBand cluster</vt:lpstr>
      <vt:lpstr>Bandwidth vs n. of nodes IB verbs </vt:lpstr>
      <vt:lpstr>Bandwidth vs n. of nodes IB verbs </vt:lpstr>
      <vt:lpstr>PowerPoint Presentation</vt:lpstr>
      <vt:lpstr>The evolution of Network Interconnects</vt:lpstr>
      <vt:lpstr>InfiniBand vs Ethernet</vt:lpstr>
      <vt:lpstr>HLT output rate</vt:lpstr>
      <vt:lpstr>RAW data HL-LHC</vt:lpstr>
      <vt:lpstr>Transistor count</vt:lpstr>
      <vt:lpstr>FPGAs</vt:lpstr>
      <vt:lpstr>Processor advancement</vt:lpstr>
      <vt:lpstr>Microprocessor performance</vt:lpstr>
      <vt:lpstr>PowerPoint Presentation</vt:lpstr>
      <vt:lpstr>Microprocessor Power dissipation</vt:lpstr>
      <vt:lpstr>The power wall</vt:lpstr>
      <vt:lpstr>The case for a single chip multiprocessor</vt:lpstr>
      <vt:lpstr>Reduced power consumption</vt:lpstr>
      <vt:lpstr>Challenges of Parallel Execution </vt:lpstr>
      <vt:lpstr>Parallel programming tools</vt:lpstr>
      <vt:lpstr>GPU at LHC</vt:lpstr>
      <vt:lpstr>GPU at LHC cont.</vt:lpstr>
      <vt:lpstr>ARM processors</vt:lpstr>
      <vt:lpstr>HEP programming</vt:lpstr>
      <vt:lpstr>CPU price/performance evolution  (CERN Computing Center)</vt:lpstr>
      <vt:lpstr>PowerPoint Presentation</vt:lpstr>
      <vt:lpstr>The End</vt:lpstr>
      <vt:lpstr>The PCIe-Gen3 DMA Test Setup</vt:lpstr>
      <vt:lpstr>DMA PCIe-Gen3 Effective Bandwidth</vt:lpstr>
    </vt:vector>
  </TitlesOfParts>
  <Company>INFN Bologna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Umberto Marconi</dc:creator>
  <cp:lastModifiedBy>Umberto Marconi</cp:lastModifiedBy>
  <cp:revision>482</cp:revision>
  <dcterms:created xsi:type="dcterms:W3CDTF">2015-09-11T13:16:05Z</dcterms:created>
  <dcterms:modified xsi:type="dcterms:W3CDTF">2015-10-13T20:29:06Z</dcterms:modified>
</cp:coreProperties>
</file>