
<file path=[Content_Types].xml><?xml version="1.0" encoding="utf-8"?>
<Types xmlns="http://schemas.openxmlformats.org/package/2006/content-types">
  <Default Extension="xml" ContentType="application/xml"/>
  <Default Extension="bmp" ContentType="image/bmp"/>
  <Default Extension="jpeg" ContentType="image/jpeg"/>
  <Default Extension="jpg" ContentType="image/jpeg"/>
  <Default Extension="emf" ContentType="image/x-emf"/>
  <Default Extension="tiff" ContentType="image/tiff"/>
  <Default Extension="rels" ContentType="application/vnd.openxmlformats-package.relationships+xml"/>
  <Default Extension="vml" ContentType="application/vnd.openxmlformats-officedocument.vmlDrawing"/>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embeddings/oleObject1.bin" ContentType="application/vnd.openxmlformats-officedocument.oleObject"/>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82" r:id="rId2"/>
  </p:sldMasterIdLst>
  <p:notesMasterIdLst>
    <p:notesMasterId r:id="rId50"/>
  </p:notesMasterIdLst>
  <p:handoutMasterIdLst>
    <p:handoutMasterId r:id="rId51"/>
  </p:handoutMasterIdLst>
  <p:sldIdLst>
    <p:sldId id="314" r:id="rId3"/>
    <p:sldId id="327" r:id="rId4"/>
    <p:sldId id="335" r:id="rId5"/>
    <p:sldId id="316" r:id="rId6"/>
    <p:sldId id="310" r:id="rId7"/>
    <p:sldId id="317" r:id="rId8"/>
    <p:sldId id="320" r:id="rId9"/>
    <p:sldId id="321" r:id="rId10"/>
    <p:sldId id="322" r:id="rId11"/>
    <p:sldId id="343" r:id="rId12"/>
    <p:sldId id="336" r:id="rId13"/>
    <p:sldId id="337" r:id="rId14"/>
    <p:sldId id="319" r:id="rId15"/>
    <p:sldId id="341" r:id="rId16"/>
    <p:sldId id="340" r:id="rId17"/>
    <p:sldId id="328" r:id="rId18"/>
    <p:sldId id="331" r:id="rId19"/>
    <p:sldId id="338" r:id="rId20"/>
    <p:sldId id="330" r:id="rId21"/>
    <p:sldId id="318" r:id="rId22"/>
    <p:sldId id="326" r:id="rId23"/>
    <p:sldId id="312" r:id="rId24"/>
    <p:sldId id="305" r:id="rId25"/>
    <p:sldId id="282" r:id="rId26"/>
    <p:sldId id="289" r:id="rId27"/>
    <p:sldId id="290" r:id="rId28"/>
    <p:sldId id="307" r:id="rId29"/>
    <p:sldId id="296" r:id="rId30"/>
    <p:sldId id="287" r:id="rId31"/>
    <p:sldId id="285" r:id="rId32"/>
    <p:sldId id="297" r:id="rId33"/>
    <p:sldId id="298" r:id="rId34"/>
    <p:sldId id="339" r:id="rId35"/>
    <p:sldId id="325" r:id="rId36"/>
    <p:sldId id="334" r:id="rId37"/>
    <p:sldId id="333" r:id="rId38"/>
    <p:sldId id="283" r:id="rId39"/>
    <p:sldId id="342" r:id="rId40"/>
    <p:sldId id="304" r:id="rId41"/>
    <p:sldId id="344" r:id="rId42"/>
    <p:sldId id="280" r:id="rId43"/>
    <p:sldId id="286" r:id="rId44"/>
    <p:sldId id="311" r:id="rId45"/>
    <p:sldId id="313" r:id="rId46"/>
    <p:sldId id="281" r:id="rId47"/>
    <p:sldId id="324" r:id="rId48"/>
    <p:sldId id="332" r:id="rId49"/>
  </p:sldIdLst>
  <p:sldSz cx="9144000" cy="6858000" type="screen4x3"/>
  <p:notesSz cx="6858000" cy="9144000"/>
  <p:defaultTextStyle>
    <a:defPPr>
      <a:defRPr lang="en-US"/>
    </a:defPPr>
    <a:lvl1pPr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1pPr>
    <a:lvl2pPr marL="457200"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2pPr>
    <a:lvl3pPr marL="914400"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3pPr>
    <a:lvl4pPr marL="1371600"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4pPr>
    <a:lvl5pPr marL="1828800"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5pPr>
    <a:lvl6pPr marL="2286000" algn="l" defTabSz="457200" rtl="0" eaLnBrk="1" latinLnBrk="0" hangingPunct="1">
      <a:defRPr sz="2400" kern="1200">
        <a:solidFill>
          <a:schemeClr val="tx1"/>
        </a:solidFill>
        <a:latin typeface="Calibri" charset="0"/>
        <a:ea typeface="ＭＳ Ｐゴシック" charset="0"/>
        <a:cs typeface="ＭＳ Ｐゴシック" charset="0"/>
      </a:defRPr>
    </a:lvl6pPr>
    <a:lvl7pPr marL="2743200" algn="l" defTabSz="457200" rtl="0" eaLnBrk="1" latinLnBrk="0" hangingPunct="1">
      <a:defRPr sz="2400" kern="1200">
        <a:solidFill>
          <a:schemeClr val="tx1"/>
        </a:solidFill>
        <a:latin typeface="Calibri" charset="0"/>
        <a:ea typeface="ＭＳ Ｐゴシック" charset="0"/>
        <a:cs typeface="ＭＳ Ｐゴシック" charset="0"/>
      </a:defRPr>
    </a:lvl7pPr>
    <a:lvl8pPr marL="3200400" algn="l" defTabSz="457200" rtl="0" eaLnBrk="1" latinLnBrk="0" hangingPunct="1">
      <a:defRPr sz="2400" kern="1200">
        <a:solidFill>
          <a:schemeClr val="tx1"/>
        </a:solidFill>
        <a:latin typeface="Calibri" charset="0"/>
        <a:ea typeface="ＭＳ Ｐゴシック" charset="0"/>
        <a:cs typeface="ＭＳ Ｐゴシック" charset="0"/>
      </a:defRPr>
    </a:lvl8pPr>
    <a:lvl9pPr marL="3657600" algn="l" defTabSz="457200" rtl="0" eaLnBrk="1" latinLnBrk="0" hangingPunct="1">
      <a:defRPr sz="2400" kern="1200">
        <a:solidFill>
          <a:schemeClr val="tx1"/>
        </a:solidFill>
        <a:latin typeface="Calibri"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404040"/>
    <a:srgbClr val="505050"/>
    <a:srgbClr val="004C97"/>
    <a:srgbClr val="63666A"/>
    <a:srgbClr val="A7A8AA"/>
    <a:srgbClr val="003087"/>
    <a:srgbClr val="0F2D62"/>
    <a:srgbClr val="80808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9858" autoAdjust="0"/>
  </p:normalViewPr>
  <p:slideViewPr>
    <p:cSldViewPr snapToGrid="0" snapToObjects="1">
      <p:cViewPr varScale="1">
        <p:scale>
          <a:sx n="126" d="100"/>
          <a:sy n="126" d="100"/>
        </p:scale>
        <p:origin x="-248" y="-104"/>
      </p:cViewPr>
      <p:guideLst>
        <p:guide orient="horz" pos="2160"/>
        <p:guide pos="2880"/>
      </p:guideLst>
    </p:cSldViewPr>
  </p:slideViewPr>
  <p:notesTextViewPr>
    <p:cViewPr>
      <p:scale>
        <a:sx n="100" d="100"/>
        <a:sy n="100" d="100"/>
      </p:scale>
      <p:origin x="0" y="0"/>
    </p:cViewPr>
  </p:notesTextViewPr>
  <p:sorterViewPr>
    <p:cViewPr>
      <p:scale>
        <a:sx n="98" d="100"/>
        <a:sy n="98" d="100"/>
      </p:scale>
      <p:origin x="0" y="0"/>
    </p:cViewPr>
  </p:sorterViewPr>
  <p:notesViewPr>
    <p:cSldViewPr snapToGrid="0" snapToObjects="1">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50" Type="http://schemas.openxmlformats.org/officeDocument/2006/relationships/notesMaster" Target="notesMasters/notesMaster1.xml"/><Relationship Id="rId51" Type="http://schemas.openxmlformats.org/officeDocument/2006/relationships/handoutMaster" Target="handoutMasters/handoutMaster1.xml"/><Relationship Id="rId52" Type="http://schemas.openxmlformats.org/officeDocument/2006/relationships/printerSettings" Target="printerSettings/printerSettings1.bin"/><Relationship Id="rId53" Type="http://schemas.openxmlformats.org/officeDocument/2006/relationships/presProps" Target="presProps.xml"/><Relationship Id="rId54" Type="http://schemas.openxmlformats.org/officeDocument/2006/relationships/viewProps" Target="viewProps.xml"/><Relationship Id="rId55" Type="http://schemas.openxmlformats.org/officeDocument/2006/relationships/theme" Target="theme/theme1.xml"/><Relationship Id="rId56" Type="http://schemas.openxmlformats.org/officeDocument/2006/relationships/tableStyles" Target="tableStyles.xml"/><Relationship Id="rId40" Type="http://schemas.openxmlformats.org/officeDocument/2006/relationships/slide" Target="slides/slide38.xml"/><Relationship Id="rId41" Type="http://schemas.openxmlformats.org/officeDocument/2006/relationships/slide" Target="slides/slide39.xml"/><Relationship Id="rId42" Type="http://schemas.openxmlformats.org/officeDocument/2006/relationships/slide" Target="slides/slide40.xml"/><Relationship Id="rId43" Type="http://schemas.openxmlformats.org/officeDocument/2006/relationships/slide" Target="slides/slide41.xml"/><Relationship Id="rId44" Type="http://schemas.openxmlformats.org/officeDocument/2006/relationships/slide" Target="slides/slide42.xml"/><Relationship Id="rId45" Type="http://schemas.openxmlformats.org/officeDocument/2006/relationships/slide" Target="slides/slide43.xml"/><Relationship Id="rId46" Type="http://schemas.openxmlformats.org/officeDocument/2006/relationships/slide" Target="slides/slide44.xml"/><Relationship Id="rId47" Type="http://schemas.openxmlformats.org/officeDocument/2006/relationships/slide" Target="slides/slide45.xml"/><Relationship Id="rId48" Type="http://schemas.openxmlformats.org/officeDocument/2006/relationships/slide" Target="slides/slide46.xml"/><Relationship Id="rId49" Type="http://schemas.openxmlformats.org/officeDocument/2006/relationships/slide" Target="slides/slide4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9" Type="http://schemas.openxmlformats.org/officeDocument/2006/relationships/slide" Target="slides/slide7.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slide" Target="slides/slide37.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6.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Helvetica"/>
                <a:ea typeface="+mn-ea"/>
                <a:cs typeface="+mn-cs"/>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Helvetica"/>
                <a:ea typeface="+mn-ea"/>
                <a:cs typeface="+mn-cs"/>
              </a:defRPr>
            </a:lvl1pPr>
          </a:lstStyle>
          <a:p>
            <a:pPr>
              <a:defRPr/>
            </a:pPr>
            <a:fld id="{40047414-3A7C-F548-B106-3F4F4C365CE2}" type="datetimeFigureOut">
              <a:rPr lang="en-US"/>
              <a:pPr>
                <a:defRPr/>
              </a:pPr>
              <a:t>10/15/15</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Helvetica"/>
                <a:ea typeface="+mn-ea"/>
                <a:cs typeface="+mn-cs"/>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Helvetica"/>
                <a:ea typeface="+mn-ea"/>
                <a:cs typeface="+mn-cs"/>
              </a:defRPr>
            </a:lvl1pPr>
          </a:lstStyle>
          <a:p>
            <a:pPr>
              <a:defRPr/>
            </a:pPr>
            <a:fld id="{1C8E8D4F-DEE9-7A45-806B-F8B4CA5EE039}" type="slidenum">
              <a:rPr lang="en-US"/>
              <a:pPr>
                <a:defRPr/>
              </a:pPr>
              <a:t>‹#›</a:t>
            </a:fld>
            <a:endParaRPr lang="en-US" dirty="0"/>
          </a:p>
        </p:txBody>
      </p:sp>
    </p:spTree>
    <p:extLst>
      <p:ext uri="{BB962C8B-B14F-4D97-AF65-F5344CB8AC3E}">
        <p14:creationId xmlns:p14="http://schemas.microsoft.com/office/powerpoint/2010/main" val="281808854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Helvetica"/>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Helvetica"/>
                <a:ea typeface="+mn-ea"/>
                <a:cs typeface="+mn-cs"/>
              </a:defRPr>
            </a:lvl1pPr>
          </a:lstStyle>
          <a:p>
            <a:pPr>
              <a:defRPr/>
            </a:pPr>
            <a:fld id="{FBAE2A1E-1518-4C49-AD2A-23E4D57CBBE5}" type="datetimeFigureOut">
              <a:rPr lang="en-US"/>
              <a:pPr>
                <a:defRPr/>
              </a:pPr>
              <a:t>10/15/15</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dirty="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Helvetica"/>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Helvetica"/>
                <a:ea typeface="+mn-ea"/>
                <a:cs typeface="+mn-cs"/>
              </a:defRPr>
            </a:lvl1pPr>
          </a:lstStyle>
          <a:p>
            <a:pPr>
              <a:defRPr/>
            </a:pPr>
            <a:fld id="{79A74EE8-1913-5B4C-938D-C8807FD5E2B5}" type="slidenum">
              <a:rPr lang="en-US"/>
              <a:pPr>
                <a:defRPr/>
              </a:pPr>
              <a:t>‹#›</a:t>
            </a:fld>
            <a:endParaRPr lang="en-US" dirty="0"/>
          </a:p>
        </p:txBody>
      </p:sp>
    </p:spTree>
    <p:extLst>
      <p:ext uri="{BB962C8B-B14F-4D97-AF65-F5344CB8AC3E}">
        <p14:creationId xmlns:p14="http://schemas.microsoft.com/office/powerpoint/2010/main" val="4073707141"/>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2pPr>
    <a:lvl3pPr marL="9144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3pPr>
    <a:lvl4pPr marL="13716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4pPr>
    <a:lvl5pPr marL="18288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4" name="Picture 5" descr="TitleSlide_060514.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6" descr="FermiLogo_RGB_NALBlue.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93750" y="1149350"/>
            <a:ext cx="3267075"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itle 21"/>
          <p:cNvSpPr>
            <a:spLocks noGrp="1"/>
          </p:cNvSpPr>
          <p:nvPr>
            <p:ph type="title"/>
          </p:nvPr>
        </p:nvSpPr>
        <p:spPr>
          <a:xfrm>
            <a:off x="806450" y="3559283"/>
            <a:ext cx="7526338" cy="1139271"/>
          </a:xfrm>
          <a:prstGeom prst="rect">
            <a:avLst/>
          </a:prstGeom>
        </p:spPr>
        <p:txBody>
          <a:bodyPr wrap="square" lIns="0" tIns="0" rIns="0" bIns="0" anchor="t"/>
          <a:lstStyle>
            <a:lvl1pPr algn="l">
              <a:defRPr sz="3200" b="1" i="0" baseline="0">
                <a:solidFill>
                  <a:srgbClr val="004C97"/>
                </a:solidFill>
                <a:latin typeface="Helvetica"/>
              </a:defRPr>
            </a:lvl1pPr>
          </a:lstStyle>
          <a:p>
            <a:r>
              <a:rPr lang="en-US" smtClean="0"/>
              <a:t>Click to edit Master title style</a:t>
            </a:r>
            <a:endParaRPr lang="en-US" dirty="0"/>
          </a:p>
        </p:txBody>
      </p:sp>
      <p:sp>
        <p:nvSpPr>
          <p:cNvPr id="24" name="Text Placeholder 23"/>
          <p:cNvSpPr>
            <a:spLocks noGrp="1"/>
          </p:cNvSpPr>
          <p:nvPr>
            <p:ph type="body" sz="quarter" idx="10"/>
          </p:nvPr>
        </p:nvSpPr>
        <p:spPr>
          <a:xfrm>
            <a:off x="806450" y="4841093"/>
            <a:ext cx="7526338" cy="1489952"/>
          </a:xfrm>
          <a:prstGeom prst="rect">
            <a:avLst/>
          </a:prstGeom>
        </p:spPr>
        <p:txBody>
          <a:bodyPr lIns="0" tIns="0" rIns="0" bIns="0"/>
          <a:lstStyle>
            <a:lvl1pPr marL="0" indent="0">
              <a:buFontTx/>
              <a:buNone/>
              <a:defRPr sz="20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smtClean="0"/>
              <a:t>Click to edit Master text styles</a:t>
            </a:r>
          </a:p>
        </p:txBody>
      </p:sp>
    </p:spTree>
    <p:extLst>
      <p:ext uri="{BB962C8B-B14F-4D97-AF65-F5344CB8AC3E}">
        <p14:creationId xmlns:p14="http://schemas.microsoft.com/office/powerpoint/2010/main" val="407841806"/>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Footer Only: Picture &amp; Caption">
    <p:spTree>
      <p:nvGrpSpPr>
        <p:cNvPr id="1" name=""/>
        <p:cNvGrpSpPr/>
        <p:nvPr/>
      </p:nvGrpSpPr>
      <p:grpSpPr>
        <a:xfrm>
          <a:off x="0" y="0"/>
          <a:ext cx="0" cy="0"/>
          <a:chOff x="0" y="0"/>
          <a:chExt cx="0" cy="0"/>
        </a:xfrm>
      </p:grpSpPr>
      <p:sp>
        <p:nvSpPr>
          <p:cNvPr id="8" name="Picture Placeholder 2"/>
          <p:cNvSpPr>
            <a:spLocks noGrp="1"/>
          </p:cNvSpPr>
          <p:nvPr>
            <p:ph type="pic" idx="13"/>
          </p:nvPr>
        </p:nvSpPr>
        <p:spPr>
          <a:xfrm>
            <a:off x="224073" y="361950"/>
            <a:ext cx="8700851" cy="4369742"/>
          </a:xfrm>
          <a:prstGeom prst="rect">
            <a:avLst/>
          </a:prstGeom>
        </p:spPr>
        <p:txBody>
          <a:bodyPr lIns="0" tIns="0" rIns="0" bIns="0" rtlCol="0">
            <a:normAutofit/>
          </a:bodyPr>
          <a:lstStyle>
            <a:lvl1pPr marL="0" indent="0">
              <a:buNone/>
              <a:defRPr sz="1600">
                <a:solidFill>
                  <a:srgbClr val="50505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Drag picture to placeholder or click icon to add</a:t>
            </a:r>
          </a:p>
        </p:txBody>
      </p:sp>
      <p:sp>
        <p:nvSpPr>
          <p:cNvPr id="10" name="Text Placeholder 3"/>
          <p:cNvSpPr>
            <a:spLocks noGrp="1"/>
          </p:cNvSpPr>
          <p:nvPr>
            <p:ph type="body" sz="half" idx="2"/>
          </p:nvPr>
        </p:nvSpPr>
        <p:spPr>
          <a:xfrm>
            <a:off x="224073" y="4943005"/>
            <a:ext cx="8700851" cy="1091259"/>
          </a:xfrm>
          <a:prstGeom prst="rect">
            <a:avLst/>
          </a:prstGeom>
        </p:spPr>
        <p:txBody>
          <a:bodyPr lIns="0" tIns="0" rIns="0" bIns="0"/>
          <a:lstStyle>
            <a:lvl1pPr marL="0" indent="0">
              <a:buNone/>
              <a:defRPr sz="2000">
                <a:solidFill>
                  <a:srgbClr val="50505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4" name="Date Placeholder 3"/>
          <p:cNvSpPr>
            <a:spLocks noGrp="1"/>
          </p:cNvSpPr>
          <p:nvPr>
            <p:ph type="dt" sz="half" idx="14"/>
          </p:nvPr>
        </p:nvSpPr>
        <p:spPr>
          <a:ln/>
        </p:spPr>
        <p:txBody>
          <a:bodyPr/>
          <a:lstStyle>
            <a:lvl1pPr>
              <a:defRPr/>
            </a:lvl1pPr>
          </a:lstStyle>
          <a:p>
            <a:pPr>
              <a:defRPr/>
            </a:pPr>
            <a:fld id="{CD26CEAC-BF4D-A14B-AD88-1899DD780DD4}" type="datetime1">
              <a:rPr lang="en-US"/>
              <a:pPr>
                <a:defRPr/>
              </a:pPr>
              <a:t>10/15/15</a:t>
            </a:fld>
            <a:endParaRPr lang="en-US"/>
          </a:p>
        </p:txBody>
      </p:sp>
      <p:sp>
        <p:nvSpPr>
          <p:cNvPr id="5" name="Footer Placeholder 4"/>
          <p:cNvSpPr>
            <a:spLocks noGrp="1"/>
          </p:cNvSpPr>
          <p:nvPr>
            <p:ph type="ftr" sz="quarter" idx="15"/>
          </p:nvPr>
        </p:nvSpPr>
        <p:spPr>
          <a:ln/>
        </p:spPr>
        <p:txBody>
          <a:bodyPr/>
          <a:lstStyle>
            <a:lvl1pPr>
              <a:defRPr/>
            </a:lvl1pPr>
          </a:lstStyle>
          <a:p>
            <a:pPr>
              <a:defRPr/>
            </a:pPr>
            <a:r>
              <a:rPr lang="en-US"/>
              <a:t>Presenter | Presentation Title</a:t>
            </a:r>
            <a:endParaRPr lang="en-US" b="1"/>
          </a:p>
        </p:txBody>
      </p:sp>
      <p:sp>
        <p:nvSpPr>
          <p:cNvPr id="6" name="Slide Number Placeholder 5"/>
          <p:cNvSpPr>
            <a:spLocks noGrp="1"/>
          </p:cNvSpPr>
          <p:nvPr>
            <p:ph type="sldNum" sz="quarter" idx="16"/>
          </p:nvPr>
        </p:nvSpPr>
        <p:spPr>
          <a:ln/>
        </p:spPr>
        <p:txBody>
          <a:bodyPr/>
          <a:lstStyle>
            <a:lvl1pPr>
              <a:defRPr/>
            </a:lvl1pPr>
          </a:lstStyle>
          <a:p>
            <a:pPr>
              <a:defRPr/>
            </a:pPr>
            <a:fld id="{0674B2DF-F582-6241-A84C-CF6DB3000CA8}" type="slidenum">
              <a:rPr lang="en-US"/>
              <a:pPr>
                <a:defRPr/>
              </a:pPr>
              <a:t>‹#›</a:t>
            </a:fld>
            <a:endParaRPr lang="en-US" dirty="0"/>
          </a:p>
        </p:txBody>
      </p:sp>
    </p:spTree>
    <p:extLst>
      <p:ext uri="{BB962C8B-B14F-4D97-AF65-F5344CB8AC3E}">
        <p14:creationId xmlns:p14="http://schemas.microsoft.com/office/powerpoint/2010/main" val="13355800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Footer Only: Title &amp; Content">
    <p:spTree>
      <p:nvGrpSpPr>
        <p:cNvPr id="1" name=""/>
        <p:cNvGrpSpPr/>
        <p:nvPr/>
      </p:nvGrpSpPr>
      <p:grpSpPr>
        <a:xfrm>
          <a:off x="0" y="0"/>
          <a:ext cx="0" cy="0"/>
          <a:chOff x="0" y="0"/>
          <a:chExt cx="0" cy="0"/>
        </a:xfrm>
      </p:grpSpPr>
      <p:sp>
        <p:nvSpPr>
          <p:cNvPr id="6" name="Title 1"/>
          <p:cNvSpPr>
            <a:spLocks noGrp="1"/>
          </p:cNvSpPr>
          <p:nvPr>
            <p:ph type="title"/>
          </p:nvPr>
        </p:nvSpPr>
        <p:spPr>
          <a:xfrm>
            <a:off x="228600" y="103664"/>
            <a:ext cx="8686800" cy="641739"/>
          </a:xfrm>
          <a:prstGeom prst="rect">
            <a:avLst/>
          </a:prstGeom>
        </p:spPr>
        <p:txBody>
          <a:bodyPr lIns="0" tIns="0" rIns="0" bIns="0" anchor="b" anchorCtr="0"/>
          <a:lstStyle>
            <a:lvl1pPr>
              <a:defRPr sz="2400">
                <a:solidFill>
                  <a:srgbClr val="004C97"/>
                </a:solidFill>
              </a:defRPr>
            </a:lvl1pPr>
          </a:lstStyle>
          <a:p>
            <a:r>
              <a:rPr lang="en-US" dirty="0" smtClean="0"/>
              <a:t>Click to edit Master title style</a:t>
            </a:r>
            <a:endParaRPr lang="en-US" dirty="0"/>
          </a:p>
        </p:txBody>
      </p:sp>
      <p:sp>
        <p:nvSpPr>
          <p:cNvPr id="7" name="Content Placeholder 2"/>
          <p:cNvSpPr>
            <a:spLocks noGrp="1"/>
          </p:cNvSpPr>
          <p:nvPr>
            <p:ph idx="1"/>
          </p:nvPr>
        </p:nvSpPr>
        <p:spPr>
          <a:xfrm>
            <a:off x="228600" y="1043046"/>
            <a:ext cx="8672513" cy="4987867"/>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ln/>
        </p:spPr>
        <p:txBody>
          <a:bodyPr/>
          <a:lstStyle>
            <a:lvl1pPr>
              <a:defRPr/>
            </a:lvl1pPr>
          </a:lstStyle>
          <a:p>
            <a:pPr>
              <a:defRPr/>
            </a:pPr>
            <a:fld id="{674C8782-0053-BD46-9B11-2A87804C547B}" type="datetime1">
              <a:rPr lang="en-US"/>
              <a:pPr>
                <a:defRPr/>
              </a:pPr>
              <a:t>10/15/15</a:t>
            </a:fld>
            <a:endParaRPr lang="en-US"/>
          </a:p>
        </p:txBody>
      </p:sp>
      <p:sp>
        <p:nvSpPr>
          <p:cNvPr id="5" name="Footer Placeholder 4"/>
          <p:cNvSpPr>
            <a:spLocks noGrp="1"/>
          </p:cNvSpPr>
          <p:nvPr>
            <p:ph type="ftr" sz="quarter" idx="11"/>
          </p:nvPr>
        </p:nvSpPr>
        <p:spPr>
          <a:ln/>
        </p:spPr>
        <p:txBody>
          <a:bodyPr/>
          <a:lstStyle>
            <a:lvl1pPr>
              <a:defRPr/>
            </a:lvl1pPr>
          </a:lstStyle>
          <a:p>
            <a:pPr>
              <a:defRPr/>
            </a:pPr>
            <a:r>
              <a:rPr lang="en-US"/>
              <a:t>Presenter | Presentation Title</a:t>
            </a:r>
            <a:endParaRPr lang="en-US" b="1"/>
          </a:p>
        </p:txBody>
      </p:sp>
      <p:sp>
        <p:nvSpPr>
          <p:cNvPr id="8" name="Slide Number Placeholder 5"/>
          <p:cNvSpPr>
            <a:spLocks noGrp="1"/>
          </p:cNvSpPr>
          <p:nvPr>
            <p:ph type="sldNum" sz="quarter" idx="12"/>
          </p:nvPr>
        </p:nvSpPr>
        <p:spPr>
          <a:ln/>
        </p:spPr>
        <p:txBody>
          <a:bodyPr/>
          <a:lstStyle>
            <a:lvl1pPr>
              <a:defRPr/>
            </a:lvl1pPr>
          </a:lstStyle>
          <a:p>
            <a:pPr>
              <a:defRPr/>
            </a:pPr>
            <a:fld id="{1D7020A4-194A-4242-975C-93D852DECAAB}" type="slidenum">
              <a:rPr lang="en-US"/>
              <a:pPr>
                <a:defRPr/>
              </a:pPr>
              <a:t>‹#›</a:t>
            </a:fld>
            <a:endParaRPr lang="en-US" dirty="0"/>
          </a:p>
        </p:txBody>
      </p:sp>
    </p:spTree>
    <p:extLst>
      <p:ext uri="{BB962C8B-B14F-4D97-AF65-F5344CB8AC3E}">
        <p14:creationId xmlns:p14="http://schemas.microsoft.com/office/powerpoint/2010/main" val="20931351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Footer Only: Comparison ">
    <p:spTree>
      <p:nvGrpSpPr>
        <p:cNvPr id="1" name=""/>
        <p:cNvGrpSpPr/>
        <p:nvPr/>
      </p:nvGrpSpPr>
      <p:grpSpPr>
        <a:xfrm>
          <a:off x="0" y="0"/>
          <a:ext cx="0" cy="0"/>
          <a:chOff x="0" y="0"/>
          <a:chExt cx="0" cy="0"/>
        </a:xfrm>
      </p:grpSpPr>
      <p:sp>
        <p:nvSpPr>
          <p:cNvPr id="7" name="Content Placeholder 2"/>
          <p:cNvSpPr>
            <a:spLocks noGrp="1"/>
          </p:cNvSpPr>
          <p:nvPr>
            <p:ph sz="half" idx="13"/>
          </p:nvPr>
        </p:nvSpPr>
        <p:spPr>
          <a:xfrm>
            <a:off x="228601" y="355192"/>
            <a:ext cx="4206240" cy="4250146"/>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Content Placeholder 2"/>
          <p:cNvSpPr>
            <a:spLocks noGrp="1"/>
          </p:cNvSpPr>
          <p:nvPr>
            <p:ph sz="half" idx="15"/>
          </p:nvPr>
        </p:nvSpPr>
        <p:spPr>
          <a:xfrm>
            <a:off x="4709161" y="355192"/>
            <a:ext cx="4206240" cy="4250146"/>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3"/>
          <p:cNvSpPr>
            <a:spLocks noGrp="1"/>
          </p:cNvSpPr>
          <p:nvPr>
            <p:ph type="body" sz="half" idx="16"/>
          </p:nvPr>
        </p:nvSpPr>
        <p:spPr>
          <a:xfrm>
            <a:off x="229365" y="4765101"/>
            <a:ext cx="4205476" cy="1265812"/>
          </a:xfrm>
          <a:prstGeom prst="rect">
            <a:avLst/>
          </a:prstGeom>
        </p:spPr>
        <p:txBody>
          <a:bodyPr lIns="0" tIns="0" rIns="0" bIns="0"/>
          <a:lstStyle>
            <a:lvl1pPr marL="0" indent="0">
              <a:buNone/>
              <a:defRPr sz="2000">
                <a:solidFill>
                  <a:srgbClr val="50505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10" name="Text Placeholder 3"/>
          <p:cNvSpPr>
            <a:spLocks noGrp="1"/>
          </p:cNvSpPr>
          <p:nvPr>
            <p:ph type="body" sz="half" idx="19"/>
          </p:nvPr>
        </p:nvSpPr>
        <p:spPr>
          <a:xfrm>
            <a:off x="4709160" y="4765101"/>
            <a:ext cx="4206239" cy="1265812"/>
          </a:xfrm>
          <a:prstGeom prst="rect">
            <a:avLst/>
          </a:prstGeom>
        </p:spPr>
        <p:txBody>
          <a:bodyPr lIns="0" tIns="0" rIns="0" bIns="0"/>
          <a:lstStyle>
            <a:lvl1pPr marL="0" indent="0">
              <a:buNone/>
              <a:defRPr sz="2000">
                <a:solidFill>
                  <a:srgbClr val="50505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6" name="Date Placeholder 3"/>
          <p:cNvSpPr>
            <a:spLocks noGrp="1"/>
          </p:cNvSpPr>
          <p:nvPr>
            <p:ph type="dt" sz="half" idx="20"/>
          </p:nvPr>
        </p:nvSpPr>
        <p:spPr>
          <a:ln/>
        </p:spPr>
        <p:txBody>
          <a:bodyPr/>
          <a:lstStyle>
            <a:lvl1pPr>
              <a:defRPr/>
            </a:lvl1pPr>
          </a:lstStyle>
          <a:p>
            <a:pPr>
              <a:defRPr/>
            </a:pPr>
            <a:fld id="{1835A30E-1A71-B04C-96B2-A0907814A816}" type="datetime1">
              <a:rPr lang="en-US"/>
              <a:pPr>
                <a:defRPr/>
              </a:pPr>
              <a:t>10/15/15</a:t>
            </a:fld>
            <a:endParaRPr lang="en-US"/>
          </a:p>
        </p:txBody>
      </p:sp>
      <p:sp>
        <p:nvSpPr>
          <p:cNvPr id="11" name="Footer Placeholder 4"/>
          <p:cNvSpPr>
            <a:spLocks noGrp="1"/>
          </p:cNvSpPr>
          <p:nvPr>
            <p:ph type="ftr" sz="quarter" idx="21"/>
          </p:nvPr>
        </p:nvSpPr>
        <p:spPr>
          <a:ln/>
        </p:spPr>
        <p:txBody>
          <a:bodyPr/>
          <a:lstStyle>
            <a:lvl1pPr>
              <a:defRPr/>
            </a:lvl1pPr>
          </a:lstStyle>
          <a:p>
            <a:pPr>
              <a:defRPr/>
            </a:pPr>
            <a:r>
              <a:rPr lang="en-US"/>
              <a:t>Presenter | Presentation Title</a:t>
            </a:r>
            <a:endParaRPr lang="en-US" b="1"/>
          </a:p>
        </p:txBody>
      </p:sp>
      <p:sp>
        <p:nvSpPr>
          <p:cNvPr id="12" name="Slide Number Placeholder 5"/>
          <p:cNvSpPr>
            <a:spLocks noGrp="1"/>
          </p:cNvSpPr>
          <p:nvPr>
            <p:ph type="sldNum" sz="quarter" idx="22"/>
          </p:nvPr>
        </p:nvSpPr>
        <p:spPr>
          <a:ln/>
        </p:spPr>
        <p:txBody>
          <a:bodyPr/>
          <a:lstStyle>
            <a:lvl1pPr>
              <a:defRPr/>
            </a:lvl1pPr>
          </a:lstStyle>
          <a:p>
            <a:pPr>
              <a:defRPr/>
            </a:pPr>
            <a:fld id="{4EE7316C-7295-5043-8D0F-6CAE3AC63F47}" type="slidenum">
              <a:rPr lang="en-US"/>
              <a:pPr>
                <a:defRPr/>
              </a:pPr>
              <a:t>‹#›</a:t>
            </a:fld>
            <a:endParaRPr lang="en-US" dirty="0"/>
          </a:p>
        </p:txBody>
      </p:sp>
    </p:spTree>
    <p:extLst>
      <p:ext uri="{BB962C8B-B14F-4D97-AF65-F5344CB8AC3E}">
        <p14:creationId xmlns:p14="http://schemas.microsoft.com/office/powerpoint/2010/main" val="36121486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mp; Content">
    <p:bg>
      <p:bgPr>
        <a:solidFill>
          <a:schemeClr val="bg2">
            <a:alpha val="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8600" y="103664"/>
            <a:ext cx="8686800" cy="641739"/>
          </a:xfrm>
          <a:prstGeom prst="rect">
            <a:avLst/>
          </a:prstGeom>
        </p:spPr>
        <p:txBody>
          <a:bodyPr lIns="0" tIns="0" rIns="0" bIns="0" anchor="b" anchorCtr="0"/>
          <a:lstStyle>
            <a:lvl1pPr>
              <a:defRPr sz="2400">
                <a:solidFill>
                  <a:srgbClr val="004C97"/>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228600" y="1043046"/>
            <a:ext cx="8672513" cy="4987867"/>
          </a:xfrm>
          <a:prstGeom prst="rect">
            <a:avLst/>
          </a:prstGeom>
        </p:spPr>
        <p:txBody>
          <a:bodyPr lIns="0" tIns="0" rIns="0" bIns="0"/>
          <a:lstStyle>
            <a:lvl1pPr>
              <a:defRPr sz="2400">
                <a:solidFill>
                  <a:srgbClr val="404040"/>
                </a:solidFill>
              </a:defRPr>
            </a:lvl1pPr>
            <a:lvl2pPr>
              <a:defRPr sz="2200">
                <a:solidFill>
                  <a:srgbClr val="404040"/>
                </a:solidFill>
              </a:defRPr>
            </a:lvl2pPr>
            <a:lvl3pPr>
              <a:defRPr sz="2000">
                <a:solidFill>
                  <a:srgbClr val="404040"/>
                </a:solidFill>
              </a:defRPr>
            </a:lvl3pPr>
            <a:lvl4pPr>
              <a:defRPr sz="1800">
                <a:solidFill>
                  <a:srgbClr val="404040"/>
                </a:solidFill>
              </a:defRPr>
            </a:lvl4pPr>
            <a:lvl5pPr marL="2057400" indent="-228600">
              <a:buFont typeface="Arial"/>
              <a:buChar char="•"/>
              <a:defRPr sz="1800">
                <a:solidFill>
                  <a:srgbClr val="404040"/>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6450013" y="6515100"/>
            <a:ext cx="1076325" cy="241300"/>
          </a:xfrm>
        </p:spPr>
        <p:txBody>
          <a:bodyPr/>
          <a:lstStyle>
            <a:lvl1pPr>
              <a:defRPr sz="900">
                <a:solidFill>
                  <a:srgbClr val="004C97"/>
                </a:solidFill>
              </a:defRPr>
            </a:lvl1pPr>
          </a:lstStyle>
          <a:p>
            <a:pPr>
              <a:defRPr/>
            </a:pPr>
            <a:fld id="{D70D8EF8-F064-6A40-B19D-0941D670F26E}" type="datetime1">
              <a:rPr lang="en-US"/>
              <a:pPr>
                <a:defRPr/>
              </a:pPr>
              <a:t>10/15/15</a:t>
            </a:fld>
            <a:endParaRPr lang="en-US"/>
          </a:p>
        </p:txBody>
      </p:sp>
      <p:sp>
        <p:nvSpPr>
          <p:cNvPr id="5" name="Footer Placeholder 4"/>
          <p:cNvSpPr>
            <a:spLocks noGrp="1"/>
          </p:cNvSpPr>
          <p:nvPr>
            <p:ph type="ftr" sz="quarter" idx="11"/>
          </p:nvPr>
        </p:nvSpPr>
        <p:spPr/>
        <p:txBody>
          <a:bodyPr/>
          <a:lstStyle>
            <a:lvl1pPr>
              <a:defRPr sz="900">
                <a:solidFill>
                  <a:srgbClr val="004C97"/>
                </a:solidFill>
              </a:defRPr>
            </a:lvl1pPr>
          </a:lstStyle>
          <a:p>
            <a:pPr>
              <a:defRPr/>
            </a:pPr>
            <a:r>
              <a:rPr lang="en-US" dirty="0" smtClean="0"/>
              <a:t>Ronald Lipton | MPGD Trieste</a:t>
            </a:r>
            <a:endParaRPr lang="en-US" b="1" dirty="0"/>
          </a:p>
        </p:txBody>
      </p:sp>
      <p:sp>
        <p:nvSpPr>
          <p:cNvPr id="6" name="Slide Number Placeholder 5"/>
          <p:cNvSpPr>
            <a:spLocks noGrp="1"/>
          </p:cNvSpPr>
          <p:nvPr>
            <p:ph type="sldNum" sz="quarter" idx="12"/>
          </p:nvPr>
        </p:nvSpPr>
        <p:spPr/>
        <p:txBody>
          <a:bodyPr/>
          <a:lstStyle>
            <a:lvl1pPr>
              <a:defRPr sz="900">
                <a:solidFill>
                  <a:srgbClr val="004C97"/>
                </a:solidFill>
              </a:defRPr>
            </a:lvl1pPr>
          </a:lstStyle>
          <a:p>
            <a:pPr>
              <a:defRPr/>
            </a:pPr>
            <a:fld id="{CFC3D40E-93B6-704B-9CF8-AB245665D91F}" type="slidenum">
              <a:rPr lang="en-US"/>
              <a:pPr>
                <a:defRPr/>
              </a:pPr>
              <a:t>‹#›</a:t>
            </a:fld>
            <a:endParaRPr lang="en-US" dirty="0"/>
          </a:p>
        </p:txBody>
      </p:sp>
    </p:spTree>
    <p:extLst>
      <p:ext uri="{BB962C8B-B14F-4D97-AF65-F5344CB8AC3E}">
        <p14:creationId xmlns:p14="http://schemas.microsoft.com/office/powerpoint/2010/main" val="8939366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amp; Caption">
    <p:spTree>
      <p:nvGrpSpPr>
        <p:cNvPr id="1" name=""/>
        <p:cNvGrpSpPr/>
        <p:nvPr/>
      </p:nvGrpSpPr>
      <p:grpSpPr>
        <a:xfrm>
          <a:off x="0" y="0"/>
          <a:ext cx="0" cy="0"/>
          <a:chOff x="0" y="0"/>
          <a:chExt cx="0" cy="0"/>
        </a:xfrm>
      </p:grpSpPr>
      <p:sp>
        <p:nvSpPr>
          <p:cNvPr id="13" name="Text Placeholder 3"/>
          <p:cNvSpPr>
            <a:spLocks noGrp="1"/>
          </p:cNvSpPr>
          <p:nvPr>
            <p:ph type="body" sz="half" idx="12"/>
          </p:nvPr>
        </p:nvSpPr>
        <p:spPr>
          <a:xfrm>
            <a:off x="229365" y="4765101"/>
            <a:ext cx="4251960" cy="1265812"/>
          </a:xfrm>
          <a:prstGeom prst="rect">
            <a:avLst/>
          </a:prstGeom>
        </p:spPr>
        <p:txBody>
          <a:bodyPr lIns="0" tIns="0" rIns="0" bIns="0"/>
          <a:lstStyle>
            <a:lvl1pPr marL="0" indent="0">
              <a:buNone/>
              <a:defRPr sz="2000">
                <a:solidFill>
                  <a:srgbClr val="50505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4" name="Text Placeholder 3"/>
          <p:cNvSpPr>
            <a:spLocks noGrp="1"/>
          </p:cNvSpPr>
          <p:nvPr>
            <p:ph type="body" sz="half" idx="13"/>
          </p:nvPr>
        </p:nvSpPr>
        <p:spPr>
          <a:xfrm>
            <a:off x="4654550" y="4765101"/>
            <a:ext cx="4260850" cy="1265812"/>
          </a:xfrm>
          <a:prstGeom prst="rect">
            <a:avLst/>
          </a:prstGeom>
        </p:spPr>
        <p:txBody>
          <a:bodyPr lIns="0" tIns="0" rIns="0" bIns="0"/>
          <a:lstStyle>
            <a:lvl1pPr marL="0" indent="0">
              <a:buNone/>
              <a:defRPr sz="2000">
                <a:solidFill>
                  <a:srgbClr val="50505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1" name="Content Placeholder 2"/>
          <p:cNvSpPr>
            <a:spLocks noGrp="1"/>
          </p:cNvSpPr>
          <p:nvPr>
            <p:ph sz="half" idx="17"/>
          </p:nvPr>
        </p:nvSpPr>
        <p:spPr>
          <a:xfrm>
            <a:off x="228601" y="1043694"/>
            <a:ext cx="4251324" cy="3568701"/>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6" name="Content Placeholder 2"/>
          <p:cNvSpPr>
            <a:spLocks noGrp="1"/>
          </p:cNvSpPr>
          <p:nvPr>
            <p:ph sz="half" idx="18"/>
          </p:nvPr>
        </p:nvSpPr>
        <p:spPr>
          <a:xfrm>
            <a:off x="4654550" y="1043694"/>
            <a:ext cx="4260851" cy="3568701"/>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7" name="Title 1"/>
          <p:cNvSpPr>
            <a:spLocks noGrp="1"/>
          </p:cNvSpPr>
          <p:nvPr>
            <p:ph type="title"/>
          </p:nvPr>
        </p:nvSpPr>
        <p:spPr>
          <a:xfrm>
            <a:off x="228600" y="103664"/>
            <a:ext cx="8686800" cy="641739"/>
          </a:xfrm>
          <a:prstGeom prst="rect">
            <a:avLst/>
          </a:prstGeom>
        </p:spPr>
        <p:txBody>
          <a:bodyPr lIns="0" tIns="0" rIns="0" bIns="0" anchor="b" anchorCtr="0"/>
          <a:lstStyle>
            <a:lvl1pPr>
              <a:defRPr sz="2400">
                <a:solidFill>
                  <a:srgbClr val="004C97"/>
                </a:solidFill>
              </a:defRPr>
            </a:lvl1pPr>
          </a:lstStyle>
          <a:p>
            <a:r>
              <a:rPr lang="en-US" smtClean="0"/>
              <a:t>Click to edit Master title style</a:t>
            </a:r>
            <a:endParaRPr lang="en-US" dirty="0"/>
          </a:p>
        </p:txBody>
      </p:sp>
      <p:sp>
        <p:nvSpPr>
          <p:cNvPr id="7" name="Date Placeholder 3"/>
          <p:cNvSpPr>
            <a:spLocks noGrp="1"/>
          </p:cNvSpPr>
          <p:nvPr>
            <p:ph type="dt" sz="half" idx="19"/>
          </p:nvPr>
        </p:nvSpPr>
        <p:spPr/>
        <p:txBody>
          <a:bodyPr/>
          <a:lstStyle>
            <a:lvl1pPr>
              <a:defRPr/>
            </a:lvl1pPr>
          </a:lstStyle>
          <a:p>
            <a:pPr>
              <a:defRPr/>
            </a:pPr>
            <a:fld id="{29CC3F0D-4DD0-DA4E-B434-F837119B829E}" type="datetime1">
              <a:rPr lang="en-US"/>
              <a:pPr>
                <a:defRPr/>
              </a:pPr>
              <a:t>10/15/15</a:t>
            </a:fld>
            <a:endParaRPr lang="en-US"/>
          </a:p>
        </p:txBody>
      </p:sp>
      <p:sp>
        <p:nvSpPr>
          <p:cNvPr id="8" name="Footer Placeholder 4"/>
          <p:cNvSpPr>
            <a:spLocks noGrp="1"/>
          </p:cNvSpPr>
          <p:nvPr>
            <p:ph type="ftr" sz="quarter" idx="20"/>
          </p:nvPr>
        </p:nvSpPr>
        <p:spPr/>
        <p:txBody>
          <a:bodyPr/>
          <a:lstStyle>
            <a:lvl1pPr>
              <a:defRPr/>
            </a:lvl1pPr>
          </a:lstStyle>
          <a:p>
            <a:pPr>
              <a:defRPr/>
            </a:pPr>
            <a:r>
              <a:rPr lang="en-US"/>
              <a:t>Presenter | Presentation Title</a:t>
            </a:r>
            <a:endParaRPr lang="en-US" b="1"/>
          </a:p>
        </p:txBody>
      </p:sp>
      <p:sp>
        <p:nvSpPr>
          <p:cNvPr id="9" name="Slide Number Placeholder 5"/>
          <p:cNvSpPr>
            <a:spLocks noGrp="1"/>
          </p:cNvSpPr>
          <p:nvPr>
            <p:ph type="sldNum" sz="quarter" idx="21"/>
          </p:nvPr>
        </p:nvSpPr>
        <p:spPr/>
        <p:txBody>
          <a:bodyPr/>
          <a:lstStyle>
            <a:lvl1pPr>
              <a:defRPr/>
            </a:lvl1pPr>
          </a:lstStyle>
          <a:p>
            <a:pPr>
              <a:defRPr/>
            </a:pPr>
            <a:fld id="{C53FC3DB-A016-3548-8C2E-B2DA6AB0421F}" type="slidenum">
              <a:rPr lang="en-US"/>
              <a:pPr>
                <a:defRPr/>
              </a:pPr>
              <a:t>‹#›</a:t>
            </a:fld>
            <a:endParaRPr lang="en-US" dirty="0"/>
          </a:p>
        </p:txBody>
      </p:sp>
    </p:spTree>
    <p:extLst>
      <p:ext uri="{BB962C8B-B14F-4D97-AF65-F5344CB8AC3E}">
        <p14:creationId xmlns:p14="http://schemas.microsoft.com/office/powerpoint/2010/main" val="40109831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amp;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228600" y="1043693"/>
            <a:ext cx="3027894" cy="4994276"/>
          </a:xfrm>
          <a:prstGeom prst="rect">
            <a:avLst/>
          </a:prstGeom>
        </p:spPr>
        <p:txBody>
          <a:bodyPr lIns="0" tIns="0" rIns="0" bIns="0"/>
          <a:lstStyle>
            <a:lvl1pPr marL="0" indent="0">
              <a:buNone/>
              <a:defRPr sz="2000">
                <a:solidFill>
                  <a:srgbClr val="50505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Content Placeholder 2"/>
          <p:cNvSpPr>
            <a:spLocks noGrp="1"/>
          </p:cNvSpPr>
          <p:nvPr>
            <p:ph sz="half" idx="15"/>
          </p:nvPr>
        </p:nvSpPr>
        <p:spPr>
          <a:xfrm>
            <a:off x="3469958" y="1043694"/>
            <a:ext cx="5420360" cy="4994275"/>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Title 1"/>
          <p:cNvSpPr>
            <a:spLocks noGrp="1"/>
          </p:cNvSpPr>
          <p:nvPr>
            <p:ph type="title"/>
          </p:nvPr>
        </p:nvSpPr>
        <p:spPr>
          <a:xfrm>
            <a:off x="228600" y="103664"/>
            <a:ext cx="8686800" cy="641739"/>
          </a:xfrm>
          <a:prstGeom prst="rect">
            <a:avLst/>
          </a:prstGeom>
        </p:spPr>
        <p:txBody>
          <a:bodyPr lIns="0" tIns="0" rIns="0" bIns="0" anchor="b" anchorCtr="0"/>
          <a:lstStyle>
            <a:lvl1pPr>
              <a:defRPr sz="2400">
                <a:solidFill>
                  <a:srgbClr val="004C97"/>
                </a:solidFill>
              </a:defRPr>
            </a:lvl1pPr>
          </a:lstStyle>
          <a:p>
            <a:r>
              <a:rPr lang="en-US" smtClean="0"/>
              <a:t>Click to edit Master title style</a:t>
            </a:r>
            <a:endParaRPr lang="en-US" dirty="0"/>
          </a:p>
        </p:txBody>
      </p:sp>
      <p:sp>
        <p:nvSpPr>
          <p:cNvPr id="5" name="Date Placeholder 3"/>
          <p:cNvSpPr>
            <a:spLocks noGrp="1"/>
          </p:cNvSpPr>
          <p:nvPr>
            <p:ph type="dt" sz="half" idx="16"/>
          </p:nvPr>
        </p:nvSpPr>
        <p:spPr/>
        <p:txBody>
          <a:bodyPr/>
          <a:lstStyle>
            <a:lvl1pPr>
              <a:defRPr/>
            </a:lvl1pPr>
          </a:lstStyle>
          <a:p>
            <a:pPr>
              <a:defRPr/>
            </a:pPr>
            <a:fld id="{180A9D6B-60C2-0545-A5D7-61626FF62A97}" type="datetime1">
              <a:rPr lang="en-US"/>
              <a:pPr>
                <a:defRPr/>
              </a:pPr>
              <a:t>10/15/15</a:t>
            </a:fld>
            <a:endParaRPr lang="en-US"/>
          </a:p>
        </p:txBody>
      </p:sp>
      <p:sp>
        <p:nvSpPr>
          <p:cNvPr id="6" name="Footer Placeholder 4"/>
          <p:cNvSpPr>
            <a:spLocks noGrp="1"/>
          </p:cNvSpPr>
          <p:nvPr>
            <p:ph type="ftr" sz="quarter" idx="17"/>
          </p:nvPr>
        </p:nvSpPr>
        <p:spPr/>
        <p:txBody>
          <a:bodyPr/>
          <a:lstStyle>
            <a:lvl1pPr>
              <a:defRPr/>
            </a:lvl1pPr>
          </a:lstStyle>
          <a:p>
            <a:pPr>
              <a:defRPr/>
            </a:pPr>
            <a:r>
              <a:rPr lang="en-US"/>
              <a:t>Presenter | Presentation Title</a:t>
            </a:r>
            <a:endParaRPr lang="en-US" b="1"/>
          </a:p>
        </p:txBody>
      </p:sp>
      <p:sp>
        <p:nvSpPr>
          <p:cNvPr id="7" name="Slide Number Placeholder 5"/>
          <p:cNvSpPr>
            <a:spLocks noGrp="1"/>
          </p:cNvSpPr>
          <p:nvPr>
            <p:ph type="sldNum" sz="quarter" idx="18"/>
          </p:nvPr>
        </p:nvSpPr>
        <p:spPr/>
        <p:txBody>
          <a:bodyPr/>
          <a:lstStyle>
            <a:lvl1pPr>
              <a:defRPr/>
            </a:lvl1pPr>
          </a:lstStyle>
          <a:p>
            <a:pPr>
              <a:defRPr/>
            </a:pPr>
            <a:fld id="{CBACCFF8-21CD-DC45-B5E2-F2CAAF178E2F}" type="slidenum">
              <a:rPr lang="en-US"/>
              <a:pPr>
                <a:defRPr/>
              </a:pPr>
              <a:t>‹#›</a:t>
            </a:fld>
            <a:endParaRPr lang="en-US" dirty="0"/>
          </a:p>
        </p:txBody>
      </p:sp>
    </p:spTree>
    <p:extLst>
      <p:ext uri="{BB962C8B-B14F-4D97-AF65-F5344CB8AC3E}">
        <p14:creationId xmlns:p14="http://schemas.microsoft.com/office/powerpoint/2010/main" val="20009721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icture &amp;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224073" y="1043694"/>
            <a:ext cx="8700851" cy="3695054"/>
          </a:xfrm>
          <a:prstGeom prst="rect">
            <a:avLst/>
          </a:prstGeom>
        </p:spPr>
        <p:txBody>
          <a:bodyPr lIns="0" tIns="0" rIns="0" bIns="0" rtlCol="0">
            <a:normAutofit/>
          </a:bodyPr>
          <a:lstStyle>
            <a:lvl1pPr marL="0" indent="0">
              <a:buNone/>
              <a:defRPr sz="1600">
                <a:solidFill>
                  <a:srgbClr val="50505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Drag picture to placeholder or click icon to add</a:t>
            </a:r>
            <a:endParaRPr lang="en-US" noProof="0" dirty="0" smtClean="0"/>
          </a:p>
        </p:txBody>
      </p:sp>
      <p:sp>
        <p:nvSpPr>
          <p:cNvPr id="4" name="Text Placeholder 3"/>
          <p:cNvSpPr>
            <a:spLocks noGrp="1"/>
          </p:cNvSpPr>
          <p:nvPr>
            <p:ph type="body" sz="half" idx="2"/>
          </p:nvPr>
        </p:nvSpPr>
        <p:spPr>
          <a:xfrm>
            <a:off x="224073" y="4943005"/>
            <a:ext cx="8700851" cy="1091259"/>
          </a:xfrm>
          <a:prstGeom prst="rect">
            <a:avLst/>
          </a:prstGeom>
        </p:spPr>
        <p:txBody>
          <a:bodyPr lIns="0" tIns="0" rIns="0" bIns="0"/>
          <a:lstStyle>
            <a:lvl1pPr marL="0" indent="0">
              <a:buNone/>
              <a:defRPr sz="2000">
                <a:solidFill>
                  <a:srgbClr val="50505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Title 1"/>
          <p:cNvSpPr>
            <a:spLocks noGrp="1"/>
          </p:cNvSpPr>
          <p:nvPr>
            <p:ph type="title"/>
          </p:nvPr>
        </p:nvSpPr>
        <p:spPr>
          <a:xfrm>
            <a:off x="228600" y="103664"/>
            <a:ext cx="8686800" cy="641739"/>
          </a:xfrm>
          <a:prstGeom prst="rect">
            <a:avLst/>
          </a:prstGeom>
        </p:spPr>
        <p:txBody>
          <a:bodyPr lIns="0" tIns="0" rIns="0" bIns="0" anchor="b" anchorCtr="0"/>
          <a:lstStyle>
            <a:lvl1pPr>
              <a:defRPr sz="2400">
                <a:solidFill>
                  <a:srgbClr val="004C97"/>
                </a:solidFill>
              </a:defRPr>
            </a:lvl1pPr>
          </a:lstStyle>
          <a:p>
            <a:r>
              <a:rPr lang="en-US" smtClean="0"/>
              <a:t>Click to edit Master title style</a:t>
            </a:r>
            <a:endParaRPr lang="en-US" dirty="0"/>
          </a:p>
        </p:txBody>
      </p:sp>
      <p:sp>
        <p:nvSpPr>
          <p:cNvPr id="5" name="Date Placeholder 3"/>
          <p:cNvSpPr>
            <a:spLocks noGrp="1"/>
          </p:cNvSpPr>
          <p:nvPr>
            <p:ph type="dt" sz="half" idx="10"/>
          </p:nvPr>
        </p:nvSpPr>
        <p:spPr/>
        <p:txBody>
          <a:bodyPr/>
          <a:lstStyle>
            <a:lvl1pPr>
              <a:defRPr/>
            </a:lvl1pPr>
          </a:lstStyle>
          <a:p>
            <a:pPr>
              <a:defRPr/>
            </a:pPr>
            <a:fld id="{56E3D342-7A8B-FB48-9F52-C60D18BE206E}" type="datetime1">
              <a:rPr lang="en-US"/>
              <a:pPr>
                <a:defRPr/>
              </a:pPr>
              <a:t>10/15/15</a:t>
            </a:fld>
            <a:endParaRPr lang="en-US"/>
          </a:p>
        </p:txBody>
      </p:sp>
      <p:sp>
        <p:nvSpPr>
          <p:cNvPr id="6" name="Footer Placeholder 4"/>
          <p:cNvSpPr>
            <a:spLocks noGrp="1"/>
          </p:cNvSpPr>
          <p:nvPr>
            <p:ph type="ftr" sz="quarter" idx="11"/>
          </p:nvPr>
        </p:nvSpPr>
        <p:spPr/>
        <p:txBody>
          <a:bodyPr/>
          <a:lstStyle>
            <a:lvl1pPr>
              <a:defRPr/>
            </a:lvl1pPr>
          </a:lstStyle>
          <a:p>
            <a:pPr>
              <a:defRPr/>
            </a:pPr>
            <a:r>
              <a:rPr lang="en-US"/>
              <a:t>Presenter | Presentation Title</a:t>
            </a:r>
            <a:endParaRPr lang="en-US" b="1"/>
          </a:p>
        </p:txBody>
      </p:sp>
      <p:sp>
        <p:nvSpPr>
          <p:cNvPr id="7" name="Slide Number Placeholder 5"/>
          <p:cNvSpPr>
            <a:spLocks noGrp="1"/>
          </p:cNvSpPr>
          <p:nvPr>
            <p:ph type="sldNum" sz="quarter" idx="12"/>
          </p:nvPr>
        </p:nvSpPr>
        <p:spPr/>
        <p:txBody>
          <a:bodyPr/>
          <a:lstStyle>
            <a:lvl1pPr>
              <a:defRPr/>
            </a:lvl1pPr>
          </a:lstStyle>
          <a:p>
            <a:pPr>
              <a:defRPr/>
            </a:pPr>
            <a:fld id="{C2AA28E3-6568-4343-A8C4-DFF8942617D4}" type="slidenum">
              <a:rPr lang="en-US"/>
              <a:pPr>
                <a:defRPr/>
              </a:pPr>
              <a:t>‹#›</a:t>
            </a:fld>
            <a:endParaRPr lang="en-US" dirty="0"/>
          </a:p>
        </p:txBody>
      </p:sp>
    </p:spTree>
    <p:extLst>
      <p:ext uri="{BB962C8B-B14F-4D97-AF65-F5344CB8AC3E}">
        <p14:creationId xmlns:p14="http://schemas.microsoft.com/office/powerpoint/2010/main" val="38266571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4549913" cy="894522"/>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normAutofit/>
          </a:bodyPr>
          <a:lstStyle>
            <a:lvl1pPr>
              <a:defRPr sz="2400"/>
            </a:lvl1pPr>
            <a:lvl2pPr>
              <a:defRPr sz="2400"/>
            </a:lvl2pPr>
            <a:lvl3pPr>
              <a:defRPr sz="2400"/>
            </a:lvl3pPr>
            <a:lvl4pPr>
              <a:defRPr sz="2400"/>
            </a:lvl4pPr>
            <a:lvl5pPr>
              <a:defRPr sz="24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a:prstGeom prst="rect">
            <a:avLst/>
          </a:prstGeom>
        </p:spPr>
        <p:txBody>
          <a:bodyPr>
            <a:normAutofit/>
          </a:bodyPr>
          <a:lstStyle>
            <a:lvl1pPr>
              <a:defRPr sz="2400"/>
            </a:lvl1pPr>
            <a:lvl2pPr>
              <a:defRPr sz="2400"/>
            </a:lvl2pPr>
            <a:lvl3pPr>
              <a:defRPr sz="2400"/>
            </a:lvl3pPr>
            <a:lvl4pPr>
              <a:defRPr sz="2400"/>
            </a:lvl4pPr>
            <a:lvl5pPr>
              <a:defRPr sz="24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p:txBody>
          <a:bodyPr/>
          <a:lstStyle/>
          <a:p>
            <a:r>
              <a:rPr lang="en-US" dirty="0" smtClean="0"/>
              <a:t>R. Lipton </a:t>
            </a:r>
            <a:endParaRPr lang="en-US" dirty="0"/>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DE29B2B-0122-2449-A951-ADA25041C29A}" type="slidenum">
              <a:rPr lang="en-US" smtClean="0"/>
              <a:t>‹#›</a:t>
            </a:fld>
            <a:endParaRPr lang="en-US"/>
          </a:p>
        </p:txBody>
      </p:sp>
    </p:spTree>
    <p:extLst>
      <p:ext uri="{BB962C8B-B14F-4D97-AF65-F5344CB8AC3E}">
        <p14:creationId xmlns:p14="http://schemas.microsoft.com/office/powerpoint/2010/main" val="35114455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76200" y="152400"/>
            <a:ext cx="4953000" cy="609600"/>
          </a:xfrm>
          <a:prstGeom prst="rect">
            <a:avLst/>
          </a:prstGeom>
          <a:ln>
            <a:solidFill>
              <a:srgbClr val="660066"/>
            </a:solidFill>
          </a:ln>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0" y="990600"/>
            <a:ext cx="5486400" cy="5334000"/>
          </a:xfrm>
          <a:prstGeom prst="rect">
            <a:avLst/>
          </a:prstGeom>
        </p:spPr>
        <p:txBody>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Box 3"/>
          <p:cNvSpPr txBox="1">
            <a:spLocks noGrp="1" noChangeArrowheads="1"/>
          </p:cNvSpPr>
          <p:nvPr>
            <p:ph type="sldNum" sz="quarter" idx="10"/>
          </p:nvPr>
        </p:nvSpPr>
        <p:spPr>
          <a:ln/>
        </p:spPr>
        <p:txBody>
          <a:bodyPr/>
          <a:lstStyle>
            <a:lvl1pPr>
              <a:defRPr/>
            </a:lvl1pPr>
          </a:lstStyle>
          <a:p>
            <a:fld id="{4D682954-0739-0643-8254-E7551EC1E193}" type="slidenum">
              <a:rPr lang="en-US"/>
              <a:pPr/>
              <a:t>‹#›</a:t>
            </a:fld>
            <a:endParaRPr lang="en-US"/>
          </a:p>
        </p:txBody>
      </p:sp>
      <p:sp>
        <p:nvSpPr>
          <p:cNvPr id="5" name="Footer Placeholder 5"/>
          <p:cNvSpPr>
            <a:spLocks noGrp="1"/>
          </p:cNvSpPr>
          <p:nvPr>
            <p:ph type="ftr" sz="quarter" idx="11"/>
          </p:nvPr>
        </p:nvSpPr>
        <p:spPr/>
        <p:txBody>
          <a:bodyPr/>
          <a:lstStyle>
            <a:lvl1pPr>
              <a:defRPr/>
            </a:lvl1pPr>
          </a:lstStyle>
          <a:p>
            <a:pPr>
              <a:defRPr/>
            </a:pPr>
            <a:r>
              <a:rPr lang="en-US" dirty="0" smtClean="0"/>
              <a:t>Ronald Lipton, MSGC Trieste</a:t>
            </a:r>
            <a:endParaRPr lang="en-US" dirty="0"/>
          </a:p>
        </p:txBody>
      </p:sp>
    </p:spTree>
    <p:extLst>
      <p:ext uri="{BB962C8B-B14F-4D97-AF65-F5344CB8AC3E}">
        <p14:creationId xmlns:p14="http://schemas.microsoft.com/office/powerpoint/2010/main" val="4194262161"/>
      </p:ext>
    </p:extLst>
  </p:cSld>
  <p:clrMapOvr>
    <a:masterClrMapping/>
  </p:clrMapOvr>
  <p:transition xmlns:p14="http://schemas.microsoft.com/office/powerpoint/2010/main"/>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4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76200" y="152400"/>
            <a:ext cx="4953000" cy="609600"/>
          </a:xfrm>
          <a:prstGeom prst="rect">
            <a:avLst/>
          </a:prstGeom>
          <a:noFill/>
          <a:ln>
            <a:noFill/>
          </a:ln>
        </p:spPr>
        <p:txBody>
          <a:bodyPr anchor="b"/>
          <a:lstStyle>
            <a:lvl1pPr>
              <a:defRPr sz="2400"/>
            </a:lvl1pPr>
          </a:lstStyle>
          <a:p>
            <a:r>
              <a:rPr lang="en-US" dirty="0" smtClean="0"/>
              <a:t>Click to edit Master title style</a:t>
            </a:r>
            <a:endParaRPr lang="en-US" dirty="0"/>
          </a:p>
        </p:txBody>
      </p:sp>
      <p:sp>
        <p:nvSpPr>
          <p:cNvPr id="3" name="Content Placeholder 2"/>
          <p:cNvSpPr>
            <a:spLocks noGrp="1"/>
          </p:cNvSpPr>
          <p:nvPr>
            <p:ph sz="half" idx="1"/>
          </p:nvPr>
        </p:nvSpPr>
        <p:spPr>
          <a:xfrm>
            <a:off x="0" y="990600"/>
            <a:ext cx="5486400" cy="5334000"/>
          </a:xfrm>
          <a:prstGeom prst="rect">
            <a:avLst/>
          </a:prstGeom>
        </p:spPr>
        <p:txBody>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Box 3"/>
          <p:cNvSpPr txBox="1">
            <a:spLocks noGrp="1" noChangeArrowheads="1"/>
          </p:cNvSpPr>
          <p:nvPr>
            <p:ph type="sldNum" sz="quarter" idx="10"/>
          </p:nvPr>
        </p:nvSpPr>
        <p:spPr>
          <a:ln/>
        </p:spPr>
        <p:txBody>
          <a:bodyPr/>
          <a:lstStyle>
            <a:lvl1pPr>
              <a:defRPr/>
            </a:lvl1pPr>
          </a:lstStyle>
          <a:p>
            <a:fld id="{4D682954-0739-0643-8254-E7551EC1E193}" type="slidenum">
              <a:rPr lang="en-US"/>
              <a:pPr/>
              <a:t>‹#›</a:t>
            </a:fld>
            <a:endParaRPr lang="en-US"/>
          </a:p>
        </p:txBody>
      </p:sp>
      <p:sp>
        <p:nvSpPr>
          <p:cNvPr id="5" name="Footer Placeholder 5"/>
          <p:cNvSpPr>
            <a:spLocks noGrp="1"/>
          </p:cNvSpPr>
          <p:nvPr>
            <p:ph type="ftr" sz="quarter" idx="11"/>
          </p:nvPr>
        </p:nvSpPr>
        <p:spPr/>
        <p:txBody>
          <a:bodyPr/>
          <a:lstStyle>
            <a:lvl1pPr>
              <a:defRPr/>
            </a:lvl1pPr>
          </a:lstStyle>
          <a:p>
            <a:pPr>
              <a:defRPr/>
            </a:pPr>
            <a:r>
              <a:rPr lang="en-US" dirty="0"/>
              <a:t>Ronald Lipton, </a:t>
            </a:r>
            <a:r>
              <a:rPr lang="en-US" dirty="0" smtClean="0"/>
              <a:t>MSGC Trieste</a:t>
            </a:r>
            <a:endParaRPr lang="en-US" dirty="0"/>
          </a:p>
        </p:txBody>
      </p:sp>
    </p:spTree>
    <p:extLst>
      <p:ext uri="{BB962C8B-B14F-4D97-AF65-F5344CB8AC3E}">
        <p14:creationId xmlns:p14="http://schemas.microsoft.com/office/powerpoint/2010/main" val="3837988583"/>
      </p:ext>
    </p:extLst>
  </p:cSld>
  <p:clrMapOvr>
    <a:masterClrMapping/>
  </p:clrMapOvr>
  <p:transition xmlns:p14="http://schemas.microsoft.com/office/powerpoint/2010/mai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Footer Only: Blank">
    <p:spTree>
      <p:nvGrpSpPr>
        <p:cNvPr id="1" name=""/>
        <p:cNvGrpSpPr/>
        <p:nvPr/>
      </p:nvGrpSpPr>
      <p:grpSpPr>
        <a:xfrm>
          <a:off x="0" y="0"/>
          <a:ext cx="0" cy="0"/>
          <a:chOff x="0" y="0"/>
          <a:chExt cx="0" cy="0"/>
        </a:xfrm>
      </p:grpSpPr>
      <p:sp>
        <p:nvSpPr>
          <p:cNvPr id="8" name="Content Placeholder 2"/>
          <p:cNvSpPr>
            <a:spLocks noGrp="1"/>
          </p:cNvSpPr>
          <p:nvPr>
            <p:ph sz="half" idx="13"/>
          </p:nvPr>
        </p:nvSpPr>
        <p:spPr>
          <a:xfrm>
            <a:off x="228601" y="361950"/>
            <a:ext cx="8675688" cy="5668963"/>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Date Placeholder 3"/>
          <p:cNvSpPr>
            <a:spLocks noGrp="1"/>
          </p:cNvSpPr>
          <p:nvPr>
            <p:ph type="dt" sz="half" idx="14"/>
          </p:nvPr>
        </p:nvSpPr>
        <p:spPr>
          <a:ln/>
        </p:spPr>
        <p:txBody>
          <a:bodyPr/>
          <a:lstStyle>
            <a:lvl1pPr>
              <a:defRPr/>
            </a:lvl1pPr>
          </a:lstStyle>
          <a:p>
            <a:pPr>
              <a:defRPr/>
            </a:pPr>
            <a:fld id="{EBC3EFF8-9ED6-E443-9008-7EA2A96E23E1}" type="datetime1">
              <a:rPr lang="en-US"/>
              <a:pPr>
                <a:defRPr/>
              </a:pPr>
              <a:t>10/15/15</a:t>
            </a:fld>
            <a:endParaRPr lang="en-US"/>
          </a:p>
        </p:txBody>
      </p:sp>
      <p:sp>
        <p:nvSpPr>
          <p:cNvPr id="4" name="Footer Placeholder 4"/>
          <p:cNvSpPr>
            <a:spLocks noGrp="1"/>
          </p:cNvSpPr>
          <p:nvPr>
            <p:ph type="ftr" sz="quarter" idx="15"/>
          </p:nvPr>
        </p:nvSpPr>
        <p:spPr>
          <a:ln/>
        </p:spPr>
        <p:txBody>
          <a:bodyPr/>
          <a:lstStyle>
            <a:lvl1pPr>
              <a:defRPr/>
            </a:lvl1pPr>
          </a:lstStyle>
          <a:p>
            <a:pPr>
              <a:defRPr/>
            </a:pPr>
            <a:r>
              <a:rPr lang="en-US" dirty="0"/>
              <a:t>Presenter | Presentation Title</a:t>
            </a:r>
            <a:endParaRPr lang="en-US" b="1" dirty="0"/>
          </a:p>
        </p:txBody>
      </p:sp>
      <p:sp>
        <p:nvSpPr>
          <p:cNvPr id="5" name="Slide Number Placeholder 5"/>
          <p:cNvSpPr>
            <a:spLocks noGrp="1"/>
          </p:cNvSpPr>
          <p:nvPr>
            <p:ph type="sldNum" sz="quarter" idx="16"/>
          </p:nvPr>
        </p:nvSpPr>
        <p:spPr>
          <a:ln/>
        </p:spPr>
        <p:txBody>
          <a:bodyPr/>
          <a:lstStyle>
            <a:lvl1pPr>
              <a:defRPr/>
            </a:lvl1pPr>
          </a:lstStyle>
          <a:p>
            <a:pPr>
              <a:defRPr/>
            </a:pPr>
            <a:fld id="{CBB49246-EB55-FE4D-B149-A17352E676D5}" type="slidenum">
              <a:rPr lang="en-US"/>
              <a:pPr>
                <a:defRPr/>
              </a:pPr>
              <a:t>‹#›</a:t>
            </a:fld>
            <a:endParaRPr lang="en-US" dirty="0"/>
          </a:p>
        </p:txBody>
      </p:sp>
    </p:spTree>
    <p:extLst>
      <p:ext uri="{BB962C8B-B14F-4D97-AF65-F5344CB8AC3E}">
        <p14:creationId xmlns:p14="http://schemas.microsoft.com/office/powerpoint/2010/main" val="114458490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theme" Target="../theme/theme1.xml"/><Relationship Id="rId10"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1.xml"/><Relationship Id="rId4" Type="http://schemas.openxmlformats.org/officeDocument/2006/relationships/slideLayout" Target="../slideLayouts/slideLayout12.xml"/><Relationship Id="rId5" Type="http://schemas.openxmlformats.org/officeDocument/2006/relationships/theme" Target="../theme/theme2.xml"/><Relationship Id="rId6" Type="http://schemas.openxmlformats.org/officeDocument/2006/relationships/image" Target="../media/image4.png"/><Relationship Id="rId1" Type="http://schemas.openxmlformats.org/officeDocument/2006/relationships/slideLayout" Target="../slideLayouts/slideLayout9.xml"/><Relationship Id="rId2"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alpha val="0"/>
          </a:schemeClr>
        </a:solidFill>
        <a:effectLst/>
      </p:bgPr>
    </p:bg>
    <p:spTree>
      <p:nvGrpSpPr>
        <p:cNvPr id="1" name=""/>
        <p:cNvGrpSpPr/>
        <p:nvPr/>
      </p:nvGrpSpPr>
      <p:grpSpPr>
        <a:xfrm>
          <a:off x="0" y="0"/>
          <a:ext cx="0" cy="0"/>
          <a:chOff x="0" y="0"/>
          <a:chExt cx="0" cy="0"/>
        </a:xfrm>
      </p:grpSpPr>
      <p:sp>
        <p:nvSpPr>
          <p:cNvPr id="10" name="Date Placeholder 3"/>
          <p:cNvSpPr>
            <a:spLocks noGrp="1"/>
          </p:cNvSpPr>
          <p:nvPr>
            <p:ph type="dt" sz="half" idx="2"/>
          </p:nvPr>
        </p:nvSpPr>
        <p:spPr>
          <a:xfrm>
            <a:off x="6459538" y="6515100"/>
            <a:ext cx="1076325" cy="241300"/>
          </a:xfrm>
          <a:prstGeom prst="rect">
            <a:avLst/>
          </a:prstGeom>
        </p:spPr>
        <p:txBody>
          <a:bodyPr lIns="0" tIns="0" rIns="0" bIns="0" anchor="t" anchorCtr="0"/>
          <a:lstStyle>
            <a:lvl1pPr marL="0" algn="r">
              <a:defRPr sz="900">
                <a:solidFill>
                  <a:srgbClr val="004C97"/>
                </a:solidFill>
                <a:latin typeface="Helvetica"/>
              </a:defRPr>
            </a:lvl1pPr>
          </a:lstStyle>
          <a:p>
            <a:pPr>
              <a:defRPr/>
            </a:pPr>
            <a:fld id="{01877404-EA46-C34E-9416-CC282B927B25}" type="datetime1">
              <a:rPr lang="en-US"/>
              <a:pPr>
                <a:defRPr/>
              </a:pPr>
              <a:t>10/15/15</a:t>
            </a:fld>
            <a:endParaRPr lang="en-US"/>
          </a:p>
        </p:txBody>
      </p:sp>
      <p:sp>
        <p:nvSpPr>
          <p:cNvPr id="11" name="Footer Placeholder 4"/>
          <p:cNvSpPr>
            <a:spLocks noGrp="1"/>
          </p:cNvSpPr>
          <p:nvPr>
            <p:ph type="ftr" sz="quarter" idx="3"/>
          </p:nvPr>
        </p:nvSpPr>
        <p:spPr>
          <a:xfrm>
            <a:off x="806450" y="6515100"/>
            <a:ext cx="5373688" cy="241300"/>
          </a:xfrm>
          <a:prstGeom prst="rect">
            <a:avLst/>
          </a:prstGeom>
        </p:spPr>
        <p:txBody>
          <a:bodyPr lIns="0" tIns="0" rIns="0" bIns="0" anchor="t" anchorCtr="0"/>
          <a:lstStyle>
            <a:lvl1pPr marL="0" algn="l">
              <a:defRPr sz="900">
                <a:solidFill>
                  <a:srgbClr val="004C97"/>
                </a:solidFill>
                <a:latin typeface="Helvetica"/>
              </a:defRPr>
            </a:lvl1pPr>
          </a:lstStyle>
          <a:p>
            <a:pPr>
              <a:defRPr/>
            </a:pPr>
            <a:r>
              <a:rPr lang="en-US"/>
              <a:t>Presenter | Presentation Title</a:t>
            </a:r>
            <a:endParaRPr lang="en-US" b="1"/>
          </a:p>
        </p:txBody>
      </p:sp>
      <p:sp>
        <p:nvSpPr>
          <p:cNvPr id="13" name="Slide Number Placeholder 5"/>
          <p:cNvSpPr>
            <a:spLocks noGrp="1"/>
          </p:cNvSpPr>
          <p:nvPr>
            <p:ph type="sldNum" sz="quarter" idx="4"/>
          </p:nvPr>
        </p:nvSpPr>
        <p:spPr>
          <a:xfrm>
            <a:off x="228600" y="6515100"/>
            <a:ext cx="447675" cy="241300"/>
          </a:xfrm>
          <a:prstGeom prst="rect">
            <a:avLst/>
          </a:prstGeom>
        </p:spPr>
        <p:txBody>
          <a:bodyPr lIns="0" tIns="0" rIns="0" bIns="0" anchor="t" anchorCtr="0"/>
          <a:lstStyle>
            <a:lvl1pPr marL="0" algn="l">
              <a:defRPr sz="900">
                <a:solidFill>
                  <a:srgbClr val="004C97"/>
                </a:solidFill>
                <a:latin typeface="Helvetica"/>
              </a:defRPr>
            </a:lvl1pPr>
          </a:lstStyle>
          <a:p>
            <a:pPr>
              <a:defRPr/>
            </a:pPr>
            <a:fld id="{90E02A80-7FD6-D148-99E4-080AAC2023B8}" type="slidenum">
              <a:rPr lang="en-US"/>
              <a:pPr>
                <a:defRPr/>
              </a:pPr>
              <a:t>‹#›</a:t>
            </a:fld>
            <a:endParaRPr lang="en-US" dirty="0"/>
          </a:p>
        </p:txBody>
      </p:sp>
      <p:pic>
        <p:nvPicPr>
          <p:cNvPr id="1029" name="Picture 2" descr="HeaderFooter_0060314.png"/>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086" r:id="rId1"/>
    <p:sldLayoutId id="2147484087" r:id="rId2"/>
    <p:sldLayoutId id="2147484079" r:id="rId3"/>
    <p:sldLayoutId id="2147484080" r:id="rId4"/>
    <p:sldLayoutId id="2147484081" r:id="rId5"/>
    <p:sldLayoutId id="2147484088" r:id="rId6"/>
    <p:sldLayoutId id="2147484089" r:id="rId7"/>
    <p:sldLayoutId id="2147484090" r:id="rId8"/>
  </p:sldLayoutIdLst>
  <p:timing>
    <p:tnLst>
      <p:par>
        <p:cTn xmlns:p14="http://schemas.microsoft.com/office/powerpoint/2010/main" id="1" dur="indefinite" restart="never" nodeType="tmRoot"/>
      </p:par>
    </p:tnLst>
  </p:timing>
  <p:hf hdr="0"/>
  <p:txStyles>
    <p:titleStyle>
      <a:lvl1pPr algn="l" defTabSz="457200" rtl="0" fontAlgn="base">
        <a:spcBef>
          <a:spcPct val="0"/>
        </a:spcBef>
        <a:spcAft>
          <a:spcPct val="0"/>
        </a:spcAft>
        <a:defRPr sz="1700" b="1" kern="1200">
          <a:solidFill>
            <a:srgbClr val="074184"/>
          </a:solidFill>
          <a:latin typeface="Helvetica"/>
          <a:ea typeface="ＭＳ Ｐゴシック" charset="0"/>
          <a:cs typeface="ＭＳ Ｐゴシック" charset="0"/>
        </a:defRPr>
      </a:lvl1pPr>
      <a:lvl2pPr algn="l" defTabSz="457200" rtl="0" fontAlgn="base">
        <a:spcBef>
          <a:spcPct val="0"/>
        </a:spcBef>
        <a:spcAft>
          <a:spcPct val="0"/>
        </a:spcAft>
        <a:defRPr sz="1700" b="1">
          <a:solidFill>
            <a:srgbClr val="074184"/>
          </a:solidFill>
          <a:latin typeface="Helvetica" charset="0"/>
          <a:ea typeface="ＭＳ Ｐゴシック" charset="0"/>
          <a:cs typeface="ＭＳ Ｐゴシック" charset="0"/>
        </a:defRPr>
      </a:lvl2pPr>
      <a:lvl3pPr algn="l" defTabSz="457200" rtl="0" fontAlgn="base">
        <a:spcBef>
          <a:spcPct val="0"/>
        </a:spcBef>
        <a:spcAft>
          <a:spcPct val="0"/>
        </a:spcAft>
        <a:defRPr sz="1700" b="1">
          <a:solidFill>
            <a:srgbClr val="074184"/>
          </a:solidFill>
          <a:latin typeface="Helvetica" charset="0"/>
          <a:ea typeface="ＭＳ Ｐゴシック" charset="0"/>
          <a:cs typeface="ＭＳ Ｐゴシック" charset="0"/>
        </a:defRPr>
      </a:lvl3pPr>
      <a:lvl4pPr algn="l" defTabSz="457200" rtl="0" fontAlgn="base">
        <a:spcBef>
          <a:spcPct val="0"/>
        </a:spcBef>
        <a:spcAft>
          <a:spcPct val="0"/>
        </a:spcAft>
        <a:defRPr sz="1700" b="1">
          <a:solidFill>
            <a:srgbClr val="074184"/>
          </a:solidFill>
          <a:latin typeface="Helvetica" charset="0"/>
          <a:ea typeface="ＭＳ Ｐゴシック" charset="0"/>
          <a:cs typeface="ＭＳ Ｐゴシック" charset="0"/>
        </a:defRPr>
      </a:lvl4pPr>
      <a:lvl5pPr algn="l" defTabSz="457200" rtl="0" fontAlgn="base">
        <a:spcBef>
          <a:spcPct val="0"/>
        </a:spcBef>
        <a:spcAft>
          <a:spcPct val="0"/>
        </a:spcAft>
        <a:defRPr sz="1700" b="1">
          <a:solidFill>
            <a:srgbClr val="074184"/>
          </a:solidFill>
          <a:latin typeface="Helvetica"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fontAlgn="base">
        <a:spcBef>
          <a:spcPct val="20000"/>
        </a:spcBef>
        <a:spcAft>
          <a:spcPct val="0"/>
        </a:spcAft>
        <a:buFont typeface="Arial" charset="0"/>
        <a:buChar char="•"/>
        <a:defRPr kern="1200">
          <a:solidFill>
            <a:srgbClr val="595959"/>
          </a:solidFill>
          <a:latin typeface="Helvetica"/>
          <a:ea typeface="ＭＳ Ｐゴシック" charset="0"/>
          <a:cs typeface="ＭＳ Ｐゴシック" charset="0"/>
        </a:defRPr>
      </a:lvl1pPr>
      <a:lvl2pPr marL="742950" indent="-285750" algn="l" defTabSz="457200" rtl="0" fontAlgn="base">
        <a:spcBef>
          <a:spcPct val="20000"/>
        </a:spcBef>
        <a:spcAft>
          <a:spcPct val="0"/>
        </a:spcAft>
        <a:buFont typeface="Arial" charset="0"/>
        <a:buChar char="–"/>
        <a:defRPr sz="1600" kern="1200">
          <a:solidFill>
            <a:srgbClr val="595959"/>
          </a:solidFill>
          <a:latin typeface="Helvetica"/>
          <a:ea typeface="ＭＳ Ｐゴシック" charset="0"/>
          <a:cs typeface="ＭＳ Ｐゴシック" charset="0"/>
        </a:defRPr>
      </a:lvl2pPr>
      <a:lvl3pPr marL="1143000" indent="-228600" algn="l" defTabSz="457200" rtl="0" fontAlgn="base">
        <a:spcBef>
          <a:spcPct val="20000"/>
        </a:spcBef>
        <a:spcAft>
          <a:spcPct val="0"/>
        </a:spcAft>
        <a:buFont typeface="Arial" charset="0"/>
        <a:buChar char="•"/>
        <a:defRPr sz="1400" kern="1200">
          <a:solidFill>
            <a:srgbClr val="595959"/>
          </a:solidFill>
          <a:latin typeface="Helvetica"/>
          <a:ea typeface="ＭＳ Ｐゴシック" charset="0"/>
          <a:cs typeface="ＭＳ Ｐゴシック" charset="0"/>
        </a:defRPr>
      </a:lvl3pPr>
      <a:lvl4pPr marL="1600200" indent="-228600" algn="l" defTabSz="457200" rtl="0" fontAlgn="base">
        <a:spcBef>
          <a:spcPct val="20000"/>
        </a:spcBef>
        <a:spcAft>
          <a:spcPct val="0"/>
        </a:spcAft>
        <a:buFont typeface="Arial" charset="0"/>
        <a:buChar char="–"/>
        <a:defRPr sz="1200" kern="1200">
          <a:solidFill>
            <a:srgbClr val="595959"/>
          </a:solidFill>
          <a:latin typeface="Helvetica"/>
          <a:ea typeface="ＭＳ Ｐゴシック" charset="0"/>
          <a:cs typeface="ＭＳ Ｐゴシック" charset="0"/>
        </a:defRPr>
      </a:lvl4pPr>
      <a:lvl5pPr marL="2057400" indent="-228600" algn="l" defTabSz="457200" rtl="0" fontAlgn="base">
        <a:spcBef>
          <a:spcPct val="20000"/>
        </a:spcBef>
        <a:spcAft>
          <a:spcPct val="0"/>
        </a:spcAft>
        <a:buFont typeface="Arial" charset="0"/>
        <a:buChar char="»"/>
        <a:defRPr sz="1200" kern="1200">
          <a:solidFill>
            <a:srgbClr val="595959"/>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0"/>
          </a:schemeClr>
        </a:solidFill>
        <a:effectLst/>
      </p:bgPr>
    </p:bg>
    <p:spTree>
      <p:nvGrpSpPr>
        <p:cNvPr id="1" name=""/>
        <p:cNvGrpSpPr/>
        <p:nvPr/>
      </p:nvGrpSpPr>
      <p:grpSpPr>
        <a:xfrm>
          <a:off x="0" y="0"/>
          <a:ext cx="0" cy="0"/>
          <a:chOff x="0" y="0"/>
          <a:chExt cx="0" cy="0"/>
        </a:xfrm>
      </p:grpSpPr>
      <p:sp>
        <p:nvSpPr>
          <p:cNvPr id="9218" name="Date Placeholder 3"/>
          <p:cNvSpPr>
            <a:spLocks noGrp="1"/>
          </p:cNvSpPr>
          <p:nvPr>
            <p:ph type="dt" sz="half" idx="2"/>
          </p:nvPr>
        </p:nvSpPr>
        <p:spPr bwMode="auto">
          <a:xfrm>
            <a:off x="6450013" y="6515100"/>
            <a:ext cx="1076325"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bodyPr>
          <a:lstStyle>
            <a:lvl1pPr algn="r" defTabSz="914400">
              <a:defRPr sz="900">
                <a:solidFill>
                  <a:srgbClr val="004C97"/>
                </a:solidFill>
                <a:latin typeface="Helvetica" charset="0"/>
                <a:cs typeface="Helvetica" charset="0"/>
              </a:defRPr>
            </a:lvl1pPr>
          </a:lstStyle>
          <a:p>
            <a:pPr>
              <a:defRPr/>
            </a:pPr>
            <a:fld id="{E58EEC9D-FD9D-6E45-A947-26EF5BFD19E0}" type="datetime1">
              <a:rPr lang="en-US"/>
              <a:pPr>
                <a:defRPr/>
              </a:pPr>
              <a:t>10/15/15</a:t>
            </a:fld>
            <a:endParaRPr lang="en-US"/>
          </a:p>
        </p:txBody>
      </p:sp>
      <p:sp>
        <p:nvSpPr>
          <p:cNvPr id="9219" name="Footer Placeholder 4"/>
          <p:cNvSpPr>
            <a:spLocks noGrp="1"/>
          </p:cNvSpPr>
          <p:nvPr>
            <p:ph type="ftr" sz="quarter" idx="3"/>
          </p:nvPr>
        </p:nvSpPr>
        <p:spPr bwMode="auto">
          <a:xfrm>
            <a:off x="806450" y="6515100"/>
            <a:ext cx="5373688"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bodyPr>
          <a:lstStyle>
            <a:lvl1pPr defTabSz="914400">
              <a:defRPr sz="900">
                <a:solidFill>
                  <a:srgbClr val="004C97"/>
                </a:solidFill>
                <a:latin typeface="Helvetica" charset="0"/>
              </a:defRPr>
            </a:lvl1pPr>
          </a:lstStyle>
          <a:p>
            <a:pPr>
              <a:defRPr/>
            </a:pPr>
            <a:r>
              <a:rPr lang="en-US"/>
              <a:t>Presenter | Presentation Title</a:t>
            </a:r>
            <a:endParaRPr lang="en-US" b="1"/>
          </a:p>
        </p:txBody>
      </p:sp>
      <p:sp>
        <p:nvSpPr>
          <p:cNvPr id="9220" name="Slide Number Placeholder 5"/>
          <p:cNvSpPr>
            <a:spLocks noGrp="1"/>
          </p:cNvSpPr>
          <p:nvPr>
            <p:ph type="sldNum" sz="quarter" idx="4"/>
          </p:nvPr>
        </p:nvSpPr>
        <p:spPr bwMode="auto">
          <a:xfrm>
            <a:off x="228600" y="6515100"/>
            <a:ext cx="447675"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bodyPr>
          <a:lstStyle>
            <a:lvl1pPr defTabSz="914400">
              <a:defRPr sz="900">
                <a:solidFill>
                  <a:srgbClr val="004C97"/>
                </a:solidFill>
                <a:latin typeface="Helvetica" charset="0"/>
              </a:defRPr>
            </a:lvl1pPr>
          </a:lstStyle>
          <a:p>
            <a:pPr>
              <a:defRPr/>
            </a:pPr>
            <a:fld id="{3C845871-2EF8-2241-8B4A-50E061BC546B}" type="slidenum">
              <a:rPr lang="en-US"/>
              <a:pPr>
                <a:defRPr/>
              </a:pPr>
              <a:t>‹#›</a:t>
            </a:fld>
            <a:endParaRPr lang="en-US" dirty="0"/>
          </a:p>
        </p:txBody>
      </p:sp>
      <p:pic>
        <p:nvPicPr>
          <p:cNvPr id="7173" name="Picture 1" descr="Footer_060314.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082" r:id="rId1"/>
    <p:sldLayoutId id="2147484083" r:id="rId2"/>
    <p:sldLayoutId id="2147484084" r:id="rId3"/>
    <p:sldLayoutId id="2147484085" r:id="rId4"/>
  </p:sldLayoutIdLst>
  <p:timing>
    <p:tnLst>
      <p:par>
        <p:cTn xmlns:p14="http://schemas.microsoft.com/office/powerpoint/2010/main" id="1" dur="indefinite" restart="never" nodeType="tmRoot"/>
      </p:par>
    </p:tnLst>
  </p:timing>
  <p:hf hdr="0"/>
  <p:txStyles>
    <p:titleStyle>
      <a:lvl1pPr algn="l" defTabSz="457200" rtl="0" eaLnBrk="0" fontAlgn="base" hangingPunct="0">
        <a:spcBef>
          <a:spcPct val="0"/>
        </a:spcBef>
        <a:spcAft>
          <a:spcPct val="0"/>
        </a:spcAft>
        <a:defRPr sz="1700" b="1" kern="1200">
          <a:solidFill>
            <a:srgbClr val="2E5286"/>
          </a:solidFill>
          <a:latin typeface="Helvetica"/>
          <a:ea typeface="ＭＳ Ｐゴシック" charset="0"/>
          <a:cs typeface="ＭＳ Ｐゴシック" charset="0"/>
        </a:defRPr>
      </a:lvl1pPr>
      <a:lvl2pPr algn="l" defTabSz="457200" rtl="0" eaLnBrk="0" fontAlgn="base" hangingPunct="0">
        <a:spcBef>
          <a:spcPct val="0"/>
        </a:spcBef>
        <a:spcAft>
          <a:spcPct val="0"/>
        </a:spcAft>
        <a:defRPr sz="1700" b="1">
          <a:solidFill>
            <a:srgbClr val="2E5286"/>
          </a:solidFill>
          <a:latin typeface="Helvetica" charset="0"/>
          <a:ea typeface="ＭＳ Ｐゴシック" charset="0"/>
          <a:cs typeface="ＭＳ Ｐゴシック" charset="0"/>
        </a:defRPr>
      </a:lvl2pPr>
      <a:lvl3pPr algn="l" defTabSz="457200" rtl="0" eaLnBrk="0" fontAlgn="base" hangingPunct="0">
        <a:spcBef>
          <a:spcPct val="0"/>
        </a:spcBef>
        <a:spcAft>
          <a:spcPct val="0"/>
        </a:spcAft>
        <a:defRPr sz="1700" b="1">
          <a:solidFill>
            <a:srgbClr val="2E5286"/>
          </a:solidFill>
          <a:latin typeface="Helvetica" charset="0"/>
          <a:ea typeface="ＭＳ Ｐゴシック" charset="0"/>
          <a:cs typeface="ＭＳ Ｐゴシック" charset="0"/>
        </a:defRPr>
      </a:lvl3pPr>
      <a:lvl4pPr algn="l" defTabSz="457200" rtl="0" eaLnBrk="0" fontAlgn="base" hangingPunct="0">
        <a:spcBef>
          <a:spcPct val="0"/>
        </a:spcBef>
        <a:spcAft>
          <a:spcPct val="0"/>
        </a:spcAft>
        <a:defRPr sz="1700" b="1">
          <a:solidFill>
            <a:srgbClr val="2E5286"/>
          </a:solidFill>
          <a:latin typeface="Helvetica" charset="0"/>
          <a:ea typeface="ＭＳ Ｐゴシック" charset="0"/>
          <a:cs typeface="ＭＳ Ｐゴシック" charset="0"/>
        </a:defRPr>
      </a:lvl4pPr>
      <a:lvl5pPr algn="l" defTabSz="457200" rtl="0" eaLnBrk="0" fontAlgn="base" hangingPunct="0">
        <a:spcBef>
          <a:spcPct val="0"/>
        </a:spcBef>
        <a:spcAft>
          <a:spcPct val="0"/>
        </a:spcAft>
        <a:defRPr sz="1700" b="1">
          <a:solidFill>
            <a:srgbClr val="2E5286"/>
          </a:solidFill>
          <a:latin typeface="Helvetica" charset="0"/>
          <a:ea typeface="ＭＳ Ｐゴシック" charset="0"/>
          <a:cs typeface="ＭＳ Ｐゴシック" charset="0"/>
        </a:defRPr>
      </a:lvl5pPr>
      <a:lvl6pPr marL="457200" algn="l" defTabSz="457200" rtl="0" fontAlgn="base">
        <a:spcBef>
          <a:spcPct val="0"/>
        </a:spcBef>
        <a:spcAft>
          <a:spcPct val="0"/>
        </a:spcAft>
        <a:defRPr sz="1700" b="1">
          <a:solidFill>
            <a:srgbClr val="2E5286"/>
          </a:solidFill>
          <a:latin typeface="Helvetica" charset="0"/>
          <a:ea typeface="ＭＳ Ｐゴシック" charset="0"/>
          <a:cs typeface="ＭＳ Ｐゴシック" charset="0"/>
        </a:defRPr>
      </a:lvl6pPr>
      <a:lvl7pPr marL="914400" algn="l" defTabSz="457200" rtl="0" fontAlgn="base">
        <a:spcBef>
          <a:spcPct val="0"/>
        </a:spcBef>
        <a:spcAft>
          <a:spcPct val="0"/>
        </a:spcAft>
        <a:defRPr sz="1700" b="1">
          <a:solidFill>
            <a:srgbClr val="2E5286"/>
          </a:solidFill>
          <a:latin typeface="Helvetica" charset="0"/>
          <a:ea typeface="ＭＳ Ｐゴシック" charset="0"/>
          <a:cs typeface="ＭＳ Ｐゴシック" charset="0"/>
        </a:defRPr>
      </a:lvl7pPr>
      <a:lvl8pPr marL="1371600" algn="l" defTabSz="457200" rtl="0" fontAlgn="base">
        <a:spcBef>
          <a:spcPct val="0"/>
        </a:spcBef>
        <a:spcAft>
          <a:spcPct val="0"/>
        </a:spcAft>
        <a:defRPr sz="1700" b="1">
          <a:solidFill>
            <a:srgbClr val="2E5286"/>
          </a:solidFill>
          <a:latin typeface="Helvetica" charset="0"/>
          <a:ea typeface="ＭＳ Ｐゴシック" charset="0"/>
          <a:cs typeface="ＭＳ Ｐゴシック" charset="0"/>
        </a:defRPr>
      </a:lvl8pPr>
      <a:lvl9pPr marL="1828800" algn="l" defTabSz="457200" rtl="0" fontAlgn="base">
        <a:spcBef>
          <a:spcPct val="0"/>
        </a:spcBef>
        <a:spcAft>
          <a:spcPct val="0"/>
        </a:spcAft>
        <a:defRPr sz="1700" b="1">
          <a:solidFill>
            <a:srgbClr val="2E5286"/>
          </a:solidFill>
          <a:latin typeface="Helvetica"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kern="1200">
          <a:solidFill>
            <a:srgbClr val="7F7F7F"/>
          </a:solidFill>
          <a:latin typeface="Helvetica"/>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1600" kern="1200">
          <a:solidFill>
            <a:srgbClr val="7F7F7F"/>
          </a:solidFill>
          <a:latin typeface="Helvetica"/>
          <a:ea typeface="ＭＳ Ｐゴシック" charset="0"/>
          <a:cs typeface="ＭＳ Ｐゴシック" charset="0"/>
        </a:defRPr>
      </a:lvl2pPr>
      <a:lvl3pPr marL="1143000" indent="-228600" algn="l" defTabSz="457200" rtl="0" eaLnBrk="0" fontAlgn="base" hangingPunct="0">
        <a:spcBef>
          <a:spcPct val="20000"/>
        </a:spcBef>
        <a:spcAft>
          <a:spcPct val="0"/>
        </a:spcAft>
        <a:buFont typeface="Arial" charset="0"/>
        <a:buChar char="•"/>
        <a:defRPr sz="1400" kern="1200">
          <a:solidFill>
            <a:srgbClr val="7F7F7F"/>
          </a:solidFill>
          <a:latin typeface="Helvetica"/>
          <a:ea typeface="ＭＳ Ｐゴシック" charset="0"/>
          <a:cs typeface="ＭＳ Ｐゴシック" charset="0"/>
        </a:defRPr>
      </a:lvl3pPr>
      <a:lvl4pPr marL="1600200" indent="-228600" algn="l" defTabSz="457200" rtl="0" eaLnBrk="0" fontAlgn="base" hangingPunct="0">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4pPr>
      <a:lvl5pPr marL="2057400" indent="-228600" algn="l" defTabSz="457200" rtl="0" eaLnBrk="0" fontAlgn="base" hangingPunct="0">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4.png"/><Relationship Id="rId1" Type="http://schemas.openxmlformats.org/officeDocument/2006/relationships/slideLayout" Target="../slideLayouts/slideLayout2.xml"/><Relationship Id="rId2" Type="http://schemas.openxmlformats.org/officeDocument/2006/relationships/image" Target="../media/image2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ng"/><Relationship Id="rId3" Type="http://schemas.openxmlformats.org/officeDocument/2006/relationships/image" Target="../media/image2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emf"/><Relationship Id="rId3" Type="http://schemas.openxmlformats.org/officeDocument/2006/relationships/image" Target="../media/image29.em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1" Type="http://schemas.openxmlformats.org/officeDocument/2006/relationships/slideLayout" Target="../slideLayouts/slideLayout2.xml"/><Relationship Id="rId2" Type="http://schemas.openxmlformats.org/officeDocument/2006/relationships/image" Target="../media/image3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png"/><Relationship Id="rId3" Type="http://schemas.openxmlformats.org/officeDocument/2006/relationships/image" Target="../media/image35.png"/></Relationships>
</file>

<file path=ppt/slides/_rels/slide17.xml.rels><?xml version="1.0" encoding="UTF-8" standalone="yes"?>
<Relationships xmlns="http://schemas.openxmlformats.org/package/2006/relationships"><Relationship Id="rId3" Type="http://schemas.openxmlformats.org/officeDocument/2006/relationships/image" Target="../media/image37.emf"/><Relationship Id="rId4" Type="http://schemas.openxmlformats.org/officeDocument/2006/relationships/image" Target="../media/image38.png"/><Relationship Id="rId5" Type="http://schemas.openxmlformats.org/officeDocument/2006/relationships/oleObject" Target="../embeddings/oleObject1.bin"/><Relationship Id="rId6" Type="http://schemas.openxmlformats.org/officeDocument/2006/relationships/image" Target="../media/image36.emf"/><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png"/><Relationship Id="rId3" Type="http://schemas.openxmlformats.org/officeDocument/2006/relationships/image" Target="../media/image40.em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5" Type="http://schemas.openxmlformats.org/officeDocument/2006/relationships/image" Target="../media/image9.png"/><Relationship Id="rId1" Type="http://schemas.openxmlformats.org/officeDocument/2006/relationships/slideLayout" Target="../slideLayouts/slideLayout6.xml"/><Relationship Id="rId2"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43.png"/><Relationship Id="rId1" Type="http://schemas.openxmlformats.org/officeDocument/2006/relationships/slideLayout" Target="../slideLayouts/slideLayout2.xml"/><Relationship Id="rId2" Type="http://schemas.openxmlformats.org/officeDocument/2006/relationships/image" Target="../media/image4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4.em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6.png"/><Relationship Id="rId3" Type="http://schemas.openxmlformats.org/officeDocument/2006/relationships/image" Target="../media/image4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8.png"/></Relationships>
</file>

<file path=ppt/slides/_rels/slide25.xml.rels><?xml version="1.0" encoding="UTF-8" standalone="yes"?>
<Relationships xmlns="http://schemas.openxmlformats.org/package/2006/relationships"><Relationship Id="rId3" Type="http://schemas.openxmlformats.org/officeDocument/2006/relationships/image" Target="../media/image50.png"/><Relationship Id="rId4" Type="http://schemas.openxmlformats.org/officeDocument/2006/relationships/image" Target="../media/image51.png"/><Relationship Id="rId5" Type="http://schemas.openxmlformats.org/officeDocument/2006/relationships/image" Target="../media/image52.png"/><Relationship Id="rId1" Type="http://schemas.openxmlformats.org/officeDocument/2006/relationships/slideLayout" Target="../slideLayouts/slideLayout8.xml"/><Relationship Id="rId2" Type="http://schemas.openxmlformats.org/officeDocument/2006/relationships/image" Target="../media/image49.png"/></Relationships>
</file>

<file path=ppt/slides/_rels/slide26.xml.rels><?xml version="1.0" encoding="UTF-8" standalone="yes"?>
<Relationships xmlns="http://schemas.openxmlformats.org/package/2006/relationships"><Relationship Id="rId3" Type="http://schemas.openxmlformats.org/officeDocument/2006/relationships/image" Target="../media/image53.png"/><Relationship Id="rId4" Type="http://schemas.openxmlformats.org/officeDocument/2006/relationships/image" Target="../media/image54.png"/><Relationship Id="rId1" Type="http://schemas.openxmlformats.org/officeDocument/2006/relationships/slideLayout" Target="../slideLayouts/slideLayout2.xml"/><Relationship Id="rId2" Type="http://schemas.openxmlformats.org/officeDocument/2006/relationships/image" Target="../media/image19.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5.png"/><Relationship Id="rId3" Type="http://schemas.openxmlformats.org/officeDocument/2006/relationships/image" Target="../media/image56.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7.png"/><Relationship Id="rId3" Type="http://schemas.openxmlformats.org/officeDocument/2006/relationships/image" Target="../media/image19.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8.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9.emf"/></Relationships>
</file>

<file path=ppt/slides/_rels/slide32.xml.rels><?xml version="1.0" encoding="UTF-8" standalone="yes"?>
<Relationships xmlns="http://schemas.openxmlformats.org/package/2006/relationships"><Relationship Id="rId3" Type="http://schemas.openxmlformats.org/officeDocument/2006/relationships/image" Target="../media/image61.jpg"/><Relationship Id="rId4" Type="http://schemas.openxmlformats.org/officeDocument/2006/relationships/image" Target="../media/image62.PNG"/><Relationship Id="rId1" Type="http://schemas.openxmlformats.org/officeDocument/2006/relationships/slideLayout" Target="../slideLayouts/slideLayout2.xml"/><Relationship Id="rId2" Type="http://schemas.openxmlformats.org/officeDocument/2006/relationships/image" Target="../media/image60.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3.png"/></Relationships>
</file>

<file path=ppt/slides/_rels/slide34.xml.rels><?xml version="1.0" encoding="UTF-8" standalone="yes"?>
<Relationships xmlns="http://schemas.openxmlformats.org/package/2006/relationships"><Relationship Id="rId3" Type="http://schemas.openxmlformats.org/officeDocument/2006/relationships/image" Target="../media/image65.png"/><Relationship Id="rId4" Type="http://schemas.openxmlformats.org/officeDocument/2006/relationships/image" Target="../media/image66.png"/><Relationship Id="rId1" Type="http://schemas.openxmlformats.org/officeDocument/2006/relationships/slideLayout" Target="../slideLayouts/slideLayout2.xml"/><Relationship Id="rId2" Type="http://schemas.openxmlformats.org/officeDocument/2006/relationships/image" Target="../media/image64.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7.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8.emf"/><Relationship Id="rId3" Type="http://schemas.openxmlformats.org/officeDocument/2006/relationships/image" Target="../media/image69.png"/></Relationships>
</file>

<file path=ppt/slides/_rels/slide37.xml.rels><?xml version="1.0" encoding="UTF-8" standalone="yes"?>
<Relationships xmlns="http://schemas.openxmlformats.org/package/2006/relationships"><Relationship Id="rId3" Type="http://schemas.openxmlformats.org/officeDocument/2006/relationships/image" Target="../media/image71.tiff"/><Relationship Id="rId4" Type="http://schemas.openxmlformats.org/officeDocument/2006/relationships/image" Target="../media/image72.png"/><Relationship Id="rId1" Type="http://schemas.openxmlformats.org/officeDocument/2006/relationships/slideLayout" Target="../slideLayouts/slideLayout2.xml"/><Relationship Id="rId2" Type="http://schemas.openxmlformats.org/officeDocument/2006/relationships/image" Target="../media/image70.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74.png"/><Relationship Id="rId4" Type="http://schemas.openxmlformats.org/officeDocument/2006/relationships/image" Target="../media/image75.emf"/><Relationship Id="rId5" Type="http://schemas.openxmlformats.org/officeDocument/2006/relationships/image" Target="../media/image76.emf"/><Relationship Id="rId1" Type="http://schemas.openxmlformats.org/officeDocument/2006/relationships/slideLayout" Target="../slideLayouts/slideLayout2.xml"/><Relationship Id="rId2" Type="http://schemas.openxmlformats.org/officeDocument/2006/relationships/image" Target="../media/image7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7.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8.png"/><Relationship Id="rId3" Type="http://schemas.openxmlformats.org/officeDocument/2006/relationships/image" Target="../media/image79.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0.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1.png"/></Relationships>
</file>

<file path=ppt/slides/_rels/slide45.xml.rels><?xml version="1.0" encoding="UTF-8" standalone="yes"?>
<Relationships xmlns="http://schemas.openxmlformats.org/package/2006/relationships"><Relationship Id="rId3" Type="http://schemas.openxmlformats.org/officeDocument/2006/relationships/image" Target="../media/image83.png"/><Relationship Id="rId4" Type="http://schemas.openxmlformats.org/officeDocument/2006/relationships/image" Target="../media/image84.png"/><Relationship Id="rId1" Type="http://schemas.openxmlformats.org/officeDocument/2006/relationships/slideLayout" Target="../slideLayouts/slideLayout6.xml"/><Relationship Id="rId2" Type="http://schemas.openxmlformats.org/officeDocument/2006/relationships/image" Target="../media/image82.png"/></Relationships>
</file>

<file path=ppt/slides/_rels/slide46.xml.rels><?xml version="1.0" encoding="UTF-8" standalone="yes"?>
<Relationships xmlns="http://schemas.openxmlformats.org/package/2006/relationships"><Relationship Id="rId3" Type="http://schemas.openxmlformats.org/officeDocument/2006/relationships/image" Target="../media/image86.emf"/><Relationship Id="rId4" Type="http://schemas.openxmlformats.org/officeDocument/2006/relationships/image" Target="../media/image44.emf"/><Relationship Id="rId5" Type="http://schemas.openxmlformats.org/officeDocument/2006/relationships/image" Target="../media/image87.png"/><Relationship Id="rId1" Type="http://schemas.openxmlformats.org/officeDocument/2006/relationships/slideLayout" Target="../slideLayouts/slideLayout2.xml"/><Relationship Id="rId2" Type="http://schemas.openxmlformats.org/officeDocument/2006/relationships/image" Target="../media/image85.emf"/></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 Id="rId3"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4" Type="http://schemas.openxmlformats.org/officeDocument/2006/relationships/image" Target="../media/image16.png"/><Relationship Id="rId5" Type="http://schemas.openxmlformats.org/officeDocument/2006/relationships/image" Target="../media/image17.png"/><Relationship Id="rId6" Type="http://schemas.openxmlformats.org/officeDocument/2006/relationships/image" Target="../media/image18.emf"/><Relationship Id="rId7" Type="http://schemas.openxmlformats.org/officeDocument/2006/relationships/image" Target="../media/image19.png"/><Relationship Id="rId8" Type="http://schemas.openxmlformats.org/officeDocument/2006/relationships/image" Target="../media/image20.bmp"/><Relationship Id="rId9" Type="http://schemas.openxmlformats.org/officeDocument/2006/relationships/image" Target="../media/image21.png"/><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856" y="0"/>
            <a:ext cx="9146856"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sp>
        <p:nvSpPr>
          <p:cNvPr id="2" name="Title 1"/>
          <p:cNvSpPr>
            <a:spLocks noGrp="1"/>
          </p:cNvSpPr>
          <p:nvPr>
            <p:ph type="title"/>
          </p:nvPr>
        </p:nvSpPr>
        <p:spPr>
          <a:xfrm>
            <a:off x="938530" y="567689"/>
            <a:ext cx="7526338" cy="732792"/>
          </a:xfrm>
          <a:solidFill>
            <a:srgbClr val="CCFFCC"/>
          </a:solidFill>
        </p:spPr>
        <p:txBody>
          <a:bodyPr anchor="t"/>
          <a:lstStyle/>
          <a:p>
            <a:pPr algn="ctr"/>
            <a:r>
              <a:rPr lang="en-US" sz="2400" dirty="0"/>
              <a:t>T</a:t>
            </a:r>
            <a:r>
              <a:rPr lang="en-US" sz="2400" dirty="0" smtClean="0"/>
              <a:t>rends </a:t>
            </a:r>
            <a:r>
              <a:rPr lang="en-US" sz="2400" dirty="0"/>
              <a:t>in </a:t>
            </a:r>
            <a:r>
              <a:rPr lang="en-US" sz="2400" dirty="0" smtClean="0"/>
              <a:t>Silicon-Based Detectors</a:t>
            </a:r>
            <a:br>
              <a:rPr lang="en-US" sz="2400" dirty="0" smtClean="0"/>
            </a:br>
            <a:r>
              <a:rPr lang="en-US" sz="1400" dirty="0" smtClean="0"/>
              <a:t>Ronald Lipton, Fermilab</a:t>
            </a:r>
            <a:endParaRPr lang="en-US" sz="1400" dirty="0"/>
          </a:p>
        </p:txBody>
      </p:sp>
      <p:sp>
        <p:nvSpPr>
          <p:cNvPr id="3" name="Content Placeholder 2"/>
          <p:cNvSpPr>
            <a:spLocks noGrp="1"/>
          </p:cNvSpPr>
          <p:nvPr>
            <p:ph type="body" sz="quarter" idx="10"/>
          </p:nvPr>
        </p:nvSpPr>
        <p:spPr>
          <a:xfrm>
            <a:off x="324726" y="2349790"/>
            <a:ext cx="7943411" cy="4016763"/>
          </a:xfrm>
        </p:spPr>
        <p:txBody>
          <a:bodyPr/>
          <a:lstStyle/>
          <a:p>
            <a:pPr marL="0" indent="0">
              <a:buNone/>
            </a:pPr>
            <a:r>
              <a:rPr lang="en-US" sz="2400" dirty="0" smtClean="0">
                <a:solidFill>
                  <a:srgbClr val="003087"/>
                </a:solidFill>
              </a:rPr>
              <a:t>Outline</a:t>
            </a:r>
          </a:p>
          <a:p>
            <a:pPr marL="342900" indent="-342900">
              <a:buFont typeface="Arial"/>
              <a:buChar char="•"/>
            </a:pPr>
            <a:r>
              <a:rPr lang="en-US" sz="2400" dirty="0" smtClean="0">
                <a:solidFill>
                  <a:srgbClr val="003087"/>
                </a:solidFill>
              </a:rPr>
              <a:t>Current Status and technologies</a:t>
            </a:r>
          </a:p>
          <a:p>
            <a:pPr marL="342900" indent="-342900">
              <a:buFont typeface="Arial"/>
              <a:buChar char="•"/>
            </a:pPr>
            <a:r>
              <a:rPr lang="en-US" sz="2400" dirty="0" smtClean="0">
                <a:solidFill>
                  <a:srgbClr val="003087"/>
                </a:solidFill>
              </a:rPr>
              <a:t>Sensor Technologies</a:t>
            </a:r>
          </a:p>
          <a:p>
            <a:pPr marL="342900" indent="-342900">
              <a:buFont typeface="Arial"/>
              <a:buChar char="•"/>
            </a:pPr>
            <a:r>
              <a:rPr lang="en-US" sz="2400" dirty="0" smtClean="0">
                <a:solidFill>
                  <a:srgbClr val="003087"/>
                </a:solidFill>
              </a:rPr>
              <a:t>Interconnect</a:t>
            </a:r>
          </a:p>
          <a:p>
            <a:pPr marL="342900" indent="-342900">
              <a:buFont typeface="Arial"/>
              <a:buChar char="•"/>
            </a:pPr>
            <a:r>
              <a:rPr lang="en-US" sz="2400" dirty="0" smtClean="0">
                <a:solidFill>
                  <a:srgbClr val="003087"/>
                </a:solidFill>
              </a:rPr>
              <a:t>Summary</a:t>
            </a:r>
          </a:p>
          <a:p>
            <a:endParaRPr lang="en-US" sz="2400" dirty="0" smtClean="0">
              <a:solidFill>
                <a:srgbClr val="003087"/>
              </a:solidFill>
            </a:endParaRPr>
          </a:p>
          <a:p>
            <a:endParaRPr lang="en-US" sz="2400" dirty="0">
              <a:solidFill>
                <a:srgbClr val="003087"/>
              </a:solidFill>
            </a:endParaRPr>
          </a:p>
        </p:txBody>
      </p:sp>
      <p:sp>
        <p:nvSpPr>
          <p:cNvPr id="4" name="Slide Number Placeholder 3"/>
          <p:cNvSpPr>
            <a:spLocks noGrp="1"/>
          </p:cNvSpPr>
          <p:nvPr>
            <p:ph type="sldNum" sz="quarter" idx="4294967295"/>
          </p:nvPr>
        </p:nvSpPr>
        <p:spPr>
          <a:xfrm>
            <a:off x="0" y="6515100"/>
            <a:ext cx="447675" cy="241300"/>
          </a:xfrm>
        </p:spPr>
        <p:txBody>
          <a:bodyPr/>
          <a:lstStyle/>
          <a:p>
            <a:fld id="{4D682954-0739-0643-8254-E7551EC1E193}" type="slidenum">
              <a:rPr lang="en-US" smtClean="0"/>
              <a:pPr/>
              <a:t>1</a:t>
            </a:fld>
            <a:endParaRPr lang="en-US"/>
          </a:p>
        </p:txBody>
      </p:sp>
    </p:spTree>
    <p:extLst>
      <p:ext uri="{BB962C8B-B14F-4D97-AF65-F5344CB8AC3E}">
        <p14:creationId xmlns:p14="http://schemas.microsoft.com/office/powerpoint/2010/main" val="38872515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Screen Shot 2015-02-16 at 3.31.57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52554" y="1485024"/>
            <a:ext cx="2162846" cy="3387267"/>
          </a:xfrm>
          <a:prstGeom prst="rect">
            <a:avLst/>
          </a:prstGeom>
        </p:spPr>
      </p:pic>
      <p:sp>
        <p:nvSpPr>
          <p:cNvPr id="2" name="Title 1"/>
          <p:cNvSpPr>
            <a:spLocks noGrp="1"/>
          </p:cNvSpPr>
          <p:nvPr>
            <p:ph type="title"/>
          </p:nvPr>
        </p:nvSpPr>
        <p:spPr/>
        <p:txBody>
          <a:bodyPr/>
          <a:lstStyle/>
          <a:p>
            <a:r>
              <a:rPr lang="en-US" dirty="0" smtClean="0"/>
              <a:t>TCAD</a:t>
            </a:r>
            <a:endParaRPr lang="en-US" dirty="0"/>
          </a:p>
        </p:txBody>
      </p:sp>
      <p:sp>
        <p:nvSpPr>
          <p:cNvPr id="3" name="Content Placeholder 2"/>
          <p:cNvSpPr>
            <a:spLocks noGrp="1"/>
          </p:cNvSpPr>
          <p:nvPr>
            <p:ph idx="1"/>
          </p:nvPr>
        </p:nvSpPr>
        <p:spPr>
          <a:xfrm>
            <a:off x="87497" y="977415"/>
            <a:ext cx="4859319" cy="4344685"/>
          </a:xfrm>
        </p:spPr>
        <p:txBody>
          <a:bodyPr/>
          <a:lstStyle/>
          <a:p>
            <a:pPr marL="0" indent="0">
              <a:buNone/>
            </a:pPr>
            <a:r>
              <a:rPr lang="en-US" dirty="0" smtClean="0"/>
              <a:t>Much of this work is enabled by the sophisticated TCAD software developed for the semiconductor industry</a:t>
            </a:r>
          </a:p>
          <a:p>
            <a:r>
              <a:rPr lang="en-US" dirty="0" smtClean="0"/>
              <a:t>Simulate full process flow (implantation, annealing…)</a:t>
            </a:r>
          </a:p>
          <a:p>
            <a:r>
              <a:rPr lang="en-US" dirty="0" smtClean="0"/>
              <a:t>Simulate internal fields and charge carriers</a:t>
            </a:r>
          </a:p>
          <a:p>
            <a:r>
              <a:rPr lang="en-US" dirty="0" smtClean="0"/>
              <a:t>Developed simulations of radiation damage due to induced traps.</a:t>
            </a:r>
            <a:endParaRPr lang="en-US" dirty="0"/>
          </a:p>
        </p:txBody>
      </p:sp>
      <p:sp>
        <p:nvSpPr>
          <p:cNvPr id="4" name="Date Placeholder 3"/>
          <p:cNvSpPr>
            <a:spLocks noGrp="1"/>
          </p:cNvSpPr>
          <p:nvPr>
            <p:ph type="dt" sz="half" idx="10"/>
          </p:nvPr>
        </p:nvSpPr>
        <p:spPr/>
        <p:txBody>
          <a:bodyPr/>
          <a:lstStyle/>
          <a:p>
            <a:pPr>
              <a:defRPr/>
            </a:pPr>
            <a:fld id="{D70D8EF8-F064-6A40-B19D-0941D670F26E}" type="datetime1">
              <a:rPr lang="en-US" smtClean="0"/>
              <a:pPr>
                <a:defRPr/>
              </a:pPr>
              <a:t>10/15/15</a:t>
            </a:fld>
            <a:endParaRPr lang="en-US"/>
          </a:p>
        </p:txBody>
      </p:sp>
      <p:sp>
        <p:nvSpPr>
          <p:cNvPr id="5" name="Footer Placeholder 4"/>
          <p:cNvSpPr>
            <a:spLocks noGrp="1"/>
          </p:cNvSpPr>
          <p:nvPr>
            <p:ph type="ftr" sz="quarter" idx="11"/>
          </p:nvPr>
        </p:nvSpPr>
        <p:spPr/>
        <p:txBody>
          <a:bodyPr/>
          <a:lstStyle/>
          <a:p>
            <a:pPr>
              <a:defRPr/>
            </a:pPr>
            <a:r>
              <a:rPr lang="en-US" dirty="0" smtClean="0"/>
              <a:t>Presenter | Presentation Title</a:t>
            </a:r>
            <a:endParaRPr lang="en-US" b="1" dirty="0"/>
          </a:p>
        </p:txBody>
      </p:sp>
      <p:sp>
        <p:nvSpPr>
          <p:cNvPr id="6" name="Slide Number Placeholder 5"/>
          <p:cNvSpPr>
            <a:spLocks noGrp="1"/>
          </p:cNvSpPr>
          <p:nvPr>
            <p:ph type="sldNum" sz="quarter" idx="12"/>
          </p:nvPr>
        </p:nvSpPr>
        <p:spPr/>
        <p:txBody>
          <a:bodyPr/>
          <a:lstStyle/>
          <a:p>
            <a:pPr>
              <a:defRPr/>
            </a:pPr>
            <a:fld id="{CFC3D40E-93B6-704B-9CF8-AB245665D91F}" type="slidenum">
              <a:rPr lang="en-US" smtClean="0"/>
              <a:pPr>
                <a:defRPr/>
              </a:pPr>
              <a:t>10</a:t>
            </a:fld>
            <a:endParaRPr lang="en-US" dirty="0"/>
          </a:p>
        </p:txBody>
      </p:sp>
      <p:pic>
        <p:nvPicPr>
          <p:cNvPr id="7" name="Picture 6" descr="Screen Shot 2014-11-26 at 7.03.24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62715" y="0"/>
            <a:ext cx="3590575" cy="2332257"/>
          </a:xfrm>
          <a:prstGeom prst="rect">
            <a:avLst/>
          </a:prstGeom>
        </p:spPr>
      </p:pic>
      <p:sp>
        <p:nvSpPr>
          <p:cNvPr id="8" name="TextBox 7"/>
          <p:cNvSpPr txBox="1"/>
          <p:nvPr/>
        </p:nvSpPr>
        <p:spPr>
          <a:xfrm>
            <a:off x="5799748" y="103664"/>
            <a:ext cx="2619828" cy="461665"/>
          </a:xfrm>
          <a:prstGeom prst="rect">
            <a:avLst/>
          </a:prstGeom>
          <a:noFill/>
        </p:spPr>
        <p:txBody>
          <a:bodyPr wrap="none" rtlCol="0">
            <a:spAutoFit/>
          </a:bodyPr>
          <a:lstStyle/>
          <a:p>
            <a:r>
              <a:rPr lang="en-US" dirty="0" smtClean="0"/>
              <a:t>E field near implant</a:t>
            </a:r>
            <a:endParaRPr lang="en-US" dirty="0"/>
          </a:p>
        </p:txBody>
      </p:sp>
      <p:pic>
        <p:nvPicPr>
          <p:cNvPr id="11" name="Picture 10" descr="Screen Shot 2015-03-01 at 5.29.06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63126" y="4283968"/>
            <a:ext cx="4080874" cy="2574032"/>
          </a:xfrm>
          <a:prstGeom prst="rect">
            <a:avLst/>
          </a:prstGeom>
        </p:spPr>
      </p:pic>
      <p:sp>
        <p:nvSpPr>
          <p:cNvPr id="12" name="TextBox 11"/>
          <p:cNvSpPr txBox="1"/>
          <p:nvPr/>
        </p:nvSpPr>
        <p:spPr>
          <a:xfrm>
            <a:off x="5230902" y="2721529"/>
            <a:ext cx="1496774" cy="830997"/>
          </a:xfrm>
          <a:prstGeom prst="rect">
            <a:avLst/>
          </a:prstGeom>
          <a:noFill/>
        </p:spPr>
        <p:txBody>
          <a:bodyPr wrap="none" rtlCol="0">
            <a:spAutoFit/>
          </a:bodyPr>
          <a:lstStyle/>
          <a:p>
            <a:r>
              <a:rPr lang="en-US" dirty="0" smtClean="0"/>
              <a:t>MIP</a:t>
            </a:r>
          </a:p>
          <a:p>
            <a:r>
              <a:rPr lang="en-US" dirty="0" smtClean="0"/>
              <a:t>simulation</a:t>
            </a:r>
            <a:endParaRPr lang="en-US" dirty="0"/>
          </a:p>
        </p:txBody>
      </p:sp>
      <p:sp>
        <p:nvSpPr>
          <p:cNvPr id="14" name="TextBox 13"/>
          <p:cNvSpPr txBox="1"/>
          <p:nvPr/>
        </p:nvSpPr>
        <p:spPr>
          <a:xfrm>
            <a:off x="2882540" y="5160824"/>
            <a:ext cx="2420254" cy="1200328"/>
          </a:xfrm>
          <a:prstGeom prst="rect">
            <a:avLst/>
          </a:prstGeom>
          <a:noFill/>
        </p:spPr>
        <p:txBody>
          <a:bodyPr wrap="none" rtlCol="0">
            <a:spAutoFit/>
          </a:bodyPr>
          <a:lstStyle/>
          <a:p>
            <a:r>
              <a:rPr lang="en-US" dirty="0" smtClean="0"/>
              <a:t>Current pulses for </a:t>
            </a:r>
          </a:p>
          <a:p>
            <a:r>
              <a:rPr lang="en-US" dirty="0" smtClean="0"/>
              <a:t>Various </a:t>
            </a:r>
            <a:r>
              <a:rPr lang="en-US" dirty="0" err="1" smtClean="0"/>
              <a:t>fluences</a:t>
            </a:r>
            <a:endParaRPr lang="en-US" dirty="0" smtClean="0"/>
          </a:p>
          <a:p>
            <a:r>
              <a:rPr lang="en-US" dirty="0" smtClean="0"/>
              <a:t>And bias</a:t>
            </a:r>
            <a:endParaRPr lang="en-US" dirty="0"/>
          </a:p>
        </p:txBody>
      </p:sp>
    </p:spTree>
    <p:extLst>
      <p:ext uri="{BB962C8B-B14F-4D97-AF65-F5344CB8AC3E}">
        <p14:creationId xmlns:p14="http://schemas.microsoft.com/office/powerpoint/2010/main" val="30220188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Monolithic Active Pixels (MAPS)</a:t>
            </a:r>
            <a:endParaRPr lang="en-US" dirty="0"/>
          </a:p>
        </p:txBody>
      </p:sp>
      <p:sp>
        <p:nvSpPr>
          <p:cNvPr id="3" name="Content Placeholder 2"/>
          <p:cNvSpPr>
            <a:spLocks noGrp="1"/>
          </p:cNvSpPr>
          <p:nvPr>
            <p:ph idx="1"/>
          </p:nvPr>
        </p:nvSpPr>
        <p:spPr>
          <a:xfrm>
            <a:off x="171974" y="893646"/>
            <a:ext cx="5094193" cy="5416279"/>
          </a:xfrm>
        </p:spPr>
        <p:txBody>
          <a:bodyPr/>
          <a:lstStyle/>
          <a:p>
            <a:pPr marL="0" indent="0">
              <a:buNone/>
            </a:pPr>
            <a:r>
              <a:rPr lang="en-US" sz="2000" dirty="0" smtClean="0"/>
              <a:t>This technology is an outgrowth of the imaging industry- use a thin epitaxial high resistivity layer to collect charge from light exposure (or tracks).</a:t>
            </a:r>
          </a:p>
          <a:p>
            <a:r>
              <a:rPr lang="en-US" sz="2000" dirty="0" smtClean="0"/>
              <a:t>Uses “standard” CMOS processes</a:t>
            </a:r>
          </a:p>
          <a:p>
            <a:r>
              <a:rPr lang="en-US" sz="2000" dirty="0" smtClean="0"/>
              <a:t>Charge collection by diffusion (slow and rad soft)</a:t>
            </a:r>
          </a:p>
          <a:p>
            <a:r>
              <a:rPr lang="en-US" sz="2000" dirty="0" smtClean="0"/>
              <a:t>Parasitic charge collection by PMOS structures – protect by p-well</a:t>
            </a:r>
          </a:p>
          <a:p>
            <a:r>
              <a:rPr lang="en-US" sz="2000" dirty="0" smtClean="0"/>
              <a:t>Thin active layers</a:t>
            </a:r>
          </a:p>
          <a:p>
            <a:r>
              <a:rPr lang="en-US" sz="2000" dirty="0" smtClean="0"/>
              <a:t>Susceptible to digital-analog coupling </a:t>
            </a:r>
            <a:br>
              <a:rPr lang="en-US" sz="2000" dirty="0" smtClean="0"/>
            </a:br>
            <a:r>
              <a:rPr lang="en-US" sz="2000" dirty="0" smtClean="0"/>
              <a:t>due to thin layers – rolling shutter</a:t>
            </a:r>
          </a:p>
          <a:p>
            <a:pPr marL="0" indent="0">
              <a:buNone/>
            </a:pPr>
            <a:r>
              <a:rPr lang="en-US" sz="2000" dirty="0" smtClean="0"/>
              <a:t>Used in STAR at RHIC and ALICE upgrades. Moderate rates and radiation dose.</a:t>
            </a:r>
          </a:p>
          <a:p>
            <a:pPr marL="0" indent="0">
              <a:buNone/>
            </a:pPr>
            <a:r>
              <a:rPr lang="en-US" sz="2000" dirty="0" smtClean="0"/>
              <a:t>Problems can be addressed by adding a drift field to the structure…</a:t>
            </a:r>
            <a:endParaRPr lang="en-US" sz="2000" dirty="0"/>
          </a:p>
        </p:txBody>
      </p:sp>
      <p:sp>
        <p:nvSpPr>
          <p:cNvPr id="4" name="Date Placeholder 3"/>
          <p:cNvSpPr>
            <a:spLocks noGrp="1"/>
          </p:cNvSpPr>
          <p:nvPr>
            <p:ph type="dt" sz="half" idx="10"/>
          </p:nvPr>
        </p:nvSpPr>
        <p:spPr/>
        <p:txBody>
          <a:bodyPr/>
          <a:lstStyle/>
          <a:p>
            <a:pPr>
              <a:defRPr/>
            </a:pPr>
            <a:fld id="{D70D8EF8-F064-6A40-B19D-0941D670F26E}" type="datetime1">
              <a:rPr lang="en-US" smtClean="0"/>
              <a:pPr>
                <a:defRPr/>
              </a:pPr>
              <a:t>10/15/15</a:t>
            </a:fld>
            <a:endParaRPr lang="en-US"/>
          </a:p>
        </p:txBody>
      </p:sp>
      <p:sp>
        <p:nvSpPr>
          <p:cNvPr id="5" name="Footer Placeholder 4"/>
          <p:cNvSpPr>
            <a:spLocks noGrp="1"/>
          </p:cNvSpPr>
          <p:nvPr>
            <p:ph type="ftr" sz="quarter" idx="11"/>
          </p:nvPr>
        </p:nvSpPr>
        <p:spPr/>
        <p:txBody>
          <a:bodyPr/>
          <a:lstStyle/>
          <a:p>
            <a:pPr>
              <a:defRPr/>
            </a:pPr>
            <a:r>
              <a:rPr lang="en-US" smtClean="0"/>
              <a:t>Presenter | Presentation Title</a:t>
            </a:r>
            <a:endParaRPr lang="en-US" b="1" dirty="0"/>
          </a:p>
        </p:txBody>
      </p:sp>
      <p:sp>
        <p:nvSpPr>
          <p:cNvPr id="6" name="Slide Number Placeholder 5"/>
          <p:cNvSpPr>
            <a:spLocks noGrp="1"/>
          </p:cNvSpPr>
          <p:nvPr>
            <p:ph type="sldNum" sz="quarter" idx="12"/>
          </p:nvPr>
        </p:nvSpPr>
        <p:spPr/>
        <p:txBody>
          <a:bodyPr/>
          <a:lstStyle/>
          <a:p>
            <a:pPr>
              <a:defRPr/>
            </a:pPr>
            <a:fld id="{CFC3D40E-93B6-704B-9CF8-AB245665D91F}" type="slidenum">
              <a:rPr lang="en-US" smtClean="0"/>
              <a:pPr>
                <a:defRPr/>
              </a:pPr>
              <a:t>11</a:t>
            </a:fld>
            <a:endParaRPr lang="en-US" dirty="0"/>
          </a:p>
        </p:txBody>
      </p:sp>
      <p:pic>
        <p:nvPicPr>
          <p:cNvPr id="7" name="Picture 6"/>
          <p:cNvPicPr>
            <a:picLocks noChangeAspect="1"/>
          </p:cNvPicPr>
          <p:nvPr/>
        </p:nvPicPr>
        <p:blipFill>
          <a:blip r:embed="rId2"/>
          <a:stretch>
            <a:fillRect/>
          </a:stretch>
        </p:blipFill>
        <p:spPr>
          <a:xfrm>
            <a:off x="5266167" y="2904184"/>
            <a:ext cx="3955672" cy="2451164"/>
          </a:xfrm>
          <a:prstGeom prst="rect">
            <a:avLst/>
          </a:prstGeom>
        </p:spPr>
      </p:pic>
      <p:sp>
        <p:nvSpPr>
          <p:cNvPr id="8" name="TextBox 7"/>
          <p:cNvSpPr txBox="1"/>
          <p:nvPr/>
        </p:nvSpPr>
        <p:spPr>
          <a:xfrm>
            <a:off x="6252943" y="5409790"/>
            <a:ext cx="2189171" cy="400110"/>
          </a:xfrm>
          <a:prstGeom prst="rect">
            <a:avLst/>
          </a:prstGeom>
          <a:noFill/>
        </p:spPr>
        <p:txBody>
          <a:bodyPr wrap="none" rtlCol="0">
            <a:spAutoFit/>
          </a:bodyPr>
          <a:lstStyle/>
          <a:p>
            <a:r>
              <a:rPr lang="en-US" sz="2000" dirty="0" smtClean="0"/>
              <a:t>ALICE MAPS sensor</a:t>
            </a:r>
            <a:endParaRPr lang="en-US" sz="2000" dirty="0"/>
          </a:p>
        </p:txBody>
      </p:sp>
      <p:pic>
        <p:nvPicPr>
          <p:cNvPr id="9" name="Picture 8"/>
          <p:cNvPicPr>
            <a:picLocks noChangeAspect="1"/>
          </p:cNvPicPr>
          <p:nvPr/>
        </p:nvPicPr>
        <p:blipFill>
          <a:blip r:embed="rId3"/>
          <a:stretch>
            <a:fillRect/>
          </a:stretch>
        </p:blipFill>
        <p:spPr>
          <a:xfrm>
            <a:off x="5113696" y="0"/>
            <a:ext cx="4030304" cy="2345998"/>
          </a:xfrm>
          <a:prstGeom prst="rect">
            <a:avLst/>
          </a:prstGeom>
        </p:spPr>
      </p:pic>
      <p:sp>
        <p:nvSpPr>
          <p:cNvPr id="10" name="TextBox 9"/>
          <p:cNvSpPr txBox="1"/>
          <p:nvPr/>
        </p:nvSpPr>
        <p:spPr>
          <a:xfrm>
            <a:off x="6633141" y="2345998"/>
            <a:ext cx="1159292" cy="400110"/>
          </a:xfrm>
          <a:prstGeom prst="rect">
            <a:avLst/>
          </a:prstGeom>
          <a:noFill/>
        </p:spPr>
        <p:txBody>
          <a:bodyPr wrap="none" rtlCol="0">
            <a:spAutoFit/>
          </a:bodyPr>
          <a:lstStyle/>
          <a:p>
            <a:r>
              <a:rPr lang="en-US" sz="2000" dirty="0" smtClean="0"/>
              <a:t>STAR HFT</a:t>
            </a:r>
            <a:endParaRPr lang="en-US" sz="2000" dirty="0"/>
          </a:p>
        </p:txBody>
      </p:sp>
      <p:cxnSp>
        <p:nvCxnSpPr>
          <p:cNvPr id="12" name="Straight Arrow Connector 11"/>
          <p:cNvCxnSpPr/>
          <p:nvPr/>
        </p:nvCxnSpPr>
        <p:spPr>
          <a:xfrm>
            <a:off x="3850531" y="3510908"/>
            <a:ext cx="3777727" cy="29122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172641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HRCMOS</a:t>
            </a:r>
            <a:endParaRPr lang="en-US" dirty="0"/>
          </a:p>
        </p:txBody>
      </p:sp>
      <p:sp>
        <p:nvSpPr>
          <p:cNvPr id="3" name="Content Placeholder 2"/>
          <p:cNvSpPr>
            <a:spLocks noGrp="1"/>
          </p:cNvSpPr>
          <p:nvPr>
            <p:ph idx="1"/>
          </p:nvPr>
        </p:nvSpPr>
        <p:spPr>
          <a:xfrm>
            <a:off x="123732" y="938188"/>
            <a:ext cx="8791668" cy="3154185"/>
          </a:xfrm>
        </p:spPr>
        <p:txBody>
          <a:bodyPr/>
          <a:lstStyle/>
          <a:p>
            <a:r>
              <a:rPr lang="en-US" sz="2000" dirty="0"/>
              <a:t>High-Resistivity CMOS was developed for imaging </a:t>
            </a:r>
            <a:r>
              <a:rPr lang="en-US" sz="2000" dirty="0" smtClean="0"/>
              <a:t>applications (cell phone cameras). $10 Billion business. Features </a:t>
            </a:r>
            <a:r>
              <a:rPr lang="en-US" sz="2000" dirty="0"/>
              <a:t>high-resistivity (1000 </a:t>
            </a:r>
            <a:r>
              <a:rPr lang="en-US" sz="2000" dirty="0" err="1"/>
              <a:t>Ω</a:t>
            </a:r>
            <a:r>
              <a:rPr lang="en-US" sz="2000" dirty="0"/>
              <a:t> cm ) thin </a:t>
            </a:r>
            <a:r>
              <a:rPr lang="en-US" sz="2000" dirty="0" smtClean="0"/>
              <a:t>epitaxial </a:t>
            </a:r>
            <a:r>
              <a:rPr lang="en-US" sz="2000" dirty="0"/>
              <a:t>layers </a:t>
            </a:r>
            <a:r>
              <a:rPr lang="en-US" sz="2000" dirty="0" smtClean="0"/>
              <a:t>in a standard process.</a:t>
            </a:r>
          </a:p>
          <a:p>
            <a:r>
              <a:rPr lang="en-US" sz="2000" dirty="0" smtClean="0"/>
              <a:t>Imaging needs only thin layers – low signal for MIPs</a:t>
            </a:r>
          </a:p>
          <a:p>
            <a:r>
              <a:rPr lang="en-US" sz="2000" dirty="0" smtClean="0"/>
              <a:t>Building reticle sized sensors into large arrays with good yield requires R&amp;D</a:t>
            </a:r>
          </a:p>
          <a:p>
            <a:r>
              <a:rPr lang="en-US" sz="2000" dirty="0" smtClean="0"/>
              <a:t>STAR Heavy Flavor Tracker is the first deployment in an experiment</a:t>
            </a:r>
          </a:p>
          <a:p>
            <a:pPr lvl="1"/>
            <a:r>
              <a:rPr lang="en-US" sz="2000" dirty="0" smtClean="0"/>
              <a:t>Sensors thinned to 50 microns</a:t>
            </a:r>
          </a:p>
          <a:p>
            <a:pPr lvl="1"/>
            <a:r>
              <a:rPr lang="en-US" sz="2000" dirty="0" smtClean="0"/>
              <a:t>Air cooled</a:t>
            </a:r>
          </a:p>
          <a:p>
            <a:pPr lvl="1"/>
            <a:r>
              <a:rPr lang="en-US" sz="2000" dirty="0" smtClean="0"/>
              <a:t>Experienced </a:t>
            </a:r>
            <a:r>
              <a:rPr lang="en-US" sz="2000" dirty="0" err="1" smtClean="0"/>
              <a:t>latchup</a:t>
            </a:r>
            <a:r>
              <a:rPr lang="en-US" sz="2000" dirty="0" smtClean="0"/>
              <a:t> due to heavily ionizing particles…</a:t>
            </a:r>
            <a:endParaRPr lang="en-US" sz="2000" dirty="0"/>
          </a:p>
        </p:txBody>
      </p:sp>
      <p:sp>
        <p:nvSpPr>
          <p:cNvPr id="4" name="Date Placeholder 3"/>
          <p:cNvSpPr>
            <a:spLocks noGrp="1"/>
          </p:cNvSpPr>
          <p:nvPr>
            <p:ph type="dt" sz="half" idx="10"/>
          </p:nvPr>
        </p:nvSpPr>
        <p:spPr/>
        <p:txBody>
          <a:bodyPr/>
          <a:lstStyle/>
          <a:p>
            <a:pPr>
              <a:defRPr/>
            </a:pPr>
            <a:fld id="{D70D8EF8-F064-6A40-B19D-0941D670F26E}" type="datetime1">
              <a:rPr lang="en-US" smtClean="0"/>
              <a:pPr>
                <a:defRPr/>
              </a:pPr>
              <a:t>10/15/15</a:t>
            </a:fld>
            <a:endParaRPr lang="en-US"/>
          </a:p>
        </p:txBody>
      </p:sp>
      <p:sp>
        <p:nvSpPr>
          <p:cNvPr id="5" name="Footer Placeholder 4"/>
          <p:cNvSpPr>
            <a:spLocks noGrp="1"/>
          </p:cNvSpPr>
          <p:nvPr>
            <p:ph type="ftr" sz="quarter" idx="11"/>
          </p:nvPr>
        </p:nvSpPr>
        <p:spPr/>
        <p:txBody>
          <a:bodyPr/>
          <a:lstStyle/>
          <a:p>
            <a:pPr>
              <a:defRPr/>
            </a:pPr>
            <a:r>
              <a:rPr lang="en-US" smtClean="0"/>
              <a:t>Presenter | Presentation Title</a:t>
            </a:r>
            <a:endParaRPr lang="en-US" b="1" dirty="0"/>
          </a:p>
        </p:txBody>
      </p:sp>
      <p:sp>
        <p:nvSpPr>
          <p:cNvPr id="6" name="Slide Number Placeholder 5"/>
          <p:cNvSpPr>
            <a:spLocks noGrp="1"/>
          </p:cNvSpPr>
          <p:nvPr>
            <p:ph type="sldNum" sz="quarter" idx="12"/>
          </p:nvPr>
        </p:nvSpPr>
        <p:spPr/>
        <p:txBody>
          <a:bodyPr/>
          <a:lstStyle/>
          <a:p>
            <a:pPr>
              <a:defRPr/>
            </a:pPr>
            <a:fld id="{CFC3D40E-93B6-704B-9CF8-AB245665D91F}" type="slidenum">
              <a:rPr lang="en-US" smtClean="0"/>
              <a:pPr>
                <a:defRPr/>
              </a:pPr>
              <a:t>12</a:t>
            </a:fld>
            <a:endParaRPr lang="en-US" dirty="0"/>
          </a:p>
        </p:txBody>
      </p:sp>
      <p:pic>
        <p:nvPicPr>
          <p:cNvPr id="7" name="Picture 6"/>
          <p:cNvPicPr>
            <a:picLocks noChangeAspect="1"/>
          </p:cNvPicPr>
          <p:nvPr/>
        </p:nvPicPr>
        <p:blipFill>
          <a:blip r:embed="rId2"/>
          <a:stretch>
            <a:fillRect/>
          </a:stretch>
        </p:blipFill>
        <p:spPr>
          <a:xfrm>
            <a:off x="1416785" y="4519474"/>
            <a:ext cx="5594878" cy="1859772"/>
          </a:xfrm>
          <a:prstGeom prst="rect">
            <a:avLst/>
          </a:prstGeom>
        </p:spPr>
      </p:pic>
    </p:spTree>
    <p:extLst>
      <p:ext uri="{BB962C8B-B14F-4D97-AF65-F5344CB8AC3E}">
        <p14:creationId xmlns:p14="http://schemas.microsoft.com/office/powerpoint/2010/main" val="17555197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HVCMOS</a:t>
            </a:r>
            <a:endParaRPr lang="en-US" dirty="0"/>
          </a:p>
        </p:txBody>
      </p:sp>
      <p:sp>
        <p:nvSpPr>
          <p:cNvPr id="3" name="Content Placeholder 2"/>
          <p:cNvSpPr>
            <a:spLocks noGrp="1"/>
          </p:cNvSpPr>
          <p:nvPr>
            <p:ph idx="1"/>
          </p:nvPr>
        </p:nvSpPr>
        <p:spPr>
          <a:xfrm>
            <a:off x="107259" y="905003"/>
            <a:ext cx="5951537" cy="5287028"/>
          </a:xfrm>
        </p:spPr>
        <p:txBody>
          <a:bodyPr/>
          <a:lstStyle/>
          <a:p>
            <a:pPr marL="0" indent="0">
              <a:buNone/>
            </a:pPr>
            <a:r>
              <a:rPr lang="en-US" sz="2000" dirty="0" smtClean="0"/>
              <a:t>High resistivity substrates have become available with multi-well geometries in standard CMOS processes with HV transistors – HVCMOS</a:t>
            </a:r>
          </a:p>
          <a:p>
            <a:r>
              <a:rPr lang="en-US" sz="2000" dirty="0" smtClean="0"/>
              <a:t>An extension of CMOS MAPS with larger charge collection volume, faster collection, more radiation hard</a:t>
            </a:r>
          </a:p>
          <a:p>
            <a:r>
              <a:rPr lang="en-US" sz="2000" dirty="0" smtClean="0"/>
              <a:t>Ability to integrate amplification with sensor – take advantage of low detector capacitance</a:t>
            </a:r>
          </a:p>
          <a:p>
            <a:r>
              <a:rPr lang="en-US" sz="2000" dirty="0" smtClean="0"/>
              <a:t>Transistors able to withstand ~100V</a:t>
            </a:r>
          </a:p>
          <a:p>
            <a:pPr marL="0" indent="0">
              <a:buNone/>
            </a:pPr>
            <a:r>
              <a:rPr lang="en-US" sz="2000" dirty="0" smtClean="0"/>
              <a:t>But</a:t>
            </a:r>
          </a:p>
          <a:p>
            <a:r>
              <a:rPr lang="en-US" sz="2000" dirty="0" smtClean="0"/>
              <a:t>Depletion depth limited</a:t>
            </a:r>
          </a:p>
          <a:p>
            <a:r>
              <a:rPr lang="en-US" sz="2000" dirty="0" smtClean="0"/>
              <a:t>Larger capacitance due to shallow wells?</a:t>
            </a:r>
          </a:p>
          <a:p>
            <a:r>
              <a:rPr lang="en-US" sz="2000" dirty="0" smtClean="0"/>
              <a:t>Size limited by CMOS reticule</a:t>
            </a:r>
          </a:p>
          <a:p>
            <a:pPr marL="0" indent="0">
              <a:buNone/>
            </a:pPr>
            <a:r>
              <a:rPr lang="en-US" sz="2000" dirty="0" smtClean="0"/>
              <a:t>ATLAS looking at HVCMOS with a simple amp/disc to replace HR silicon material in strip detectors</a:t>
            </a:r>
            <a:endParaRPr lang="en-US" sz="2000" dirty="0"/>
          </a:p>
        </p:txBody>
      </p:sp>
      <p:sp>
        <p:nvSpPr>
          <p:cNvPr id="4" name="Date Placeholder 3"/>
          <p:cNvSpPr>
            <a:spLocks noGrp="1"/>
          </p:cNvSpPr>
          <p:nvPr>
            <p:ph type="dt" sz="half" idx="10"/>
          </p:nvPr>
        </p:nvSpPr>
        <p:spPr/>
        <p:txBody>
          <a:bodyPr/>
          <a:lstStyle/>
          <a:p>
            <a:pPr>
              <a:defRPr/>
            </a:pPr>
            <a:fld id="{D70D8EF8-F064-6A40-B19D-0941D670F26E}" type="datetime1">
              <a:rPr lang="en-US" smtClean="0"/>
              <a:pPr>
                <a:defRPr/>
              </a:pPr>
              <a:t>10/15/15</a:t>
            </a:fld>
            <a:endParaRPr lang="en-US"/>
          </a:p>
        </p:txBody>
      </p:sp>
      <p:sp>
        <p:nvSpPr>
          <p:cNvPr id="5" name="Footer Placeholder 4"/>
          <p:cNvSpPr>
            <a:spLocks noGrp="1"/>
          </p:cNvSpPr>
          <p:nvPr>
            <p:ph type="ftr" sz="quarter" idx="11"/>
          </p:nvPr>
        </p:nvSpPr>
        <p:spPr/>
        <p:txBody>
          <a:bodyPr/>
          <a:lstStyle/>
          <a:p>
            <a:pPr>
              <a:defRPr/>
            </a:pPr>
            <a:r>
              <a:rPr lang="en-US" smtClean="0"/>
              <a:t>Presenter | Presentation Title</a:t>
            </a:r>
            <a:endParaRPr lang="en-US" b="1" dirty="0"/>
          </a:p>
        </p:txBody>
      </p:sp>
      <p:sp>
        <p:nvSpPr>
          <p:cNvPr id="6" name="Slide Number Placeholder 5"/>
          <p:cNvSpPr>
            <a:spLocks noGrp="1"/>
          </p:cNvSpPr>
          <p:nvPr>
            <p:ph type="sldNum" sz="quarter" idx="12"/>
          </p:nvPr>
        </p:nvSpPr>
        <p:spPr/>
        <p:txBody>
          <a:bodyPr/>
          <a:lstStyle/>
          <a:p>
            <a:pPr>
              <a:defRPr/>
            </a:pPr>
            <a:fld id="{CFC3D40E-93B6-704B-9CF8-AB245665D91F}" type="slidenum">
              <a:rPr lang="en-US" smtClean="0"/>
              <a:pPr>
                <a:defRPr/>
              </a:pPr>
              <a:t>13</a:t>
            </a:fld>
            <a:endParaRPr lang="en-US" dirty="0"/>
          </a:p>
        </p:txBody>
      </p:sp>
      <p:pic>
        <p:nvPicPr>
          <p:cNvPr id="7" name="Picture 6"/>
          <p:cNvPicPr>
            <a:picLocks noChangeAspect="1"/>
          </p:cNvPicPr>
          <p:nvPr/>
        </p:nvPicPr>
        <p:blipFill>
          <a:blip r:embed="rId2"/>
          <a:stretch>
            <a:fillRect/>
          </a:stretch>
        </p:blipFill>
        <p:spPr>
          <a:xfrm>
            <a:off x="5524500" y="103664"/>
            <a:ext cx="3619500" cy="1600200"/>
          </a:xfrm>
          <a:prstGeom prst="rect">
            <a:avLst/>
          </a:prstGeom>
        </p:spPr>
      </p:pic>
      <p:pic>
        <p:nvPicPr>
          <p:cNvPr id="8" name="Picture 7"/>
          <p:cNvPicPr>
            <a:picLocks noChangeAspect="1"/>
          </p:cNvPicPr>
          <p:nvPr/>
        </p:nvPicPr>
        <p:blipFill>
          <a:blip r:embed="rId3"/>
          <a:stretch>
            <a:fillRect/>
          </a:stretch>
        </p:blipFill>
        <p:spPr>
          <a:xfrm>
            <a:off x="5622747" y="2190382"/>
            <a:ext cx="3397788" cy="2230871"/>
          </a:xfrm>
          <a:prstGeom prst="rect">
            <a:avLst/>
          </a:prstGeom>
        </p:spPr>
      </p:pic>
      <p:sp>
        <p:nvSpPr>
          <p:cNvPr id="9" name="TextBox 8"/>
          <p:cNvSpPr txBox="1"/>
          <p:nvPr/>
        </p:nvSpPr>
        <p:spPr>
          <a:xfrm>
            <a:off x="7099503" y="1581490"/>
            <a:ext cx="853669" cy="400110"/>
          </a:xfrm>
          <a:prstGeom prst="rect">
            <a:avLst/>
          </a:prstGeom>
          <a:noFill/>
        </p:spPr>
        <p:txBody>
          <a:bodyPr wrap="none" rtlCol="0">
            <a:spAutoFit/>
          </a:bodyPr>
          <a:lstStyle/>
          <a:p>
            <a:r>
              <a:rPr lang="en-US" sz="2000" dirty="0" smtClean="0"/>
              <a:t>[</a:t>
            </a:r>
            <a:r>
              <a:rPr lang="en-US" sz="2000" dirty="0" err="1" smtClean="0"/>
              <a:t>Peric</a:t>
            </a:r>
            <a:r>
              <a:rPr lang="en-US" sz="2000" dirty="0" smtClean="0"/>
              <a:t>]</a:t>
            </a:r>
            <a:endParaRPr lang="en-US" sz="2000" dirty="0"/>
          </a:p>
        </p:txBody>
      </p:sp>
      <p:sp>
        <p:nvSpPr>
          <p:cNvPr id="10" name="TextBox 9"/>
          <p:cNvSpPr txBox="1"/>
          <p:nvPr/>
        </p:nvSpPr>
        <p:spPr>
          <a:xfrm>
            <a:off x="6584732" y="4316088"/>
            <a:ext cx="1905515" cy="707886"/>
          </a:xfrm>
          <a:prstGeom prst="rect">
            <a:avLst/>
          </a:prstGeom>
          <a:noFill/>
        </p:spPr>
        <p:txBody>
          <a:bodyPr wrap="none" rtlCol="0">
            <a:spAutoFit/>
          </a:bodyPr>
          <a:lstStyle/>
          <a:p>
            <a:r>
              <a:rPr lang="en-US" sz="2000" dirty="0" smtClean="0"/>
              <a:t>“3D” connection</a:t>
            </a:r>
          </a:p>
          <a:p>
            <a:r>
              <a:rPr lang="en-US" sz="2000" dirty="0" smtClean="0"/>
              <a:t>To ROIC wafer</a:t>
            </a:r>
            <a:endParaRPr lang="en-US" sz="2000" dirty="0"/>
          </a:p>
        </p:txBody>
      </p:sp>
    </p:spTree>
    <p:extLst>
      <p:ext uri="{BB962C8B-B14F-4D97-AF65-F5344CB8AC3E}">
        <p14:creationId xmlns:p14="http://schemas.microsoft.com/office/powerpoint/2010/main" val="991180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Radiation Hardness</a:t>
            </a:r>
            <a:endParaRPr lang="en-US" dirty="0"/>
          </a:p>
        </p:txBody>
      </p:sp>
      <p:sp>
        <p:nvSpPr>
          <p:cNvPr id="3" name="Content Placeholder 2"/>
          <p:cNvSpPr>
            <a:spLocks noGrp="1"/>
          </p:cNvSpPr>
          <p:nvPr>
            <p:ph idx="1"/>
          </p:nvPr>
        </p:nvSpPr>
        <p:spPr/>
        <p:txBody>
          <a:bodyPr/>
          <a:lstStyle/>
          <a:p>
            <a:pPr marL="0" indent="0">
              <a:buNone/>
            </a:pPr>
            <a:r>
              <a:rPr lang="en-US" dirty="0" smtClean="0"/>
              <a:t>Radiation induces trapping centers in silicon</a:t>
            </a:r>
          </a:p>
          <a:p>
            <a:r>
              <a:rPr lang="en-US" dirty="0" smtClean="0"/>
              <a:t>Collect charge quickly – high fields</a:t>
            </a:r>
          </a:p>
          <a:p>
            <a:r>
              <a:rPr lang="en-US" dirty="0" smtClean="0"/>
              <a:t>Thin detectors thickness&gt;trapping doesn’t help</a:t>
            </a:r>
          </a:p>
          <a:p>
            <a:r>
              <a:rPr lang="en-US" dirty="0" smtClean="0"/>
              <a:t>Low temperatures “freezes” out traps</a:t>
            </a:r>
          </a:p>
          <a:p>
            <a:pPr marL="0" indent="0">
              <a:buNone/>
            </a:pPr>
            <a:r>
              <a:rPr lang="en-US" dirty="0" smtClean="0"/>
              <a:t>Radiation increases leakage current</a:t>
            </a:r>
          </a:p>
          <a:p>
            <a:r>
              <a:rPr lang="en-US" dirty="0" smtClean="0"/>
              <a:t>Operate at low temperature </a:t>
            </a:r>
          </a:p>
          <a:p>
            <a:pPr marL="0" indent="0">
              <a:buNone/>
            </a:pPr>
            <a:r>
              <a:rPr lang="en-US" dirty="0" smtClean="0"/>
              <a:t>Extensive studies of “defect engineering” in RD 50</a:t>
            </a:r>
          </a:p>
          <a:p>
            <a:r>
              <a:rPr lang="en-US" dirty="0" smtClean="0"/>
              <a:t>Very complex pathology of traps and defects</a:t>
            </a:r>
          </a:p>
          <a:p>
            <a:r>
              <a:rPr lang="en-US" dirty="0" smtClean="0"/>
              <a:t>Oxygenation helps for </a:t>
            </a:r>
            <a:r>
              <a:rPr lang="en-US" dirty="0" err="1" smtClean="0"/>
              <a:t>pions</a:t>
            </a:r>
            <a:r>
              <a:rPr lang="en-US" dirty="0"/>
              <a:t> </a:t>
            </a:r>
            <a:r>
              <a:rPr lang="en-US" dirty="0" smtClean="0"/>
              <a:t>not neutrons.</a:t>
            </a:r>
            <a:endParaRPr lang="en-US" dirty="0"/>
          </a:p>
        </p:txBody>
      </p:sp>
      <p:sp>
        <p:nvSpPr>
          <p:cNvPr id="4" name="Date Placeholder 3"/>
          <p:cNvSpPr>
            <a:spLocks noGrp="1"/>
          </p:cNvSpPr>
          <p:nvPr>
            <p:ph type="dt" sz="half" idx="10"/>
          </p:nvPr>
        </p:nvSpPr>
        <p:spPr/>
        <p:txBody>
          <a:bodyPr/>
          <a:lstStyle/>
          <a:p>
            <a:pPr>
              <a:defRPr/>
            </a:pPr>
            <a:fld id="{D70D8EF8-F064-6A40-B19D-0941D670F26E}" type="datetime1">
              <a:rPr lang="en-US" smtClean="0"/>
              <a:pPr>
                <a:defRPr/>
              </a:pPr>
              <a:t>10/15/15</a:t>
            </a:fld>
            <a:endParaRPr lang="en-US"/>
          </a:p>
        </p:txBody>
      </p:sp>
      <p:sp>
        <p:nvSpPr>
          <p:cNvPr id="5" name="Footer Placeholder 4"/>
          <p:cNvSpPr>
            <a:spLocks noGrp="1"/>
          </p:cNvSpPr>
          <p:nvPr>
            <p:ph type="ftr" sz="quarter" idx="11"/>
          </p:nvPr>
        </p:nvSpPr>
        <p:spPr/>
        <p:txBody>
          <a:bodyPr/>
          <a:lstStyle/>
          <a:p>
            <a:pPr>
              <a:defRPr/>
            </a:pPr>
            <a:r>
              <a:rPr lang="en-US" smtClean="0"/>
              <a:t>Presenter | Presentation Title</a:t>
            </a:r>
            <a:endParaRPr lang="en-US" b="1" dirty="0"/>
          </a:p>
        </p:txBody>
      </p:sp>
      <p:sp>
        <p:nvSpPr>
          <p:cNvPr id="6" name="Slide Number Placeholder 5"/>
          <p:cNvSpPr>
            <a:spLocks noGrp="1"/>
          </p:cNvSpPr>
          <p:nvPr>
            <p:ph type="sldNum" sz="quarter" idx="12"/>
          </p:nvPr>
        </p:nvSpPr>
        <p:spPr/>
        <p:txBody>
          <a:bodyPr/>
          <a:lstStyle/>
          <a:p>
            <a:pPr>
              <a:defRPr/>
            </a:pPr>
            <a:fld id="{CFC3D40E-93B6-704B-9CF8-AB245665D91F}" type="slidenum">
              <a:rPr lang="en-US" smtClean="0"/>
              <a:pPr>
                <a:defRPr/>
              </a:pPr>
              <a:t>14</a:t>
            </a:fld>
            <a:endParaRPr lang="en-US" dirty="0"/>
          </a:p>
        </p:txBody>
      </p:sp>
    </p:spTree>
    <p:extLst>
      <p:ext uri="{BB962C8B-B14F-4D97-AF65-F5344CB8AC3E}">
        <p14:creationId xmlns:p14="http://schemas.microsoft.com/office/powerpoint/2010/main" val="18668356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Radiation Hardness</a:t>
            </a:r>
            <a:endParaRPr lang="en-US" dirty="0"/>
          </a:p>
        </p:txBody>
      </p:sp>
      <p:sp>
        <p:nvSpPr>
          <p:cNvPr id="4" name="Date Placeholder 3"/>
          <p:cNvSpPr>
            <a:spLocks noGrp="1"/>
          </p:cNvSpPr>
          <p:nvPr>
            <p:ph type="dt" sz="half" idx="10"/>
          </p:nvPr>
        </p:nvSpPr>
        <p:spPr/>
        <p:txBody>
          <a:bodyPr/>
          <a:lstStyle/>
          <a:p>
            <a:pPr>
              <a:defRPr/>
            </a:pPr>
            <a:fld id="{D70D8EF8-F064-6A40-B19D-0941D670F26E}" type="datetime1">
              <a:rPr lang="en-US" smtClean="0"/>
              <a:pPr>
                <a:defRPr/>
              </a:pPr>
              <a:t>10/15/15</a:t>
            </a:fld>
            <a:endParaRPr lang="en-US"/>
          </a:p>
        </p:txBody>
      </p:sp>
      <p:sp>
        <p:nvSpPr>
          <p:cNvPr id="5" name="Footer Placeholder 4"/>
          <p:cNvSpPr>
            <a:spLocks noGrp="1"/>
          </p:cNvSpPr>
          <p:nvPr>
            <p:ph type="ftr" sz="quarter" idx="11"/>
          </p:nvPr>
        </p:nvSpPr>
        <p:spPr/>
        <p:txBody>
          <a:bodyPr/>
          <a:lstStyle/>
          <a:p>
            <a:pPr>
              <a:defRPr/>
            </a:pPr>
            <a:r>
              <a:rPr lang="en-US" smtClean="0"/>
              <a:t>Presenter | Presentation Title</a:t>
            </a:r>
            <a:endParaRPr lang="en-US" b="1" dirty="0"/>
          </a:p>
        </p:txBody>
      </p:sp>
      <p:sp>
        <p:nvSpPr>
          <p:cNvPr id="6" name="Slide Number Placeholder 5"/>
          <p:cNvSpPr>
            <a:spLocks noGrp="1"/>
          </p:cNvSpPr>
          <p:nvPr>
            <p:ph type="sldNum" sz="quarter" idx="12"/>
          </p:nvPr>
        </p:nvSpPr>
        <p:spPr/>
        <p:txBody>
          <a:bodyPr/>
          <a:lstStyle/>
          <a:p>
            <a:pPr>
              <a:defRPr/>
            </a:pPr>
            <a:fld id="{CFC3D40E-93B6-704B-9CF8-AB245665D91F}" type="slidenum">
              <a:rPr lang="en-US" smtClean="0"/>
              <a:pPr>
                <a:defRPr/>
              </a:pPr>
              <a:t>15</a:t>
            </a:fld>
            <a:endParaRPr lang="en-US" dirty="0"/>
          </a:p>
        </p:txBody>
      </p:sp>
      <p:pic>
        <p:nvPicPr>
          <p:cNvPr id="8" name="Picture 7"/>
          <p:cNvPicPr>
            <a:picLocks noChangeAspect="1"/>
          </p:cNvPicPr>
          <p:nvPr/>
        </p:nvPicPr>
        <p:blipFill>
          <a:blip r:embed="rId2"/>
          <a:stretch>
            <a:fillRect/>
          </a:stretch>
        </p:blipFill>
        <p:spPr>
          <a:xfrm>
            <a:off x="5562060" y="877454"/>
            <a:ext cx="3550146" cy="2529289"/>
          </a:xfrm>
          <a:prstGeom prst="rect">
            <a:avLst/>
          </a:prstGeom>
        </p:spPr>
      </p:pic>
      <p:pic>
        <p:nvPicPr>
          <p:cNvPr id="3" name="Picture 2"/>
          <p:cNvPicPr>
            <a:picLocks noChangeAspect="1"/>
          </p:cNvPicPr>
          <p:nvPr/>
        </p:nvPicPr>
        <p:blipFill>
          <a:blip r:embed="rId3"/>
          <a:stretch>
            <a:fillRect/>
          </a:stretch>
        </p:blipFill>
        <p:spPr>
          <a:xfrm>
            <a:off x="213943" y="877454"/>
            <a:ext cx="5305396" cy="2778630"/>
          </a:xfrm>
          <a:prstGeom prst="rect">
            <a:avLst/>
          </a:prstGeom>
        </p:spPr>
      </p:pic>
      <p:pic>
        <p:nvPicPr>
          <p:cNvPr id="10" name="Picture 6" descr="V2K4_PI_ThicknessFluenceScan"/>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13944" y="3762764"/>
            <a:ext cx="4154648" cy="2561403"/>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8"/>
          <p:cNvGrpSpPr>
            <a:grpSpLocks/>
          </p:cNvGrpSpPr>
          <p:nvPr/>
        </p:nvGrpSpPr>
        <p:grpSpPr bwMode="auto">
          <a:xfrm>
            <a:off x="4861852" y="3812885"/>
            <a:ext cx="4159002" cy="2466443"/>
            <a:chOff x="2870" y="816"/>
            <a:chExt cx="2890" cy="1868"/>
          </a:xfrm>
        </p:grpSpPr>
        <p:pic>
          <p:nvPicPr>
            <p:cNvPr id="12" name="Picture 33" descr="V2K4_tt"/>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870" y="816"/>
              <a:ext cx="2890" cy="18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 Box 34"/>
            <p:cNvSpPr txBox="1">
              <a:spLocks noChangeArrowheads="1"/>
            </p:cNvSpPr>
            <p:nvPr/>
          </p:nvSpPr>
          <p:spPr bwMode="auto">
            <a:xfrm>
              <a:off x="4416" y="1536"/>
              <a:ext cx="710"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87" tIns="45693" rIns="91387" bIns="45693">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1600" b="1">
                  <a:solidFill>
                    <a:schemeClr val="bg2"/>
                  </a:solidFill>
                  <a:latin typeface="Tahoma" charset="0"/>
                </a:rPr>
                <a:t>electrons</a:t>
              </a:r>
            </a:p>
          </p:txBody>
        </p:sp>
        <p:sp>
          <p:nvSpPr>
            <p:cNvPr id="14" name="Rectangle 35"/>
            <p:cNvSpPr>
              <a:spLocks noChangeArrowheads="1"/>
            </p:cNvSpPr>
            <p:nvPr/>
          </p:nvSpPr>
          <p:spPr bwMode="auto">
            <a:xfrm>
              <a:off x="3408" y="2016"/>
              <a:ext cx="457"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87" tIns="45693" rIns="91387" bIns="45693">
              <a:spAutoFit/>
            </a:bodyPr>
            <a:lstStyle/>
            <a:p>
              <a:r>
                <a:rPr lang="en-US" sz="1600" b="1">
                  <a:solidFill>
                    <a:schemeClr val="bg2"/>
                  </a:solidFill>
                  <a:latin typeface="Tahoma" charset="0"/>
                </a:rPr>
                <a:t>holes</a:t>
              </a:r>
            </a:p>
          </p:txBody>
        </p:sp>
        <p:sp>
          <p:nvSpPr>
            <p:cNvPr id="15" name="Line 36"/>
            <p:cNvSpPr>
              <a:spLocks noChangeShapeType="1"/>
            </p:cNvSpPr>
            <p:nvPr/>
          </p:nvSpPr>
          <p:spPr bwMode="auto">
            <a:xfrm flipV="1">
              <a:off x="3600" y="1920"/>
              <a:ext cx="105" cy="156"/>
            </a:xfrm>
            <a:prstGeom prst="line">
              <a:avLst/>
            </a:prstGeom>
            <a:noFill/>
            <a:ln w="19050">
              <a:solidFill>
                <a:schemeClr val="bg2"/>
              </a:solidFill>
              <a:round/>
              <a:headEnd/>
              <a:tailEnd type="triangle" w="med" len="med"/>
            </a:ln>
            <a:extLst>
              <a:ext uri="{909E8E84-426E-40dd-AFC4-6F175D3DCCD1}">
                <a14:hiddenFill xmlns:a14="http://schemas.microsoft.com/office/drawing/2010/main">
                  <a:noFill/>
                </a14:hiddenFill>
              </a:ext>
            </a:extLst>
          </p:spPr>
          <p:txBody>
            <a:bodyPr wrap="none" lIns="91387" tIns="45693" rIns="91387" bIns="45693">
              <a:spAutoFit/>
            </a:bodyPr>
            <a:lstStyle/>
            <a:p>
              <a:endParaRPr lang="en-US"/>
            </a:p>
          </p:txBody>
        </p:sp>
        <p:sp>
          <p:nvSpPr>
            <p:cNvPr id="16" name="Line 37"/>
            <p:cNvSpPr>
              <a:spLocks noChangeShapeType="1"/>
            </p:cNvSpPr>
            <p:nvPr/>
          </p:nvSpPr>
          <p:spPr bwMode="auto">
            <a:xfrm flipH="1">
              <a:off x="4608" y="1728"/>
              <a:ext cx="71" cy="250"/>
            </a:xfrm>
            <a:prstGeom prst="line">
              <a:avLst/>
            </a:prstGeom>
            <a:noFill/>
            <a:ln w="19050">
              <a:solidFill>
                <a:schemeClr val="bg2"/>
              </a:solidFill>
              <a:round/>
              <a:headEnd/>
              <a:tailEnd type="triangle" w="med" len="med"/>
            </a:ln>
            <a:extLst>
              <a:ext uri="{909E8E84-426E-40dd-AFC4-6F175D3DCCD1}">
                <a14:hiddenFill xmlns:a14="http://schemas.microsoft.com/office/drawing/2010/main">
                  <a:noFill/>
                </a14:hiddenFill>
              </a:ext>
            </a:extLst>
          </p:spPr>
          <p:txBody>
            <a:bodyPr wrap="none" lIns="91387" tIns="45693" rIns="91387" bIns="45693">
              <a:spAutoFit/>
            </a:bodyPr>
            <a:lstStyle/>
            <a:p>
              <a:endParaRPr lang="en-US"/>
            </a:p>
          </p:txBody>
        </p:sp>
        <p:sp>
          <p:nvSpPr>
            <p:cNvPr id="17" name="Text Box 39"/>
            <p:cNvSpPr txBox="1">
              <a:spLocks noChangeArrowheads="1"/>
            </p:cNvSpPr>
            <p:nvPr/>
          </p:nvSpPr>
          <p:spPr bwMode="auto">
            <a:xfrm>
              <a:off x="3696" y="816"/>
              <a:ext cx="1217"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87" tIns="45693" rIns="91387" bIns="45693">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1600">
                  <a:solidFill>
                    <a:schemeClr val="bg2"/>
                  </a:solidFill>
                  <a:latin typeface="Tahoma" charset="0"/>
                </a:rPr>
                <a:t>extrapolated values</a:t>
              </a:r>
            </a:p>
          </p:txBody>
        </p:sp>
        <p:sp>
          <p:nvSpPr>
            <p:cNvPr id="18" name="Text Box 41"/>
            <p:cNvSpPr txBox="1">
              <a:spLocks noChangeArrowheads="1"/>
            </p:cNvSpPr>
            <p:nvPr/>
          </p:nvSpPr>
          <p:spPr bwMode="auto">
            <a:xfrm>
              <a:off x="3714" y="2137"/>
              <a:ext cx="116"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87" tIns="45693" rIns="91387" bIns="45693">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endParaRPr lang="en-GB" sz="1600">
                <a:latin typeface="Tahoma" charset="0"/>
              </a:endParaRPr>
            </a:p>
          </p:txBody>
        </p:sp>
      </p:grpSp>
      <p:sp>
        <p:nvSpPr>
          <p:cNvPr id="20" name="TextBox 19"/>
          <p:cNvSpPr txBox="1"/>
          <p:nvPr/>
        </p:nvSpPr>
        <p:spPr>
          <a:xfrm>
            <a:off x="915061" y="758455"/>
            <a:ext cx="2417950" cy="338554"/>
          </a:xfrm>
          <a:prstGeom prst="rect">
            <a:avLst/>
          </a:prstGeom>
          <a:noFill/>
        </p:spPr>
        <p:txBody>
          <a:bodyPr wrap="none" rtlCol="0">
            <a:spAutoFit/>
          </a:bodyPr>
          <a:lstStyle/>
          <a:p>
            <a:r>
              <a:rPr lang="en-US" sz="1600" dirty="0" smtClean="0"/>
              <a:t>Planar silicon ~ 300 micron</a:t>
            </a:r>
            <a:endParaRPr lang="en-US" sz="1600" dirty="0"/>
          </a:p>
        </p:txBody>
      </p:sp>
      <p:sp>
        <p:nvSpPr>
          <p:cNvPr id="21" name="TextBox 20"/>
          <p:cNvSpPr txBox="1"/>
          <p:nvPr/>
        </p:nvSpPr>
        <p:spPr>
          <a:xfrm>
            <a:off x="6050549" y="3526344"/>
            <a:ext cx="2244024" cy="338554"/>
          </a:xfrm>
          <a:prstGeom prst="rect">
            <a:avLst/>
          </a:prstGeom>
          <a:noFill/>
        </p:spPr>
        <p:txBody>
          <a:bodyPr wrap="none" rtlCol="0">
            <a:spAutoFit/>
          </a:bodyPr>
          <a:lstStyle/>
          <a:p>
            <a:r>
              <a:rPr lang="en-US" sz="1600" dirty="0" smtClean="0"/>
              <a:t>Trapping time </a:t>
            </a:r>
            <a:r>
              <a:rPr lang="en-US" sz="1600" dirty="0" err="1" smtClean="0"/>
              <a:t>vs</a:t>
            </a:r>
            <a:r>
              <a:rPr lang="en-US" sz="1600" dirty="0" smtClean="0"/>
              <a:t> </a:t>
            </a:r>
            <a:r>
              <a:rPr lang="en-US" sz="1600" dirty="0" err="1" smtClean="0"/>
              <a:t>Fluence</a:t>
            </a:r>
            <a:endParaRPr lang="en-US" sz="1600" dirty="0"/>
          </a:p>
        </p:txBody>
      </p:sp>
      <p:sp>
        <p:nvSpPr>
          <p:cNvPr id="22" name="TextBox 21"/>
          <p:cNvSpPr txBox="1"/>
          <p:nvPr/>
        </p:nvSpPr>
        <p:spPr>
          <a:xfrm>
            <a:off x="1913080" y="3864898"/>
            <a:ext cx="1787669" cy="584776"/>
          </a:xfrm>
          <a:prstGeom prst="rect">
            <a:avLst/>
          </a:prstGeom>
          <a:noFill/>
        </p:spPr>
        <p:txBody>
          <a:bodyPr wrap="none" rtlCol="0">
            <a:spAutoFit/>
          </a:bodyPr>
          <a:lstStyle/>
          <a:p>
            <a:r>
              <a:rPr lang="en-US" sz="1600" dirty="0" smtClean="0"/>
              <a:t>Collected charge </a:t>
            </a:r>
            <a:r>
              <a:rPr lang="en-US" sz="1600" dirty="0" err="1" smtClean="0"/>
              <a:t>vs</a:t>
            </a:r>
            <a:r>
              <a:rPr lang="en-US" sz="1600" dirty="0" smtClean="0"/>
              <a:t> </a:t>
            </a:r>
          </a:p>
          <a:p>
            <a:r>
              <a:rPr lang="en-US" sz="1600" dirty="0" err="1" smtClean="0"/>
              <a:t>Fluence</a:t>
            </a:r>
            <a:endParaRPr lang="en-US" sz="1600" dirty="0"/>
          </a:p>
        </p:txBody>
      </p:sp>
      <p:cxnSp>
        <p:nvCxnSpPr>
          <p:cNvPr id="24" name="Straight Connector 23"/>
          <p:cNvCxnSpPr/>
          <p:nvPr/>
        </p:nvCxnSpPr>
        <p:spPr>
          <a:xfrm flipV="1">
            <a:off x="2047875" y="1097009"/>
            <a:ext cx="0" cy="2054179"/>
          </a:xfrm>
          <a:prstGeom prst="line">
            <a:avLst/>
          </a:prstGeom>
          <a:ln>
            <a:solidFill>
              <a:srgbClr val="FF0000"/>
            </a:solidFill>
            <a:prstDash val="dot"/>
          </a:ln>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flipV="1">
            <a:off x="6450013" y="1019222"/>
            <a:ext cx="0" cy="2054179"/>
          </a:xfrm>
          <a:prstGeom prst="line">
            <a:avLst/>
          </a:prstGeom>
          <a:ln>
            <a:solidFill>
              <a:srgbClr val="FF0000"/>
            </a:solidFill>
            <a:prstDash val="dot"/>
          </a:ln>
        </p:spPr>
        <p:style>
          <a:lnRef idx="2">
            <a:schemeClr val="accent1"/>
          </a:lnRef>
          <a:fillRef idx="0">
            <a:schemeClr val="accent1"/>
          </a:fillRef>
          <a:effectRef idx="1">
            <a:schemeClr val="accent1"/>
          </a:effectRef>
          <a:fontRef idx="minor">
            <a:schemeClr val="tx1"/>
          </a:fontRef>
        </p:style>
      </p:cxnSp>
      <p:sp>
        <p:nvSpPr>
          <p:cNvPr id="26" name="TextBox 25"/>
          <p:cNvSpPr txBox="1"/>
          <p:nvPr/>
        </p:nvSpPr>
        <p:spPr>
          <a:xfrm>
            <a:off x="5912396" y="596160"/>
            <a:ext cx="2612915" cy="338554"/>
          </a:xfrm>
          <a:prstGeom prst="rect">
            <a:avLst/>
          </a:prstGeom>
          <a:solidFill>
            <a:schemeClr val="bg1"/>
          </a:solidFill>
        </p:spPr>
        <p:txBody>
          <a:bodyPr wrap="none" rtlCol="0">
            <a:spAutoFit/>
          </a:bodyPr>
          <a:lstStyle/>
          <a:p>
            <a:r>
              <a:rPr lang="en-US" sz="1600" dirty="0" smtClean="0"/>
              <a:t>LGAD Charge  coll. </a:t>
            </a:r>
            <a:r>
              <a:rPr lang="en-US" sz="1600" dirty="0" err="1" smtClean="0"/>
              <a:t>vs</a:t>
            </a:r>
            <a:r>
              <a:rPr lang="en-US" sz="1600" dirty="0" smtClean="0"/>
              <a:t> </a:t>
            </a:r>
            <a:r>
              <a:rPr lang="en-US" sz="1600" dirty="0" err="1" smtClean="0"/>
              <a:t>Fluence</a:t>
            </a:r>
            <a:endParaRPr lang="en-US" sz="1600" dirty="0"/>
          </a:p>
        </p:txBody>
      </p:sp>
      <p:cxnSp>
        <p:nvCxnSpPr>
          <p:cNvPr id="27" name="Straight Connector 26"/>
          <p:cNvCxnSpPr/>
          <p:nvPr/>
        </p:nvCxnSpPr>
        <p:spPr>
          <a:xfrm flipV="1">
            <a:off x="1093788" y="3864898"/>
            <a:ext cx="0" cy="2054179"/>
          </a:xfrm>
          <a:prstGeom prst="line">
            <a:avLst/>
          </a:prstGeom>
          <a:ln>
            <a:solidFill>
              <a:srgbClr val="FF0000"/>
            </a:solidFill>
            <a:prstDash val="dot"/>
          </a:ln>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flipV="1">
            <a:off x="5722938" y="3864898"/>
            <a:ext cx="0" cy="2054179"/>
          </a:xfrm>
          <a:prstGeom prst="line">
            <a:avLst/>
          </a:prstGeom>
          <a:ln>
            <a:solidFill>
              <a:srgbClr val="FF0000"/>
            </a:solidFill>
            <a:prstDash val="dot"/>
          </a:ln>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flipV="1">
            <a:off x="4183499" y="69920"/>
            <a:ext cx="0" cy="526240"/>
          </a:xfrm>
          <a:prstGeom prst="line">
            <a:avLst/>
          </a:prstGeom>
          <a:ln>
            <a:solidFill>
              <a:srgbClr val="FF0000"/>
            </a:solidFill>
            <a:prstDash val="dot"/>
          </a:ln>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4287248" y="134495"/>
            <a:ext cx="1232091" cy="369332"/>
          </a:xfrm>
          <a:prstGeom prst="rect">
            <a:avLst/>
          </a:prstGeom>
          <a:noFill/>
        </p:spPr>
        <p:txBody>
          <a:bodyPr wrap="none" rtlCol="0">
            <a:spAutoFit/>
          </a:bodyPr>
          <a:lstStyle/>
          <a:p>
            <a:r>
              <a:rPr lang="en-US" sz="1800" dirty="0" smtClean="0"/>
              <a:t>10</a:t>
            </a:r>
            <a:r>
              <a:rPr lang="en-US" sz="1800" baseline="30000" dirty="0" smtClean="0"/>
              <a:t>15</a:t>
            </a:r>
            <a:r>
              <a:rPr lang="en-US" sz="1800" dirty="0" smtClean="0"/>
              <a:t> n/cm</a:t>
            </a:r>
            <a:r>
              <a:rPr lang="en-US" sz="1800" baseline="30000" dirty="0" smtClean="0"/>
              <a:t>2</a:t>
            </a:r>
            <a:endParaRPr lang="en-US" sz="1800" baseline="30000" dirty="0"/>
          </a:p>
        </p:txBody>
      </p:sp>
    </p:spTree>
    <p:extLst>
      <p:ext uri="{BB962C8B-B14F-4D97-AF65-F5344CB8AC3E}">
        <p14:creationId xmlns:p14="http://schemas.microsoft.com/office/powerpoint/2010/main" val="9248111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3D Silicon Detectors</a:t>
            </a:r>
            <a:endParaRPr lang="en-US" dirty="0"/>
          </a:p>
        </p:txBody>
      </p:sp>
      <p:sp>
        <p:nvSpPr>
          <p:cNvPr id="3" name="Content Placeholder 2"/>
          <p:cNvSpPr>
            <a:spLocks noGrp="1"/>
          </p:cNvSpPr>
          <p:nvPr>
            <p:ph idx="1"/>
          </p:nvPr>
        </p:nvSpPr>
        <p:spPr>
          <a:xfrm>
            <a:off x="228601" y="900603"/>
            <a:ext cx="5086277" cy="5319374"/>
          </a:xfrm>
        </p:spPr>
        <p:txBody>
          <a:bodyPr/>
          <a:lstStyle/>
          <a:p>
            <a:pPr marL="0" indent="0">
              <a:buNone/>
            </a:pPr>
            <a:r>
              <a:rPr lang="en-US" sz="2000" dirty="0" smtClean="0"/>
              <a:t>3D detectors utilize technologies developed for MEMS, high aspect ratio deep reactive ion etching, to generate electrodes in bulk material rather than on the surface. This reduces the effective drift distance, increasing radiation hardness, while maintaining the full signal.</a:t>
            </a:r>
          </a:p>
          <a:p>
            <a:r>
              <a:rPr lang="en-US" sz="2000" dirty="0" smtClean="0"/>
              <a:t>Increases collecting fields</a:t>
            </a:r>
          </a:p>
          <a:p>
            <a:r>
              <a:rPr lang="en-US" sz="2000" dirty="0" smtClean="0"/>
              <a:t>Shortens collection time</a:t>
            </a:r>
          </a:p>
          <a:p>
            <a:r>
              <a:rPr lang="en-US" sz="2000" dirty="0" smtClean="0"/>
              <a:t>Reduces effect of trapping</a:t>
            </a:r>
          </a:p>
          <a:p>
            <a:r>
              <a:rPr lang="en-US" sz="2000" dirty="0" smtClean="0"/>
              <a:t>Relatively high capacitance</a:t>
            </a:r>
          </a:p>
          <a:p>
            <a:r>
              <a:rPr lang="en-US" sz="2000" dirty="0" smtClean="0"/>
              <a:t>Complex fabrication – high cost</a:t>
            </a:r>
          </a:p>
          <a:p>
            <a:pPr marL="0" indent="0">
              <a:buNone/>
            </a:pPr>
            <a:r>
              <a:rPr lang="en-US" sz="2000" dirty="0" smtClean="0"/>
              <a:t>Used in outer IBL sensors. This technology can also be used to fabricate active edge sensors </a:t>
            </a:r>
            <a:endParaRPr lang="en-US" sz="2000" dirty="0"/>
          </a:p>
        </p:txBody>
      </p:sp>
      <p:sp>
        <p:nvSpPr>
          <p:cNvPr id="4" name="Date Placeholder 3"/>
          <p:cNvSpPr>
            <a:spLocks noGrp="1"/>
          </p:cNvSpPr>
          <p:nvPr>
            <p:ph type="dt" sz="half" idx="10"/>
          </p:nvPr>
        </p:nvSpPr>
        <p:spPr/>
        <p:txBody>
          <a:bodyPr/>
          <a:lstStyle/>
          <a:p>
            <a:pPr>
              <a:defRPr/>
            </a:pPr>
            <a:fld id="{D70D8EF8-F064-6A40-B19D-0941D670F26E}" type="datetime1">
              <a:rPr lang="en-US" smtClean="0"/>
              <a:pPr>
                <a:defRPr/>
              </a:pPr>
              <a:t>10/15/15</a:t>
            </a:fld>
            <a:endParaRPr lang="en-US"/>
          </a:p>
        </p:txBody>
      </p:sp>
      <p:sp>
        <p:nvSpPr>
          <p:cNvPr id="5" name="Footer Placeholder 4"/>
          <p:cNvSpPr>
            <a:spLocks noGrp="1"/>
          </p:cNvSpPr>
          <p:nvPr>
            <p:ph type="ftr" sz="quarter" idx="11"/>
          </p:nvPr>
        </p:nvSpPr>
        <p:spPr/>
        <p:txBody>
          <a:bodyPr/>
          <a:lstStyle/>
          <a:p>
            <a:pPr>
              <a:defRPr/>
            </a:pPr>
            <a:r>
              <a:rPr lang="en-US" smtClean="0"/>
              <a:t>Presenter | Presentation Title</a:t>
            </a:r>
            <a:endParaRPr lang="en-US" b="1" dirty="0"/>
          </a:p>
        </p:txBody>
      </p:sp>
      <p:sp>
        <p:nvSpPr>
          <p:cNvPr id="6" name="Slide Number Placeholder 5"/>
          <p:cNvSpPr>
            <a:spLocks noGrp="1"/>
          </p:cNvSpPr>
          <p:nvPr>
            <p:ph type="sldNum" sz="quarter" idx="12"/>
          </p:nvPr>
        </p:nvSpPr>
        <p:spPr/>
        <p:txBody>
          <a:bodyPr/>
          <a:lstStyle/>
          <a:p>
            <a:pPr>
              <a:defRPr/>
            </a:pPr>
            <a:fld id="{CFC3D40E-93B6-704B-9CF8-AB245665D91F}" type="slidenum">
              <a:rPr lang="en-US" smtClean="0"/>
              <a:pPr>
                <a:defRPr/>
              </a:pPr>
              <a:t>16</a:t>
            </a:fld>
            <a:endParaRPr lang="en-US" dirty="0"/>
          </a:p>
        </p:txBody>
      </p:sp>
      <p:pic>
        <p:nvPicPr>
          <p:cNvPr id="8" name="Picture 7"/>
          <p:cNvPicPr>
            <a:picLocks noChangeAspect="1"/>
          </p:cNvPicPr>
          <p:nvPr/>
        </p:nvPicPr>
        <p:blipFill>
          <a:blip r:embed="rId2"/>
          <a:stretch>
            <a:fillRect/>
          </a:stretch>
        </p:blipFill>
        <p:spPr>
          <a:xfrm>
            <a:off x="5314878" y="189923"/>
            <a:ext cx="3829122" cy="2931936"/>
          </a:xfrm>
          <a:prstGeom prst="rect">
            <a:avLst/>
          </a:prstGeom>
        </p:spPr>
      </p:pic>
      <p:pic>
        <p:nvPicPr>
          <p:cNvPr id="9" name="Picture 8"/>
          <p:cNvPicPr>
            <a:picLocks noChangeAspect="1"/>
          </p:cNvPicPr>
          <p:nvPr/>
        </p:nvPicPr>
        <p:blipFill>
          <a:blip r:embed="rId3"/>
          <a:stretch>
            <a:fillRect/>
          </a:stretch>
        </p:blipFill>
        <p:spPr>
          <a:xfrm>
            <a:off x="6978888" y="3228691"/>
            <a:ext cx="2165112" cy="2880008"/>
          </a:xfrm>
          <a:prstGeom prst="rect">
            <a:avLst/>
          </a:prstGeom>
        </p:spPr>
      </p:pic>
    </p:spTree>
    <p:extLst>
      <p:ext uri="{BB962C8B-B14F-4D97-AF65-F5344CB8AC3E}">
        <p14:creationId xmlns:p14="http://schemas.microsoft.com/office/powerpoint/2010/main" val="4412763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4815630" y="3215644"/>
            <a:ext cx="4200197" cy="2947672"/>
          </a:xfrm>
          <a:prstGeom prst="rect">
            <a:avLst/>
          </a:prstGeom>
        </p:spPr>
      </p:pic>
      <p:pic>
        <p:nvPicPr>
          <p:cNvPr id="11"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3766" y="314573"/>
            <a:ext cx="4500234" cy="19984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dirty="0" smtClean="0"/>
              <a:t>Avalanche-based, “Ultra Fast” Detectors</a:t>
            </a:r>
            <a:endParaRPr lang="en-US" dirty="0"/>
          </a:p>
        </p:txBody>
      </p:sp>
      <p:sp>
        <p:nvSpPr>
          <p:cNvPr id="3" name="Content Placeholder 2"/>
          <p:cNvSpPr>
            <a:spLocks noGrp="1"/>
          </p:cNvSpPr>
          <p:nvPr>
            <p:ph idx="1"/>
          </p:nvPr>
        </p:nvSpPr>
        <p:spPr>
          <a:xfrm>
            <a:off x="46609" y="933909"/>
            <a:ext cx="4769022" cy="5404169"/>
          </a:xfrm>
        </p:spPr>
        <p:txBody>
          <a:bodyPr/>
          <a:lstStyle/>
          <a:p>
            <a:pPr marL="0" indent="0">
              <a:buNone/>
            </a:pPr>
            <a:r>
              <a:rPr lang="en-US" sz="2000" dirty="0" smtClean="0"/>
              <a:t>Time resolution can be parameterized as</a:t>
            </a:r>
            <a:br>
              <a:rPr lang="en-US" sz="2000" dirty="0" smtClean="0"/>
            </a:br>
            <a:r>
              <a:rPr lang="en-US" sz="2000" dirty="0" smtClean="0"/>
              <a:t> </a:t>
            </a:r>
            <a:br>
              <a:rPr lang="en-US" sz="2000" dirty="0" smtClean="0"/>
            </a:br>
            <a:r>
              <a:rPr lang="en-US" sz="2000" dirty="0" smtClean="0"/>
              <a:t/>
            </a:r>
            <a:br>
              <a:rPr lang="en-US" sz="2000" dirty="0" smtClean="0"/>
            </a:br>
            <a:r>
              <a:rPr lang="en-US" sz="2000" dirty="0" smtClean="0"/>
              <a:t>Silicon rise time is usually limited by drift velocity(&lt;10</a:t>
            </a:r>
            <a:r>
              <a:rPr lang="en-US" sz="2000" baseline="30000" dirty="0" smtClean="0"/>
              <a:t>7</a:t>
            </a:r>
            <a:r>
              <a:rPr lang="en-US" sz="2000" dirty="0" smtClean="0"/>
              <a:t> cm/sec) and sensor thickness. This can provide resolution on the 100’s of </a:t>
            </a:r>
            <a:r>
              <a:rPr lang="en-US" sz="2000" dirty="0" err="1" smtClean="0"/>
              <a:t>ps</a:t>
            </a:r>
            <a:r>
              <a:rPr lang="en-US" sz="2000" dirty="0" smtClean="0"/>
              <a:t> level.</a:t>
            </a:r>
          </a:p>
          <a:p>
            <a:pPr marL="0" indent="0">
              <a:buNone/>
            </a:pPr>
            <a:r>
              <a:rPr lang="en-US" sz="2000" dirty="0" smtClean="0"/>
              <a:t>This can be improved by using an avalanche diode, that provides a large signal and fast rise time.</a:t>
            </a:r>
          </a:p>
          <a:p>
            <a:r>
              <a:rPr lang="en-US" sz="2000" dirty="0" smtClean="0"/>
              <a:t>Resolution must be demonstrated</a:t>
            </a:r>
          </a:p>
          <a:p>
            <a:r>
              <a:rPr lang="en-US" sz="2000" dirty="0" smtClean="0"/>
              <a:t>Cost effective production of large areas</a:t>
            </a:r>
          </a:p>
          <a:p>
            <a:r>
              <a:rPr lang="en-US" sz="2000" dirty="0" smtClean="0"/>
              <a:t>Large levels of dark current</a:t>
            </a:r>
          </a:p>
          <a:p>
            <a:pPr marL="0" indent="0">
              <a:buNone/>
            </a:pPr>
            <a:r>
              <a:rPr lang="en-US" sz="2000" dirty="0" smtClean="0"/>
              <a:t>Benefits from LIDAR R&amp;D. Challenges in power dissipation in fast amps</a:t>
            </a:r>
          </a:p>
        </p:txBody>
      </p:sp>
      <p:sp>
        <p:nvSpPr>
          <p:cNvPr id="4" name="Date Placeholder 3"/>
          <p:cNvSpPr>
            <a:spLocks noGrp="1"/>
          </p:cNvSpPr>
          <p:nvPr>
            <p:ph type="dt" sz="half" idx="10"/>
          </p:nvPr>
        </p:nvSpPr>
        <p:spPr/>
        <p:txBody>
          <a:bodyPr/>
          <a:lstStyle/>
          <a:p>
            <a:pPr>
              <a:defRPr/>
            </a:pPr>
            <a:fld id="{D70D8EF8-F064-6A40-B19D-0941D670F26E}" type="datetime1">
              <a:rPr lang="en-US" smtClean="0"/>
              <a:pPr>
                <a:defRPr/>
              </a:pPr>
              <a:t>10/15/15</a:t>
            </a:fld>
            <a:endParaRPr lang="en-US"/>
          </a:p>
        </p:txBody>
      </p:sp>
      <p:sp>
        <p:nvSpPr>
          <p:cNvPr id="5" name="Footer Placeholder 4"/>
          <p:cNvSpPr>
            <a:spLocks noGrp="1"/>
          </p:cNvSpPr>
          <p:nvPr>
            <p:ph type="ftr" sz="quarter" idx="11"/>
          </p:nvPr>
        </p:nvSpPr>
        <p:spPr/>
        <p:txBody>
          <a:bodyPr/>
          <a:lstStyle/>
          <a:p>
            <a:pPr>
              <a:defRPr/>
            </a:pPr>
            <a:r>
              <a:rPr lang="en-US" smtClean="0"/>
              <a:t>Presenter | Presentation Title</a:t>
            </a:r>
            <a:endParaRPr lang="en-US" b="1" dirty="0"/>
          </a:p>
        </p:txBody>
      </p:sp>
      <p:sp>
        <p:nvSpPr>
          <p:cNvPr id="6" name="Slide Number Placeholder 5"/>
          <p:cNvSpPr>
            <a:spLocks noGrp="1"/>
          </p:cNvSpPr>
          <p:nvPr>
            <p:ph type="sldNum" sz="quarter" idx="12"/>
          </p:nvPr>
        </p:nvSpPr>
        <p:spPr/>
        <p:txBody>
          <a:bodyPr/>
          <a:lstStyle/>
          <a:p>
            <a:pPr>
              <a:defRPr/>
            </a:pPr>
            <a:fld id="{CFC3D40E-93B6-704B-9CF8-AB245665D91F}" type="slidenum">
              <a:rPr lang="en-US" smtClean="0"/>
              <a:pPr>
                <a:defRPr/>
              </a:pPr>
              <a:t>17</a:t>
            </a:fld>
            <a:endParaRPr lang="en-US" dirty="0"/>
          </a:p>
        </p:txBody>
      </p:sp>
      <p:graphicFrame>
        <p:nvGraphicFramePr>
          <p:cNvPr id="10" name="Object 9"/>
          <p:cNvGraphicFramePr>
            <a:graphicFrameLocks noChangeAspect="1"/>
          </p:cNvGraphicFramePr>
          <p:nvPr>
            <p:extLst>
              <p:ext uri="{D42A27DB-BD31-4B8C-83A1-F6EECF244321}">
                <p14:modId xmlns:p14="http://schemas.microsoft.com/office/powerpoint/2010/main" val="2371748337"/>
              </p:ext>
            </p:extLst>
          </p:nvPr>
        </p:nvGraphicFramePr>
        <p:xfrm>
          <a:off x="1013634" y="1223610"/>
          <a:ext cx="2801273" cy="675484"/>
        </p:xfrm>
        <a:graphic>
          <a:graphicData uri="http://schemas.openxmlformats.org/presentationml/2006/ole">
            <mc:AlternateContent xmlns:mc="http://schemas.openxmlformats.org/markup-compatibility/2006">
              <mc:Choice xmlns:v="urn:schemas-microsoft-com:vml" Requires="v">
                <p:oleObj spid="_x0000_s1059" name="Equation" r:id="rId5" imgW="1790700" imgH="431800" progId="Equation.3">
                  <p:embed/>
                </p:oleObj>
              </mc:Choice>
              <mc:Fallback>
                <p:oleObj name="Equation" r:id="rId5" imgW="1790700" imgH="431800" progId="Equation.3">
                  <p:embed/>
                  <p:pic>
                    <p:nvPicPr>
                      <p:cNvPr id="0" name=""/>
                      <p:cNvPicPr/>
                      <p:nvPr/>
                    </p:nvPicPr>
                    <p:blipFill>
                      <a:blip r:embed="rId6"/>
                      <a:stretch>
                        <a:fillRect/>
                      </a:stretch>
                    </p:blipFill>
                    <p:spPr>
                      <a:xfrm>
                        <a:off x="1013634" y="1223610"/>
                        <a:ext cx="2801273" cy="675484"/>
                      </a:xfrm>
                      <a:prstGeom prst="rect">
                        <a:avLst/>
                      </a:prstGeom>
                    </p:spPr>
                  </p:pic>
                </p:oleObj>
              </mc:Fallback>
            </mc:AlternateContent>
          </a:graphicData>
        </a:graphic>
      </p:graphicFrame>
      <p:sp>
        <p:nvSpPr>
          <p:cNvPr id="8" name="TextBox 7"/>
          <p:cNvSpPr txBox="1"/>
          <p:nvPr/>
        </p:nvSpPr>
        <p:spPr>
          <a:xfrm>
            <a:off x="5429887" y="5999524"/>
            <a:ext cx="1241145" cy="338554"/>
          </a:xfrm>
          <a:prstGeom prst="rect">
            <a:avLst/>
          </a:prstGeom>
          <a:noFill/>
        </p:spPr>
        <p:txBody>
          <a:bodyPr wrap="none" rtlCol="0">
            <a:spAutoFit/>
          </a:bodyPr>
          <a:lstStyle/>
          <a:p>
            <a:r>
              <a:rPr lang="en-US" sz="1600" dirty="0" smtClean="0"/>
              <a:t>[</a:t>
            </a:r>
            <a:r>
              <a:rPr lang="en-US" sz="1600" dirty="0" err="1" smtClean="0"/>
              <a:t>Sadrozinski</a:t>
            </a:r>
            <a:r>
              <a:rPr lang="en-US" sz="1600" dirty="0" smtClean="0"/>
              <a:t>]</a:t>
            </a:r>
            <a:endParaRPr lang="en-US" sz="1600" dirty="0"/>
          </a:p>
        </p:txBody>
      </p:sp>
    </p:spTree>
    <p:extLst>
      <p:ext uri="{BB962C8B-B14F-4D97-AF65-F5344CB8AC3E}">
        <p14:creationId xmlns:p14="http://schemas.microsoft.com/office/powerpoint/2010/main" val="17405259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SiPM</a:t>
            </a:r>
            <a:r>
              <a:rPr lang="en-US" dirty="0" smtClean="0"/>
              <a:t> Based fast tracking</a:t>
            </a:r>
            <a:endParaRPr lang="en-US" dirty="0"/>
          </a:p>
        </p:txBody>
      </p:sp>
      <p:sp>
        <p:nvSpPr>
          <p:cNvPr id="3" name="Content Placeholder 2"/>
          <p:cNvSpPr>
            <a:spLocks noGrp="1"/>
          </p:cNvSpPr>
          <p:nvPr>
            <p:ph idx="1"/>
          </p:nvPr>
        </p:nvSpPr>
        <p:spPr>
          <a:xfrm>
            <a:off x="228600" y="1043047"/>
            <a:ext cx="8672513" cy="2044438"/>
          </a:xfrm>
        </p:spPr>
        <p:txBody>
          <a:bodyPr/>
          <a:lstStyle/>
          <a:p>
            <a:r>
              <a:rPr lang="en-US" dirty="0" err="1" smtClean="0"/>
              <a:t>SiPMs</a:t>
            </a:r>
            <a:r>
              <a:rPr lang="en-US" dirty="0" smtClean="0"/>
              <a:t> are arrays of </a:t>
            </a:r>
            <a:r>
              <a:rPr lang="en-US" dirty="0" err="1" smtClean="0"/>
              <a:t>geiger</a:t>
            </a:r>
            <a:r>
              <a:rPr lang="en-US" dirty="0" smtClean="0"/>
              <a:t> mode avalanche diodes connected by bias and summing network</a:t>
            </a:r>
          </a:p>
          <a:p>
            <a:pPr lvl="1"/>
            <a:r>
              <a:rPr lang="en-US" dirty="0" smtClean="0"/>
              <a:t>Low interconnect capacitance</a:t>
            </a:r>
          </a:p>
          <a:p>
            <a:pPr lvl="1"/>
            <a:r>
              <a:rPr lang="en-US" dirty="0" smtClean="0"/>
              <a:t>Excellent multi-photon resolution and quantum efficiency</a:t>
            </a:r>
          </a:p>
          <a:p>
            <a:pPr lvl="1"/>
            <a:r>
              <a:rPr lang="en-US" dirty="0" smtClean="0"/>
              <a:t>Sensitive to MIPs?</a:t>
            </a:r>
          </a:p>
          <a:p>
            <a:pPr lvl="1"/>
            <a:endParaRPr lang="en-US" dirty="0"/>
          </a:p>
        </p:txBody>
      </p:sp>
      <p:sp>
        <p:nvSpPr>
          <p:cNvPr id="4" name="Date Placeholder 3"/>
          <p:cNvSpPr>
            <a:spLocks noGrp="1"/>
          </p:cNvSpPr>
          <p:nvPr>
            <p:ph type="dt" sz="half" idx="10"/>
          </p:nvPr>
        </p:nvSpPr>
        <p:spPr/>
        <p:txBody>
          <a:bodyPr/>
          <a:lstStyle/>
          <a:p>
            <a:pPr>
              <a:defRPr/>
            </a:pPr>
            <a:fld id="{D70D8EF8-F064-6A40-B19D-0941D670F26E}" type="datetime1">
              <a:rPr lang="en-US" smtClean="0"/>
              <a:pPr>
                <a:defRPr/>
              </a:pPr>
              <a:t>10/15/15</a:t>
            </a:fld>
            <a:endParaRPr lang="en-US"/>
          </a:p>
        </p:txBody>
      </p:sp>
      <p:sp>
        <p:nvSpPr>
          <p:cNvPr id="5" name="Footer Placeholder 4"/>
          <p:cNvSpPr>
            <a:spLocks noGrp="1"/>
          </p:cNvSpPr>
          <p:nvPr>
            <p:ph type="ftr" sz="quarter" idx="11"/>
          </p:nvPr>
        </p:nvSpPr>
        <p:spPr/>
        <p:txBody>
          <a:bodyPr/>
          <a:lstStyle/>
          <a:p>
            <a:pPr>
              <a:defRPr/>
            </a:pPr>
            <a:r>
              <a:rPr lang="en-US" smtClean="0"/>
              <a:t>Presenter | Presentation Title</a:t>
            </a:r>
            <a:endParaRPr lang="en-US" b="1" dirty="0"/>
          </a:p>
        </p:txBody>
      </p:sp>
      <p:sp>
        <p:nvSpPr>
          <p:cNvPr id="6" name="Slide Number Placeholder 5"/>
          <p:cNvSpPr>
            <a:spLocks noGrp="1"/>
          </p:cNvSpPr>
          <p:nvPr>
            <p:ph type="sldNum" sz="quarter" idx="12"/>
          </p:nvPr>
        </p:nvSpPr>
        <p:spPr/>
        <p:txBody>
          <a:bodyPr/>
          <a:lstStyle/>
          <a:p>
            <a:pPr>
              <a:defRPr/>
            </a:pPr>
            <a:fld id="{CFC3D40E-93B6-704B-9CF8-AB245665D91F}" type="slidenum">
              <a:rPr lang="en-US" smtClean="0"/>
              <a:pPr>
                <a:defRPr/>
              </a:pPr>
              <a:t>18</a:t>
            </a:fld>
            <a:endParaRPr lang="en-US" dirty="0"/>
          </a:p>
        </p:txBody>
      </p:sp>
      <p:pic>
        <p:nvPicPr>
          <p:cNvPr id="7" name="Picture 6"/>
          <p:cNvPicPr>
            <a:picLocks noChangeAspect="1"/>
          </p:cNvPicPr>
          <p:nvPr/>
        </p:nvPicPr>
        <p:blipFill>
          <a:blip r:embed="rId2"/>
          <a:stretch>
            <a:fillRect/>
          </a:stretch>
        </p:blipFill>
        <p:spPr>
          <a:xfrm>
            <a:off x="4276779" y="3216646"/>
            <a:ext cx="4809974" cy="2659308"/>
          </a:xfrm>
          <a:prstGeom prst="rect">
            <a:avLst/>
          </a:prstGeom>
        </p:spPr>
      </p:pic>
      <p:pic>
        <p:nvPicPr>
          <p:cNvPr id="8" name="Picture 7"/>
          <p:cNvPicPr>
            <a:picLocks noChangeAspect="1"/>
          </p:cNvPicPr>
          <p:nvPr/>
        </p:nvPicPr>
        <p:blipFill>
          <a:blip r:embed="rId3"/>
          <a:stretch>
            <a:fillRect/>
          </a:stretch>
        </p:blipFill>
        <p:spPr>
          <a:xfrm>
            <a:off x="0" y="3087485"/>
            <a:ext cx="4363933" cy="3093919"/>
          </a:xfrm>
          <a:prstGeom prst="rect">
            <a:avLst/>
          </a:prstGeom>
        </p:spPr>
      </p:pic>
      <p:sp>
        <p:nvSpPr>
          <p:cNvPr id="9" name="TextBox 8"/>
          <p:cNvSpPr txBox="1"/>
          <p:nvPr/>
        </p:nvSpPr>
        <p:spPr>
          <a:xfrm>
            <a:off x="4882238" y="5882391"/>
            <a:ext cx="1076549" cy="369332"/>
          </a:xfrm>
          <a:prstGeom prst="rect">
            <a:avLst/>
          </a:prstGeom>
          <a:noFill/>
        </p:spPr>
        <p:txBody>
          <a:bodyPr wrap="none" rtlCol="0">
            <a:spAutoFit/>
          </a:bodyPr>
          <a:lstStyle/>
          <a:p>
            <a:r>
              <a:rPr lang="en-US" sz="1800" dirty="0" smtClean="0"/>
              <a:t>[</a:t>
            </a:r>
            <a:r>
              <a:rPr lang="en-US" sz="1800" dirty="0" err="1" smtClean="0"/>
              <a:t>Ronzhin</a:t>
            </a:r>
            <a:r>
              <a:rPr lang="en-US" sz="1800" dirty="0" smtClean="0"/>
              <a:t>]</a:t>
            </a:r>
            <a:endParaRPr lang="en-US" sz="1800" dirty="0"/>
          </a:p>
        </p:txBody>
      </p:sp>
    </p:spTree>
    <p:extLst>
      <p:ext uri="{BB962C8B-B14F-4D97-AF65-F5344CB8AC3E}">
        <p14:creationId xmlns:p14="http://schemas.microsoft.com/office/powerpoint/2010/main" val="15961515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Others</a:t>
            </a:r>
            <a:endParaRPr lang="en-US" dirty="0"/>
          </a:p>
        </p:txBody>
      </p:sp>
      <p:sp>
        <p:nvSpPr>
          <p:cNvPr id="3" name="Content Placeholder 2"/>
          <p:cNvSpPr>
            <a:spLocks noGrp="1"/>
          </p:cNvSpPr>
          <p:nvPr>
            <p:ph idx="1"/>
          </p:nvPr>
        </p:nvSpPr>
        <p:spPr/>
        <p:txBody>
          <a:bodyPr/>
          <a:lstStyle/>
          <a:p>
            <a:r>
              <a:rPr lang="en-US" dirty="0" smtClean="0"/>
              <a:t>DEPFET (MPI – Belle II)</a:t>
            </a:r>
          </a:p>
          <a:p>
            <a:pPr lvl="1"/>
            <a:r>
              <a:rPr lang="en-US" dirty="0" smtClean="0"/>
              <a:t>Charge collected under </a:t>
            </a:r>
            <a:br>
              <a:rPr lang="en-US" dirty="0" smtClean="0"/>
            </a:br>
            <a:r>
              <a:rPr lang="en-US" dirty="0" smtClean="0"/>
              <a:t>DEPFET gate. </a:t>
            </a:r>
          </a:p>
          <a:p>
            <a:pPr lvl="1"/>
            <a:r>
              <a:rPr lang="en-US" dirty="0" smtClean="0"/>
              <a:t>Low noise, moderate </a:t>
            </a:r>
            <a:br>
              <a:rPr lang="en-US" dirty="0" smtClean="0"/>
            </a:br>
            <a:r>
              <a:rPr lang="en-US" dirty="0" smtClean="0"/>
              <a:t>speed, not very rad hard </a:t>
            </a:r>
          </a:p>
          <a:p>
            <a:r>
              <a:rPr lang="en-US" dirty="0" smtClean="0"/>
              <a:t>SOI</a:t>
            </a:r>
          </a:p>
          <a:p>
            <a:pPr lvl="1"/>
            <a:r>
              <a:rPr lang="en-US" dirty="0" smtClean="0"/>
              <a:t>Sensor in the handle wafer in an SOI stack</a:t>
            </a:r>
          </a:p>
          <a:p>
            <a:pPr lvl="1"/>
            <a:r>
              <a:rPr lang="en-US" dirty="0" smtClean="0"/>
              <a:t>“</a:t>
            </a:r>
            <a:r>
              <a:rPr lang="en-US" dirty="0" err="1" smtClean="0"/>
              <a:t>Backgate</a:t>
            </a:r>
            <a:r>
              <a:rPr lang="en-US" dirty="0" smtClean="0"/>
              <a:t> Effect” field in bulk effects transistor operation</a:t>
            </a:r>
          </a:p>
          <a:p>
            <a:pPr lvl="1"/>
            <a:r>
              <a:rPr lang="en-US" dirty="0" smtClean="0"/>
              <a:t>Radiation-induced charge in oxide affect transistors in top</a:t>
            </a:r>
          </a:p>
          <a:p>
            <a:r>
              <a:rPr lang="en-US" dirty="0" smtClean="0"/>
              <a:t>CCD</a:t>
            </a:r>
          </a:p>
          <a:p>
            <a:pPr lvl="1"/>
            <a:r>
              <a:rPr lang="en-US" dirty="0" smtClean="0"/>
              <a:t>Variants proposed for ILC vertex</a:t>
            </a:r>
          </a:p>
          <a:p>
            <a:endParaRPr lang="en-US" dirty="0"/>
          </a:p>
        </p:txBody>
      </p:sp>
      <p:sp>
        <p:nvSpPr>
          <p:cNvPr id="4" name="Date Placeholder 3"/>
          <p:cNvSpPr>
            <a:spLocks noGrp="1"/>
          </p:cNvSpPr>
          <p:nvPr>
            <p:ph type="dt" sz="half" idx="10"/>
          </p:nvPr>
        </p:nvSpPr>
        <p:spPr/>
        <p:txBody>
          <a:bodyPr/>
          <a:lstStyle/>
          <a:p>
            <a:pPr>
              <a:defRPr/>
            </a:pPr>
            <a:fld id="{D70D8EF8-F064-6A40-B19D-0941D670F26E}" type="datetime1">
              <a:rPr lang="en-US" smtClean="0"/>
              <a:pPr>
                <a:defRPr/>
              </a:pPr>
              <a:t>10/15/15</a:t>
            </a:fld>
            <a:endParaRPr lang="en-US"/>
          </a:p>
        </p:txBody>
      </p:sp>
      <p:sp>
        <p:nvSpPr>
          <p:cNvPr id="5" name="Footer Placeholder 4"/>
          <p:cNvSpPr>
            <a:spLocks noGrp="1"/>
          </p:cNvSpPr>
          <p:nvPr>
            <p:ph type="ftr" sz="quarter" idx="11"/>
          </p:nvPr>
        </p:nvSpPr>
        <p:spPr/>
        <p:txBody>
          <a:bodyPr/>
          <a:lstStyle/>
          <a:p>
            <a:pPr>
              <a:defRPr/>
            </a:pPr>
            <a:r>
              <a:rPr lang="en-US" smtClean="0"/>
              <a:t>Presenter | Presentation Title</a:t>
            </a:r>
            <a:endParaRPr lang="en-US" b="1" dirty="0"/>
          </a:p>
        </p:txBody>
      </p:sp>
      <p:sp>
        <p:nvSpPr>
          <p:cNvPr id="6" name="Slide Number Placeholder 5"/>
          <p:cNvSpPr>
            <a:spLocks noGrp="1"/>
          </p:cNvSpPr>
          <p:nvPr>
            <p:ph type="sldNum" sz="quarter" idx="12"/>
          </p:nvPr>
        </p:nvSpPr>
        <p:spPr/>
        <p:txBody>
          <a:bodyPr/>
          <a:lstStyle/>
          <a:p>
            <a:pPr>
              <a:defRPr/>
            </a:pPr>
            <a:fld id="{CFC3D40E-93B6-704B-9CF8-AB245665D91F}" type="slidenum">
              <a:rPr lang="en-US" smtClean="0"/>
              <a:pPr>
                <a:defRPr/>
              </a:pPr>
              <a:t>19</a:t>
            </a:fld>
            <a:endParaRPr lang="en-US" dirty="0"/>
          </a:p>
        </p:txBody>
      </p:sp>
      <p:pic>
        <p:nvPicPr>
          <p:cNvPr id="7" name="Picture 6"/>
          <p:cNvPicPr>
            <a:picLocks noChangeAspect="1"/>
          </p:cNvPicPr>
          <p:nvPr/>
        </p:nvPicPr>
        <p:blipFill>
          <a:blip r:embed="rId2"/>
          <a:stretch>
            <a:fillRect/>
          </a:stretch>
        </p:blipFill>
        <p:spPr>
          <a:xfrm>
            <a:off x="4171441" y="365737"/>
            <a:ext cx="4841649" cy="2451468"/>
          </a:xfrm>
          <a:prstGeom prst="rect">
            <a:avLst/>
          </a:prstGeom>
        </p:spPr>
      </p:pic>
    </p:spTree>
    <p:extLst>
      <p:ext uri="{BB962C8B-B14F-4D97-AF65-F5344CB8AC3E}">
        <p14:creationId xmlns:p14="http://schemas.microsoft.com/office/powerpoint/2010/main" val="40659498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1752600" cy="1371600"/>
          </a:xfrm>
        </p:spPr>
        <p:txBody>
          <a:bodyPr/>
          <a:lstStyle/>
          <a:p>
            <a:r>
              <a:rPr lang="en-US" dirty="0" smtClean="0">
                <a:solidFill>
                  <a:srgbClr val="FF0000"/>
                </a:solidFill>
              </a:rPr>
              <a:t>From Snowmass 1982</a:t>
            </a:r>
            <a:endParaRPr lang="en-US" dirty="0">
              <a:solidFill>
                <a:srgbClr val="FF0000"/>
              </a:solidFill>
            </a:endParaRPr>
          </a:p>
        </p:txBody>
      </p:sp>
      <p:sp>
        <p:nvSpPr>
          <p:cNvPr id="5" name="Date Placeholder 4"/>
          <p:cNvSpPr>
            <a:spLocks noGrp="1"/>
          </p:cNvSpPr>
          <p:nvPr>
            <p:ph type="dt" sz="half" idx="10"/>
          </p:nvPr>
        </p:nvSpPr>
        <p:spPr/>
        <p:txBody>
          <a:bodyPr/>
          <a:lstStyle/>
          <a:p>
            <a:r>
              <a:rPr lang="en-US" smtClean="0"/>
              <a:t>R. Lipton </a:t>
            </a:r>
            <a:endParaRPr lang="en-US" dirty="0"/>
          </a:p>
        </p:txBody>
      </p:sp>
      <p:sp>
        <p:nvSpPr>
          <p:cNvPr id="6" name="Slide Number Placeholder 5"/>
          <p:cNvSpPr>
            <a:spLocks noGrp="1"/>
          </p:cNvSpPr>
          <p:nvPr>
            <p:ph type="sldNum" sz="quarter" idx="12"/>
          </p:nvPr>
        </p:nvSpPr>
        <p:spPr/>
        <p:txBody>
          <a:bodyPr/>
          <a:lstStyle/>
          <a:p>
            <a:fld id="{3DE29B2B-0122-2449-A951-ADA25041C29A}" type="slidenum">
              <a:rPr lang="en-US" smtClean="0"/>
              <a:t>2</a:t>
            </a:fld>
            <a:endParaRPr lang="en-US"/>
          </a:p>
        </p:txBody>
      </p:sp>
      <p:pic>
        <p:nvPicPr>
          <p:cNvPr id="7" name="Picture 5"/>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524000" y="3352800"/>
            <a:ext cx="7162800" cy="322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8"/>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879600" y="25400"/>
            <a:ext cx="7035800" cy="143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4"/>
          <a:stretch>
            <a:fillRect/>
          </a:stretch>
        </p:blipFill>
        <p:spPr>
          <a:xfrm>
            <a:off x="1752600" y="1460500"/>
            <a:ext cx="6261100" cy="889000"/>
          </a:xfrm>
          <a:prstGeom prst="rect">
            <a:avLst/>
          </a:prstGeom>
          <a:ln>
            <a:solidFill>
              <a:schemeClr val="accent2"/>
            </a:solidFill>
          </a:ln>
        </p:spPr>
      </p:pic>
      <p:pic>
        <p:nvPicPr>
          <p:cNvPr id="9" name="Picture 8"/>
          <p:cNvPicPr>
            <a:picLocks noChangeAspect="1"/>
          </p:cNvPicPr>
          <p:nvPr/>
        </p:nvPicPr>
        <p:blipFill>
          <a:blip r:embed="rId5"/>
          <a:stretch>
            <a:fillRect/>
          </a:stretch>
        </p:blipFill>
        <p:spPr>
          <a:xfrm>
            <a:off x="1752600" y="2457450"/>
            <a:ext cx="6223000" cy="698500"/>
          </a:xfrm>
          <a:prstGeom prst="rect">
            <a:avLst/>
          </a:prstGeom>
          <a:ln>
            <a:solidFill>
              <a:schemeClr val="accent2"/>
            </a:solidFill>
          </a:ln>
        </p:spPr>
      </p:pic>
      <p:sp>
        <p:nvSpPr>
          <p:cNvPr id="10" name="TextBox 9"/>
          <p:cNvSpPr txBox="1"/>
          <p:nvPr/>
        </p:nvSpPr>
        <p:spPr>
          <a:xfrm>
            <a:off x="3332616" y="247134"/>
            <a:ext cx="3832249" cy="400110"/>
          </a:xfrm>
          <a:prstGeom prst="rect">
            <a:avLst/>
          </a:prstGeom>
          <a:noFill/>
        </p:spPr>
        <p:txBody>
          <a:bodyPr wrap="none" rtlCol="0">
            <a:spAutoFit/>
          </a:bodyPr>
          <a:lstStyle/>
          <a:p>
            <a:r>
              <a:rPr lang="en-US" sz="2000" dirty="0" smtClean="0">
                <a:solidFill>
                  <a:srgbClr val="FF0000"/>
                </a:solidFill>
              </a:rPr>
              <a:t>Or why you can’t do physics at 10</a:t>
            </a:r>
            <a:r>
              <a:rPr lang="en-US" sz="2000" baseline="30000" dirty="0" smtClean="0">
                <a:solidFill>
                  <a:srgbClr val="FF0000"/>
                </a:solidFill>
              </a:rPr>
              <a:t>33</a:t>
            </a:r>
            <a:endParaRPr lang="en-US" sz="2000" baseline="30000" dirty="0">
              <a:solidFill>
                <a:srgbClr val="FF0000"/>
              </a:solidFill>
            </a:endParaRPr>
          </a:p>
        </p:txBody>
      </p:sp>
    </p:spTree>
    <p:extLst>
      <p:ext uri="{BB962C8B-B14F-4D97-AF65-F5344CB8AC3E}">
        <p14:creationId xmlns:p14="http://schemas.microsoft.com/office/powerpoint/2010/main" val="29331115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smtClean="0"/>
              <a:t>Interconnect Technologies</a:t>
            </a:r>
            <a:endParaRPr lang="en-US" dirty="0"/>
          </a:p>
        </p:txBody>
      </p:sp>
      <p:sp>
        <p:nvSpPr>
          <p:cNvPr id="9" name="Content Placeholder 8"/>
          <p:cNvSpPr>
            <a:spLocks noGrp="1"/>
          </p:cNvSpPr>
          <p:nvPr>
            <p:ph idx="1"/>
          </p:nvPr>
        </p:nvSpPr>
        <p:spPr>
          <a:xfrm>
            <a:off x="228600" y="1043046"/>
            <a:ext cx="8672513" cy="2050673"/>
          </a:xfrm>
        </p:spPr>
        <p:txBody>
          <a:bodyPr/>
          <a:lstStyle/>
          <a:p>
            <a:pPr marL="0" indent="0">
              <a:buNone/>
            </a:pPr>
            <a:r>
              <a:rPr lang="en-US" dirty="0" smtClean="0"/>
              <a:t>Continuous advance in technology – lower cost and finer pitch</a:t>
            </a:r>
          </a:p>
          <a:p>
            <a:r>
              <a:rPr lang="en-US" dirty="0" smtClean="0"/>
              <a:t>Solder and indium bumps</a:t>
            </a:r>
          </a:p>
          <a:p>
            <a:r>
              <a:rPr lang="en-US" dirty="0" smtClean="0"/>
              <a:t>Copper pillars</a:t>
            </a:r>
          </a:p>
          <a:p>
            <a:r>
              <a:rPr lang="en-US" dirty="0" smtClean="0"/>
              <a:t>DBI oxide bonding </a:t>
            </a:r>
            <a:endParaRPr lang="en-US" dirty="0"/>
          </a:p>
        </p:txBody>
      </p:sp>
      <p:sp>
        <p:nvSpPr>
          <p:cNvPr id="5" name="Date Placeholder 4"/>
          <p:cNvSpPr>
            <a:spLocks noGrp="1"/>
          </p:cNvSpPr>
          <p:nvPr>
            <p:ph type="dt" sz="half" idx="10"/>
          </p:nvPr>
        </p:nvSpPr>
        <p:spPr/>
        <p:txBody>
          <a:bodyPr/>
          <a:lstStyle/>
          <a:p>
            <a:r>
              <a:rPr lang="en-US" smtClean="0"/>
              <a:t>R. Lipton </a:t>
            </a:r>
            <a:endParaRPr lang="en-US" dirty="0"/>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DE29B2B-0122-2449-A951-ADA25041C29A}" type="slidenum">
              <a:rPr lang="en-US" smtClean="0"/>
              <a:t>20</a:t>
            </a:fld>
            <a:endParaRPr lang="en-US"/>
          </a:p>
        </p:txBody>
      </p:sp>
      <p:pic>
        <p:nvPicPr>
          <p:cNvPr id="10" name="Picture 2"/>
          <p:cNvPicPr>
            <a:picLocks noChangeAspect="1" noChangeArrowheads="1"/>
          </p:cNvPicPr>
          <p:nvPr/>
        </p:nvPicPr>
        <p:blipFill>
          <a:blip r:embed="rId2" cstate="print"/>
          <a:srcRect/>
          <a:stretch>
            <a:fillRect/>
          </a:stretch>
        </p:blipFill>
        <p:spPr bwMode="auto">
          <a:xfrm>
            <a:off x="91440" y="3093720"/>
            <a:ext cx="7752080" cy="2542253"/>
          </a:xfrm>
          <a:prstGeom prst="rect">
            <a:avLst/>
          </a:prstGeom>
          <a:noFill/>
          <a:ln w="9525">
            <a:noFill/>
            <a:miter lim="800000"/>
            <a:headEnd/>
            <a:tailEnd/>
          </a:ln>
        </p:spPr>
      </p:pic>
      <p:pic>
        <p:nvPicPr>
          <p:cNvPr id="12" name="Picture 11"/>
          <p:cNvPicPr>
            <a:picLocks noChangeAspect="1" noChangeArrowheads="1"/>
          </p:cNvPicPr>
          <p:nvPr/>
        </p:nvPicPr>
        <p:blipFill rotWithShape="1">
          <a:blip r:embed="rId3">
            <a:extLst>
              <a:ext uri="{28A0092B-C50C-407E-A947-70E740481C1C}">
                <a14:useLocalDpi xmlns:a14="http://schemas.microsoft.com/office/drawing/2010/main"/>
              </a:ext>
            </a:extLst>
          </a:blip>
          <a:srcRect l="20977" t="26909" r="21141" b="20530"/>
          <a:stretch/>
        </p:blipFill>
        <p:spPr bwMode="auto">
          <a:xfrm>
            <a:off x="7976476" y="4846321"/>
            <a:ext cx="749808" cy="713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2F3946">
                    <a:alpha val="85097"/>
                  </a:srgbClr>
                </a:solidFill>
                <a:round/>
                <a:headEnd/>
                <a:tailEnd/>
              </a14:hiddenLine>
            </a:ext>
          </a:extLst>
        </p:spPr>
      </p:pic>
      <p:sp>
        <p:nvSpPr>
          <p:cNvPr id="13" name="TextBox 12"/>
          <p:cNvSpPr txBox="1"/>
          <p:nvPr/>
        </p:nvSpPr>
        <p:spPr>
          <a:xfrm>
            <a:off x="8143808" y="5577046"/>
            <a:ext cx="438016" cy="307777"/>
          </a:xfrm>
          <a:prstGeom prst="rect">
            <a:avLst/>
          </a:prstGeom>
          <a:noFill/>
        </p:spPr>
        <p:txBody>
          <a:bodyPr wrap="none" rtlCol="0">
            <a:spAutoFit/>
          </a:bodyPr>
          <a:lstStyle/>
          <a:p>
            <a:r>
              <a:rPr lang="en-US" sz="1400" dirty="0" smtClean="0"/>
              <a:t>DBI</a:t>
            </a:r>
            <a:endParaRPr lang="en-US" sz="1400" dirty="0"/>
          </a:p>
        </p:txBody>
      </p:sp>
      <p:sp>
        <p:nvSpPr>
          <p:cNvPr id="14" name="TextBox 13"/>
          <p:cNvSpPr txBox="1"/>
          <p:nvPr/>
        </p:nvSpPr>
        <p:spPr>
          <a:xfrm>
            <a:off x="7843520" y="4323101"/>
            <a:ext cx="967420" cy="523220"/>
          </a:xfrm>
          <a:prstGeom prst="rect">
            <a:avLst/>
          </a:prstGeom>
          <a:noFill/>
        </p:spPr>
        <p:txBody>
          <a:bodyPr wrap="none" rtlCol="0">
            <a:spAutoFit/>
          </a:bodyPr>
          <a:lstStyle/>
          <a:p>
            <a:pPr algn="ctr"/>
            <a:r>
              <a:rPr lang="en-US" sz="1400" dirty="0" smtClean="0"/>
              <a:t>2 </a:t>
            </a:r>
            <a:r>
              <a:rPr lang="en-US" sz="1400" dirty="0" smtClean="0">
                <a:latin typeface="Symbol" charset="2"/>
                <a:cs typeface="Symbol" charset="2"/>
              </a:rPr>
              <a:t>m</a:t>
            </a:r>
            <a:r>
              <a:rPr lang="en-US" sz="1400" dirty="0" smtClean="0"/>
              <a:t>m</a:t>
            </a:r>
          </a:p>
          <a:p>
            <a:pPr algn="ctr"/>
            <a:r>
              <a:rPr lang="en-US" sz="1400" dirty="0" smtClean="0"/>
              <a:t>4 </a:t>
            </a:r>
            <a:r>
              <a:rPr lang="en-US" sz="1400" dirty="0">
                <a:latin typeface="Symbol" charset="2"/>
                <a:cs typeface="Symbol" charset="2"/>
              </a:rPr>
              <a:t>m</a:t>
            </a:r>
            <a:r>
              <a:rPr lang="en-US" sz="1400" dirty="0" smtClean="0"/>
              <a:t>m pitch</a:t>
            </a:r>
            <a:endParaRPr lang="en-US" sz="1400" dirty="0"/>
          </a:p>
        </p:txBody>
      </p:sp>
      <p:sp>
        <p:nvSpPr>
          <p:cNvPr id="2" name="TextBox 1"/>
          <p:cNvSpPr txBox="1"/>
          <p:nvPr/>
        </p:nvSpPr>
        <p:spPr>
          <a:xfrm>
            <a:off x="3732391" y="5752879"/>
            <a:ext cx="1378402" cy="400110"/>
          </a:xfrm>
          <a:prstGeom prst="rect">
            <a:avLst/>
          </a:prstGeom>
          <a:noFill/>
        </p:spPr>
        <p:txBody>
          <a:bodyPr wrap="none" rtlCol="0">
            <a:spAutoFit/>
          </a:bodyPr>
          <a:lstStyle/>
          <a:p>
            <a:r>
              <a:rPr lang="en-US" sz="2000" dirty="0" smtClean="0"/>
              <a:t>[</a:t>
            </a:r>
            <a:r>
              <a:rPr lang="en-US" sz="2000" dirty="0" err="1" smtClean="0"/>
              <a:t>Vaehanen</a:t>
            </a:r>
            <a:r>
              <a:rPr lang="en-US" sz="2000" dirty="0" smtClean="0"/>
              <a:t>]</a:t>
            </a:r>
            <a:endParaRPr lang="en-US" sz="2000" dirty="0"/>
          </a:p>
        </p:txBody>
      </p:sp>
      <p:pic>
        <p:nvPicPr>
          <p:cNvPr id="15" name="Picture 14"/>
          <p:cNvPicPr>
            <a:picLocks noChangeAspect="1"/>
          </p:cNvPicPr>
          <p:nvPr/>
        </p:nvPicPr>
        <p:blipFill>
          <a:blip r:embed="rId4"/>
          <a:stretch>
            <a:fillRect/>
          </a:stretch>
        </p:blipFill>
        <p:spPr>
          <a:xfrm>
            <a:off x="7061200" y="1705419"/>
            <a:ext cx="2082800" cy="2082800"/>
          </a:xfrm>
          <a:prstGeom prst="rect">
            <a:avLst/>
          </a:prstGeom>
        </p:spPr>
      </p:pic>
      <p:sp>
        <p:nvSpPr>
          <p:cNvPr id="3" name="TextBox 2"/>
          <p:cNvSpPr txBox="1"/>
          <p:nvPr/>
        </p:nvSpPr>
        <p:spPr>
          <a:xfrm>
            <a:off x="5673837" y="1802494"/>
            <a:ext cx="1552352" cy="584776"/>
          </a:xfrm>
          <a:prstGeom prst="rect">
            <a:avLst/>
          </a:prstGeom>
          <a:noFill/>
        </p:spPr>
        <p:txBody>
          <a:bodyPr wrap="square" rtlCol="0">
            <a:spAutoFit/>
          </a:bodyPr>
          <a:lstStyle/>
          <a:p>
            <a:r>
              <a:rPr lang="en-US" sz="1600" dirty="0" smtClean="0"/>
              <a:t>Bump bonding (Google search)</a:t>
            </a:r>
            <a:endParaRPr lang="en-US" sz="1600" dirty="0"/>
          </a:p>
        </p:txBody>
      </p:sp>
    </p:spTree>
    <p:extLst>
      <p:ext uri="{BB962C8B-B14F-4D97-AF65-F5344CB8AC3E}">
        <p14:creationId xmlns:p14="http://schemas.microsoft.com/office/powerpoint/2010/main" val="15776204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Hybrid Bonding</a:t>
            </a:r>
            <a:endParaRPr lang="en-US" dirty="0"/>
          </a:p>
        </p:txBody>
      </p:sp>
      <p:sp>
        <p:nvSpPr>
          <p:cNvPr id="4" name="Date Placeholder 3"/>
          <p:cNvSpPr>
            <a:spLocks noGrp="1"/>
          </p:cNvSpPr>
          <p:nvPr>
            <p:ph type="dt" sz="half" idx="10"/>
          </p:nvPr>
        </p:nvSpPr>
        <p:spPr/>
        <p:txBody>
          <a:bodyPr/>
          <a:lstStyle/>
          <a:p>
            <a:pPr>
              <a:defRPr/>
            </a:pPr>
            <a:fld id="{D70D8EF8-F064-6A40-B19D-0941D670F26E}" type="datetime1">
              <a:rPr lang="en-US" smtClean="0"/>
              <a:pPr>
                <a:defRPr/>
              </a:pPr>
              <a:t>10/15/15</a:t>
            </a:fld>
            <a:endParaRPr lang="en-US"/>
          </a:p>
        </p:txBody>
      </p:sp>
      <p:sp>
        <p:nvSpPr>
          <p:cNvPr id="5" name="Footer Placeholder 4"/>
          <p:cNvSpPr>
            <a:spLocks noGrp="1"/>
          </p:cNvSpPr>
          <p:nvPr>
            <p:ph type="ftr" sz="quarter" idx="11"/>
          </p:nvPr>
        </p:nvSpPr>
        <p:spPr/>
        <p:txBody>
          <a:bodyPr/>
          <a:lstStyle/>
          <a:p>
            <a:pPr>
              <a:defRPr/>
            </a:pPr>
            <a:r>
              <a:rPr lang="en-US" smtClean="0"/>
              <a:t>Presenter | Presentation Title</a:t>
            </a:r>
            <a:endParaRPr lang="en-US" b="1" dirty="0"/>
          </a:p>
        </p:txBody>
      </p:sp>
      <p:sp>
        <p:nvSpPr>
          <p:cNvPr id="6" name="Slide Number Placeholder 5"/>
          <p:cNvSpPr>
            <a:spLocks noGrp="1"/>
          </p:cNvSpPr>
          <p:nvPr>
            <p:ph type="sldNum" sz="quarter" idx="12"/>
          </p:nvPr>
        </p:nvSpPr>
        <p:spPr/>
        <p:txBody>
          <a:bodyPr/>
          <a:lstStyle/>
          <a:p>
            <a:pPr>
              <a:defRPr/>
            </a:pPr>
            <a:fld id="{CFC3D40E-93B6-704B-9CF8-AB245665D91F}" type="slidenum">
              <a:rPr lang="en-US" smtClean="0"/>
              <a:pPr>
                <a:defRPr/>
              </a:pPr>
              <a:t>21</a:t>
            </a:fld>
            <a:endParaRPr lang="en-US" dirty="0"/>
          </a:p>
        </p:txBody>
      </p:sp>
      <p:pic>
        <p:nvPicPr>
          <p:cNvPr id="7" name="Picture 6"/>
          <p:cNvPicPr>
            <a:picLocks noChangeAspect="1"/>
          </p:cNvPicPr>
          <p:nvPr/>
        </p:nvPicPr>
        <p:blipFill>
          <a:blip r:embed="rId2"/>
          <a:stretch>
            <a:fillRect/>
          </a:stretch>
        </p:blipFill>
        <p:spPr>
          <a:xfrm>
            <a:off x="228600" y="1050524"/>
            <a:ext cx="8019337" cy="4845727"/>
          </a:xfrm>
          <a:prstGeom prst="rect">
            <a:avLst/>
          </a:prstGeom>
        </p:spPr>
      </p:pic>
    </p:spTree>
    <p:extLst>
      <p:ext uri="{BB962C8B-B14F-4D97-AF65-F5344CB8AC3E}">
        <p14:creationId xmlns:p14="http://schemas.microsoft.com/office/powerpoint/2010/main" val="9897173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R. Lipton</a:t>
            </a:r>
            <a:endParaRPr lang="en-US" dirty="0"/>
          </a:p>
        </p:txBody>
      </p:sp>
      <p:sp>
        <p:nvSpPr>
          <p:cNvPr id="5" name="Slide Number Placeholder 4"/>
          <p:cNvSpPr>
            <a:spLocks noGrp="1"/>
          </p:cNvSpPr>
          <p:nvPr>
            <p:ph type="sldNum" sz="quarter" idx="12"/>
          </p:nvPr>
        </p:nvSpPr>
        <p:spPr/>
        <p:txBody>
          <a:bodyPr/>
          <a:lstStyle/>
          <a:p>
            <a:fld id="{3DE29B2B-0122-2449-A951-ADA25041C29A}" type="slidenum">
              <a:rPr lang="en-US" smtClean="0"/>
              <a:t>22</a:t>
            </a:fld>
            <a:endParaRPr lang="en-US"/>
          </a:p>
        </p:txBody>
      </p:sp>
      <p:pic>
        <p:nvPicPr>
          <p:cNvPr id="7" name="Picture 6" descr="Screen Shot 2014-09-16 at 5.19.07 PM.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70560" y="593745"/>
            <a:ext cx="7639648" cy="6081562"/>
          </a:xfrm>
          <a:prstGeom prst="rect">
            <a:avLst/>
          </a:prstGeom>
        </p:spPr>
      </p:pic>
      <p:sp>
        <p:nvSpPr>
          <p:cNvPr id="2" name="TextBox 1"/>
          <p:cNvSpPr txBox="1"/>
          <p:nvPr/>
        </p:nvSpPr>
        <p:spPr>
          <a:xfrm>
            <a:off x="3121563" y="158319"/>
            <a:ext cx="3110046" cy="461665"/>
          </a:xfrm>
          <a:prstGeom prst="rect">
            <a:avLst/>
          </a:prstGeom>
          <a:noFill/>
        </p:spPr>
        <p:txBody>
          <a:bodyPr wrap="none" rtlCol="0">
            <a:spAutoFit/>
          </a:bodyPr>
          <a:lstStyle/>
          <a:p>
            <a:r>
              <a:rPr lang="en-US" sz="2400" dirty="0" smtClean="0"/>
              <a:t>Future Costs (</a:t>
            </a:r>
            <a:r>
              <a:rPr lang="en-US" sz="2400" dirty="0" err="1" smtClean="0"/>
              <a:t>Ziptronix</a:t>
            </a:r>
            <a:r>
              <a:rPr lang="en-US" sz="2400" dirty="0" smtClean="0"/>
              <a:t>)</a:t>
            </a:r>
            <a:endParaRPr lang="en-US" sz="2400" dirty="0"/>
          </a:p>
        </p:txBody>
      </p:sp>
      <p:sp>
        <p:nvSpPr>
          <p:cNvPr id="3" name="Rectangle 2"/>
          <p:cNvSpPr/>
          <p:nvPr/>
        </p:nvSpPr>
        <p:spPr>
          <a:xfrm>
            <a:off x="398623" y="5275028"/>
            <a:ext cx="7991006" cy="1446447"/>
          </a:xfrm>
          <a:prstGeom prst="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643554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3D Integrated Circuit Technologies</a:t>
            </a:r>
            <a:endParaRPr lang="en-US" dirty="0"/>
          </a:p>
        </p:txBody>
      </p:sp>
      <p:sp>
        <p:nvSpPr>
          <p:cNvPr id="3" name="Content Placeholder 2"/>
          <p:cNvSpPr>
            <a:spLocks noGrp="1"/>
          </p:cNvSpPr>
          <p:nvPr>
            <p:ph idx="1"/>
          </p:nvPr>
        </p:nvSpPr>
        <p:spPr>
          <a:xfrm>
            <a:off x="228600" y="1043046"/>
            <a:ext cx="4794887" cy="4987867"/>
          </a:xfrm>
        </p:spPr>
        <p:txBody>
          <a:bodyPr/>
          <a:lstStyle/>
          <a:p>
            <a:pPr marL="0" indent="0">
              <a:buNone/>
            </a:pPr>
            <a:r>
              <a:rPr lang="en-US" dirty="0"/>
              <a:t>A chip (structure) in </a:t>
            </a:r>
            <a:r>
              <a:rPr lang="en-US" dirty="0" smtClean="0"/>
              <a:t>three dimensional </a:t>
            </a:r>
            <a:r>
              <a:rPr lang="en-US" dirty="0"/>
              <a:t>integrated circuit (3D-IC) </a:t>
            </a:r>
            <a:r>
              <a:rPr lang="en-US" dirty="0" smtClean="0"/>
              <a:t>technology is </a:t>
            </a:r>
            <a:r>
              <a:rPr lang="en-US" dirty="0"/>
              <a:t>composed of two or more layers of active electronic components, </a:t>
            </a:r>
            <a:r>
              <a:rPr lang="en-US" dirty="0" smtClean="0"/>
              <a:t>integrated </a:t>
            </a:r>
            <a:r>
              <a:rPr lang="en-US" dirty="0"/>
              <a:t>both vertically and </a:t>
            </a:r>
            <a:r>
              <a:rPr lang="en-US" dirty="0" smtClean="0"/>
              <a:t>horizontally by wafer bonding, thinning, and insertion of through silicon </a:t>
            </a:r>
            <a:r>
              <a:rPr lang="en-US" dirty="0" err="1" smtClean="0"/>
              <a:t>vias</a:t>
            </a:r>
            <a:r>
              <a:rPr lang="en-US" dirty="0" smtClean="0"/>
              <a:t> (TSV)</a:t>
            </a:r>
          </a:p>
          <a:p>
            <a:pPr marL="0" indent="0">
              <a:buNone/>
            </a:pPr>
            <a:endParaRPr lang="en-US" dirty="0"/>
          </a:p>
          <a:p>
            <a:pPr marL="0" indent="0">
              <a:buNone/>
            </a:pPr>
            <a:r>
              <a:rPr lang="en-US" dirty="0" smtClean="0"/>
              <a:t>For the past decade Fermilab has worked with vendors to demonstrate and develop these technologies. </a:t>
            </a:r>
            <a:endParaRPr lang="en-US" dirty="0"/>
          </a:p>
        </p:txBody>
      </p:sp>
      <p:sp>
        <p:nvSpPr>
          <p:cNvPr id="4" name="Date Placeholder 3"/>
          <p:cNvSpPr>
            <a:spLocks noGrp="1"/>
          </p:cNvSpPr>
          <p:nvPr>
            <p:ph type="dt" sz="half" idx="10"/>
          </p:nvPr>
        </p:nvSpPr>
        <p:spPr/>
        <p:txBody>
          <a:bodyPr/>
          <a:lstStyle/>
          <a:p>
            <a:fld id="{50889BEA-2B91-403F-ADA4-053DEE04721E}" type="datetime1">
              <a:rPr lang="en-US" altLang="en-US" smtClean="0"/>
              <a:pPr/>
              <a:t>10/15/15</a:t>
            </a:fld>
            <a:endParaRPr lang="en-US" altLang="en-US"/>
          </a:p>
        </p:txBody>
      </p:sp>
      <p:sp>
        <p:nvSpPr>
          <p:cNvPr id="5" name="Footer Placeholder 4"/>
          <p:cNvSpPr>
            <a:spLocks noGrp="1"/>
          </p:cNvSpPr>
          <p:nvPr>
            <p:ph type="ftr" sz="quarter" idx="11"/>
          </p:nvPr>
        </p:nvSpPr>
        <p:spPr/>
        <p:txBody>
          <a:bodyPr/>
          <a:lstStyle/>
          <a:p>
            <a:pPr>
              <a:defRPr/>
            </a:pPr>
            <a:r>
              <a:rPr lang="en-US" smtClean="0"/>
              <a:t>Presenter | Presentation Title</a:t>
            </a:r>
            <a:endParaRPr lang="en-US" b="1"/>
          </a:p>
        </p:txBody>
      </p:sp>
      <p:sp>
        <p:nvSpPr>
          <p:cNvPr id="6" name="Slide Number Placeholder 5"/>
          <p:cNvSpPr>
            <a:spLocks noGrp="1"/>
          </p:cNvSpPr>
          <p:nvPr>
            <p:ph type="sldNum" sz="quarter" idx="12"/>
          </p:nvPr>
        </p:nvSpPr>
        <p:spPr/>
        <p:txBody>
          <a:bodyPr/>
          <a:lstStyle/>
          <a:p>
            <a:fld id="{52E9C158-AEF1-41A2-A6CE-6F0BAB305EFD}" type="slidenum">
              <a:rPr lang="en-US" altLang="en-US" smtClean="0"/>
              <a:pPr/>
              <a:t>23</a:t>
            </a:fld>
            <a:endParaRPr lang="en-US" altLang="en-US"/>
          </a:p>
        </p:txBody>
      </p:sp>
      <p:pic>
        <p:nvPicPr>
          <p:cNvPr id="8"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64223" y="3495883"/>
            <a:ext cx="3590794" cy="2679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164943" y="1094311"/>
            <a:ext cx="3977045" cy="1847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p:cNvSpPr txBox="1">
            <a:spLocks noChangeArrowheads="1"/>
          </p:cNvSpPr>
          <p:nvPr/>
        </p:nvSpPr>
        <p:spPr bwMode="auto">
          <a:xfrm>
            <a:off x="5179645" y="2649096"/>
            <a:ext cx="2000985"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dirty="0" smtClean="0">
                <a:solidFill>
                  <a:schemeClr val="tx1">
                    <a:lumMod val="75000"/>
                  </a:schemeClr>
                </a:solidFill>
              </a:rPr>
              <a:t>RTI </a:t>
            </a:r>
            <a:r>
              <a:rPr lang="en-US" sz="1600" dirty="0" err="1" smtClean="0">
                <a:solidFill>
                  <a:schemeClr val="tx1">
                    <a:lumMod val="75000"/>
                  </a:schemeClr>
                </a:solidFill>
              </a:rPr>
              <a:t>Inc</a:t>
            </a:r>
            <a:r>
              <a:rPr lang="en-US" sz="1600" dirty="0" smtClean="0">
                <a:solidFill>
                  <a:schemeClr val="tx1">
                    <a:lumMod val="75000"/>
                  </a:schemeClr>
                </a:solidFill>
              </a:rPr>
              <a:t> DARPA demonstrator</a:t>
            </a:r>
            <a:endParaRPr lang="en-US" sz="1600" dirty="0">
              <a:solidFill>
                <a:schemeClr val="tx1">
                  <a:lumMod val="75000"/>
                </a:schemeClr>
              </a:solidFill>
            </a:endParaRPr>
          </a:p>
        </p:txBody>
      </p:sp>
      <p:sp>
        <p:nvSpPr>
          <p:cNvPr id="12" name="TextBox 11"/>
          <p:cNvSpPr txBox="1"/>
          <p:nvPr/>
        </p:nvSpPr>
        <p:spPr>
          <a:xfrm>
            <a:off x="5464223" y="4704762"/>
            <a:ext cx="1317194" cy="738664"/>
          </a:xfrm>
          <a:prstGeom prst="rect">
            <a:avLst/>
          </a:prstGeom>
          <a:noFill/>
        </p:spPr>
        <p:txBody>
          <a:bodyPr wrap="square" rtlCol="0">
            <a:spAutoFit/>
          </a:bodyPr>
          <a:lstStyle/>
          <a:p>
            <a:r>
              <a:rPr lang="en-US" sz="1400" b="1" dirty="0" smtClean="0">
                <a:solidFill>
                  <a:schemeClr val="bg2"/>
                </a:solidFill>
              </a:rPr>
              <a:t>FNAL/</a:t>
            </a:r>
            <a:r>
              <a:rPr lang="en-US" sz="1400" b="1" dirty="0" err="1" smtClean="0">
                <a:solidFill>
                  <a:schemeClr val="bg2"/>
                </a:solidFill>
              </a:rPr>
              <a:t>Tezzaron</a:t>
            </a:r>
            <a:endParaRPr lang="en-US" sz="1400" b="1" dirty="0" smtClean="0">
              <a:solidFill>
                <a:schemeClr val="bg2"/>
              </a:solidFill>
            </a:endParaRPr>
          </a:p>
          <a:p>
            <a:r>
              <a:rPr lang="en-US" sz="1400" b="1" dirty="0" smtClean="0">
                <a:solidFill>
                  <a:schemeClr val="bg2"/>
                </a:solidFill>
              </a:rPr>
              <a:t>Demonstration</a:t>
            </a:r>
          </a:p>
          <a:p>
            <a:r>
              <a:rPr lang="en-US" sz="1400" b="1" dirty="0" smtClean="0">
                <a:solidFill>
                  <a:schemeClr val="bg2"/>
                </a:solidFill>
              </a:rPr>
              <a:t>TSVs</a:t>
            </a:r>
          </a:p>
        </p:txBody>
      </p:sp>
      <p:sp>
        <p:nvSpPr>
          <p:cNvPr id="7" name="TextBox 6"/>
          <p:cNvSpPr txBox="1"/>
          <p:nvPr/>
        </p:nvSpPr>
        <p:spPr>
          <a:xfrm>
            <a:off x="6021691" y="1740132"/>
            <a:ext cx="428322" cy="276999"/>
          </a:xfrm>
          <a:prstGeom prst="rect">
            <a:avLst/>
          </a:prstGeom>
          <a:noFill/>
        </p:spPr>
        <p:txBody>
          <a:bodyPr wrap="none" rtlCol="0">
            <a:spAutoFit/>
          </a:bodyPr>
          <a:lstStyle/>
          <a:p>
            <a:r>
              <a:rPr lang="en-US" sz="1200" dirty="0" smtClean="0"/>
              <a:t>TSV</a:t>
            </a:r>
            <a:endParaRPr lang="en-US" sz="1200" dirty="0"/>
          </a:p>
        </p:txBody>
      </p:sp>
    </p:spTree>
    <p:extLst>
      <p:ext uri="{BB962C8B-B14F-4D97-AF65-F5344CB8AC3E}">
        <p14:creationId xmlns:p14="http://schemas.microsoft.com/office/powerpoint/2010/main" val="14340462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3D can solve all your ills!</a:t>
            </a:r>
            <a:endParaRPr lang="en-US" dirty="0"/>
          </a:p>
        </p:txBody>
      </p:sp>
      <p:sp>
        <p:nvSpPr>
          <p:cNvPr id="3" name="Content Placeholder 2"/>
          <p:cNvSpPr>
            <a:spLocks noGrp="1"/>
          </p:cNvSpPr>
          <p:nvPr>
            <p:ph idx="1"/>
          </p:nvPr>
        </p:nvSpPr>
        <p:spPr/>
        <p:txBody>
          <a:bodyPr>
            <a:normAutofit fontScale="92500"/>
          </a:bodyPr>
          <a:lstStyle/>
          <a:p>
            <a:r>
              <a:rPr lang="en-US" dirty="0" smtClean="0"/>
              <a:t>Low cost, very fine pitch bonding</a:t>
            </a:r>
          </a:p>
          <a:p>
            <a:r>
              <a:rPr lang="en-US" dirty="0" smtClean="0"/>
              <a:t>Much better power distribution and</a:t>
            </a:r>
            <a:br>
              <a:rPr lang="en-US" dirty="0" smtClean="0"/>
            </a:br>
            <a:r>
              <a:rPr lang="en-US" dirty="0" smtClean="0"/>
              <a:t>connectivity</a:t>
            </a:r>
          </a:p>
          <a:p>
            <a:r>
              <a:rPr lang="en-US" dirty="0" smtClean="0"/>
              <a:t>Radiation hard, thin sensors and </a:t>
            </a:r>
            <a:br>
              <a:rPr lang="en-US" dirty="0" smtClean="0"/>
            </a:br>
            <a:r>
              <a:rPr lang="en-US" dirty="0" smtClean="0"/>
              <a:t>readout</a:t>
            </a:r>
          </a:p>
          <a:p>
            <a:r>
              <a:rPr lang="en-US" dirty="0" smtClean="0"/>
              <a:t>Complex electronics without expensive</a:t>
            </a:r>
            <a:br>
              <a:rPr lang="en-US" dirty="0" smtClean="0"/>
            </a:br>
            <a:r>
              <a:rPr lang="en-US" dirty="0" smtClean="0"/>
              <a:t>process nodes</a:t>
            </a:r>
          </a:p>
          <a:p>
            <a:r>
              <a:rPr lang="en-US" dirty="0" smtClean="0"/>
              <a:t>Separation of analog and digital – </a:t>
            </a:r>
            <a:br>
              <a:rPr lang="en-US" dirty="0" smtClean="0"/>
            </a:br>
            <a:r>
              <a:rPr lang="en-US" dirty="0" smtClean="0"/>
              <a:t>lower thresholds</a:t>
            </a:r>
          </a:p>
          <a:p>
            <a:r>
              <a:rPr lang="en-US" dirty="0" smtClean="0"/>
              <a:t>Lower interconnect capacitance  and </a:t>
            </a:r>
            <a:br>
              <a:rPr lang="en-US" dirty="0" smtClean="0"/>
            </a:br>
            <a:r>
              <a:rPr lang="en-US" dirty="0" smtClean="0"/>
              <a:t>power</a:t>
            </a:r>
          </a:p>
          <a:p>
            <a:r>
              <a:rPr lang="en-US" dirty="0" smtClean="0"/>
              <a:t>Tiled, large area devices</a:t>
            </a:r>
            <a:endParaRPr lang="en-US" dirty="0"/>
          </a:p>
          <a:p>
            <a:pPr marL="0" indent="0">
              <a:buNone/>
            </a:pPr>
            <a:r>
              <a:rPr lang="en-US" dirty="0" smtClean="0"/>
              <a:t>But we are dependent on commercial, large volume development</a:t>
            </a:r>
          </a:p>
          <a:p>
            <a:endParaRPr lang="en-US" dirty="0"/>
          </a:p>
        </p:txBody>
      </p:sp>
      <p:sp>
        <p:nvSpPr>
          <p:cNvPr id="4" name="Date Placeholder 3"/>
          <p:cNvSpPr>
            <a:spLocks noGrp="1"/>
          </p:cNvSpPr>
          <p:nvPr>
            <p:ph type="dt" sz="half" idx="10"/>
          </p:nvPr>
        </p:nvSpPr>
        <p:spPr/>
        <p:txBody>
          <a:bodyPr/>
          <a:lstStyle/>
          <a:p>
            <a:r>
              <a:rPr lang="en-US" smtClean="0"/>
              <a:t>R. Lipton</a:t>
            </a:r>
            <a:endParaRPr lang="en-US" dirty="0"/>
          </a:p>
        </p:txBody>
      </p:sp>
      <p:sp>
        <p:nvSpPr>
          <p:cNvPr id="5" name="Slide Number Placeholder 4"/>
          <p:cNvSpPr>
            <a:spLocks noGrp="1"/>
          </p:cNvSpPr>
          <p:nvPr>
            <p:ph type="sldNum" sz="quarter" idx="12"/>
          </p:nvPr>
        </p:nvSpPr>
        <p:spPr/>
        <p:txBody>
          <a:bodyPr/>
          <a:lstStyle/>
          <a:p>
            <a:fld id="{3DE29B2B-0122-2449-A951-ADA25041C29A}" type="slidenum">
              <a:rPr lang="en-US" smtClean="0"/>
              <a:t>24</a:t>
            </a:fld>
            <a:endParaRPr lang="en-US"/>
          </a:p>
        </p:txBody>
      </p:sp>
      <p:pic>
        <p:nvPicPr>
          <p:cNvPr id="6" name="Picture 5"/>
          <p:cNvPicPr>
            <a:picLocks noChangeAspect="1"/>
          </p:cNvPicPr>
          <p:nvPr/>
        </p:nvPicPr>
        <p:blipFill>
          <a:blip r:embed="rId2"/>
          <a:stretch>
            <a:fillRect/>
          </a:stretch>
        </p:blipFill>
        <p:spPr>
          <a:xfrm>
            <a:off x="5715000" y="1153160"/>
            <a:ext cx="3429000" cy="4058816"/>
          </a:xfrm>
          <a:prstGeom prst="rect">
            <a:avLst/>
          </a:prstGeom>
        </p:spPr>
      </p:pic>
    </p:spTree>
    <p:extLst>
      <p:ext uri="{BB962C8B-B14F-4D97-AF65-F5344CB8AC3E}">
        <p14:creationId xmlns:p14="http://schemas.microsoft.com/office/powerpoint/2010/main" val="163924399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le 122"/>
          <p:cNvSpPr>
            <a:spLocks noGrp="1"/>
          </p:cNvSpPr>
          <p:nvPr>
            <p:ph type="title"/>
          </p:nvPr>
        </p:nvSpPr>
        <p:spPr>
          <a:xfrm>
            <a:off x="76200" y="152400"/>
            <a:ext cx="4267200" cy="609600"/>
          </a:xfrm>
          <a:ln>
            <a:noFill/>
          </a:ln>
        </p:spPr>
        <p:txBody>
          <a:bodyPr anchor="t"/>
          <a:lstStyle/>
          <a:p>
            <a:pPr indent="0" eaLnBrk="1" hangingPunct="1"/>
            <a:r>
              <a:rPr lang="en-US" sz="2400" dirty="0">
                <a:latin typeface="Arial" charset="0"/>
                <a:ea typeface="ヒラギノ角ゴ ProN W3" charset="0"/>
                <a:cs typeface="ヒラギノ角ゴ ProN W3" charset="0"/>
              </a:rPr>
              <a:t>3D </a:t>
            </a:r>
            <a:r>
              <a:rPr lang="en-US" sz="2400" dirty="0" smtClean="0">
                <a:latin typeface="Arial" charset="0"/>
                <a:ea typeface="ヒラギノ角ゴ ProN W3" charset="0"/>
                <a:cs typeface="ヒラギノ角ゴ ProN W3" charset="0"/>
              </a:rPr>
              <a:t>Interconnect Examples</a:t>
            </a:r>
            <a:endParaRPr lang="en-US" sz="2400" dirty="0">
              <a:latin typeface="Arial" charset="0"/>
              <a:ea typeface="ヒラギノ角ゴ ProN W3" charset="0"/>
              <a:cs typeface="ヒラギノ角ゴ ProN W3" charset="0"/>
            </a:endParaRPr>
          </a:p>
        </p:txBody>
      </p:sp>
      <p:sp>
        <p:nvSpPr>
          <p:cNvPr id="61443" name="Content Placeholder 123"/>
          <p:cNvSpPr>
            <a:spLocks noGrp="1"/>
          </p:cNvSpPr>
          <p:nvPr>
            <p:ph sz="half" idx="1"/>
          </p:nvPr>
        </p:nvSpPr>
        <p:spPr>
          <a:xfrm>
            <a:off x="0" y="846138"/>
            <a:ext cx="5791200" cy="5867400"/>
          </a:xfrm>
        </p:spPr>
        <p:txBody>
          <a:bodyPr/>
          <a:lstStyle/>
          <a:p>
            <a:pPr marL="0" indent="0" defTabSz="642938">
              <a:spcBef>
                <a:spcPct val="0"/>
              </a:spcBef>
              <a:buClr>
                <a:srgbClr val="FFFF00"/>
              </a:buClr>
              <a:buNone/>
            </a:pPr>
            <a:r>
              <a:rPr lang="en-US" dirty="0">
                <a:solidFill>
                  <a:srgbClr val="800000"/>
                </a:solidFill>
                <a:latin typeface="Cambria" charset="0"/>
                <a:ea typeface="ヒラギノ角ゴ ProN W3" charset="0"/>
              </a:rPr>
              <a:t>Technology based </a:t>
            </a:r>
            <a:r>
              <a:rPr lang="en-US" dirty="0" smtClean="0">
                <a:solidFill>
                  <a:srgbClr val="800000"/>
                </a:solidFill>
                <a:latin typeface="Cambria" charset="0"/>
                <a:ea typeface="ヒラギノ角ゴ ProN W3" charset="0"/>
              </a:rPr>
              <a:t>on:</a:t>
            </a:r>
            <a:endParaRPr lang="en-US" dirty="0" smtClean="0">
              <a:solidFill>
                <a:srgbClr val="800000"/>
              </a:solidFill>
              <a:latin typeface="Cambria" charset="0"/>
              <a:ea typeface="ヒラギノ明朝 ProN W6" charset="0"/>
              <a:cs typeface="ヒラギノ明朝 ProN W6" charset="0"/>
            </a:endParaRPr>
          </a:p>
          <a:p>
            <a:pPr defTabSz="642938">
              <a:spcBef>
                <a:spcPct val="0"/>
              </a:spcBef>
              <a:buClr>
                <a:srgbClr val="FFFF00"/>
              </a:buClr>
            </a:pPr>
            <a:r>
              <a:rPr lang="en-US" dirty="0" smtClean="0">
                <a:solidFill>
                  <a:srgbClr val="800000"/>
                </a:solidFill>
                <a:latin typeface="Cambria" charset="0"/>
                <a:ea typeface="ヒラギノ角ゴ ProN W3" charset="0"/>
              </a:rPr>
              <a:t>Bonding </a:t>
            </a:r>
            <a:r>
              <a:rPr lang="en-US" dirty="0">
                <a:solidFill>
                  <a:srgbClr val="800000"/>
                </a:solidFill>
                <a:latin typeface="Cambria" charset="0"/>
                <a:ea typeface="ヒラギノ角ゴ ProN W3" charset="0"/>
              </a:rPr>
              <a:t>between layers</a:t>
            </a:r>
            <a:endParaRPr lang="en-US" dirty="0">
              <a:solidFill>
                <a:srgbClr val="800000"/>
              </a:solidFill>
              <a:latin typeface="Cambria" charset="0"/>
              <a:ea typeface="ヒラギノ明朝 ProN W6" charset="0"/>
              <a:cs typeface="ヒラギノ明朝 ProN W6" charset="0"/>
            </a:endParaRPr>
          </a:p>
          <a:p>
            <a:pPr marL="692150" lvl="1" indent="-342900" defTabSz="642938">
              <a:spcBef>
                <a:spcPts val="350"/>
              </a:spcBef>
            </a:pPr>
            <a:r>
              <a:rPr lang="en-US" dirty="0">
                <a:solidFill>
                  <a:srgbClr val="0000FF"/>
                </a:solidFill>
                <a:latin typeface="Cambria" charset="0"/>
                <a:ea typeface="ヒラギノ角ゴ ProN W3" charset="0"/>
              </a:rPr>
              <a:t>Copper/copper</a:t>
            </a:r>
          </a:p>
          <a:p>
            <a:pPr marL="692150" lvl="1" indent="-342900" defTabSz="642938">
              <a:spcBef>
                <a:spcPts val="350"/>
              </a:spcBef>
            </a:pPr>
            <a:r>
              <a:rPr lang="en-US" dirty="0">
                <a:solidFill>
                  <a:srgbClr val="0000FF"/>
                </a:solidFill>
                <a:latin typeface="Cambria" charset="0"/>
                <a:ea typeface="ヒラギノ角ゴ ProN W3" charset="0"/>
              </a:rPr>
              <a:t>Oxide to oxide fusion</a:t>
            </a:r>
          </a:p>
          <a:p>
            <a:pPr marL="692150" lvl="1" indent="-342900" defTabSz="642938">
              <a:spcBef>
                <a:spcPts val="350"/>
              </a:spcBef>
            </a:pPr>
            <a:r>
              <a:rPr lang="en-US" dirty="0">
                <a:solidFill>
                  <a:srgbClr val="0000FF"/>
                </a:solidFill>
                <a:latin typeface="Cambria" charset="0"/>
                <a:ea typeface="ヒラギノ角ゴ ProN W3" charset="0"/>
              </a:rPr>
              <a:t>Copper/tin bonding</a:t>
            </a:r>
          </a:p>
          <a:p>
            <a:pPr marL="692150" lvl="1" indent="-342900" defTabSz="642938">
              <a:spcBef>
                <a:spcPts val="350"/>
              </a:spcBef>
            </a:pPr>
            <a:r>
              <a:rPr lang="en-US" dirty="0">
                <a:solidFill>
                  <a:srgbClr val="0000FF"/>
                </a:solidFill>
                <a:latin typeface="Cambria" charset="0"/>
                <a:ea typeface="ヒラギノ角ゴ ProN W3" charset="0"/>
              </a:rPr>
              <a:t>Polymer/adhesive </a:t>
            </a:r>
            <a:r>
              <a:rPr lang="en-US" dirty="0" smtClean="0">
                <a:solidFill>
                  <a:srgbClr val="0000FF"/>
                </a:solidFill>
                <a:latin typeface="Cambria" charset="0"/>
                <a:ea typeface="ヒラギノ角ゴ ProN W3" charset="0"/>
              </a:rPr>
              <a:t>bonding</a:t>
            </a:r>
          </a:p>
          <a:p>
            <a:pPr marL="692150" lvl="1" indent="-342900" defTabSz="642938">
              <a:spcBef>
                <a:spcPts val="350"/>
              </a:spcBef>
            </a:pPr>
            <a:r>
              <a:rPr lang="en-US" dirty="0" smtClean="0">
                <a:solidFill>
                  <a:srgbClr val="0000FF"/>
                </a:solidFill>
                <a:latin typeface="Cambria" charset="0"/>
                <a:ea typeface="ヒラギノ角ゴ ProN W3" charset="0"/>
                <a:cs typeface="ヒラギノ明朝 ProN W6" charset="0"/>
              </a:rPr>
              <a:t>Cu stud</a:t>
            </a:r>
            <a:endParaRPr lang="en-US" dirty="0">
              <a:solidFill>
                <a:srgbClr val="0000FF"/>
              </a:solidFill>
              <a:latin typeface="Cambria" charset="0"/>
              <a:ea typeface="ヒラギノ明朝 ProN W6" charset="0"/>
              <a:cs typeface="ヒラギノ明朝 ProN W6" charset="0"/>
            </a:endParaRPr>
          </a:p>
          <a:p>
            <a:pPr marL="292100" defTabSz="642938">
              <a:spcBef>
                <a:spcPts val="350"/>
              </a:spcBef>
            </a:pPr>
            <a:r>
              <a:rPr lang="en-US" dirty="0" smtClean="0">
                <a:solidFill>
                  <a:srgbClr val="800000"/>
                </a:solidFill>
                <a:latin typeface="Cambria" charset="0"/>
                <a:ea typeface="ヒラギノ角ゴ ProN W3" charset="0"/>
              </a:rPr>
              <a:t>Through </a:t>
            </a:r>
            <a:r>
              <a:rPr lang="en-US" dirty="0">
                <a:solidFill>
                  <a:srgbClr val="800000"/>
                </a:solidFill>
                <a:latin typeface="Cambria" charset="0"/>
                <a:ea typeface="ヒラギノ角ゴ ProN W3" charset="0"/>
              </a:rPr>
              <a:t>wafer via formation and </a:t>
            </a:r>
            <a:r>
              <a:rPr lang="en-US" dirty="0">
                <a:solidFill>
                  <a:srgbClr val="800000"/>
                </a:solidFill>
                <a:latin typeface="Cambria" charset="0"/>
                <a:ea typeface="ヒラギノ明朝 ProN W6" charset="0"/>
                <a:cs typeface="ヒラギノ明朝 ProN W6" charset="0"/>
              </a:rPr>
              <a:t/>
            </a:r>
            <a:br>
              <a:rPr lang="en-US" dirty="0">
                <a:solidFill>
                  <a:srgbClr val="800000"/>
                </a:solidFill>
                <a:latin typeface="Cambria" charset="0"/>
                <a:ea typeface="ヒラギノ明朝 ProN W6" charset="0"/>
                <a:cs typeface="ヒラギノ明朝 ProN W6" charset="0"/>
              </a:rPr>
            </a:br>
            <a:r>
              <a:rPr lang="en-US" dirty="0" err="1" smtClean="0">
                <a:solidFill>
                  <a:srgbClr val="800000"/>
                </a:solidFill>
                <a:latin typeface="Cambria" charset="0"/>
                <a:ea typeface="ヒラギノ角ゴ ProN W3" charset="0"/>
              </a:rPr>
              <a:t>metalization</a:t>
            </a:r>
            <a:endParaRPr lang="en-US" dirty="0" smtClean="0">
              <a:solidFill>
                <a:srgbClr val="800000"/>
              </a:solidFill>
              <a:latin typeface="Cambria" charset="0"/>
              <a:ea typeface="ヒラギノ明朝 ProN W6" charset="0"/>
              <a:cs typeface="ヒラギノ明朝 ProN W6" charset="0"/>
            </a:endParaRPr>
          </a:p>
        </p:txBody>
      </p:sp>
      <p:pic>
        <p:nvPicPr>
          <p:cNvPr id="61444" name="Picture 8"/>
          <p:cNvPicPr>
            <a:picLocks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072063" y="2363788"/>
            <a:ext cx="3973512" cy="1357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1445" name="Rectangle 9"/>
          <p:cNvSpPr>
            <a:spLocks/>
          </p:cNvSpPr>
          <p:nvPr/>
        </p:nvSpPr>
        <p:spPr bwMode="auto">
          <a:xfrm>
            <a:off x="5446713" y="3756025"/>
            <a:ext cx="3321050"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28573" bIns="0"/>
          <a:lstStyle/>
          <a:p>
            <a:pPr marL="28575" defTabSz="642938"/>
            <a:r>
              <a:rPr lang="en-US" sz="1300">
                <a:solidFill>
                  <a:srgbClr val="800000"/>
                </a:solidFill>
                <a:cs typeface="Arial" charset="0"/>
              </a:rPr>
              <a:t>8 micron pitch, 50 micron thick oxide bonded imager (Lincoln Labs)</a:t>
            </a:r>
          </a:p>
        </p:txBody>
      </p:sp>
      <p:pic>
        <p:nvPicPr>
          <p:cNvPr id="61446" name="Picture 10"/>
          <p:cNvPicPr>
            <a:picLocks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5181600" y="4191000"/>
            <a:ext cx="3616325" cy="223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1447" name="Rectangle 11"/>
          <p:cNvSpPr>
            <a:spLocks/>
          </p:cNvSpPr>
          <p:nvPr/>
        </p:nvSpPr>
        <p:spPr bwMode="auto">
          <a:xfrm>
            <a:off x="5334000" y="6461125"/>
            <a:ext cx="30575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28573" bIns="0">
            <a:spAutoFit/>
          </a:bodyPr>
          <a:lstStyle/>
          <a:p>
            <a:pPr marL="28575" defTabSz="642938"/>
            <a:r>
              <a:rPr lang="en-US" sz="1300" dirty="0">
                <a:solidFill>
                  <a:srgbClr val="800000"/>
                </a:solidFill>
                <a:cs typeface="Arial" charset="0"/>
              </a:rPr>
              <a:t>8 micron pitch DBI (oxide-metal) bonded </a:t>
            </a:r>
            <a:br>
              <a:rPr lang="en-US" sz="1300" dirty="0">
                <a:solidFill>
                  <a:srgbClr val="800000"/>
                </a:solidFill>
                <a:cs typeface="Arial" charset="0"/>
              </a:rPr>
            </a:br>
            <a:r>
              <a:rPr lang="en-US" sz="1300" dirty="0">
                <a:solidFill>
                  <a:srgbClr val="800000"/>
                </a:solidFill>
                <a:cs typeface="Arial" charset="0"/>
              </a:rPr>
              <a:t>PIN imager (</a:t>
            </a:r>
            <a:r>
              <a:rPr lang="en-US" sz="1300" dirty="0" err="1">
                <a:solidFill>
                  <a:srgbClr val="800000"/>
                </a:solidFill>
                <a:cs typeface="Arial" charset="0"/>
              </a:rPr>
              <a:t>Ziptronix</a:t>
            </a:r>
            <a:r>
              <a:rPr lang="en-US" sz="1300" dirty="0">
                <a:solidFill>
                  <a:srgbClr val="800000"/>
                </a:solidFill>
                <a:cs typeface="Arial" charset="0"/>
              </a:rPr>
              <a:t>)</a:t>
            </a:r>
          </a:p>
        </p:txBody>
      </p:sp>
      <p:pic>
        <p:nvPicPr>
          <p:cNvPr id="61448" name="Picture 12"/>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4749800" y="166688"/>
            <a:ext cx="4286250" cy="2106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2473" name="Rectangle 13"/>
          <p:cNvSpPr>
            <a:spLocks/>
          </p:cNvSpPr>
          <p:nvPr/>
        </p:nvSpPr>
        <p:spPr bwMode="auto">
          <a:xfrm>
            <a:off x="4779963" y="381000"/>
            <a:ext cx="2084387" cy="465138"/>
          </a:xfrm>
          <a:prstGeom prst="rect">
            <a:avLst/>
          </a:prstGeom>
          <a:noFill/>
          <a:ln w="25400">
            <a:noFill/>
            <a:miter lim="800000"/>
            <a:headEnd/>
            <a:tailEnd/>
          </a:ln>
        </p:spPr>
        <p:txBody>
          <a:bodyPr wrap="none" lIns="64291" tIns="32146" rIns="64291" bIns="32146">
            <a:spAutoFit/>
          </a:bodyPr>
          <a:lstStyle/>
          <a:p>
            <a:pPr defTabSz="642938">
              <a:defRPr/>
            </a:pPr>
            <a:r>
              <a:rPr lang="en-US" sz="1300" dirty="0">
                <a:solidFill>
                  <a:schemeClr val="accent3"/>
                </a:solidFill>
                <a:latin typeface="Arial" pitchFamily="-107" charset="0"/>
                <a:ea typeface="Arial" pitchFamily="-107" charset="0"/>
                <a:cs typeface="Arial" pitchFamily="-107" charset="0"/>
                <a:sym typeface="Arial" pitchFamily="-107" charset="0"/>
              </a:rPr>
              <a:t>Copper bonded two-tier IC</a:t>
            </a:r>
            <a:br>
              <a:rPr lang="en-US" sz="1300" dirty="0">
                <a:solidFill>
                  <a:schemeClr val="accent3"/>
                </a:solidFill>
                <a:latin typeface="Arial" pitchFamily="-107" charset="0"/>
                <a:ea typeface="Arial" pitchFamily="-107" charset="0"/>
                <a:cs typeface="Arial" pitchFamily="-107" charset="0"/>
                <a:sym typeface="Arial" pitchFamily="-107" charset="0"/>
              </a:rPr>
            </a:br>
            <a:r>
              <a:rPr lang="en-US" sz="1300" dirty="0">
                <a:solidFill>
                  <a:schemeClr val="accent3"/>
                </a:solidFill>
                <a:latin typeface="Arial" pitchFamily="-107" charset="0"/>
                <a:ea typeface="Arial" pitchFamily="-107" charset="0"/>
                <a:cs typeface="Arial" pitchFamily="-107" charset="0"/>
                <a:sym typeface="Arial" pitchFamily="-107" charset="0"/>
              </a:rPr>
              <a:t> (</a:t>
            </a:r>
            <a:r>
              <a:rPr lang="en-US" sz="1300" dirty="0" err="1">
                <a:solidFill>
                  <a:schemeClr val="accent3"/>
                </a:solidFill>
                <a:latin typeface="Arial" pitchFamily="-107" charset="0"/>
                <a:ea typeface="Arial" pitchFamily="-107" charset="0"/>
                <a:cs typeface="Arial" pitchFamily="-107" charset="0"/>
                <a:sym typeface="Arial" pitchFamily="-107" charset="0"/>
              </a:rPr>
              <a:t>Tezzaron</a:t>
            </a:r>
            <a:r>
              <a:rPr lang="en-US" sz="1300" dirty="0">
                <a:solidFill>
                  <a:schemeClr val="accent3"/>
                </a:solidFill>
                <a:latin typeface="Arial" pitchFamily="-107" charset="0"/>
                <a:ea typeface="Arial" pitchFamily="-107" charset="0"/>
                <a:cs typeface="Arial" pitchFamily="-107" charset="0"/>
                <a:sym typeface="Arial" pitchFamily="-107" charset="0"/>
              </a:rPr>
              <a:t>)</a:t>
            </a:r>
          </a:p>
        </p:txBody>
      </p:sp>
      <p:sp>
        <p:nvSpPr>
          <p:cNvPr id="61450" name="Line 16"/>
          <p:cNvSpPr>
            <a:spLocks noChangeShapeType="1"/>
          </p:cNvSpPr>
          <p:nvPr/>
        </p:nvSpPr>
        <p:spPr bwMode="auto">
          <a:xfrm flipV="1">
            <a:off x="2628900" y="1447798"/>
            <a:ext cx="2343150" cy="304801"/>
          </a:xfrm>
          <a:prstGeom prst="line">
            <a:avLst/>
          </a:prstGeom>
          <a:noFill/>
          <a:ln w="28575">
            <a:solidFill>
              <a:schemeClr val="accent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1451" name="Line 18"/>
          <p:cNvSpPr>
            <a:spLocks noChangeShapeType="1"/>
          </p:cNvSpPr>
          <p:nvPr/>
        </p:nvSpPr>
        <p:spPr bwMode="auto">
          <a:xfrm>
            <a:off x="3124200" y="2070100"/>
            <a:ext cx="2911475" cy="2651125"/>
          </a:xfrm>
          <a:prstGeom prst="line">
            <a:avLst/>
          </a:prstGeom>
          <a:noFill/>
          <a:ln w="28575">
            <a:solidFill>
              <a:srgbClr val="00FF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1452" name="Line 19"/>
          <p:cNvSpPr>
            <a:spLocks noChangeShapeType="1"/>
          </p:cNvSpPr>
          <p:nvPr/>
        </p:nvSpPr>
        <p:spPr bwMode="auto">
          <a:xfrm flipV="1">
            <a:off x="4191000" y="809625"/>
            <a:ext cx="3452813" cy="2644775"/>
          </a:xfrm>
          <a:prstGeom prst="line">
            <a:avLst/>
          </a:prstGeom>
          <a:noFill/>
          <a:ln w="25400">
            <a:solidFill>
              <a:schemeClr val="folHlink"/>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1454" name="Line 21"/>
          <p:cNvSpPr>
            <a:spLocks noChangeShapeType="1"/>
          </p:cNvSpPr>
          <p:nvPr/>
        </p:nvSpPr>
        <p:spPr bwMode="auto">
          <a:xfrm flipV="1">
            <a:off x="4191000" y="3060700"/>
            <a:ext cx="1952625" cy="393700"/>
          </a:xfrm>
          <a:prstGeom prst="line">
            <a:avLst/>
          </a:prstGeom>
          <a:noFill/>
          <a:ln w="25400">
            <a:solidFill>
              <a:schemeClr val="folHlink"/>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1455" name="Slide Number Placeholder 14"/>
          <p:cNvSpPr>
            <a:spLocks noGrp="1"/>
          </p:cNvSpPr>
          <p:nvPr>
            <p:ph type="sldNum" sz="quarter" idx="10"/>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eaLnBrk="0" hangingPunct="0">
              <a:defRPr sz="2400">
                <a:solidFill>
                  <a:srgbClr val="000000"/>
                </a:solidFill>
                <a:latin typeface="Arial" charset="0"/>
                <a:ea typeface="ヒラギノ角ゴ ProN W3" charset="0"/>
                <a:cs typeface="ヒラギノ角ゴ ProN W3" charset="0"/>
                <a:sym typeface="Arial" charset="0"/>
              </a:defRPr>
            </a:lvl1pPr>
            <a:lvl2pPr marL="37931725" indent="-37474525" eaLnBrk="0" hangingPunct="0">
              <a:defRPr sz="2400">
                <a:solidFill>
                  <a:srgbClr val="000000"/>
                </a:solidFill>
                <a:latin typeface="Arial" charset="0"/>
                <a:ea typeface="ヒラギノ角ゴ ProN W3" charset="0"/>
                <a:cs typeface="ヒラギノ角ゴ ProN W3" charset="0"/>
                <a:sym typeface="Arial" charset="0"/>
              </a:defRPr>
            </a:lvl2pPr>
            <a:lvl3pPr eaLnBrk="0" hangingPunct="0">
              <a:defRPr sz="2400">
                <a:solidFill>
                  <a:srgbClr val="000000"/>
                </a:solidFill>
                <a:latin typeface="Arial" charset="0"/>
                <a:ea typeface="ヒラギノ角ゴ ProN W3" charset="0"/>
                <a:cs typeface="ヒラギノ角ゴ ProN W3" charset="0"/>
                <a:sym typeface="Arial" charset="0"/>
              </a:defRPr>
            </a:lvl3pPr>
            <a:lvl4pPr eaLnBrk="0" hangingPunct="0">
              <a:defRPr sz="2400">
                <a:solidFill>
                  <a:srgbClr val="000000"/>
                </a:solidFill>
                <a:latin typeface="Arial" charset="0"/>
                <a:ea typeface="ヒラギノ角ゴ ProN W3" charset="0"/>
                <a:cs typeface="ヒラギノ角ゴ ProN W3" charset="0"/>
                <a:sym typeface="Arial" charset="0"/>
              </a:defRPr>
            </a:lvl4pPr>
            <a:lvl5pPr eaLnBrk="0" hangingPunct="0">
              <a:defRPr sz="2400">
                <a:solidFill>
                  <a:srgbClr val="000000"/>
                </a:solidFill>
                <a:latin typeface="Arial" charset="0"/>
                <a:ea typeface="ヒラギノ角ゴ ProN W3" charset="0"/>
                <a:cs typeface="ヒラギノ角ゴ ProN W3" charset="0"/>
                <a:sym typeface="Arial" charset="0"/>
              </a:defRPr>
            </a:lvl5pPr>
            <a:lvl6pPr marL="457200" eaLnBrk="0" fontAlgn="base" hangingPunct="0">
              <a:spcBef>
                <a:spcPct val="0"/>
              </a:spcBef>
              <a:spcAft>
                <a:spcPct val="0"/>
              </a:spcAft>
              <a:defRPr sz="2400">
                <a:solidFill>
                  <a:srgbClr val="000000"/>
                </a:solidFill>
                <a:latin typeface="Arial" charset="0"/>
                <a:ea typeface="ヒラギノ角ゴ ProN W3" charset="0"/>
                <a:cs typeface="ヒラギノ角ゴ ProN W3" charset="0"/>
                <a:sym typeface="Arial" charset="0"/>
              </a:defRPr>
            </a:lvl6pPr>
            <a:lvl7pPr marL="914400" eaLnBrk="0" fontAlgn="base" hangingPunct="0">
              <a:spcBef>
                <a:spcPct val="0"/>
              </a:spcBef>
              <a:spcAft>
                <a:spcPct val="0"/>
              </a:spcAft>
              <a:defRPr sz="2400">
                <a:solidFill>
                  <a:srgbClr val="000000"/>
                </a:solidFill>
                <a:latin typeface="Arial" charset="0"/>
                <a:ea typeface="ヒラギノ角ゴ ProN W3" charset="0"/>
                <a:cs typeface="ヒラギノ角ゴ ProN W3" charset="0"/>
                <a:sym typeface="Arial" charset="0"/>
              </a:defRPr>
            </a:lvl7pPr>
            <a:lvl8pPr marL="1371600" eaLnBrk="0" fontAlgn="base" hangingPunct="0">
              <a:spcBef>
                <a:spcPct val="0"/>
              </a:spcBef>
              <a:spcAft>
                <a:spcPct val="0"/>
              </a:spcAft>
              <a:defRPr sz="2400">
                <a:solidFill>
                  <a:srgbClr val="000000"/>
                </a:solidFill>
                <a:latin typeface="Arial" charset="0"/>
                <a:ea typeface="ヒラギノ角ゴ ProN W3" charset="0"/>
                <a:cs typeface="ヒラギノ角ゴ ProN W3" charset="0"/>
                <a:sym typeface="Arial" charset="0"/>
              </a:defRPr>
            </a:lvl8pPr>
            <a:lvl9pPr marL="1828800" eaLnBrk="0" fontAlgn="base" hangingPunct="0">
              <a:spcBef>
                <a:spcPct val="0"/>
              </a:spcBef>
              <a:spcAft>
                <a:spcPct val="0"/>
              </a:spcAft>
              <a:defRPr sz="2400">
                <a:solidFill>
                  <a:srgbClr val="000000"/>
                </a:solidFill>
                <a:latin typeface="Arial" charset="0"/>
                <a:ea typeface="ヒラギノ角ゴ ProN W3" charset="0"/>
                <a:cs typeface="ヒラギノ角ゴ ProN W3" charset="0"/>
                <a:sym typeface="Arial" charset="0"/>
              </a:defRPr>
            </a:lvl9pPr>
          </a:lstStyle>
          <a:p>
            <a:pPr eaLnBrk="1" hangingPunct="1"/>
            <a:fld id="{49AC4507-FFFA-F24C-BBDD-A568D5F0514A}" type="slidenum">
              <a:rPr lang="en-US" sz="1400">
                <a:cs typeface="Arial" charset="0"/>
              </a:rPr>
              <a:pPr eaLnBrk="1" hangingPunct="1"/>
              <a:t>25</a:t>
            </a:fld>
            <a:endParaRPr lang="en-US" sz="1400">
              <a:cs typeface="Arial" charset="0"/>
            </a:endParaRPr>
          </a:p>
        </p:txBody>
      </p:sp>
      <p:pic>
        <p:nvPicPr>
          <p:cNvPr id="2" name="Picture 1"/>
          <p:cNvPicPr>
            <a:picLocks noChangeAspect="1"/>
          </p:cNvPicPr>
          <p:nvPr/>
        </p:nvPicPr>
        <p:blipFill>
          <a:blip r:embed="rId5"/>
          <a:stretch>
            <a:fillRect/>
          </a:stretch>
        </p:blipFill>
        <p:spPr>
          <a:xfrm>
            <a:off x="0" y="4197350"/>
            <a:ext cx="5033979" cy="1816099"/>
          </a:xfrm>
          <a:prstGeom prst="rect">
            <a:avLst/>
          </a:prstGeom>
        </p:spPr>
      </p:pic>
      <p:sp>
        <p:nvSpPr>
          <p:cNvPr id="18" name="Rectangle 11"/>
          <p:cNvSpPr>
            <a:spLocks/>
          </p:cNvSpPr>
          <p:nvPr/>
        </p:nvSpPr>
        <p:spPr bwMode="auto">
          <a:xfrm>
            <a:off x="812801" y="6157912"/>
            <a:ext cx="2895600"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0" tIns="0" rIns="28573" bIns="0">
            <a:spAutoFit/>
          </a:bodyPr>
          <a:lstStyle/>
          <a:p>
            <a:pPr marL="28575" defTabSz="642938"/>
            <a:r>
              <a:rPr lang="en-US" sz="1300" dirty="0" smtClean="0">
                <a:solidFill>
                  <a:srgbClr val="800000"/>
                </a:solidFill>
                <a:cs typeface="Arial" charset="0"/>
              </a:rPr>
              <a:t>Cross</a:t>
            </a:r>
            <a:r>
              <a:rPr lang="en-US" sz="1300" dirty="0">
                <a:solidFill>
                  <a:srgbClr val="800000"/>
                </a:solidFill>
                <a:cs typeface="Arial" charset="0"/>
              </a:rPr>
              <a:t>-section of the TI XAM3715, a 45nm applications processor mounted on a BGA substrate</a:t>
            </a:r>
          </a:p>
        </p:txBody>
      </p:sp>
      <p:sp>
        <p:nvSpPr>
          <p:cNvPr id="19" name="Line 16"/>
          <p:cNvSpPr>
            <a:spLocks noChangeShapeType="1"/>
          </p:cNvSpPr>
          <p:nvPr/>
        </p:nvSpPr>
        <p:spPr bwMode="auto">
          <a:xfrm>
            <a:off x="1609725" y="3213099"/>
            <a:ext cx="790575" cy="977900"/>
          </a:xfrm>
          <a:prstGeom prst="line">
            <a:avLst/>
          </a:prstGeom>
          <a:noFill/>
          <a:ln w="28575">
            <a:solidFill>
              <a:schemeClr val="accent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0" name="Line 18"/>
          <p:cNvSpPr>
            <a:spLocks noChangeShapeType="1"/>
          </p:cNvSpPr>
          <p:nvPr/>
        </p:nvSpPr>
        <p:spPr bwMode="auto">
          <a:xfrm>
            <a:off x="3124200" y="2070100"/>
            <a:ext cx="2565401" cy="889001"/>
          </a:xfrm>
          <a:prstGeom prst="line">
            <a:avLst/>
          </a:prstGeom>
          <a:noFill/>
          <a:ln w="28575">
            <a:solidFill>
              <a:srgbClr val="00FF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Tree>
    <p:extLst>
      <p:ext uri="{BB962C8B-B14F-4D97-AF65-F5344CB8AC3E}">
        <p14:creationId xmlns:p14="http://schemas.microsoft.com/office/powerpoint/2010/main" val="1211568825"/>
      </p:ext>
    </p:extLst>
  </p:cSld>
  <p:clrMapOvr>
    <a:masterClrMapping/>
  </p:clrMapOvr>
  <p:transition xmlns:p14="http://schemas.microsoft.com/office/powerpoint/2010/mai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5575300" cy="716467"/>
          </a:xfrm>
        </p:spPr>
        <p:txBody>
          <a:bodyPr anchor="ctr">
            <a:normAutofit/>
          </a:bodyPr>
          <a:lstStyle/>
          <a:p>
            <a:pPr algn="ctr"/>
            <a:r>
              <a:rPr lang="en-US" sz="2200" b="1" dirty="0" smtClean="0">
                <a:solidFill>
                  <a:srgbClr val="0000FF"/>
                </a:solidFill>
              </a:rPr>
              <a:t> </a:t>
            </a:r>
            <a:r>
              <a:rPr lang="en-US" dirty="0" smtClean="0"/>
              <a:t>Sensor Oxide Bonding</a:t>
            </a:r>
            <a:endParaRPr lang="en-US" dirty="0"/>
          </a:p>
        </p:txBody>
      </p:sp>
      <p:sp>
        <p:nvSpPr>
          <p:cNvPr id="3" name="Content Placeholder 2"/>
          <p:cNvSpPr>
            <a:spLocks noGrp="1"/>
          </p:cNvSpPr>
          <p:nvPr>
            <p:ph idx="1"/>
          </p:nvPr>
        </p:nvSpPr>
        <p:spPr>
          <a:xfrm>
            <a:off x="97695" y="911086"/>
            <a:ext cx="8540006" cy="6162813"/>
          </a:xfrm>
        </p:spPr>
        <p:txBody>
          <a:bodyPr>
            <a:normAutofit/>
          </a:bodyPr>
          <a:lstStyle/>
          <a:p>
            <a:pPr marL="0" indent="0">
              <a:defRPr/>
            </a:pPr>
            <a:r>
              <a:rPr lang="en-US" dirty="0" smtClean="0"/>
              <a:t>A promising </a:t>
            </a:r>
            <a:r>
              <a:rPr lang="en-US" dirty="0"/>
              <a:t>fine </a:t>
            </a:r>
            <a:r>
              <a:rPr lang="en-US" dirty="0" smtClean="0"/>
              <a:t>pitch </a:t>
            </a:r>
            <a:r>
              <a:rPr lang="en-US" dirty="0"/>
              <a:t>bonding technology </a:t>
            </a:r>
            <a:r>
              <a:rPr lang="en-US" dirty="0" smtClean="0"/>
              <a:t/>
            </a:r>
            <a:br>
              <a:rPr lang="en-US" dirty="0" smtClean="0"/>
            </a:br>
            <a:r>
              <a:rPr lang="en-US" dirty="0" smtClean="0"/>
              <a:t>the </a:t>
            </a:r>
            <a:r>
              <a:rPr lang="en-US" dirty="0"/>
              <a:t>direct bond interconnect (DBI) </a:t>
            </a:r>
            <a:r>
              <a:rPr lang="en-US" dirty="0" smtClean="0"/>
              <a:t/>
            </a:r>
            <a:br>
              <a:rPr lang="en-US" dirty="0" smtClean="0"/>
            </a:br>
            <a:r>
              <a:rPr lang="en-US" dirty="0" smtClean="0"/>
              <a:t>oxide bond process </a:t>
            </a:r>
            <a:r>
              <a:rPr lang="en-US" dirty="0"/>
              <a:t>from </a:t>
            </a:r>
            <a:r>
              <a:rPr lang="en-US" dirty="0" err="1"/>
              <a:t>Ziptronix</a:t>
            </a:r>
            <a:endParaRPr lang="en-US" dirty="0"/>
          </a:p>
          <a:p>
            <a:pPr marL="241093" lvl="1" indent="0">
              <a:buFontTx/>
              <a:buChar char="•"/>
              <a:defRPr/>
            </a:pPr>
            <a:r>
              <a:rPr lang="en-US" dirty="0"/>
              <a:t>No bump bonds </a:t>
            </a:r>
            <a:r>
              <a:rPr lang="en-US" dirty="0" smtClean="0"/>
              <a:t>– planar resulting wafer</a:t>
            </a:r>
            <a:endParaRPr lang="en-US" dirty="0"/>
          </a:p>
          <a:p>
            <a:pPr marL="241093" lvl="1" indent="0">
              <a:buFontTx/>
              <a:buChar char="•"/>
              <a:defRPr/>
            </a:pPr>
            <a:r>
              <a:rPr lang="en-US" dirty="0"/>
              <a:t>Very fine pitch - 4 microns used for </a:t>
            </a:r>
            <a:r>
              <a:rPr lang="en-US" dirty="0" smtClean="0"/>
              <a:t/>
            </a:r>
            <a:br>
              <a:rPr lang="en-US" dirty="0" smtClean="0"/>
            </a:br>
            <a:r>
              <a:rPr lang="en-US" dirty="0" smtClean="0"/>
              <a:t>3D </a:t>
            </a:r>
            <a:r>
              <a:rPr lang="en-US" dirty="0" err="1"/>
              <a:t>Tezzaron</a:t>
            </a:r>
            <a:r>
              <a:rPr lang="en-US" dirty="0"/>
              <a:t> wafers </a:t>
            </a:r>
          </a:p>
          <a:p>
            <a:pPr marL="241093" lvl="1" indent="0">
              <a:buFontTx/>
              <a:buChar char="•"/>
              <a:defRPr/>
            </a:pPr>
            <a:r>
              <a:rPr lang="en-US" dirty="0"/>
              <a:t>Mechanical strength enables </a:t>
            </a:r>
            <a:r>
              <a:rPr lang="en-US" dirty="0" smtClean="0"/>
              <a:t/>
            </a:r>
            <a:br>
              <a:rPr lang="en-US" dirty="0" smtClean="0"/>
            </a:br>
            <a:r>
              <a:rPr lang="en-US" dirty="0" smtClean="0"/>
              <a:t>aggressive </a:t>
            </a:r>
            <a:r>
              <a:rPr lang="en-US" dirty="0"/>
              <a:t>post-bond thinning</a:t>
            </a:r>
          </a:p>
          <a:p>
            <a:pPr marL="241093" lvl="1" indent="0">
              <a:buFontTx/>
              <a:buChar char="•"/>
              <a:defRPr/>
            </a:pPr>
            <a:r>
              <a:rPr lang="en-US" dirty="0"/>
              <a:t>Uses standard IC processes - CMP and </a:t>
            </a:r>
            <a:r>
              <a:rPr lang="en-US" dirty="0" smtClean="0"/>
              <a:t/>
            </a:r>
            <a:br>
              <a:rPr lang="en-US" dirty="0" smtClean="0"/>
            </a:br>
            <a:r>
              <a:rPr lang="en-US" dirty="0" err="1" smtClean="0"/>
              <a:t>metalization</a:t>
            </a:r>
            <a:endParaRPr lang="en-US" dirty="0"/>
          </a:p>
          <a:p>
            <a:pPr marL="241093" lvl="1" indent="0">
              <a:buFontTx/>
              <a:buChar char="•"/>
              <a:defRPr/>
            </a:pPr>
            <a:r>
              <a:rPr lang="en-US" dirty="0"/>
              <a:t> Can withstand high </a:t>
            </a:r>
            <a:r>
              <a:rPr lang="en-US" dirty="0" smtClean="0"/>
              <a:t>temperatures</a:t>
            </a:r>
            <a:endParaRPr lang="en-US" dirty="0"/>
          </a:p>
          <a:p>
            <a:pPr marL="0" indent="0">
              <a:defRPr/>
            </a:pPr>
            <a:r>
              <a:rPr lang="en-US" dirty="0" smtClean="0"/>
              <a:t>Wafer-wafer bond can be </a:t>
            </a:r>
            <a:r>
              <a:rPr lang="en-US" dirty="0" err="1" smtClean="0"/>
              <a:t>reworkable</a:t>
            </a:r>
            <a:endParaRPr lang="en-US" dirty="0" smtClean="0"/>
          </a:p>
          <a:p>
            <a:pPr marL="0" indent="0">
              <a:defRPr/>
            </a:pPr>
            <a:r>
              <a:rPr lang="en-US" dirty="0" smtClean="0"/>
              <a:t>In </a:t>
            </a:r>
            <a:r>
              <a:rPr lang="en-US" dirty="0"/>
              <a:t>principal can be low cost</a:t>
            </a:r>
          </a:p>
          <a:p>
            <a:endParaRPr lang="en-US" dirty="0"/>
          </a:p>
        </p:txBody>
      </p:sp>
      <p:sp>
        <p:nvSpPr>
          <p:cNvPr id="4" name="Date Placeholder 3"/>
          <p:cNvSpPr>
            <a:spLocks noGrp="1"/>
          </p:cNvSpPr>
          <p:nvPr>
            <p:ph type="dt" sz="half" idx="10"/>
          </p:nvPr>
        </p:nvSpPr>
        <p:spPr/>
        <p:txBody>
          <a:bodyPr/>
          <a:lstStyle/>
          <a:p>
            <a:r>
              <a:rPr lang="en-US" smtClean="0"/>
              <a:t>R. Lipton</a:t>
            </a:r>
            <a:endParaRPr lang="en-US" dirty="0"/>
          </a:p>
        </p:txBody>
      </p:sp>
      <p:sp>
        <p:nvSpPr>
          <p:cNvPr id="5" name="Slide Number Placeholder 4"/>
          <p:cNvSpPr>
            <a:spLocks noGrp="1"/>
          </p:cNvSpPr>
          <p:nvPr>
            <p:ph type="sldNum" sz="quarter" idx="12"/>
          </p:nvPr>
        </p:nvSpPr>
        <p:spPr/>
        <p:txBody>
          <a:bodyPr/>
          <a:lstStyle/>
          <a:p>
            <a:fld id="{3DE29B2B-0122-2449-A951-ADA25041C29A}" type="slidenum">
              <a:rPr lang="en-US" smtClean="0"/>
              <a:t>26</a:t>
            </a:fld>
            <a:endParaRPr lang="en-US"/>
          </a:p>
        </p:txBody>
      </p:sp>
      <p:pic>
        <p:nvPicPr>
          <p:cNvPr id="6" name="Picture 5"/>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983276" y="1290425"/>
            <a:ext cx="3086123" cy="3232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2F3946">
                    <a:alpha val="85097"/>
                  </a:srgbClr>
                </a:solidFill>
                <a:round/>
                <a:headEnd/>
                <a:tailEnd/>
              </a14:hiddenLine>
            </a:ext>
          </a:extLst>
        </p:spPr>
      </p:pic>
      <p:grpSp>
        <p:nvGrpSpPr>
          <p:cNvPr id="13" name="Group 12"/>
          <p:cNvGrpSpPr/>
          <p:nvPr/>
        </p:nvGrpSpPr>
        <p:grpSpPr>
          <a:xfrm>
            <a:off x="6321878" y="3998378"/>
            <a:ext cx="2646395" cy="2280952"/>
            <a:chOff x="6495068" y="-15918"/>
            <a:chExt cx="2646395" cy="2280952"/>
          </a:xfrm>
        </p:grpSpPr>
        <p:pic>
          <p:nvPicPr>
            <p:cNvPr id="8" name="Picture 7"/>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flipH="1">
              <a:off x="6495068" y="-15918"/>
              <a:ext cx="2646395" cy="1954422"/>
            </a:xfrm>
            <a:prstGeom prst="rect">
              <a:avLst/>
            </a:prstGeom>
          </p:spPr>
        </p:pic>
        <p:sp>
          <p:nvSpPr>
            <p:cNvPr id="9" name="TextBox 8"/>
            <p:cNvSpPr txBox="1"/>
            <p:nvPr/>
          </p:nvSpPr>
          <p:spPr>
            <a:xfrm>
              <a:off x="7229441" y="1938504"/>
              <a:ext cx="1504264" cy="326530"/>
            </a:xfrm>
            <a:prstGeom prst="rect">
              <a:avLst/>
            </a:prstGeom>
            <a:noFill/>
          </p:spPr>
          <p:txBody>
            <a:bodyPr wrap="square" lIns="64291" tIns="32146" rIns="64291" bIns="32146" rtlCol="0">
              <a:spAutoFit/>
            </a:bodyPr>
            <a:lstStyle/>
            <a:p>
              <a:r>
                <a:rPr lang="en-US" sz="1700" dirty="0">
                  <a:solidFill>
                    <a:schemeClr val="accent5">
                      <a:lumMod val="25000"/>
                    </a:schemeClr>
                  </a:solidFill>
                </a:rPr>
                <a:t>4 </a:t>
              </a:r>
              <a:r>
                <a:rPr lang="en-US" sz="1700" dirty="0" smtClean="0">
                  <a:solidFill>
                    <a:schemeClr val="accent5">
                      <a:lumMod val="25000"/>
                    </a:schemeClr>
                  </a:solidFill>
                </a:rPr>
                <a:t>micron pitch</a:t>
              </a:r>
              <a:endParaRPr lang="en-US" sz="1700" dirty="0">
                <a:solidFill>
                  <a:schemeClr val="accent5">
                    <a:lumMod val="25000"/>
                  </a:schemeClr>
                </a:solidFill>
              </a:endParaRPr>
            </a:p>
          </p:txBody>
        </p:sp>
        <p:cxnSp>
          <p:nvCxnSpPr>
            <p:cNvPr id="10" name="Straight Arrow Connector 9"/>
            <p:cNvCxnSpPr/>
            <p:nvPr/>
          </p:nvCxnSpPr>
          <p:spPr bwMode="auto">
            <a:xfrm>
              <a:off x="7818266" y="2029264"/>
              <a:ext cx="189693" cy="0"/>
            </a:xfrm>
            <a:prstGeom prst="straightConnector1">
              <a:avLst/>
            </a:prstGeom>
            <a:gradFill rotWithShape="0">
              <a:gsLst>
                <a:gs pos="0">
                  <a:srgbClr val="074EB3">
                    <a:alpha val="72247"/>
                  </a:srgbClr>
                </a:gs>
                <a:gs pos="100000">
                  <a:srgbClr val="0B3280">
                    <a:alpha val="72247"/>
                  </a:srgbClr>
                </a:gs>
              </a:gsLst>
              <a:lin ang="5400000" scaled="1"/>
            </a:gradFill>
            <a:ln w="12700" cap="flat" cmpd="sng" algn="ctr">
              <a:solidFill>
                <a:schemeClr val="tx2">
                  <a:lumMod val="75000"/>
                  <a:alpha val="84999"/>
                </a:schemeClr>
              </a:solidFill>
              <a:prstDash val="solid"/>
              <a:round/>
              <a:headEnd type="triangle" w="med" len="med"/>
              <a:tailEnd type="triangl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pSp>
      <p:pic>
        <p:nvPicPr>
          <p:cNvPr id="11" name="Picture 4"/>
          <p:cNvPicPr>
            <a:picLocks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910891" y="0"/>
            <a:ext cx="1875258" cy="17483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extLst>
      <p:ext uri="{BB962C8B-B14F-4D97-AF65-F5344CB8AC3E}">
        <p14:creationId xmlns:p14="http://schemas.microsoft.com/office/powerpoint/2010/main" val="354500421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172583" y="2625791"/>
            <a:ext cx="4971417" cy="3317880"/>
          </a:xfrm>
          <a:prstGeom prst="rect">
            <a:avLst/>
          </a:prstGeom>
        </p:spPr>
      </p:pic>
      <p:sp>
        <p:nvSpPr>
          <p:cNvPr id="2" name="Title 1"/>
          <p:cNvSpPr>
            <a:spLocks noGrp="1"/>
          </p:cNvSpPr>
          <p:nvPr>
            <p:ph type="title"/>
          </p:nvPr>
        </p:nvSpPr>
        <p:spPr/>
        <p:txBody>
          <a:bodyPr/>
          <a:lstStyle/>
          <a:p>
            <a:r>
              <a:rPr lang="en-US" dirty="0" smtClean="0"/>
              <a:t>3D Demonstration Project</a:t>
            </a:r>
            <a:endParaRPr lang="en-US" dirty="0"/>
          </a:p>
        </p:txBody>
      </p:sp>
      <p:sp>
        <p:nvSpPr>
          <p:cNvPr id="3" name="Content Placeholder 2"/>
          <p:cNvSpPr>
            <a:spLocks noGrp="1"/>
          </p:cNvSpPr>
          <p:nvPr>
            <p:ph idx="1"/>
          </p:nvPr>
        </p:nvSpPr>
        <p:spPr>
          <a:xfrm>
            <a:off x="228600" y="1043046"/>
            <a:ext cx="8672513" cy="1219251"/>
          </a:xfrm>
        </p:spPr>
        <p:txBody>
          <a:bodyPr/>
          <a:lstStyle/>
          <a:p>
            <a:pPr marL="0" indent="0">
              <a:buNone/>
            </a:pPr>
            <a:r>
              <a:rPr lang="en-US" dirty="0" smtClean="0"/>
              <a:t>A working 3D process was demonstrated in a FNAL</a:t>
            </a:r>
            <a:r>
              <a:rPr lang="en-US" dirty="0"/>
              <a:t>/BNL </a:t>
            </a:r>
            <a:r>
              <a:rPr lang="en-US" i="1" dirty="0"/>
              <a:t>3-layer </a:t>
            </a:r>
            <a:r>
              <a:rPr lang="en-US" dirty="0"/>
              <a:t>(2 readout + 1 sensor) 3D </a:t>
            </a:r>
            <a:r>
              <a:rPr lang="en-US" dirty="0" smtClean="0"/>
              <a:t>wafer with chips </a:t>
            </a:r>
            <a:r>
              <a:rPr lang="en-US" dirty="0"/>
              <a:t>for ILC, CMS and X-ray imaging (VIPIC</a:t>
            </a:r>
            <a:r>
              <a:rPr lang="en-US" dirty="0" smtClean="0"/>
              <a:t>) in collaboration with </a:t>
            </a:r>
            <a:r>
              <a:rPr lang="en-US" dirty="0" err="1"/>
              <a:t>Tezzaron</a:t>
            </a:r>
            <a:r>
              <a:rPr lang="en-US" dirty="0"/>
              <a:t> and </a:t>
            </a:r>
            <a:r>
              <a:rPr lang="en-US" dirty="0" err="1" smtClean="0"/>
              <a:t>Ziptronix</a:t>
            </a:r>
            <a:r>
              <a:rPr lang="en-US" dirty="0" smtClean="0"/>
              <a:t>.</a:t>
            </a:r>
            <a:endParaRPr lang="en-US" dirty="0"/>
          </a:p>
          <a:p>
            <a:pPr marL="0" indent="0">
              <a:buNone/>
            </a:pPr>
            <a:endParaRPr lang="en-US" dirty="0"/>
          </a:p>
        </p:txBody>
      </p:sp>
      <p:sp>
        <p:nvSpPr>
          <p:cNvPr id="4" name="Date Placeholder 3"/>
          <p:cNvSpPr>
            <a:spLocks noGrp="1"/>
          </p:cNvSpPr>
          <p:nvPr>
            <p:ph type="dt" sz="half" idx="10"/>
          </p:nvPr>
        </p:nvSpPr>
        <p:spPr/>
        <p:txBody>
          <a:bodyPr/>
          <a:lstStyle/>
          <a:p>
            <a:fld id="{50889BEA-2B91-403F-ADA4-053DEE04721E}" type="datetime1">
              <a:rPr lang="en-US" altLang="en-US" smtClean="0"/>
              <a:pPr/>
              <a:t>10/15/15</a:t>
            </a:fld>
            <a:endParaRPr lang="en-US" altLang="en-US"/>
          </a:p>
        </p:txBody>
      </p:sp>
      <p:sp>
        <p:nvSpPr>
          <p:cNvPr id="5" name="Footer Placeholder 4"/>
          <p:cNvSpPr>
            <a:spLocks noGrp="1"/>
          </p:cNvSpPr>
          <p:nvPr>
            <p:ph type="ftr" sz="quarter" idx="11"/>
          </p:nvPr>
        </p:nvSpPr>
        <p:spPr/>
        <p:txBody>
          <a:bodyPr/>
          <a:lstStyle/>
          <a:p>
            <a:pPr>
              <a:defRPr/>
            </a:pPr>
            <a:r>
              <a:rPr lang="en-US" smtClean="0"/>
              <a:t>Presenter | Presentation Title</a:t>
            </a:r>
            <a:endParaRPr lang="en-US" b="1"/>
          </a:p>
        </p:txBody>
      </p:sp>
      <p:sp>
        <p:nvSpPr>
          <p:cNvPr id="6" name="Slide Number Placeholder 5"/>
          <p:cNvSpPr>
            <a:spLocks noGrp="1"/>
          </p:cNvSpPr>
          <p:nvPr>
            <p:ph type="sldNum" sz="quarter" idx="12"/>
          </p:nvPr>
        </p:nvSpPr>
        <p:spPr/>
        <p:txBody>
          <a:bodyPr/>
          <a:lstStyle/>
          <a:p>
            <a:fld id="{52E9C158-AEF1-41A2-A6CE-6F0BAB305EFD}" type="slidenum">
              <a:rPr lang="en-US" altLang="en-US" smtClean="0"/>
              <a:pPr/>
              <a:t>27</a:t>
            </a:fld>
            <a:endParaRPr lang="en-US" altLang="en-US"/>
          </a:p>
        </p:txBody>
      </p:sp>
      <p:pic>
        <p:nvPicPr>
          <p:cNvPr id="7" name="Picture 6" descr="EyeTVSnapshot[1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656" y="2570478"/>
            <a:ext cx="4497591" cy="3373193"/>
          </a:xfrm>
          <a:prstGeom prst="rect">
            <a:avLst/>
          </a:prstGeom>
        </p:spPr>
      </p:pic>
      <p:sp>
        <p:nvSpPr>
          <p:cNvPr id="8" name="TextBox 7"/>
          <p:cNvSpPr txBox="1"/>
          <p:nvPr/>
        </p:nvSpPr>
        <p:spPr>
          <a:xfrm>
            <a:off x="3239394" y="3314362"/>
            <a:ext cx="1056962" cy="830997"/>
          </a:xfrm>
          <a:prstGeom prst="rect">
            <a:avLst/>
          </a:prstGeom>
          <a:noFill/>
        </p:spPr>
        <p:txBody>
          <a:bodyPr wrap="square" rtlCol="0">
            <a:spAutoFit/>
          </a:bodyPr>
          <a:lstStyle/>
          <a:p>
            <a:r>
              <a:rPr lang="en-US" dirty="0" smtClean="0">
                <a:solidFill>
                  <a:srgbClr val="CCFFCC"/>
                </a:solidFill>
              </a:rPr>
              <a:t>.5 mm sensor</a:t>
            </a:r>
            <a:endParaRPr lang="en-US" dirty="0">
              <a:solidFill>
                <a:srgbClr val="CCFFCC"/>
              </a:solidFill>
            </a:endParaRPr>
          </a:p>
        </p:txBody>
      </p:sp>
      <p:cxnSp>
        <p:nvCxnSpPr>
          <p:cNvPr id="9" name="Straight Arrow Connector 8"/>
          <p:cNvCxnSpPr/>
          <p:nvPr/>
        </p:nvCxnSpPr>
        <p:spPr>
          <a:xfrm flipH="1" flipV="1">
            <a:off x="1600672" y="4988104"/>
            <a:ext cx="1048371" cy="141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flipH="1">
            <a:off x="2447307" y="4066267"/>
            <a:ext cx="795398" cy="34661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2649043" y="4653705"/>
            <a:ext cx="1941204" cy="1200328"/>
          </a:xfrm>
          <a:prstGeom prst="rect">
            <a:avLst/>
          </a:prstGeom>
          <a:noFill/>
        </p:spPr>
        <p:txBody>
          <a:bodyPr wrap="square" rtlCol="0">
            <a:spAutoFit/>
          </a:bodyPr>
          <a:lstStyle/>
          <a:p>
            <a:r>
              <a:rPr lang="en-US" dirty="0" smtClean="0">
                <a:solidFill>
                  <a:srgbClr val="CCFFCC"/>
                </a:solidFill>
              </a:rPr>
              <a:t>34 micron high 2-tier VICTR chip</a:t>
            </a:r>
            <a:endParaRPr lang="en-US" dirty="0">
              <a:solidFill>
                <a:srgbClr val="CCFFCC"/>
              </a:solidFill>
            </a:endParaRPr>
          </a:p>
        </p:txBody>
      </p:sp>
      <p:sp>
        <p:nvSpPr>
          <p:cNvPr id="13" name="TextBox 12"/>
          <p:cNvSpPr txBox="1"/>
          <p:nvPr/>
        </p:nvSpPr>
        <p:spPr>
          <a:xfrm>
            <a:off x="6236630" y="3925114"/>
            <a:ext cx="1289708" cy="369332"/>
          </a:xfrm>
          <a:prstGeom prst="rect">
            <a:avLst/>
          </a:prstGeom>
          <a:noFill/>
        </p:spPr>
        <p:txBody>
          <a:bodyPr wrap="square" rtlCol="0">
            <a:spAutoFit/>
          </a:bodyPr>
          <a:lstStyle/>
          <a:p>
            <a:r>
              <a:rPr lang="en-US" dirty="0" smtClean="0">
                <a:solidFill>
                  <a:srgbClr val="CCFFCC"/>
                </a:solidFill>
              </a:rPr>
              <a:t>VICTR</a:t>
            </a:r>
            <a:endParaRPr lang="en-US" dirty="0">
              <a:solidFill>
                <a:srgbClr val="CCFFCC"/>
              </a:solidFill>
            </a:endParaRPr>
          </a:p>
        </p:txBody>
      </p:sp>
      <p:sp>
        <p:nvSpPr>
          <p:cNvPr id="14" name="TextBox 13"/>
          <p:cNvSpPr txBox="1"/>
          <p:nvPr/>
        </p:nvSpPr>
        <p:spPr>
          <a:xfrm>
            <a:off x="7642269" y="3881601"/>
            <a:ext cx="863856" cy="369332"/>
          </a:xfrm>
          <a:prstGeom prst="rect">
            <a:avLst/>
          </a:prstGeom>
          <a:noFill/>
        </p:spPr>
        <p:txBody>
          <a:bodyPr wrap="square" rtlCol="0">
            <a:spAutoFit/>
          </a:bodyPr>
          <a:lstStyle/>
          <a:p>
            <a:r>
              <a:rPr lang="en-US" dirty="0" smtClean="0">
                <a:solidFill>
                  <a:srgbClr val="CCFFCC"/>
                </a:solidFill>
              </a:rPr>
              <a:t>VIP</a:t>
            </a:r>
            <a:endParaRPr lang="en-US" dirty="0">
              <a:solidFill>
                <a:srgbClr val="CCFFCC"/>
              </a:solidFill>
            </a:endParaRPr>
          </a:p>
        </p:txBody>
      </p:sp>
      <p:sp>
        <p:nvSpPr>
          <p:cNvPr id="15" name="TextBox 14"/>
          <p:cNvSpPr txBox="1"/>
          <p:nvPr/>
        </p:nvSpPr>
        <p:spPr>
          <a:xfrm>
            <a:off x="7526338" y="4618772"/>
            <a:ext cx="1199834" cy="369332"/>
          </a:xfrm>
          <a:prstGeom prst="rect">
            <a:avLst/>
          </a:prstGeom>
          <a:noFill/>
        </p:spPr>
        <p:txBody>
          <a:bodyPr wrap="square" rtlCol="0">
            <a:spAutoFit/>
          </a:bodyPr>
          <a:lstStyle/>
          <a:p>
            <a:r>
              <a:rPr lang="en-US" dirty="0" smtClean="0">
                <a:solidFill>
                  <a:srgbClr val="CCFFCC"/>
                </a:solidFill>
              </a:rPr>
              <a:t>VIPIC</a:t>
            </a:r>
            <a:endParaRPr lang="en-US" dirty="0">
              <a:solidFill>
                <a:srgbClr val="CCFFCC"/>
              </a:solidFill>
            </a:endParaRPr>
          </a:p>
        </p:txBody>
      </p:sp>
      <p:sp>
        <p:nvSpPr>
          <p:cNvPr id="16" name="TextBox 15"/>
          <p:cNvSpPr txBox="1"/>
          <p:nvPr/>
        </p:nvSpPr>
        <p:spPr>
          <a:xfrm>
            <a:off x="4733089" y="5275153"/>
            <a:ext cx="2637260" cy="461665"/>
          </a:xfrm>
          <a:prstGeom prst="rect">
            <a:avLst/>
          </a:prstGeom>
          <a:noFill/>
        </p:spPr>
        <p:txBody>
          <a:bodyPr wrap="none" rtlCol="0">
            <a:spAutoFit/>
          </a:bodyPr>
          <a:lstStyle/>
          <a:p>
            <a:r>
              <a:rPr lang="en-US" dirty="0" smtClean="0">
                <a:solidFill>
                  <a:srgbClr val="CCFFCC"/>
                </a:solidFill>
              </a:rPr>
              <a:t>Wafer before dicing</a:t>
            </a:r>
            <a:endParaRPr lang="en-US" dirty="0">
              <a:solidFill>
                <a:srgbClr val="CCFFCC"/>
              </a:solidFill>
            </a:endParaRPr>
          </a:p>
        </p:txBody>
      </p:sp>
      <p:sp>
        <p:nvSpPr>
          <p:cNvPr id="18" name="TextBox 17"/>
          <p:cNvSpPr txBox="1"/>
          <p:nvPr/>
        </p:nvSpPr>
        <p:spPr>
          <a:xfrm>
            <a:off x="282042" y="2625791"/>
            <a:ext cx="1486254" cy="461665"/>
          </a:xfrm>
          <a:prstGeom prst="rect">
            <a:avLst/>
          </a:prstGeom>
          <a:noFill/>
        </p:spPr>
        <p:txBody>
          <a:bodyPr wrap="none" rtlCol="0">
            <a:spAutoFit/>
          </a:bodyPr>
          <a:lstStyle/>
          <a:p>
            <a:r>
              <a:rPr lang="en-US" dirty="0" smtClean="0">
                <a:solidFill>
                  <a:srgbClr val="CCFFCC"/>
                </a:solidFill>
              </a:rPr>
              <a:t>Test board</a:t>
            </a:r>
            <a:endParaRPr lang="en-US" dirty="0">
              <a:solidFill>
                <a:srgbClr val="CCFFCC"/>
              </a:solidFill>
            </a:endParaRPr>
          </a:p>
        </p:txBody>
      </p:sp>
    </p:spTree>
    <p:extLst>
      <p:ext uri="{BB962C8B-B14F-4D97-AF65-F5344CB8AC3E}">
        <p14:creationId xmlns:p14="http://schemas.microsoft.com/office/powerpoint/2010/main" val="4847506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54031" y="0"/>
            <a:ext cx="6553200" cy="894522"/>
          </a:xfrm>
        </p:spPr>
        <p:txBody>
          <a:bodyPr anchor="ctr">
            <a:normAutofit/>
          </a:bodyPr>
          <a:lstStyle/>
          <a:p>
            <a:r>
              <a:rPr lang="en-US" dirty="0" smtClean="0"/>
              <a:t>Sensor Integration –</a:t>
            </a:r>
            <a:r>
              <a:rPr lang="en-US" dirty="0" smtClean="0">
                <a:solidFill>
                  <a:srgbClr val="FF0000"/>
                </a:solidFill>
              </a:rPr>
              <a:t>Three tier devices</a:t>
            </a:r>
            <a:endParaRPr lang="en-US" dirty="0">
              <a:solidFill>
                <a:srgbClr val="FF0000"/>
              </a:solidFill>
            </a:endParaRPr>
          </a:p>
        </p:txBody>
      </p:sp>
      <p:sp>
        <p:nvSpPr>
          <p:cNvPr id="3" name="Content Placeholder 2"/>
          <p:cNvSpPr>
            <a:spLocks noGrp="1"/>
          </p:cNvSpPr>
          <p:nvPr>
            <p:ph idx="1"/>
          </p:nvPr>
        </p:nvSpPr>
        <p:spPr>
          <a:xfrm>
            <a:off x="0" y="946390"/>
            <a:ext cx="9080500" cy="3000513"/>
          </a:xfrm>
        </p:spPr>
        <p:txBody>
          <a:bodyPr>
            <a:normAutofit/>
          </a:bodyPr>
          <a:lstStyle/>
          <a:p>
            <a:r>
              <a:rPr lang="en-US" dirty="0" smtClean="0"/>
              <a:t>We then chip-to-wafer oxide (DBI) bonded 3D chips to BNL sensors to form three-tier integrated sensor/electronics assemblies</a:t>
            </a:r>
          </a:p>
          <a:p>
            <a:pPr lvl="1"/>
            <a:r>
              <a:rPr lang="en-US" dirty="0" smtClean="0"/>
              <a:t>VIP(ILC), VICTR(CMS), and VIPIC(X-Ray) assemblies</a:t>
            </a:r>
            <a:endParaRPr lang="en-US" dirty="0"/>
          </a:p>
        </p:txBody>
      </p:sp>
      <p:sp>
        <p:nvSpPr>
          <p:cNvPr id="4" name="Date Placeholder 3"/>
          <p:cNvSpPr>
            <a:spLocks noGrp="1"/>
          </p:cNvSpPr>
          <p:nvPr>
            <p:ph type="dt" sz="half" idx="10"/>
          </p:nvPr>
        </p:nvSpPr>
        <p:spPr>
          <a:xfrm>
            <a:off x="0" y="6454833"/>
            <a:ext cx="2133600" cy="365125"/>
          </a:xfrm>
        </p:spPr>
        <p:txBody>
          <a:bodyPr/>
          <a:lstStyle/>
          <a:p>
            <a:r>
              <a:rPr lang="en-US" dirty="0" smtClean="0"/>
              <a:t>R. Lipton</a:t>
            </a:r>
            <a:endParaRPr lang="en-US" dirty="0"/>
          </a:p>
        </p:txBody>
      </p:sp>
      <p:sp>
        <p:nvSpPr>
          <p:cNvPr id="5" name="Slide Number Placeholder 4"/>
          <p:cNvSpPr>
            <a:spLocks noGrp="1"/>
          </p:cNvSpPr>
          <p:nvPr>
            <p:ph type="sldNum" sz="quarter" idx="12"/>
          </p:nvPr>
        </p:nvSpPr>
        <p:spPr/>
        <p:txBody>
          <a:bodyPr/>
          <a:lstStyle/>
          <a:p>
            <a:fld id="{3DE29B2B-0122-2449-A951-ADA25041C29A}" type="slidenum">
              <a:rPr lang="en-US" smtClean="0"/>
              <a:t>28</a:t>
            </a:fld>
            <a:endParaRPr lang="en-US"/>
          </a:p>
        </p:txBody>
      </p:sp>
      <p:pic>
        <p:nvPicPr>
          <p:cNvPr id="7" name="Picture 6"/>
          <p:cNvPicPr>
            <a:picLocks noChangeAspect="1"/>
          </p:cNvPicPr>
          <p:nvPr/>
        </p:nvPicPr>
        <p:blipFill>
          <a:blip r:embed="rId2"/>
          <a:stretch>
            <a:fillRect/>
          </a:stretch>
        </p:blipFill>
        <p:spPr>
          <a:xfrm>
            <a:off x="0" y="3868040"/>
            <a:ext cx="5443177" cy="2488310"/>
          </a:xfrm>
          <a:prstGeom prst="rect">
            <a:avLst/>
          </a:prstGeom>
        </p:spPr>
      </p:pic>
      <p:pic>
        <p:nvPicPr>
          <p:cNvPr id="14" name="Picture 1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656130" y="2949517"/>
            <a:ext cx="3252175" cy="3406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2F3946">
                    <a:alpha val="85097"/>
                  </a:srgbClr>
                </a:solidFill>
                <a:round/>
                <a:headEnd/>
                <a:tailEnd/>
              </a14:hiddenLine>
            </a:ext>
          </a:extLst>
        </p:spPr>
      </p:pic>
      <p:sp>
        <p:nvSpPr>
          <p:cNvPr id="6" name="TextBox 5"/>
          <p:cNvSpPr txBox="1"/>
          <p:nvPr/>
        </p:nvSpPr>
        <p:spPr>
          <a:xfrm>
            <a:off x="0" y="3383280"/>
            <a:ext cx="1884575" cy="369332"/>
          </a:xfrm>
          <a:prstGeom prst="rect">
            <a:avLst/>
          </a:prstGeom>
          <a:noFill/>
          <a:ln>
            <a:solidFill>
              <a:srgbClr val="FF6600"/>
            </a:solidFill>
          </a:ln>
        </p:spPr>
        <p:txBody>
          <a:bodyPr wrap="none" rtlCol="0">
            <a:spAutoFit/>
          </a:bodyPr>
          <a:lstStyle/>
          <a:p>
            <a:r>
              <a:rPr lang="en-US" sz="1800" dirty="0" smtClean="0"/>
              <a:t>Wafer-wafer bond</a:t>
            </a:r>
            <a:endParaRPr lang="en-US" sz="1800" dirty="0"/>
          </a:p>
        </p:txBody>
      </p:sp>
      <p:sp>
        <p:nvSpPr>
          <p:cNvPr id="11" name="TextBox 10"/>
          <p:cNvSpPr txBox="1"/>
          <p:nvPr/>
        </p:nvSpPr>
        <p:spPr>
          <a:xfrm>
            <a:off x="3558602" y="3383280"/>
            <a:ext cx="1743348" cy="369332"/>
          </a:xfrm>
          <a:prstGeom prst="rect">
            <a:avLst/>
          </a:prstGeom>
          <a:noFill/>
          <a:ln>
            <a:solidFill>
              <a:srgbClr val="FF6600"/>
            </a:solidFill>
          </a:ln>
        </p:spPr>
        <p:txBody>
          <a:bodyPr wrap="none" rtlCol="0">
            <a:spAutoFit/>
          </a:bodyPr>
          <a:lstStyle/>
          <a:p>
            <a:r>
              <a:rPr lang="en-US" sz="1800" dirty="0" smtClean="0"/>
              <a:t>Chip-wafer bond</a:t>
            </a:r>
            <a:endParaRPr lang="en-US" sz="1800" dirty="0"/>
          </a:p>
        </p:txBody>
      </p:sp>
      <p:cxnSp>
        <p:nvCxnSpPr>
          <p:cNvPr id="12" name="Straight Arrow Connector 11"/>
          <p:cNvCxnSpPr/>
          <p:nvPr/>
        </p:nvCxnSpPr>
        <p:spPr>
          <a:xfrm flipH="1">
            <a:off x="4003040" y="3752612"/>
            <a:ext cx="406400" cy="1205468"/>
          </a:xfrm>
          <a:prstGeom prst="straightConnector1">
            <a:avLst/>
          </a:prstGeom>
          <a:ln>
            <a:solidFill>
              <a:srgbClr val="FF6600"/>
            </a:solidFill>
            <a:tailEnd type="arrow"/>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564004" y="5565894"/>
            <a:ext cx="301660" cy="369332"/>
          </a:xfrm>
          <a:prstGeom prst="rect">
            <a:avLst/>
          </a:prstGeom>
          <a:solidFill>
            <a:srgbClr val="FFFFFF"/>
          </a:solidFill>
        </p:spPr>
        <p:txBody>
          <a:bodyPr wrap="none" rtlCol="0">
            <a:spAutoFit/>
          </a:bodyPr>
          <a:lstStyle/>
          <a:p>
            <a:r>
              <a:rPr lang="en-US" dirty="0" smtClean="0"/>
              <a:t>1</a:t>
            </a:r>
            <a:endParaRPr lang="en-US" dirty="0"/>
          </a:p>
        </p:txBody>
      </p:sp>
      <p:sp>
        <p:nvSpPr>
          <p:cNvPr id="15" name="TextBox 14"/>
          <p:cNvSpPr txBox="1"/>
          <p:nvPr/>
        </p:nvSpPr>
        <p:spPr>
          <a:xfrm>
            <a:off x="564004" y="4605496"/>
            <a:ext cx="301660" cy="369332"/>
          </a:xfrm>
          <a:prstGeom prst="rect">
            <a:avLst/>
          </a:prstGeom>
          <a:solidFill>
            <a:srgbClr val="FFFFFF"/>
          </a:solidFill>
        </p:spPr>
        <p:txBody>
          <a:bodyPr wrap="none" rtlCol="0">
            <a:spAutoFit/>
          </a:bodyPr>
          <a:lstStyle/>
          <a:p>
            <a:r>
              <a:rPr lang="en-US" dirty="0"/>
              <a:t>2</a:t>
            </a:r>
          </a:p>
        </p:txBody>
      </p:sp>
      <p:sp>
        <p:nvSpPr>
          <p:cNvPr id="16" name="TextBox 15"/>
          <p:cNvSpPr txBox="1"/>
          <p:nvPr/>
        </p:nvSpPr>
        <p:spPr>
          <a:xfrm>
            <a:off x="564004" y="4111228"/>
            <a:ext cx="301660" cy="369332"/>
          </a:xfrm>
          <a:prstGeom prst="rect">
            <a:avLst/>
          </a:prstGeom>
          <a:solidFill>
            <a:srgbClr val="FFFFFF"/>
          </a:solidFill>
        </p:spPr>
        <p:txBody>
          <a:bodyPr wrap="none" rtlCol="0">
            <a:spAutoFit/>
          </a:bodyPr>
          <a:lstStyle/>
          <a:p>
            <a:r>
              <a:rPr lang="en-US" dirty="0" smtClean="0"/>
              <a:t>3</a:t>
            </a:r>
            <a:endParaRPr lang="en-US" dirty="0"/>
          </a:p>
        </p:txBody>
      </p:sp>
      <p:cxnSp>
        <p:nvCxnSpPr>
          <p:cNvPr id="9" name="Straight Arrow Connector 8"/>
          <p:cNvCxnSpPr/>
          <p:nvPr/>
        </p:nvCxnSpPr>
        <p:spPr>
          <a:xfrm>
            <a:off x="426720" y="3752612"/>
            <a:ext cx="627311" cy="727948"/>
          </a:xfrm>
          <a:prstGeom prst="straightConnector1">
            <a:avLst/>
          </a:prstGeom>
          <a:ln>
            <a:solidFill>
              <a:srgbClr val="FF66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4147297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R. Lipton</a:t>
            </a:r>
            <a:endParaRPr lang="en-US" dirty="0"/>
          </a:p>
        </p:txBody>
      </p:sp>
      <p:sp>
        <p:nvSpPr>
          <p:cNvPr id="5" name="Slide Number Placeholder 4"/>
          <p:cNvSpPr>
            <a:spLocks noGrp="1"/>
          </p:cNvSpPr>
          <p:nvPr>
            <p:ph type="sldNum" sz="quarter" idx="12"/>
          </p:nvPr>
        </p:nvSpPr>
        <p:spPr/>
        <p:txBody>
          <a:bodyPr/>
          <a:lstStyle/>
          <a:p>
            <a:fld id="{3DE29B2B-0122-2449-A951-ADA25041C29A}" type="slidenum">
              <a:rPr lang="en-US" smtClean="0"/>
              <a:t>29</a:t>
            </a:fld>
            <a:endParaRPr lang="en-US"/>
          </a:p>
        </p:txBody>
      </p:sp>
      <p:pic>
        <p:nvPicPr>
          <p:cNvPr id="6" name="Picture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97747"/>
            <a:ext cx="9144000" cy="6102627"/>
          </a:xfrm>
          <a:prstGeom prst="rect">
            <a:avLst/>
          </a:prstGeom>
        </p:spPr>
      </p:pic>
      <p:sp>
        <p:nvSpPr>
          <p:cNvPr id="7" name="TextBox 6"/>
          <p:cNvSpPr txBox="1"/>
          <p:nvPr/>
        </p:nvSpPr>
        <p:spPr>
          <a:xfrm>
            <a:off x="3993790" y="2628614"/>
            <a:ext cx="1289708" cy="369332"/>
          </a:xfrm>
          <a:prstGeom prst="rect">
            <a:avLst/>
          </a:prstGeom>
          <a:noFill/>
        </p:spPr>
        <p:txBody>
          <a:bodyPr wrap="square" rtlCol="0">
            <a:spAutoFit/>
          </a:bodyPr>
          <a:lstStyle/>
          <a:p>
            <a:r>
              <a:rPr lang="en-US" dirty="0" smtClean="0">
                <a:solidFill>
                  <a:srgbClr val="CCFFCC"/>
                </a:solidFill>
              </a:rPr>
              <a:t>VICTR</a:t>
            </a:r>
            <a:endParaRPr lang="en-US" dirty="0">
              <a:solidFill>
                <a:srgbClr val="CCFFCC"/>
              </a:solidFill>
            </a:endParaRPr>
          </a:p>
        </p:txBody>
      </p:sp>
      <p:sp>
        <p:nvSpPr>
          <p:cNvPr id="8" name="TextBox 7"/>
          <p:cNvSpPr txBox="1"/>
          <p:nvPr/>
        </p:nvSpPr>
        <p:spPr>
          <a:xfrm>
            <a:off x="6451731" y="2654014"/>
            <a:ext cx="863856" cy="369332"/>
          </a:xfrm>
          <a:prstGeom prst="rect">
            <a:avLst/>
          </a:prstGeom>
          <a:noFill/>
        </p:spPr>
        <p:txBody>
          <a:bodyPr wrap="square" rtlCol="0">
            <a:spAutoFit/>
          </a:bodyPr>
          <a:lstStyle/>
          <a:p>
            <a:r>
              <a:rPr lang="en-US" dirty="0" smtClean="0">
                <a:solidFill>
                  <a:srgbClr val="CCFFCC"/>
                </a:solidFill>
              </a:rPr>
              <a:t>VIP</a:t>
            </a:r>
            <a:endParaRPr lang="en-US" dirty="0">
              <a:solidFill>
                <a:srgbClr val="CCFFCC"/>
              </a:solidFill>
            </a:endParaRPr>
          </a:p>
        </p:txBody>
      </p:sp>
      <p:sp>
        <p:nvSpPr>
          <p:cNvPr id="9" name="TextBox 8"/>
          <p:cNvSpPr txBox="1"/>
          <p:nvPr/>
        </p:nvSpPr>
        <p:spPr>
          <a:xfrm>
            <a:off x="792753" y="2738779"/>
            <a:ext cx="863856" cy="369332"/>
          </a:xfrm>
          <a:prstGeom prst="rect">
            <a:avLst/>
          </a:prstGeom>
          <a:noFill/>
        </p:spPr>
        <p:txBody>
          <a:bodyPr wrap="square" rtlCol="0">
            <a:spAutoFit/>
          </a:bodyPr>
          <a:lstStyle/>
          <a:p>
            <a:r>
              <a:rPr lang="en-US" dirty="0" smtClean="0">
                <a:solidFill>
                  <a:srgbClr val="CCFFCC"/>
                </a:solidFill>
              </a:rPr>
              <a:t>VIP</a:t>
            </a:r>
            <a:endParaRPr lang="en-US" dirty="0">
              <a:solidFill>
                <a:srgbClr val="CCFFCC"/>
              </a:solidFill>
            </a:endParaRPr>
          </a:p>
        </p:txBody>
      </p:sp>
      <p:sp>
        <p:nvSpPr>
          <p:cNvPr id="10" name="TextBox 9"/>
          <p:cNvSpPr txBox="1"/>
          <p:nvPr/>
        </p:nvSpPr>
        <p:spPr>
          <a:xfrm>
            <a:off x="564153" y="3946311"/>
            <a:ext cx="1199834" cy="369332"/>
          </a:xfrm>
          <a:prstGeom prst="rect">
            <a:avLst/>
          </a:prstGeom>
          <a:noFill/>
        </p:spPr>
        <p:txBody>
          <a:bodyPr wrap="square" rtlCol="0">
            <a:spAutoFit/>
          </a:bodyPr>
          <a:lstStyle/>
          <a:p>
            <a:r>
              <a:rPr lang="en-US" dirty="0" smtClean="0">
                <a:solidFill>
                  <a:srgbClr val="CCFFCC"/>
                </a:solidFill>
              </a:rPr>
              <a:t>VIPIC</a:t>
            </a:r>
            <a:endParaRPr lang="en-US" dirty="0">
              <a:solidFill>
                <a:srgbClr val="CCFFCC"/>
              </a:solidFill>
            </a:endParaRPr>
          </a:p>
        </p:txBody>
      </p:sp>
      <p:sp>
        <p:nvSpPr>
          <p:cNvPr id="11" name="TextBox 10"/>
          <p:cNvSpPr txBox="1"/>
          <p:nvPr/>
        </p:nvSpPr>
        <p:spPr>
          <a:xfrm>
            <a:off x="6451731" y="3946311"/>
            <a:ext cx="1199834" cy="369332"/>
          </a:xfrm>
          <a:prstGeom prst="rect">
            <a:avLst/>
          </a:prstGeom>
          <a:noFill/>
        </p:spPr>
        <p:txBody>
          <a:bodyPr wrap="square" rtlCol="0">
            <a:spAutoFit/>
          </a:bodyPr>
          <a:lstStyle/>
          <a:p>
            <a:r>
              <a:rPr lang="en-US" dirty="0" smtClean="0">
                <a:solidFill>
                  <a:srgbClr val="CCFFCC"/>
                </a:solidFill>
              </a:rPr>
              <a:t>VIPIC</a:t>
            </a:r>
            <a:endParaRPr lang="en-US" dirty="0">
              <a:solidFill>
                <a:srgbClr val="CCFFCC"/>
              </a:solidFill>
            </a:endParaRPr>
          </a:p>
        </p:txBody>
      </p:sp>
      <p:sp>
        <p:nvSpPr>
          <p:cNvPr id="2" name="TextBox 1"/>
          <p:cNvSpPr txBox="1"/>
          <p:nvPr/>
        </p:nvSpPr>
        <p:spPr>
          <a:xfrm>
            <a:off x="2365893" y="5072063"/>
            <a:ext cx="5285672" cy="461665"/>
          </a:xfrm>
          <a:prstGeom prst="rect">
            <a:avLst/>
          </a:prstGeom>
          <a:noFill/>
        </p:spPr>
        <p:txBody>
          <a:bodyPr wrap="none" rtlCol="0">
            <a:spAutoFit/>
          </a:bodyPr>
          <a:lstStyle/>
          <a:p>
            <a:r>
              <a:rPr lang="en-US" dirty="0" smtClean="0">
                <a:solidFill>
                  <a:schemeClr val="bg1"/>
                </a:solidFill>
              </a:rPr>
              <a:t>Next step is tiling these into dense arrays</a:t>
            </a:r>
            <a:endParaRPr lang="en-US" dirty="0">
              <a:solidFill>
                <a:schemeClr val="bg1"/>
              </a:solidFill>
            </a:endParaRPr>
          </a:p>
        </p:txBody>
      </p:sp>
    </p:spTree>
    <p:extLst>
      <p:ext uri="{BB962C8B-B14F-4D97-AF65-F5344CB8AC3E}">
        <p14:creationId xmlns:p14="http://schemas.microsoft.com/office/powerpoint/2010/main" val="404275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Next Generation</a:t>
            </a:r>
            <a:endParaRPr lang="en-US" dirty="0"/>
          </a:p>
        </p:txBody>
      </p:sp>
      <p:sp>
        <p:nvSpPr>
          <p:cNvPr id="3" name="Content Placeholder 2"/>
          <p:cNvSpPr>
            <a:spLocks noGrp="1"/>
          </p:cNvSpPr>
          <p:nvPr>
            <p:ph idx="1"/>
          </p:nvPr>
        </p:nvSpPr>
        <p:spPr/>
        <p:txBody>
          <a:bodyPr/>
          <a:lstStyle/>
          <a:p>
            <a:pPr marL="0" indent="0">
              <a:buNone/>
            </a:pPr>
            <a:r>
              <a:rPr lang="en-US" dirty="0" smtClean="0"/>
              <a:t>The </a:t>
            </a:r>
            <a:r>
              <a:rPr lang="en-US" dirty="0"/>
              <a:t>next generation of </a:t>
            </a:r>
            <a:r>
              <a:rPr lang="en-US" dirty="0" smtClean="0"/>
              <a:t>experiments require huge areas of complex silicon sensors and electronics </a:t>
            </a:r>
            <a:r>
              <a:rPr lang="en-US" dirty="0"/>
              <a:t>~</a:t>
            </a:r>
            <a:r>
              <a:rPr lang="en-US" dirty="0" smtClean="0"/>
              <a:t> 200 m</a:t>
            </a:r>
            <a:r>
              <a:rPr lang="en-US" baseline="30000" dirty="0" smtClean="0"/>
              <a:t>2</a:t>
            </a:r>
            <a:r>
              <a:rPr lang="en-US" dirty="0" smtClean="0"/>
              <a:t> each for the ATLAS and CMS trackers + 600 for CMS HGCAL</a:t>
            </a:r>
          </a:p>
          <a:p>
            <a:r>
              <a:rPr lang="en-US" dirty="0" smtClean="0"/>
              <a:t>600 m</a:t>
            </a:r>
            <a:r>
              <a:rPr lang="en-US" baseline="30000" dirty="0" smtClean="0"/>
              <a:t>2</a:t>
            </a:r>
            <a:r>
              <a:rPr lang="en-US" dirty="0" smtClean="0"/>
              <a:t> for the CMS HGC</a:t>
            </a:r>
          </a:p>
          <a:p>
            <a:pPr marL="0" indent="0">
              <a:buNone/>
            </a:pPr>
            <a:r>
              <a:rPr lang="en-US" dirty="0" smtClean="0"/>
              <a:t>For HL-LHC we would also like to tag arrival times of tracks and showers to the ~20 </a:t>
            </a:r>
            <a:r>
              <a:rPr lang="en-US" dirty="0" err="1" smtClean="0"/>
              <a:t>ps</a:t>
            </a:r>
            <a:r>
              <a:rPr lang="en-US" dirty="0" smtClean="0"/>
              <a:t> level to separate vertices of origin.</a:t>
            </a:r>
          </a:p>
          <a:p>
            <a:r>
              <a:rPr lang="en-US" dirty="0" smtClean="0"/>
              <a:t>Larger areas</a:t>
            </a:r>
          </a:p>
          <a:p>
            <a:r>
              <a:rPr lang="en-US" dirty="0" smtClean="0"/>
              <a:t>More complexity-track-based L1 triggers</a:t>
            </a:r>
          </a:p>
          <a:p>
            <a:r>
              <a:rPr lang="en-US" dirty="0" smtClean="0"/>
              <a:t>Increased radiation hardness</a:t>
            </a:r>
          </a:p>
          <a:p>
            <a:r>
              <a:rPr lang="en-US" dirty="0" smtClean="0"/>
              <a:t>Lower mass</a:t>
            </a:r>
          </a:p>
          <a:p>
            <a:r>
              <a:rPr lang="en-US" dirty="0" smtClean="0"/>
              <a:t>…</a:t>
            </a:r>
            <a:endParaRPr lang="en-US" dirty="0"/>
          </a:p>
        </p:txBody>
      </p:sp>
      <p:sp>
        <p:nvSpPr>
          <p:cNvPr id="4" name="Date Placeholder 3"/>
          <p:cNvSpPr>
            <a:spLocks noGrp="1"/>
          </p:cNvSpPr>
          <p:nvPr>
            <p:ph type="dt" sz="half" idx="10"/>
          </p:nvPr>
        </p:nvSpPr>
        <p:spPr/>
        <p:txBody>
          <a:bodyPr/>
          <a:lstStyle/>
          <a:p>
            <a:pPr>
              <a:defRPr/>
            </a:pPr>
            <a:fld id="{D70D8EF8-F064-6A40-B19D-0941D670F26E}" type="datetime1">
              <a:rPr lang="en-US" smtClean="0"/>
              <a:pPr>
                <a:defRPr/>
              </a:pPr>
              <a:t>10/15/15</a:t>
            </a:fld>
            <a:endParaRPr lang="en-US"/>
          </a:p>
        </p:txBody>
      </p:sp>
      <p:sp>
        <p:nvSpPr>
          <p:cNvPr id="5" name="Footer Placeholder 4"/>
          <p:cNvSpPr>
            <a:spLocks noGrp="1"/>
          </p:cNvSpPr>
          <p:nvPr>
            <p:ph type="ftr" sz="quarter" idx="11"/>
          </p:nvPr>
        </p:nvSpPr>
        <p:spPr/>
        <p:txBody>
          <a:bodyPr/>
          <a:lstStyle/>
          <a:p>
            <a:pPr>
              <a:defRPr/>
            </a:pPr>
            <a:r>
              <a:rPr lang="en-US" smtClean="0"/>
              <a:t>Presenter | Presentation Title</a:t>
            </a:r>
            <a:endParaRPr lang="en-US" b="1" dirty="0"/>
          </a:p>
        </p:txBody>
      </p:sp>
      <p:sp>
        <p:nvSpPr>
          <p:cNvPr id="6" name="Slide Number Placeholder 5"/>
          <p:cNvSpPr>
            <a:spLocks noGrp="1"/>
          </p:cNvSpPr>
          <p:nvPr>
            <p:ph type="sldNum" sz="quarter" idx="12"/>
          </p:nvPr>
        </p:nvSpPr>
        <p:spPr/>
        <p:txBody>
          <a:bodyPr/>
          <a:lstStyle/>
          <a:p>
            <a:pPr>
              <a:defRPr/>
            </a:pPr>
            <a:fld id="{CFC3D40E-93B6-704B-9CF8-AB245665D91F}" type="slidenum">
              <a:rPr lang="en-US" smtClean="0"/>
              <a:pPr>
                <a:defRPr/>
              </a:pPr>
              <a:t>3</a:t>
            </a:fld>
            <a:endParaRPr lang="en-US" dirty="0"/>
          </a:p>
        </p:txBody>
      </p:sp>
    </p:spTree>
    <p:extLst>
      <p:ext uri="{BB962C8B-B14F-4D97-AF65-F5344CB8AC3E}">
        <p14:creationId xmlns:p14="http://schemas.microsoft.com/office/powerpoint/2010/main" val="151607290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VIP</a:t>
            </a:r>
            <a:endParaRPr lang="en-US" dirty="0"/>
          </a:p>
        </p:txBody>
      </p:sp>
      <p:sp>
        <p:nvSpPr>
          <p:cNvPr id="5" name="Date Placeholder 4"/>
          <p:cNvSpPr>
            <a:spLocks noGrp="1"/>
          </p:cNvSpPr>
          <p:nvPr>
            <p:ph type="dt" sz="half" idx="10"/>
          </p:nvPr>
        </p:nvSpPr>
        <p:spPr/>
        <p:txBody>
          <a:bodyPr/>
          <a:lstStyle/>
          <a:p>
            <a:r>
              <a:rPr lang="en-US" smtClean="0"/>
              <a:t>R. Lipton </a:t>
            </a:r>
            <a:endParaRPr lang="en-US" dirty="0"/>
          </a:p>
        </p:txBody>
      </p:sp>
      <p:sp>
        <p:nvSpPr>
          <p:cNvPr id="6" name="Slide Number Placeholder 5"/>
          <p:cNvSpPr>
            <a:spLocks noGrp="1"/>
          </p:cNvSpPr>
          <p:nvPr>
            <p:ph type="sldNum" sz="quarter" idx="12"/>
          </p:nvPr>
        </p:nvSpPr>
        <p:spPr/>
        <p:txBody>
          <a:bodyPr/>
          <a:lstStyle/>
          <a:p>
            <a:fld id="{3DE29B2B-0122-2449-A951-ADA25041C29A}" type="slidenum">
              <a:rPr lang="en-US" smtClean="0"/>
              <a:t>30</a:t>
            </a:fld>
            <a:endParaRPr lang="en-US"/>
          </a:p>
        </p:txBody>
      </p:sp>
      <p:pic>
        <p:nvPicPr>
          <p:cNvPr id="7" name="Picture 6" descr="VIP.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908846"/>
            <a:ext cx="9144000" cy="4447504"/>
          </a:xfrm>
          <a:prstGeom prst="rect">
            <a:avLst/>
          </a:prstGeom>
        </p:spPr>
      </p:pic>
      <p:sp>
        <p:nvSpPr>
          <p:cNvPr id="8" name="TextBox 7"/>
          <p:cNvSpPr txBox="1"/>
          <p:nvPr/>
        </p:nvSpPr>
        <p:spPr>
          <a:xfrm>
            <a:off x="4186381" y="5599668"/>
            <a:ext cx="803563" cy="369332"/>
          </a:xfrm>
          <a:prstGeom prst="rect">
            <a:avLst/>
          </a:prstGeom>
          <a:noFill/>
        </p:spPr>
        <p:txBody>
          <a:bodyPr wrap="none" rtlCol="0">
            <a:spAutoFit/>
          </a:bodyPr>
          <a:lstStyle/>
          <a:p>
            <a:r>
              <a:rPr lang="en-US" dirty="0" smtClean="0"/>
              <a:t>sensor</a:t>
            </a:r>
            <a:endParaRPr lang="en-US" dirty="0"/>
          </a:p>
        </p:txBody>
      </p:sp>
      <p:sp>
        <p:nvSpPr>
          <p:cNvPr id="9" name="TextBox 8"/>
          <p:cNvSpPr txBox="1"/>
          <p:nvPr/>
        </p:nvSpPr>
        <p:spPr>
          <a:xfrm>
            <a:off x="3263900" y="3289300"/>
            <a:ext cx="2223836" cy="923330"/>
          </a:xfrm>
          <a:prstGeom prst="rect">
            <a:avLst/>
          </a:prstGeom>
          <a:noFill/>
        </p:spPr>
        <p:txBody>
          <a:bodyPr wrap="none" rtlCol="0">
            <a:spAutoFit/>
          </a:bodyPr>
          <a:lstStyle/>
          <a:p>
            <a:r>
              <a:rPr lang="en-US" dirty="0" smtClean="0">
                <a:solidFill>
                  <a:srgbClr val="FFFF00"/>
                </a:solidFill>
              </a:rPr>
              <a:t>2-tier VIP chip</a:t>
            </a:r>
          </a:p>
          <a:p>
            <a:r>
              <a:rPr lang="en-US" dirty="0" smtClean="0">
                <a:solidFill>
                  <a:srgbClr val="FFFF00"/>
                </a:solidFill>
              </a:rPr>
              <a:t>24 micron pitch pixels</a:t>
            </a:r>
          </a:p>
          <a:p>
            <a:r>
              <a:rPr lang="en-US" dirty="0" smtClean="0">
                <a:solidFill>
                  <a:srgbClr val="FFFF00"/>
                </a:solidFill>
              </a:rPr>
              <a:t>192x192</a:t>
            </a:r>
            <a:endParaRPr lang="en-US" dirty="0">
              <a:solidFill>
                <a:srgbClr val="FFFF00"/>
              </a:solidFill>
            </a:endParaRPr>
          </a:p>
        </p:txBody>
      </p:sp>
      <p:cxnSp>
        <p:nvCxnSpPr>
          <p:cNvPr id="11" name="Straight Arrow Connector 10"/>
          <p:cNvCxnSpPr/>
          <p:nvPr/>
        </p:nvCxnSpPr>
        <p:spPr>
          <a:xfrm flipV="1">
            <a:off x="870329" y="5372100"/>
            <a:ext cx="564771" cy="7167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178674" y="5187434"/>
            <a:ext cx="603839" cy="369332"/>
          </a:xfrm>
          <a:prstGeom prst="rect">
            <a:avLst/>
          </a:prstGeom>
          <a:noFill/>
        </p:spPr>
        <p:txBody>
          <a:bodyPr wrap="none" rtlCol="0">
            <a:spAutoFit/>
          </a:bodyPr>
          <a:lstStyle/>
          <a:p>
            <a:r>
              <a:rPr lang="en-US" dirty="0" smtClean="0"/>
              <a:t>34 </a:t>
            </a:r>
            <a:r>
              <a:rPr lang="en-US" dirty="0" smtClean="0">
                <a:latin typeface="Symbol" charset="2"/>
                <a:cs typeface="Symbol" charset="2"/>
              </a:rPr>
              <a:t>m</a:t>
            </a:r>
            <a:endParaRPr lang="en-US" dirty="0">
              <a:latin typeface="Symbol" charset="2"/>
              <a:cs typeface="Symbol" charset="2"/>
            </a:endParaRPr>
          </a:p>
        </p:txBody>
      </p:sp>
    </p:spTree>
    <p:extLst>
      <p:ext uri="{BB962C8B-B14F-4D97-AF65-F5344CB8AC3E}">
        <p14:creationId xmlns:p14="http://schemas.microsoft.com/office/powerpoint/2010/main" val="267532205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Some Results</a:t>
            </a:r>
            <a:endParaRPr lang="en-US" dirty="0"/>
          </a:p>
        </p:txBody>
      </p:sp>
      <p:sp>
        <p:nvSpPr>
          <p:cNvPr id="4" name="Date Placeholder 3"/>
          <p:cNvSpPr>
            <a:spLocks noGrp="1"/>
          </p:cNvSpPr>
          <p:nvPr>
            <p:ph type="dt" sz="half" idx="10"/>
          </p:nvPr>
        </p:nvSpPr>
        <p:spPr/>
        <p:txBody>
          <a:bodyPr/>
          <a:lstStyle/>
          <a:p>
            <a:pPr>
              <a:defRPr/>
            </a:pPr>
            <a:fld id="{D70D8EF8-F064-6A40-B19D-0941D670F26E}" type="datetime1">
              <a:rPr lang="en-US" smtClean="0"/>
              <a:pPr>
                <a:defRPr/>
              </a:pPr>
              <a:t>10/15/15</a:t>
            </a:fld>
            <a:endParaRPr lang="en-US"/>
          </a:p>
        </p:txBody>
      </p:sp>
      <p:sp>
        <p:nvSpPr>
          <p:cNvPr id="5" name="Footer Placeholder 4"/>
          <p:cNvSpPr>
            <a:spLocks noGrp="1"/>
          </p:cNvSpPr>
          <p:nvPr>
            <p:ph type="ftr" sz="quarter" idx="11"/>
          </p:nvPr>
        </p:nvSpPr>
        <p:spPr/>
        <p:txBody>
          <a:bodyPr/>
          <a:lstStyle/>
          <a:p>
            <a:pPr>
              <a:defRPr/>
            </a:pPr>
            <a:r>
              <a:rPr lang="en-US" smtClean="0"/>
              <a:t>Presenter | Presentation Title</a:t>
            </a:r>
            <a:endParaRPr lang="en-US" b="1" dirty="0"/>
          </a:p>
        </p:txBody>
      </p:sp>
      <p:sp>
        <p:nvSpPr>
          <p:cNvPr id="6" name="Slide Number Placeholder 5"/>
          <p:cNvSpPr>
            <a:spLocks noGrp="1"/>
          </p:cNvSpPr>
          <p:nvPr>
            <p:ph type="sldNum" sz="quarter" idx="12"/>
          </p:nvPr>
        </p:nvSpPr>
        <p:spPr/>
        <p:txBody>
          <a:bodyPr/>
          <a:lstStyle/>
          <a:p>
            <a:pPr>
              <a:defRPr/>
            </a:pPr>
            <a:fld id="{CFC3D40E-93B6-704B-9CF8-AB245665D91F}" type="slidenum">
              <a:rPr lang="en-US" smtClean="0"/>
              <a:pPr>
                <a:defRPr/>
              </a:pPr>
              <a:t>31</a:t>
            </a:fld>
            <a:endParaRPr lang="en-US" dirty="0"/>
          </a:p>
        </p:txBody>
      </p:sp>
      <p:pic>
        <p:nvPicPr>
          <p:cNvPr id="7" name="Picture 6" descr="Unbonded_Noise.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01388" y="901011"/>
            <a:ext cx="5689591" cy="4396502"/>
          </a:xfrm>
          <a:prstGeom prst="rect">
            <a:avLst/>
          </a:prstGeom>
        </p:spPr>
      </p:pic>
      <p:sp>
        <p:nvSpPr>
          <p:cNvPr id="8" name="TextBox 7"/>
          <p:cNvSpPr txBox="1"/>
          <p:nvPr/>
        </p:nvSpPr>
        <p:spPr>
          <a:xfrm>
            <a:off x="358216" y="901011"/>
            <a:ext cx="3723273" cy="4154983"/>
          </a:xfrm>
          <a:prstGeom prst="rect">
            <a:avLst/>
          </a:prstGeom>
          <a:noFill/>
        </p:spPr>
        <p:txBody>
          <a:bodyPr wrap="square" rtlCol="0">
            <a:spAutoFit/>
          </a:bodyPr>
          <a:lstStyle/>
          <a:p>
            <a:r>
              <a:rPr lang="en-US" dirty="0" smtClean="0"/>
              <a:t>For the VIPIC x-ray imaging chip we were able to compare noise of the oxide-bonded pixels to the same chip with bump bonds. </a:t>
            </a:r>
          </a:p>
          <a:p>
            <a:r>
              <a:rPr lang="en-US" dirty="0" smtClean="0"/>
              <a:t>The noise in the oxide bonded pixels is  almost a factor of two lower than the conventionally bump bonded parts due to lower capacitance. </a:t>
            </a:r>
            <a:endParaRPr lang="en-US" dirty="0"/>
          </a:p>
        </p:txBody>
      </p:sp>
    </p:spTree>
    <p:extLst>
      <p:ext uri="{BB962C8B-B14F-4D97-AF65-F5344CB8AC3E}">
        <p14:creationId xmlns:p14="http://schemas.microsoft.com/office/powerpoint/2010/main" val="347446660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More 3D Results</a:t>
            </a:r>
            <a:endParaRPr lang="en-US" dirty="0"/>
          </a:p>
        </p:txBody>
      </p:sp>
      <p:sp>
        <p:nvSpPr>
          <p:cNvPr id="4" name="Date Placeholder 3"/>
          <p:cNvSpPr>
            <a:spLocks noGrp="1"/>
          </p:cNvSpPr>
          <p:nvPr>
            <p:ph type="dt" sz="half" idx="10"/>
          </p:nvPr>
        </p:nvSpPr>
        <p:spPr/>
        <p:txBody>
          <a:bodyPr/>
          <a:lstStyle/>
          <a:p>
            <a:pPr>
              <a:defRPr/>
            </a:pPr>
            <a:fld id="{D70D8EF8-F064-6A40-B19D-0941D670F26E}" type="datetime1">
              <a:rPr lang="en-US" smtClean="0"/>
              <a:pPr>
                <a:defRPr/>
              </a:pPr>
              <a:t>10/15/15</a:t>
            </a:fld>
            <a:endParaRPr lang="en-US"/>
          </a:p>
        </p:txBody>
      </p:sp>
      <p:sp>
        <p:nvSpPr>
          <p:cNvPr id="5" name="Footer Placeholder 4"/>
          <p:cNvSpPr>
            <a:spLocks noGrp="1"/>
          </p:cNvSpPr>
          <p:nvPr>
            <p:ph type="ftr" sz="quarter" idx="11"/>
          </p:nvPr>
        </p:nvSpPr>
        <p:spPr/>
        <p:txBody>
          <a:bodyPr/>
          <a:lstStyle/>
          <a:p>
            <a:pPr>
              <a:defRPr/>
            </a:pPr>
            <a:r>
              <a:rPr lang="en-US" smtClean="0"/>
              <a:t>Presenter | Presentation Title</a:t>
            </a:r>
            <a:endParaRPr lang="en-US" b="1" dirty="0"/>
          </a:p>
        </p:txBody>
      </p:sp>
      <p:sp>
        <p:nvSpPr>
          <p:cNvPr id="6" name="Slide Number Placeholder 5"/>
          <p:cNvSpPr>
            <a:spLocks noGrp="1"/>
          </p:cNvSpPr>
          <p:nvPr>
            <p:ph type="sldNum" sz="quarter" idx="12"/>
          </p:nvPr>
        </p:nvSpPr>
        <p:spPr/>
        <p:txBody>
          <a:bodyPr/>
          <a:lstStyle/>
          <a:p>
            <a:pPr>
              <a:defRPr/>
            </a:pPr>
            <a:fld id="{CFC3D40E-93B6-704B-9CF8-AB245665D91F}" type="slidenum">
              <a:rPr lang="en-US" smtClean="0"/>
              <a:pPr>
                <a:defRPr/>
              </a:pPr>
              <a:t>32</a:t>
            </a:fld>
            <a:endParaRPr lang="en-US" dirty="0"/>
          </a:p>
        </p:txBody>
      </p:sp>
      <p:pic>
        <p:nvPicPr>
          <p:cNvPr id="7" name="Picture 6" descr="Screen Shot 2014-10-23 at 3.44.19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911867"/>
            <a:ext cx="4093262" cy="3518854"/>
          </a:xfrm>
          <a:prstGeom prst="rect">
            <a:avLst/>
          </a:prstGeom>
        </p:spPr>
      </p:pic>
      <p:sp>
        <p:nvSpPr>
          <p:cNvPr id="8" name="TextBox 7"/>
          <p:cNvSpPr txBox="1"/>
          <p:nvPr/>
        </p:nvSpPr>
        <p:spPr>
          <a:xfrm>
            <a:off x="688314" y="4413610"/>
            <a:ext cx="3480678" cy="369332"/>
          </a:xfrm>
          <a:prstGeom prst="rect">
            <a:avLst/>
          </a:prstGeom>
          <a:noFill/>
        </p:spPr>
        <p:txBody>
          <a:bodyPr wrap="none" rtlCol="0">
            <a:spAutoFit/>
          </a:bodyPr>
          <a:lstStyle/>
          <a:p>
            <a:r>
              <a:rPr lang="en-US" sz="1800" dirty="0" smtClean="0"/>
              <a:t>CD109 radiogram of tungsten mask</a:t>
            </a:r>
            <a:endParaRPr lang="en-US" sz="1800" dirty="0"/>
          </a:p>
        </p:txBody>
      </p:sp>
      <p:pic>
        <p:nvPicPr>
          <p:cNvPr id="9" name="Picture 8" descr="logo_24.jpg"/>
          <p:cNvPicPr>
            <a:picLocks noChangeAspect="1"/>
          </p:cNvPicPr>
          <p:nvPr/>
        </p:nvPicPr>
        <p:blipFill>
          <a:blip r:embed="rId3">
            <a:alphaModFix amt="52000"/>
            <a:extLst>
              <a:ext uri="{28A0092B-C50C-407E-A947-70E740481C1C}">
                <a14:useLocalDpi xmlns:a14="http://schemas.microsoft.com/office/drawing/2010/main" val="0"/>
              </a:ext>
            </a:extLst>
          </a:blip>
          <a:stretch>
            <a:fillRect/>
          </a:stretch>
        </p:blipFill>
        <p:spPr>
          <a:xfrm rot="16200000">
            <a:off x="4148901" y="1826422"/>
            <a:ext cx="1669332" cy="1323409"/>
          </a:xfrm>
          <a:prstGeom prst="rect">
            <a:avLst/>
          </a:prstGeom>
          <a:noFill/>
        </p:spPr>
      </p:pic>
      <p:sp>
        <p:nvSpPr>
          <p:cNvPr id="10" name="TextBox 9"/>
          <p:cNvSpPr txBox="1"/>
          <p:nvPr/>
        </p:nvSpPr>
        <p:spPr>
          <a:xfrm>
            <a:off x="4560592" y="2737358"/>
            <a:ext cx="965679" cy="461665"/>
          </a:xfrm>
          <a:prstGeom prst="rect">
            <a:avLst/>
          </a:prstGeom>
          <a:noFill/>
        </p:spPr>
        <p:txBody>
          <a:bodyPr wrap="none" rtlCol="0">
            <a:spAutoFit/>
          </a:bodyPr>
          <a:lstStyle/>
          <a:p>
            <a:pPr algn="ctr"/>
            <a:r>
              <a:rPr lang="en-US" sz="1200" dirty="0" smtClean="0"/>
              <a:t>400x400 </a:t>
            </a:r>
            <a:r>
              <a:rPr lang="en-US" sz="1200" dirty="0" smtClean="0">
                <a:latin typeface="Symbol" charset="2"/>
                <a:cs typeface="Symbol" charset="2"/>
              </a:rPr>
              <a:t>m</a:t>
            </a:r>
            <a:r>
              <a:rPr lang="en-US" sz="1200" dirty="0" smtClean="0"/>
              <a:t>m</a:t>
            </a:r>
            <a:br>
              <a:rPr lang="en-US" sz="1200" dirty="0" smtClean="0"/>
            </a:br>
            <a:r>
              <a:rPr lang="en-US" sz="1200" dirty="0" smtClean="0"/>
              <a:t>mask</a:t>
            </a:r>
            <a:endParaRPr lang="en-US" sz="1200" dirty="0"/>
          </a:p>
        </p:txBody>
      </p:sp>
      <p:sp>
        <p:nvSpPr>
          <p:cNvPr id="11" name="TextBox 10"/>
          <p:cNvSpPr txBox="1"/>
          <p:nvPr/>
        </p:nvSpPr>
        <p:spPr>
          <a:xfrm>
            <a:off x="1313458" y="3199023"/>
            <a:ext cx="1788433" cy="646331"/>
          </a:xfrm>
          <a:prstGeom prst="rect">
            <a:avLst/>
          </a:prstGeom>
          <a:noFill/>
        </p:spPr>
        <p:txBody>
          <a:bodyPr wrap="none" rtlCol="0">
            <a:spAutoFit/>
          </a:bodyPr>
          <a:lstStyle/>
          <a:p>
            <a:r>
              <a:rPr lang="en-US" sz="1800" dirty="0" smtClean="0">
                <a:solidFill>
                  <a:schemeClr val="bg1"/>
                </a:solidFill>
              </a:rPr>
              <a:t>VIP – 24m pixels, </a:t>
            </a:r>
          </a:p>
          <a:p>
            <a:r>
              <a:rPr lang="en-US" sz="1800" dirty="0" smtClean="0">
                <a:solidFill>
                  <a:schemeClr val="bg1"/>
                </a:solidFill>
              </a:rPr>
              <a:t>Time stamp, ADC</a:t>
            </a:r>
            <a:endParaRPr lang="en-US" sz="1800" dirty="0">
              <a:solidFill>
                <a:schemeClr val="bg1"/>
              </a:solidFill>
            </a:endParaRPr>
          </a:p>
        </p:txBody>
      </p:sp>
      <p:pic>
        <p:nvPicPr>
          <p:cNvPr id="12" name="Picture 11" descr="beta4.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21862" y="4244769"/>
            <a:ext cx="5061459" cy="2075058"/>
          </a:xfrm>
          <a:prstGeom prst="rect">
            <a:avLst/>
          </a:prstGeom>
        </p:spPr>
      </p:pic>
      <p:sp>
        <p:nvSpPr>
          <p:cNvPr id="13" name="TextBox 12"/>
          <p:cNvSpPr txBox="1"/>
          <p:nvPr/>
        </p:nvSpPr>
        <p:spPr>
          <a:xfrm>
            <a:off x="5025876" y="5536336"/>
            <a:ext cx="2146742" cy="461665"/>
          </a:xfrm>
          <a:prstGeom prst="rect">
            <a:avLst/>
          </a:prstGeom>
          <a:noFill/>
        </p:spPr>
        <p:txBody>
          <a:bodyPr wrap="none" rtlCol="0">
            <a:spAutoFit/>
          </a:bodyPr>
          <a:lstStyle/>
          <a:p>
            <a:r>
              <a:rPr lang="en-US" dirty="0" smtClean="0">
                <a:solidFill>
                  <a:srgbClr val="FFFF00"/>
                </a:solidFill>
              </a:rPr>
              <a:t>Ru</a:t>
            </a:r>
            <a:r>
              <a:rPr lang="en-US" baseline="30000" dirty="0" smtClean="0">
                <a:solidFill>
                  <a:srgbClr val="FFFF00"/>
                </a:solidFill>
              </a:rPr>
              <a:t>109</a:t>
            </a:r>
            <a:r>
              <a:rPr lang="en-US" dirty="0" smtClean="0">
                <a:solidFill>
                  <a:srgbClr val="FFFF00"/>
                </a:solidFill>
              </a:rPr>
              <a:t> beta track</a:t>
            </a:r>
            <a:endParaRPr lang="en-US" dirty="0">
              <a:solidFill>
                <a:srgbClr val="FFFF00"/>
              </a:solidFill>
            </a:endParaRPr>
          </a:p>
        </p:txBody>
      </p:sp>
    </p:spTree>
    <p:extLst>
      <p:ext uri="{BB962C8B-B14F-4D97-AF65-F5344CB8AC3E}">
        <p14:creationId xmlns:p14="http://schemas.microsoft.com/office/powerpoint/2010/main" val="86807405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Other possible </a:t>
            </a:r>
            <a:r>
              <a:rPr lang="en-US" dirty="0" err="1" smtClean="0"/>
              <a:t>appliction</a:t>
            </a:r>
            <a:r>
              <a:rPr lang="en-US" dirty="0" smtClean="0"/>
              <a:t> - 3D </a:t>
            </a:r>
            <a:r>
              <a:rPr lang="en-US" dirty="0" err="1" smtClean="0"/>
              <a:t>SiPM</a:t>
            </a:r>
            <a:endParaRPr lang="en-US" dirty="0"/>
          </a:p>
        </p:txBody>
      </p:sp>
      <p:sp>
        <p:nvSpPr>
          <p:cNvPr id="3" name="Content Placeholder 2"/>
          <p:cNvSpPr>
            <a:spLocks noGrp="1"/>
          </p:cNvSpPr>
          <p:nvPr>
            <p:ph idx="1"/>
          </p:nvPr>
        </p:nvSpPr>
        <p:spPr>
          <a:xfrm>
            <a:off x="228600" y="879933"/>
            <a:ext cx="8672513" cy="3314383"/>
          </a:xfrm>
        </p:spPr>
        <p:txBody>
          <a:bodyPr/>
          <a:lstStyle/>
          <a:p>
            <a:pPr marL="0" indent="0">
              <a:buNone/>
            </a:pPr>
            <a:r>
              <a:rPr lang="en-US" dirty="0" smtClean="0"/>
              <a:t>3D Integrate the </a:t>
            </a:r>
            <a:r>
              <a:rPr lang="en-US" dirty="0" err="1" smtClean="0"/>
              <a:t>SiPM</a:t>
            </a:r>
            <a:r>
              <a:rPr lang="en-US" dirty="0" smtClean="0"/>
              <a:t> with active quenching and digital readout</a:t>
            </a:r>
          </a:p>
          <a:p>
            <a:pPr lvl="1"/>
            <a:r>
              <a:rPr lang="en-US" dirty="0" err="1" smtClean="0"/>
              <a:t>Micropixel</a:t>
            </a:r>
            <a:r>
              <a:rPr lang="en-US" dirty="0" smtClean="0"/>
              <a:t> resolution, turn off noisy pixels</a:t>
            </a:r>
          </a:p>
          <a:p>
            <a:pPr lvl="1"/>
            <a:r>
              <a:rPr lang="en-US" dirty="0" smtClean="0"/>
              <a:t>Lower capacitance -&gt; faster</a:t>
            </a:r>
          </a:p>
          <a:p>
            <a:pPr lvl="1"/>
            <a:r>
              <a:rPr lang="en-US" dirty="0" smtClean="0"/>
              <a:t>Active quenching -&gt; Faster, less </a:t>
            </a:r>
            <a:r>
              <a:rPr lang="en-US" dirty="0" err="1" smtClean="0"/>
              <a:t>afterpulsing</a:t>
            </a:r>
            <a:endParaRPr lang="en-US" dirty="0" smtClean="0"/>
          </a:p>
          <a:p>
            <a:pPr lvl="1"/>
            <a:r>
              <a:rPr lang="en-US" dirty="0" smtClean="0"/>
              <a:t>High fill factor</a:t>
            </a:r>
          </a:p>
          <a:p>
            <a:pPr lvl="1"/>
            <a:r>
              <a:rPr lang="en-US" dirty="0" smtClean="0"/>
              <a:t>Digital readout of a digital device…</a:t>
            </a:r>
          </a:p>
          <a:p>
            <a:pPr lvl="1"/>
            <a:endParaRPr lang="en-US" dirty="0"/>
          </a:p>
        </p:txBody>
      </p:sp>
      <p:sp>
        <p:nvSpPr>
          <p:cNvPr id="4" name="Date Placeholder 3"/>
          <p:cNvSpPr>
            <a:spLocks noGrp="1"/>
          </p:cNvSpPr>
          <p:nvPr>
            <p:ph type="dt" sz="half" idx="10"/>
          </p:nvPr>
        </p:nvSpPr>
        <p:spPr/>
        <p:txBody>
          <a:bodyPr/>
          <a:lstStyle/>
          <a:p>
            <a:pPr>
              <a:defRPr/>
            </a:pPr>
            <a:fld id="{D70D8EF8-F064-6A40-B19D-0941D670F26E}" type="datetime1">
              <a:rPr lang="en-US" smtClean="0"/>
              <a:pPr>
                <a:defRPr/>
              </a:pPr>
              <a:t>10/15/15</a:t>
            </a:fld>
            <a:endParaRPr lang="en-US"/>
          </a:p>
        </p:txBody>
      </p:sp>
      <p:sp>
        <p:nvSpPr>
          <p:cNvPr id="5" name="Footer Placeholder 4"/>
          <p:cNvSpPr>
            <a:spLocks noGrp="1"/>
          </p:cNvSpPr>
          <p:nvPr>
            <p:ph type="ftr" sz="quarter" idx="11"/>
          </p:nvPr>
        </p:nvSpPr>
        <p:spPr/>
        <p:txBody>
          <a:bodyPr/>
          <a:lstStyle/>
          <a:p>
            <a:pPr>
              <a:defRPr/>
            </a:pPr>
            <a:r>
              <a:rPr lang="en-US" smtClean="0"/>
              <a:t>Presenter | Presentation Title</a:t>
            </a:r>
            <a:endParaRPr lang="en-US" b="1" dirty="0"/>
          </a:p>
        </p:txBody>
      </p:sp>
      <p:sp>
        <p:nvSpPr>
          <p:cNvPr id="6" name="Slide Number Placeholder 5"/>
          <p:cNvSpPr>
            <a:spLocks noGrp="1"/>
          </p:cNvSpPr>
          <p:nvPr>
            <p:ph type="sldNum" sz="quarter" idx="12"/>
          </p:nvPr>
        </p:nvSpPr>
        <p:spPr/>
        <p:txBody>
          <a:bodyPr/>
          <a:lstStyle/>
          <a:p>
            <a:pPr>
              <a:defRPr/>
            </a:pPr>
            <a:fld id="{CFC3D40E-93B6-704B-9CF8-AB245665D91F}" type="slidenum">
              <a:rPr lang="en-US" smtClean="0"/>
              <a:pPr>
                <a:defRPr/>
              </a:pPr>
              <a:t>33</a:t>
            </a:fld>
            <a:endParaRPr lang="en-US" dirty="0"/>
          </a:p>
        </p:txBody>
      </p:sp>
      <p:pic>
        <p:nvPicPr>
          <p:cNvPr id="7" name="Picture 6"/>
          <p:cNvPicPr>
            <a:picLocks noChangeAspect="1"/>
          </p:cNvPicPr>
          <p:nvPr/>
        </p:nvPicPr>
        <p:blipFill>
          <a:blip r:embed="rId2"/>
          <a:stretch>
            <a:fillRect/>
          </a:stretch>
        </p:blipFill>
        <p:spPr>
          <a:xfrm>
            <a:off x="676275" y="3477509"/>
            <a:ext cx="6895381" cy="2468897"/>
          </a:xfrm>
          <a:prstGeom prst="rect">
            <a:avLst/>
          </a:prstGeom>
        </p:spPr>
      </p:pic>
    </p:spTree>
    <p:extLst>
      <p:ext uri="{BB962C8B-B14F-4D97-AF65-F5344CB8AC3E}">
        <p14:creationId xmlns:p14="http://schemas.microsoft.com/office/powerpoint/2010/main" val="426248361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4713185" y="0"/>
            <a:ext cx="4430815" cy="2871825"/>
          </a:xfrm>
          <a:prstGeom prst="rect">
            <a:avLst/>
          </a:prstGeom>
        </p:spPr>
      </p:pic>
      <p:sp>
        <p:nvSpPr>
          <p:cNvPr id="2" name="Title 1"/>
          <p:cNvSpPr>
            <a:spLocks noGrp="1"/>
          </p:cNvSpPr>
          <p:nvPr>
            <p:ph type="title"/>
          </p:nvPr>
        </p:nvSpPr>
        <p:spPr/>
        <p:txBody>
          <a:bodyPr/>
          <a:lstStyle/>
          <a:p>
            <a:r>
              <a:rPr lang="en-US" dirty="0" smtClean="0"/>
              <a:t>2.5D Assemblies</a:t>
            </a:r>
            <a:endParaRPr lang="en-US" dirty="0"/>
          </a:p>
        </p:txBody>
      </p:sp>
      <p:sp>
        <p:nvSpPr>
          <p:cNvPr id="3" name="Content Placeholder 2"/>
          <p:cNvSpPr>
            <a:spLocks noGrp="1"/>
          </p:cNvSpPr>
          <p:nvPr>
            <p:ph idx="1"/>
          </p:nvPr>
        </p:nvSpPr>
        <p:spPr>
          <a:xfrm>
            <a:off x="150843" y="1043046"/>
            <a:ext cx="5166997" cy="4987867"/>
          </a:xfrm>
        </p:spPr>
        <p:txBody>
          <a:bodyPr/>
          <a:lstStyle/>
          <a:p>
            <a:pPr marL="0" indent="0">
              <a:buNone/>
            </a:pPr>
            <a:r>
              <a:rPr lang="en-US" dirty="0" smtClean="0"/>
              <a:t>The commercial world is moving toward “2.5D” assemblies, using TSVs in a silicon or glass interposer</a:t>
            </a:r>
          </a:p>
          <a:p>
            <a:pPr marL="0" indent="0">
              <a:buNone/>
            </a:pPr>
            <a:r>
              <a:rPr lang="en-US" dirty="0" smtClean="0"/>
              <a:t>Higher speed assemblies, with much finer pitch (20x) than conventional PCBs.</a:t>
            </a:r>
          </a:p>
          <a:p>
            <a:pPr marL="0" indent="0">
              <a:buNone/>
            </a:pPr>
            <a:r>
              <a:rPr lang="en-US" dirty="0" smtClean="0"/>
              <a:t>Initial use on FPGAs</a:t>
            </a:r>
            <a:br>
              <a:rPr lang="en-US" dirty="0" smtClean="0"/>
            </a:br>
            <a:endParaRPr lang="en-US" dirty="0"/>
          </a:p>
        </p:txBody>
      </p:sp>
      <p:sp>
        <p:nvSpPr>
          <p:cNvPr id="4" name="Date Placeholder 3"/>
          <p:cNvSpPr>
            <a:spLocks noGrp="1"/>
          </p:cNvSpPr>
          <p:nvPr>
            <p:ph type="dt" sz="half" idx="10"/>
          </p:nvPr>
        </p:nvSpPr>
        <p:spPr/>
        <p:txBody>
          <a:bodyPr/>
          <a:lstStyle/>
          <a:p>
            <a:pPr>
              <a:defRPr/>
            </a:pPr>
            <a:fld id="{D70D8EF8-F064-6A40-B19D-0941D670F26E}" type="datetime1">
              <a:rPr lang="en-US" smtClean="0"/>
              <a:pPr>
                <a:defRPr/>
              </a:pPr>
              <a:t>10/15/15</a:t>
            </a:fld>
            <a:endParaRPr lang="en-US"/>
          </a:p>
        </p:txBody>
      </p:sp>
      <p:sp>
        <p:nvSpPr>
          <p:cNvPr id="5" name="Footer Placeholder 4"/>
          <p:cNvSpPr>
            <a:spLocks noGrp="1"/>
          </p:cNvSpPr>
          <p:nvPr>
            <p:ph type="ftr" sz="quarter" idx="11"/>
          </p:nvPr>
        </p:nvSpPr>
        <p:spPr/>
        <p:txBody>
          <a:bodyPr/>
          <a:lstStyle/>
          <a:p>
            <a:pPr>
              <a:defRPr/>
            </a:pPr>
            <a:r>
              <a:rPr lang="en-US" smtClean="0"/>
              <a:t>Presenter | Presentation Title</a:t>
            </a:r>
            <a:endParaRPr lang="en-US" b="1" dirty="0"/>
          </a:p>
        </p:txBody>
      </p:sp>
      <p:sp>
        <p:nvSpPr>
          <p:cNvPr id="6" name="Slide Number Placeholder 5"/>
          <p:cNvSpPr>
            <a:spLocks noGrp="1"/>
          </p:cNvSpPr>
          <p:nvPr>
            <p:ph type="sldNum" sz="quarter" idx="12"/>
          </p:nvPr>
        </p:nvSpPr>
        <p:spPr/>
        <p:txBody>
          <a:bodyPr/>
          <a:lstStyle/>
          <a:p>
            <a:pPr>
              <a:defRPr/>
            </a:pPr>
            <a:fld id="{CFC3D40E-93B6-704B-9CF8-AB245665D91F}" type="slidenum">
              <a:rPr lang="en-US" smtClean="0"/>
              <a:pPr>
                <a:defRPr/>
              </a:pPr>
              <a:t>34</a:t>
            </a:fld>
            <a:endParaRPr lang="en-US" dirty="0"/>
          </a:p>
        </p:txBody>
      </p:sp>
      <p:sp>
        <p:nvSpPr>
          <p:cNvPr id="7" name="TextBox 6"/>
          <p:cNvSpPr txBox="1"/>
          <p:nvPr/>
        </p:nvSpPr>
        <p:spPr>
          <a:xfrm>
            <a:off x="7260755" y="2293748"/>
            <a:ext cx="1883245" cy="857153"/>
          </a:xfrm>
          <a:prstGeom prst="rect">
            <a:avLst/>
          </a:prstGeom>
          <a:noFill/>
        </p:spPr>
        <p:txBody>
          <a:bodyPr wrap="square" rtlCol="0">
            <a:spAutoFit/>
          </a:bodyPr>
          <a:lstStyle/>
          <a:p>
            <a:r>
              <a:rPr lang="en-US" dirty="0" err="1" smtClean="0"/>
              <a:t>Xylinx</a:t>
            </a:r>
            <a:r>
              <a:rPr lang="en-US" dirty="0" smtClean="0"/>
              <a:t> ultra scale FPGA</a:t>
            </a:r>
            <a:endParaRPr lang="en-US" dirty="0"/>
          </a:p>
        </p:txBody>
      </p:sp>
      <p:pic>
        <p:nvPicPr>
          <p:cNvPr id="10" name="Picture 9"/>
          <p:cNvPicPr>
            <a:picLocks noChangeAspect="1"/>
          </p:cNvPicPr>
          <p:nvPr/>
        </p:nvPicPr>
        <p:blipFill>
          <a:blip r:embed="rId3"/>
          <a:stretch>
            <a:fillRect/>
          </a:stretch>
        </p:blipFill>
        <p:spPr>
          <a:xfrm>
            <a:off x="228600" y="3785033"/>
            <a:ext cx="4562342" cy="2457222"/>
          </a:xfrm>
          <a:prstGeom prst="rect">
            <a:avLst/>
          </a:prstGeom>
        </p:spPr>
      </p:pic>
      <p:pic>
        <p:nvPicPr>
          <p:cNvPr id="11" name="Picture 10"/>
          <p:cNvPicPr>
            <a:picLocks noChangeAspect="1"/>
          </p:cNvPicPr>
          <p:nvPr/>
        </p:nvPicPr>
        <p:blipFill>
          <a:blip r:embed="rId4"/>
          <a:stretch>
            <a:fillRect/>
          </a:stretch>
        </p:blipFill>
        <p:spPr>
          <a:xfrm>
            <a:off x="5468904" y="3323701"/>
            <a:ext cx="3246745" cy="2852631"/>
          </a:xfrm>
          <a:prstGeom prst="rect">
            <a:avLst/>
          </a:prstGeom>
        </p:spPr>
      </p:pic>
      <p:sp>
        <p:nvSpPr>
          <p:cNvPr id="12" name="TextBox 11"/>
          <p:cNvSpPr txBox="1"/>
          <p:nvPr/>
        </p:nvSpPr>
        <p:spPr>
          <a:xfrm>
            <a:off x="7664108" y="3369534"/>
            <a:ext cx="1479892" cy="830997"/>
          </a:xfrm>
          <a:prstGeom prst="rect">
            <a:avLst/>
          </a:prstGeom>
          <a:noFill/>
        </p:spPr>
        <p:txBody>
          <a:bodyPr wrap="none" rtlCol="0">
            <a:spAutoFit/>
          </a:bodyPr>
          <a:lstStyle/>
          <a:p>
            <a:r>
              <a:rPr lang="en-US" dirty="0" smtClean="0"/>
              <a:t>Silicon</a:t>
            </a:r>
          </a:p>
          <a:p>
            <a:r>
              <a:rPr lang="en-US" dirty="0" smtClean="0"/>
              <a:t>interposer</a:t>
            </a:r>
            <a:endParaRPr lang="en-US" dirty="0"/>
          </a:p>
        </p:txBody>
      </p:sp>
    </p:spTree>
    <p:extLst>
      <p:ext uri="{BB962C8B-B14F-4D97-AF65-F5344CB8AC3E}">
        <p14:creationId xmlns:p14="http://schemas.microsoft.com/office/powerpoint/2010/main" val="120573510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2.5D Interconnect Scales</a:t>
            </a:r>
            <a:endParaRPr lang="en-US" dirty="0"/>
          </a:p>
        </p:txBody>
      </p:sp>
      <p:sp>
        <p:nvSpPr>
          <p:cNvPr id="4" name="Date Placeholder 3"/>
          <p:cNvSpPr>
            <a:spLocks noGrp="1"/>
          </p:cNvSpPr>
          <p:nvPr>
            <p:ph type="dt" sz="half" idx="10"/>
          </p:nvPr>
        </p:nvSpPr>
        <p:spPr/>
        <p:txBody>
          <a:bodyPr/>
          <a:lstStyle/>
          <a:p>
            <a:pPr>
              <a:defRPr/>
            </a:pPr>
            <a:fld id="{D70D8EF8-F064-6A40-B19D-0941D670F26E}" type="datetime1">
              <a:rPr lang="en-US" smtClean="0"/>
              <a:pPr>
                <a:defRPr/>
              </a:pPr>
              <a:t>10/15/15</a:t>
            </a:fld>
            <a:endParaRPr lang="en-US"/>
          </a:p>
        </p:txBody>
      </p:sp>
      <p:sp>
        <p:nvSpPr>
          <p:cNvPr id="5" name="Footer Placeholder 4"/>
          <p:cNvSpPr>
            <a:spLocks noGrp="1"/>
          </p:cNvSpPr>
          <p:nvPr>
            <p:ph type="ftr" sz="quarter" idx="11"/>
          </p:nvPr>
        </p:nvSpPr>
        <p:spPr/>
        <p:txBody>
          <a:bodyPr/>
          <a:lstStyle/>
          <a:p>
            <a:pPr>
              <a:defRPr/>
            </a:pPr>
            <a:r>
              <a:rPr lang="en-US" smtClean="0"/>
              <a:t>Presenter | Presentation Title</a:t>
            </a:r>
            <a:endParaRPr lang="en-US" b="1" dirty="0"/>
          </a:p>
        </p:txBody>
      </p:sp>
      <p:sp>
        <p:nvSpPr>
          <p:cNvPr id="6" name="Slide Number Placeholder 5"/>
          <p:cNvSpPr>
            <a:spLocks noGrp="1"/>
          </p:cNvSpPr>
          <p:nvPr>
            <p:ph type="sldNum" sz="quarter" idx="12"/>
          </p:nvPr>
        </p:nvSpPr>
        <p:spPr/>
        <p:txBody>
          <a:bodyPr/>
          <a:lstStyle/>
          <a:p>
            <a:pPr>
              <a:defRPr/>
            </a:pPr>
            <a:fld id="{CFC3D40E-93B6-704B-9CF8-AB245665D91F}" type="slidenum">
              <a:rPr lang="en-US" smtClean="0"/>
              <a:pPr>
                <a:defRPr/>
              </a:pPr>
              <a:t>35</a:t>
            </a:fld>
            <a:endParaRPr lang="en-US" dirty="0"/>
          </a:p>
        </p:txBody>
      </p:sp>
      <p:pic>
        <p:nvPicPr>
          <p:cNvPr id="9" name="Picture 8"/>
          <p:cNvPicPr>
            <a:picLocks noChangeAspect="1"/>
          </p:cNvPicPr>
          <p:nvPr/>
        </p:nvPicPr>
        <p:blipFill>
          <a:blip r:embed="rId2"/>
          <a:stretch>
            <a:fillRect/>
          </a:stretch>
        </p:blipFill>
        <p:spPr>
          <a:xfrm>
            <a:off x="60478" y="825500"/>
            <a:ext cx="9144000" cy="5202621"/>
          </a:xfrm>
          <a:prstGeom prst="rect">
            <a:avLst/>
          </a:prstGeom>
        </p:spPr>
      </p:pic>
    </p:spTree>
    <p:extLst>
      <p:ext uri="{BB962C8B-B14F-4D97-AF65-F5344CB8AC3E}">
        <p14:creationId xmlns:p14="http://schemas.microsoft.com/office/powerpoint/2010/main" val="395053149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a:srcRect t="19448" b="19584"/>
          <a:stretch/>
        </p:blipFill>
        <p:spPr>
          <a:xfrm>
            <a:off x="0" y="2093976"/>
            <a:ext cx="5347949" cy="1993392"/>
          </a:xfrm>
          <a:prstGeom prst="rect">
            <a:avLst/>
          </a:prstGeom>
        </p:spPr>
      </p:pic>
      <p:sp>
        <p:nvSpPr>
          <p:cNvPr id="2" name="Title 1"/>
          <p:cNvSpPr>
            <a:spLocks noGrp="1"/>
          </p:cNvSpPr>
          <p:nvPr>
            <p:ph type="title"/>
          </p:nvPr>
        </p:nvSpPr>
        <p:spPr/>
        <p:txBody>
          <a:bodyPr/>
          <a:lstStyle/>
          <a:p>
            <a:r>
              <a:rPr lang="en-US" dirty="0" smtClean="0"/>
              <a:t>Interposer based assemblies for tracking</a:t>
            </a:r>
            <a:endParaRPr lang="en-US" dirty="0"/>
          </a:p>
        </p:txBody>
      </p:sp>
      <p:sp>
        <p:nvSpPr>
          <p:cNvPr id="3" name="Content Placeholder 2"/>
          <p:cNvSpPr>
            <a:spLocks noGrp="1"/>
          </p:cNvSpPr>
          <p:nvPr>
            <p:ph idx="1"/>
          </p:nvPr>
        </p:nvSpPr>
        <p:spPr>
          <a:xfrm>
            <a:off x="228600" y="1043046"/>
            <a:ext cx="8672513" cy="5195033"/>
          </a:xfrm>
        </p:spPr>
        <p:txBody>
          <a:bodyPr/>
          <a:lstStyle/>
          <a:p>
            <a:pPr marL="0" indent="0">
              <a:buNone/>
            </a:pPr>
            <a:r>
              <a:rPr lang="en-US" dirty="0" smtClean="0"/>
              <a:t>Interposers can be used as pitch adapters to mate </a:t>
            </a:r>
            <a:r>
              <a:rPr lang="en-US" i="1" dirty="0" smtClean="0"/>
              <a:t>large area </a:t>
            </a:r>
            <a:r>
              <a:rPr lang="en-US" dirty="0" smtClean="0"/>
              <a:t>silicon sensors to readout ICs</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Glass-based interposers have </a:t>
            </a:r>
            <a:br>
              <a:rPr lang="en-US" dirty="0" smtClean="0"/>
            </a:br>
            <a:r>
              <a:rPr lang="en-US" dirty="0" smtClean="0"/>
              <a:t>low dielectric constant and can </a:t>
            </a:r>
            <a:br>
              <a:rPr lang="en-US" dirty="0" smtClean="0"/>
            </a:br>
            <a:r>
              <a:rPr lang="en-US" dirty="0" smtClean="0"/>
              <a:t>be fabricated in large panels. </a:t>
            </a:r>
            <a:br>
              <a:rPr lang="en-US" dirty="0" smtClean="0"/>
            </a:br>
            <a:r>
              <a:rPr lang="en-US" dirty="0" smtClean="0"/>
              <a:t>Lithography similar to silicon.</a:t>
            </a:r>
          </a:p>
          <a:p>
            <a:pPr marL="0" indent="0">
              <a:buNone/>
            </a:pPr>
            <a:r>
              <a:rPr lang="en-US" dirty="0" smtClean="0"/>
              <a:t>Can achieve 20 micron diameter</a:t>
            </a:r>
          </a:p>
          <a:p>
            <a:pPr marL="0" indent="0">
              <a:buNone/>
            </a:pPr>
            <a:r>
              <a:rPr lang="en-US" dirty="0" smtClean="0"/>
              <a:t>&gt;10:1 aspect ratio</a:t>
            </a:r>
            <a:endParaRPr lang="en-US" dirty="0"/>
          </a:p>
        </p:txBody>
      </p:sp>
      <p:sp>
        <p:nvSpPr>
          <p:cNvPr id="4" name="Date Placeholder 3"/>
          <p:cNvSpPr>
            <a:spLocks noGrp="1"/>
          </p:cNvSpPr>
          <p:nvPr>
            <p:ph type="dt" sz="half" idx="10"/>
          </p:nvPr>
        </p:nvSpPr>
        <p:spPr/>
        <p:txBody>
          <a:bodyPr/>
          <a:lstStyle/>
          <a:p>
            <a:pPr>
              <a:defRPr/>
            </a:pPr>
            <a:fld id="{D70D8EF8-F064-6A40-B19D-0941D670F26E}" type="datetime1">
              <a:rPr lang="en-US" smtClean="0"/>
              <a:pPr>
                <a:defRPr/>
              </a:pPr>
              <a:t>10/15/15</a:t>
            </a:fld>
            <a:endParaRPr lang="en-US"/>
          </a:p>
        </p:txBody>
      </p:sp>
      <p:sp>
        <p:nvSpPr>
          <p:cNvPr id="5" name="Footer Placeholder 4"/>
          <p:cNvSpPr>
            <a:spLocks noGrp="1"/>
          </p:cNvSpPr>
          <p:nvPr>
            <p:ph type="ftr" sz="quarter" idx="11"/>
          </p:nvPr>
        </p:nvSpPr>
        <p:spPr/>
        <p:txBody>
          <a:bodyPr/>
          <a:lstStyle/>
          <a:p>
            <a:pPr>
              <a:defRPr/>
            </a:pPr>
            <a:r>
              <a:rPr lang="en-US" dirty="0" smtClean="0"/>
              <a:t>Presenter | Presentation Title</a:t>
            </a:r>
            <a:endParaRPr lang="en-US" b="1" dirty="0"/>
          </a:p>
        </p:txBody>
      </p:sp>
      <p:sp>
        <p:nvSpPr>
          <p:cNvPr id="6" name="Slide Number Placeholder 5"/>
          <p:cNvSpPr>
            <a:spLocks noGrp="1"/>
          </p:cNvSpPr>
          <p:nvPr>
            <p:ph type="sldNum" sz="quarter" idx="12"/>
          </p:nvPr>
        </p:nvSpPr>
        <p:spPr/>
        <p:txBody>
          <a:bodyPr/>
          <a:lstStyle/>
          <a:p>
            <a:pPr>
              <a:defRPr/>
            </a:pPr>
            <a:fld id="{CFC3D40E-93B6-704B-9CF8-AB245665D91F}" type="slidenum">
              <a:rPr lang="en-US" smtClean="0"/>
              <a:pPr>
                <a:defRPr/>
              </a:pPr>
              <a:t>36</a:t>
            </a:fld>
            <a:endParaRPr lang="en-US" dirty="0"/>
          </a:p>
        </p:txBody>
      </p:sp>
      <p:sp>
        <p:nvSpPr>
          <p:cNvPr id="8" name="TextBox 7"/>
          <p:cNvSpPr txBox="1"/>
          <p:nvPr/>
        </p:nvSpPr>
        <p:spPr>
          <a:xfrm>
            <a:off x="5347949" y="2782080"/>
            <a:ext cx="3722143" cy="830997"/>
          </a:xfrm>
          <a:prstGeom prst="rect">
            <a:avLst/>
          </a:prstGeom>
          <a:noFill/>
        </p:spPr>
        <p:txBody>
          <a:bodyPr wrap="none" rtlCol="0">
            <a:spAutoFit/>
          </a:bodyPr>
          <a:lstStyle/>
          <a:p>
            <a:r>
              <a:rPr lang="en-US" dirty="0" smtClean="0"/>
              <a:t>Fermilab design for FASTPAX</a:t>
            </a:r>
          </a:p>
          <a:p>
            <a:r>
              <a:rPr lang="en-US" dirty="0" smtClean="0"/>
              <a:t>X-ray imager</a:t>
            </a:r>
            <a:endParaRPr lang="en-US" dirty="0"/>
          </a:p>
        </p:txBody>
      </p:sp>
      <p:pic>
        <p:nvPicPr>
          <p:cNvPr id="9" name="Picture 8"/>
          <p:cNvPicPr>
            <a:picLocks noChangeAspect="1"/>
          </p:cNvPicPr>
          <p:nvPr/>
        </p:nvPicPr>
        <p:blipFill>
          <a:blip r:embed="rId3"/>
          <a:stretch>
            <a:fillRect/>
          </a:stretch>
        </p:blipFill>
        <p:spPr>
          <a:xfrm>
            <a:off x="4782557" y="4111736"/>
            <a:ext cx="4287535" cy="2403364"/>
          </a:xfrm>
          <a:prstGeom prst="rect">
            <a:avLst/>
          </a:prstGeom>
        </p:spPr>
      </p:pic>
    </p:spTree>
    <p:extLst>
      <p:ext uri="{BB962C8B-B14F-4D97-AF65-F5344CB8AC3E}">
        <p14:creationId xmlns:p14="http://schemas.microsoft.com/office/powerpoint/2010/main" val="251974936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373860" y="4149270"/>
            <a:ext cx="4152305" cy="2202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2" name="Title 1"/>
          <p:cNvSpPr>
            <a:spLocks noGrp="1"/>
          </p:cNvSpPr>
          <p:nvPr>
            <p:ph type="title"/>
          </p:nvPr>
        </p:nvSpPr>
        <p:spPr/>
        <p:txBody>
          <a:bodyPr/>
          <a:lstStyle/>
          <a:p>
            <a:r>
              <a:rPr lang="en-US" dirty="0" smtClean="0"/>
              <a:t>2.5/3D for large area devices</a:t>
            </a:r>
            <a:endParaRPr lang="en-US" dirty="0"/>
          </a:p>
        </p:txBody>
      </p:sp>
      <p:sp>
        <p:nvSpPr>
          <p:cNvPr id="3" name="Content Placeholder 2"/>
          <p:cNvSpPr>
            <a:spLocks noGrp="1"/>
          </p:cNvSpPr>
          <p:nvPr>
            <p:ph idx="1"/>
          </p:nvPr>
        </p:nvSpPr>
        <p:spPr>
          <a:xfrm>
            <a:off x="-1" y="911087"/>
            <a:ext cx="8400977" cy="702560"/>
          </a:xfrm>
        </p:spPr>
        <p:txBody>
          <a:bodyPr/>
          <a:lstStyle/>
          <a:p>
            <a:pPr marL="0" indent="0">
              <a:buNone/>
            </a:pPr>
            <a:r>
              <a:rPr lang="en-US" dirty="0" smtClean="0"/>
              <a:t>Large area complex, pixelated tiled arrays.</a:t>
            </a:r>
            <a:endParaRPr lang="en-US" dirty="0"/>
          </a:p>
        </p:txBody>
      </p:sp>
      <p:sp>
        <p:nvSpPr>
          <p:cNvPr id="4" name="Date Placeholder 3"/>
          <p:cNvSpPr>
            <a:spLocks noGrp="1"/>
          </p:cNvSpPr>
          <p:nvPr>
            <p:ph type="dt" sz="half" idx="10"/>
          </p:nvPr>
        </p:nvSpPr>
        <p:spPr/>
        <p:txBody>
          <a:bodyPr/>
          <a:lstStyle/>
          <a:p>
            <a:r>
              <a:rPr lang="en-US" smtClean="0"/>
              <a:t>R. Lipton</a:t>
            </a:r>
            <a:endParaRPr lang="en-US" dirty="0"/>
          </a:p>
        </p:txBody>
      </p:sp>
      <p:sp>
        <p:nvSpPr>
          <p:cNvPr id="5" name="Slide Number Placeholder 4"/>
          <p:cNvSpPr>
            <a:spLocks noGrp="1"/>
          </p:cNvSpPr>
          <p:nvPr>
            <p:ph type="sldNum" sz="quarter" idx="12"/>
          </p:nvPr>
        </p:nvSpPr>
        <p:spPr/>
        <p:txBody>
          <a:bodyPr/>
          <a:lstStyle/>
          <a:p>
            <a:fld id="{3DE29B2B-0122-2449-A951-ADA25041C29A}" type="slidenum">
              <a:rPr lang="en-US" smtClean="0"/>
              <a:t>37</a:t>
            </a:fld>
            <a:endParaRPr lang="en-US"/>
          </a:p>
        </p:txBody>
      </p:sp>
      <p:pic>
        <p:nvPicPr>
          <p:cNvPr id="6" name="Picture 5"/>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81583" y="1403439"/>
            <a:ext cx="6936659" cy="2590800"/>
          </a:xfrm>
          <a:prstGeom prst="rect">
            <a:avLst/>
          </a:prstGeom>
        </p:spPr>
      </p:pic>
      <p:pic>
        <p:nvPicPr>
          <p:cNvPr id="10" name="Picture 9"/>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1010176" y="4149270"/>
            <a:ext cx="3328416" cy="2202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1" name="Rectangle 10"/>
          <p:cNvSpPr/>
          <p:nvPr/>
        </p:nvSpPr>
        <p:spPr>
          <a:xfrm>
            <a:off x="1010176" y="4298046"/>
            <a:ext cx="6687129" cy="139290"/>
          </a:xfrm>
          <a:prstGeom prst="rect">
            <a:avLst/>
          </a:prstGeom>
          <a:solidFill>
            <a:schemeClr val="accent6"/>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4470189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US" dirty="0"/>
          </a:p>
        </p:txBody>
      </p:sp>
      <p:sp>
        <p:nvSpPr>
          <p:cNvPr id="3" name="Content Placeholder 2"/>
          <p:cNvSpPr>
            <a:spLocks noGrp="1"/>
          </p:cNvSpPr>
          <p:nvPr>
            <p:ph idx="1"/>
          </p:nvPr>
        </p:nvSpPr>
        <p:spPr/>
        <p:txBody>
          <a:bodyPr/>
          <a:lstStyle/>
          <a:p>
            <a:pPr marL="0" indent="0">
              <a:buNone/>
            </a:pPr>
            <a:r>
              <a:rPr lang="en-US" dirty="0" smtClean="0"/>
              <a:t>Silicon technologies for HEP offer opportunities for larger, faster, cheaper, more precise systems for trackers and calorimeters.</a:t>
            </a:r>
          </a:p>
          <a:p>
            <a:pPr marL="0" indent="0">
              <a:buNone/>
            </a:pPr>
            <a:r>
              <a:rPr lang="en-US" dirty="0" smtClean="0"/>
              <a:t> </a:t>
            </a:r>
          </a:p>
          <a:p>
            <a:pPr marL="0" indent="0">
              <a:buNone/>
            </a:pPr>
            <a:r>
              <a:rPr lang="en-US" dirty="0"/>
              <a:t>Complementary in many ways to GMPD – more precise and rad hard, but the natural size (cm) is much small and devices are much more expensive.</a:t>
            </a:r>
          </a:p>
          <a:p>
            <a:pPr marL="0" indent="0">
              <a:buNone/>
            </a:pPr>
            <a:endParaRPr lang="en-US" dirty="0" smtClean="0"/>
          </a:p>
          <a:p>
            <a:r>
              <a:rPr lang="en-US" dirty="0" smtClean="0"/>
              <a:t>Silicon-based fast tracker/time tagger systems could select vertices at HL-LHC to a few mm</a:t>
            </a:r>
          </a:p>
          <a:p>
            <a:r>
              <a:rPr lang="en-US" dirty="0" smtClean="0"/>
              <a:t>CMOS maps can provide cheaper, more precise Si trackers</a:t>
            </a:r>
          </a:p>
          <a:p>
            <a:r>
              <a:rPr lang="en-US" dirty="0" smtClean="0"/>
              <a:t>New forms of wafer-level interconnect can provide dense integration of sensors and readout with low mass</a:t>
            </a:r>
          </a:p>
          <a:p>
            <a:r>
              <a:rPr lang="en-US" dirty="0" smtClean="0"/>
              <a:t>Large arrays of smart, tiled sensors</a:t>
            </a:r>
          </a:p>
          <a:p>
            <a:endParaRPr lang="en-US" dirty="0" smtClean="0"/>
          </a:p>
          <a:p>
            <a:pPr marL="0" indent="0">
              <a:buNone/>
            </a:pPr>
            <a:endParaRPr lang="en-US" dirty="0" smtClean="0"/>
          </a:p>
          <a:p>
            <a:endParaRPr lang="en-US" dirty="0"/>
          </a:p>
        </p:txBody>
      </p:sp>
      <p:sp>
        <p:nvSpPr>
          <p:cNvPr id="4" name="Date Placeholder 3"/>
          <p:cNvSpPr>
            <a:spLocks noGrp="1"/>
          </p:cNvSpPr>
          <p:nvPr>
            <p:ph type="dt" sz="half" idx="10"/>
          </p:nvPr>
        </p:nvSpPr>
        <p:spPr/>
        <p:txBody>
          <a:bodyPr/>
          <a:lstStyle/>
          <a:p>
            <a:pPr>
              <a:defRPr/>
            </a:pPr>
            <a:fld id="{D70D8EF8-F064-6A40-B19D-0941D670F26E}" type="datetime1">
              <a:rPr lang="en-US" smtClean="0"/>
              <a:pPr>
                <a:defRPr/>
              </a:pPr>
              <a:t>10/15/15</a:t>
            </a:fld>
            <a:endParaRPr lang="en-US"/>
          </a:p>
        </p:txBody>
      </p:sp>
      <p:sp>
        <p:nvSpPr>
          <p:cNvPr id="5" name="Footer Placeholder 4"/>
          <p:cNvSpPr>
            <a:spLocks noGrp="1"/>
          </p:cNvSpPr>
          <p:nvPr>
            <p:ph type="ftr" sz="quarter" idx="11"/>
          </p:nvPr>
        </p:nvSpPr>
        <p:spPr/>
        <p:txBody>
          <a:bodyPr/>
          <a:lstStyle/>
          <a:p>
            <a:pPr>
              <a:defRPr/>
            </a:pPr>
            <a:r>
              <a:rPr lang="en-US" smtClean="0"/>
              <a:t>Presenter | Presentation Title</a:t>
            </a:r>
            <a:endParaRPr lang="en-US" b="1" dirty="0"/>
          </a:p>
        </p:txBody>
      </p:sp>
      <p:sp>
        <p:nvSpPr>
          <p:cNvPr id="6" name="Slide Number Placeholder 5"/>
          <p:cNvSpPr>
            <a:spLocks noGrp="1"/>
          </p:cNvSpPr>
          <p:nvPr>
            <p:ph type="sldNum" sz="quarter" idx="12"/>
          </p:nvPr>
        </p:nvSpPr>
        <p:spPr/>
        <p:txBody>
          <a:bodyPr/>
          <a:lstStyle/>
          <a:p>
            <a:pPr>
              <a:defRPr/>
            </a:pPr>
            <a:fld id="{CFC3D40E-93B6-704B-9CF8-AB245665D91F}" type="slidenum">
              <a:rPr lang="en-US" smtClean="0"/>
              <a:pPr>
                <a:defRPr/>
              </a:pPr>
              <a:t>38</a:t>
            </a:fld>
            <a:endParaRPr lang="en-US" dirty="0"/>
          </a:p>
        </p:txBody>
      </p:sp>
    </p:spTree>
    <p:extLst>
      <p:ext uri="{BB962C8B-B14F-4D97-AF65-F5344CB8AC3E}">
        <p14:creationId xmlns:p14="http://schemas.microsoft.com/office/powerpoint/2010/main" val="137964238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“Killer” Applications</a:t>
            </a:r>
            <a:endParaRPr lang="en-US" dirty="0"/>
          </a:p>
        </p:txBody>
      </p:sp>
      <p:sp>
        <p:nvSpPr>
          <p:cNvPr id="3" name="Content Placeholder 2"/>
          <p:cNvSpPr>
            <a:spLocks noGrp="1"/>
          </p:cNvSpPr>
          <p:nvPr>
            <p:ph idx="1"/>
          </p:nvPr>
        </p:nvSpPr>
        <p:spPr>
          <a:xfrm>
            <a:off x="50990" y="1043046"/>
            <a:ext cx="5247896" cy="4987867"/>
          </a:xfrm>
        </p:spPr>
        <p:txBody>
          <a:bodyPr/>
          <a:lstStyle/>
          <a:p>
            <a:pPr marL="0" indent="0">
              <a:buNone/>
            </a:pPr>
            <a:r>
              <a:rPr lang="en-US" dirty="0" smtClean="0"/>
              <a:t>In Physics</a:t>
            </a:r>
          </a:p>
          <a:p>
            <a:r>
              <a:rPr lang="en-US" dirty="0" smtClean="0">
                <a:solidFill>
                  <a:srgbClr val="0F2D62"/>
                </a:solidFill>
              </a:rPr>
              <a:t>Large area tracking and imaging arrays with intelligent pixels and without dead regions (VIPIC-L, active edge integration)</a:t>
            </a:r>
          </a:p>
          <a:p>
            <a:r>
              <a:rPr lang="en-US" dirty="0" smtClean="0">
                <a:solidFill>
                  <a:srgbClr val="0F2D62"/>
                </a:solidFill>
              </a:rPr>
              <a:t>3D associative memories for high speed correlations between detector layers</a:t>
            </a:r>
          </a:p>
          <a:p>
            <a:pPr marL="0" indent="0">
              <a:buNone/>
            </a:pPr>
            <a:r>
              <a:rPr lang="en-US" dirty="0" smtClean="0"/>
              <a:t>Commercial Thrusts</a:t>
            </a:r>
          </a:p>
          <a:p>
            <a:r>
              <a:rPr lang="en-US" dirty="0" smtClean="0">
                <a:solidFill>
                  <a:srgbClr val="0F2D62"/>
                </a:solidFill>
              </a:rPr>
              <a:t>Complex FPGA systems (now)</a:t>
            </a:r>
          </a:p>
          <a:p>
            <a:r>
              <a:rPr lang="en-US" dirty="0" smtClean="0">
                <a:solidFill>
                  <a:srgbClr val="0F2D62"/>
                </a:solidFill>
              </a:rPr>
              <a:t>Eventually - Integrated system processor/memory/IO on a heterogeneous die</a:t>
            </a:r>
          </a:p>
          <a:p>
            <a:endParaRPr lang="en-US" dirty="0">
              <a:solidFill>
                <a:srgbClr val="0F2D62"/>
              </a:solidFill>
            </a:endParaRPr>
          </a:p>
        </p:txBody>
      </p:sp>
      <p:sp>
        <p:nvSpPr>
          <p:cNvPr id="4" name="Date Placeholder 3"/>
          <p:cNvSpPr>
            <a:spLocks noGrp="1"/>
          </p:cNvSpPr>
          <p:nvPr>
            <p:ph type="dt" sz="half" idx="10"/>
          </p:nvPr>
        </p:nvSpPr>
        <p:spPr/>
        <p:txBody>
          <a:bodyPr/>
          <a:lstStyle/>
          <a:p>
            <a:pPr>
              <a:defRPr/>
            </a:pPr>
            <a:fld id="{D70D8EF8-F064-6A40-B19D-0941D670F26E}" type="datetime1">
              <a:rPr lang="en-US" smtClean="0"/>
              <a:pPr>
                <a:defRPr/>
              </a:pPr>
              <a:t>10/15/15</a:t>
            </a:fld>
            <a:endParaRPr lang="en-US"/>
          </a:p>
        </p:txBody>
      </p:sp>
      <p:sp>
        <p:nvSpPr>
          <p:cNvPr id="5" name="Footer Placeholder 4"/>
          <p:cNvSpPr>
            <a:spLocks noGrp="1"/>
          </p:cNvSpPr>
          <p:nvPr>
            <p:ph type="ftr" sz="quarter" idx="11"/>
          </p:nvPr>
        </p:nvSpPr>
        <p:spPr/>
        <p:txBody>
          <a:bodyPr/>
          <a:lstStyle/>
          <a:p>
            <a:pPr>
              <a:defRPr/>
            </a:pPr>
            <a:r>
              <a:rPr lang="en-US" dirty="0" smtClean="0"/>
              <a:t>Presenter | Presentation Title</a:t>
            </a:r>
            <a:endParaRPr lang="en-US" b="1" dirty="0"/>
          </a:p>
        </p:txBody>
      </p:sp>
      <p:sp>
        <p:nvSpPr>
          <p:cNvPr id="6" name="Slide Number Placeholder 5"/>
          <p:cNvSpPr>
            <a:spLocks noGrp="1"/>
          </p:cNvSpPr>
          <p:nvPr>
            <p:ph type="sldNum" sz="quarter" idx="12"/>
          </p:nvPr>
        </p:nvSpPr>
        <p:spPr/>
        <p:txBody>
          <a:bodyPr/>
          <a:lstStyle/>
          <a:p>
            <a:pPr>
              <a:defRPr/>
            </a:pPr>
            <a:fld id="{CFC3D40E-93B6-704B-9CF8-AB245665D91F}" type="slidenum">
              <a:rPr lang="en-US" smtClean="0"/>
              <a:pPr>
                <a:defRPr/>
              </a:pPr>
              <a:t>39</a:t>
            </a:fld>
            <a:endParaRPr lang="en-US" dirty="0"/>
          </a:p>
        </p:txBody>
      </p:sp>
      <p:pic>
        <p:nvPicPr>
          <p:cNvPr id="7" name="Picture 6"/>
          <p:cNvPicPr>
            <a:picLocks noChangeAspect="1"/>
          </p:cNvPicPr>
          <p:nvPr/>
        </p:nvPicPr>
        <p:blipFill>
          <a:blip r:embed="rId2"/>
          <a:stretch>
            <a:fillRect/>
          </a:stretch>
        </p:blipFill>
        <p:spPr>
          <a:xfrm>
            <a:off x="5590262" y="2481770"/>
            <a:ext cx="3553738" cy="1785330"/>
          </a:xfrm>
          <a:prstGeom prst="rect">
            <a:avLst/>
          </a:prstGeom>
        </p:spPr>
      </p:pic>
      <p:pic>
        <p:nvPicPr>
          <p:cNvPr id="9" name="Picture 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233633" y="4331128"/>
            <a:ext cx="3928497" cy="2526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10"/>
          <p:cNvSpPr txBox="1">
            <a:spLocks noChangeArrowheads="1"/>
          </p:cNvSpPr>
          <p:nvPr/>
        </p:nvSpPr>
        <p:spPr bwMode="auto">
          <a:xfrm>
            <a:off x="2257088" y="6223000"/>
            <a:ext cx="3505200" cy="584200"/>
          </a:xfrm>
          <a:prstGeom prst="rect">
            <a:avLst/>
          </a:prstGeom>
          <a:solidFill>
            <a:schemeClr val="bg1"/>
          </a:solidFill>
          <a:ln>
            <a:noFill/>
          </a:ln>
        </p:spPr>
        <p:txBody>
          <a:bodyPr>
            <a:spAutoFit/>
          </a:bodyPr>
          <a:lstStyle>
            <a:lvl1pPr eaLnBrk="0" hangingPunct="0">
              <a:defRPr sz="2400">
                <a:solidFill>
                  <a:srgbClr val="000000"/>
                </a:solidFill>
                <a:latin typeface="Arial" charset="0"/>
                <a:ea typeface="ヒラギノ角ゴ ProN W3" charset="0"/>
                <a:cs typeface="ヒラギノ角ゴ ProN W3" charset="0"/>
                <a:sym typeface="Arial" charset="0"/>
              </a:defRPr>
            </a:lvl1pPr>
            <a:lvl2pPr marL="37931725" indent="-37474525" eaLnBrk="0" hangingPunct="0">
              <a:defRPr sz="2400">
                <a:solidFill>
                  <a:srgbClr val="000000"/>
                </a:solidFill>
                <a:latin typeface="Arial" charset="0"/>
                <a:ea typeface="ヒラギノ角ゴ ProN W3" charset="0"/>
                <a:cs typeface="ヒラギノ角ゴ ProN W3" charset="0"/>
                <a:sym typeface="Arial" charset="0"/>
              </a:defRPr>
            </a:lvl2pPr>
            <a:lvl3pPr eaLnBrk="0" hangingPunct="0">
              <a:defRPr sz="2400">
                <a:solidFill>
                  <a:srgbClr val="000000"/>
                </a:solidFill>
                <a:latin typeface="Arial" charset="0"/>
                <a:ea typeface="ヒラギノ角ゴ ProN W3" charset="0"/>
                <a:cs typeface="ヒラギノ角ゴ ProN W3" charset="0"/>
                <a:sym typeface="Arial" charset="0"/>
              </a:defRPr>
            </a:lvl3pPr>
            <a:lvl4pPr eaLnBrk="0" hangingPunct="0">
              <a:defRPr sz="2400">
                <a:solidFill>
                  <a:srgbClr val="000000"/>
                </a:solidFill>
                <a:latin typeface="Arial" charset="0"/>
                <a:ea typeface="ヒラギノ角ゴ ProN W3" charset="0"/>
                <a:cs typeface="ヒラギノ角ゴ ProN W3" charset="0"/>
                <a:sym typeface="Arial" charset="0"/>
              </a:defRPr>
            </a:lvl4pPr>
            <a:lvl5pPr eaLnBrk="0" hangingPunct="0">
              <a:defRPr sz="2400">
                <a:solidFill>
                  <a:srgbClr val="000000"/>
                </a:solidFill>
                <a:latin typeface="Arial" charset="0"/>
                <a:ea typeface="ヒラギノ角ゴ ProN W3" charset="0"/>
                <a:cs typeface="ヒラギノ角ゴ ProN W3" charset="0"/>
                <a:sym typeface="Arial" charset="0"/>
              </a:defRPr>
            </a:lvl5pPr>
            <a:lvl6pPr marL="457200" eaLnBrk="0" fontAlgn="base" hangingPunct="0">
              <a:spcBef>
                <a:spcPct val="0"/>
              </a:spcBef>
              <a:spcAft>
                <a:spcPct val="0"/>
              </a:spcAft>
              <a:defRPr sz="2400">
                <a:solidFill>
                  <a:srgbClr val="000000"/>
                </a:solidFill>
                <a:latin typeface="Arial" charset="0"/>
                <a:ea typeface="ヒラギノ角ゴ ProN W3" charset="0"/>
                <a:cs typeface="ヒラギノ角ゴ ProN W3" charset="0"/>
                <a:sym typeface="Arial" charset="0"/>
              </a:defRPr>
            </a:lvl6pPr>
            <a:lvl7pPr marL="914400" eaLnBrk="0" fontAlgn="base" hangingPunct="0">
              <a:spcBef>
                <a:spcPct val="0"/>
              </a:spcBef>
              <a:spcAft>
                <a:spcPct val="0"/>
              </a:spcAft>
              <a:defRPr sz="2400">
                <a:solidFill>
                  <a:srgbClr val="000000"/>
                </a:solidFill>
                <a:latin typeface="Arial" charset="0"/>
                <a:ea typeface="ヒラギノ角ゴ ProN W3" charset="0"/>
                <a:cs typeface="ヒラギノ角ゴ ProN W3" charset="0"/>
                <a:sym typeface="Arial" charset="0"/>
              </a:defRPr>
            </a:lvl7pPr>
            <a:lvl8pPr marL="1371600" eaLnBrk="0" fontAlgn="base" hangingPunct="0">
              <a:spcBef>
                <a:spcPct val="0"/>
              </a:spcBef>
              <a:spcAft>
                <a:spcPct val="0"/>
              </a:spcAft>
              <a:defRPr sz="2400">
                <a:solidFill>
                  <a:srgbClr val="000000"/>
                </a:solidFill>
                <a:latin typeface="Arial" charset="0"/>
                <a:ea typeface="ヒラギノ角ゴ ProN W3" charset="0"/>
                <a:cs typeface="ヒラギノ角ゴ ProN W3" charset="0"/>
                <a:sym typeface="Arial" charset="0"/>
              </a:defRPr>
            </a:lvl8pPr>
            <a:lvl9pPr marL="1828800" eaLnBrk="0" fontAlgn="base" hangingPunct="0">
              <a:spcBef>
                <a:spcPct val="0"/>
              </a:spcBef>
              <a:spcAft>
                <a:spcPct val="0"/>
              </a:spcAft>
              <a:defRPr sz="2400">
                <a:solidFill>
                  <a:srgbClr val="000000"/>
                </a:solidFill>
                <a:latin typeface="Arial" charset="0"/>
                <a:ea typeface="ヒラギノ角ゴ ProN W3" charset="0"/>
                <a:cs typeface="ヒラギノ角ゴ ProN W3" charset="0"/>
                <a:sym typeface="Arial" charset="0"/>
              </a:defRPr>
            </a:lvl9pPr>
          </a:lstStyle>
          <a:p>
            <a:pPr eaLnBrk="1" hangingPunct="1"/>
            <a:r>
              <a:rPr lang="en-US" sz="1600" b="1" dirty="0">
                <a:solidFill>
                  <a:srgbClr val="0F2D62"/>
                </a:solidFill>
              </a:rPr>
              <a:t>IBM/Cornell/UCSB Study – vision of </a:t>
            </a:r>
            <a:r>
              <a:rPr lang="en-US" sz="1600" b="1" dirty="0" smtClean="0">
                <a:solidFill>
                  <a:srgbClr val="0F2D62"/>
                </a:solidFill>
              </a:rPr>
              <a:t>10Tflop </a:t>
            </a:r>
            <a:r>
              <a:rPr lang="en-US" sz="1600" b="1" dirty="0">
                <a:solidFill>
                  <a:srgbClr val="0F2D62"/>
                </a:solidFill>
              </a:rPr>
              <a:t>3D </a:t>
            </a:r>
            <a:r>
              <a:rPr lang="en-US" sz="1600" b="1" dirty="0" smtClean="0">
                <a:solidFill>
                  <a:srgbClr val="0F2D62"/>
                </a:solidFill>
              </a:rPr>
              <a:t>chip</a:t>
            </a:r>
            <a:endParaRPr lang="en-US" sz="1600" b="1" dirty="0">
              <a:solidFill>
                <a:srgbClr val="0F2D62"/>
              </a:solidFill>
            </a:endParaRPr>
          </a:p>
        </p:txBody>
      </p:sp>
      <p:pic>
        <p:nvPicPr>
          <p:cNvPr id="12" name="Picture 11"/>
          <p:cNvPicPr>
            <a:picLocks noChangeAspect="1"/>
          </p:cNvPicPr>
          <p:nvPr/>
        </p:nvPicPr>
        <p:blipFill>
          <a:blip r:embed="rId4"/>
          <a:stretch>
            <a:fillRect/>
          </a:stretch>
        </p:blipFill>
        <p:spPr>
          <a:xfrm>
            <a:off x="3501666" y="0"/>
            <a:ext cx="4177192" cy="966366"/>
          </a:xfrm>
          <a:prstGeom prst="rect">
            <a:avLst/>
          </a:prstGeom>
        </p:spPr>
      </p:pic>
      <p:pic>
        <p:nvPicPr>
          <p:cNvPr id="14" name="Picture 13"/>
          <p:cNvPicPr>
            <a:picLocks noChangeAspect="1"/>
          </p:cNvPicPr>
          <p:nvPr/>
        </p:nvPicPr>
        <p:blipFill>
          <a:blip r:embed="rId5"/>
          <a:stretch>
            <a:fillRect/>
          </a:stretch>
        </p:blipFill>
        <p:spPr>
          <a:xfrm>
            <a:off x="6792913" y="38846"/>
            <a:ext cx="2351087" cy="2551492"/>
          </a:xfrm>
          <a:prstGeom prst="rect">
            <a:avLst/>
          </a:prstGeom>
        </p:spPr>
      </p:pic>
      <p:sp>
        <p:nvSpPr>
          <p:cNvPr id="15" name="TextBox 14"/>
          <p:cNvSpPr txBox="1"/>
          <p:nvPr/>
        </p:nvSpPr>
        <p:spPr>
          <a:xfrm>
            <a:off x="5233634" y="1084116"/>
            <a:ext cx="1861958" cy="1569660"/>
          </a:xfrm>
          <a:prstGeom prst="rect">
            <a:avLst/>
          </a:prstGeom>
          <a:noFill/>
        </p:spPr>
        <p:txBody>
          <a:bodyPr wrap="none" rtlCol="0">
            <a:spAutoFit/>
          </a:bodyPr>
          <a:lstStyle/>
          <a:p>
            <a:r>
              <a:rPr lang="en-US" dirty="0" smtClean="0"/>
              <a:t>Each 3D layer</a:t>
            </a:r>
          </a:p>
          <a:p>
            <a:r>
              <a:rPr lang="en-US" dirty="0" smtClean="0"/>
              <a:t>processes</a:t>
            </a:r>
          </a:p>
          <a:p>
            <a:r>
              <a:rPr lang="en-US" dirty="0" smtClean="0"/>
              <a:t>a detector </a:t>
            </a:r>
          </a:p>
          <a:p>
            <a:r>
              <a:rPr lang="en-US" dirty="0" smtClean="0"/>
              <a:t>layer</a:t>
            </a:r>
            <a:endParaRPr lang="en-US" dirty="0"/>
          </a:p>
        </p:txBody>
      </p:sp>
      <p:cxnSp>
        <p:nvCxnSpPr>
          <p:cNvPr id="17" name="Straight Arrow Connector 16"/>
          <p:cNvCxnSpPr/>
          <p:nvPr/>
        </p:nvCxnSpPr>
        <p:spPr>
          <a:xfrm>
            <a:off x="5996825" y="920420"/>
            <a:ext cx="1098767" cy="20971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5996825" y="4082434"/>
            <a:ext cx="3059026" cy="369332"/>
          </a:xfrm>
          <a:prstGeom prst="rect">
            <a:avLst/>
          </a:prstGeom>
          <a:solidFill>
            <a:srgbClr val="FFFFFF"/>
          </a:solidFill>
        </p:spPr>
        <p:txBody>
          <a:bodyPr wrap="none" rtlCol="0">
            <a:spAutoFit/>
          </a:bodyPr>
          <a:lstStyle/>
          <a:p>
            <a:r>
              <a:rPr lang="en-US" sz="1800" b="1" dirty="0" smtClean="0"/>
              <a:t>Xilinx Virtex</a:t>
            </a:r>
            <a:r>
              <a:rPr lang="en-US" sz="1800" b="1" dirty="0"/>
              <a:t>-7 </a:t>
            </a:r>
            <a:r>
              <a:rPr lang="en-US" sz="1800" b="1" dirty="0" smtClean="0"/>
              <a:t>H580T 3D FPGA</a:t>
            </a:r>
            <a:endParaRPr lang="en-US" sz="1800" dirty="0"/>
          </a:p>
        </p:txBody>
      </p:sp>
    </p:spTree>
    <p:extLst>
      <p:ext uri="{BB962C8B-B14F-4D97-AF65-F5344CB8AC3E}">
        <p14:creationId xmlns:p14="http://schemas.microsoft.com/office/powerpoint/2010/main" val="19362094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3"/>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786465" y="103664"/>
            <a:ext cx="4357535" cy="3848267"/>
          </a:xfrm>
          <a:prstGeom prst="rect">
            <a:avLst/>
          </a:prstGeom>
          <a:noFill/>
          <a:ln w="9525">
            <a:noFill/>
            <a:miter lim="800000"/>
            <a:headEnd/>
            <a:tailEnd/>
          </a:ln>
        </p:spPr>
      </p:pic>
      <p:sp>
        <p:nvSpPr>
          <p:cNvPr id="2" name="Title 1"/>
          <p:cNvSpPr>
            <a:spLocks noGrp="1"/>
          </p:cNvSpPr>
          <p:nvPr>
            <p:ph type="title"/>
          </p:nvPr>
        </p:nvSpPr>
        <p:spPr>
          <a:xfrm>
            <a:off x="228600" y="103664"/>
            <a:ext cx="5482482" cy="641739"/>
          </a:xfrm>
        </p:spPr>
        <p:txBody>
          <a:bodyPr/>
          <a:lstStyle/>
          <a:p>
            <a:r>
              <a:rPr lang="en-US" dirty="0" smtClean="0"/>
              <a:t>The Background</a:t>
            </a:r>
            <a:endParaRPr lang="en-US" dirty="0"/>
          </a:p>
        </p:txBody>
      </p:sp>
      <p:sp>
        <p:nvSpPr>
          <p:cNvPr id="3" name="Content Placeholder 2"/>
          <p:cNvSpPr>
            <a:spLocks noGrp="1"/>
          </p:cNvSpPr>
          <p:nvPr>
            <p:ph idx="1"/>
          </p:nvPr>
        </p:nvSpPr>
        <p:spPr>
          <a:xfrm>
            <a:off x="80458" y="847023"/>
            <a:ext cx="9063541" cy="5463736"/>
          </a:xfrm>
        </p:spPr>
        <p:txBody>
          <a:bodyPr/>
          <a:lstStyle/>
          <a:p>
            <a:pPr marL="0" indent="0">
              <a:buNone/>
            </a:pPr>
            <a:r>
              <a:rPr lang="en-US" sz="2000" dirty="0" smtClean="0"/>
              <a:t>Particle Physics applications of silicon-based </a:t>
            </a:r>
            <a:br>
              <a:rPr lang="en-US" sz="2000" dirty="0" smtClean="0"/>
            </a:br>
            <a:r>
              <a:rPr lang="en-US" sz="2000" dirty="0" smtClean="0"/>
              <a:t>detector systems have benefited enormously </a:t>
            </a:r>
            <a:br>
              <a:rPr lang="en-US" sz="2000" dirty="0" smtClean="0"/>
            </a:br>
            <a:r>
              <a:rPr lang="en-US" sz="2000" dirty="0" smtClean="0"/>
              <a:t>from the tremendous R&amp;D effort and </a:t>
            </a:r>
            <a:br>
              <a:rPr lang="en-US" sz="2000" dirty="0" smtClean="0"/>
            </a:br>
            <a:r>
              <a:rPr lang="en-US" sz="2000" dirty="0" smtClean="0"/>
              <a:t>infrastructure associated with the </a:t>
            </a:r>
            <a:br>
              <a:rPr lang="en-US" sz="2000" dirty="0" smtClean="0"/>
            </a:br>
            <a:r>
              <a:rPr lang="en-US" sz="2000" dirty="0" smtClean="0"/>
              <a:t>semiconductor industry, which is based on </a:t>
            </a:r>
            <a:br>
              <a:rPr lang="en-US" sz="2000" dirty="0" smtClean="0"/>
            </a:br>
            <a:r>
              <a:rPr lang="en-US" sz="2000" dirty="0" smtClean="0"/>
              <a:t>obsolescence of your </a:t>
            </a:r>
            <a:r>
              <a:rPr lang="en-US" sz="2000" dirty="0" err="1" smtClean="0"/>
              <a:t>iphone</a:t>
            </a:r>
            <a:r>
              <a:rPr lang="en-US" sz="2000" dirty="0" smtClean="0"/>
              <a:t> every ~ two </a:t>
            </a:r>
            <a:br>
              <a:rPr lang="en-US" sz="2000" dirty="0" smtClean="0"/>
            </a:br>
            <a:r>
              <a:rPr lang="en-US" sz="2000" dirty="0" smtClean="0"/>
              <a:t>years.  We now have:</a:t>
            </a:r>
          </a:p>
          <a:p>
            <a:r>
              <a:rPr lang="en-US" sz="2000" dirty="0" smtClean="0"/>
              <a:t>Access to IC foundries willing to </a:t>
            </a:r>
            <a:br>
              <a:rPr lang="en-US" sz="2000" dirty="0" smtClean="0"/>
            </a:br>
            <a:r>
              <a:rPr lang="en-US" sz="2000" dirty="0" smtClean="0"/>
              <a:t>collaborate on innovative structures</a:t>
            </a:r>
          </a:p>
          <a:p>
            <a:r>
              <a:rPr lang="en-US" sz="2000" dirty="0" smtClean="0"/>
              <a:t>Development of novel interconnect technologies for sensors and readout chips</a:t>
            </a:r>
          </a:p>
          <a:p>
            <a:r>
              <a:rPr lang="en-US" sz="2000" dirty="0" smtClean="0"/>
              <a:t>Access to sophisticated TCAD simulation tools to design and simulate semiconductor systems</a:t>
            </a:r>
          </a:p>
          <a:p>
            <a:pPr marL="0" indent="0">
              <a:buNone/>
            </a:pPr>
            <a:r>
              <a:rPr lang="en-US" sz="2000" dirty="0" smtClean="0"/>
              <a:t>We can design and build systems that would have been far beyond our reach a few years ago</a:t>
            </a:r>
          </a:p>
          <a:p>
            <a:pPr marL="0" indent="0">
              <a:buNone/>
            </a:pPr>
            <a:r>
              <a:rPr lang="en-US" sz="2000" dirty="0" smtClean="0"/>
              <a:t>HEP often can act as a “first adopter” of these technologies – we are willing to take more risks than commercial ventures</a:t>
            </a:r>
            <a:endParaRPr lang="en-US" sz="2000" dirty="0"/>
          </a:p>
        </p:txBody>
      </p:sp>
      <p:sp>
        <p:nvSpPr>
          <p:cNvPr id="4" name="Date Placeholder 3"/>
          <p:cNvSpPr>
            <a:spLocks noGrp="1"/>
          </p:cNvSpPr>
          <p:nvPr>
            <p:ph type="dt" sz="half" idx="10"/>
          </p:nvPr>
        </p:nvSpPr>
        <p:spPr/>
        <p:txBody>
          <a:bodyPr/>
          <a:lstStyle/>
          <a:p>
            <a:pPr>
              <a:defRPr/>
            </a:pPr>
            <a:fld id="{D70D8EF8-F064-6A40-B19D-0941D670F26E}" type="datetime1">
              <a:rPr lang="en-US" smtClean="0"/>
              <a:pPr>
                <a:defRPr/>
              </a:pPr>
              <a:t>10/15/15</a:t>
            </a:fld>
            <a:endParaRPr lang="en-US"/>
          </a:p>
        </p:txBody>
      </p:sp>
      <p:sp>
        <p:nvSpPr>
          <p:cNvPr id="5" name="Footer Placeholder 4"/>
          <p:cNvSpPr>
            <a:spLocks noGrp="1"/>
          </p:cNvSpPr>
          <p:nvPr>
            <p:ph type="ftr" sz="quarter" idx="11"/>
          </p:nvPr>
        </p:nvSpPr>
        <p:spPr/>
        <p:txBody>
          <a:bodyPr/>
          <a:lstStyle/>
          <a:p>
            <a:pPr>
              <a:defRPr/>
            </a:pPr>
            <a:r>
              <a:rPr lang="en-US" smtClean="0"/>
              <a:t>Presenter | Presentation Title</a:t>
            </a:r>
            <a:endParaRPr lang="en-US" b="1" dirty="0"/>
          </a:p>
        </p:txBody>
      </p:sp>
      <p:sp>
        <p:nvSpPr>
          <p:cNvPr id="6" name="Slide Number Placeholder 5"/>
          <p:cNvSpPr>
            <a:spLocks noGrp="1"/>
          </p:cNvSpPr>
          <p:nvPr>
            <p:ph type="sldNum" sz="quarter" idx="12"/>
          </p:nvPr>
        </p:nvSpPr>
        <p:spPr/>
        <p:txBody>
          <a:bodyPr/>
          <a:lstStyle/>
          <a:p>
            <a:pPr>
              <a:defRPr/>
            </a:pPr>
            <a:fld id="{CFC3D40E-93B6-704B-9CF8-AB245665D91F}" type="slidenum">
              <a:rPr lang="en-US" smtClean="0"/>
              <a:pPr>
                <a:defRPr/>
              </a:pPr>
              <a:t>4</a:t>
            </a:fld>
            <a:endParaRPr lang="en-US" dirty="0"/>
          </a:p>
        </p:txBody>
      </p:sp>
    </p:spTree>
    <p:extLst>
      <p:ext uri="{BB962C8B-B14F-4D97-AF65-F5344CB8AC3E}">
        <p14:creationId xmlns:p14="http://schemas.microsoft.com/office/powerpoint/2010/main" val="14400844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Extras</a:t>
            </a:r>
            <a:endParaRPr lang="en-US" dirty="0"/>
          </a:p>
        </p:txBody>
      </p:sp>
      <p:sp>
        <p:nvSpPr>
          <p:cNvPr id="3" name="Content Placeholder 2"/>
          <p:cNvSpPr>
            <a:spLocks noGrp="1"/>
          </p:cNvSpPr>
          <p:nvPr>
            <p:ph idx="1"/>
          </p:nvPr>
        </p:nvSpPr>
        <p:spPr/>
        <p:txBody>
          <a:bodyPr/>
          <a:lstStyle/>
          <a:p>
            <a:endParaRPr lang="en-US"/>
          </a:p>
        </p:txBody>
      </p:sp>
      <p:sp>
        <p:nvSpPr>
          <p:cNvPr id="4" name="Date Placeholder 3"/>
          <p:cNvSpPr>
            <a:spLocks noGrp="1"/>
          </p:cNvSpPr>
          <p:nvPr>
            <p:ph type="dt" sz="half" idx="10"/>
          </p:nvPr>
        </p:nvSpPr>
        <p:spPr/>
        <p:txBody>
          <a:bodyPr/>
          <a:lstStyle/>
          <a:p>
            <a:pPr>
              <a:defRPr/>
            </a:pPr>
            <a:fld id="{D70D8EF8-F064-6A40-B19D-0941D670F26E}" type="datetime1">
              <a:rPr lang="en-US" smtClean="0"/>
              <a:pPr>
                <a:defRPr/>
              </a:pPr>
              <a:t>10/15/15</a:t>
            </a:fld>
            <a:endParaRPr lang="en-US"/>
          </a:p>
        </p:txBody>
      </p:sp>
      <p:sp>
        <p:nvSpPr>
          <p:cNvPr id="5" name="Footer Placeholder 4"/>
          <p:cNvSpPr>
            <a:spLocks noGrp="1"/>
          </p:cNvSpPr>
          <p:nvPr>
            <p:ph type="ftr" sz="quarter" idx="11"/>
          </p:nvPr>
        </p:nvSpPr>
        <p:spPr/>
        <p:txBody>
          <a:bodyPr/>
          <a:lstStyle/>
          <a:p>
            <a:pPr>
              <a:defRPr/>
            </a:pPr>
            <a:r>
              <a:rPr lang="en-US" smtClean="0"/>
              <a:t>Presenter | Presentation Title</a:t>
            </a:r>
            <a:endParaRPr lang="en-US" b="1" dirty="0"/>
          </a:p>
        </p:txBody>
      </p:sp>
      <p:sp>
        <p:nvSpPr>
          <p:cNvPr id="6" name="Slide Number Placeholder 5"/>
          <p:cNvSpPr>
            <a:spLocks noGrp="1"/>
          </p:cNvSpPr>
          <p:nvPr>
            <p:ph type="sldNum" sz="quarter" idx="12"/>
          </p:nvPr>
        </p:nvSpPr>
        <p:spPr/>
        <p:txBody>
          <a:bodyPr/>
          <a:lstStyle/>
          <a:p>
            <a:pPr>
              <a:defRPr/>
            </a:pPr>
            <a:fld id="{CFC3D40E-93B6-704B-9CF8-AB245665D91F}" type="slidenum">
              <a:rPr lang="en-US" smtClean="0"/>
              <a:pPr>
                <a:defRPr/>
              </a:pPr>
              <a:t>40</a:t>
            </a:fld>
            <a:endParaRPr lang="en-US" dirty="0"/>
          </a:p>
        </p:txBody>
      </p:sp>
    </p:spTree>
    <p:extLst>
      <p:ext uri="{BB962C8B-B14F-4D97-AF65-F5344CB8AC3E}">
        <p14:creationId xmlns:p14="http://schemas.microsoft.com/office/powerpoint/2010/main" val="179553902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43844"/>
            <a:ext cx="4241800" cy="553211"/>
          </a:xfrm>
          <a:noFill/>
          <a:ln>
            <a:noFill/>
          </a:ln>
        </p:spPr>
        <p:txBody>
          <a:bodyPr>
            <a:noAutofit/>
          </a:bodyPr>
          <a:lstStyle/>
          <a:p>
            <a:r>
              <a:rPr lang="en-US" sz="2400" dirty="0">
                <a:latin typeface="Arial" charset="0"/>
                <a:ea typeface="ヒラギノ角ゴ ProN W3" charset="0"/>
                <a:cs typeface="ヒラギノ角ゴ ProN W3" charset="0"/>
              </a:rPr>
              <a:t>The Tracking Detector Commandments</a:t>
            </a:r>
            <a:endParaRPr lang="en-US" sz="2400" dirty="0"/>
          </a:p>
        </p:txBody>
      </p:sp>
      <p:sp>
        <p:nvSpPr>
          <p:cNvPr id="3" name="Content Placeholder 2"/>
          <p:cNvSpPr>
            <a:spLocks noGrp="1"/>
          </p:cNvSpPr>
          <p:nvPr>
            <p:ph sz="half" idx="1"/>
          </p:nvPr>
        </p:nvSpPr>
        <p:spPr>
          <a:xfrm>
            <a:off x="0" y="857698"/>
            <a:ext cx="8877300" cy="5657401"/>
          </a:xfrm>
        </p:spPr>
        <p:txBody>
          <a:bodyPr>
            <a:normAutofit lnSpcReduction="10000"/>
          </a:bodyPr>
          <a:lstStyle/>
          <a:p>
            <a:pPr marL="457200" indent="-457200">
              <a:buFont typeface="+mj-lt"/>
              <a:buAutoNum type="arabicPeriod"/>
            </a:pPr>
            <a:r>
              <a:rPr lang="en-US" sz="2400" dirty="0"/>
              <a:t>Thou shalt minimize mass </a:t>
            </a:r>
          </a:p>
          <a:p>
            <a:pPr marL="457200" indent="-457200">
              <a:buFont typeface="+mj-lt"/>
              <a:buAutoNum type="arabicPeriod"/>
            </a:pPr>
            <a:r>
              <a:rPr lang="en-US" sz="2400" dirty="0"/>
              <a:t>Thou shalt have high </a:t>
            </a:r>
            <a:br>
              <a:rPr lang="en-US" sz="2400" dirty="0"/>
            </a:br>
            <a:r>
              <a:rPr lang="en-US" sz="2400" dirty="0" smtClean="0"/>
              <a:t>digital bandwidth </a:t>
            </a:r>
            <a:endParaRPr lang="en-US" sz="2400" dirty="0"/>
          </a:p>
          <a:p>
            <a:pPr marL="457200" indent="-457200">
              <a:buFont typeface="+mj-lt"/>
              <a:buAutoNum type="arabicPeriod"/>
            </a:pPr>
            <a:r>
              <a:rPr lang="en-US" sz="2400" dirty="0" smtClean="0"/>
              <a:t>Thou </a:t>
            </a:r>
            <a:r>
              <a:rPr lang="en-US" sz="2400" dirty="0"/>
              <a:t>shalt be radiation hard </a:t>
            </a:r>
          </a:p>
          <a:p>
            <a:pPr marL="457200" indent="-457200">
              <a:buFont typeface="+mj-lt"/>
              <a:buAutoNum type="arabicPeriod"/>
            </a:pPr>
            <a:r>
              <a:rPr lang="en-US" sz="2400" dirty="0"/>
              <a:t>Thou shalt not dissipate power</a:t>
            </a:r>
          </a:p>
          <a:p>
            <a:pPr marL="457200" indent="-457200">
              <a:buFont typeface="+mj-lt"/>
              <a:buAutoNum type="arabicPeriod"/>
            </a:pPr>
            <a:r>
              <a:rPr lang="en-US" sz="2400" dirty="0"/>
              <a:t>Thou shalt have complex functionality</a:t>
            </a:r>
          </a:p>
          <a:p>
            <a:pPr marL="457200" indent="-457200">
              <a:buFont typeface="+mj-lt"/>
              <a:buAutoNum type="arabicPeriod"/>
            </a:pPr>
            <a:r>
              <a:rPr lang="en-US" sz="2400" dirty="0"/>
              <a:t>Thou shalt </a:t>
            </a:r>
            <a:r>
              <a:rPr lang="en-US" sz="2400" dirty="0" smtClean="0"/>
              <a:t>maximize position resolution </a:t>
            </a:r>
            <a:r>
              <a:rPr lang="en-US" sz="2400" dirty="0"/>
              <a:t>(minimize pitch)</a:t>
            </a:r>
          </a:p>
          <a:p>
            <a:pPr marL="457200" indent="-457200">
              <a:buFont typeface="+mj-lt"/>
              <a:buAutoNum type="arabicPeriod"/>
            </a:pPr>
            <a:r>
              <a:rPr lang="en-US" sz="2400" dirty="0"/>
              <a:t>Thou shalt minimize dead regions</a:t>
            </a:r>
          </a:p>
          <a:p>
            <a:pPr marL="457200" indent="-457200">
              <a:buFont typeface="+mj-lt"/>
              <a:buAutoNum type="arabicPeriod"/>
            </a:pPr>
            <a:r>
              <a:rPr lang="en-US" sz="2400" dirty="0"/>
              <a:t>Thou not covet thy neighbors signals</a:t>
            </a:r>
          </a:p>
          <a:p>
            <a:pPr marL="457200" indent="-457200">
              <a:buFont typeface="+mj-lt"/>
              <a:buAutoNum type="arabicPeriod"/>
            </a:pPr>
            <a:r>
              <a:rPr lang="en-US" sz="2400" dirty="0"/>
              <a:t>Thou </a:t>
            </a:r>
            <a:r>
              <a:rPr lang="en-US" sz="2400" dirty="0" smtClean="0"/>
              <a:t>shalt </a:t>
            </a:r>
            <a:r>
              <a:rPr lang="en-US" sz="2400" dirty="0"/>
              <a:t>be </a:t>
            </a:r>
            <a:r>
              <a:rPr lang="en-US" sz="2400" dirty="0" smtClean="0"/>
              <a:t>affordable</a:t>
            </a:r>
          </a:p>
          <a:p>
            <a:pPr marL="457200" indent="-457200">
              <a:buFont typeface="+mj-lt"/>
              <a:buAutoNum type="arabicPeriod"/>
            </a:pPr>
            <a:r>
              <a:rPr lang="en-US" sz="2400" dirty="0"/>
              <a:t>Thou shalt have </a:t>
            </a:r>
            <a:r>
              <a:rPr lang="en-US" sz="2400" dirty="0" smtClean="0"/>
              <a:t>fast analog signal processing  </a:t>
            </a:r>
            <a:r>
              <a:rPr lang="en-US" sz="2400" dirty="0"/>
              <a:t>(396 ns -&gt; 25ns -&gt; 1-2 ns -&gt; 100 </a:t>
            </a:r>
            <a:r>
              <a:rPr lang="en-US" sz="2400" dirty="0" err="1"/>
              <a:t>ps</a:t>
            </a:r>
            <a:r>
              <a:rPr lang="en-US" sz="2400" dirty="0"/>
              <a:t>) </a:t>
            </a:r>
            <a:endParaRPr lang="en-US" sz="2400" dirty="0" smtClean="0"/>
          </a:p>
          <a:p>
            <a:pPr marL="0" indent="0">
              <a:buNone/>
            </a:pPr>
            <a:r>
              <a:rPr lang="en-US" sz="2400" dirty="0" smtClean="0"/>
              <a:t>Obeying these “commandments” force us to push the technological and engineering envelope</a:t>
            </a:r>
            <a:endParaRPr lang="en-US" sz="2400" dirty="0"/>
          </a:p>
          <a:p>
            <a:pPr marL="457200" indent="-457200">
              <a:buFont typeface="+mj-lt"/>
              <a:buAutoNum type="arabicPeriod"/>
            </a:pPr>
            <a:endParaRPr lang="en-US" sz="2400" dirty="0" smtClean="0"/>
          </a:p>
        </p:txBody>
      </p:sp>
      <p:sp>
        <p:nvSpPr>
          <p:cNvPr id="4" name="Slide Number Placeholder 3"/>
          <p:cNvSpPr>
            <a:spLocks noGrp="1"/>
          </p:cNvSpPr>
          <p:nvPr>
            <p:ph type="sldNum" sz="quarter" idx="10"/>
          </p:nvPr>
        </p:nvSpPr>
        <p:spPr/>
        <p:txBody>
          <a:bodyPr/>
          <a:lstStyle/>
          <a:p>
            <a:fld id="{4D682954-0739-0643-8254-E7551EC1E193}" type="slidenum">
              <a:rPr lang="en-US" smtClean="0"/>
              <a:pPr/>
              <a:t>41</a:t>
            </a:fld>
            <a:endParaRPr lang="en-US"/>
          </a:p>
        </p:txBody>
      </p:sp>
      <p:pic>
        <p:nvPicPr>
          <p:cNvPr id="5" name="Picture 5"/>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4644848" y="0"/>
            <a:ext cx="4499152" cy="2534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63788404"/>
      </p:ext>
    </p:extLst>
  </p:cSld>
  <p:clrMapOvr>
    <a:masterClrMapping/>
  </p:clrMapOvr>
  <p:transition xmlns:p14="http://schemas.microsoft.com/office/powerpoint/2010/mai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Chip-to-Wafer bond</a:t>
            </a:r>
            <a:endParaRPr lang="en-US" dirty="0"/>
          </a:p>
        </p:txBody>
      </p:sp>
      <p:sp>
        <p:nvSpPr>
          <p:cNvPr id="9" name="Content Placeholder 8"/>
          <p:cNvSpPr>
            <a:spLocks noGrp="1"/>
          </p:cNvSpPr>
          <p:nvPr>
            <p:ph idx="1"/>
          </p:nvPr>
        </p:nvSpPr>
        <p:spPr/>
        <p:txBody>
          <a:bodyPr/>
          <a:lstStyle/>
          <a:p>
            <a:endParaRPr lang="en-US"/>
          </a:p>
        </p:txBody>
      </p:sp>
      <p:sp>
        <p:nvSpPr>
          <p:cNvPr id="5" name="Date Placeholder 4"/>
          <p:cNvSpPr>
            <a:spLocks noGrp="1"/>
          </p:cNvSpPr>
          <p:nvPr>
            <p:ph type="dt" sz="half" idx="10"/>
          </p:nvPr>
        </p:nvSpPr>
        <p:spPr/>
        <p:txBody>
          <a:bodyPr/>
          <a:lstStyle/>
          <a:p>
            <a:r>
              <a:rPr lang="en-US" smtClean="0"/>
              <a:t>R. Lipton </a:t>
            </a:r>
            <a:endParaRPr lang="en-US" dirty="0"/>
          </a:p>
        </p:txBody>
      </p:sp>
      <p:sp>
        <p:nvSpPr>
          <p:cNvPr id="6" name="Slide Number Placeholder 5"/>
          <p:cNvSpPr>
            <a:spLocks noGrp="1"/>
          </p:cNvSpPr>
          <p:nvPr>
            <p:ph type="sldNum" sz="quarter" idx="12"/>
          </p:nvPr>
        </p:nvSpPr>
        <p:spPr/>
        <p:txBody>
          <a:bodyPr/>
          <a:lstStyle/>
          <a:p>
            <a:fld id="{3DE29B2B-0122-2449-A951-ADA25041C29A}" type="slidenum">
              <a:rPr lang="en-US" smtClean="0"/>
              <a:t>42</a:t>
            </a:fld>
            <a:endParaRPr lang="en-US"/>
          </a:p>
        </p:txBody>
      </p:sp>
      <p:pic>
        <p:nvPicPr>
          <p:cNvPr id="7" name="Picture 7"/>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15174" y="745403"/>
            <a:ext cx="8047038" cy="6218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3527563" y="39598"/>
            <a:ext cx="2044700" cy="1323439"/>
          </a:xfrm>
          <a:prstGeom prst="rect">
            <a:avLst/>
          </a:prstGeom>
          <a:noFill/>
        </p:spPr>
        <p:txBody>
          <a:bodyPr wrap="square" rtlCol="0">
            <a:spAutoFit/>
          </a:bodyPr>
          <a:lstStyle/>
          <a:p>
            <a:r>
              <a:rPr lang="en-US" sz="2000" dirty="0" smtClean="0"/>
              <a:t>DBI bonding of ROICs (VICTR, </a:t>
            </a:r>
            <a:br>
              <a:rPr lang="en-US" sz="2000" dirty="0" smtClean="0"/>
            </a:br>
            <a:r>
              <a:rPr lang="en-US" sz="2000" dirty="0" smtClean="0"/>
              <a:t>VIPIC, VIP) to BNL sensor wafer </a:t>
            </a:r>
            <a:endParaRPr lang="en-US" sz="2000" dirty="0"/>
          </a:p>
        </p:txBody>
      </p:sp>
      <p:pic>
        <p:nvPicPr>
          <p:cNvPr id="8" name="Picture 7"/>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473700" y="0"/>
            <a:ext cx="3670300" cy="2570406"/>
          </a:xfrm>
          <a:prstGeom prst="rect">
            <a:avLst/>
          </a:prstGeom>
        </p:spPr>
      </p:pic>
      <p:sp>
        <p:nvSpPr>
          <p:cNvPr id="10" name="Rectangle 9"/>
          <p:cNvSpPr/>
          <p:nvPr/>
        </p:nvSpPr>
        <p:spPr>
          <a:xfrm>
            <a:off x="670560" y="985520"/>
            <a:ext cx="589280" cy="1524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6283444" y="3459294"/>
            <a:ext cx="1142126" cy="61515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1741211" y="3713369"/>
            <a:ext cx="1142126" cy="25407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p:cNvSpPr txBox="1"/>
          <p:nvPr/>
        </p:nvSpPr>
        <p:spPr>
          <a:xfrm>
            <a:off x="7490821" y="2258703"/>
            <a:ext cx="1326843" cy="307777"/>
          </a:xfrm>
          <a:prstGeom prst="rect">
            <a:avLst/>
          </a:prstGeom>
          <a:noFill/>
        </p:spPr>
        <p:txBody>
          <a:bodyPr wrap="none" rtlCol="0">
            <a:spAutoFit/>
          </a:bodyPr>
          <a:lstStyle/>
          <a:p>
            <a:r>
              <a:rPr lang="en-US" sz="1400" dirty="0" smtClean="0">
                <a:solidFill>
                  <a:schemeClr val="bg1"/>
                </a:solidFill>
              </a:rPr>
              <a:t>6” sensor wafer</a:t>
            </a:r>
            <a:endParaRPr lang="en-US" sz="1400" dirty="0">
              <a:solidFill>
                <a:schemeClr val="bg1"/>
              </a:solidFill>
            </a:endParaRPr>
          </a:p>
        </p:txBody>
      </p:sp>
      <p:sp>
        <p:nvSpPr>
          <p:cNvPr id="14" name="TextBox 13"/>
          <p:cNvSpPr txBox="1"/>
          <p:nvPr/>
        </p:nvSpPr>
        <p:spPr>
          <a:xfrm>
            <a:off x="5473700" y="1981704"/>
            <a:ext cx="1039918" cy="523220"/>
          </a:xfrm>
          <a:prstGeom prst="rect">
            <a:avLst/>
          </a:prstGeom>
          <a:noFill/>
        </p:spPr>
        <p:txBody>
          <a:bodyPr wrap="none" rtlCol="0">
            <a:spAutoFit/>
          </a:bodyPr>
          <a:lstStyle/>
          <a:p>
            <a:r>
              <a:rPr lang="en-US" sz="1400" dirty="0" smtClean="0">
                <a:solidFill>
                  <a:srgbClr val="FFFFFF"/>
                </a:solidFill>
              </a:rPr>
              <a:t>DBI bonded </a:t>
            </a:r>
          </a:p>
          <a:p>
            <a:r>
              <a:rPr lang="en-US" sz="1400" dirty="0" smtClean="0">
                <a:solidFill>
                  <a:srgbClr val="FFFFFF"/>
                </a:solidFill>
              </a:rPr>
              <a:t>chips</a:t>
            </a:r>
            <a:endParaRPr lang="en-US" sz="1400" dirty="0">
              <a:solidFill>
                <a:srgbClr val="FFFFFF"/>
              </a:solidFill>
            </a:endParaRPr>
          </a:p>
        </p:txBody>
      </p:sp>
      <p:cxnSp>
        <p:nvCxnSpPr>
          <p:cNvPr id="16" name="Straight Arrow Connector 15"/>
          <p:cNvCxnSpPr/>
          <p:nvPr/>
        </p:nvCxnSpPr>
        <p:spPr>
          <a:xfrm flipV="1">
            <a:off x="6146800" y="1432560"/>
            <a:ext cx="294640" cy="549144"/>
          </a:xfrm>
          <a:prstGeom prst="straightConnector1">
            <a:avLst/>
          </a:prstGeom>
          <a:ln>
            <a:solidFill>
              <a:srgbClr val="FFFFFF"/>
            </a:solidFill>
            <a:tailEnd type="arrow"/>
          </a:ln>
        </p:spPr>
        <p:style>
          <a:lnRef idx="2">
            <a:schemeClr val="accent1"/>
          </a:lnRef>
          <a:fillRef idx="0">
            <a:schemeClr val="accent1"/>
          </a:fillRef>
          <a:effectRef idx="1">
            <a:schemeClr val="accent1"/>
          </a:effectRef>
          <a:fontRef idx="minor">
            <a:schemeClr val="tx1"/>
          </a:fontRef>
        </p:style>
      </p:cxnSp>
      <p:sp>
        <p:nvSpPr>
          <p:cNvPr id="4" name="TextBox 3"/>
          <p:cNvSpPr txBox="1"/>
          <p:nvPr/>
        </p:nvSpPr>
        <p:spPr>
          <a:xfrm>
            <a:off x="2954457" y="2941209"/>
            <a:ext cx="1505783" cy="738664"/>
          </a:xfrm>
          <a:prstGeom prst="rect">
            <a:avLst/>
          </a:prstGeom>
          <a:solidFill>
            <a:srgbClr val="FFFFFF"/>
          </a:solidFill>
        </p:spPr>
        <p:txBody>
          <a:bodyPr wrap="square" rtlCol="0">
            <a:spAutoFit/>
          </a:bodyPr>
          <a:lstStyle/>
          <a:p>
            <a:r>
              <a:rPr lang="en-US" sz="1400" dirty="0" smtClean="0"/>
              <a:t>Expose TSVs, pattern Top aluminum</a:t>
            </a:r>
            <a:endParaRPr lang="en-US" sz="1400" dirty="0"/>
          </a:p>
        </p:txBody>
      </p:sp>
      <p:sp>
        <p:nvSpPr>
          <p:cNvPr id="15" name="TextBox 14"/>
          <p:cNvSpPr txBox="1"/>
          <p:nvPr/>
        </p:nvSpPr>
        <p:spPr>
          <a:xfrm>
            <a:off x="2954457" y="1432560"/>
            <a:ext cx="1505783" cy="523220"/>
          </a:xfrm>
          <a:prstGeom prst="rect">
            <a:avLst/>
          </a:prstGeom>
          <a:solidFill>
            <a:srgbClr val="FFFFFF"/>
          </a:solidFill>
        </p:spPr>
        <p:txBody>
          <a:bodyPr wrap="square" rtlCol="0">
            <a:spAutoFit/>
          </a:bodyPr>
          <a:lstStyle/>
          <a:p>
            <a:r>
              <a:rPr lang="en-US" sz="1400" dirty="0" smtClean="0"/>
              <a:t>Wafer-wafer</a:t>
            </a:r>
          </a:p>
          <a:p>
            <a:r>
              <a:rPr lang="en-US" sz="1400" dirty="0" smtClean="0"/>
              <a:t>3D Bond</a:t>
            </a:r>
            <a:endParaRPr lang="en-US" sz="1400" dirty="0"/>
          </a:p>
        </p:txBody>
      </p:sp>
      <p:sp>
        <p:nvSpPr>
          <p:cNvPr id="17" name="TextBox 16"/>
          <p:cNvSpPr txBox="1"/>
          <p:nvPr/>
        </p:nvSpPr>
        <p:spPr>
          <a:xfrm>
            <a:off x="2954457" y="4389120"/>
            <a:ext cx="1231463" cy="738664"/>
          </a:xfrm>
          <a:prstGeom prst="rect">
            <a:avLst/>
          </a:prstGeom>
          <a:solidFill>
            <a:srgbClr val="FFFFFF"/>
          </a:solidFill>
        </p:spPr>
        <p:txBody>
          <a:bodyPr wrap="square" rtlCol="0">
            <a:spAutoFit/>
          </a:bodyPr>
          <a:lstStyle/>
          <a:p>
            <a:r>
              <a:rPr lang="en-US" sz="1400" dirty="0" smtClean="0"/>
              <a:t>Oxide bond </a:t>
            </a:r>
          </a:p>
          <a:p>
            <a:r>
              <a:rPr lang="en-US" sz="1400" dirty="0" smtClean="0"/>
              <a:t>Handle wafer</a:t>
            </a:r>
          </a:p>
          <a:p>
            <a:endParaRPr lang="en-US" sz="1400" dirty="0"/>
          </a:p>
        </p:txBody>
      </p:sp>
      <p:sp>
        <p:nvSpPr>
          <p:cNvPr id="18" name="TextBox 17"/>
          <p:cNvSpPr txBox="1"/>
          <p:nvPr/>
        </p:nvSpPr>
        <p:spPr>
          <a:xfrm>
            <a:off x="2954457" y="5752878"/>
            <a:ext cx="1505783" cy="738664"/>
          </a:xfrm>
          <a:prstGeom prst="rect">
            <a:avLst/>
          </a:prstGeom>
          <a:solidFill>
            <a:srgbClr val="FFFFFF"/>
          </a:solidFill>
        </p:spPr>
        <p:txBody>
          <a:bodyPr wrap="square" rtlCol="0">
            <a:spAutoFit/>
          </a:bodyPr>
          <a:lstStyle/>
          <a:p>
            <a:r>
              <a:rPr lang="en-US" sz="1400" dirty="0" smtClean="0"/>
              <a:t>Expose sensor side TSVs, pattern DBI structures</a:t>
            </a:r>
            <a:endParaRPr lang="en-US" sz="1400" dirty="0"/>
          </a:p>
        </p:txBody>
      </p:sp>
      <p:sp>
        <p:nvSpPr>
          <p:cNvPr id="19" name="TextBox 18"/>
          <p:cNvSpPr txBox="1"/>
          <p:nvPr/>
        </p:nvSpPr>
        <p:spPr>
          <a:xfrm>
            <a:off x="7770297" y="2940876"/>
            <a:ext cx="1312743" cy="307777"/>
          </a:xfrm>
          <a:prstGeom prst="rect">
            <a:avLst/>
          </a:prstGeom>
          <a:solidFill>
            <a:srgbClr val="FFFFFF"/>
          </a:solidFill>
        </p:spPr>
        <p:txBody>
          <a:bodyPr wrap="square" rtlCol="0">
            <a:spAutoFit/>
          </a:bodyPr>
          <a:lstStyle/>
          <a:p>
            <a:r>
              <a:rPr lang="en-US" sz="1400" dirty="0" smtClean="0"/>
              <a:t>Dice</a:t>
            </a:r>
            <a:endParaRPr lang="en-US" sz="1400" dirty="0"/>
          </a:p>
        </p:txBody>
      </p:sp>
      <p:sp>
        <p:nvSpPr>
          <p:cNvPr id="20" name="TextBox 19"/>
          <p:cNvSpPr txBox="1"/>
          <p:nvPr/>
        </p:nvSpPr>
        <p:spPr>
          <a:xfrm>
            <a:off x="7800777" y="4517994"/>
            <a:ext cx="1312743" cy="954107"/>
          </a:xfrm>
          <a:prstGeom prst="rect">
            <a:avLst/>
          </a:prstGeom>
          <a:solidFill>
            <a:srgbClr val="FFFFFF"/>
          </a:solidFill>
        </p:spPr>
        <p:txBody>
          <a:bodyPr wrap="square" rtlCol="0">
            <a:spAutoFit/>
          </a:bodyPr>
          <a:lstStyle/>
          <a:p>
            <a:r>
              <a:rPr lang="en-US" sz="1400" dirty="0" smtClean="0"/>
              <a:t>DBI bond ROIC chips to sensor wafer (RT </a:t>
            </a:r>
            <a:r>
              <a:rPr lang="en-US" sz="1400" dirty="0" err="1" smtClean="0"/>
              <a:t>pick+Place</a:t>
            </a:r>
            <a:r>
              <a:rPr lang="en-US" sz="1400" dirty="0" smtClean="0"/>
              <a:t>)</a:t>
            </a:r>
            <a:endParaRPr lang="en-US" sz="1400" dirty="0"/>
          </a:p>
        </p:txBody>
      </p:sp>
      <p:sp>
        <p:nvSpPr>
          <p:cNvPr id="21" name="TextBox 20"/>
          <p:cNvSpPr txBox="1"/>
          <p:nvPr/>
        </p:nvSpPr>
        <p:spPr>
          <a:xfrm>
            <a:off x="7831257" y="5772404"/>
            <a:ext cx="1312743" cy="738664"/>
          </a:xfrm>
          <a:prstGeom prst="rect">
            <a:avLst/>
          </a:prstGeom>
          <a:solidFill>
            <a:srgbClr val="FFFFFF"/>
          </a:solidFill>
        </p:spPr>
        <p:txBody>
          <a:bodyPr wrap="square" rtlCol="0">
            <a:spAutoFit/>
          </a:bodyPr>
          <a:lstStyle/>
          <a:p>
            <a:r>
              <a:rPr lang="en-US" sz="1400" dirty="0" smtClean="0"/>
              <a:t>Grind and etch to expose top connections</a:t>
            </a:r>
            <a:endParaRPr lang="en-US" sz="1400" dirty="0"/>
          </a:p>
        </p:txBody>
      </p:sp>
      <p:sp>
        <p:nvSpPr>
          <p:cNvPr id="23" name="Rectangle 22"/>
          <p:cNvSpPr/>
          <p:nvPr/>
        </p:nvSpPr>
        <p:spPr>
          <a:xfrm>
            <a:off x="6553200" y="5362050"/>
            <a:ext cx="1142126" cy="39082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Rectangle 23"/>
          <p:cNvSpPr/>
          <p:nvPr/>
        </p:nvSpPr>
        <p:spPr>
          <a:xfrm>
            <a:off x="1761368" y="2447566"/>
            <a:ext cx="1142126" cy="29519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Rectangle 24"/>
          <p:cNvSpPr/>
          <p:nvPr/>
        </p:nvSpPr>
        <p:spPr>
          <a:xfrm>
            <a:off x="6441440" y="2570407"/>
            <a:ext cx="902018" cy="17235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6543159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Commercial Bonding Costs and Yields (old)</a:t>
            </a:r>
            <a:endParaRPr lang="en-US" dirty="0"/>
          </a:p>
        </p:txBody>
      </p:sp>
      <p:pic>
        <p:nvPicPr>
          <p:cNvPr id="4" name="Picture 3"/>
          <p:cNvPicPr>
            <a:picLocks noChangeAspect="1"/>
          </p:cNvPicPr>
          <p:nvPr/>
        </p:nvPicPr>
        <p:blipFill>
          <a:blip r:embed="rId2"/>
          <a:stretch>
            <a:fillRect/>
          </a:stretch>
        </p:blipFill>
        <p:spPr>
          <a:xfrm>
            <a:off x="392906" y="1272480"/>
            <a:ext cx="8224242" cy="3670102"/>
          </a:xfrm>
          <a:prstGeom prst="rect">
            <a:avLst/>
          </a:prstGeom>
        </p:spPr>
      </p:pic>
      <p:sp>
        <p:nvSpPr>
          <p:cNvPr id="5" name="TextBox 4"/>
          <p:cNvSpPr txBox="1"/>
          <p:nvPr/>
        </p:nvSpPr>
        <p:spPr>
          <a:xfrm>
            <a:off x="660797" y="4808636"/>
            <a:ext cx="7420000" cy="843981"/>
          </a:xfrm>
          <a:prstGeom prst="rect">
            <a:avLst/>
          </a:prstGeom>
          <a:noFill/>
        </p:spPr>
        <p:txBody>
          <a:bodyPr wrap="none" lIns="64291" tIns="32146" rIns="64291" bIns="32146" rtlCol="0">
            <a:spAutoFit/>
          </a:bodyPr>
          <a:lstStyle/>
          <a:p>
            <a:r>
              <a:rPr lang="en-US" sz="1700" dirty="0">
                <a:solidFill>
                  <a:srgbClr val="6C1902"/>
                </a:solidFill>
              </a:rPr>
              <a:t>Current and projected costs and yields for sensor/readout integration technologies</a:t>
            </a:r>
          </a:p>
          <a:p>
            <a:endParaRPr lang="en-US" sz="1700" dirty="0">
              <a:solidFill>
                <a:srgbClr val="6C1902"/>
              </a:solidFill>
            </a:endParaRPr>
          </a:p>
          <a:p>
            <a:endParaRPr lang="en-US" sz="1700" dirty="0">
              <a:solidFill>
                <a:srgbClr val="6C1902"/>
              </a:solidFill>
            </a:endParaRPr>
          </a:p>
        </p:txBody>
      </p:sp>
      <p:sp>
        <p:nvSpPr>
          <p:cNvPr id="3" name="Rectangle 2"/>
          <p:cNvSpPr/>
          <p:nvPr/>
        </p:nvSpPr>
        <p:spPr bwMode="auto">
          <a:xfrm>
            <a:off x="2375297" y="3040558"/>
            <a:ext cx="3161109" cy="482203"/>
          </a:xfrm>
          <a:prstGeom prst="rect">
            <a:avLst/>
          </a:prstGeom>
          <a:noFill/>
          <a:ln w="38100" cmpd="sng">
            <a:solidFill>
              <a:srgbClr val="FF0000"/>
            </a:solidFill>
          </a:ln>
          <a:effectLst/>
          <a:extLst/>
        </p:spPr>
        <p:txBody>
          <a:bodyPr vert="horz" wrap="square" lIns="64291" tIns="32146" rIns="64291" bIns="32146" numCol="1" rtlCol="0" anchor="t" anchorCtr="0" compatLnSpc="1">
            <a:prstTxWarp prst="textNoShape">
              <a:avLst/>
            </a:prstTxWarp>
          </a:bodyPr>
          <a:lstStyle/>
          <a:p>
            <a:pPr defTabSz="642915"/>
            <a:endParaRPr lang="en-US"/>
          </a:p>
        </p:txBody>
      </p:sp>
      <p:sp>
        <p:nvSpPr>
          <p:cNvPr id="6" name="Rectangle 5"/>
          <p:cNvSpPr/>
          <p:nvPr/>
        </p:nvSpPr>
        <p:spPr bwMode="auto">
          <a:xfrm>
            <a:off x="2375297" y="3522761"/>
            <a:ext cx="3161109" cy="535781"/>
          </a:xfrm>
          <a:prstGeom prst="rect">
            <a:avLst/>
          </a:prstGeom>
          <a:noFill/>
          <a:ln w="38100" cmpd="sng">
            <a:solidFill>
              <a:srgbClr val="FF0000"/>
            </a:solidFill>
          </a:ln>
          <a:effectLst/>
          <a:extLst/>
        </p:spPr>
        <p:txBody>
          <a:bodyPr vert="horz" wrap="square" lIns="64291" tIns="32146" rIns="64291" bIns="32146" numCol="1" rtlCol="0" anchor="t" anchorCtr="0" compatLnSpc="1">
            <a:prstTxWarp prst="textNoShape">
              <a:avLst/>
            </a:prstTxWarp>
          </a:bodyPr>
          <a:lstStyle/>
          <a:p>
            <a:pPr defTabSz="642915"/>
            <a:endParaRPr lang="en-US"/>
          </a:p>
        </p:txBody>
      </p:sp>
      <p:sp>
        <p:nvSpPr>
          <p:cNvPr id="7" name="TextBox 6"/>
          <p:cNvSpPr txBox="1"/>
          <p:nvPr/>
        </p:nvSpPr>
        <p:spPr>
          <a:xfrm>
            <a:off x="2921000" y="3553022"/>
            <a:ext cx="1066800" cy="307777"/>
          </a:xfrm>
          <a:prstGeom prst="rect">
            <a:avLst/>
          </a:prstGeom>
          <a:solidFill>
            <a:schemeClr val="bg1"/>
          </a:solidFill>
        </p:spPr>
        <p:txBody>
          <a:bodyPr wrap="square" rtlCol="0">
            <a:spAutoFit/>
          </a:bodyPr>
          <a:lstStyle/>
          <a:p>
            <a:r>
              <a:rPr lang="en-US" sz="1400" dirty="0" smtClean="0"/>
              <a:t>&lt;$1/cm</a:t>
            </a:r>
            <a:r>
              <a:rPr lang="en-US" sz="1400" baseline="30000" dirty="0" smtClean="0"/>
              <a:t>2</a:t>
            </a:r>
            <a:r>
              <a:rPr lang="en-US" sz="1400" dirty="0" smtClean="0"/>
              <a:t>?</a:t>
            </a:r>
            <a:endParaRPr lang="en-US" sz="1400" dirty="0"/>
          </a:p>
        </p:txBody>
      </p:sp>
    </p:spTree>
    <p:extLst>
      <p:ext uri="{BB962C8B-B14F-4D97-AF65-F5344CB8AC3E}">
        <p14:creationId xmlns:p14="http://schemas.microsoft.com/office/powerpoint/2010/main" val="40043456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228600" y="1043046"/>
            <a:ext cx="8672513" cy="714133"/>
          </a:xfrm>
        </p:spPr>
        <p:txBody>
          <a:bodyPr/>
          <a:lstStyle/>
          <a:p>
            <a:r>
              <a:rPr lang="en-US" dirty="0" smtClean="0"/>
              <a:t>Glass interposers</a:t>
            </a:r>
            <a:endParaRPr lang="en-US" dirty="0"/>
          </a:p>
        </p:txBody>
      </p:sp>
      <p:sp>
        <p:nvSpPr>
          <p:cNvPr id="4" name="Date Placeholder 3"/>
          <p:cNvSpPr>
            <a:spLocks noGrp="1"/>
          </p:cNvSpPr>
          <p:nvPr>
            <p:ph type="dt" sz="half" idx="10"/>
          </p:nvPr>
        </p:nvSpPr>
        <p:spPr/>
        <p:txBody>
          <a:bodyPr/>
          <a:lstStyle/>
          <a:p>
            <a:pPr>
              <a:defRPr/>
            </a:pPr>
            <a:fld id="{D70D8EF8-F064-6A40-B19D-0941D670F26E}" type="datetime1">
              <a:rPr lang="en-US" smtClean="0"/>
              <a:pPr>
                <a:defRPr/>
              </a:pPr>
              <a:t>10/15/15</a:t>
            </a:fld>
            <a:endParaRPr lang="en-US"/>
          </a:p>
        </p:txBody>
      </p:sp>
      <p:sp>
        <p:nvSpPr>
          <p:cNvPr id="5" name="Footer Placeholder 4"/>
          <p:cNvSpPr>
            <a:spLocks noGrp="1"/>
          </p:cNvSpPr>
          <p:nvPr>
            <p:ph type="ftr" sz="quarter" idx="11"/>
          </p:nvPr>
        </p:nvSpPr>
        <p:spPr/>
        <p:txBody>
          <a:bodyPr/>
          <a:lstStyle/>
          <a:p>
            <a:pPr>
              <a:defRPr/>
            </a:pPr>
            <a:r>
              <a:rPr lang="en-US" smtClean="0"/>
              <a:t>Presenter | Presentation Title</a:t>
            </a:r>
            <a:endParaRPr lang="en-US" b="1" dirty="0"/>
          </a:p>
        </p:txBody>
      </p:sp>
      <p:sp>
        <p:nvSpPr>
          <p:cNvPr id="6" name="Slide Number Placeholder 5"/>
          <p:cNvSpPr>
            <a:spLocks noGrp="1"/>
          </p:cNvSpPr>
          <p:nvPr>
            <p:ph type="sldNum" sz="quarter" idx="12"/>
          </p:nvPr>
        </p:nvSpPr>
        <p:spPr/>
        <p:txBody>
          <a:bodyPr/>
          <a:lstStyle/>
          <a:p>
            <a:pPr>
              <a:defRPr/>
            </a:pPr>
            <a:fld id="{CFC3D40E-93B6-704B-9CF8-AB245665D91F}" type="slidenum">
              <a:rPr lang="en-US" smtClean="0"/>
              <a:pPr>
                <a:defRPr/>
              </a:pPr>
              <a:t>44</a:t>
            </a:fld>
            <a:endParaRPr lang="en-US" dirty="0"/>
          </a:p>
        </p:txBody>
      </p:sp>
      <p:pic>
        <p:nvPicPr>
          <p:cNvPr id="7" name="Picture 6"/>
          <p:cNvPicPr>
            <a:picLocks noChangeAspect="1"/>
          </p:cNvPicPr>
          <p:nvPr/>
        </p:nvPicPr>
        <p:blipFill>
          <a:blip r:embed="rId2"/>
          <a:stretch>
            <a:fillRect/>
          </a:stretch>
        </p:blipFill>
        <p:spPr>
          <a:xfrm>
            <a:off x="0" y="1954427"/>
            <a:ext cx="9144000" cy="4111186"/>
          </a:xfrm>
          <a:prstGeom prst="rect">
            <a:avLst/>
          </a:prstGeom>
        </p:spPr>
      </p:pic>
    </p:spTree>
    <p:extLst>
      <p:ext uri="{BB962C8B-B14F-4D97-AF65-F5344CB8AC3E}">
        <p14:creationId xmlns:p14="http://schemas.microsoft.com/office/powerpoint/2010/main" val="7376637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2"/>
          <a:stretch>
            <a:fillRect/>
          </a:stretch>
        </p:blipFill>
        <p:spPr>
          <a:xfrm>
            <a:off x="3904667" y="3422650"/>
            <a:ext cx="2739984" cy="2813050"/>
          </a:xfrm>
          <a:prstGeom prst="rect">
            <a:avLst/>
          </a:prstGeom>
        </p:spPr>
      </p:pic>
      <p:sp>
        <p:nvSpPr>
          <p:cNvPr id="2" name="Title 1"/>
          <p:cNvSpPr>
            <a:spLocks noGrp="1"/>
          </p:cNvSpPr>
          <p:nvPr>
            <p:ph type="title"/>
          </p:nvPr>
        </p:nvSpPr>
        <p:spPr/>
        <p:txBody>
          <a:bodyPr anchor="ctr"/>
          <a:lstStyle/>
          <a:p>
            <a:pPr algn="ctr"/>
            <a:r>
              <a:rPr lang="en-US" sz="2400" dirty="0" smtClean="0"/>
              <a:t>Silicon-based Tracking</a:t>
            </a:r>
            <a:endParaRPr lang="en-US" sz="2400" dirty="0"/>
          </a:p>
        </p:txBody>
      </p:sp>
      <p:sp>
        <p:nvSpPr>
          <p:cNvPr id="3" name="Content Placeholder 2"/>
          <p:cNvSpPr>
            <a:spLocks noGrp="1"/>
          </p:cNvSpPr>
          <p:nvPr>
            <p:ph sz="half" idx="1"/>
          </p:nvPr>
        </p:nvSpPr>
        <p:spPr>
          <a:xfrm>
            <a:off x="77838" y="894522"/>
            <a:ext cx="4342621" cy="5620578"/>
          </a:xfrm>
        </p:spPr>
        <p:txBody>
          <a:bodyPr>
            <a:normAutofit/>
          </a:bodyPr>
          <a:lstStyle/>
          <a:p>
            <a:pPr marL="0" indent="0">
              <a:buNone/>
            </a:pPr>
            <a:r>
              <a:rPr lang="en-US" sz="2000" dirty="0" smtClean="0"/>
              <a:t>Building these devices is essentially an electronics packaging problem, an unusual one…</a:t>
            </a:r>
          </a:p>
          <a:p>
            <a:r>
              <a:rPr lang="en-US" sz="2000" dirty="0" smtClean="0"/>
              <a:t>With billions of channels, 100’s m</a:t>
            </a:r>
            <a:r>
              <a:rPr lang="en-US" sz="2000" baseline="30000" dirty="0" smtClean="0"/>
              <a:t>2</a:t>
            </a:r>
            <a:r>
              <a:rPr lang="en-US" sz="2000" dirty="0" smtClean="0"/>
              <a:t> surface area</a:t>
            </a:r>
          </a:p>
          <a:p>
            <a:r>
              <a:rPr lang="en-US" sz="2000" dirty="0" smtClean="0"/>
              <a:t>With </a:t>
            </a:r>
            <a:r>
              <a:rPr lang="en-US" sz="2000" dirty="0" err="1" smtClean="0"/>
              <a:t>tbyte</a:t>
            </a:r>
            <a:r>
              <a:rPr lang="en-US" sz="2000" dirty="0" smtClean="0"/>
              <a:t>/sec bandwidth</a:t>
            </a:r>
          </a:p>
          <a:p>
            <a:r>
              <a:rPr lang="en-US" sz="2000" dirty="0" smtClean="0"/>
              <a:t>Cooled to -20 </a:t>
            </a:r>
            <a:r>
              <a:rPr lang="en-US" sz="2000" dirty="0" err="1" smtClean="0"/>
              <a:t>deg</a:t>
            </a:r>
            <a:r>
              <a:rPr lang="en-US" sz="2000" dirty="0" smtClean="0"/>
              <a:t> C</a:t>
            </a:r>
          </a:p>
          <a:p>
            <a:r>
              <a:rPr lang="en-US" sz="2000" dirty="0" smtClean="0"/>
              <a:t>With minimal mass</a:t>
            </a:r>
          </a:p>
          <a:p>
            <a:r>
              <a:rPr lang="en-US" sz="2000" dirty="0" smtClean="0"/>
              <a:t>Arranged to give us the information we need to do physics</a:t>
            </a:r>
          </a:p>
          <a:p>
            <a:pPr marL="0" indent="0">
              <a:buNone/>
            </a:pPr>
            <a:r>
              <a:rPr lang="en-US" sz="2000" dirty="0" smtClean="0">
                <a:solidFill>
                  <a:srgbClr val="FF0000"/>
                </a:solidFill>
              </a:rPr>
              <a:t>Given the microscopic scale of the elements, the problems of sensors, readout, and interconnect are inexorably linked. </a:t>
            </a:r>
            <a:endParaRPr lang="en-US" sz="2000" dirty="0">
              <a:solidFill>
                <a:srgbClr val="FF0000"/>
              </a:solidFill>
            </a:endParaRPr>
          </a:p>
        </p:txBody>
      </p:sp>
      <p:sp>
        <p:nvSpPr>
          <p:cNvPr id="5" name="Date Placeholder 4"/>
          <p:cNvSpPr>
            <a:spLocks noGrp="1"/>
          </p:cNvSpPr>
          <p:nvPr>
            <p:ph type="dt" sz="half" idx="10"/>
          </p:nvPr>
        </p:nvSpPr>
        <p:spPr/>
        <p:txBody>
          <a:bodyPr/>
          <a:lstStyle/>
          <a:p>
            <a:r>
              <a:rPr lang="en-US" smtClean="0"/>
              <a:t>R. Lipton </a:t>
            </a:r>
            <a:endParaRPr lang="en-US" dirty="0"/>
          </a:p>
        </p:txBody>
      </p:sp>
      <p:sp>
        <p:nvSpPr>
          <p:cNvPr id="6" name="Slide Number Placeholder 5"/>
          <p:cNvSpPr>
            <a:spLocks noGrp="1"/>
          </p:cNvSpPr>
          <p:nvPr>
            <p:ph type="sldNum" sz="quarter" idx="12"/>
          </p:nvPr>
        </p:nvSpPr>
        <p:spPr/>
        <p:txBody>
          <a:bodyPr/>
          <a:lstStyle/>
          <a:p>
            <a:fld id="{3DE29B2B-0122-2449-A951-ADA25041C29A}" type="slidenum">
              <a:rPr lang="en-US" smtClean="0"/>
              <a:t>45</a:t>
            </a:fld>
            <a:endParaRPr lang="en-US"/>
          </a:p>
        </p:txBody>
      </p:sp>
      <p:pic>
        <p:nvPicPr>
          <p:cNvPr id="11" name="Picture 10"/>
          <p:cNvPicPr>
            <a:picLocks noChangeAspect="1"/>
          </p:cNvPicPr>
          <p:nvPr/>
        </p:nvPicPr>
        <p:blipFill>
          <a:blip r:embed="rId3"/>
          <a:stretch>
            <a:fillRect/>
          </a:stretch>
        </p:blipFill>
        <p:spPr>
          <a:xfrm>
            <a:off x="4615817" y="77105"/>
            <a:ext cx="4343400" cy="2893790"/>
          </a:xfrm>
          <a:prstGeom prst="rect">
            <a:avLst/>
          </a:prstGeom>
        </p:spPr>
      </p:pic>
      <p:sp>
        <p:nvSpPr>
          <p:cNvPr id="12" name="TextBox 11"/>
          <p:cNvSpPr txBox="1"/>
          <p:nvPr/>
        </p:nvSpPr>
        <p:spPr>
          <a:xfrm>
            <a:off x="7876551" y="153305"/>
            <a:ext cx="1056399" cy="338554"/>
          </a:xfrm>
          <a:prstGeom prst="rect">
            <a:avLst/>
          </a:prstGeom>
          <a:noFill/>
        </p:spPr>
        <p:txBody>
          <a:bodyPr wrap="none" rtlCol="0">
            <a:spAutoFit/>
          </a:bodyPr>
          <a:lstStyle/>
          <a:p>
            <a:r>
              <a:rPr lang="en-US" sz="1600" dirty="0" smtClean="0">
                <a:solidFill>
                  <a:srgbClr val="CCFFCC"/>
                </a:solidFill>
              </a:rPr>
              <a:t>D0 Layer 0</a:t>
            </a:r>
            <a:endParaRPr lang="en-US" sz="1600" dirty="0">
              <a:solidFill>
                <a:srgbClr val="CCFFCC"/>
              </a:solidFill>
            </a:endParaRPr>
          </a:p>
        </p:txBody>
      </p:sp>
      <p:sp>
        <p:nvSpPr>
          <p:cNvPr id="13" name="TextBox 12"/>
          <p:cNvSpPr txBox="1"/>
          <p:nvPr/>
        </p:nvSpPr>
        <p:spPr>
          <a:xfrm>
            <a:off x="4692017" y="1220105"/>
            <a:ext cx="1237739" cy="338554"/>
          </a:xfrm>
          <a:prstGeom prst="rect">
            <a:avLst/>
          </a:prstGeom>
          <a:noFill/>
        </p:spPr>
        <p:txBody>
          <a:bodyPr wrap="none" rtlCol="0">
            <a:spAutoFit/>
          </a:bodyPr>
          <a:lstStyle/>
          <a:p>
            <a:r>
              <a:rPr lang="en-US" sz="1600" dirty="0" smtClean="0">
                <a:solidFill>
                  <a:srgbClr val="CCFFCC"/>
                </a:solidFill>
              </a:rPr>
              <a:t>Analog cable</a:t>
            </a:r>
            <a:endParaRPr lang="en-US" sz="1600" dirty="0">
              <a:solidFill>
                <a:srgbClr val="CCFFCC"/>
              </a:solidFill>
            </a:endParaRPr>
          </a:p>
        </p:txBody>
      </p:sp>
      <p:sp>
        <p:nvSpPr>
          <p:cNvPr id="14" name="TextBox 13"/>
          <p:cNvSpPr txBox="1"/>
          <p:nvPr/>
        </p:nvSpPr>
        <p:spPr>
          <a:xfrm>
            <a:off x="4996817" y="2439305"/>
            <a:ext cx="1272404" cy="338554"/>
          </a:xfrm>
          <a:prstGeom prst="rect">
            <a:avLst/>
          </a:prstGeom>
          <a:noFill/>
        </p:spPr>
        <p:txBody>
          <a:bodyPr wrap="none" rtlCol="0">
            <a:spAutoFit/>
          </a:bodyPr>
          <a:lstStyle/>
          <a:p>
            <a:r>
              <a:rPr lang="en-US" sz="1600" dirty="0" smtClean="0">
                <a:solidFill>
                  <a:srgbClr val="CCFFCC"/>
                </a:solidFill>
              </a:rPr>
              <a:t>Flex </a:t>
            </a:r>
            <a:r>
              <a:rPr lang="en-US" sz="1600" dirty="0" err="1" smtClean="0">
                <a:solidFill>
                  <a:srgbClr val="CCFFCC"/>
                </a:solidFill>
              </a:rPr>
              <a:t>foldover</a:t>
            </a:r>
            <a:endParaRPr lang="en-US" sz="1600" dirty="0">
              <a:solidFill>
                <a:srgbClr val="CCFFCC"/>
              </a:solidFill>
            </a:endParaRPr>
          </a:p>
        </p:txBody>
      </p:sp>
      <p:pic>
        <p:nvPicPr>
          <p:cNvPr id="4" name="Picture 3"/>
          <p:cNvPicPr>
            <a:picLocks noChangeAspect="1"/>
          </p:cNvPicPr>
          <p:nvPr/>
        </p:nvPicPr>
        <p:blipFill>
          <a:blip r:embed="rId4"/>
          <a:stretch>
            <a:fillRect/>
          </a:stretch>
        </p:blipFill>
        <p:spPr>
          <a:xfrm>
            <a:off x="6644651" y="3422650"/>
            <a:ext cx="2463800" cy="3289300"/>
          </a:xfrm>
          <a:prstGeom prst="rect">
            <a:avLst/>
          </a:prstGeom>
        </p:spPr>
      </p:pic>
    </p:spTree>
    <p:extLst>
      <p:ext uri="{BB962C8B-B14F-4D97-AF65-F5344CB8AC3E}">
        <p14:creationId xmlns:p14="http://schemas.microsoft.com/office/powerpoint/2010/main" val="273128728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228600" y="1043046"/>
            <a:ext cx="2569451" cy="3881705"/>
          </a:xfrm>
        </p:spPr>
        <p:txBody>
          <a:bodyPr/>
          <a:lstStyle/>
          <a:p>
            <a:r>
              <a:rPr lang="en-US" dirty="0" smtClean="0"/>
              <a:t>a</a:t>
            </a:r>
            <a:endParaRPr lang="en-US" dirty="0"/>
          </a:p>
        </p:txBody>
      </p:sp>
      <p:sp>
        <p:nvSpPr>
          <p:cNvPr id="4" name="Date Placeholder 3"/>
          <p:cNvSpPr>
            <a:spLocks noGrp="1"/>
          </p:cNvSpPr>
          <p:nvPr>
            <p:ph type="dt" sz="half" idx="10"/>
          </p:nvPr>
        </p:nvSpPr>
        <p:spPr/>
        <p:txBody>
          <a:bodyPr/>
          <a:lstStyle/>
          <a:p>
            <a:pPr>
              <a:defRPr/>
            </a:pPr>
            <a:fld id="{D70D8EF8-F064-6A40-B19D-0941D670F26E}" type="datetime1">
              <a:rPr lang="en-US" smtClean="0"/>
              <a:pPr>
                <a:defRPr/>
              </a:pPr>
              <a:t>10/15/15</a:t>
            </a:fld>
            <a:endParaRPr lang="en-US"/>
          </a:p>
        </p:txBody>
      </p:sp>
      <p:sp>
        <p:nvSpPr>
          <p:cNvPr id="5" name="Footer Placeholder 4"/>
          <p:cNvSpPr>
            <a:spLocks noGrp="1"/>
          </p:cNvSpPr>
          <p:nvPr>
            <p:ph type="ftr" sz="quarter" idx="11"/>
          </p:nvPr>
        </p:nvSpPr>
        <p:spPr/>
        <p:txBody>
          <a:bodyPr/>
          <a:lstStyle/>
          <a:p>
            <a:pPr>
              <a:defRPr/>
            </a:pPr>
            <a:r>
              <a:rPr lang="en-US" smtClean="0"/>
              <a:t>Presenter | Presentation Title</a:t>
            </a:r>
            <a:endParaRPr lang="en-US" b="1" dirty="0"/>
          </a:p>
        </p:txBody>
      </p:sp>
      <p:sp>
        <p:nvSpPr>
          <p:cNvPr id="6" name="Slide Number Placeholder 5"/>
          <p:cNvSpPr>
            <a:spLocks noGrp="1"/>
          </p:cNvSpPr>
          <p:nvPr>
            <p:ph type="sldNum" sz="quarter" idx="12"/>
          </p:nvPr>
        </p:nvSpPr>
        <p:spPr/>
        <p:txBody>
          <a:bodyPr/>
          <a:lstStyle/>
          <a:p>
            <a:pPr>
              <a:defRPr/>
            </a:pPr>
            <a:fld id="{CFC3D40E-93B6-704B-9CF8-AB245665D91F}" type="slidenum">
              <a:rPr lang="en-US" smtClean="0"/>
              <a:pPr>
                <a:defRPr/>
              </a:pPr>
              <a:t>46</a:t>
            </a:fld>
            <a:endParaRPr lang="en-US" dirty="0"/>
          </a:p>
        </p:txBody>
      </p:sp>
      <p:pic>
        <p:nvPicPr>
          <p:cNvPr id="7" name="Picture 6"/>
          <p:cNvPicPr>
            <a:picLocks noChangeAspect="1"/>
          </p:cNvPicPr>
          <p:nvPr/>
        </p:nvPicPr>
        <p:blipFill>
          <a:blip r:embed="rId2"/>
          <a:stretch>
            <a:fillRect/>
          </a:stretch>
        </p:blipFill>
        <p:spPr>
          <a:xfrm>
            <a:off x="5701302" y="733837"/>
            <a:ext cx="3362536" cy="2528681"/>
          </a:xfrm>
          <a:prstGeom prst="rect">
            <a:avLst/>
          </a:prstGeom>
        </p:spPr>
      </p:pic>
      <p:pic>
        <p:nvPicPr>
          <p:cNvPr id="8" name="Picture 7"/>
          <p:cNvPicPr>
            <a:picLocks noChangeAspect="1"/>
          </p:cNvPicPr>
          <p:nvPr/>
        </p:nvPicPr>
        <p:blipFill>
          <a:blip r:embed="rId3"/>
          <a:stretch>
            <a:fillRect/>
          </a:stretch>
        </p:blipFill>
        <p:spPr>
          <a:xfrm>
            <a:off x="4545566" y="3376086"/>
            <a:ext cx="4598433" cy="2705387"/>
          </a:xfrm>
          <a:prstGeom prst="rect">
            <a:avLst/>
          </a:prstGeom>
        </p:spPr>
      </p:pic>
      <p:pic>
        <p:nvPicPr>
          <p:cNvPr id="9" name="Picture 8"/>
          <p:cNvPicPr>
            <a:picLocks noChangeAspect="1"/>
          </p:cNvPicPr>
          <p:nvPr/>
        </p:nvPicPr>
        <p:blipFill>
          <a:blip r:embed="rId4"/>
          <a:stretch>
            <a:fillRect/>
          </a:stretch>
        </p:blipFill>
        <p:spPr>
          <a:xfrm>
            <a:off x="88900" y="745403"/>
            <a:ext cx="5145247" cy="3109043"/>
          </a:xfrm>
          <a:prstGeom prst="rect">
            <a:avLst/>
          </a:prstGeom>
        </p:spPr>
      </p:pic>
      <p:pic>
        <p:nvPicPr>
          <p:cNvPr id="10" name="Picture 9"/>
          <p:cNvPicPr>
            <a:picLocks noChangeAspect="1"/>
          </p:cNvPicPr>
          <p:nvPr/>
        </p:nvPicPr>
        <p:blipFill>
          <a:blip r:embed="rId5"/>
          <a:stretch>
            <a:fillRect/>
          </a:stretch>
        </p:blipFill>
        <p:spPr>
          <a:xfrm>
            <a:off x="0" y="3004408"/>
            <a:ext cx="5291275" cy="3114573"/>
          </a:xfrm>
          <a:prstGeom prst="rect">
            <a:avLst/>
          </a:prstGeom>
        </p:spPr>
      </p:pic>
    </p:spTree>
    <p:extLst>
      <p:ext uri="{BB962C8B-B14F-4D97-AF65-F5344CB8AC3E}">
        <p14:creationId xmlns:p14="http://schemas.microsoft.com/office/powerpoint/2010/main" val="325763513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Hierarchy of interconnect</a:t>
            </a:r>
            <a:endParaRPr lang="en-US" dirty="0"/>
          </a:p>
        </p:txBody>
      </p:sp>
      <p:sp>
        <p:nvSpPr>
          <p:cNvPr id="3" name="Content Placeholder 2"/>
          <p:cNvSpPr>
            <a:spLocks noGrp="1"/>
          </p:cNvSpPr>
          <p:nvPr>
            <p:ph idx="1"/>
          </p:nvPr>
        </p:nvSpPr>
        <p:spPr/>
        <p:txBody>
          <a:bodyPr/>
          <a:lstStyle/>
          <a:p>
            <a:pPr marL="0" indent="0">
              <a:buNone/>
            </a:pPr>
            <a:r>
              <a:rPr lang="en-US" dirty="0" smtClean="0"/>
              <a:t>Cables ~ mm</a:t>
            </a:r>
          </a:p>
          <a:p>
            <a:r>
              <a:rPr lang="en-US" dirty="0" smtClean="0"/>
              <a:t>PC Board ~ 500 micron</a:t>
            </a:r>
          </a:p>
          <a:p>
            <a:pPr lvl="1"/>
            <a:r>
              <a:rPr lang="en-US" dirty="0" smtClean="0"/>
              <a:t>Bump/wire bonds ~ 100’s of micron</a:t>
            </a:r>
          </a:p>
          <a:p>
            <a:pPr lvl="2"/>
            <a:r>
              <a:rPr lang="en-US" dirty="0" smtClean="0"/>
              <a:t>C4 bumps ~ 100 micron</a:t>
            </a:r>
          </a:p>
          <a:p>
            <a:pPr lvl="3"/>
            <a:r>
              <a:rPr lang="en-US" dirty="0" smtClean="0"/>
              <a:t>Micro-bumps ~ 10-20 micron</a:t>
            </a:r>
          </a:p>
          <a:p>
            <a:pPr lvl="4"/>
            <a:r>
              <a:rPr lang="en-US" dirty="0" smtClean="0"/>
              <a:t>3D Interconnect ~ 2-5 micron</a:t>
            </a:r>
            <a:endParaRPr lang="en-US" dirty="0"/>
          </a:p>
        </p:txBody>
      </p:sp>
      <p:sp>
        <p:nvSpPr>
          <p:cNvPr id="4" name="Date Placeholder 3"/>
          <p:cNvSpPr>
            <a:spLocks noGrp="1"/>
          </p:cNvSpPr>
          <p:nvPr>
            <p:ph type="dt" sz="half" idx="10"/>
          </p:nvPr>
        </p:nvSpPr>
        <p:spPr/>
        <p:txBody>
          <a:bodyPr/>
          <a:lstStyle/>
          <a:p>
            <a:pPr>
              <a:defRPr/>
            </a:pPr>
            <a:fld id="{D70D8EF8-F064-6A40-B19D-0941D670F26E}" type="datetime1">
              <a:rPr lang="en-US" smtClean="0"/>
              <a:pPr>
                <a:defRPr/>
              </a:pPr>
              <a:t>10/15/15</a:t>
            </a:fld>
            <a:endParaRPr lang="en-US"/>
          </a:p>
        </p:txBody>
      </p:sp>
      <p:sp>
        <p:nvSpPr>
          <p:cNvPr id="5" name="Footer Placeholder 4"/>
          <p:cNvSpPr>
            <a:spLocks noGrp="1"/>
          </p:cNvSpPr>
          <p:nvPr>
            <p:ph type="ftr" sz="quarter" idx="11"/>
          </p:nvPr>
        </p:nvSpPr>
        <p:spPr/>
        <p:txBody>
          <a:bodyPr/>
          <a:lstStyle/>
          <a:p>
            <a:pPr>
              <a:defRPr/>
            </a:pPr>
            <a:r>
              <a:rPr lang="en-US" smtClean="0"/>
              <a:t>Presenter | Presentation Title</a:t>
            </a:r>
            <a:endParaRPr lang="en-US" b="1" dirty="0"/>
          </a:p>
        </p:txBody>
      </p:sp>
      <p:sp>
        <p:nvSpPr>
          <p:cNvPr id="6" name="Slide Number Placeholder 5"/>
          <p:cNvSpPr>
            <a:spLocks noGrp="1"/>
          </p:cNvSpPr>
          <p:nvPr>
            <p:ph type="sldNum" sz="quarter" idx="12"/>
          </p:nvPr>
        </p:nvSpPr>
        <p:spPr/>
        <p:txBody>
          <a:bodyPr/>
          <a:lstStyle/>
          <a:p>
            <a:pPr>
              <a:defRPr/>
            </a:pPr>
            <a:fld id="{CFC3D40E-93B6-704B-9CF8-AB245665D91F}" type="slidenum">
              <a:rPr lang="en-US" smtClean="0"/>
              <a:pPr>
                <a:defRPr/>
              </a:pPr>
              <a:t>47</a:t>
            </a:fld>
            <a:endParaRPr lang="en-US" dirty="0"/>
          </a:p>
        </p:txBody>
      </p:sp>
    </p:spTree>
    <p:extLst>
      <p:ext uri="{BB962C8B-B14F-4D97-AF65-F5344CB8AC3E}">
        <p14:creationId xmlns:p14="http://schemas.microsoft.com/office/powerpoint/2010/main" val="36928736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a:srcRect l="5810" r="8848" b="11540"/>
          <a:stretch/>
        </p:blipFill>
        <p:spPr>
          <a:xfrm>
            <a:off x="6180138" y="-1"/>
            <a:ext cx="2809638" cy="2184205"/>
          </a:xfrm>
          <a:prstGeom prst="rect">
            <a:avLst/>
          </a:prstGeom>
        </p:spPr>
      </p:pic>
      <p:sp>
        <p:nvSpPr>
          <p:cNvPr id="2" name="Title 1"/>
          <p:cNvSpPr>
            <a:spLocks noGrp="1"/>
          </p:cNvSpPr>
          <p:nvPr>
            <p:ph type="title"/>
          </p:nvPr>
        </p:nvSpPr>
        <p:spPr/>
        <p:txBody>
          <a:bodyPr anchor="b"/>
          <a:lstStyle/>
          <a:p>
            <a:r>
              <a:rPr lang="en-US" sz="2400" dirty="0" smtClean="0"/>
              <a:t>Costs, Areas, and Yields</a:t>
            </a:r>
            <a:endParaRPr lang="en-US" sz="2400" dirty="0"/>
          </a:p>
        </p:txBody>
      </p:sp>
      <p:sp>
        <p:nvSpPr>
          <p:cNvPr id="3" name="Content Placeholder 2"/>
          <p:cNvSpPr>
            <a:spLocks noGrp="1"/>
          </p:cNvSpPr>
          <p:nvPr>
            <p:ph idx="1"/>
          </p:nvPr>
        </p:nvSpPr>
        <p:spPr>
          <a:xfrm>
            <a:off x="74903" y="756334"/>
            <a:ext cx="8980114" cy="5514299"/>
          </a:xfrm>
        </p:spPr>
        <p:txBody>
          <a:bodyPr/>
          <a:lstStyle/>
          <a:p>
            <a:pPr marL="0" indent="0">
              <a:buNone/>
            </a:pPr>
            <a:r>
              <a:rPr lang="en-US" sz="2000" dirty="0" smtClean="0"/>
              <a:t>We are interested in building large area silicon-</a:t>
            </a:r>
          </a:p>
          <a:p>
            <a:pPr marL="0" indent="0">
              <a:buNone/>
            </a:pPr>
            <a:r>
              <a:rPr lang="en-US" sz="2000" dirty="0" smtClean="0"/>
              <a:t>based trackers and calorimeters with fine pixel </a:t>
            </a:r>
          </a:p>
          <a:p>
            <a:pPr marL="0" indent="0">
              <a:buNone/>
            </a:pPr>
            <a:r>
              <a:rPr lang="en-US" sz="2000" dirty="0" smtClean="0"/>
              <a:t>pitch and low cost. We would like to integrate low </a:t>
            </a:r>
          </a:p>
          <a:p>
            <a:pPr marL="0" indent="0">
              <a:buNone/>
            </a:pPr>
            <a:r>
              <a:rPr lang="en-US" sz="2000" dirty="0" smtClean="0"/>
              <a:t>cost  “simple” sensors with complex readout.</a:t>
            </a:r>
          </a:p>
          <a:p>
            <a:r>
              <a:rPr lang="en-US" sz="2000" dirty="0" smtClean="0"/>
              <a:t>Cost of a CMOS silicon IC is about $3/cm</a:t>
            </a:r>
            <a:r>
              <a:rPr lang="en-US" sz="2000" baseline="30000" dirty="0" smtClean="0"/>
              <a:t>2</a:t>
            </a:r>
            <a:r>
              <a:rPr lang="en-US" sz="2000" dirty="0" smtClean="0"/>
              <a:t> not including startup mask costs</a:t>
            </a:r>
          </a:p>
          <a:p>
            <a:pPr lvl="1"/>
            <a:r>
              <a:rPr lang="en-US" sz="2000" dirty="0" smtClean="0">
                <a:solidFill>
                  <a:srgbClr val="FF0000"/>
                </a:solidFill>
              </a:rPr>
              <a:t>Area of an IC is limited to 2x3 cm</a:t>
            </a:r>
            <a:r>
              <a:rPr lang="en-US" sz="2000" baseline="30000" dirty="0">
                <a:solidFill>
                  <a:srgbClr val="FF0000"/>
                </a:solidFill>
              </a:rPr>
              <a:t>2</a:t>
            </a:r>
            <a:r>
              <a:rPr lang="en-US" sz="2000" dirty="0" smtClean="0">
                <a:solidFill>
                  <a:srgbClr val="FF0000"/>
                </a:solidFill>
              </a:rPr>
              <a:t> </a:t>
            </a:r>
            <a:r>
              <a:rPr lang="en-US" sz="2000" dirty="0" smtClean="0"/>
              <a:t>(or so) by the stepper reticule</a:t>
            </a:r>
          </a:p>
          <a:p>
            <a:pPr lvl="1"/>
            <a:r>
              <a:rPr lang="en-US" sz="2000" dirty="0" smtClean="0"/>
              <a:t>Yields of 80-95%</a:t>
            </a:r>
          </a:p>
          <a:p>
            <a:r>
              <a:rPr lang="en-US" sz="2000" dirty="0" smtClean="0"/>
              <a:t>Cost of a silicon-based sensor is about $4-10 </a:t>
            </a:r>
            <a:r>
              <a:rPr lang="en-US" sz="2000" dirty="0"/>
              <a:t>cm</a:t>
            </a:r>
            <a:r>
              <a:rPr lang="en-US" sz="2000" baseline="30000" dirty="0"/>
              <a:t>2</a:t>
            </a:r>
            <a:endParaRPr lang="en-US" sz="2000" dirty="0" smtClean="0"/>
          </a:p>
          <a:p>
            <a:pPr lvl="1"/>
            <a:r>
              <a:rPr lang="en-US" sz="2000" dirty="0" smtClean="0"/>
              <a:t>Area of a sensor can be as large as the 6” or 8” wafer size using contact masks</a:t>
            </a:r>
          </a:p>
          <a:p>
            <a:pPr lvl="1"/>
            <a:r>
              <a:rPr lang="en-US" sz="2000" dirty="0" smtClean="0"/>
              <a:t>The structures are simple and the yield can be high</a:t>
            </a:r>
          </a:p>
          <a:p>
            <a:r>
              <a:rPr lang="en-US" sz="2000" dirty="0" smtClean="0"/>
              <a:t>Fine pitch bump bonding of sensors to ROICs is expensive</a:t>
            </a:r>
          </a:p>
          <a:p>
            <a:pPr marL="0" indent="0">
              <a:buNone/>
            </a:pPr>
            <a:r>
              <a:rPr lang="en-US" sz="2000" dirty="0" smtClean="0"/>
              <a:t>To build large area devices:</a:t>
            </a:r>
          </a:p>
          <a:p>
            <a:r>
              <a:rPr lang="en-US" sz="2000" dirty="0" smtClean="0"/>
              <a:t>Mate large die readout ICs with die sized sensors</a:t>
            </a:r>
          </a:p>
          <a:p>
            <a:pPr lvl="1"/>
            <a:r>
              <a:rPr lang="en-US" sz="2000" dirty="0" smtClean="0">
                <a:solidFill>
                  <a:srgbClr val="FF0000"/>
                </a:solidFill>
              </a:rPr>
              <a:t>But there are edge effects that cause dead regions</a:t>
            </a:r>
          </a:p>
          <a:p>
            <a:r>
              <a:rPr lang="en-US" sz="2000" dirty="0" smtClean="0"/>
              <a:t>Assemble an array of readout die on a large sensor - </a:t>
            </a:r>
            <a:r>
              <a:rPr lang="en-US" sz="2000" dirty="0" smtClean="0">
                <a:solidFill>
                  <a:srgbClr val="FF0000"/>
                </a:solidFill>
              </a:rPr>
              <a:t>YIELD!</a:t>
            </a:r>
          </a:p>
          <a:p>
            <a:endParaRPr lang="en-US" sz="2000" dirty="0" smtClean="0"/>
          </a:p>
        </p:txBody>
      </p:sp>
      <p:sp>
        <p:nvSpPr>
          <p:cNvPr id="5" name="Footer Placeholder 4"/>
          <p:cNvSpPr>
            <a:spLocks noGrp="1"/>
          </p:cNvSpPr>
          <p:nvPr>
            <p:ph type="ftr" sz="quarter" idx="11"/>
          </p:nvPr>
        </p:nvSpPr>
        <p:spPr/>
        <p:txBody>
          <a:bodyPr/>
          <a:lstStyle/>
          <a:p>
            <a:pPr>
              <a:defRPr/>
            </a:pPr>
            <a:r>
              <a:rPr lang="en-US" dirty="0" smtClean="0"/>
              <a:t>Ronald Lipton, MSGC Trieste</a:t>
            </a:r>
            <a:endParaRPr lang="en-US" dirty="0"/>
          </a:p>
        </p:txBody>
      </p:sp>
      <p:sp>
        <p:nvSpPr>
          <p:cNvPr id="4" name="Slide Number Placeholder 3"/>
          <p:cNvSpPr>
            <a:spLocks noGrp="1"/>
          </p:cNvSpPr>
          <p:nvPr>
            <p:ph type="sldNum" sz="quarter" idx="12"/>
          </p:nvPr>
        </p:nvSpPr>
        <p:spPr/>
        <p:txBody>
          <a:bodyPr/>
          <a:lstStyle/>
          <a:p>
            <a:fld id="{4D682954-0739-0643-8254-E7551EC1E193}" type="slidenum">
              <a:rPr lang="en-US" smtClean="0"/>
              <a:pPr/>
              <a:t>5</a:t>
            </a:fld>
            <a:endParaRPr lang="en-US"/>
          </a:p>
        </p:txBody>
      </p:sp>
    </p:spTree>
    <p:extLst>
      <p:ext uri="{BB962C8B-B14F-4D97-AF65-F5344CB8AC3E}">
        <p14:creationId xmlns:p14="http://schemas.microsoft.com/office/powerpoint/2010/main" val="25081898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5626645" y="4262787"/>
            <a:ext cx="3408195" cy="2012965"/>
          </a:xfrm>
          <a:prstGeom prst="rect">
            <a:avLst/>
          </a:prstGeom>
        </p:spPr>
      </p:pic>
      <p:sp>
        <p:nvSpPr>
          <p:cNvPr id="15" name="Title 14"/>
          <p:cNvSpPr>
            <a:spLocks noGrp="1"/>
          </p:cNvSpPr>
          <p:nvPr>
            <p:ph type="title"/>
          </p:nvPr>
        </p:nvSpPr>
        <p:spPr/>
        <p:txBody>
          <a:bodyPr/>
          <a:lstStyle/>
          <a:p>
            <a:r>
              <a:rPr lang="en-US" b="0" dirty="0" smtClean="0"/>
              <a:t>Current Technologies</a:t>
            </a:r>
            <a:endParaRPr lang="en-US" b="0" dirty="0"/>
          </a:p>
        </p:txBody>
      </p:sp>
      <p:sp>
        <p:nvSpPr>
          <p:cNvPr id="16" name="Content Placeholder 15"/>
          <p:cNvSpPr>
            <a:spLocks noGrp="1"/>
          </p:cNvSpPr>
          <p:nvPr>
            <p:ph idx="1"/>
          </p:nvPr>
        </p:nvSpPr>
        <p:spPr>
          <a:xfrm>
            <a:off x="150844" y="857294"/>
            <a:ext cx="8993156" cy="5509008"/>
          </a:xfrm>
        </p:spPr>
        <p:txBody>
          <a:bodyPr/>
          <a:lstStyle/>
          <a:p>
            <a:pPr marL="0" indent="0">
              <a:buNone/>
            </a:pPr>
            <a:r>
              <a:rPr lang="en-US" sz="2000" dirty="0" smtClean="0"/>
              <a:t>Sensor wafers on 4” or 6” silicon</a:t>
            </a:r>
          </a:p>
          <a:p>
            <a:pPr marL="0" indent="0">
              <a:buNone/>
            </a:pPr>
            <a:r>
              <a:rPr lang="en-US" sz="2000" dirty="0" smtClean="0"/>
              <a:t>Readout chips with &gt;65 nm feature size</a:t>
            </a:r>
            <a:br>
              <a:rPr lang="en-US" sz="2000" dirty="0" smtClean="0"/>
            </a:br>
            <a:r>
              <a:rPr lang="en-US" sz="2000" dirty="0" smtClean="0"/>
              <a:t>(Industry is at 14 nm and shrinking) </a:t>
            </a:r>
          </a:p>
          <a:p>
            <a:pPr marL="0" indent="0">
              <a:buNone/>
            </a:pPr>
            <a:r>
              <a:rPr lang="en-US" sz="2000" dirty="0" smtClean="0"/>
              <a:t>Strip Modules ~10x10 cm (6” wafer), with readout </a:t>
            </a:r>
            <a:br>
              <a:rPr lang="en-US" sz="2000" dirty="0" smtClean="0"/>
            </a:br>
            <a:r>
              <a:rPr lang="en-US" sz="2000" dirty="0" smtClean="0"/>
              <a:t>at the periphery, </a:t>
            </a:r>
            <a:r>
              <a:rPr lang="en-US" sz="2000" dirty="0" err="1" smtClean="0"/>
              <a:t>wirebond</a:t>
            </a:r>
            <a:r>
              <a:rPr lang="en-US" sz="2000" dirty="0" smtClean="0"/>
              <a:t> interconnect</a:t>
            </a:r>
          </a:p>
          <a:p>
            <a:pPr lvl="1" indent="-342900"/>
            <a:r>
              <a:rPr lang="en-US" sz="2000" dirty="0" smtClean="0"/>
              <a:t>50 micron pitch</a:t>
            </a:r>
          </a:p>
          <a:p>
            <a:pPr marL="0" indent="0">
              <a:buNone/>
            </a:pPr>
            <a:r>
              <a:rPr lang="en-US" sz="2000" dirty="0" smtClean="0"/>
              <a:t>Pixel modules ~4x5 cm with bump bonded interconnect</a:t>
            </a:r>
          </a:p>
          <a:p>
            <a:pPr lvl="1" indent="-342900"/>
            <a:r>
              <a:rPr lang="en-US" sz="2000" dirty="0" smtClean="0"/>
              <a:t>100 micron pixels</a:t>
            </a:r>
          </a:p>
          <a:p>
            <a:pPr lvl="1" indent="-342900"/>
            <a:r>
              <a:rPr lang="en-US" sz="2000" dirty="0" smtClean="0"/>
              <a:t>4-6 ICs per module</a:t>
            </a:r>
          </a:p>
          <a:p>
            <a:pPr marL="0" indent="0">
              <a:buNone/>
            </a:pPr>
            <a:r>
              <a:rPr lang="en-US" sz="2000" dirty="0" smtClean="0"/>
              <a:t>First applications of 3D structures for radiation hardness (ATLAS IBL)</a:t>
            </a:r>
          </a:p>
          <a:p>
            <a:pPr marL="0" indent="0">
              <a:buNone/>
            </a:pPr>
            <a:r>
              <a:rPr lang="en-US" sz="2000" dirty="0"/>
              <a:t>A</a:t>
            </a:r>
            <a:r>
              <a:rPr lang="en-US" sz="2000" dirty="0" smtClean="0"/>
              <a:t>valanche devices  for </a:t>
            </a:r>
            <a:r>
              <a:rPr lang="en-US" sz="2000" dirty="0" err="1" smtClean="0"/>
              <a:t>photodetection</a:t>
            </a:r>
            <a:r>
              <a:rPr lang="en-US" sz="2000" dirty="0" smtClean="0"/>
              <a:t> only</a:t>
            </a:r>
          </a:p>
          <a:p>
            <a:pPr marL="0" indent="0">
              <a:buNone/>
            </a:pPr>
            <a:r>
              <a:rPr lang="en-US" sz="2000" dirty="0" smtClean="0"/>
              <a:t>Radiation hardness achieved by:</a:t>
            </a:r>
          </a:p>
          <a:p>
            <a:pPr marL="685800" lvl="1"/>
            <a:r>
              <a:rPr lang="en-US" sz="1800" dirty="0" smtClean="0"/>
              <a:t>Deep submicron electronics</a:t>
            </a:r>
          </a:p>
          <a:p>
            <a:pPr marL="685800" lvl="1"/>
            <a:r>
              <a:rPr lang="en-US" sz="1800" dirty="0" smtClean="0"/>
              <a:t>Thin, oxygenated silicon</a:t>
            </a:r>
          </a:p>
          <a:p>
            <a:pPr marL="685800" lvl="1"/>
            <a:r>
              <a:rPr lang="en-US" sz="1800" dirty="0" smtClean="0"/>
              <a:t>Low temperature operation</a:t>
            </a:r>
          </a:p>
          <a:p>
            <a:pPr marL="0" indent="0">
              <a:buNone/>
            </a:pPr>
            <a:endParaRPr lang="en-US" sz="2000" dirty="0" smtClean="0"/>
          </a:p>
          <a:p>
            <a:pPr marL="0" indent="0">
              <a:buNone/>
            </a:pPr>
            <a:endParaRPr lang="en-US" sz="2000" dirty="0"/>
          </a:p>
        </p:txBody>
      </p:sp>
      <p:sp>
        <p:nvSpPr>
          <p:cNvPr id="5" name="Footer Placeholder 4"/>
          <p:cNvSpPr>
            <a:spLocks noGrp="1"/>
          </p:cNvSpPr>
          <p:nvPr>
            <p:ph type="ftr" sz="quarter" idx="11"/>
          </p:nvPr>
        </p:nvSpPr>
        <p:spPr/>
        <p:txBody>
          <a:bodyPr/>
          <a:lstStyle/>
          <a:p>
            <a:pPr>
              <a:defRPr/>
            </a:pPr>
            <a:endParaRPr lang="en-US" dirty="0"/>
          </a:p>
        </p:txBody>
      </p:sp>
      <p:sp>
        <p:nvSpPr>
          <p:cNvPr id="4" name="Slide Number Placeholder 3"/>
          <p:cNvSpPr>
            <a:spLocks noGrp="1"/>
          </p:cNvSpPr>
          <p:nvPr>
            <p:ph type="sldNum" sz="quarter" idx="12"/>
          </p:nvPr>
        </p:nvSpPr>
        <p:spPr/>
        <p:txBody>
          <a:bodyPr/>
          <a:lstStyle/>
          <a:p>
            <a:fld id="{4D682954-0739-0643-8254-E7551EC1E193}" type="slidenum">
              <a:rPr lang="en-US" smtClean="0"/>
              <a:pPr/>
              <a:t>6</a:t>
            </a:fld>
            <a:endParaRPr lang="en-US"/>
          </a:p>
        </p:txBody>
      </p:sp>
      <p:pic>
        <p:nvPicPr>
          <p:cNvPr id="7" name="Picture 6"/>
          <p:cNvPicPr>
            <a:picLocks noChangeAspect="1"/>
          </p:cNvPicPr>
          <p:nvPr/>
        </p:nvPicPr>
        <p:blipFill rotWithShape="1">
          <a:blip r:embed="rId3"/>
          <a:srcRect t="32207" b="25134"/>
          <a:stretch/>
        </p:blipFill>
        <p:spPr>
          <a:xfrm>
            <a:off x="5792431" y="960398"/>
            <a:ext cx="3242409" cy="1088136"/>
          </a:xfrm>
          <a:prstGeom prst="rect">
            <a:avLst/>
          </a:prstGeom>
        </p:spPr>
      </p:pic>
      <p:sp>
        <p:nvSpPr>
          <p:cNvPr id="2" name="TextBox 1"/>
          <p:cNvSpPr txBox="1"/>
          <p:nvPr/>
        </p:nvSpPr>
        <p:spPr>
          <a:xfrm>
            <a:off x="5856460" y="2157517"/>
            <a:ext cx="2904160" cy="461665"/>
          </a:xfrm>
          <a:prstGeom prst="rect">
            <a:avLst/>
          </a:prstGeom>
          <a:noFill/>
        </p:spPr>
        <p:txBody>
          <a:bodyPr wrap="none" rtlCol="0">
            <a:spAutoFit/>
          </a:bodyPr>
          <a:lstStyle/>
          <a:p>
            <a:r>
              <a:rPr lang="en-US" dirty="0" smtClean="0"/>
              <a:t>ATLAS tracker module</a:t>
            </a:r>
            <a:endParaRPr lang="en-US" dirty="0"/>
          </a:p>
        </p:txBody>
      </p:sp>
    </p:spTree>
    <p:extLst>
      <p:ext uri="{BB962C8B-B14F-4D97-AF65-F5344CB8AC3E}">
        <p14:creationId xmlns:p14="http://schemas.microsoft.com/office/powerpoint/2010/main" val="23120876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 name="Picture 129" descr="Pixelscheme.png"/>
          <p:cNvPicPr>
            <a:picLocks noChangeAspect="1"/>
          </p:cNvPicPr>
          <p:nvPr/>
        </p:nvPicPr>
        <p:blipFill>
          <a:blip r:embed="rId2"/>
          <a:stretch>
            <a:fillRect/>
          </a:stretch>
        </p:blipFill>
        <p:spPr>
          <a:xfrm>
            <a:off x="4625624" y="6390"/>
            <a:ext cx="3003895" cy="1732479"/>
          </a:xfrm>
          <a:prstGeom prst="rect">
            <a:avLst/>
          </a:prstGeom>
        </p:spPr>
      </p:pic>
      <p:sp>
        <p:nvSpPr>
          <p:cNvPr id="8" name="Title 7"/>
          <p:cNvSpPr>
            <a:spLocks noGrp="1"/>
          </p:cNvSpPr>
          <p:nvPr>
            <p:ph type="title"/>
          </p:nvPr>
        </p:nvSpPr>
        <p:spPr/>
        <p:txBody>
          <a:bodyPr/>
          <a:lstStyle/>
          <a:p>
            <a:r>
              <a:rPr lang="en-US" dirty="0" smtClean="0"/>
              <a:t>Sensor/Interconnect</a:t>
            </a:r>
            <a:br>
              <a:rPr lang="en-US" dirty="0" smtClean="0"/>
            </a:br>
            <a:r>
              <a:rPr lang="en-US" dirty="0" smtClean="0"/>
              <a:t> Technologies</a:t>
            </a:r>
            <a:endParaRPr lang="en-US" dirty="0"/>
          </a:p>
        </p:txBody>
      </p:sp>
      <p:sp>
        <p:nvSpPr>
          <p:cNvPr id="9" name="Content Placeholder 8"/>
          <p:cNvSpPr>
            <a:spLocks noGrp="1"/>
          </p:cNvSpPr>
          <p:nvPr>
            <p:ph idx="1"/>
          </p:nvPr>
        </p:nvSpPr>
        <p:spPr>
          <a:xfrm>
            <a:off x="228600" y="804385"/>
            <a:ext cx="4489063" cy="485843"/>
          </a:xfrm>
        </p:spPr>
        <p:txBody>
          <a:bodyPr/>
          <a:lstStyle/>
          <a:p>
            <a:pPr marL="0" indent="0">
              <a:buNone/>
            </a:pPr>
            <a:r>
              <a:rPr lang="en-US" dirty="0" smtClean="0"/>
              <a:t>An embarrassment of options</a:t>
            </a:r>
            <a:endParaRPr lang="en-US" dirty="0"/>
          </a:p>
        </p:txBody>
      </p:sp>
      <p:sp>
        <p:nvSpPr>
          <p:cNvPr id="5" name="Date Placeholder 4"/>
          <p:cNvSpPr>
            <a:spLocks noGrp="1"/>
          </p:cNvSpPr>
          <p:nvPr>
            <p:ph type="dt" sz="half" idx="10"/>
          </p:nvPr>
        </p:nvSpPr>
        <p:spPr/>
        <p:txBody>
          <a:bodyPr/>
          <a:lstStyle/>
          <a:p>
            <a:r>
              <a:rPr lang="en-US" smtClean="0"/>
              <a:t>R. Lipton </a:t>
            </a:r>
            <a:endParaRPr lang="en-US" dirty="0"/>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DE29B2B-0122-2449-A951-ADA25041C29A}" type="slidenum">
              <a:rPr lang="en-US" smtClean="0"/>
              <a:t>7</a:t>
            </a:fld>
            <a:endParaRPr lang="en-US"/>
          </a:p>
        </p:txBody>
      </p:sp>
      <p:pic>
        <p:nvPicPr>
          <p:cNvPr id="10" name="Picture 7" descr="Linear_ISIS_Sketch"/>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399717" y="1467232"/>
            <a:ext cx="3686175" cy="167913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250014" y="4721938"/>
            <a:ext cx="2656956" cy="15812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2" name="Group 11"/>
          <p:cNvGrpSpPr/>
          <p:nvPr/>
        </p:nvGrpSpPr>
        <p:grpSpPr>
          <a:xfrm>
            <a:off x="5816600" y="4796301"/>
            <a:ext cx="3179216" cy="1905000"/>
            <a:chOff x="4930775" y="2413000"/>
            <a:chExt cx="4213225" cy="2890837"/>
          </a:xfrm>
        </p:grpSpPr>
        <p:pic>
          <p:nvPicPr>
            <p:cNvPr id="13" name="Picture 4"/>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4930775" y="2413000"/>
              <a:ext cx="4213225" cy="289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5"/>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7500938" y="2413000"/>
              <a:ext cx="908050" cy="258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 name="Picture 14"/>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123903" y="3219873"/>
            <a:ext cx="2070366" cy="21688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2F3946">
                    <a:alpha val="85097"/>
                  </a:srgbClr>
                </a:solidFill>
                <a:round/>
                <a:headEnd/>
                <a:tailEnd/>
              </a14:hiddenLine>
            </a:ext>
          </a:extLst>
        </p:spPr>
      </p:pic>
      <p:grpSp>
        <p:nvGrpSpPr>
          <p:cNvPr id="16" name="Group 15"/>
          <p:cNvGrpSpPr>
            <a:grpSpLocks/>
          </p:cNvGrpSpPr>
          <p:nvPr/>
        </p:nvGrpSpPr>
        <p:grpSpPr bwMode="auto">
          <a:xfrm>
            <a:off x="3703143" y="3002907"/>
            <a:ext cx="4052851" cy="1799258"/>
            <a:chOff x="775" y="1389"/>
            <a:chExt cx="3875" cy="1841"/>
          </a:xfrm>
        </p:grpSpPr>
        <p:sp>
          <p:nvSpPr>
            <p:cNvPr id="17" name="Rectangle 16"/>
            <p:cNvSpPr>
              <a:spLocks noChangeArrowheads="1"/>
            </p:cNvSpPr>
            <p:nvPr/>
          </p:nvSpPr>
          <p:spPr bwMode="auto">
            <a:xfrm>
              <a:off x="1532" y="1661"/>
              <a:ext cx="2722" cy="1296"/>
            </a:xfrm>
            <a:prstGeom prst="rect">
              <a:avLst/>
            </a:prstGeom>
            <a:solidFill>
              <a:srgbClr val="CCFF66"/>
            </a:solidFill>
            <a:ln>
              <a:noFill/>
            </a:ln>
            <a:effectLst/>
            <a:extLs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8" name="Rectangle 17"/>
            <p:cNvSpPr>
              <a:spLocks noChangeArrowheads="1"/>
            </p:cNvSpPr>
            <p:nvPr/>
          </p:nvSpPr>
          <p:spPr bwMode="auto">
            <a:xfrm>
              <a:off x="1532" y="1645"/>
              <a:ext cx="2714" cy="1376"/>
            </a:xfrm>
            <a:prstGeom prst="rect">
              <a:avLst/>
            </a:prstGeom>
            <a:noFill/>
            <a:ln w="7938">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9" name="Rectangle 18"/>
            <p:cNvSpPr>
              <a:spLocks noChangeArrowheads="1"/>
            </p:cNvSpPr>
            <p:nvPr/>
          </p:nvSpPr>
          <p:spPr bwMode="auto">
            <a:xfrm>
              <a:off x="1543" y="1646"/>
              <a:ext cx="2703" cy="44"/>
            </a:xfrm>
            <a:prstGeom prst="rect">
              <a:avLst/>
            </a:pr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0" name="Rectangle 19"/>
            <p:cNvSpPr>
              <a:spLocks noChangeArrowheads="1"/>
            </p:cNvSpPr>
            <p:nvPr/>
          </p:nvSpPr>
          <p:spPr bwMode="auto">
            <a:xfrm>
              <a:off x="1543" y="1646"/>
              <a:ext cx="2703" cy="44"/>
            </a:xfrm>
            <a:prstGeom prst="rect">
              <a:avLst/>
            </a:prstGeom>
            <a:noFill/>
            <a:ln w="7938">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1" name="Freeform 20"/>
            <p:cNvSpPr>
              <a:spLocks/>
            </p:cNvSpPr>
            <p:nvPr/>
          </p:nvSpPr>
          <p:spPr bwMode="auto">
            <a:xfrm>
              <a:off x="1543" y="1689"/>
              <a:ext cx="1661" cy="262"/>
            </a:xfrm>
            <a:custGeom>
              <a:avLst/>
              <a:gdLst>
                <a:gd name="T0" fmla="*/ 3322 w 3322"/>
                <a:gd name="T1" fmla="*/ 437 h 524"/>
                <a:gd name="T2" fmla="*/ 3322 w 3322"/>
                <a:gd name="T3" fmla="*/ 0 h 524"/>
                <a:gd name="T4" fmla="*/ 0 w 3322"/>
                <a:gd name="T5" fmla="*/ 0 h 524"/>
                <a:gd name="T6" fmla="*/ 0 w 3322"/>
                <a:gd name="T7" fmla="*/ 437 h 524"/>
                <a:gd name="T8" fmla="*/ 0 w 3322"/>
                <a:gd name="T9" fmla="*/ 445 h 524"/>
                <a:gd name="T10" fmla="*/ 2 w 3322"/>
                <a:gd name="T11" fmla="*/ 455 h 524"/>
                <a:gd name="T12" fmla="*/ 4 w 3322"/>
                <a:gd name="T13" fmla="*/ 463 h 524"/>
                <a:gd name="T14" fmla="*/ 7 w 3322"/>
                <a:gd name="T15" fmla="*/ 471 h 524"/>
                <a:gd name="T16" fmla="*/ 11 w 3322"/>
                <a:gd name="T17" fmla="*/ 478 h 524"/>
                <a:gd name="T18" fmla="*/ 15 w 3322"/>
                <a:gd name="T19" fmla="*/ 486 h 524"/>
                <a:gd name="T20" fmla="*/ 21 w 3322"/>
                <a:gd name="T21" fmla="*/ 493 h 524"/>
                <a:gd name="T22" fmla="*/ 26 w 3322"/>
                <a:gd name="T23" fmla="*/ 499 h 524"/>
                <a:gd name="T24" fmla="*/ 33 w 3322"/>
                <a:gd name="T25" fmla="*/ 504 h 524"/>
                <a:gd name="T26" fmla="*/ 40 w 3322"/>
                <a:gd name="T27" fmla="*/ 509 h 524"/>
                <a:gd name="T28" fmla="*/ 47 w 3322"/>
                <a:gd name="T29" fmla="*/ 514 h 524"/>
                <a:gd name="T30" fmla="*/ 55 w 3322"/>
                <a:gd name="T31" fmla="*/ 518 h 524"/>
                <a:gd name="T32" fmla="*/ 63 w 3322"/>
                <a:gd name="T33" fmla="*/ 520 h 524"/>
                <a:gd name="T34" fmla="*/ 71 w 3322"/>
                <a:gd name="T35" fmla="*/ 523 h 524"/>
                <a:gd name="T36" fmla="*/ 81 w 3322"/>
                <a:gd name="T37" fmla="*/ 524 h 524"/>
                <a:gd name="T38" fmla="*/ 90 w 3322"/>
                <a:gd name="T39" fmla="*/ 524 h 524"/>
                <a:gd name="T40" fmla="*/ 90 w 3322"/>
                <a:gd name="T41" fmla="*/ 524 h 524"/>
                <a:gd name="T42" fmla="*/ 3234 w 3322"/>
                <a:gd name="T43" fmla="*/ 524 h 524"/>
                <a:gd name="T44" fmla="*/ 3242 w 3322"/>
                <a:gd name="T45" fmla="*/ 524 h 524"/>
                <a:gd name="T46" fmla="*/ 3251 w 3322"/>
                <a:gd name="T47" fmla="*/ 523 h 524"/>
                <a:gd name="T48" fmla="*/ 3260 w 3322"/>
                <a:gd name="T49" fmla="*/ 520 h 524"/>
                <a:gd name="T50" fmla="*/ 3268 w 3322"/>
                <a:gd name="T51" fmla="*/ 518 h 524"/>
                <a:gd name="T52" fmla="*/ 3276 w 3322"/>
                <a:gd name="T53" fmla="*/ 514 h 524"/>
                <a:gd name="T54" fmla="*/ 3283 w 3322"/>
                <a:gd name="T55" fmla="*/ 509 h 524"/>
                <a:gd name="T56" fmla="*/ 3291 w 3322"/>
                <a:gd name="T57" fmla="*/ 504 h 524"/>
                <a:gd name="T58" fmla="*/ 3296 w 3322"/>
                <a:gd name="T59" fmla="*/ 499 h 524"/>
                <a:gd name="T60" fmla="*/ 3302 w 3322"/>
                <a:gd name="T61" fmla="*/ 493 h 524"/>
                <a:gd name="T62" fmla="*/ 3307 w 3322"/>
                <a:gd name="T63" fmla="*/ 486 h 524"/>
                <a:gd name="T64" fmla="*/ 3311 w 3322"/>
                <a:gd name="T65" fmla="*/ 478 h 524"/>
                <a:gd name="T66" fmla="*/ 3316 w 3322"/>
                <a:gd name="T67" fmla="*/ 471 h 524"/>
                <a:gd name="T68" fmla="*/ 3318 w 3322"/>
                <a:gd name="T69" fmla="*/ 463 h 524"/>
                <a:gd name="T70" fmla="*/ 3321 w 3322"/>
                <a:gd name="T71" fmla="*/ 455 h 524"/>
                <a:gd name="T72" fmla="*/ 3322 w 3322"/>
                <a:gd name="T73" fmla="*/ 445 h 524"/>
                <a:gd name="T74" fmla="*/ 3322 w 3322"/>
                <a:gd name="T75" fmla="*/ 437 h 524"/>
                <a:gd name="T76" fmla="*/ 3322 w 3322"/>
                <a:gd name="T77" fmla="*/ 437 h 524"/>
                <a:gd name="T78" fmla="*/ 3322 w 3322"/>
                <a:gd name="T79" fmla="*/ 437 h 5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322" h="524">
                  <a:moveTo>
                    <a:pt x="3322" y="437"/>
                  </a:moveTo>
                  <a:lnTo>
                    <a:pt x="3322" y="0"/>
                  </a:lnTo>
                  <a:lnTo>
                    <a:pt x="0" y="0"/>
                  </a:lnTo>
                  <a:lnTo>
                    <a:pt x="0" y="437"/>
                  </a:lnTo>
                  <a:lnTo>
                    <a:pt x="0" y="445"/>
                  </a:lnTo>
                  <a:lnTo>
                    <a:pt x="2" y="455"/>
                  </a:lnTo>
                  <a:lnTo>
                    <a:pt x="4" y="463"/>
                  </a:lnTo>
                  <a:lnTo>
                    <a:pt x="7" y="471"/>
                  </a:lnTo>
                  <a:lnTo>
                    <a:pt x="11" y="478"/>
                  </a:lnTo>
                  <a:lnTo>
                    <a:pt x="15" y="486"/>
                  </a:lnTo>
                  <a:lnTo>
                    <a:pt x="21" y="493"/>
                  </a:lnTo>
                  <a:lnTo>
                    <a:pt x="26" y="499"/>
                  </a:lnTo>
                  <a:lnTo>
                    <a:pt x="33" y="504"/>
                  </a:lnTo>
                  <a:lnTo>
                    <a:pt x="40" y="509"/>
                  </a:lnTo>
                  <a:lnTo>
                    <a:pt x="47" y="514"/>
                  </a:lnTo>
                  <a:lnTo>
                    <a:pt x="55" y="518"/>
                  </a:lnTo>
                  <a:lnTo>
                    <a:pt x="63" y="520"/>
                  </a:lnTo>
                  <a:lnTo>
                    <a:pt x="71" y="523"/>
                  </a:lnTo>
                  <a:lnTo>
                    <a:pt x="81" y="524"/>
                  </a:lnTo>
                  <a:lnTo>
                    <a:pt x="90" y="524"/>
                  </a:lnTo>
                  <a:lnTo>
                    <a:pt x="90" y="524"/>
                  </a:lnTo>
                  <a:lnTo>
                    <a:pt x="3234" y="524"/>
                  </a:lnTo>
                  <a:lnTo>
                    <a:pt x="3242" y="524"/>
                  </a:lnTo>
                  <a:lnTo>
                    <a:pt x="3251" y="523"/>
                  </a:lnTo>
                  <a:lnTo>
                    <a:pt x="3260" y="520"/>
                  </a:lnTo>
                  <a:lnTo>
                    <a:pt x="3268" y="518"/>
                  </a:lnTo>
                  <a:lnTo>
                    <a:pt x="3276" y="514"/>
                  </a:lnTo>
                  <a:lnTo>
                    <a:pt x="3283" y="509"/>
                  </a:lnTo>
                  <a:lnTo>
                    <a:pt x="3291" y="504"/>
                  </a:lnTo>
                  <a:lnTo>
                    <a:pt x="3296" y="499"/>
                  </a:lnTo>
                  <a:lnTo>
                    <a:pt x="3302" y="493"/>
                  </a:lnTo>
                  <a:lnTo>
                    <a:pt x="3307" y="486"/>
                  </a:lnTo>
                  <a:lnTo>
                    <a:pt x="3311" y="478"/>
                  </a:lnTo>
                  <a:lnTo>
                    <a:pt x="3316" y="471"/>
                  </a:lnTo>
                  <a:lnTo>
                    <a:pt x="3318" y="463"/>
                  </a:lnTo>
                  <a:lnTo>
                    <a:pt x="3321" y="455"/>
                  </a:lnTo>
                  <a:lnTo>
                    <a:pt x="3322" y="445"/>
                  </a:lnTo>
                  <a:lnTo>
                    <a:pt x="3322" y="437"/>
                  </a:lnTo>
                  <a:lnTo>
                    <a:pt x="3322" y="437"/>
                  </a:lnTo>
                  <a:lnTo>
                    <a:pt x="3322" y="437"/>
                  </a:lnTo>
                  <a:close/>
                </a:path>
              </a:pathLst>
            </a:custGeom>
            <a:blipFill dpi="0" rotWithShape="0">
              <a:blip r:embed="rId8"/>
              <a:srcRect/>
              <a:tile tx="0" ty="0" sx="100000" sy="100000" flip="none" algn="tl"/>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2" name="Freeform 21"/>
            <p:cNvSpPr>
              <a:spLocks/>
            </p:cNvSpPr>
            <p:nvPr/>
          </p:nvSpPr>
          <p:spPr bwMode="auto">
            <a:xfrm>
              <a:off x="1543" y="1689"/>
              <a:ext cx="1661" cy="262"/>
            </a:xfrm>
            <a:custGeom>
              <a:avLst/>
              <a:gdLst>
                <a:gd name="T0" fmla="*/ 3322 w 3322"/>
                <a:gd name="T1" fmla="*/ 437 h 524"/>
                <a:gd name="T2" fmla="*/ 3322 w 3322"/>
                <a:gd name="T3" fmla="*/ 0 h 524"/>
                <a:gd name="T4" fmla="*/ 0 w 3322"/>
                <a:gd name="T5" fmla="*/ 0 h 524"/>
                <a:gd name="T6" fmla="*/ 0 w 3322"/>
                <a:gd name="T7" fmla="*/ 437 h 524"/>
                <a:gd name="T8" fmla="*/ 0 w 3322"/>
                <a:gd name="T9" fmla="*/ 445 h 524"/>
                <a:gd name="T10" fmla="*/ 2 w 3322"/>
                <a:gd name="T11" fmla="*/ 455 h 524"/>
                <a:gd name="T12" fmla="*/ 4 w 3322"/>
                <a:gd name="T13" fmla="*/ 463 h 524"/>
                <a:gd name="T14" fmla="*/ 7 w 3322"/>
                <a:gd name="T15" fmla="*/ 471 h 524"/>
                <a:gd name="T16" fmla="*/ 11 w 3322"/>
                <a:gd name="T17" fmla="*/ 478 h 524"/>
                <a:gd name="T18" fmla="*/ 15 w 3322"/>
                <a:gd name="T19" fmla="*/ 486 h 524"/>
                <a:gd name="T20" fmla="*/ 21 w 3322"/>
                <a:gd name="T21" fmla="*/ 493 h 524"/>
                <a:gd name="T22" fmla="*/ 26 w 3322"/>
                <a:gd name="T23" fmla="*/ 499 h 524"/>
                <a:gd name="T24" fmla="*/ 33 w 3322"/>
                <a:gd name="T25" fmla="*/ 504 h 524"/>
                <a:gd name="T26" fmla="*/ 40 w 3322"/>
                <a:gd name="T27" fmla="*/ 509 h 524"/>
                <a:gd name="T28" fmla="*/ 47 w 3322"/>
                <a:gd name="T29" fmla="*/ 514 h 524"/>
                <a:gd name="T30" fmla="*/ 55 w 3322"/>
                <a:gd name="T31" fmla="*/ 518 h 524"/>
                <a:gd name="T32" fmla="*/ 63 w 3322"/>
                <a:gd name="T33" fmla="*/ 520 h 524"/>
                <a:gd name="T34" fmla="*/ 71 w 3322"/>
                <a:gd name="T35" fmla="*/ 523 h 524"/>
                <a:gd name="T36" fmla="*/ 81 w 3322"/>
                <a:gd name="T37" fmla="*/ 524 h 524"/>
                <a:gd name="T38" fmla="*/ 90 w 3322"/>
                <a:gd name="T39" fmla="*/ 524 h 524"/>
                <a:gd name="T40" fmla="*/ 90 w 3322"/>
                <a:gd name="T41" fmla="*/ 524 h 524"/>
                <a:gd name="T42" fmla="*/ 3234 w 3322"/>
                <a:gd name="T43" fmla="*/ 524 h 524"/>
                <a:gd name="T44" fmla="*/ 3242 w 3322"/>
                <a:gd name="T45" fmla="*/ 524 h 524"/>
                <a:gd name="T46" fmla="*/ 3251 w 3322"/>
                <a:gd name="T47" fmla="*/ 523 h 524"/>
                <a:gd name="T48" fmla="*/ 3260 w 3322"/>
                <a:gd name="T49" fmla="*/ 520 h 524"/>
                <a:gd name="T50" fmla="*/ 3268 w 3322"/>
                <a:gd name="T51" fmla="*/ 518 h 524"/>
                <a:gd name="T52" fmla="*/ 3276 w 3322"/>
                <a:gd name="T53" fmla="*/ 514 h 524"/>
                <a:gd name="T54" fmla="*/ 3283 w 3322"/>
                <a:gd name="T55" fmla="*/ 509 h 524"/>
                <a:gd name="T56" fmla="*/ 3291 w 3322"/>
                <a:gd name="T57" fmla="*/ 504 h 524"/>
                <a:gd name="T58" fmla="*/ 3296 w 3322"/>
                <a:gd name="T59" fmla="*/ 499 h 524"/>
                <a:gd name="T60" fmla="*/ 3302 w 3322"/>
                <a:gd name="T61" fmla="*/ 493 h 524"/>
                <a:gd name="T62" fmla="*/ 3307 w 3322"/>
                <a:gd name="T63" fmla="*/ 486 h 524"/>
                <a:gd name="T64" fmla="*/ 3311 w 3322"/>
                <a:gd name="T65" fmla="*/ 478 h 524"/>
                <a:gd name="T66" fmla="*/ 3316 w 3322"/>
                <a:gd name="T67" fmla="*/ 471 h 524"/>
                <a:gd name="T68" fmla="*/ 3318 w 3322"/>
                <a:gd name="T69" fmla="*/ 463 h 524"/>
                <a:gd name="T70" fmla="*/ 3321 w 3322"/>
                <a:gd name="T71" fmla="*/ 455 h 524"/>
                <a:gd name="T72" fmla="*/ 3322 w 3322"/>
                <a:gd name="T73" fmla="*/ 445 h 524"/>
                <a:gd name="T74" fmla="*/ 3322 w 3322"/>
                <a:gd name="T75" fmla="*/ 437 h 524"/>
                <a:gd name="T76" fmla="*/ 3322 w 3322"/>
                <a:gd name="T77" fmla="*/ 437 h 524"/>
                <a:gd name="T78" fmla="*/ 3322 w 3322"/>
                <a:gd name="T79" fmla="*/ 437 h 5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322" h="524">
                  <a:moveTo>
                    <a:pt x="3322" y="437"/>
                  </a:moveTo>
                  <a:lnTo>
                    <a:pt x="3322" y="0"/>
                  </a:lnTo>
                  <a:lnTo>
                    <a:pt x="0" y="0"/>
                  </a:lnTo>
                  <a:lnTo>
                    <a:pt x="0" y="437"/>
                  </a:lnTo>
                  <a:lnTo>
                    <a:pt x="0" y="445"/>
                  </a:lnTo>
                  <a:lnTo>
                    <a:pt x="2" y="455"/>
                  </a:lnTo>
                  <a:lnTo>
                    <a:pt x="4" y="463"/>
                  </a:lnTo>
                  <a:lnTo>
                    <a:pt x="7" y="471"/>
                  </a:lnTo>
                  <a:lnTo>
                    <a:pt x="11" y="478"/>
                  </a:lnTo>
                  <a:lnTo>
                    <a:pt x="15" y="486"/>
                  </a:lnTo>
                  <a:lnTo>
                    <a:pt x="21" y="493"/>
                  </a:lnTo>
                  <a:lnTo>
                    <a:pt x="26" y="499"/>
                  </a:lnTo>
                  <a:lnTo>
                    <a:pt x="33" y="504"/>
                  </a:lnTo>
                  <a:lnTo>
                    <a:pt x="40" y="509"/>
                  </a:lnTo>
                  <a:lnTo>
                    <a:pt x="47" y="514"/>
                  </a:lnTo>
                  <a:lnTo>
                    <a:pt x="55" y="518"/>
                  </a:lnTo>
                  <a:lnTo>
                    <a:pt x="63" y="520"/>
                  </a:lnTo>
                  <a:lnTo>
                    <a:pt x="71" y="523"/>
                  </a:lnTo>
                  <a:lnTo>
                    <a:pt x="81" y="524"/>
                  </a:lnTo>
                  <a:lnTo>
                    <a:pt x="90" y="524"/>
                  </a:lnTo>
                  <a:lnTo>
                    <a:pt x="90" y="524"/>
                  </a:lnTo>
                  <a:lnTo>
                    <a:pt x="3234" y="524"/>
                  </a:lnTo>
                  <a:lnTo>
                    <a:pt x="3242" y="524"/>
                  </a:lnTo>
                  <a:lnTo>
                    <a:pt x="3251" y="523"/>
                  </a:lnTo>
                  <a:lnTo>
                    <a:pt x="3260" y="520"/>
                  </a:lnTo>
                  <a:lnTo>
                    <a:pt x="3268" y="518"/>
                  </a:lnTo>
                  <a:lnTo>
                    <a:pt x="3276" y="514"/>
                  </a:lnTo>
                  <a:lnTo>
                    <a:pt x="3283" y="509"/>
                  </a:lnTo>
                  <a:lnTo>
                    <a:pt x="3291" y="504"/>
                  </a:lnTo>
                  <a:lnTo>
                    <a:pt x="3296" y="499"/>
                  </a:lnTo>
                  <a:lnTo>
                    <a:pt x="3302" y="493"/>
                  </a:lnTo>
                  <a:lnTo>
                    <a:pt x="3307" y="486"/>
                  </a:lnTo>
                  <a:lnTo>
                    <a:pt x="3311" y="478"/>
                  </a:lnTo>
                  <a:lnTo>
                    <a:pt x="3316" y="471"/>
                  </a:lnTo>
                  <a:lnTo>
                    <a:pt x="3318" y="463"/>
                  </a:lnTo>
                  <a:lnTo>
                    <a:pt x="3321" y="455"/>
                  </a:lnTo>
                  <a:lnTo>
                    <a:pt x="3322" y="445"/>
                  </a:lnTo>
                  <a:lnTo>
                    <a:pt x="3322" y="437"/>
                  </a:lnTo>
                  <a:lnTo>
                    <a:pt x="3322" y="437"/>
                  </a:lnTo>
                  <a:lnTo>
                    <a:pt x="3322" y="437"/>
                  </a:lnTo>
                </a:path>
              </a:pathLst>
            </a:custGeom>
            <a:noFill/>
            <a:ln w="793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3" name="Rectangle 22"/>
            <p:cNvSpPr>
              <a:spLocks noChangeArrowheads="1"/>
            </p:cNvSpPr>
            <p:nvPr/>
          </p:nvSpPr>
          <p:spPr bwMode="auto">
            <a:xfrm>
              <a:off x="1544" y="1863"/>
              <a:ext cx="96" cy="87"/>
            </a:xfrm>
            <a:prstGeom prst="rect">
              <a:avLst/>
            </a:prstGeom>
            <a:blipFill dpi="0" rotWithShape="0">
              <a:blip r:embed="rId8"/>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4" name="Freeform 23"/>
            <p:cNvSpPr>
              <a:spLocks/>
            </p:cNvSpPr>
            <p:nvPr/>
          </p:nvSpPr>
          <p:spPr bwMode="auto">
            <a:xfrm>
              <a:off x="2501" y="1689"/>
              <a:ext cx="263" cy="131"/>
            </a:xfrm>
            <a:custGeom>
              <a:avLst/>
              <a:gdLst>
                <a:gd name="T0" fmla="*/ 526 w 526"/>
                <a:gd name="T1" fmla="*/ 0 h 262"/>
                <a:gd name="T2" fmla="*/ 0 w 526"/>
                <a:gd name="T3" fmla="*/ 0 h 262"/>
                <a:gd name="T4" fmla="*/ 0 w 526"/>
                <a:gd name="T5" fmla="*/ 175 h 262"/>
                <a:gd name="T6" fmla="*/ 0 w 526"/>
                <a:gd name="T7" fmla="*/ 183 h 262"/>
                <a:gd name="T8" fmla="*/ 2 w 526"/>
                <a:gd name="T9" fmla="*/ 193 h 262"/>
                <a:gd name="T10" fmla="*/ 4 w 526"/>
                <a:gd name="T11" fmla="*/ 201 h 262"/>
                <a:gd name="T12" fmla="*/ 7 w 526"/>
                <a:gd name="T13" fmla="*/ 209 h 262"/>
                <a:gd name="T14" fmla="*/ 10 w 526"/>
                <a:gd name="T15" fmla="*/ 216 h 262"/>
                <a:gd name="T16" fmla="*/ 15 w 526"/>
                <a:gd name="T17" fmla="*/ 224 h 262"/>
                <a:gd name="T18" fmla="*/ 20 w 526"/>
                <a:gd name="T19" fmla="*/ 231 h 262"/>
                <a:gd name="T20" fmla="*/ 26 w 526"/>
                <a:gd name="T21" fmla="*/ 237 h 262"/>
                <a:gd name="T22" fmla="*/ 32 w 526"/>
                <a:gd name="T23" fmla="*/ 242 h 262"/>
                <a:gd name="T24" fmla="*/ 39 w 526"/>
                <a:gd name="T25" fmla="*/ 247 h 262"/>
                <a:gd name="T26" fmla="*/ 46 w 526"/>
                <a:gd name="T27" fmla="*/ 252 h 262"/>
                <a:gd name="T28" fmla="*/ 54 w 526"/>
                <a:gd name="T29" fmla="*/ 256 h 262"/>
                <a:gd name="T30" fmla="*/ 62 w 526"/>
                <a:gd name="T31" fmla="*/ 258 h 262"/>
                <a:gd name="T32" fmla="*/ 70 w 526"/>
                <a:gd name="T33" fmla="*/ 261 h 262"/>
                <a:gd name="T34" fmla="*/ 78 w 526"/>
                <a:gd name="T35" fmla="*/ 262 h 262"/>
                <a:gd name="T36" fmla="*/ 88 w 526"/>
                <a:gd name="T37" fmla="*/ 262 h 262"/>
                <a:gd name="T38" fmla="*/ 88 w 526"/>
                <a:gd name="T39" fmla="*/ 262 h 262"/>
                <a:gd name="T40" fmla="*/ 438 w 526"/>
                <a:gd name="T41" fmla="*/ 262 h 262"/>
                <a:gd name="T42" fmla="*/ 446 w 526"/>
                <a:gd name="T43" fmla="*/ 262 h 262"/>
                <a:gd name="T44" fmla="*/ 456 w 526"/>
                <a:gd name="T45" fmla="*/ 261 h 262"/>
                <a:gd name="T46" fmla="*/ 464 w 526"/>
                <a:gd name="T47" fmla="*/ 258 h 262"/>
                <a:gd name="T48" fmla="*/ 472 w 526"/>
                <a:gd name="T49" fmla="*/ 256 h 262"/>
                <a:gd name="T50" fmla="*/ 479 w 526"/>
                <a:gd name="T51" fmla="*/ 252 h 262"/>
                <a:gd name="T52" fmla="*/ 487 w 526"/>
                <a:gd name="T53" fmla="*/ 247 h 262"/>
                <a:gd name="T54" fmla="*/ 493 w 526"/>
                <a:gd name="T55" fmla="*/ 242 h 262"/>
                <a:gd name="T56" fmla="*/ 500 w 526"/>
                <a:gd name="T57" fmla="*/ 237 h 262"/>
                <a:gd name="T58" fmla="*/ 505 w 526"/>
                <a:gd name="T59" fmla="*/ 231 h 262"/>
                <a:gd name="T60" fmla="*/ 511 w 526"/>
                <a:gd name="T61" fmla="*/ 224 h 262"/>
                <a:gd name="T62" fmla="*/ 515 w 526"/>
                <a:gd name="T63" fmla="*/ 216 h 262"/>
                <a:gd name="T64" fmla="*/ 519 w 526"/>
                <a:gd name="T65" fmla="*/ 209 h 262"/>
                <a:gd name="T66" fmla="*/ 522 w 526"/>
                <a:gd name="T67" fmla="*/ 201 h 262"/>
                <a:gd name="T68" fmla="*/ 523 w 526"/>
                <a:gd name="T69" fmla="*/ 193 h 262"/>
                <a:gd name="T70" fmla="*/ 524 w 526"/>
                <a:gd name="T71" fmla="*/ 183 h 262"/>
                <a:gd name="T72" fmla="*/ 526 w 526"/>
                <a:gd name="T73" fmla="*/ 175 h 262"/>
                <a:gd name="T74" fmla="*/ 526 w 526"/>
                <a:gd name="T75" fmla="*/ 175 h 262"/>
                <a:gd name="T76" fmla="*/ 526 w 526"/>
                <a:gd name="T77" fmla="*/ 175 h 262"/>
                <a:gd name="T78" fmla="*/ 526 w 526"/>
                <a:gd name="T79" fmla="*/ 0 h 262"/>
                <a:gd name="T80" fmla="*/ 526 w 526"/>
                <a:gd name="T81" fmla="*/ 0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26" h="262">
                  <a:moveTo>
                    <a:pt x="526" y="0"/>
                  </a:moveTo>
                  <a:lnTo>
                    <a:pt x="0" y="0"/>
                  </a:lnTo>
                  <a:lnTo>
                    <a:pt x="0" y="175"/>
                  </a:lnTo>
                  <a:lnTo>
                    <a:pt x="0" y="183"/>
                  </a:lnTo>
                  <a:lnTo>
                    <a:pt x="2" y="193"/>
                  </a:lnTo>
                  <a:lnTo>
                    <a:pt x="4" y="201"/>
                  </a:lnTo>
                  <a:lnTo>
                    <a:pt x="7" y="209"/>
                  </a:lnTo>
                  <a:lnTo>
                    <a:pt x="10" y="216"/>
                  </a:lnTo>
                  <a:lnTo>
                    <a:pt x="15" y="224"/>
                  </a:lnTo>
                  <a:lnTo>
                    <a:pt x="20" y="231"/>
                  </a:lnTo>
                  <a:lnTo>
                    <a:pt x="26" y="237"/>
                  </a:lnTo>
                  <a:lnTo>
                    <a:pt x="32" y="242"/>
                  </a:lnTo>
                  <a:lnTo>
                    <a:pt x="39" y="247"/>
                  </a:lnTo>
                  <a:lnTo>
                    <a:pt x="46" y="252"/>
                  </a:lnTo>
                  <a:lnTo>
                    <a:pt x="54" y="256"/>
                  </a:lnTo>
                  <a:lnTo>
                    <a:pt x="62" y="258"/>
                  </a:lnTo>
                  <a:lnTo>
                    <a:pt x="70" y="261"/>
                  </a:lnTo>
                  <a:lnTo>
                    <a:pt x="78" y="262"/>
                  </a:lnTo>
                  <a:lnTo>
                    <a:pt x="88" y="262"/>
                  </a:lnTo>
                  <a:lnTo>
                    <a:pt x="88" y="262"/>
                  </a:lnTo>
                  <a:lnTo>
                    <a:pt x="438" y="262"/>
                  </a:lnTo>
                  <a:lnTo>
                    <a:pt x="446" y="262"/>
                  </a:lnTo>
                  <a:lnTo>
                    <a:pt x="456" y="261"/>
                  </a:lnTo>
                  <a:lnTo>
                    <a:pt x="464" y="258"/>
                  </a:lnTo>
                  <a:lnTo>
                    <a:pt x="472" y="256"/>
                  </a:lnTo>
                  <a:lnTo>
                    <a:pt x="479" y="252"/>
                  </a:lnTo>
                  <a:lnTo>
                    <a:pt x="487" y="247"/>
                  </a:lnTo>
                  <a:lnTo>
                    <a:pt x="493" y="242"/>
                  </a:lnTo>
                  <a:lnTo>
                    <a:pt x="500" y="237"/>
                  </a:lnTo>
                  <a:lnTo>
                    <a:pt x="505" y="231"/>
                  </a:lnTo>
                  <a:lnTo>
                    <a:pt x="511" y="224"/>
                  </a:lnTo>
                  <a:lnTo>
                    <a:pt x="515" y="216"/>
                  </a:lnTo>
                  <a:lnTo>
                    <a:pt x="519" y="209"/>
                  </a:lnTo>
                  <a:lnTo>
                    <a:pt x="522" y="201"/>
                  </a:lnTo>
                  <a:lnTo>
                    <a:pt x="523" y="193"/>
                  </a:lnTo>
                  <a:lnTo>
                    <a:pt x="524" y="183"/>
                  </a:lnTo>
                  <a:lnTo>
                    <a:pt x="526" y="175"/>
                  </a:lnTo>
                  <a:lnTo>
                    <a:pt x="526" y="175"/>
                  </a:lnTo>
                  <a:lnTo>
                    <a:pt x="526" y="175"/>
                  </a:lnTo>
                  <a:lnTo>
                    <a:pt x="526" y="0"/>
                  </a:lnTo>
                  <a:lnTo>
                    <a:pt x="526"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 name="Freeform 24"/>
            <p:cNvSpPr>
              <a:spLocks/>
            </p:cNvSpPr>
            <p:nvPr/>
          </p:nvSpPr>
          <p:spPr bwMode="auto">
            <a:xfrm>
              <a:off x="2501" y="1689"/>
              <a:ext cx="263" cy="131"/>
            </a:xfrm>
            <a:custGeom>
              <a:avLst/>
              <a:gdLst>
                <a:gd name="T0" fmla="*/ 526 w 526"/>
                <a:gd name="T1" fmla="*/ 0 h 262"/>
                <a:gd name="T2" fmla="*/ 0 w 526"/>
                <a:gd name="T3" fmla="*/ 0 h 262"/>
                <a:gd name="T4" fmla="*/ 0 w 526"/>
                <a:gd name="T5" fmla="*/ 175 h 262"/>
                <a:gd name="T6" fmla="*/ 0 w 526"/>
                <a:gd name="T7" fmla="*/ 183 h 262"/>
                <a:gd name="T8" fmla="*/ 2 w 526"/>
                <a:gd name="T9" fmla="*/ 193 h 262"/>
                <a:gd name="T10" fmla="*/ 4 w 526"/>
                <a:gd name="T11" fmla="*/ 201 h 262"/>
                <a:gd name="T12" fmla="*/ 7 w 526"/>
                <a:gd name="T13" fmla="*/ 209 h 262"/>
                <a:gd name="T14" fmla="*/ 10 w 526"/>
                <a:gd name="T15" fmla="*/ 216 h 262"/>
                <a:gd name="T16" fmla="*/ 15 w 526"/>
                <a:gd name="T17" fmla="*/ 224 h 262"/>
                <a:gd name="T18" fmla="*/ 20 w 526"/>
                <a:gd name="T19" fmla="*/ 231 h 262"/>
                <a:gd name="T20" fmla="*/ 26 w 526"/>
                <a:gd name="T21" fmla="*/ 237 h 262"/>
                <a:gd name="T22" fmla="*/ 32 w 526"/>
                <a:gd name="T23" fmla="*/ 242 h 262"/>
                <a:gd name="T24" fmla="*/ 39 w 526"/>
                <a:gd name="T25" fmla="*/ 247 h 262"/>
                <a:gd name="T26" fmla="*/ 46 w 526"/>
                <a:gd name="T27" fmla="*/ 252 h 262"/>
                <a:gd name="T28" fmla="*/ 54 w 526"/>
                <a:gd name="T29" fmla="*/ 256 h 262"/>
                <a:gd name="T30" fmla="*/ 62 w 526"/>
                <a:gd name="T31" fmla="*/ 258 h 262"/>
                <a:gd name="T32" fmla="*/ 70 w 526"/>
                <a:gd name="T33" fmla="*/ 261 h 262"/>
                <a:gd name="T34" fmla="*/ 78 w 526"/>
                <a:gd name="T35" fmla="*/ 262 h 262"/>
                <a:gd name="T36" fmla="*/ 88 w 526"/>
                <a:gd name="T37" fmla="*/ 262 h 262"/>
                <a:gd name="T38" fmla="*/ 88 w 526"/>
                <a:gd name="T39" fmla="*/ 262 h 262"/>
                <a:gd name="T40" fmla="*/ 438 w 526"/>
                <a:gd name="T41" fmla="*/ 262 h 262"/>
                <a:gd name="T42" fmla="*/ 446 w 526"/>
                <a:gd name="T43" fmla="*/ 262 h 262"/>
                <a:gd name="T44" fmla="*/ 456 w 526"/>
                <a:gd name="T45" fmla="*/ 261 h 262"/>
                <a:gd name="T46" fmla="*/ 464 w 526"/>
                <a:gd name="T47" fmla="*/ 258 h 262"/>
                <a:gd name="T48" fmla="*/ 472 w 526"/>
                <a:gd name="T49" fmla="*/ 256 h 262"/>
                <a:gd name="T50" fmla="*/ 479 w 526"/>
                <a:gd name="T51" fmla="*/ 252 h 262"/>
                <a:gd name="T52" fmla="*/ 487 w 526"/>
                <a:gd name="T53" fmla="*/ 247 h 262"/>
                <a:gd name="T54" fmla="*/ 493 w 526"/>
                <a:gd name="T55" fmla="*/ 242 h 262"/>
                <a:gd name="T56" fmla="*/ 500 w 526"/>
                <a:gd name="T57" fmla="*/ 237 h 262"/>
                <a:gd name="T58" fmla="*/ 505 w 526"/>
                <a:gd name="T59" fmla="*/ 231 h 262"/>
                <a:gd name="T60" fmla="*/ 511 w 526"/>
                <a:gd name="T61" fmla="*/ 224 h 262"/>
                <a:gd name="T62" fmla="*/ 515 w 526"/>
                <a:gd name="T63" fmla="*/ 216 h 262"/>
                <a:gd name="T64" fmla="*/ 519 w 526"/>
                <a:gd name="T65" fmla="*/ 209 h 262"/>
                <a:gd name="T66" fmla="*/ 522 w 526"/>
                <a:gd name="T67" fmla="*/ 201 h 262"/>
                <a:gd name="T68" fmla="*/ 523 w 526"/>
                <a:gd name="T69" fmla="*/ 193 h 262"/>
                <a:gd name="T70" fmla="*/ 524 w 526"/>
                <a:gd name="T71" fmla="*/ 183 h 262"/>
                <a:gd name="T72" fmla="*/ 526 w 526"/>
                <a:gd name="T73" fmla="*/ 175 h 262"/>
                <a:gd name="T74" fmla="*/ 526 w 526"/>
                <a:gd name="T75" fmla="*/ 175 h 262"/>
                <a:gd name="T76" fmla="*/ 526 w 526"/>
                <a:gd name="T77" fmla="*/ 175 h 262"/>
                <a:gd name="T78" fmla="*/ 526 w 526"/>
                <a:gd name="T79" fmla="*/ 0 h 262"/>
                <a:gd name="T80" fmla="*/ 526 w 526"/>
                <a:gd name="T81" fmla="*/ 0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26" h="262">
                  <a:moveTo>
                    <a:pt x="526" y="0"/>
                  </a:moveTo>
                  <a:lnTo>
                    <a:pt x="0" y="0"/>
                  </a:lnTo>
                  <a:lnTo>
                    <a:pt x="0" y="175"/>
                  </a:lnTo>
                  <a:lnTo>
                    <a:pt x="0" y="183"/>
                  </a:lnTo>
                  <a:lnTo>
                    <a:pt x="2" y="193"/>
                  </a:lnTo>
                  <a:lnTo>
                    <a:pt x="4" y="201"/>
                  </a:lnTo>
                  <a:lnTo>
                    <a:pt x="7" y="209"/>
                  </a:lnTo>
                  <a:lnTo>
                    <a:pt x="10" y="216"/>
                  </a:lnTo>
                  <a:lnTo>
                    <a:pt x="15" y="224"/>
                  </a:lnTo>
                  <a:lnTo>
                    <a:pt x="20" y="231"/>
                  </a:lnTo>
                  <a:lnTo>
                    <a:pt x="26" y="237"/>
                  </a:lnTo>
                  <a:lnTo>
                    <a:pt x="32" y="242"/>
                  </a:lnTo>
                  <a:lnTo>
                    <a:pt x="39" y="247"/>
                  </a:lnTo>
                  <a:lnTo>
                    <a:pt x="46" y="252"/>
                  </a:lnTo>
                  <a:lnTo>
                    <a:pt x="54" y="256"/>
                  </a:lnTo>
                  <a:lnTo>
                    <a:pt x="62" y="258"/>
                  </a:lnTo>
                  <a:lnTo>
                    <a:pt x="70" y="261"/>
                  </a:lnTo>
                  <a:lnTo>
                    <a:pt x="78" y="262"/>
                  </a:lnTo>
                  <a:lnTo>
                    <a:pt x="88" y="262"/>
                  </a:lnTo>
                  <a:lnTo>
                    <a:pt x="88" y="262"/>
                  </a:lnTo>
                  <a:lnTo>
                    <a:pt x="438" y="262"/>
                  </a:lnTo>
                  <a:lnTo>
                    <a:pt x="446" y="262"/>
                  </a:lnTo>
                  <a:lnTo>
                    <a:pt x="456" y="261"/>
                  </a:lnTo>
                  <a:lnTo>
                    <a:pt x="464" y="258"/>
                  </a:lnTo>
                  <a:lnTo>
                    <a:pt x="472" y="256"/>
                  </a:lnTo>
                  <a:lnTo>
                    <a:pt x="479" y="252"/>
                  </a:lnTo>
                  <a:lnTo>
                    <a:pt x="487" y="247"/>
                  </a:lnTo>
                  <a:lnTo>
                    <a:pt x="493" y="242"/>
                  </a:lnTo>
                  <a:lnTo>
                    <a:pt x="500" y="237"/>
                  </a:lnTo>
                  <a:lnTo>
                    <a:pt x="505" y="231"/>
                  </a:lnTo>
                  <a:lnTo>
                    <a:pt x="511" y="224"/>
                  </a:lnTo>
                  <a:lnTo>
                    <a:pt x="515" y="216"/>
                  </a:lnTo>
                  <a:lnTo>
                    <a:pt x="519" y="209"/>
                  </a:lnTo>
                  <a:lnTo>
                    <a:pt x="522" y="201"/>
                  </a:lnTo>
                  <a:lnTo>
                    <a:pt x="523" y="193"/>
                  </a:lnTo>
                  <a:lnTo>
                    <a:pt x="524" y="183"/>
                  </a:lnTo>
                  <a:lnTo>
                    <a:pt x="526" y="175"/>
                  </a:lnTo>
                  <a:lnTo>
                    <a:pt x="526" y="175"/>
                  </a:lnTo>
                  <a:lnTo>
                    <a:pt x="526" y="175"/>
                  </a:lnTo>
                  <a:lnTo>
                    <a:pt x="526" y="0"/>
                  </a:lnTo>
                  <a:lnTo>
                    <a:pt x="526" y="0"/>
                  </a:lnTo>
                </a:path>
              </a:pathLst>
            </a:custGeom>
            <a:noFill/>
            <a:ln w="793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 name="Freeform 25"/>
            <p:cNvSpPr>
              <a:spLocks/>
            </p:cNvSpPr>
            <p:nvPr/>
          </p:nvSpPr>
          <p:spPr bwMode="auto">
            <a:xfrm>
              <a:off x="3885" y="1689"/>
              <a:ext cx="262" cy="131"/>
            </a:xfrm>
            <a:custGeom>
              <a:avLst/>
              <a:gdLst>
                <a:gd name="T0" fmla="*/ 526 w 526"/>
                <a:gd name="T1" fmla="*/ 0 h 262"/>
                <a:gd name="T2" fmla="*/ 0 w 526"/>
                <a:gd name="T3" fmla="*/ 0 h 262"/>
                <a:gd name="T4" fmla="*/ 0 w 526"/>
                <a:gd name="T5" fmla="*/ 175 h 262"/>
                <a:gd name="T6" fmla="*/ 0 w 526"/>
                <a:gd name="T7" fmla="*/ 183 h 262"/>
                <a:gd name="T8" fmla="*/ 2 w 526"/>
                <a:gd name="T9" fmla="*/ 193 h 262"/>
                <a:gd name="T10" fmla="*/ 4 w 526"/>
                <a:gd name="T11" fmla="*/ 201 h 262"/>
                <a:gd name="T12" fmla="*/ 7 w 526"/>
                <a:gd name="T13" fmla="*/ 209 h 262"/>
                <a:gd name="T14" fmla="*/ 11 w 526"/>
                <a:gd name="T15" fmla="*/ 216 h 262"/>
                <a:gd name="T16" fmla="*/ 15 w 526"/>
                <a:gd name="T17" fmla="*/ 224 h 262"/>
                <a:gd name="T18" fmla="*/ 21 w 526"/>
                <a:gd name="T19" fmla="*/ 231 h 262"/>
                <a:gd name="T20" fmla="*/ 26 w 526"/>
                <a:gd name="T21" fmla="*/ 237 h 262"/>
                <a:gd name="T22" fmla="*/ 32 w 526"/>
                <a:gd name="T23" fmla="*/ 242 h 262"/>
                <a:gd name="T24" fmla="*/ 39 w 526"/>
                <a:gd name="T25" fmla="*/ 247 h 262"/>
                <a:gd name="T26" fmla="*/ 47 w 526"/>
                <a:gd name="T27" fmla="*/ 252 h 262"/>
                <a:gd name="T28" fmla="*/ 54 w 526"/>
                <a:gd name="T29" fmla="*/ 256 h 262"/>
                <a:gd name="T30" fmla="*/ 62 w 526"/>
                <a:gd name="T31" fmla="*/ 258 h 262"/>
                <a:gd name="T32" fmla="*/ 70 w 526"/>
                <a:gd name="T33" fmla="*/ 261 h 262"/>
                <a:gd name="T34" fmla="*/ 78 w 526"/>
                <a:gd name="T35" fmla="*/ 262 h 262"/>
                <a:gd name="T36" fmla="*/ 88 w 526"/>
                <a:gd name="T37" fmla="*/ 262 h 262"/>
                <a:gd name="T38" fmla="*/ 88 w 526"/>
                <a:gd name="T39" fmla="*/ 262 h 262"/>
                <a:gd name="T40" fmla="*/ 438 w 526"/>
                <a:gd name="T41" fmla="*/ 262 h 262"/>
                <a:gd name="T42" fmla="*/ 448 w 526"/>
                <a:gd name="T43" fmla="*/ 262 h 262"/>
                <a:gd name="T44" fmla="*/ 456 w 526"/>
                <a:gd name="T45" fmla="*/ 261 h 262"/>
                <a:gd name="T46" fmla="*/ 464 w 526"/>
                <a:gd name="T47" fmla="*/ 258 h 262"/>
                <a:gd name="T48" fmla="*/ 472 w 526"/>
                <a:gd name="T49" fmla="*/ 256 h 262"/>
                <a:gd name="T50" fmla="*/ 480 w 526"/>
                <a:gd name="T51" fmla="*/ 252 h 262"/>
                <a:gd name="T52" fmla="*/ 487 w 526"/>
                <a:gd name="T53" fmla="*/ 247 h 262"/>
                <a:gd name="T54" fmla="*/ 494 w 526"/>
                <a:gd name="T55" fmla="*/ 242 h 262"/>
                <a:gd name="T56" fmla="*/ 500 w 526"/>
                <a:gd name="T57" fmla="*/ 237 h 262"/>
                <a:gd name="T58" fmla="*/ 505 w 526"/>
                <a:gd name="T59" fmla="*/ 231 h 262"/>
                <a:gd name="T60" fmla="*/ 511 w 526"/>
                <a:gd name="T61" fmla="*/ 224 h 262"/>
                <a:gd name="T62" fmla="*/ 515 w 526"/>
                <a:gd name="T63" fmla="*/ 216 h 262"/>
                <a:gd name="T64" fmla="*/ 519 w 526"/>
                <a:gd name="T65" fmla="*/ 209 h 262"/>
                <a:gd name="T66" fmla="*/ 521 w 526"/>
                <a:gd name="T67" fmla="*/ 201 h 262"/>
                <a:gd name="T68" fmla="*/ 524 w 526"/>
                <a:gd name="T69" fmla="*/ 193 h 262"/>
                <a:gd name="T70" fmla="*/ 526 w 526"/>
                <a:gd name="T71" fmla="*/ 183 h 262"/>
                <a:gd name="T72" fmla="*/ 526 w 526"/>
                <a:gd name="T73" fmla="*/ 175 h 262"/>
                <a:gd name="T74" fmla="*/ 526 w 526"/>
                <a:gd name="T75" fmla="*/ 175 h 262"/>
                <a:gd name="T76" fmla="*/ 526 w 526"/>
                <a:gd name="T77" fmla="*/ 175 h 262"/>
                <a:gd name="T78" fmla="*/ 526 w 526"/>
                <a:gd name="T79" fmla="*/ 0 h 262"/>
                <a:gd name="T80" fmla="*/ 526 w 526"/>
                <a:gd name="T81" fmla="*/ 0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26" h="262">
                  <a:moveTo>
                    <a:pt x="526" y="0"/>
                  </a:moveTo>
                  <a:lnTo>
                    <a:pt x="0" y="0"/>
                  </a:lnTo>
                  <a:lnTo>
                    <a:pt x="0" y="175"/>
                  </a:lnTo>
                  <a:lnTo>
                    <a:pt x="0" y="183"/>
                  </a:lnTo>
                  <a:lnTo>
                    <a:pt x="2" y="193"/>
                  </a:lnTo>
                  <a:lnTo>
                    <a:pt x="4" y="201"/>
                  </a:lnTo>
                  <a:lnTo>
                    <a:pt x="7" y="209"/>
                  </a:lnTo>
                  <a:lnTo>
                    <a:pt x="11" y="216"/>
                  </a:lnTo>
                  <a:lnTo>
                    <a:pt x="15" y="224"/>
                  </a:lnTo>
                  <a:lnTo>
                    <a:pt x="21" y="231"/>
                  </a:lnTo>
                  <a:lnTo>
                    <a:pt x="26" y="237"/>
                  </a:lnTo>
                  <a:lnTo>
                    <a:pt x="32" y="242"/>
                  </a:lnTo>
                  <a:lnTo>
                    <a:pt x="39" y="247"/>
                  </a:lnTo>
                  <a:lnTo>
                    <a:pt x="47" y="252"/>
                  </a:lnTo>
                  <a:lnTo>
                    <a:pt x="54" y="256"/>
                  </a:lnTo>
                  <a:lnTo>
                    <a:pt x="62" y="258"/>
                  </a:lnTo>
                  <a:lnTo>
                    <a:pt x="70" y="261"/>
                  </a:lnTo>
                  <a:lnTo>
                    <a:pt x="78" y="262"/>
                  </a:lnTo>
                  <a:lnTo>
                    <a:pt x="88" y="262"/>
                  </a:lnTo>
                  <a:lnTo>
                    <a:pt x="88" y="262"/>
                  </a:lnTo>
                  <a:lnTo>
                    <a:pt x="438" y="262"/>
                  </a:lnTo>
                  <a:lnTo>
                    <a:pt x="448" y="262"/>
                  </a:lnTo>
                  <a:lnTo>
                    <a:pt x="456" y="261"/>
                  </a:lnTo>
                  <a:lnTo>
                    <a:pt x="464" y="258"/>
                  </a:lnTo>
                  <a:lnTo>
                    <a:pt x="472" y="256"/>
                  </a:lnTo>
                  <a:lnTo>
                    <a:pt x="480" y="252"/>
                  </a:lnTo>
                  <a:lnTo>
                    <a:pt x="487" y="247"/>
                  </a:lnTo>
                  <a:lnTo>
                    <a:pt x="494" y="242"/>
                  </a:lnTo>
                  <a:lnTo>
                    <a:pt x="500" y="237"/>
                  </a:lnTo>
                  <a:lnTo>
                    <a:pt x="505" y="231"/>
                  </a:lnTo>
                  <a:lnTo>
                    <a:pt x="511" y="224"/>
                  </a:lnTo>
                  <a:lnTo>
                    <a:pt x="515" y="216"/>
                  </a:lnTo>
                  <a:lnTo>
                    <a:pt x="519" y="209"/>
                  </a:lnTo>
                  <a:lnTo>
                    <a:pt x="521" y="201"/>
                  </a:lnTo>
                  <a:lnTo>
                    <a:pt x="524" y="193"/>
                  </a:lnTo>
                  <a:lnTo>
                    <a:pt x="526" y="183"/>
                  </a:lnTo>
                  <a:lnTo>
                    <a:pt x="526" y="175"/>
                  </a:lnTo>
                  <a:lnTo>
                    <a:pt x="526" y="175"/>
                  </a:lnTo>
                  <a:lnTo>
                    <a:pt x="526" y="175"/>
                  </a:lnTo>
                  <a:lnTo>
                    <a:pt x="526" y="0"/>
                  </a:lnTo>
                  <a:lnTo>
                    <a:pt x="526" y="0"/>
                  </a:lnTo>
                  <a:close/>
                </a:path>
              </a:pathLst>
            </a:cu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7" name="Freeform 26"/>
            <p:cNvSpPr>
              <a:spLocks/>
            </p:cNvSpPr>
            <p:nvPr/>
          </p:nvSpPr>
          <p:spPr bwMode="auto">
            <a:xfrm>
              <a:off x="3885" y="1689"/>
              <a:ext cx="262" cy="131"/>
            </a:xfrm>
            <a:custGeom>
              <a:avLst/>
              <a:gdLst>
                <a:gd name="T0" fmla="*/ 526 w 526"/>
                <a:gd name="T1" fmla="*/ 0 h 262"/>
                <a:gd name="T2" fmla="*/ 0 w 526"/>
                <a:gd name="T3" fmla="*/ 0 h 262"/>
                <a:gd name="T4" fmla="*/ 0 w 526"/>
                <a:gd name="T5" fmla="*/ 175 h 262"/>
                <a:gd name="T6" fmla="*/ 0 w 526"/>
                <a:gd name="T7" fmla="*/ 183 h 262"/>
                <a:gd name="T8" fmla="*/ 2 w 526"/>
                <a:gd name="T9" fmla="*/ 193 h 262"/>
                <a:gd name="T10" fmla="*/ 4 w 526"/>
                <a:gd name="T11" fmla="*/ 201 h 262"/>
                <a:gd name="T12" fmla="*/ 7 w 526"/>
                <a:gd name="T13" fmla="*/ 209 h 262"/>
                <a:gd name="T14" fmla="*/ 11 w 526"/>
                <a:gd name="T15" fmla="*/ 216 h 262"/>
                <a:gd name="T16" fmla="*/ 15 w 526"/>
                <a:gd name="T17" fmla="*/ 224 h 262"/>
                <a:gd name="T18" fmla="*/ 21 w 526"/>
                <a:gd name="T19" fmla="*/ 231 h 262"/>
                <a:gd name="T20" fmla="*/ 26 w 526"/>
                <a:gd name="T21" fmla="*/ 237 h 262"/>
                <a:gd name="T22" fmla="*/ 32 w 526"/>
                <a:gd name="T23" fmla="*/ 242 h 262"/>
                <a:gd name="T24" fmla="*/ 39 w 526"/>
                <a:gd name="T25" fmla="*/ 247 h 262"/>
                <a:gd name="T26" fmla="*/ 47 w 526"/>
                <a:gd name="T27" fmla="*/ 252 h 262"/>
                <a:gd name="T28" fmla="*/ 54 w 526"/>
                <a:gd name="T29" fmla="*/ 256 h 262"/>
                <a:gd name="T30" fmla="*/ 62 w 526"/>
                <a:gd name="T31" fmla="*/ 258 h 262"/>
                <a:gd name="T32" fmla="*/ 70 w 526"/>
                <a:gd name="T33" fmla="*/ 261 h 262"/>
                <a:gd name="T34" fmla="*/ 78 w 526"/>
                <a:gd name="T35" fmla="*/ 262 h 262"/>
                <a:gd name="T36" fmla="*/ 88 w 526"/>
                <a:gd name="T37" fmla="*/ 262 h 262"/>
                <a:gd name="T38" fmla="*/ 88 w 526"/>
                <a:gd name="T39" fmla="*/ 262 h 262"/>
                <a:gd name="T40" fmla="*/ 438 w 526"/>
                <a:gd name="T41" fmla="*/ 262 h 262"/>
                <a:gd name="T42" fmla="*/ 448 w 526"/>
                <a:gd name="T43" fmla="*/ 262 h 262"/>
                <a:gd name="T44" fmla="*/ 456 w 526"/>
                <a:gd name="T45" fmla="*/ 261 h 262"/>
                <a:gd name="T46" fmla="*/ 464 w 526"/>
                <a:gd name="T47" fmla="*/ 258 h 262"/>
                <a:gd name="T48" fmla="*/ 472 w 526"/>
                <a:gd name="T49" fmla="*/ 256 h 262"/>
                <a:gd name="T50" fmla="*/ 480 w 526"/>
                <a:gd name="T51" fmla="*/ 252 h 262"/>
                <a:gd name="T52" fmla="*/ 487 w 526"/>
                <a:gd name="T53" fmla="*/ 247 h 262"/>
                <a:gd name="T54" fmla="*/ 494 w 526"/>
                <a:gd name="T55" fmla="*/ 242 h 262"/>
                <a:gd name="T56" fmla="*/ 500 w 526"/>
                <a:gd name="T57" fmla="*/ 237 h 262"/>
                <a:gd name="T58" fmla="*/ 505 w 526"/>
                <a:gd name="T59" fmla="*/ 231 h 262"/>
                <a:gd name="T60" fmla="*/ 511 w 526"/>
                <a:gd name="T61" fmla="*/ 224 h 262"/>
                <a:gd name="T62" fmla="*/ 515 w 526"/>
                <a:gd name="T63" fmla="*/ 216 h 262"/>
                <a:gd name="T64" fmla="*/ 519 w 526"/>
                <a:gd name="T65" fmla="*/ 209 h 262"/>
                <a:gd name="T66" fmla="*/ 521 w 526"/>
                <a:gd name="T67" fmla="*/ 201 h 262"/>
                <a:gd name="T68" fmla="*/ 524 w 526"/>
                <a:gd name="T69" fmla="*/ 193 h 262"/>
                <a:gd name="T70" fmla="*/ 526 w 526"/>
                <a:gd name="T71" fmla="*/ 183 h 262"/>
                <a:gd name="T72" fmla="*/ 526 w 526"/>
                <a:gd name="T73" fmla="*/ 175 h 262"/>
                <a:gd name="T74" fmla="*/ 526 w 526"/>
                <a:gd name="T75" fmla="*/ 175 h 262"/>
                <a:gd name="T76" fmla="*/ 526 w 526"/>
                <a:gd name="T77" fmla="*/ 175 h 262"/>
                <a:gd name="T78" fmla="*/ 526 w 526"/>
                <a:gd name="T79" fmla="*/ 0 h 262"/>
                <a:gd name="T80" fmla="*/ 526 w 526"/>
                <a:gd name="T81" fmla="*/ 0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26" h="262">
                  <a:moveTo>
                    <a:pt x="526" y="0"/>
                  </a:moveTo>
                  <a:lnTo>
                    <a:pt x="0" y="0"/>
                  </a:lnTo>
                  <a:lnTo>
                    <a:pt x="0" y="175"/>
                  </a:lnTo>
                  <a:lnTo>
                    <a:pt x="0" y="183"/>
                  </a:lnTo>
                  <a:lnTo>
                    <a:pt x="2" y="193"/>
                  </a:lnTo>
                  <a:lnTo>
                    <a:pt x="4" y="201"/>
                  </a:lnTo>
                  <a:lnTo>
                    <a:pt x="7" y="209"/>
                  </a:lnTo>
                  <a:lnTo>
                    <a:pt x="11" y="216"/>
                  </a:lnTo>
                  <a:lnTo>
                    <a:pt x="15" y="224"/>
                  </a:lnTo>
                  <a:lnTo>
                    <a:pt x="21" y="231"/>
                  </a:lnTo>
                  <a:lnTo>
                    <a:pt x="26" y="237"/>
                  </a:lnTo>
                  <a:lnTo>
                    <a:pt x="32" y="242"/>
                  </a:lnTo>
                  <a:lnTo>
                    <a:pt x="39" y="247"/>
                  </a:lnTo>
                  <a:lnTo>
                    <a:pt x="47" y="252"/>
                  </a:lnTo>
                  <a:lnTo>
                    <a:pt x="54" y="256"/>
                  </a:lnTo>
                  <a:lnTo>
                    <a:pt x="62" y="258"/>
                  </a:lnTo>
                  <a:lnTo>
                    <a:pt x="70" y="261"/>
                  </a:lnTo>
                  <a:lnTo>
                    <a:pt x="78" y="262"/>
                  </a:lnTo>
                  <a:lnTo>
                    <a:pt x="88" y="262"/>
                  </a:lnTo>
                  <a:lnTo>
                    <a:pt x="88" y="262"/>
                  </a:lnTo>
                  <a:lnTo>
                    <a:pt x="438" y="262"/>
                  </a:lnTo>
                  <a:lnTo>
                    <a:pt x="448" y="262"/>
                  </a:lnTo>
                  <a:lnTo>
                    <a:pt x="456" y="261"/>
                  </a:lnTo>
                  <a:lnTo>
                    <a:pt x="464" y="258"/>
                  </a:lnTo>
                  <a:lnTo>
                    <a:pt x="472" y="256"/>
                  </a:lnTo>
                  <a:lnTo>
                    <a:pt x="480" y="252"/>
                  </a:lnTo>
                  <a:lnTo>
                    <a:pt x="487" y="247"/>
                  </a:lnTo>
                  <a:lnTo>
                    <a:pt x="494" y="242"/>
                  </a:lnTo>
                  <a:lnTo>
                    <a:pt x="500" y="237"/>
                  </a:lnTo>
                  <a:lnTo>
                    <a:pt x="505" y="231"/>
                  </a:lnTo>
                  <a:lnTo>
                    <a:pt x="511" y="224"/>
                  </a:lnTo>
                  <a:lnTo>
                    <a:pt x="515" y="216"/>
                  </a:lnTo>
                  <a:lnTo>
                    <a:pt x="519" y="209"/>
                  </a:lnTo>
                  <a:lnTo>
                    <a:pt x="521" y="201"/>
                  </a:lnTo>
                  <a:lnTo>
                    <a:pt x="524" y="193"/>
                  </a:lnTo>
                  <a:lnTo>
                    <a:pt x="526" y="183"/>
                  </a:lnTo>
                  <a:lnTo>
                    <a:pt x="526" y="175"/>
                  </a:lnTo>
                  <a:lnTo>
                    <a:pt x="526" y="175"/>
                  </a:lnTo>
                  <a:lnTo>
                    <a:pt x="526" y="175"/>
                  </a:lnTo>
                  <a:lnTo>
                    <a:pt x="526" y="0"/>
                  </a:lnTo>
                  <a:lnTo>
                    <a:pt x="526" y="0"/>
                  </a:lnTo>
                </a:path>
              </a:pathLst>
            </a:custGeom>
            <a:noFill/>
            <a:ln w="793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 name="Line 24"/>
            <p:cNvSpPr>
              <a:spLocks noChangeShapeType="1"/>
            </p:cNvSpPr>
            <p:nvPr/>
          </p:nvSpPr>
          <p:spPr bwMode="auto">
            <a:xfrm>
              <a:off x="3163" y="1689"/>
              <a:ext cx="1081" cy="1"/>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 name="Rectangle 28"/>
            <p:cNvSpPr>
              <a:spLocks noChangeArrowheads="1"/>
            </p:cNvSpPr>
            <p:nvPr/>
          </p:nvSpPr>
          <p:spPr bwMode="auto">
            <a:xfrm>
              <a:off x="2529" y="1645"/>
              <a:ext cx="214" cy="4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0" name="Rectangle 29"/>
            <p:cNvSpPr>
              <a:spLocks noChangeArrowheads="1"/>
            </p:cNvSpPr>
            <p:nvPr/>
          </p:nvSpPr>
          <p:spPr bwMode="auto">
            <a:xfrm>
              <a:off x="2529" y="1645"/>
              <a:ext cx="214" cy="44"/>
            </a:xfrm>
            <a:prstGeom prst="rect">
              <a:avLst/>
            </a:prstGeom>
            <a:noFill/>
            <a:ln w="7938">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1" name="Rectangle 30"/>
            <p:cNvSpPr>
              <a:spLocks noChangeArrowheads="1"/>
            </p:cNvSpPr>
            <p:nvPr/>
          </p:nvSpPr>
          <p:spPr bwMode="auto">
            <a:xfrm>
              <a:off x="2507" y="1612"/>
              <a:ext cx="251" cy="3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2" name="Rectangle 31"/>
            <p:cNvSpPr>
              <a:spLocks noChangeArrowheads="1"/>
            </p:cNvSpPr>
            <p:nvPr/>
          </p:nvSpPr>
          <p:spPr bwMode="auto">
            <a:xfrm>
              <a:off x="2507" y="1612"/>
              <a:ext cx="251" cy="33"/>
            </a:xfrm>
            <a:prstGeom prst="rect">
              <a:avLst/>
            </a:prstGeom>
            <a:noFill/>
            <a:ln w="7938">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3" name="Rectangle 32"/>
            <p:cNvSpPr>
              <a:spLocks noChangeArrowheads="1"/>
            </p:cNvSpPr>
            <p:nvPr/>
          </p:nvSpPr>
          <p:spPr bwMode="auto">
            <a:xfrm>
              <a:off x="3912" y="1645"/>
              <a:ext cx="215" cy="4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4" name="Rectangle 33"/>
            <p:cNvSpPr>
              <a:spLocks noChangeArrowheads="1"/>
            </p:cNvSpPr>
            <p:nvPr/>
          </p:nvSpPr>
          <p:spPr bwMode="auto">
            <a:xfrm>
              <a:off x="3912" y="1645"/>
              <a:ext cx="215" cy="44"/>
            </a:xfrm>
            <a:prstGeom prst="rect">
              <a:avLst/>
            </a:prstGeom>
            <a:noFill/>
            <a:ln w="7938">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5" name="Rectangle 34"/>
            <p:cNvSpPr>
              <a:spLocks noChangeArrowheads="1"/>
            </p:cNvSpPr>
            <p:nvPr/>
          </p:nvSpPr>
          <p:spPr bwMode="auto">
            <a:xfrm>
              <a:off x="3890" y="1612"/>
              <a:ext cx="252" cy="3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6" name="Rectangle 35"/>
            <p:cNvSpPr>
              <a:spLocks noChangeArrowheads="1"/>
            </p:cNvSpPr>
            <p:nvPr/>
          </p:nvSpPr>
          <p:spPr bwMode="auto">
            <a:xfrm>
              <a:off x="3890" y="1612"/>
              <a:ext cx="252" cy="33"/>
            </a:xfrm>
            <a:prstGeom prst="rect">
              <a:avLst/>
            </a:prstGeom>
            <a:noFill/>
            <a:ln w="7938">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7" name="Rectangle 36"/>
            <p:cNvSpPr>
              <a:spLocks noChangeArrowheads="1"/>
            </p:cNvSpPr>
            <p:nvPr/>
          </p:nvSpPr>
          <p:spPr bwMode="auto">
            <a:xfrm>
              <a:off x="1543" y="2988"/>
              <a:ext cx="2701" cy="3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8" name="Rectangle 37"/>
            <p:cNvSpPr>
              <a:spLocks noChangeArrowheads="1"/>
            </p:cNvSpPr>
            <p:nvPr/>
          </p:nvSpPr>
          <p:spPr bwMode="auto">
            <a:xfrm>
              <a:off x="1543" y="2988"/>
              <a:ext cx="2701" cy="33"/>
            </a:xfrm>
            <a:prstGeom prst="rect">
              <a:avLst/>
            </a:prstGeom>
            <a:noFill/>
            <a:ln w="7938">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9" name="Rectangle 38"/>
            <p:cNvSpPr>
              <a:spLocks noChangeArrowheads="1"/>
            </p:cNvSpPr>
            <p:nvPr/>
          </p:nvSpPr>
          <p:spPr bwMode="auto">
            <a:xfrm>
              <a:off x="1543" y="2912"/>
              <a:ext cx="2703" cy="87"/>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40" name="Rectangle 39"/>
            <p:cNvSpPr>
              <a:spLocks noChangeArrowheads="1"/>
            </p:cNvSpPr>
            <p:nvPr/>
          </p:nvSpPr>
          <p:spPr bwMode="auto">
            <a:xfrm>
              <a:off x="1543" y="2912"/>
              <a:ext cx="2703" cy="87"/>
            </a:xfrm>
            <a:prstGeom prst="rect">
              <a:avLst/>
            </a:prstGeom>
            <a:noFill/>
            <a:ln w="7938">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1" name="Rectangle 40"/>
            <p:cNvSpPr>
              <a:spLocks noChangeArrowheads="1"/>
            </p:cNvSpPr>
            <p:nvPr/>
          </p:nvSpPr>
          <p:spPr bwMode="auto">
            <a:xfrm>
              <a:off x="3993" y="2923"/>
              <a:ext cx="219" cy="7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42" name="Rectangle 41"/>
            <p:cNvSpPr>
              <a:spLocks noChangeArrowheads="1"/>
            </p:cNvSpPr>
            <p:nvPr/>
          </p:nvSpPr>
          <p:spPr bwMode="auto">
            <a:xfrm>
              <a:off x="4054" y="2912"/>
              <a:ext cx="117" cy="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800">
                  <a:solidFill>
                    <a:srgbClr val="000000"/>
                  </a:solidFill>
                </a:rPr>
                <a:t>p+</a:t>
              </a:r>
              <a:endParaRPr lang="en-GB" sz="800">
                <a:latin typeface="Times New Roman" charset="0"/>
              </a:endParaRPr>
            </a:p>
          </p:txBody>
        </p:sp>
        <p:sp>
          <p:nvSpPr>
            <p:cNvPr id="43" name="Rectangle 42"/>
            <p:cNvSpPr>
              <a:spLocks noChangeArrowheads="1"/>
            </p:cNvSpPr>
            <p:nvPr/>
          </p:nvSpPr>
          <p:spPr bwMode="auto">
            <a:xfrm>
              <a:off x="2545" y="1702"/>
              <a:ext cx="175" cy="9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44" name="Rectangle 43"/>
            <p:cNvSpPr>
              <a:spLocks noChangeArrowheads="1"/>
            </p:cNvSpPr>
            <p:nvPr/>
          </p:nvSpPr>
          <p:spPr bwMode="auto">
            <a:xfrm>
              <a:off x="2584" y="1699"/>
              <a:ext cx="117" cy="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800">
                  <a:solidFill>
                    <a:srgbClr val="000000"/>
                  </a:solidFill>
                </a:rPr>
                <a:t>p+</a:t>
              </a:r>
              <a:endParaRPr lang="en-GB" sz="800">
                <a:latin typeface="Times New Roman" charset="0"/>
              </a:endParaRPr>
            </a:p>
          </p:txBody>
        </p:sp>
        <p:sp>
          <p:nvSpPr>
            <p:cNvPr id="45" name="Rectangle 44"/>
            <p:cNvSpPr>
              <a:spLocks noChangeArrowheads="1"/>
            </p:cNvSpPr>
            <p:nvPr/>
          </p:nvSpPr>
          <p:spPr bwMode="auto">
            <a:xfrm>
              <a:off x="3979" y="1708"/>
              <a:ext cx="117" cy="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800">
                  <a:solidFill>
                    <a:srgbClr val="000000"/>
                  </a:solidFill>
                </a:rPr>
                <a:t>n+</a:t>
              </a:r>
              <a:endParaRPr lang="en-GB" sz="800">
                <a:latin typeface="Times New Roman" charset="0"/>
              </a:endParaRPr>
            </a:p>
          </p:txBody>
        </p:sp>
        <p:sp>
          <p:nvSpPr>
            <p:cNvPr id="46" name="Line 42"/>
            <p:cNvSpPr>
              <a:spLocks noChangeShapeType="1"/>
            </p:cNvSpPr>
            <p:nvPr/>
          </p:nvSpPr>
          <p:spPr bwMode="auto">
            <a:xfrm>
              <a:off x="2637" y="3010"/>
              <a:ext cx="1" cy="87"/>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7" name="Rectangle 46"/>
            <p:cNvSpPr>
              <a:spLocks noChangeArrowheads="1"/>
            </p:cNvSpPr>
            <p:nvPr/>
          </p:nvSpPr>
          <p:spPr bwMode="auto">
            <a:xfrm>
              <a:off x="2361" y="3093"/>
              <a:ext cx="542" cy="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800">
                  <a:solidFill>
                    <a:srgbClr val="000000"/>
                  </a:solidFill>
                </a:rPr>
                <a:t>rear contact</a:t>
              </a:r>
              <a:endParaRPr lang="en-GB" sz="800">
                <a:latin typeface="Times New Roman" charset="0"/>
              </a:endParaRPr>
            </a:p>
          </p:txBody>
        </p:sp>
        <p:sp>
          <p:nvSpPr>
            <p:cNvPr id="48" name="Rectangle 47"/>
            <p:cNvSpPr>
              <a:spLocks noChangeArrowheads="1"/>
            </p:cNvSpPr>
            <p:nvPr/>
          </p:nvSpPr>
          <p:spPr bwMode="auto">
            <a:xfrm>
              <a:off x="2507" y="1417"/>
              <a:ext cx="228"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800">
                  <a:solidFill>
                    <a:srgbClr val="000000"/>
                  </a:solidFill>
                </a:rPr>
                <a:t>drain</a:t>
              </a:r>
              <a:endParaRPr lang="en-GB" sz="800">
                <a:latin typeface="Times New Roman" charset="0"/>
              </a:endParaRPr>
            </a:p>
          </p:txBody>
        </p:sp>
        <p:sp>
          <p:nvSpPr>
            <p:cNvPr id="49" name="Rectangle 48"/>
            <p:cNvSpPr>
              <a:spLocks noChangeArrowheads="1"/>
            </p:cNvSpPr>
            <p:nvPr/>
          </p:nvSpPr>
          <p:spPr bwMode="auto">
            <a:xfrm>
              <a:off x="3895" y="1417"/>
              <a:ext cx="188"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800">
                  <a:solidFill>
                    <a:srgbClr val="000000"/>
                  </a:solidFill>
                </a:rPr>
                <a:t>bulk</a:t>
              </a:r>
              <a:endParaRPr lang="en-GB" sz="800">
                <a:latin typeface="Times New Roman" charset="0"/>
              </a:endParaRPr>
            </a:p>
          </p:txBody>
        </p:sp>
        <p:sp>
          <p:nvSpPr>
            <p:cNvPr id="50" name="Rectangle 49"/>
            <p:cNvSpPr>
              <a:spLocks noChangeArrowheads="1"/>
            </p:cNvSpPr>
            <p:nvPr/>
          </p:nvSpPr>
          <p:spPr bwMode="auto">
            <a:xfrm>
              <a:off x="1535" y="1645"/>
              <a:ext cx="198" cy="4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1" name="Rectangle 50"/>
            <p:cNvSpPr>
              <a:spLocks noChangeArrowheads="1"/>
            </p:cNvSpPr>
            <p:nvPr/>
          </p:nvSpPr>
          <p:spPr bwMode="auto">
            <a:xfrm>
              <a:off x="1535" y="1645"/>
              <a:ext cx="198" cy="44"/>
            </a:xfrm>
            <a:prstGeom prst="rect">
              <a:avLst/>
            </a:prstGeom>
            <a:noFill/>
            <a:ln w="7938">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2" name="Rectangle 51"/>
            <p:cNvSpPr>
              <a:spLocks noChangeArrowheads="1"/>
            </p:cNvSpPr>
            <p:nvPr/>
          </p:nvSpPr>
          <p:spPr bwMode="auto">
            <a:xfrm>
              <a:off x="1536" y="1612"/>
              <a:ext cx="212" cy="3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3" name="Rectangle 52"/>
            <p:cNvSpPr>
              <a:spLocks noChangeArrowheads="1"/>
            </p:cNvSpPr>
            <p:nvPr/>
          </p:nvSpPr>
          <p:spPr bwMode="auto">
            <a:xfrm>
              <a:off x="1536" y="1612"/>
              <a:ext cx="212" cy="33"/>
            </a:xfrm>
            <a:prstGeom prst="rect">
              <a:avLst/>
            </a:prstGeom>
            <a:noFill/>
            <a:ln w="7938">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4" name="Rectangle 53"/>
            <p:cNvSpPr>
              <a:spLocks noChangeArrowheads="1"/>
            </p:cNvSpPr>
            <p:nvPr/>
          </p:nvSpPr>
          <p:spPr bwMode="auto">
            <a:xfrm>
              <a:off x="1556" y="1417"/>
              <a:ext cx="309"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800">
                  <a:solidFill>
                    <a:srgbClr val="000000"/>
                  </a:solidFill>
                </a:rPr>
                <a:t>source</a:t>
              </a:r>
              <a:endParaRPr lang="en-GB" sz="800">
                <a:latin typeface="Times New Roman" charset="0"/>
              </a:endParaRPr>
            </a:p>
          </p:txBody>
        </p:sp>
        <p:sp>
          <p:nvSpPr>
            <p:cNvPr id="55" name="Rectangle 54"/>
            <p:cNvSpPr>
              <a:spLocks noChangeArrowheads="1"/>
            </p:cNvSpPr>
            <p:nvPr/>
          </p:nvSpPr>
          <p:spPr bwMode="auto">
            <a:xfrm>
              <a:off x="1850" y="1799"/>
              <a:ext cx="58" cy="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800">
                  <a:solidFill>
                    <a:srgbClr val="000000"/>
                  </a:solidFill>
                </a:rPr>
                <a:t>p</a:t>
              </a:r>
              <a:endParaRPr lang="en-GB" sz="800">
                <a:latin typeface="Times New Roman" charset="0"/>
              </a:endParaRPr>
            </a:p>
          </p:txBody>
        </p:sp>
        <p:sp>
          <p:nvSpPr>
            <p:cNvPr id="56" name="Rectangle 55"/>
            <p:cNvSpPr>
              <a:spLocks noChangeArrowheads="1"/>
            </p:cNvSpPr>
            <p:nvPr/>
          </p:nvSpPr>
          <p:spPr bwMode="auto">
            <a:xfrm rot="16200000">
              <a:off x="1426" y="2415"/>
              <a:ext cx="57" cy="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800">
                  <a:solidFill>
                    <a:srgbClr val="000000"/>
                  </a:solidFill>
                </a:rPr>
                <a:t>s</a:t>
              </a:r>
              <a:endParaRPr lang="en-GB" sz="800">
                <a:latin typeface="Times New Roman" charset="0"/>
              </a:endParaRPr>
            </a:p>
          </p:txBody>
        </p:sp>
        <p:sp>
          <p:nvSpPr>
            <p:cNvPr id="57" name="Rectangle 56"/>
            <p:cNvSpPr>
              <a:spLocks noChangeArrowheads="1"/>
            </p:cNvSpPr>
            <p:nvPr/>
          </p:nvSpPr>
          <p:spPr bwMode="auto">
            <a:xfrm rot="16200000">
              <a:off x="1426" y="2374"/>
              <a:ext cx="57" cy="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800">
                  <a:solidFill>
                    <a:srgbClr val="000000"/>
                  </a:solidFill>
                </a:rPr>
                <a:t>y</a:t>
              </a:r>
              <a:endParaRPr lang="en-GB" sz="800">
                <a:latin typeface="Times New Roman" charset="0"/>
              </a:endParaRPr>
            </a:p>
          </p:txBody>
        </p:sp>
        <p:sp>
          <p:nvSpPr>
            <p:cNvPr id="58" name="Rectangle 57"/>
            <p:cNvSpPr>
              <a:spLocks noChangeArrowheads="1"/>
            </p:cNvSpPr>
            <p:nvPr/>
          </p:nvSpPr>
          <p:spPr bwMode="auto">
            <a:xfrm rot="16200000">
              <a:off x="1408" y="2314"/>
              <a:ext cx="94" cy="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800">
                  <a:solidFill>
                    <a:srgbClr val="000000"/>
                  </a:solidFill>
                </a:rPr>
                <a:t>m</a:t>
              </a:r>
              <a:endParaRPr lang="en-GB" sz="800">
                <a:latin typeface="Times New Roman" charset="0"/>
              </a:endParaRPr>
            </a:p>
          </p:txBody>
        </p:sp>
        <p:sp>
          <p:nvSpPr>
            <p:cNvPr id="59" name="Rectangle 58"/>
            <p:cNvSpPr>
              <a:spLocks noChangeArrowheads="1"/>
            </p:cNvSpPr>
            <p:nvPr/>
          </p:nvSpPr>
          <p:spPr bwMode="auto">
            <a:xfrm rot="16200000">
              <a:off x="1408" y="2243"/>
              <a:ext cx="94" cy="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800">
                  <a:solidFill>
                    <a:srgbClr val="000000"/>
                  </a:solidFill>
                </a:rPr>
                <a:t>m</a:t>
              </a:r>
              <a:endParaRPr lang="en-GB" sz="800">
                <a:latin typeface="Times New Roman" charset="0"/>
              </a:endParaRPr>
            </a:p>
          </p:txBody>
        </p:sp>
        <p:sp>
          <p:nvSpPr>
            <p:cNvPr id="60" name="Rectangle 59"/>
            <p:cNvSpPr>
              <a:spLocks noChangeArrowheads="1"/>
            </p:cNvSpPr>
            <p:nvPr/>
          </p:nvSpPr>
          <p:spPr bwMode="auto">
            <a:xfrm rot="16200000">
              <a:off x="1423" y="2187"/>
              <a:ext cx="64" cy="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800">
                  <a:solidFill>
                    <a:srgbClr val="000000"/>
                  </a:solidFill>
                </a:rPr>
                <a:t>e</a:t>
              </a:r>
              <a:endParaRPr lang="en-GB" sz="800">
                <a:latin typeface="Times New Roman" charset="0"/>
              </a:endParaRPr>
            </a:p>
          </p:txBody>
        </p:sp>
        <p:sp>
          <p:nvSpPr>
            <p:cNvPr id="61" name="Rectangle 60"/>
            <p:cNvSpPr>
              <a:spLocks noChangeArrowheads="1"/>
            </p:cNvSpPr>
            <p:nvPr/>
          </p:nvSpPr>
          <p:spPr bwMode="auto">
            <a:xfrm rot="16200000">
              <a:off x="1439" y="2157"/>
              <a:ext cx="32" cy="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800">
                  <a:solidFill>
                    <a:srgbClr val="000000"/>
                  </a:solidFill>
                </a:rPr>
                <a:t>t</a:t>
              </a:r>
              <a:endParaRPr lang="en-GB" sz="800">
                <a:latin typeface="Times New Roman" charset="0"/>
              </a:endParaRPr>
            </a:p>
          </p:txBody>
        </p:sp>
        <p:sp>
          <p:nvSpPr>
            <p:cNvPr id="62" name="Rectangle 61"/>
            <p:cNvSpPr>
              <a:spLocks noChangeArrowheads="1"/>
            </p:cNvSpPr>
            <p:nvPr/>
          </p:nvSpPr>
          <p:spPr bwMode="auto">
            <a:xfrm rot="16200000">
              <a:off x="1436" y="2131"/>
              <a:ext cx="38" cy="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800">
                  <a:solidFill>
                    <a:srgbClr val="000000"/>
                  </a:solidFill>
                </a:rPr>
                <a:t>r</a:t>
              </a:r>
              <a:endParaRPr lang="en-GB" sz="800">
                <a:latin typeface="Times New Roman" charset="0"/>
              </a:endParaRPr>
            </a:p>
          </p:txBody>
        </p:sp>
        <p:sp>
          <p:nvSpPr>
            <p:cNvPr id="63" name="Rectangle 62"/>
            <p:cNvSpPr>
              <a:spLocks noChangeArrowheads="1"/>
            </p:cNvSpPr>
            <p:nvPr/>
          </p:nvSpPr>
          <p:spPr bwMode="auto">
            <a:xfrm rot="16200000">
              <a:off x="1426" y="2095"/>
              <a:ext cx="57" cy="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800">
                  <a:solidFill>
                    <a:srgbClr val="000000"/>
                  </a:solidFill>
                </a:rPr>
                <a:t>y</a:t>
              </a:r>
              <a:endParaRPr lang="en-GB" sz="800">
                <a:latin typeface="Times New Roman" charset="0"/>
              </a:endParaRPr>
            </a:p>
          </p:txBody>
        </p:sp>
        <p:sp>
          <p:nvSpPr>
            <p:cNvPr id="64" name="Rectangle 63"/>
            <p:cNvSpPr>
              <a:spLocks noChangeArrowheads="1"/>
            </p:cNvSpPr>
            <p:nvPr/>
          </p:nvSpPr>
          <p:spPr bwMode="auto">
            <a:xfrm rot="16200000">
              <a:off x="1439" y="2064"/>
              <a:ext cx="32" cy="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800">
                  <a:solidFill>
                    <a:srgbClr val="000000"/>
                  </a:solidFill>
                </a:rPr>
                <a:t> </a:t>
              </a:r>
              <a:endParaRPr lang="en-GB" sz="800">
                <a:latin typeface="Times New Roman" charset="0"/>
              </a:endParaRPr>
            </a:p>
          </p:txBody>
        </p:sp>
        <p:sp>
          <p:nvSpPr>
            <p:cNvPr id="65" name="Rectangle 64"/>
            <p:cNvSpPr>
              <a:spLocks noChangeArrowheads="1"/>
            </p:cNvSpPr>
            <p:nvPr/>
          </p:nvSpPr>
          <p:spPr bwMode="auto">
            <a:xfrm rot="16200000">
              <a:off x="1423" y="2023"/>
              <a:ext cx="64" cy="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800">
                  <a:solidFill>
                    <a:srgbClr val="000000"/>
                  </a:solidFill>
                </a:rPr>
                <a:t>a</a:t>
              </a:r>
              <a:endParaRPr lang="en-GB" sz="800">
                <a:latin typeface="Times New Roman" charset="0"/>
              </a:endParaRPr>
            </a:p>
          </p:txBody>
        </p:sp>
        <p:sp>
          <p:nvSpPr>
            <p:cNvPr id="66" name="Rectangle 65"/>
            <p:cNvSpPr>
              <a:spLocks noChangeArrowheads="1"/>
            </p:cNvSpPr>
            <p:nvPr/>
          </p:nvSpPr>
          <p:spPr bwMode="auto">
            <a:xfrm rot="16200000">
              <a:off x="1426" y="1981"/>
              <a:ext cx="57" cy="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800">
                  <a:solidFill>
                    <a:srgbClr val="000000"/>
                  </a:solidFill>
                </a:rPr>
                <a:t>x</a:t>
              </a:r>
              <a:endParaRPr lang="en-GB" sz="800">
                <a:latin typeface="Times New Roman" charset="0"/>
              </a:endParaRPr>
            </a:p>
          </p:txBody>
        </p:sp>
        <p:sp>
          <p:nvSpPr>
            <p:cNvPr id="67" name="Rectangle 66"/>
            <p:cNvSpPr>
              <a:spLocks noChangeArrowheads="1"/>
            </p:cNvSpPr>
            <p:nvPr/>
          </p:nvSpPr>
          <p:spPr bwMode="auto">
            <a:xfrm rot="16200000">
              <a:off x="1442" y="1952"/>
              <a:ext cx="25" cy="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800">
                  <a:solidFill>
                    <a:srgbClr val="000000"/>
                  </a:solidFill>
                </a:rPr>
                <a:t>i</a:t>
              </a:r>
              <a:endParaRPr lang="en-GB" sz="800">
                <a:latin typeface="Times New Roman" charset="0"/>
              </a:endParaRPr>
            </a:p>
          </p:txBody>
        </p:sp>
        <p:sp>
          <p:nvSpPr>
            <p:cNvPr id="68" name="Rectangle 67"/>
            <p:cNvSpPr>
              <a:spLocks noChangeArrowheads="1"/>
            </p:cNvSpPr>
            <p:nvPr/>
          </p:nvSpPr>
          <p:spPr bwMode="auto">
            <a:xfrm rot="16200000">
              <a:off x="1426" y="1917"/>
              <a:ext cx="57" cy="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800">
                  <a:solidFill>
                    <a:srgbClr val="000000"/>
                  </a:solidFill>
                </a:rPr>
                <a:t>s</a:t>
              </a:r>
              <a:endParaRPr lang="en-GB" sz="800">
                <a:latin typeface="Times New Roman" charset="0"/>
              </a:endParaRPr>
            </a:p>
          </p:txBody>
        </p:sp>
        <p:sp>
          <p:nvSpPr>
            <p:cNvPr id="69" name="Line 65"/>
            <p:cNvSpPr>
              <a:spLocks noChangeShapeType="1"/>
            </p:cNvSpPr>
            <p:nvPr/>
          </p:nvSpPr>
          <p:spPr bwMode="auto">
            <a:xfrm flipH="1">
              <a:off x="1543" y="1951"/>
              <a:ext cx="114" cy="1"/>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0" name="Freeform 69"/>
            <p:cNvSpPr>
              <a:spLocks/>
            </p:cNvSpPr>
            <p:nvPr/>
          </p:nvSpPr>
          <p:spPr bwMode="auto">
            <a:xfrm>
              <a:off x="1980" y="1951"/>
              <a:ext cx="259" cy="65"/>
            </a:xfrm>
            <a:custGeom>
              <a:avLst/>
              <a:gdLst>
                <a:gd name="T0" fmla="*/ 517 w 517"/>
                <a:gd name="T1" fmla="*/ 0 h 131"/>
                <a:gd name="T2" fmla="*/ 0 w 517"/>
                <a:gd name="T3" fmla="*/ 0 h 131"/>
                <a:gd name="T4" fmla="*/ 0 w 517"/>
                <a:gd name="T5" fmla="*/ 88 h 131"/>
                <a:gd name="T6" fmla="*/ 0 w 517"/>
                <a:gd name="T7" fmla="*/ 92 h 131"/>
                <a:gd name="T8" fmla="*/ 2 w 517"/>
                <a:gd name="T9" fmla="*/ 96 h 131"/>
                <a:gd name="T10" fmla="*/ 4 w 517"/>
                <a:gd name="T11" fmla="*/ 100 h 131"/>
                <a:gd name="T12" fmla="*/ 7 w 517"/>
                <a:gd name="T13" fmla="*/ 104 h 131"/>
                <a:gd name="T14" fmla="*/ 11 w 517"/>
                <a:gd name="T15" fmla="*/ 108 h 131"/>
                <a:gd name="T16" fmla="*/ 15 w 517"/>
                <a:gd name="T17" fmla="*/ 112 h 131"/>
                <a:gd name="T18" fmla="*/ 21 w 517"/>
                <a:gd name="T19" fmla="*/ 115 h 131"/>
                <a:gd name="T20" fmla="*/ 26 w 517"/>
                <a:gd name="T21" fmla="*/ 118 h 131"/>
                <a:gd name="T22" fmla="*/ 32 w 517"/>
                <a:gd name="T23" fmla="*/ 122 h 131"/>
                <a:gd name="T24" fmla="*/ 38 w 517"/>
                <a:gd name="T25" fmla="*/ 123 h 131"/>
                <a:gd name="T26" fmla="*/ 45 w 517"/>
                <a:gd name="T27" fmla="*/ 126 h 131"/>
                <a:gd name="T28" fmla="*/ 53 w 517"/>
                <a:gd name="T29" fmla="*/ 127 h 131"/>
                <a:gd name="T30" fmla="*/ 60 w 517"/>
                <a:gd name="T31" fmla="*/ 129 h 131"/>
                <a:gd name="T32" fmla="*/ 69 w 517"/>
                <a:gd name="T33" fmla="*/ 130 h 131"/>
                <a:gd name="T34" fmla="*/ 78 w 517"/>
                <a:gd name="T35" fmla="*/ 131 h 131"/>
                <a:gd name="T36" fmla="*/ 86 w 517"/>
                <a:gd name="T37" fmla="*/ 131 h 131"/>
                <a:gd name="T38" fmla="*/ 86 w 517"/>
                <a:gd name="T39" fmla="*/ 131 h 131"/>
                <a:gd name="T40" fmla="*/ 431 w 517"/>
                <a:gd name="T41" fmla="*/ 131 h 131"/>
                <a:gd name="T42" fmla="*/ 439 w 517"/>
                <a:gd name="T43" fmla="*/ 131 h 131"/>
                <a:gd name="T44" fmla="*/ 449 w 517"/>
                <a:gd name="T45" fmla="*/ 130 h 131"/>
                <a:gd name="T46" fmla="*/ 457 w 517"/>
                <a:gd name="T47" fmla="*/ 129 h 131"/>
                <a:gd name="T48" fmla="*/ 464 w 517"/>
                <a:gd name="T49" fmla="*/ 127 h 131"/>
                <a:gd name="T50" fmla="*/ 472 w 517"/>
                <a:gd name="T51" fmla="*/ 126 h 131"/>
                <a:gd name="T52" fmla="*/ 479 w 517"/>
                <a:gd name="T53" fmla="*/ 123 h 131"/>
                <a:gd name="T54" fmla="*/ 486 w 517"/>
                <a:gd name="T55" fmla="*/ 122 h 131"/>
                <a:gd name="T56" fmla="*/ 491 w 517"/>
                <a:gd name="T57" fmla="*/ 118 h 131"/>
                <a:gd name="T58" fmla="*/ 497 w 517"/>
                <a:gd name="T59" fmla="*/ 115 h 131"/>
                <a:gd name="T60" fmla="*/ 502 w 517"/>
                <a:gd name="T61" fmla="*/ 112 h 131"/>
                <a:gd name="T62" fmla="*/ 506 w 517"/>
                <a:gd name="T63" fmla="*/ 108 h 131"/>
                <a:gd name="T64" fmla="*/ 510 w 517"/>
                <a:gd name="T65" fmla="*/ 104 h 131"/>
                <a:gd name="T66" fmla="*/ 513 w 517"/>
                <a:gd name="T67" fmla="*/ 100 h 131"/>
                <a:gd name="T68" fmla="*/ 514 w 517"/>
                <a:gd name="T69" fmla="*/ 96 h 131"/>
                <a:gd name="T70" fmla="*/ 516 w 517"/>
                <a:gd name="T71" fmla="*/ 92 h 131"/>
                <a:gd name="T72" fmla="*/ 517 w 517"/>
                <a:gd name="T73" fmla="*/ 88 h 131"/>
                <a:gd name="T74" fmla="*/ 517 w 517"/>
                <a:gd name="T75" fmla="*/ 88 h 131"/>
                <a:gd name="T76" fmla="*/ 517 w 517"/>
                <a:gd name="T77" fmla="*/ 88 h 131"/>
                <a:gd name="T78" fmla="*/ 517 w 517"/>
                <a:gd name="T79" fmla="*/ 0 h 131"/>
                <a:gd name="T80" fmla="*/ 517 w 517"/>
                <a:gd name="T81" fmla="*/ 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17" h="131">
                  <a:moveTo>
                    <a:pt x="517" y="0"/>
                  </a:moveTo>
                  <a:lnTo>
                    <a:pt x="0" y="0"/>
                  </a:lnTo>
                  <a:lnTo>
                    <a:pt x="0" y="88"/>
                  </a:lnTo>
                  <a:lnTo>
                    <a:pt x="0" y="92"/>
                  </a:lnTo>
                  <a:lnTo>
                    <a:pt x="2" y="96"/>
                  </a:lnTo>
                  <a:lnTo>
                    <a:pt x="4" y="100"/>
                  </a:lnTo>
                  <a:lnTo>
                    <a:pt x="7" y="104"/>
                  </a:lnTo>
                  <a:lnTo>
                    <a:pt x="11" y="108"/>
                  </a:lnTo>
                  <a:lnTo>
                    <a:pt x="15" y="112"/>
                  </a:lnTo>
                  <a:lnTo>
                    <a:pt x="21" y="115"/>
                  </a:lnTo>
                  <a:lnTo>
                    <a:pt x="26" y="118"/>
                  </a:lnTo>
                  <a:lnTo>
                    <a:pt x="32" y="122"/>
                  </a:lnTo>
                  <a:lnTo>
                    <a:pt x="38" y="123"/>
                  </a:lnTo>
                  <a:lnTo>
                    <a:pt x="45" y="126"/>
                  </a:lnTo>
                  <a:lnTo>
                    <a:pt x="53" y="127"/>
                  </a:lnTo>
                  <a:lnTo>
                    <a:pt x="60" y="129"/>
                  </a:lnTo>
                  <a:lnTo>
                    <a:pt x="69" y="130"/>
                  </a:lnTo>
                  <a:lnTo>
                    <a:pt x="78" y="131"/>
                  </a:lnTo>
                  <a:lnTo>
                    <a:pt x="86" y="131"/>
                  </a:lnTo>
                  <a:lnTo>
                    <a:pt x="86" y="131"/>
                  </a:lnTo>
                  <a:lnTo>
                    <a:pt x="431" y="131"/>
                  </a:lnTo>
                  <a:lnTo>
                    <a:pt x="439" y="131"/>
                  </a:lnTo>
                  <a:lnTo>
                    <a:pt x="449" y="130"/>
                  </a:lnTo>
                  <a:lnTo>
                    <a:pt x="457" y="129"/>
                  </a:lnTo>
                  <a:lnTo>
                    <a:pt x="464" y="127"/>
                  </a:lnTo>
                  <a:lnTo>
                    <a:pt x="472" y="126"/>
                  </a:lnTo>
                  <a:lnTo>
                    <a:pt x="479" y="123"/>
                  </a:lnTo>
                  <a:lnTo>
                    <a:pt x="486" y="122"/>
                  </a:lnTo>
                  <a:lnTo>
                    <a:pt x="491" y="118"/>
                  </a:lnTo>
                  <a:lnTo>
                    <a:pt x="497" y="115"/>
                  </a:lnTo>
                  <a:lnTo>
                    <a:pt x="502" y="112"/>
                  </a:lnTo>
                  <a:lnTo>
                    <a:pt x="506" y="108"/>
                  </a:lnTo>
                  <a:lnTo>
                    <a:pt x="510" y="104"/>
                  </a:lnTo>
                  <a:lnTo>
                    <a:pt x="513" y="100"/>
                  </a:lnTo>
                  <a:lnTo>
                    <a:pt x="514" y="96"/>
                  </a:lnTo>
                  <a:lnTo>
                    <a:pt x="516" y="92"/>
                  </a:lnTo>
                  <a:lnTo>
                    <a:pt x="517" y="88"/>
                  </a:lnTo>
                  <a:lnTo>
                    <a:pt x="517" y="88"/>
                  </a:lnTo>
                  <a:lnTo>
                    <a:pt x="517" y="88"/>
                  </a:lnTo>
                  <a:lnTo>
                    <a:pt x="517" y="0"/>
                  </a:lnTo>
                  <a:lnTo>
                    <a:pt x="517" y="0"/>
                  </a:lnTo>
                  <a:close/>
                </a:path>
              </a:pathLst>
            </a:cu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1" name="Freeform 70"/>
            <p:cNvSpPr>
              <a:spLocks/>
            </p:cNvSpPr>
            <p:nvPr/>
          </p:nvSpPr>
          <p:spPr bwMode="auto">
            <a:xfrm>
              <a:off x="1980" y="1951"/>
              <a:ext cx="259" cy="65"/>
            </a:xfrm>
            <a:custGeom>
              <a:avLst/>
              <a:gdLst>
                <a:gd name="T0" fmla="*/ 517 w 517"/>
                <a:gd name="T1" fmla="*/ 0 h 131"/>
                <a:gd name="T2" fmla="*/ 0 w 517"/>
                <a:gd name="T3" fmla="*/ 0 h 131"/>
                <a:gd name="T4" fmla="*/ 0 w 517"/>
                <a:gd name="T5" fmla="*/ 88 h 131"/>
                <a:gd name="T6" fmla="*/ 0 w 517"/>
                <a:gd name="T7" fmla="*/ 92 h 131"/>
                <a:gd name="T8" fmla="*/ 2 w 517"/>
                <a:gd name="T9" fmla="*/ 96 h 131"/>
                <a:gd name="T10" fmla="*/ 4 w 517"/>
                <a:gd name="T11" fmla="*/ 100 h 131"/>
                <a:gd name="T12" fmla="*/ 7 w 517"/>
                <a:gd name="T13" fmla="*/ 104 h 131"/>
                <a:gd name="T14" fmla="*/ 11 w 517"/>
                <a:gd name="T15" fmla="*/ 108 h 131"/>
                <a:gd name="T16" fmla="*/ 15 w 517"/>
                <a:gd name="T17" fmla="*/ 112 h 131"/>
                <a:gd name="T18" fmla="*/ 21 w 517"/>
                <a:gd name="T19" fmla="*/ 115 h 131"/>
                <a:gd name="T20" fmla="*/ 26 w 517"/>
                <a:gd name="T21" fmla="*/ 118 h 131"/>
                <a:gd name="T22" fmla="*/ 32 w 517"/>
                <a:gd name="T23" fmla="*/ 122 h 131"/>
                <a:gd name="T24" fmla="*/ 38 w 517"/>
                <a:gd name="T25" fmla="*/ 123 h 131"/>
                <a:gd name="T26" fmla="*/ 45 w 517"/>
                <a:gd name="T27" fmla="*/ 126 h 131"/>
                <a:gd name="T28" fmla="*/ 53 w 517"/>
                <a:gd name="T29" fmla="*/ 127 h 131"/>
                <a:gd name="T30" fmla="*/ 60 w 517"/>
                <a:gd name="T31" fmla="*/ 129 h 131"/>
                <a:gd name="T32" fmla="*/ 69 w 517"/>
                <a:gd name="T33" fmla="*/ 130 h 131"/>
                <a:gd name="T34" fmla="*/ 78 w 517"/>
                <a:gd name="T35" fmla="*/ 131 h 131"/>
                <a:gd name="T36" fmla="*/ 86 w 517"/>
                <a:gd name="T37" fmla="*/ 131 h 131"/>
                <a:gd name="T38" fmla="*/ 86 w 517"/>
                <a:gd name="T39" fmla="*/ 131 h 131"/>
                <a:gd name="T40" fmla="*/ 431 w 517"/>
                <a:gd name="T41" fmla="*/ 131 h 131"/>
                <a:gd name="T42" fmla="*/ 439 w 517"/>
                <a:gd name="T43" fmla="*/ 131 h 131"/>
                <a:gd name="T44" fmla="*/ 449 w 517"/>
                <a:gd name="T45" fmla="*/ 130 h 131"/>
                <a:gd name="T46" fmla="*/ 457 w 517"/>
                <a:gd name="T47" fmla="*/ 129 h 131"/>
                <a:gd name="T48" fmla="*/ 464 w 517"/>
                <a:gd name="T49" fmla="*/ 127 h 131"/>
                <a:gd name="T50" fmla="*/ 472 w 517"/>
                <a:gd name="T51" fmla="*/ 126 h 131"/>
                <a:gd name="T52" fmla="*/ 479 w 517"/>
                <a:gd name="T53" fmla="*/ 123 h 131"/>
                <a:gd name="T54" fmla="*/ 486 w 517"/>
                <a:gd name="T55" fmla="*/ 122 h 131"/>
                <a:gd name="T56" fmla="*/ 491 w 517"/>
                <a:gd name="T57" fmla="*/ 118 h 131"/>
                <a:gd name="T58" fmla="*/ 497 w 517"/>
                <a:gd name="T59" fmla="*/ 115 h 131"/>
                <a:gd name="T60" fmla="*/ 502 w 517"/>
                <a:gd name="T61" fmla="*/ 112 h 131"/>
                <a:gd name="T62" fmla="*/ 506 w 517"/>
                <a:gd name="T63" fmla="*/ 108 h 131"/>
                <a:gd name="T64" fmla="*/ 510 w 517"/>
                <a:gd name="T65" fmla="*/ 104 h 131"/>
                <a:gd name="T66" fmla="*/ 513 w 517"/>
                <a:gd name="T67" fmla="*/ 100 h 131"/>
                <a:gd name="T68" fmla="*/ 514 w 517"/>
                <a:gd name="T69" fmla="*/ 96 h 131"/>
                <a:gd name="T70" fmla="*/ 516 w 517"/>
                <a:gd name="T71" fmla="*/ 92 h 131"/>
                <a:gd name="T72" fmla="*/ 517 w 517"/>
                <a:gd name="T73" fmla="*/ 88 h 131"/>
                <a:gd name="T74" fmla="*/ 517 w 517"/>
                <a:gd name="T75" fmla="*/ 88 h 131"/>
                <a:gd name="T76" fmla="*/ 517 w 517"/>
                <a:gd name="T77" fmla="*/ 88 h 131"/>
                <a:gd name="T78" fmla="*/ 517 w 517"/>
                <a:gd name="T79" fmla="*/ 0 h 131"/>
                <a:gd name="T80" fmla="*/ 517 w 517"/>
                <a:gd name="T81" fmla="*/ 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17" h="131">
                  <a:moveTo>
                    <a:pt x="517" y="0"/>
                  </a:moveTo>
                  <a:lnTo>
                    <a:pt x="0" y="0"/>
                  </a:lnTo>
                  <a:lnTo>
                    <a:pt x="0" y="88"/>
                  </a:lnTo>
                  <a:lnTo>
                    <a:pt x="0" y="92"/>
                  </a:lnTo>
                  <a:lnTo>
                    <a:pt x="2" y="96"/>
                  </a:lnTo>
                  <a:lnTo>
                    <a:pt x="4" y="100"/>
                  </a:lnTo>
                  <a:lnTo>
                    <a:pt x="7" y="104"/>
                  </a:lnTo>
                  <a:lnTo>
                    <a:pt x="11" y="108"/>
                  </a:lnTo>
                  <a:lnTo>
                    <a:pt x="15" y="112"/>
                  </a:lnTo>
                  <a:lnTo>
                    <a:pt x="21" y="115"/>
                  </a:lnTo>
                  <a:lnTo>
                    <a:pt x="26" y="118"/>
                  </a:lnTo>
                  <a:lnTo>
                    <a:pt x="32" y="122"/>
                  </a:lnTo>
                  <a:lnTo>
                    <a:pt x="38" y="123"/>
                  </a:lnTo>
                  <a:lnTo>
                    <a:pt x="45" y="126"/>
                  </a:lnTo>
                  <a:lnTo>
                    <a:pt x="53" y="127"/>
                  </a:lnTo>
                  <a:lnTo>
                    <a:pt x="60" y="129"/>
                  </a:lnTo>
                  <a:lnTo>
                    <a:pt x="69" y="130"/>
                  </a:lnTo>
                  <a:lnTo>
                    <a:pt x="78" y="131"/>
                  </a:lnTo>
                  <a:lnTo>
                    <a:pt x="86" y="131"/>
                  </a:lnTo>
                  <a:lnTo>
                    <a:pt x="86" y="131"/>
                  </a:lnTo>
                  <a:lnTo>
                    <a:pt x="431" y="131"/>
                  </a:lnTo>
                  <a:lnTo>
                    <a:pt x="439" y="131"/>
                  </a:lnTo>
                  <a:lnTo>
                    <a:pt x="449" y="130"/>
                  </a:lnTo>
                  <a:lnTo>
                    <a:pt x="457" y="129"/>
                  </a:lnTo>
                  <a:lnTo>
                    <a:pt x="464" y="127"/>
                  </a:lnTo>
                  <a:lnTo>
                    <a:pt x="472" y="126"/>
                  </a:lnTo>
                  <a:lnTo>
                    <a:pt x="479" y="123"/>
                  </a:lnTo>
                  <a:lnTo>
                    <a:pt x="486" y="122"/>
                  </a:lnTo>
                  <a:lnTo>
                    <a:pt x="491" y="118"/>
                  </a:lnTo>
                  <a:lnTo>
                    <a:pt x="497" y="115"/>
                  </a:lnTo>
                  <a:lnTo>
                    <a:pt x="502" y="112"/>
                  </a:lnTo>
                  <a:lnTo>
                    <a:pt x="506" y="108"/>
                  </a:lnTo>
                  <a:lnTo>
                    <a:pt x="510" y="104"/>
                  </a:lnTo>
                  <a:lnTo>
                    <a:pt x="513" y="100"/>
                  </a:lnTo>
                  <a:lnTo>
                    <a:pt x="514" y="96"/>
                  </a:lnTo>
                  <a:lnTo>
                    <a:pt x="516" y="92"/>
                  </a:lnTo>
                  <a:lnTo>
                    <a:pt x="517" y="88"/>
                  </a:lnTo>
                  <a:lnTo>
                    <a:pt x="517" y="88"/>
                  </a:lnTo>
                  <a:lnTo>
                    <a:pt x="517" y="88"/>
                  </a:lnTo>
                  <a:lnTo>
                    <a:pt x="517" y="0"/>
                  </a:lnTo>
                  <a:lnTo>
                    <a:pt x="517" y="0"/>
                  </a:lnTo>
                </a:path>
              </a:pathLst>
            </a:custGeom>
            <a:noFill/>
            <a:ln w="793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2" name="Freeform 71"/>
            <p:cNvSpPr>
              <a:spLocks/>
            </p:cNvSpPr>
            <p:nvPr/>
          </p:nvSpPr>
          <p:spPr bwMode="auto">
            <a:xfrm>
              <a:off x="1980" y="1689"/>
              <a:ext cx="259" cy="87"/>
            </a:xfrm>
            <a:custGeom>
              <a:avLst/>
              <a:gdLst>
                <a:gd name="T0" fmla="*/ 517 w 517"/>
                <a:gd name="T1" fmla="*/ 0 h 175"/>
                <a:gd name="T2" fmla="*/ 0 w 517"/>
                <a:gd name="T3" fmla="*/ 0 h 175"/>
                <a:gd name="T4" fmla="*/ 0 w 517"/>
                <a:gd name="T5" fmla="*/ 116 h 175"/>
                <a:gd name="T6" fmla="*/ 0 w 517"/>
                <a:gd name="T7" fmla="*/ 123 h 175"/>
                <a:gd name="T8" fmla="*/ 2 w 517"/>
                <a:gd name="T9" fmla="*/ 129 h 175"/>
                <a:gd name="T10" fmla="*/ 4 w 517"/>
                <a:gd name="T11" fmla="*/ 134 h 175"/>
                <a:gd name="T12" fmla="*/ 7 w 517"/>
                <a:gd name="T13" fmla="*/ 140 h 175"/>
                <a:gd name="T14" fmla="*/ 11 w 517"/>
                <a:gd name="T15" fmla="*/ 145 h 175"/>
                <a:gd name="T16" fmla="*/ 15 w 517"/>
                <a:gd name="T17" fmla="*/ 149 h 175"/>
                <a:gd name="T18" fmla="*/ 21 w 517"/>
                <a:gd name="T19" fmla="*/ 153 h 175"/>
                <a:gd name="T20" fmla="*/ 26 w 517"/>
                <a:gd name="T21" fmla="*/ 157 h 175"/>
                <a:gd name="T22" fmla="*/ 32 w 517"/>
                <a:gd name="T23" fmla="*/ 161 h 175"/>
                <a:gd name="T24" fmla="*/ 38 w 517"/>
                <a:gd name="T25" fmla="*/ 166 h 175"/>
                <a:gd name="T26" fmla="*/ 45 w 517"/>
                <a:gd name="T27" fmla="*/ 168 h 175"/>
                <a:gd name="T28" fmla="*/ 53 w 517"/>
                <a:gd name="T29" fmla="*/ 171 h 175"/>
                <a:gd name="T30" fmla="*/ 60 w 517"/>
                <a:gd name="T31" fmla="*/ 172 h 175"/>
                <a:gd name="T32" fmla="*/ 69 w 517"/>
                <a:gd name="T33" fmla="*/ 174 h 175"/>
                <a:gd name="T34" fmla="*/ 78 w 517"/>
                <a:gd name="T35" fmla="*/ 175 h 175"/>
                <a:gd name="T36" fmla="*/ 86 w 517"/>
                <a:gd name="T37" fmla="*/ 175 h 175"/>
                <a:gd name="T38" fmla="*/ 86 w 517"/>
                <a:gd name="T39" fmla="*/ 175 h 175"/>
                <a:gd name="T40" fmla="*/ 431 w 517"/>
                <a:gd name="T41" fmla="*/ 175 h 175"/>
                <a:gd name="T42" fmla="*/ 439 w 517"/>
                <a:gd name="T43" fmla="*/ 175 h 175"/>
                <a:gd name="T44" fmla="*/ 449 w 517"/>
                <a:gd name="T45" fmla="*/ 174 h 175"/>
                <a:gd name="T46" fmla="*/ 457 w 517"/>
                <a:gd name="T47" fmla="*/ 172 h 175"/>
                <a:gd name="T48" fmla="*/ 464 w 517"/>
                <a:gd name="T49" fmla="*/ 171 h 175"/>
                <a:gd name="T50" fmla="*/ 472 w 517"/>
                <a:gd name="T51" fmla="*/ 168 h 175"/>
                <a:gd name="T52" fmla="*/ 479 w 517"/>
                <a:gd name="T53" fmla="*/ 166 h 175"/>
                <a:gd name="T54" fmla="*/ 486 w 517"/>
                <a:gd name="T55" fmla="*/ 161 h 175"/>
                <a:gd name="T56" fmla="*/ 491 w 517"/>
                <a:gd name="T57" fmla="*/ 157 h 175"/>
                <a:gd name="T58" fmla="*/ 497 w 517"/>
                <a:gd name="T59" fmla="*/ 153 h 175"/>
                <a:gd name="T60" fmla="*/ 502 w 517"/>
                <a:gd name="T61" fmla="*/ 149 h 175"/>
                <a:gd name="T62" fmla="*/ 506 w 517"/>
                <a:gd name="T63" fmla="*/ 145 h 175"/>
                <a:gd name="T64" fmla="*/ 510 w 517"/>
                <a:gd name="T65" fmla="*/ 140 h 175"/>
                <a:gd name="T66" fmla="*/ 513 w 517"/>
                <a:gd name="T67" fmla="*/ 134 h 175"/>
                <a:gd name="T68" fmla="*/ 514 w 517"/>
                <a:gd name="T69" fmla="*/ 129 h 175"/>
                <a:gd name="T70" fmla="*/ 516 w 517"/>
                <a:gd name="T71" fmla="*/ 123 h 175"/>
                <a:gd name="T72" fmla="*/ 517 w 517"/>
                <a:gd name="T73" fmla="*/ 116 h 175"/>
                <a:gd name="T74" fmla="*/ 517 w 517"/>
                <a:gd name="T75" fmla="*/ 116 h 175"/>
                <a:gd name="T76" fmla="*/ 517 w 517"/>
                <a:gd name="T77" fmla="*/ 116 h 175"/>
                <a:gd name="T78" fmla="*/ 517 w 517"/>
                <a:gd name="T79" fmla="*/ 0 h 175"/>
                <a:gd name="T80" fmla="*/ 517 w 517"/>
                <a:gd name="T81" fmla="*/ 0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17" h="175">
                  <a:moveTo>
                    <a:pt x="517" y="0"/>
                  </a:moveTo>
                  <a:lnTo>
                    <a:pt x="0" y="0"/>
                  </a:lnTo>
                  <a:lnTo>
                    <a:pt x="0" y="116"/>
                  </a:lnTo>
                  <a:lnTo>
                    <a:pt x="0" y="123"/>
                  </a:lnTo>
                  <a:lnTo>
                    <a:pt x="2" y="129"/>
                  </a:lnTo>
                  <a:lnTo>
                    <a:pt x="4" y="134"/>
                  </a:lnTo>
                  <a:lnTo>
                    <a:pt x="7" y="140"/>
                  </a:lnTo>
                  <a:lnTo>
                    <a:pt x="11" y="145"/>
                  </a:lnTo>
                  <a:lnTo>
                    <a:pt x="15" y="149"/>
                  </a:lnTo>
                  <a:lnTo>
                    <a:pt x="21" y="153"/>
                  </a:lnTo>
                  <a:lnTo>
                    <a:pt x="26" y="157"/>
                  </a:lnTo>
                  <a:lnTo>
                    <a:pt x="32" y="161"/>
                  </a:lnTo>
                  <a:lnTo>
                    <a:pt x="38" y="166"/>
                  </a:lnTo>
                  <a:lnTo>
                    <a:pt x="45" y="168"/>
                  </a:lnTo>
                  <a:lnTo>
                    <a:pt x="53" y="171"/>
                  </a:lnTo>
                  <a:lnTo>
                    <a:pt x="60" y="172"/>
                  </a:lnTo>
                  <a:lnTo>
                    <a:pt x="69" y="174"/>
                  </a:lnTo>
                  <a:lnTo>
                    <a:pt x="78" y="175"/>
                  </a:lnTo>
                  <a:lnTo>
                    <a:pt x="86" y="175"/>
                  </a:lnTo>
                  <a:lnTo>
                    <a:pt x="86" y="175"/>
                  </a:lnTo>
                  <a:lnTo>
                    <a:pt x="431" y="175"/>
                  </a:lnTo>
                  <a:lnTo>
                    <a:pt x="439" y="175"/>
                  </a:lnTo>
                  <a:lnTo>
                    <a:pt x="449" y="174"/>
                  </a:lnTo>
                  <a:lnTo>
                    <a:pt x="457" y="172"/>
                  </a:lnTo>
                  <a:lnTo>
                    <a:pt x="464" y="171"/>
                  </a:lnTo>
                  <a:lnTo>
                    <a:pt x="472" y="168"/>
                  </a:lnTo>
                  <a:lnTo>
                    <a:pt x="479" y="166"/>
                  </a:lnTo>
                  <a:lnTo>
                    <a:pt x="486" y="161"/>
                  </a:lnTo>
                  <a:lnTo>
                    <a:pt x="491" y="157"/>
                  </a:lnTo>
                  <a:lnTo>
                    <a:pt x="497" y="153"/>
                  </a:lnTo>
                  <a:lnTo>
                    <a:pt x="502" y="149"/>
                  </a:lnTo>
                  <a:lnTo>
                    <a:pt x="506" y="145"/>
                  </a:lnTo>
                  <a:lnTo>
                    <a:pt x="510" y="140"/>
                  </a:lnTo>
                  <a:lnTo>
                    <a:pt x="513" y="134"/>
                  </a:lnTo>
                  <a:lnTo>
                    <a:pt x="514" y="129"/>
                  </a:lnTo>
                  <a:lnTo>
                    <a:pt x="516" y="123"/>
                  </a:lnTo>
                  <a:lnTo>
                    <a:pt x="517" y="116"/>
                  </a:lnTo>
                  <a:lnTo>
                    <a:pt x="517" y="116"/>
                  </a:lnTo>
                  <a:lnTo>
                    <a:pt x="517" y="116"/>
                  </a:lnTo>
                  <a:lnTo>
                    <a:pt x="517" y="0"/>
                  </a:lnTo>
                  <a:lnTo>
                    <a:pt x="517" y="0"/>
                  </a:lnTo>
                  <a:close/>
                </a:path>
              </a:pathLst>
            </a:cu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3" name="Freeform 72"/>
            <p:cNvSpPr>
              <a:spLocks/>
            </p:cNvSpPr>
            <p:nvPr/>
          </p:nvSpPr>
          <p:spPr bwMode="auto">
            <a:xfrm>
              <a:off x="1980" y="1689"/>
              <a:ext cx="259" cy="87"/>
            </a:xfrm>
            <a:custGeom>
              <a:avLst/>
              <a:gdLst>
                <a:gd name="T0" fmla="*/ 517 w 517"/>
                <a:gd name="T1" fmla="*/ 0 h 175"/>
                <a:gd name="T2" fmla="*/ 0 w 517"/>
                <a:gd name="T3" fmla="*/ 0 h 175"/>
                <a:gd name="T4" fmla="*/ 0 w 517"/>
                <a:gd name="T5" fmla="*/ 116 h 175"/>
                <a:gd name="T6" fmla="*/ 0 w 517"/>
                <a:gd name="T7" fmla="*/ 123 h 175"/>
                <a:gd name="T8" fmla="*/ 2 w 517"/>
                <a:gd name="T9" fmla="*/ 129 h 175"/>
                <a:gd name="T10" fmla="*/ 4 w 517"/>
                <a:gd name="T11" fmla="*/ 134 h 175"/>
                <a:gd name="T12" fmla="*/ 7 w 517"/>
                <a:gd name="T13" fmla="*/ 140 h 175"/>
                <a:gd name="T14" fmla="*/ 11 w 517"/>
                <a:gd name="T15" fmla="*/ 145 h 175"/>
                <a:gd name="T16" fmla="*/ 15 w 517"/>
                <a:gd name="T17" fmla="*/ 149 h 175"/>
                <a:gd name="T18" fmla="*/ 21 w 517"/>
                <a:gd name="T19" fmla="*/ 153 h 175"/>
                <a:gd name="T20" fmla="*/ 26 w 517"/>
                <a:gd name="T21" fmla="*/ 157 h 175"/>
                <a:gd name="T22" fmla="*/ 32 w 517"/>
                <a:gd name="T23" fmla="*/ 161 h 175"/>
                <a:gd name="T24" fmla="*/ 38 w 517"/>
                <a:gd name="T25" fmla="*/ 166 h 175"/>
                <a:gd name="T26" fmla="*/ 45 w 517"/>
                <a:gd name="T27" fmla="*/ 168 h 175"/>
                <a:gd name="T28" fmla="*/ 53 w 517"/>
                <a:gd name="T29" fmla="*/ 171 h 175"/>
                <a:gd name="T30" fmla="*/ 60 w 517"/>
                <a:gd name="T31" fmla="*/ 172 h 175"/>
                <a:gd name="T32" fmla="*/ 69 w 517"/>
                <a:gd name="T33" fmla="*/ 174 h 175"/>
                <a:gd name="T34" fmla="*/ 78 w 517"/>
                <a:gd name="T35" fmla="*/ 175 h 175"/>
                <a:gd name="T36" fmla="*/ 86 w 517"/>
                <a:gd name="T37" fmla="*/ 175 h 175"/>
                <a:gd name="T38" fmla="*/ 86 w 517"/>
                <a:gd name="T39" fmla="*/ 175 h 175"/>
                <a:gd name="T40" fmla="*/ 431 w 517"/>
                <a:gd name="T41" fmla="*/ 175 h 175"/>
                <a:gd name="T42" fmla="*/ 439 w 517"/>
                <a:gd name="T43" fmla="*/ 175 h 175"/>
                <a:gd name="T44" fmla="*/ 449 w 517"/>
                <a:gd name="T45" fmla="*/ 174 h 175"/>
                <a:gd name="T46" fmla="*/ 457 w 517"/>
                <a:gd name="T47" fmla="*/ 172 h 175"/>
                <a:gd name="T48" fmla="*/ 464 w 517"/>
                <a:gd name="T49" fmla="*/ 171 h 175"/>
                <a:gd name="T50" fmla="*/ 472 w 517"/>
                <a:gd name="T51" fmla="*/ 168 h 175"/>
                <a:gd name="T52" fmla="*/ 479 w 517"/>
                <a:gd name="T53" fmla="*/ 166 h 175"/>
                <a:gd name="T54" fmla="*/ 486 w 517"/>
                <a:gd name="T55" fmla="*/ 161 h 175"/>
                <a:gd name="T56" fmla="*/ 491 w 517"/>
                <a:gd name="T57" fmla="*/ 157 h 175"/>
                <a:gd name="T58" fmla="*/ 497 w 517"/>
                <a:gd name="T59" fmla="*/ 153 h 175"/>
                <a:gd name="T60" fmla="*/ 502 w 517"/>
                <a:gd name="T61" fmla="*/ 149 h 175"/>
                <a:gd name="T62" fmla="*/ 506 w 517"/>
                <a:gd name="T63" fmla="*/ 145 h 175"/>
                <a:gd name="T64" fmla="*/ 510 w 517"/>
                <a:gd name="T65" fmla="*/ 140 h 175"/>
                <a:gd name="T66" fmla="*/ 513 w 517"/>
                <a:gd name="T67" fmla="*/ 134 h 175"/>
                <a:gd name="T68" fmla="*/ 514 w 517"/>
                <a:gd name="T69" fmla="*/ 129 h 175"/>
                <a:gd name="T70" fmla="*/ 516 w 517"/>
                <a:gd name="T71" fmla="*/ 123 h 175"/>
                <a:gd name="T72" fmla="*/ 517 w 517"/>
                <a:gd name="T73" fmla="*/ 116 h 175"/>
                <a:gd name="T74" fmla="*/ 517 w 517"/>
                <a:gd name="T75" fmla="*/ 116 h 175"/>
                <a:gd name="T76" fmla="*/ 517 w 517"/>
                <a:gd name="T77" fmla="*/ 116 h 175"/>
                <a:gd name="T78" fmla="*/ 517 w 517"/>
                <a:gd name="T79" fmla="*/ 0 h 175"/>
                <a:gd name="T80" fmla="*/ 517 w 517"/>
                <a:gd name="T81" fmla="*/ 0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17" h="175">
                  <a:moveTo>
                    <a:pt x="517" y="0"/>
                  </a:moveTo>
                  <a:lnTo>
                    <a:pt x="0" y="0"/>
                  </a:lnTo>
                  <a:lnTo>
                    <a:pt x="0" y="116"/>
                  </a:lnTo>
                  <a:lnTo>
                    <a:pt x="0" y="123"/>
                  </a:lnTo>
                  <a:lnTo>
                    <a:pt x="2" y="129"/>
                  </a:lnTo>
                  <a:lnTo>
                    <a:pt x="4" y="134"/>
                  </a:lnTo>
                  <a:lnTo>
                    <a:pt x="7" y="140"/>
                  </a:lnTo>
                  <a:lnTo>
                    <a:pt x="11" y="145"/>
                  </a:lnTo>
                  <a:lnTo>
                    <a:pt x="15" y="149"/>
                  </a:lnTo>
                  <a:lnTo>
                    <a:pt x="21" y="153"/>
                  </a:lnTo>
                  <a:lnTo>
                    <a:pt x="26" y="157"/>
                  </a:lnTo>
                  <a:lnTo>
                    <a:pt x="32" y="161"/>
                  </a:lnTo>
                  <a:lnTo>
                    <a:pt x="38" y="166"/>
                  </a:lnTo>
                  <a:lnTo>
                    <a:pt x="45" y="168"/>
                  </a:lnTo>
                  <a:lnTo>
                    <a:pt x="53" y="171"/>
                  </a:lnTo>
                  <a:lnTo>
                    <a:pt x="60" y="172"/>
                  </a:lnTo>
                  <a:lnTo>
                    <a:pt x="69" y="174"/>
                  </a:lnTo>
                  <a:lnTo>
                    <a:pt x="78" y="175"/>
                  </a:lnTo>
                  <a:lnTo>
                    <a:pt x="86" y="175"/>
                  </a:lnTo>
                  <a:lnTo>
                    <a:pt x="86" y="175"/>
                  </a:lnTo>
                  <a:lnTo>
                    <a:pt x="431" y="175"/>
                  </a:lnTo>
                  <a:lnTo>
                    <a:pt x="439" y="175"/>
                  </a:lnTo>
                  <a:lnTo>
                    <a:pt x="449" y="174"/>
                  </a:lnTo>
                  <a:lnTo>
                    <a:pt x="457" y="172"/>
                  </a:lnTo>
                  <a:lnTo>
                    <a:pt x="464" y="171"/>
                  </a:lnTo>
                  <a:lnTo>
                    <a:pt x="472" y="168"/>
                  </a:lnTo>
                  <a:lnTo>
                    <a:pt x="479" y="166"/>
                  </a:lnTo>
                  <a:lnTo>
                    <a:pt x="486" y="161"/>
                  </a:lnTo>
                  <a:lnTo>
                    <a:pt x="491" y="157"/>
                  </a:lnTo>
                  <a:lnTo>
                    <a:pt x="497" y="153"/>
                  </a:lnTo>
                  <a:lnTo>
                    <a:pt x="502" y="149"/>
                  </a:lnTo>
                  <a:lnTo>
                    <a:pt x="506" y="145"/>
                  </a:lnTo>
                  <a:lnTo>
                    <a:pt x="510" y="140"/>
                  </a:lnTo>
                  <a:lnTo>
                    <a:pt x="513" y="134"/>
                  </a:lnTo>
                  <a:lnTo>
                    <a:pt x="514" y="129"/>
                  </a:lnTo>
                  <a:lnTo>
                    <a:pt x="516" y="123"/>
                  </a:lnTo>
                  <a:lnTo>
                    <a:pt x="517" y="116"/>
                  </a:lnTo>
                  <a:lnTo>
                    <a:pt x="517" y="116"/>
                  </a:lnTo>
                  <a:lnTo>
                    <a:pt x="517" y="116"/>
                  </a:lnTo>
                  <a:lnTo>
                    <a:pt x="517" y="0"/>
                  </a:lnTo>
                  <a:lnTo>
                    <a:pt x="517" y="0"/>
                  </a:lnTo>
                </a:path>
              </a:pathLst>
            </a:custGeom>
            <a:noFill/>
            <a:ln w="793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 name="Rectangle 73"/>
            <p:cNvSpPr>
              <a:spLocks noChangeArrowheads="1"/>
            </p:cNvSpPr>
            <p:nvPr/>
          </p:nvSpPr>
          <p:spPr bwMode="auto">
            <a:xfrm>
              <a:off x="2059" y="1683"/>
              <a:ext cx="117" cy="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800" dirty="0">
                  <a:solidFill>
                    <a:srgbClr val="000000"/>
                  </a:solidFill>
                </a:rPr>
                <a:t>n+</a:t>
              </a:r>
              <a:endParaRPr lang="en-GB" sz="800" dirty="0">
                <a:latin typeface="Times New Roman" charset="0"/>
              </a:endParaRPr>
            </a:p>
          </p:txBody>
        </p:sp>
        <p:sp>
          <p:nvSpPr>
            <p:cNvPr id="75" name="Rectangle 74"/>
            <p:cNvSpPr>
              <a:spLocks noChangeArrowheads="1"/>
            </p:cNvSpPr>
            <p:nvPr/>
          </p:nvSpPr>
          <p:spPr bwMode="auto">
            <a:xfrm>
              <a:off x="2094" y="1932"/>
              <a:ext cx="58" cy="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800">
                  <a:solidFill>
                    <a:srgbClr val="000000"/>
                  </a:solidFill>
                </a:rPr>
                <a:t>n</a:t>
              </a:r>
              <a:endParaRPr lang="en-GB" sz="800">
                <a:latin typeface="Times New Roman" charset="0"/>
              </a:endParaRPr>
            </a:p>
          </p:txBody>
        </p:sp>
        <p:sp>
          <p:nvSpPr>
            <p:cNvPr id="76" name="Rectangle 75"/>
            <p:cNvSpPr>
              <a:spLocks noChangeArrowheads="1"/>
            </p:cNvSpPr>
            <p:nvPr/>
          </p:nvSpPr>
          <p:spPr bwMode="auto">
            <a:xfrm>
              <a:off x="2197" y="1998"/>
              <a:ext cx="565" cy="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800">
                  <a:solidFill>
                    <a:srgbClr val="000000"/>
                  </a:solidFill>
                </a:rPr>
                <a:t>internal gate</a:t>
              </a:r>
              <a:endParaRPr lang="en-GB" sz="800">
                <a:latin typeface="Times New Roman" charset="0"/>
              </a:endParaRPr>
            </a:p>
          </p:txBody>
        </p:sp>
        <p:sp>
          <p:nvSpPr>
            <p:cNvPr id="77" name="Rectangle 76"/>
            <p:cNvSpPr>
              <a:spLocks noChangeArrowheads="1"/>
            </p:cNvSpPr>
            <p:nvPr/>
          </p:nvSpPr>
          <p:spPr bwMode="auto">
            <a:xfrm>
              <a:off x="1959" y="1417"/>
              <a:ext cx="371"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800">
                  <a:solidFill>
                    <a:srgbClr val="000000"/>
                  </a:solidFill>
                </a:rPr>
                <a:t>top gate</a:t>
              </a:r>
              <a:endParaRPr lang="en-GB" sz="800">
                <a:latin typeface="Times New Roman" charset="0"/>
              </a:endParaRPr>
            </a:p>
          </p:txBody>
        </p:sp>
        <p:sp>
          <p:nvSpPr>
            <p:cNvPr id="78" name="Rectangle 77"/>
            <p:cNvSpPr>
              <a:spLocks noChangeArrowheads="1"/>
            </p:cNvSpPr>
            <p:nvPr/>
          </p:nvSpPr>
          <p:spPr bwMode="auto">
            <a:xfrm>
              <a:off x="2005" y="1644"/>
              <a:ext cx="214" cy="4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9" name="Rectangle 78"/>
            <p:cNvSpPr>
              <a:spLocks noChangeArrowheads="1"/>
            </p:cNvSpPr>
            <p:nvPr/>
          </p:nvSpPr>
          <p:spPr bwMode="auto">
            <a:xfrm>
              <a:off x="2005" y="1644"/>
              <a:ext cx="214" cy="43"/>
            </a:xfrm>
            <a:prstGeom prst="rect">
              <a:avLst/>
            </a:prstGeom>
            <a:noFill/>
            <a:ln w="7938">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0" name="Rectangle 79"/>
            <p:cNvSpPr>
              <a:spLocks noChangeArrowheads="1"/>
            </p:cNvSpPr>
            <p:nvPr/>
          </p:nvSpPr>
          <p:spPr bwMode="auto">
            <a:xfrm>
              <a:off x="1983" y="1611"/>
              <a:ext cx="252" cy="3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81" name="Rectangle 80"/>
            <p:cNvSpPr>
              <a:spLocks noChangeArrowheads="1"/>
            </p:cNvSpPr>
            <p:nvPr/>
          </p:nvSpPr>
          <p:spPr bwMode="auto">
            <a:xfrm>
              <a:off x="1983" y="1611"/>
              <a:ext cx="252" cy="33"/>
            </a:xfrm>
            <a:prstGeom prst="rect">
              <a:avLst/>
            </a:prstGeom>
            <a:noFill/>
            <a:ln w="7938">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2" name="Freeform 81"/>
            <p:cNvSpPr>
              <a:spLocks/>
            </p:cNvSpPr>
            <p:nvPr/>
          </p:nvSpPr>
          <p:spPr bwMode="auto">
            <a:xfrm>
              <a:off x="1542" y="1689"/>
              <a:ext cx="203" cy="131"/>
            </a:xfrm>
            <a:custGeom>
              <a:avLst/>
              <a:gdLst>
                <a:gd name="T0" fmla="*/ 355 w 407"/>
                <a:gd name="T1" fmla="*/ 262 h 262"/>
                <a:gd name="T2" fmla="*/ 360 w 407"/>
                <a:gd name="T3" fmla="*/ 260 h 262"/>
                <a:gd name="T4" fmla="*/ 366 w 407"/>
                <a:gd name="T5" fmla="*/ 259 h 262"/>
                <a:gd name="T6" fmla="*/ 370 w 407"/>
                <a:gd name="T7" fmla="*/ 256 h 262"/>
                <a:gd name="T8" fmla="*/ 375 w 407"/>
                <a:gd name="T9" fmla="*/ 254 h 262"/>
                <a:gd name="T10" fmla="*/ 379 w 407"/>
                <a:gd name="T11" fmla="*/ 251 h 262"/>
                <a:gd name="T12" fmla="*/ 383 w 407"/>
                <a:gd name="T13" fmla="*/ 247 h 262"/>
                <a:gd name="T14" fmla="*/ 387 w 407"/>
                <a:gd name="T15" fmla="*/ 243 h 262"/>
                <a:gd name="T16" fmla="*/ 392 w 407"/>
                <a:gd name="T17" fmla="*/ 237 h 262"/>
                <a:gd name="T18" fmla="*/ 394 w 407"/>
                <a:gd name="T19" fmla="*/ 232 h 262"/>
                <a:gd name="T20" fmla="*/ 397 w 407"/>
                <a:gd name="T21" fmla="*/ 226 h 262"/>
                <a:gd name="T22" fmla="*/ 400 w 407"/>
                <a:gd name="T23" fmla="*/ 221 h 262"/>
                <a:gd name="T24" fmla="*/ 403 w 407"/>
                <a:gd name="T25" fmla="*/ 214 h 262"/>
                <a:gd name="T26" fmla="*/ 404 w 407"/>
                <a:gd name="T27" fmla="*/ 207 h 262"/>
                <a:gd name="T28" fmla="*/ 405 w 407"/>
                <a:gd name="T29" fmla="*/ 200 h 262"/>
                <a:gd name="T30" fmla="*/ 407 w 407"/>
                <a:gd name="T31" fmla="*/ 192 h 262"/>
                <a:gd name="T32" fmla="*/ 407 w 407"/>
                <a:gd name="T33" fmla="*/ 185 h 262"/>
                <a:gd name="T34" fmla="*/ 407 w 407"/>
                <a:gd name="T35" fmla="*/ 185 h 262"/>
                <a:gd name="T36" fmla="*/ 407 w 407"/>
                <a:gd name="T37" fmla="*/ 0 h 262"/>
                <a:gd name="T38" fmla="*/ 0 w 407"/>
                <a:gd name="T39" fmla="*/ 0 h 262"/>
                <a:gd name="T40" fmla="*/ 0 w 407"/>
                <a:gd name="T41" fmla="*/ 262 h 262"/>
                <a:gd name="T42" fmla="*/ 355 w 407"/>
                <a:gd name="T43" fmla="*/ 262 h 262"/>
                <a:gd name="T44" fmla="*/ 355 w 407"/>
                <a:gd name="T45" fmla="*/ 262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07" h="262">
                  <a:moveTo>
                    <a:pt x="355" y="262"/>
                  </a:moveTo>
                  <a:lnTo>
                    <a:pt x="360" y="260"/>
                  </a:lnTo>
                  <a:lnTo>
                    <a:pt x="366" y="259"/>
                  </a:lnTo>
                  <a:lnTo>
                    <a:pt x="370" y="256"/>
                  </a:lnTo>
                  <a:lnTo>
                    <a:pt x="375" y="254"/>
                  </a:lnTo>
                  <a:lnTo>
                    <a:pt x="379" y="251"/>
                  </a:lnTo>
                  <a:lnTo>
                    <a:pt x="383" y="247"/>
                  </a:lnTo>
                  <a:lnTo>
                    <a:pt x="387" y="243"/>
                  </a:lnTo>
                  <a:lnTo>
                    <a:pt x="392" y="237"/>
                  </a:lnTo>
                  <a:lnTo>
                    <a:pt x="394" y="232"/>
                  </a:lnTo>
                  <a:lnTo>
                    <a:pt x="397" y="226"/>
                  </a:lnTo>
                  <a:lnTo>
                    <a:pt x="400" y="221"/>
                  </a:lnTo>
                  <a:lnTo>
                    <a:pt x="403" y="214"/>
                  </a:lnTo>
                  <a:lnTo>
                    <a:pt x="404" y="207"/>
                  </a:lnTo>
                  <a:lnTo>
                    <a:pt x="405" y="200"/>
                  </a:lnTo>
                  <a:lnTo>
                    <a:pt x="407" y="192"/>
                  </a:lnTo>
                  <a:lnTo>
                    <a:pt x="407" y="185"/>
                  </a:lnTo>
                  <a:lnTo>
                    <a:pt x="407" y="185"/>
                  </a:lnTo>
                  <a:lnTo>
                    <a:pt x="407" y="0"/>
                  </a:lnTo>
                  <a:lnTo>
                    <a:pt x="0" y="0"/>
                  </a:lnTo>
                  <a:lnTo>
                    <a:pt x="0" y="262"/>
                  </a:lnTo>
                  <a:lnTo>
                    <a:pt x="355" y="262"/>
                  </a:lnTo>
                  <a:lnTo>
                    <a:pt x="355" y="26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3" name="Freeform 82"/>
            <p:cNvSpPr>
              <a:spLocks/>
            </p:cNvSpPr>
            <p:nvPr/>
          </p:nvSpPr>
          <p:spPr bwMode="auto">
            <a:xfrm>
              <a:off x="1542" y="1689"/>
              <a:ext cx="203" cy="131"/>
            </a:xfrm>
            <a:custGeom>
              <a:avLst/>
              <a:gdLst>
                <a:gd name="T0" fmla="*/ 355 w 407"/>
                <a:gd name="T1" fmla="*/ 262 h 262"/>
                <a:gd name="T2" fmla="*/ 360 w 407"/>
                <a:gd name="T3" fmla="*/ 260 h 262"/>
                <a:gd name="T4" fmla="*/ 366 w 407"/>
                <a:gd name="T5" fmla="*/ 259 h 262"/>
                <a:gd name="T6" fmla="*/ 370 w 407"/>
                <a:gd name="T7" fmla="*/ 256 h 262"/>
                <a:gd name="T8" fmla="*/ 375 w 407"/>
                <a:gd name="T9" fmla="*/ 254 h 262"/>
                <a:gd name="T10" fmla="*/ 379 w 407"/>
                <a:gd name="T11" fmla="*/ 251 h 262"/>
                <a:gd name="T12" fmla="*/ 383 w 407"/>
                <a:gd name="T13" fmla="*/ 247 h 262"/>
                <a:gd name="T14" fmla="*/ 387 w 407"/>
                <a:gd name="T15" fmla="*/ 243 h 262"/>
                <a:gd name="T16" fmla="*/ 392 w 407"/>
                <a:gd name="T17" fmla="*/ 237 h 262"/>
                <a:gd name="T18" fmla="*/ 394 w 407"/>
                <a:gd name="T19" fmla="*/ 232 h 262"/>
                <a:gd name="T20" fmla="*/ 397 w 407"/>
                <a:gd name="T21" fmla="*/ 226 h 262"/>
                <a:gd name="T22" fmla="*/ 400 w 407"/>
                <a:gd name="T23" fmla="*/ 221 h 262"/>
                <a:gd name="T24" fmla="*/ 403 w 407"/>
                <a:gd name="T25" fmla="*/ 214 h 262"/>
                <a:gd name="T26" fmla="*/ 404 w 407"/>
                <a:gd name="T27" fmla="*/ 207 h 262"/>
                <a:gd name="T28" fmla="*/ 405 w 407"/>
                <a:gd name="T29" fmla="*/ 200 h 262"/>
                <a:gd name="T30" fmla="*/ 407 w 407"/>
                <a:gd name="T31" fmla="*/ 192 h 262"/>
                <a:gd name="T32" fmla="*/ 407 w 407"/>
                <a:gd name="T33" fmla="*/ 185 h 262"/>
                <a:gd name="T34" fmla="*/ 407 w 407"/>
                <a:gd name="T35" fmla="*/ 185 h 262"/>
                <a:gd name="T36" fmla="*/ 407 w 407"/>
                <a:gd name="T37" fmla="*/ 0 h 262"/>
                <a:gd name="T38" fmla="*/ 0 w 407"/>
                <a:gd name="T39" fmla="*/ 0 h 262"/>
                <a:gd name="T40" fmla="*/ 0 w 407"/>
                <a:gd name="T41" fmla="*/ 262 h 262"/>
                <a:gd name="T42" fmla="*/ 355 w 407"/>
                <a:gd name="T43" fmla="*/ 262 h 262"/>
                <a:gd name="T44" fmla="*/ 355 w 407"/>
                <a:gd name="T45" fmla="*/ 262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07" h="262">
                  <a:moveTo>
                    <a:pt x="355" y="262"/>
                  </a:moveTo>
                  <a:lnTo>
                    <a:pt x="360" y="260"/>
                  </a:lnTo>
                  <a:lnTo>
                    <a:pt x="366" y="259"/>
                  </a:lnTo>
                  <a:lnTo>
                    <a:pt x="370" y="256"/>
                  </a:lnTo>
                  <a:lnTo>
                    <a:pt x="375" y="254"/>
                  </a:lnTo>
                  <a:lnTo>
                    <a:pt x="379" y="251"/>
                  </a:lnTo>
                  <a:lnTo>
                    <a:pt x="383" y="247"/>
                  </a:lnTo>
                  <a:lnTo>
                    <a:pt x="387" y="243"/>
                  </a:lnTo>
                  <a:lnTo>
                    <a:pt x="392" y="237"/>
                  </a:lnTo>
                  <a:lnTo>
                    <a:pt x="394" y="232"/>
                  </a:lnTo>
                  <a:lnTo>
                    <a:pt x="397" y="226"/>
                  </a:lnTo>
                  <a:lnTo>
                    <a:pt x="400" y="221"/>
                  </a:lnTo>
                  <a:lnTo>
                    <a:pt x="403" y="214"/>
                  </a:lnTo>
                  <a:lnTo>
                    <a:pt x="404" y="207"/>
                  </a:lnTo>
                  <a:lnTo>
                    <a:pt x="405" y="200"/>
                  </a:lnTo>
                  <a:lnTo>
                    <a:pt x="407" y="192"/>
                  </a:lnTo>
                  <a:lnTo>
                    <a:pt x="407" y="185"/>
                  </a:lnTo>
                  <a:lnTo>
                    <a:pt x="407" y="185"/>
                  </a:lnTo>
                  <a:lnTo>
                    <a:pt x="407" y="0"/>
                  </a:lnTo>
                  <a:lnTo>
                    <a:pt x="0" y="0"/>
                  </a:lnTo>
                  <a:lnTo>
                    <a:pt x="0" y="262"/>
                  </a:lnTo>
                  <a:lnTo>
                    <a:pt x="355" y="262"/>
                  </a:lnTo>
                  <a:lnTo>
                    <a:pt x="355" y="262"/>
                  </a:lnTo>
                </a:path>
              </a:pathLst>
            </a:custGeom>
            <a:noFill/>
            <a:ln w="793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4" name="Rectangle 83"/>
            <p:cNvSpPr>
              <a:spLocks noChangeArrowheads="1"/>
            </p:cNvSpPr>
            <p:nvPr/>
          </p:nvSpPr>
          <p:spPr bwMode="auto">
            <a:xfrm>
              <a:off x="3219" y="1417"/>
              <a:ext cx="224"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800">
                  <a:solidFill>
                    <a:srgbClr val="000000"/>
                  </a:solidFill>
                </a:rPr>
                <a:t>clear</a:t>
              </a:r>
              <a:endParaRPr lang="en-GB" sz="800">
                <a:latin typeface="Times New Roman" charset="0"/>
              </a:endParaRPr>
            </a:p>
          </p:txBody>
        </p:sp>
        <p:sp>
          <p:nvSpPr>
            <p:cNvPr id="85" name="Rectangle 84"/>
            <p:cNvSpPr>
              <a:spLocks noChangeArrowheads="1"/>
            </p:cNvSpPr>
            <p:nvPr/>
          </p:nvSpPr>
          <p:spPr bwMode="auto">
            <a:xfrm>
              <a:off x="3234" y="1646"/>
              <a:ext cx="214" cy="4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86" name="Rectangle 85"/>
            <p:cNvSpPr>
              <a:spLocks noChangeArrowheads="1"/>
            </p:cNvSpPr>
            <p:nvPr/>
          </p:nvSpPr>
          <p:spPr bwMode="auto">
            <a:xfrm>
              <a:off x="3234" y="1646"/>
              <a:ext cx="214" cy="43"/>
            </a:xfrm>
            <a:prstGeom prst="rect">
              <a:avLst/>
            </a:prstGeom>
            <a:noFill/>
            <a:ln w="7938">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7" name="Rectangle 86"/>
            <p:cNvSpPr>
              <a:spLocks noChangeArrowheads="1"/>
            </p:cNvSpPr>
            <p:nvPr/>
          </p:nvSpPr>
          <p:spPr bwMode="auto">
            <a:xfrm>
              <a:off x="3212" y="1613"/>
              <a:ext cx="251" cy="3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88" name="Rectangle 87"/>
            <p:cNvSpPr>
              <a:spLocks noChangeArrowheads="1"/>
            </p:cNvSpPr>
            <p:nvPr/>
          </p:nvSpPr>
          <p:spPr bwMode="auto">
            <a:xfrm>
              <a:off x="3212" y="1613"/>
              <a:ext cx="251" cy="33"/>
            </a:xfrm>
            <a:prstGeom prst="rect">
              <a:avLst/>
            </a:prstGeom>
            <a:noFill/>
            <a:ln w="7938">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9" name="Line 85"/>
            <p:cNvSpPr>
              <a:spLocks noChangeShapeType="1"/>
            </p:cNvSpPr>
            <p:nvPr/>
          </p:nvSpPr>
          <p:spPr bwMode="auto">
            <a:xfrm flipV="1">
              <a:off x="4201" y="2256"/>
              <a:ext cx="87" cy="22"/>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0" name="Line 86"/>
            <p:cNvSpPr>
              <a:spLocks noChangeShapeType="1"/>
            </p:cNvSpPr>
            <p:nvPr/>
          </p:nvSpPr>
          <p:spPr bwMode="auto">
            <a:xfrm flipV="1">
              <a:off x="4201" y="2289"/>
              <a:ext cx="87" cy="22"/>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1" name="Line 87"/>
            <p:cNvSpPr>
              <a:spLocks noChangeShapeType="1"/>
            </p:cNvSpPr>
            <p:nvPr/>
          </p:nvSpPr>
          <p:spPr bwMode="auto">
            <a:xfrm>
              <a:off x="4244" y="2274"/>
              <a:ext cx="1" cy="19"/>
            </a:xfrm>
            <a:prstGeom prst="line">
              <a:avLst/>
            </a:prstGeom>
            <a:noFill/>
            <a:ln w="15875">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2" name="Rectangle 91"/>
            <p:cNvSpPr>
              <a:spLocks noChangeArrowheads="1"/>
            </p:cNvSpPr>
            <p:nvPr/>
          </p:nvSpPr>
          <p:spPr bwMode="auto">
            <a:xfrm>
              <a:off x="3555" y="2523"/>
              <a:ext cx="85" cy="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800">
                  <a:solidFill>
                    <a:srgbClr val="000000"/>
                  </a:solidFill>
                </a:rPr>
                <a:t>n </a:t>
              </a:r>
              <a:endParaRPr lang="en-GB" sz="800">
                <a:latin typeface="Times New Roman" charset="0"/>
              </a:endParaRPr>
            </a:p>
          </p:txBody>
        </p:sp>
        <p:sp>
          <p:nvSpPr>
            <p:cNvPr id="93" name="Rectangle 92"/>
            <p:cNvSpPr>
              <a:spLocks noChangeArrowheads="1"/>
            </p:cNvSpPr>
            <p:nvPr/>
          </p:nvSpPr>
          <p:spPr bwMode="auto">
            <a:xfrm>
              <a:off x="3626" y="2521"/>
              <a:ext cx="33" cy="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800">
                  <a:solidFill>
                    <a:srgbClr val="000000"/>
                  </a:solidFill>
                </a:rPr>
                <a:t>-</a:t>
              </a:r>
              <a:endParaRPr lang="en-GB" sz="800">
                <a:latin typeface="Times New Roman" charset="0"/>
              </a:endParaRPr>
            </a:p>
          </p:txBody>
        </p:sp>
        <p:sp>
          <p:nvSpPr>
            <p:cNvPr id="94" name="Freeform 93"/>
            <p:cNvSpPr>
              <a:spLocks/>
            </p:cNvSpPr>
            <p:nvPr/>
          </p:nvSpPr>
          <p:spPr bwMode="auto">
            <a:xfrm>
              <a:off x="3204" y="1689"/>
              <a:ext cx="263" cy="131"/>
            </a:xfrm>
            <a:custGeom>
              <a:avLst/>
              <a:gdLst>
                <a:gd name="T0" fmla="*/ 526 w 526"/>
                <a:gd name="T1" fmla="*/ 0 h 262"/>
                <a:gd name="T2" fmla="*/ 0 w 526"/>
                <a:gd name="T3" fmla="*/ 0 h 262"/>
                <a:gd name="T4" fmla="*/ 0 w 526"/>
                <a:gd name="T5" fmla="*/ 175 h 262"/>
                <a:gd name="T6" fmla="*/ 2 w 526"/>
                <a:gd name="T7" fmla="*/ 183 h 262"/>
                <a:gd name="T8" fmla="*/ 3 w 526"/>
                <a:gd name="T9" fmla="*/ 193 h 262"/>
                <a:gd name="T10" fmla="*/ 5 w 526"/>
                <a:gd name="T11" fmla="*/ 201 h 262"/>
                <a:gd name="T12" fmla="*/ 7 w 526"/>
                <a:gd name="T13" fmla="*/ 209 h 262"/>
                <a:gd name="T14" fmla="*/ 11 w 526"/>
                <a:gd name="T15" fmla="*/ 216 h 262"/>
                <a:gd name="T16" fmla="*/ 15 w 526"/>
                <a:gd name="T17" fmla="*/ 224 h 262"/>
                <a:gd name="T18" fmla="*/ 21 w 526"/>
                <a:gd name="T19" fmla="*/ 231 h 262"/>
                <a:gd name="T20" fmla="*/ 26 w 526"/>
                <a:gd name="T21" fmla="*/ 237 h 262"/>
                <a:gd name="T22" fmla="*/ 33 w 526"/>
                <a:gd name="T23" fmla="*/ 242 h 262"/>
                <a:gd name="T24" fmla="*/ 40 w 526"/>
                <a:gd name="T25" fmla="*/ 247 h 262"/>
                <a:gd name="T26" fmla="*/ 47 w 526"/>
                <a:gd name="T27" fmla="*/ 252 h 262"/>
                <a:gd name="T28" fmla="*/ 54 w 526"/>
                <a:gd name="T29" fmla="*/ 256 h 262"/>
                <a:gd name="T30" fmla="*/ 62 w 526"/>
                <a:gd name="T31" fmla="*/ 258 h 262"/>
                <a:gd name="T32" fmla="*/ 70 w 526"/>
                <a:gd name="T33" fmla="*/ 261 h 262"/>
                <a:gd name="T34" fmla="*/ 80 w 526"/>
                <a:gd name="T35" fmla="*/ 262 h 262"/>
                <a:gd name="T36" fmla="*/ 88 w 526"/>
                <a:gd name="T37" fmla="*/ 262 h 262"/>
                <a:gd name="T38" fmla="*/ 88 w 526"/>
                <a:gd name="T39" fmla="*/ 262 h 262"/>
                <a:gd name="T40" fmla="*/ 438 w 526"/>
                <a:gd name="T41" fmla="*/ 262 h 262"/>
                <a:gd name="T42" fmla="*/ 448 w 526"/>
                <a:gd name="T43" fmla="*/ 262 h 262"/>
                <a:gd name="T44" fmla="*/ 456 w 526"/>
                <a:gd name="T45" fmla="*/ 261 h 262"/>
                <a:gd name="T46" fmla="*/ 464 w 526"/>
                <a:gd name="T47" fmla="*/ 258 h 262"/>
                <a:gd name="T48" fmla="*/ 472 w 526"/>
                <a:gd name="T49" fmla="*/ 256 h 262"/>
                <a:gd name="T50" fmla="*/ 481 w 526"/>
                <a:gd name="T51" fmla="*/ 252 h 262"/>
                <a:gd name="T52" fmla="*/ 487 w 526"/>
                <a:gd name="T53" fmla="*/ 247 h 262"/>
                <a:gd name="T54" fmla="*/ 494 w 526"/>
                <a:gd name="T55" fmla="*/ 242 h 262"/>
                <a:gd name="T56" fmla="*/ 501 w 526"/>
                <a:gd name="T57" fmla="*/ 237 h 262"/>
                <a:gd name="T58" fmla="*/ 507 w 526"/>
                <a:gd name="T59" fmla="*/ 231 h 262"/>
                <a:gd name="T60" fmla="*/ 511 w 526"/>
                <a:gd name="T61" fmla="*/ 224 h 262"/>
                <a:gd name="T62" fmla="*/ 516 w 526"/>
                <a:gd name="T63" fmla="*/ 216 h 262"/>
                <a:gd name="T64" fmla="*/ 519 w 526"/>
                <a:gd name="T65" fmla="*/ 209 h 262"/>
                <a:gd name="T66" fmla="*/ 523 w 526"/>
                <a:gd name="T67" fmla="*/ 201 h 262"/>
                <a:gd name="T68" fmla="*/ 524 w 526"/>
                <a:gd name="T69" fmla="*/ 193 h 262"/>
                <a:gd name="T70" fmla="*/ 526 w 526"/>
                <a:gd name="T71" fmla="*/ 183 h 262"/>
                <a:gd name="T72" fmla="*/ 526 w 526"/>
                <a:gd name="T73" fmla="*/ 175 h 262"/>
                <a:gd name="T74" fmla="*/ 526 w 526"/>
                <a:gd name="T75" fmla="*/ 175 h 262"/>
                <a:gd name="T76" fmla="*/ 526 w 526"/>
                <a:gd name="T77" fmla="*/ 175 h 262"/>
                <a:gd name="T78" fmla="*/ 526 w 526"/>
                <a:gd name="T79" fmla="*/ 0 h 262"/>
                <a:gd name="T80" fmla="*/ 526 w 526"/>
                <a:gd name="T81" fmla="*/ 0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26" h="262">
                  <a:moveTo>
                    <a:pt x="526" y="0"/>
                  </a:moveTo>
                  <a:lnTo>
                    <a:pt x="0" y="0"/>
                  </a:lnTo>
                  <a:lnTo>
                    <a:pt x="0" y="175"/>
                  </a:lnTo>
                  <a:lnTo>
                    <a:pt x="2" y="183"/>
                  </a:lnTo>
                  <a:lnTo>
                    <a:pt x="3" y="193"/>
                  </a:lnTo>
                  <a:lnTo>
                    <a:pt x="5" y="201"/>
                  </a:lnTo>
                  <a:lnTo>
                    <a:pt x="7" y="209"/>
                  </a:lnTo>
                  <a:lnTo>
                    <a:pt x="11" y="216"/>
                  </a:lnTo>
                  <a:lnTo>
                    <a:pt x="15" y="224"/>
                  </a:lnTo>
                  <a:lnTo>
                    <a:pt x="21" y="231"/>
                  </a:lnTo>
                  <a:lnTo>
                    <a:pt x="26" y="237"/>
                  </a:lnTo>
                  <a:lnTo>
                    <a:pt x="33" y="242"/>
                  </a:lnTo>
                  <a:lnTo>
                    <a:pt x="40" y="247"/>
                  </a:lnTo>
                  <a:lnTo>
                    <a:pt x="47" y="252"/>
                  </a:lnTo>
                  <a:lnTo>
                    <a:pt x="54" y="256"/>
                  </a:lnTo>
                  <a:lnTo>
                    <a:pt x="62" y="258"/>
                  </a:lnTo>
                  <a:lnTo>
                    <a:pt x="70" y="261"/>
                  </a:lnTo>
                  <a:lnTo>
                    <a:pt x="80" y="262"/>
                  </a:lnTo>
                  <a:lnTo>
                    <a:pt x="88" y="262"/>
                  </a:lnTo>
                  <a:lnTo>
                    <a:pt x="88" y="262"/>
                  </a:lnTo>
                  <a:lnTo>
                    <a:pt x="438" y="262"/>
                  </a:lnTo>
                  <a:lnTo>
                    <a:pt x="448" y="262"/>
                  </a:lnTo>
                  <a:lnTo>
                    <a:pt x="456" y="261"/>
                  </a:lnTo>
                  <a:lnTo>
                    <a:pt x="464" y="258"/>
                  </a:lnTo>
                  <a:lnTo>
                    <a:pt x="472" y="256"/>
                  </a:lnTo>
                  <a:lnTo>
                    <a:pt x="481" y="252"/>
                  </a:lnTo>
                  <a:lnTo>
                    <a:pt x="487" y="247"/>
                  </a:lnTo>
                  <a:lnTo>
                    <a:pt x="494" y="242"/>
                  </a:lnTo>
                  <a:lnTo>
                    <a:pt x="501" y="237"/>
                  </a:lnTo>
                  <a:lnTo>
                    <a:pt x="507" y="231"/>
                  </a:lnTo>
                  <a:lnTo>
                    <a:pt x="511" y="224"/>
                  </a:lnTo>
                  <a:lnTo>
                    <a:pt x="516" y="216"/>
                  </a:lnTo>
                  <a:lnTo>
                    <a:pt x="519" y="209"/>
                  </a:lnTo>
                  <a:lnTo>
                    <a:pt x="523" y="201"/>
                  </a:lnTo>
                  <a:lnTo>
                    <a:pt x="524" y="193"/>
                  </a:lnTo>
                  <a:lnTo>
                    <a:pt x="526" y="183"/>
                  </a:lnTo>
                  <a:lnTo>
                    <a:pt x="526" y="175"/>
                  </a:lnTo>
                  <a:lnTo>
                    <a:pt x="526" y="175"/>
                  </a:lnTo>
                  <a:lnTo>
                    <a:pt x="526" y="175"/>
                  </a:lnTo>
                  <a:lnTo>
                    <a:pt x="526" y="0"/>
                  </a:lnTo>
                  <a:lnTo>
                    <a:pt x="526" y="0"/>
                  </a:lnTo>
                  <a:close/>
                </a:path>
              </a:pathLst>
            </a:cu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5" name="Freeform 94"/>
            <p:cNvSpPr>
              <a:spLocks/>
            </p:cNvSpPr>
            <p:nvPr/>
          </p:nvSpPr>
          <p:spPr bwMode="auto">
            <a:xfrm>
              <a:off x="3204" y="1689"/>
              <a:ext cx="263" cy="131"/>
            </a:xfrm>
            <a:custGeom>
              <a:avLst/>
              <a:gdLst>
                <a:gd name="T0" fmla="*/ 526 w 526"/>
                <a:gd name="T1" fmla="*/ 0 h 262"/>
                <a:gd name="T2" fmla="*/ 0 w 526"/>
                <a:gd name="T3" fmla="*/ 0 h 262"/>
                <a:gd name="T4" fmla="*/ 0 w 526"/>
                <a:gd name="T5" fmla="*/ 175 h 262"/>
                <a:gd name="T6" fmla="*/ 2 w 526"/>
                <a:gd name="T7" fmla="*/ 183 h 262"/>
                <a:gd name="T8" fmla="*/ 3 w 526"/>
                <a:gd name="T9" fmla="*/ 193 h 262"/>
                <a:gd name="T10" fmla="*/ 5 w 526"/>
                <a:gd name="T11" fmla="*/ 201 h 262"/>
                <a:gd name="T12" fmla="*/ 7 w 526"/>
                <a:gd name="T13" fmla="*/ 209 h 262"/>
                <a:gd name="T14" fmla="*/ 11 w 526"/>
                <a:gd name="T15" fmla="*/ 216 h 262"/>
                <a:gd name="T16" fmla="*/ 15 w 526"/>
                <a:gd name="T17" fmla="*/ 224 h 262"/>
                <a:gd name="T18" fmla="*/ 21 w 526"/>
                <a:gd name="T19" fmla="*/ 231 h 262"/>
                <a:gd name="T20" fmla="*/ 26 w 526"/>
                <a:gd name="T21" fmla="*/ 237 h 262"/>
                <a:gd name="T22" fmla="*/ 33 w 526"/>
                <a:gd name="T23" fmla="*/ 242 h 262"/>
                <a:gd name="T24" fmla="*/ 40 w 526"/>
                <a:gd name="T25" fmla="*/ 247 h 262"/>
                <a:gd name="T26" fmla="*/ 47 w 526"/>
                <a:gd name="T27" fmla="*/ 252 h 262"/>
                <a:gd name="T28" fmla="*/ 54 w 526"/>
                <a:gd name="T29" fmla="*/ 256 h 262"/>
                <a:gd name="T30" fmla="*/ 62 w 526"/>
                <a:gd name="T31" fmla="*/ 258 h 262"/>
                <a:gd name="T32" fmla="*/ 70 w 526"/>
                <a:gd name="T33" fmla="*/ 261 h 262"/>
                <a:gd name="T34" fmla="*/ 80 w 526"/>
                <a:gd name="T35" fmla="*/ 262 h 262"/>
                <a:gd name="T36" fmla="*/ 88 w 526"/>
                <a:gd name="T37" fmla="*/ 262 h 262"/>
                <a:gd name="T38" fmla="*/ 88 w 526"/>
                <a:gd name="T39" fmla="*/ 262 h 262"/>
                <a:gd name="T40" fmla="*/ 438 w 526"/>
                <a:gd name="T41" fmla="*/ 262 h 262"/>
                <a:gd name="T42" fmla="*/ 448 w 526"/>
                <a:gd name="T43" fmla="*/ 262 h 262"/>
                <a:gd name="T44" fmla="*/ 456 w 526"/>
                <a:gd name="T45" fmla="*/ 261 h 262"/>
                <a:gd name="T46" fmla="*/ 464 w 526"/>
                <a:gd name="T47" fmla="*/ 258 h 262"/>
                <a:gd name="T48" fmla="*/ 472 w 526"/>
                <a:gd name="T49" fmla="*/ 256 h 262"/>
                <a:gd name="T50" fmla="*/ 481 w 526"/>
                <a:gd name="T51" fmla="*/ 252 h 262"/>
                <a:gd name="T52" fmla="*/ 487 w 526"/>
                <a:gd name="T53" fmla="*/ 247 h 262"/>
                <a:gd name="T54" fmla="*/ 494 w 526"/>
                <a:gd name="T55" fmla="*/ 242 h 262"/>
                <a:gd name="T56" fmla="*/ 501 w 526"/>
                <a:gd name="T57" fmla="*/ 237 h 262"/>
                <a:gd name="T58" fmla="*/ 507 w 526"/>
                <a:gd name="T59" fmla="*/ 231 h 262"/>
                <a:gd name="T60" fmla="*/ 511 w 526"/>
                <a:gd name="T61" fmla="*/ 224 h 262"/>
                <a:gd name="T62" fmla="*/ 516 w 526"/>
                <a:gd name="T63" fmla="*/ 216 h 262"/>
                <a:gd name="T64" fmla="*/ 519 w 526"/>
                <a:gd name="T65" fmla="*/ 209 h 262"/>
                <a:gd name="T66" fmla="*/ 523 w 526"/>
                <a:gd name="T67" fmla="*/ 201 h 262"/>
                <a:gd name="T68" fmla="*/ 524 w 526"/>
                <a:gd name="T69" fmla="*/ 193 h 262"/>
                <a:gd name="T70" fmla="*/ 526 w 526"/>
                <a:gd name="T71" fmla="*/ 183 h 262"/>
                <a:gd name="T72" fmla="*/ 526 w 526"/>
                <a:gd name="T73" fmla="*/ 175 h 262"/>
                <a:gd name="T74" fmla="*/ 526 w 526"/>
                <a:gd name="T75" fmla="*/ 175 h 262"/>
                <a:gd name="T76" fmla="*/ 526 w 526"/>
                <a:gd name="T77" fmla="*/ 175 h 262"/>
                <a:gd name="T78" fmla="*/ 526 w 526"/>
                <a:gd name="T79" fmla="*/ 0 h 262"/>
                <a:gd name="T80" fmla="*/ 526 w 526"/>
                <a:gd name="T81" fmla="*/ 0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26" h="262">
                  <a:moveTo>
                    <a:pt x="526" y="0"/>
                  </a:moveTo>
                  <a:lnTo>
                    <a:pt x="0" y="0"/>
                  </a:lnTo>
                  <a:lnTo>
                    <a:pt x="0" y="175"/>
                  </a:lnTo>
                  <a:lnTo>
                    <a:pt x="2" y="183"/>
                  </a:lnTo>
                  <a:lnTo>
                    <a:pt x="3" y="193"/>
                  </a:lnTo>
                  <a:lnTo>
                    <a:pt x="5" y="201"/>
                  </a:lnTo>
                  <a:lnTo>
                    <a:pt x="7" y="209"/>
                  </a:lnTo>
                  <a:lnTo>
                    <a:pt x="11" y="216"/>
                  </a:lnTo>
                  <a:lnTo>
                    <a:pt x="15" y="224"/>
                  </a:lnTo>
                  <a:lnTo>
                    <a:pt x="21" y="231"/>
                  </a:lnTo>
                  <a:lnTo>
                    <a:pt x="26" y="237"/>
                  </a:lnTo>
                  <a:lnTo>
                    <a:pt x="33" y="242"/>
                  </a:lnTo>
                  <a:lnTo>
                    <a:pt x="40" y="247"/>
                  </a:lnTo>
                  <a:lnTo>
                    <a:pt x="47" y="252"/>
                  </a:lnTo>
                  <a:lnTo>
                    <a:pt x="54" y="256"/>
                  </a:lnTo>
                  <a:lnTo>
                    <a:pt x="62" y="258"/>
                  </a:lnTo>
                  <a:lnTo>
                    <a:pt x="70" y="261"/>
                  </a:lnTo>
                  <a:lnTo>
                    <a:pt x="80" y="262"/>
                  </a:lnTo>
                  <a:lnTo>
                    <a:pt x="88" y="262"/>
                  </a:lnTo>
                  <a:lnTo>
                    <a:pt x="88" y="262"/>
                  </a:lnTo>
                  <a:lnTo>
                    <a:pt x="438" y="262"/>
                  </a:lnTo>
                  <a:lnTo>
                    <a:pt x="448" y="262"/>
                  </a:lnTo>
                  <a:lnTo>
                    <a:pt x="456" y="261"/>
                  </a:lnTo>
                  <a:lnTo>
                    <a:pt x="464" y="258"/>
                  </a:lnTo>
                  <a:lnTo>
                    <a:pt x="472" y="256"/>
                  </a:lnTo>
                  <a:lnTo>
                    <a:pt x="481" y="252"/>
                  </a:lnTo>
                  <a:lnTo>
                    <a:pt x="487" y="247"/>
                  </a:lnTo>
                  <a:lnTo>
                    <a:pt x="494" y="242"/>
                  </a:lnTo>
                  <a:lnTo>
                    <a:pt x="501" y="237"/>
                  </a:lnTo>
                  <a:lnTo>
                    <a:pt x="507" y="231"/>
                  </a:lnTo>
                  <a:lnTo>
                    <a:pt x="511" y="224"/>
                  </a:lnTo>
                  <a:lnTo>
                    <a:pt x="516" y="216"/>
                  </a:lnTo>
                  <a:lnTo>
                    <a:pt x="519" y="209"/>
                  </a:lnTo>
                  <a:lnTo>
                    <a:pt x="523" y="201"/>
                  </a:lnTo>
                  <a:lnTo>
                    <a:pt x="524" y="193"/>
                  </a:lnTo>
                  <a:lnTo>
                    <a:pt x="526" y="183"/>
                  </a:lnTo>
                  <a:lnTo>
                    <a:pt x="526" y="175"/>
                  </a:lnTo>
                  <a:lnTo>
                    <a:pt x="526" y="175"/>
                  </a:lnTo>
                  <a:lnTo>
                    <a:pt x="526" y="175"/>
                  </a:lnTo>
                  <a:lnTo>
                    <a:pt x="526" y="0"/>
                  </a:lnTo>
                  <a:lnTo>
                    <a:pt x="526" y="0"/>
                  </a:lnTo>
                </a:path>
              </a:pathLst>
            </a:custGeom>
            <a:noFill/>
            <a:ln w="793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6" name="Rectangle 95"/>
            <p:cNvSpPr>
              <a:spLocks noChangeArrowheads="1"/>
            </p:cNvSpPr>
            <p:nvPr/>
          </p:nvSpPr>
          <p:spPr bwMode="auto">
            <a:xfrm>
              <a:off x="3298" y="1708"/>
              <a:ext cx="117" cy="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800">
                  <a:solidFill>
                    <a:srgbClr val="000000"/>
                  </a:solidFill>
                </a:rPr>
                <a:t>n+</a:t>
              </a:r>
              <a:endParaRPr lang="en-GB" sz="800">
                <a:latin typeface="Times New Roman" charset="0"/>
              </a:endParaRPr>
            </a:p>
          </p:txBody>
        </p:sp>
        <p:sp>
          <p:nvSpPr>
            <p:cNvPr id="97" name="Freeform 96"/>
            <p:cNvSpPr>
              <a:spLocks/>
            </p:cNvSpPr>
            <p:nvPr/>
          </p:nvSpPr>
          <p:spPr bwMode="auto">
            <a:xfrm>
              <a:off x="3461" y="1689"/>
              <a:ext cx="274" cy="262"/>
            </a:xfrm>
            <a:custGeom>
              <a:avLst/>
              <a:gdLst>
                <a:gd name="T0" fmla="*/ 0 w 547"/>
                <a:gd name="T1" fmla="*/ 419 h 524"/>
                <a:gd name="T2" fmla="*/ 0 w 547"/>
                <a:gd name="T3" fmla="*/ 0 h 524"/>
                <a:gd name="T4" fmla="*/ 547 w 547"/>
                <a:gd name="T5" fmla="*/ 0 h 524"/>
                <a:gd name="T6" fmla="*/ 547 w 547"/>
                <a:gd name="T7" fmla="*/ 419 h 524"/>
                <a:gd name="T8" fmla="*/ 547 w 547"/>
                <a:gd name="T9" fmla="*/ 430 h 524"/>
                <a:gd name="T10" fmla="*/ 545 w 547"/>
                <a:gd name="T11" fmla="*/ 441 h 524"/>
                <a:gd name="T12" fmla="*/ 544 w 547"/>
                <a:gd name="T13" fmla="*/ 451 h 524"/>
                <a:gd name="T14" fmla="*/ 543 w 547"/>
                <a:gd name="T15" fmla="*/ 460 h 524"/>
                <a:gd name="T16" fmla="*/ 540 w 547"/>
                <a:gd name="T17" fmla="*/ 470 h 524"/>
                <a:gd name="T18" fmla="*/ 536 w 547"/>
                <a:gd name="T19" fmla="*/ 478 h 524"/>
                <a:gd name="T20" fmla="*/ 532 w 547"/>
                <a:gd name="T21" fmla="*/ 486 h 524"/>
                <a:gd name="T22" fmla="*/ 528 w 547"/>
                <a:gd name="T23" fmla="*/ 493 h 524"/>
                <a:gd name="T24" fmla="*/ 524 w 547"/>
                <a:gd name="T25" fmla="*/ 500 h 524"/>
                <a:gd name="T26" fmla="*/ 518 w 547"/>
                <a:gd name="T27" fmla="*/ 507 h 524"/>
                <a:gd name="T28" fmla="*/ 513 w 547"/>
                <a:gd name="T29" fmla="*/ 512 h 524"/>
                <a:gd name="T30" fmla="*/ 507 w 547"/>
                <a:gd name="T31" fmla="*/ 516 h 524"/>
                <a:gd name="T32" fmla="*/ 502 w 547"/>
                <a:gd name="T33" fmla="*/ 519 h 524"/>
                <a:gd name="T34" fmla="*/ 495 w 547"/>
                <a:gd name="T35" fmla="*/ 522 h 524"/>
                <a:gd name="T36" fmla="*/ 488 w 547"/>
                <a:gd name="T37" fmla="*/ 523 h 524"/>
                <a:gd name="T38" fmla="*/ 481 w 547"/>
                <a:gd name="T39" fmla="*/ 524 h 524"/>
                <a:gd name="T40" fmla="*/ 481 w 547"/>
                <a:gd name="T41" fmla="*/ 524 h 524"/>
                <a:gd name="T42" fmla="*/ 481 w 547"/>
                <a:gd name="T43" fmla="*/ 524 h 524"/>
                <a:gd name="T44" fmla="*/ 65 w 547"/>
                <a:gd name="T45" fmla="*/ 524 h 524"/>
                <a:gd name="T46" fmla="*/ 59 w 547"/>
                <a:gd name="T47" fmla="*/ 523 h 524"/>
                <a:gd name="T48" fmla="*/ 53 w 547"/>
                <a:gd name="T49" fmla="*/ 520 h 524"/>
                <a:gd name="T50" fmla="*/ 46 w 547"/>
                <a:gd name="T51" fmla="*/ 518 h 524"/>
                <a:gd name="T52" fmla="*/ 41 w 547"/>
                <a:gd name="T53" fmla="*/ 514 h 524"/>
                <a:gd name="T54" fmla="*/ 34 w 547"/>
                <a:gd name="T55" fmla="*/ 509 h 524"/>
                <a:gd name="T56" fmla="*/ 28 w 547"/>
                <a:gd name="T57" fmla="*/ 504 h 524"/>
                <a:gd name="T58" fmla="*/ 24 w 547"/>
                <a:gd name="T59" fmla="*/ 499 h 524"/>
                <a:gd name="T60" fmla="*/ 19 w 547"/>
                <a:gd name="T61" fmla="*/ 492 h 524"/>
                <a:gd name="T62" fmla="*/ 15 w 547"/>
                <a:gd name="T63" fmla="*/ 484 h 524"/>
                <a:gd name="T64" fmla="*/ 11 w 547"/>
                <a:gd name="T65" fmla="*/ 475 h 524"/>
                <a:gd name="T66" fmla="*/ 8 w 547"/>
                <a:gd name="T67" fmla="*/ 467 h 524"/>
                <a:gd name="T68" fmla="*/ 5 w 547"/>
                <a:gd name="T69" fmla="*/ 459 h 524"/>
                <a:gd name="T70" fmla="*/ 4 w 547"/>
                <a:gd name="T71" fmla="*/ 449 h 524"/>
                <a:gd name="T72" fmla="*/ 1 w 547"/>
                <a:gd name="T73" fmla="*/ 440 h 524"/>
                <a:gd name="T74" fmla="*/ 1 w 547"/>
                <a:gd name="T75" fmla="*/ 430 h 524"/>
                <a:gd name="T76" fmla="*/ 0 w 547"/>
                <a:gd name="T77" fmla="*/ 419 h 524"/>
                <a:gd name="T78" fmla="*/ 0 w 547"/>
                <a:gd name="T79" fmla="*/ 419 h 5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47" h="524">
                  <a:moveTo>
                    <a:pt x="0" y="419"/>
                  </a:moveTo>
                  <a:lnTo>
                    <a:pt x="0" y="0"/>
                  </a:lnTo>
                  <a:lnTo>
                    <a:pt x="547" y="0"/>
                  </a:lnTo>
                  <a:lnTo>
                    <a:pt x="547" y="419"/>
                  </a:lnTo>
                  <a:lnTo>
                    <a:pt x="547" y="430"/>
                  </a:lnTo>
                  <a:lnTo>
                    <a:pt x="545" y="441"/>
                  </a:lnTo>
                  <a:lnTo>
                    <a:pt x="544" y="451"/>
                  </a:lnTo>
                  <a:lnTo>
                    <a:pt x="543" y="460"/>
                  </a:lnTo>
                  <a:lnTo>
                    <a:pt x="540" y="470"/>
                  </a:lnTo>
                  <a:lnTo>
                    <a:pt x="536" y="478"/>
                  </a:lnTo>
                  <a:lnTo>
                    <a:pt x="532" y="486"/>
                  </a:lnTo>
                  <a:lnTo>
                    <a:pt x="528" y="493"/>
                  </a:lnTo>
                  <a:lnTo>
                    <a:pt x="524" y="500"/>
                  </a:lnTo>
                  <a:lnTo>
                    <a:pt x="518" y="507"/>
                  </a:lnTo>
                  <a:lnTo>
                    <a:pt x="513" y="512"/>
                  </a:lnTo>
                  <a:lnTo>
                    <a:pt x="507" y="516"/>
                  </a:lnTo>
                  <a:lnTo>
                    <a:pt x="502" y="519"/>
                  </a:lnTo>
                  <a:lnTo>
                    <a:pt x="495" y="522"/>
                  </a:lnTo>
                  <a:lnTo>
                    <a:pt x="488" y="523"/>
                  </a:lnTo>
                  <a:lnTo>
                    <a:pt x="481" y="524"/>
                  </a:lnTo>
                  <a:lnTo>
                    <a:pt x="481" y="524"/>
                  </a:lnTo>
                  <a:lnTo>
                    <a:pt x="481" y="524"/>
                  </a:lnTo>
                  <a:lnTo>
                    <a:pt x="65" y="524"/>
                  </a:lnTo>
                  <a:lnTo>
                    <a:pt x="59" y="523"/>
                  </a:lnTo>
                  <a:lnTo>
                    <a:pt x="53" y="520"/>
                  </a:lnTo>
                  <a:lnTo>
                    <a:pt x="46" y="518"/>
                  </a:lnTo>
                  <a:lnTo>
                    <a:pt x="41" y="514"/>
                  </a:lnTo>
                  <a:lnTo>
                    <a:pt x="34" y="509"/>
                  </a:lnTo>
                  <a:lnTo>
                    <a:pt x="28" y="504"/>
                  </a:lnTo>
                  <a:lnTo>
                    <a:pt x="24" y="499"/>
                  </a:lnTo>
                  <a:lnTo>
                    <a:pt x="19" y="492"/>
                  </a:lnTo>
                  <a:lnTo>
                    <a:pt x="15" y="484"/>
                  </a:lnTo>
                  <a:lnTo>
                    <a:pt x="11" y="475"/>
                  </a:lnTo>
                  <a:lnTo>
                    <a:pt x="8" y="467"/>
                  </a:lnTo>
                  <a:lnTo>
                    <a:pt x="5" y="459"/>
                  </a:lnTo>
                  <a:lnTo>
                    <a:pt x="4" y="449"/>
                  </a:lnTo>
                  <a:lnTo>
                    <a:pt x="1" y="440"/>
                  </a:lnTo>
                  <a:lnTo>
                    <a:pt x="1" y="430"/>
                  </a:lnTo>
                  <a:lnTo>
                    <a:pt x="0" y="419"/>
                  </a:lnTo>
                  <a:lnTo>
                    <a:pt x="0" y="419"/>
                  </a:lnTo>
                  <a:close/>
                </a:path>
              </a:pathLst>
            </a:custGeom>
            <a:blipFill dpi="0" rotWithShape="0">
              <a:blip r:embed="rId8"/>
              <a:srcRect/>
              <a:tile tx="0" ty="0" sx="100000" sy="100000" flip="none" algn="tl"/>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8" name="Freeform 97"/>
            <p:cNvSpPr>
              <a:spLocks/>
            </p:cNvSpPr>
            <p:nvPr/>
          </p:nvSpPr>
          <p:spPr bwMode="auto">
            <a:xfrm>
              <a:off x="3461" y="1689"/>
              <a:ext cx="274" cy="262"/>
            </a:xfrm>
            <a:custGeom>
              <a:avLst/>
              <a:gdLst>
                <a:gd name="T0" fmla="*/ 0 w 547"/>
                <a:gd name="T1" fmla="*/ 419 h 524"/>
                <a:gd name="T2" fmla="*/ 0 w 547"/>
                <a:gd name="T3" fmla="*/ 0 h 524"/>
                <a:gd name="T4" fmla="*/ 547 w 547"/>
                <a:gd name="T5" fmla="*/ 0 h 524"/>
                <a:gd name="T6" fmla="*/ 547 w 547"/>
                <a:gd name="T7" fmla="*/ 419 h 524"/>
                <a:gd name="T8" fmla="*/ 547 w 547"/>
                <a:gd name="T9" fmla="*/ 430 h 524"/>
                <a:gd name="T10" fmla="*/ 545 w 547"/>
                <a:gd name="T11" fmla="*/ 441 h 524"/>
                <a:gd name="T12" fmla="*/ 544 w 547"/>
                <a:gd name="T13" fmla="*/ 451 h 524"/>
                <a:gd name="T14" fmla="*/ 543 w 547"/>
                <a:gd name="T15" fmla="*/ 460 h 524"/>
                <a:gd name="T16" fmla="*/ 540 w 547"/>
                <a:gd name="T17" fmla="*/ 470 h 524"/>
                <a:gd name="T18" fmla="*/ 536 w 547"/>
                <a:gd name="T19" fmla="*/ 478 h 524"/>
                <a:gd name="T20" fmla="*/ 532 w 547"/>
                <a:gd name="T21" fmla="*/ 486 h 524"/>
                <a:gd name="T22" fmla="*/ 528 w 547"/>
                <a:gd name="T23" fmla="*/ 493 h 524"/>
                <a:gd name="T24" fmla="*/ 524 w 547"/>
                <a:gd name="T25" fmla="*/ 500 h 524"/>
                <a:gd name="T26" fmla="*/ 518 w 547"/>
                <a:gd name="T27" fmla="*/ 507 h 524"/>
                <a:gd name="T28" fmla="*/ 513 w 547"/>
                <a:gd name="T29" fmla="*/ 512 h 524"/>
                <a:gd name="T30" fmla="*/ 507 w 547"/>
                <a:gd name="T31" fmla="*/ 516 h 524"/>
                <a:gd name="T32" fmla="*/ 502 w 547"/>
                <a:gd name="T33" fmla="*/ 519 h 524"/>
                <a:gd name="T34" fmla="*/ 495 w 547"/>
                <a:gd name="T35" fmla="*/ 522 h 524"/>
                <a:gd name="T36" fmla="*/ 488 w 547"/>
                <a:gd name="T37" fmla="*/ 523 h 524"/>
                <a:gd name="T38" fmla="*/ 481 w 547"/>
                <a:gd name="T39" fmla="*/ 524 h 524"/>
                <a:gd name="T40" fmla="*/ 481 w 547"/>
                <a:gd name="T41" fmla="*/ 524 h 524"/>
                <a:gd name="T42" fmla="*/ 481 w 547"/>
                <a:gd name="T43" fmla="*/ 524 h 524"/>
                <a:gd name="T44" fmla="*/ 65 w 547"/>
                <a:gd name="T45" fmla="*/ 524 h 524"/>
                <a:gd name="T46" fmla="*/ 59 w 547"/>
                <a:gd name="T47" fmla="*/ 523 h 524"/>
                <a:gd name="T48" fmla="*/ 53 w 547"/>
                <a:gd name="T49" fmla="*/ 520 h 524"/>
                <a:gd name="T50" fmla="*/ 46 w 547"/>
                <a:gd name="T51" fmla="*/ 518 h 524"/>
                <a:gd name="T52" fmla="*/ 41 w 547"/>
                <a:gd name="T53" fmla="*/ 514 h 524"/>
                <a:gd name="T54" fmla="*/ 34 w 547"/>
                <a:gd name="T55" fmla="*/ 509 h 524"/>
                <a:gd name="T56" fmla="*/ 28 w 547"/>
                <a:gd name="T57" fmla="*/ 504 h 524"/>
                <a:gd name="T58" fmla="*/ 24 w 547"/>
                <a:gd name="T59" fmla="*/ 499 h 524"/>
                <a:gd name="T60" fmla="*/ 19 w 547"/>
                <a:gd name="T61" fmla="*/ 492 h 524"/>
                <a:gd name="T62" fmla="*/ 15 w 547"/>
                <a:gd name="T63" fmla="*/ 484 h 524"/>
                <a:gd name="T64" fmla="*/ 11 w 547"/>
                <a:gd name="T65" fmla="*/ 475 h 524"/>
                <a:gd name="T66" fmla="*/ 8 w 547"/>
                <a:gd name="T67" fmla="*/ 467 h 524"/>
                <a:gd name="T68" fmla="*/ 5 w 547"/>
                <a:gd name="T69" fmla="*/ 459 h 524"/>
                <a:gd name="T70" fmla="*/ 4 w 547"/>
                <a:gd name="T71" fmla="*/ 449 h 524"/>
                <a:gd name="T72" fmla="*/ 1 w 547"/>
                <a:gd name="T73" fmla="*/ 440 h 524"/>
                <a:gd name="T74" fmla="*/ 1 w 547"/>
                <a:gd name="T75" fmla="*/ 430 h 524"/>
                <a:gd name="T76" fmla="*/ 0 w 547"/>
                <a:gd name="T77" fmla="*/ 419 h 524"/>
                <a:gd name="T78" fmla="*/ 0 w 547"/>
                <a:gd name="T79" fmla="*/ 419 h 5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47" h="524">
                  <a:moveTo>
                    <a:pt x="0" y="419"/>
                  </a:moveTo>
                  <a:lnTo>
                    <a:pt x="0" y="0"/>
                  </a:lnTo>
                  <a:lnTo>
                    <a:pt x="547" y="0"/>
                  </a:lnTo>
                  <a:lnTo>
                    <a:pt x="547" y="419"/>
                  </a:lnTo>
                  <a:lnTo>
                    <a:pt x="547" y="430"/>
                  </a:lnTo>
                  <a:lnTo>
                    <a:pt x="545" y="441"/>
                  </a:lnTo>
                  <a:lnTo>
                    <a:pt x="544" y="451"/>
                  </a:lnTo>
                  <a:lnTo>
                    <a:pt x="543" y="460"/>
                  </a:lnTo>
                  <a:lnTo>
                    <a:pt x="540" y="470"/>
                  </a:lnTo>
                  <a:lnTo>
                    <a:pt x="536" y="478"/>
                  </a:lnTo>
                  <a:lnTo>
                    <a:pt x="532" y="486"/>
                  </a:lnTo>
                  <a:lnTo>
                    <a:pt x="528" y="493"/>
                  </a:lnTo>
                  <a:lnTo>
                    <a:pt x="524" y="500"/>
                  </a:lnTo>
                  <a:lnTo>
                    <a:pt x="518" y="507"/>
                  </a:lnTo>
                  <a:lnTo>
                    <a:pt x="513" y="512"/>
                  </a:lnTo>
                  <a:lnTo>
                    <a:pt x="507" y="516"/>
                  </a:lnTo>
                  <a:lnTo>
                    <a:pt x="502" y="519"/>
                  </a:lnTo>
                  <a:lnTo>
                    <a:pt x="495" y="522"/>
                  </a:lnTo>
                  <a:lnTo>
                    <a:pt x="488" y="523"/>
                  </a:lnTo>
                  <a:lnTo>
                    <a:pt x="481" y="524"/>
                  </a:lnTo>
                  <a:lnTo>
                    <a:pt x="481" y="524"/>
                  </a:lnTo>
                  <a:lnTo>
                    <a:pt x="481" y="524"/>
                  </a:lnTo>
                  <a:lnTo>
                    <a:pt x="65" y="524"/>
                  </a:lnTo>
                  <a:lnTo>
                    <a:pt x="59" y="523"/>
                  </a:lnTo>
                  <a:lnTo>
                    <a:pt x="53" y="520"/>
                  </a:lnTo>
                  <a:lnTo>
                    <a:pt x="46" y="518"/>
                  </a:lnTo>
                  <a:lnTo>
                    <a:pt x="41" y="514"/>
                  </a:lnTo>
                  <a:lnTo>
                    <a:pt x="34" y="509"/>
                  </a:lnTo>
                  <a:lnTo>
                    <a:pt x="28" y="504"/>
                  </a:lnTo>
                  <a:lnTo>
                    <a:pt x="24" y="499"/>
                  </a:lnTo>
                  <a:lnTo>
                    <a:pt x="19" y="492"/>
                  </a:lnTo>
                  <a:lnTo>
                    <a:pt x="15" y="484"/>
                  </a:lnTo>
                  <a:lnTo>
                    <a:pt x="11" y="475"/>
                  </a:lnTo>
                  <a:lnTo>
                    <a:pt x="8" y="467"/>
                  </a:lnTo>
                  <a:lnTo>
                    <a:pt x="5" y="459"/>
                  </a:lnTo>
                  <a:lnTo>
                    <a:pt x="4" y="449"/>
                  </a:lnTo>
                  <a:lnTo>
                    <a:pt x="1" y="440"/>
                  </a:lnTo>
                  <a:lnTo>
                    <a:pt x="1" y="430"/>
                  </a:lnTo>
                  <a:lnTo>
                    <a:pt x="0" y="419"/>
                  </a:lnTo>
                  <a:lnTo>
                    <a:pt x="0" y="419"/>
                  </a:lnTo>
                </a:path>
              </a:pathLst>
            </a:custGeom>
            <a:noFill/>
            <a:ln w="793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9" name="Rectangle 98"/>
            <p:cNvSpPr>
              <a:spLocks noChangeArrowheads="1"/>
            </p:cNvSpPr>
            <p:nvPr/>
          </p:nvSpPr>
          <p:spPr bwMode="auto">
            <a:xfrm>
              <a:off x="1556" y="1704"/>
              <a:ext cx="163" cy="9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00" name="Rectangle 99"/>
            <p:cNvSpPr>
              <a:spLocks noChangeArrowheads="1"/>
            </p:cNvSpPr>
            <p:nvPr/>
          </p:nvSpPr>
          <p:spPr bwMode="auto">
            <a:xfrm>
              <a:off x="1588" y="1701"/>
              <a:ext cx="118" cy="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800">
                  <a:solidFill>
                    <a:srgbClr val="000000"/>
                  </a:solidFill>
                </a:rPr>
                <a:t>p+</a:t>
              </a:r>
              <a:endParaRPr lang="en-GB" sz="800">
                <a:latin typeface="Times New Roman" charset="0"/>
              </a:endParaRPr>
            </a:p>
          </p:txBody>
        </p:sp>
        <p:grpSp>
          <p:nvGrpSpPr>
            <p:cNvPr id="101" name="Group 100"/>
            <p:cNvGrpSpPr>
              <a:grpSpLocks/>
            </p:cNvGrpSpPr>
            <p:nvPr/>
          </p:nvGrpSpPr>
          <p:grpSpPr bwMode="auto">
            <a:xfrm>
              <a:off x="1924" y="2116"/>
              <a:ext cx="336" cy="768"/>
              <a:chOff x="1200" y="1632"/>
              <a:chExt cx="336" cy="768"/>
            </a:xfrm>
          </p:grpSpPr>
          <p:sp>
            <p:nvSpPr>
              <p:cNvPr id="122" name="Line 98"/>
              <p:cNvSpPr>
                <a:spLocks noChangeShapeType="1"/>
              </p:cNvSpPr>
              <p:nvPr/>
            </p:nvSpPr>
            <p:spPr bwMode="auto">
              <a:xfrm flipV="1">
                <a:off x="1296" y="1680"/>
                <a:ext cx="108" cy="384"/>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23" name="Line 99"/>
              <p:cNvSpPr>
                <a:spLocks noChangeShapeType="1"/>
              </p:cNvSpPr>
              <p:nvPr/>
            </p:nvSpPr>
            <p:spPr bwMode="auto">
              <a:xfrm flipV="1">
                <a:off x="1200" y="1632"/>
                <a:ext cx="108" cy="76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24" name="Line 100"/>
              <p:cNvSpPr>
                <a:spLocks noChangeShapeType="1"/>
              </p:cNvSpPr>
              <p:nvPr/>
            </p:nvSpPr>
            <p:spPr bwMode="auto">
              <a:xfrm flipH="1" flipV="1">
                <a:off x="1440" y="1680"/>
                <a:ext cx="96" cy="28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102" name="Group 101"/>
            <p:cNvGrpSpPr>
              <a:grpSpLocks/>
            </p:cNvGrpSpPr>
            <p:nvPr/>
          </p:nvGrpSpPr>
          <p:grpSpPr bwMode="auto">
            <a:xfrm>
              <a:off x="1731" y="2126"/>
              <a:ext cx="869" cy="922"/>
              <a:chOff x="959" y="1786"/>
              <a:chExt cx="869" cy="922"/>
            </a:xfrm>
          </p:grpSpPr>
          <p:sp>
            <p:nvSpPr>
              <p:cNvPr id="115" name="Text Box 102"/>
              <p:cNvSpPr txBox="1">
                <a:spLocks noChangeArrowheads="1"/>
              </p:cNvSpPr>
              <p:nvPr/>
            </p:nvSpPr>
            <p:spPr bwMode="auto">
              <a:xfrm>
                <a:off x="1104" y="2468"/>
                <a:ext cx="220" cy="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GB" sz="800">
                    <a:solidFill>
                      <a:srgbClr val="0000CC"/>
                    </a:solidFill>
                    <a:latin typeface="Times New Roman" charset="0"/>
                  </a:rPr>
                  <a:t>-</a:t>
                </a:r>
                <a:endParaRPr lang="en-GB" sz="800">
                  <a:latin typeface="Times New Roman" charset="0"/>
                </a:endParaRPr>
              </a:p>
            </p:txBody>
          </p:sp>
          <p:sp>
            <p:nvSpPr>
              <p:cNvPr id="116" name="Text Box 103"/>
              <p:cNvSpPr txBox="1">
                <a:spLocks noChangeArrowheads="1"/>
              </p:cNvSpPr>
              <p:nvPr/>
            </p:nvSpPr>
            <p:spPr bwMode="auto">
              <a:xfrm>
                <a:off x="1200" y="2180"/>
                <a:ext cx="220" cy="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GB" sz="800">
                    <a:solidFill>
                      <a:srgbClr val="0000CC"/>
                    </a:solidFill>
                    <a:latin typeface="Times New Roman" charset="0"/>
                  </a:rPr>
                  <a:t>-</a:t>
                </a:r>
                <a:endParaRPr lang="en-GB" sz="800">
                  <a:latin typeface="Times New Roman" charset="0"/>
                </a:endParaRPr>
              </a:p>
            </p:txBody>
          </p:sp>
          <p:sp>
            <p:nvSpPr>
              <p:cNvPr id="117" name="Text Box 104"/>
              <p:cNvSpPr txBox="1">
                <a:spLocks noChangeArrowheads="1"/>
              </p:cNvSpPr>
              <p:nvPr/>
            </p:nvSpPr>
            <p:spPr bwMode="auto">
              <a:xfrm>
                <a:off x="1537" y="1786"/>
                <a:ext cx="244" cy="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GB" sz="800">
                    <a:solidFill>
                      <a:schemeClr val="bg2"/>
                    </a:solidFill>
                    <a:latin typeface="Times New Roman" charset="0"/>
                  </a:rPr>
                  <a:t>+</a:t>
                </a:r>
              </a:p>
            </p:txBody>
          </p:sp>
          <p:sp>
            <p:nvSpPr>
              <p:cNvPr id="118" name="Text Box 105"/>
              <p:cNvSpPr txBox="1">
                <a:spLocks noChangeArrowheads="1"/>
              </p:cNvSpPr>
              <p:nvPr/>
            </p:nvSpPr>
            <p:spPr bwMode="auto">
              <a:xfrm>
                <a:off x="1584" y="1977"/>
                <a:ext cx="244" cy="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GB" sz="800">
                    <a:solidFill>
                      <a:schemeClr val="bg2"/>
                    </a:solidFill>
                    <a:latin typeface="Times New Roman" charset="0"/>
                  </a:rPr>
                  <a:t>+</a:t>
                </a:r>
                <a:endParaRPr lang="en-GB" sz="800">
                  <a:latin typeface="Times New Roman" charset="0"/>
                </a:endParaRPr>
              </a:p>
            </p:txBody>
          </p:sp>
          <p:sp>
            <p:nvSpPr>
              <p:cNvPr id="119" name="Text Box 106"/>
              <p:cNvSpPr txBox="1">
                <a:spLocks noChangeArrowheads="1"/>
              </p:cNvSpPr>
              <p:nvPr/>
            </p:nvSpPr>
            <p:spPr bwMode="auto">
              <a:xfrm>
                <a:off x="1296" y="2219"/>
                <a:ext cx="244" cy="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GB" sz="800">
                    <a:solidFill>
                      <a:schemeClr val="bg2"/>
                    </a:solidFill>
                    <a:latin typeface="Times New Roman" charset="0"/>
                  </a:rPr>
                  <a:t>+</a:t>
                </a:r>
              </a:p>
            </p:txBody>
          </p:sp>
          <p:sp>
            <p:nvSpPr>
              <p:cNvPr id="120" name="Text Box 107"/>
              <p:cNvSpPr txBox="1">
                <a:spLocks noChangeArrowheads="1"/>
              </p:cNvSpPr>
              <p:nvPr/>
            </p:nvSpPr>
            <p:spPr bwMode="auto">
              <a:xfrm>
                <a:off x="959" y="2265"/>
                <a:ext cx="244" cy="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GB" sz="800">
                    <a:solidFill>
                      <a:schemeClr val="bg2"/>
                    </a:solidFill>
                    <a:latin typeface="Times New Roman" charset="0"/>
                  </a:rPr>
                  <a:t>+</a:t>
                </a:r>
              </a:p>
            </p:txBody>
          </p:sp>
          <p:sp>
            <p:nvSpPr>
              <p:cNvPr id="121" name="Text Box 108"/>
              <p:cNvSpPr txBox="1">
                <a:spLocks noChangeArrowheads="1"/>
              </p:cNvSpPr>
              <p:nvPr/>
            </p:nvSpPr>
            <p:spPr bwMode="auto">
              <a:xfrm>
                <a:off x="1439" y="2035"/>
                <a:ext cx="220" cy="2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GB" sz="800">
                    <a:solidFill>
                      <a:srgbClr val="0000CC"/>
                    </a:solidFill>
                    <a:latin typeface="Times New Roman" charset="0"/>
                  </a:rPr>
                  <a:t>-</a:t>
                </a:r>
                <a:endParaRPr lang="en-GB" sz="800">
                  <a:latin typeface="Times New Roman" charset="0"/>
                </a:endParaRPr>
              </a:p>
            </p:txBody>
          </p:sp>
        </p:grpSp>
        <p:sp>
          <p:nvSpPr>
            <p:cNvPr id="103" name="Line 109"/>
            <p:cNvSpPr>
              <a:spLocks noChangeShapeType="1"/>
            </p:cNvSpPr>
            <p:nvPr/>
          </p:nvSpPr>
          <p:spPr bwMode="auto">
            <a:xfrm>
              <a:off x="1300" y="1636"/>
              <a:ext cx="0" cy="384"/>
            </a:xfrm>
            <a:prstGeom prst="line">
              <a:avLst/>
            </a:prstGeom>
            <a:noFill/>
            <a:ln w="12700">
              <a:solidFill>
                <a:schemeClr val="tx1"/>
              </a:solidFill>
              <a:miter lim="800000"/>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en-US"/>
            </a:p>
          </p:txBody>
        </p:sp>
        <p:sp>
          <p:nvSpPr>
            <p:cNvPr id="104" name="Line 110"/>
            <p:cNvSpPr>
              <a:spLocks noChangeShapeType="1"/>
            </p:cNvSpPr>
            <p:nvPr/>
          </p:nvSpPr>
          <p:spPr bwMode="auto">
            <a:xfrm flipV="1">
              <a:off x="4372" y="1684"/>
              <a:ext cx="0" cy="1344"/>
            </a:xfrm>
            <a:prstGeom prst="line">
              <a:avLst/>
            </a:prstGeom>
            <a:noFill/>
            <a:ln w="12700">
              <a:solidFill>
                <a:schemeClr val="tx1"/>
              </a:solidFill>
              <a:miter lim="800000"/>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en-US"/>
            </a:p>
          </p:txBody>
        </p:sp>
        <p:sp>
          <p:nvSpPr>
            <p:cNvPr id="105" name="Text Box 111"/>
            <p:cNvSpPr txBox="1">
              <a:spLocks noChangeArrowheads="1"/>
            </p:cNvSpPr>
            <p:nvPr/>
          </p:nvSpPr>
          <p:spPr bwMode="auto">
            <a:xfrm>
              <a:off x="775" y="1645"/>
              <a:ext cx="600" cy="2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r>
                <a:rPr lang="en-GB" sz="800" dirty="0"/>
                <a:t>~1µm</a:t>
              </a:r>
            </a:p>
          </p:txBody>
        </p:sp>
        <p:sp>
          <p:nvSpPr>
            <p:cNvPr id="106" name="Text Box 112"/>
            <p:cNvSpPr txBox="1">
              <a:spLocks noChangeArrowheads="1"/>
            </p:cNvSpPr>
            <p:nvPr/>
          </p:nvSpPr>
          <p:spPr bwMode="auto">
            <a:xfrm rot="16200000">
              <a:off x="4279" y="2122"/>
              <a:ext cx="525" cy="2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GB" sz="800" dirty="0"/>
                <a:t>50 µm</a:t>
              </a:r>
            </a:p>
          </p:txBody>
        </p:sp>
        <p:grpSp>
          <p:nvGrpSpPr>
            <p:cNvPr id="107" name="Group 113"/>
            <p:cNvGrpSpPr>
              <a:grpSpLocks/>
            </p:cNvGrpSpPr>
            <p:nvPr/>
          </p:nvGrpSpPr>
          <p:grpSpPr bwMode="auto">
            <a:xfrm>
              <a:off x="1926" y="2087"/>
              <a:ext cx="398" cy="322"/>
              <a:chOff x="3026" y="1981"/>
              <a:chExt cx="423" cy="385"/>
            </a:xfrm>
          </p:grpSpPr>
          <p:sp>
            <p:nvSpPr>
              <p:cNvPr id="109" name="Text Box 114"/>
              <p:cNvSpPr txBox="1">
                <a:spLocks noChangeArrowheads="1"/>
              </p:cNvSpPr>
              <p:nvPr/>
            </p:nvSpPr>
            <p:spPr bwMode="auto">
              <a:xfrm>
                <a:off x="3026" y="2030"/>
                <a:ext cx="234" cy="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GB" sz="800">
                    <a:solidFill>
                      <a:srgbClr val="0000CC"/>
                    </a:solidFill>
                    <a:latin typeface="Times New Roman" charset="0"/>
                  </a:rPr>
                  <a:t>-</a:t>
                </a:r>
                <a:endParaRPr lang="en-GB" sz="800">
                  <a:latin typeface="Times New Roman" charset="0"/>
                </a:endParaRPr>
              </a:p>
            </p:txBody>
          </p:sp>
          <p:sp>
            <p:nvSpPr>
              <p:cNvPr id="110" name="Text Box 115"/>
              <p:cNvSpPr txBox="1">
                <a:spLocks noChangeArrowheads="1"/>
              </p:cNvSpPr>
              <p:nvPr/>
            </p:nvSpPr>
            <p:spPr bwMode="auto">
              <a:xfrm>
                <a:off x="3122" y="2079"/>
                <a:ext cx="233" cy="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GB" sz="800">
                    <a:solidFill>
                      <a:srgbClr val="0000CC"/>
                    </a:solidFill>
                    <a:latin typeface="Times New Roman" charset="0"/>
                  </a:rPr>
                  <a:t>-</a:t>
                </a:r>
                <a:endParaRPr lang="en-GB" sz="800">
                  <a:latin typeface="Times New Roman" charset="0"/>
                </a:endParaRPr>
              </a:p>
            </p:txBody>
          </p:sp>
          <p:sp>
            <p:nvSpPr>
              <p:cNvPr id="111" name="Text Box 116"/>
              <p:cNvSpPr txBox="1">
                <a:spLocks noChangeArrowheads="1"/>
              </p:cNvSpPr>
              <p:nvPr/>
            </p:nvSpPr>
            <p:spPr bwMode="auto">
              <a:xfrm>
                <a:off x="3122" y="2030"/>
                <a:ext cx="233" cy="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GB" sz="800">
                    <a:solidFill>
                      <a:srgbClr val="0000CC"/>
                    </a:solidFill>
                    <a:latin typeface="Times New Roman" charset="0"/>
                  </a:rPr>
                  <a:t>-</a:t>
                </a:r>
                <a:endParaRPr lang="en-GB" sz="800">
                  <a:latin typeface="Times New Roman" charset="0"/>
                </a:endParaRPr>
              </a:p>
            </p:txBody>
          </p:sp>
          <p:sp>
            <p:nvSpPr>
              <p:cNvPr id="112" name="Text Box 117"/>
              <p:cNvSpPr txBox="1">
                <a:spLocks noChangeArrowheads="1"/>
              </p:cNvSpPr>
              <p:nvPr/>
            </p:nvSpPr>
            <p:spPr bwMode="auto">
              <a:xfrm>
                <a:off x="3215" y="2030"/>
                <a:ext cx="234" cy="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GB" sz="800">
                    <a:solidFill>
                      <a:srgbClr val="0000CC"/>
                    </a:solidFill>
                    <a:latin typeface="Times New Roman" charset="0"/>
                  </a:rPr>
                  <a:t>-</a:t>
                </a:r>
                <a:endParaRPr lang="en-GB" sz="800">
                  <a:latin typeface="Times New Roman" charset="0"/>
                </a:endParaRPr>
              </a:p>
            </p:txBody>
          </p:sp>
          <p:sp>
            <p:nvSpPr>
              <p:cNvPr id="113" name="Text Box 118"/>
              <p:cNvSpPr txBox="1">
                <a:spLocks noChangeArrowheads="1"/>
              </p:cNvSpPr>
              <p:nvPr/>
            </p:nvSpPr>
            <p:spPr bwMode="auto">
              <a:xfrm>
                <a:off x="3171" y="1981"/>
                <a:ext cx="234" cy="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GB" sz="800">
                    <a:solidFill>
                      <a:srgbClr val="0000CC"/>
                    </a:solidFill>
                    <a:latin typeface="Times New Roman" charset="0"/>
                  </a:rPr>
                  <a:t>-</a:t>
                </a:r>
                <a:endParaRPr lang="en-GB" sz="800">
                  <a:latin typeface="Times New Roman" charset="0"/>
                </a:endParaRPr>
              </a:p>
            </p:txBody>
          </p:sp>
          <p:sp>
            <p:nvSpPr>
              <p:cNvPr id="114" name="Text Box 119"/>
              <p:cNvSpPr txBox="1">
                <a:spLocks noChangeArrowheads="1"/>
              </p:cNvSpPr>
              <p:nvPr/>
            </p:nvSpPr>
            <p:spPr bwMode="auto">
              <a:xfrm>
                <a:off x="3072" y="1981"/>
                <a:ext cx="233" cy="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GB" sz="800">
                    <a:solidFill>
                      <a:srgbClr val="0000CC"/>
                    </a:solidFill>
                    <a:latin typeface="Times New Roman" charset="0"/>
                  </a:rPr>
                  <a:t>-</a:t>
                </a:r>
                <a:endParaRPr lang="en-GB" sz="800">
                  <a:latin typeface="Times New Roman" charset="0"/>
                </a:endParaRPr>
              </a:p>
            </p:txBody>
          </p:sp>
        </p:grpSp>
        <p:sp>
          <p:nvSpPr>
            <p:cNvPr id="108" name="Line 120"/>
            <p:cNvSpPr>
              <a:spLocks noChangeShapeType="1"/>
            </p:cNvSpPr>
            <p:nvPr/>
          </p:nvSpPr>
          <p:spPr bwMode="auto">
            <a:xfrm>
              <a:off x="1532" y="1389"/>
              <a:ext cx="0" cy="1814"/>
            </a:xfrm>
            <a:prstGeom prst="line">
              <a:avLst/>
            </a:prstGeom>
            <a:noFill/>
            <a:ln w="19050">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endParaRPr lang="en-US"/>
            </a:p>
          </p:txBody>
        </p:sp>
      </p:grpSp>
      <p:sp>
        <p:nvSpPr>
          <p:cNvPr id="125" name="TextBox 124"/>
          <p:cNvSpPr txBox="1"/>
          <p:nvPr/>
        </p:nvSpPr>
        <p:spPr>
          <a:xfrm>
            <a:off x="2952468" y="5589783"/>
            <a:ext cx="1768333" cy="461665"/>
          </a:xfrm>
          <a:prstGeom prst="rect">
            <a:avLst/>
          </a:prstGeom>
          <a:noFill/>
        </p:spPr>
        <p:txBody>
          <a:bodyPr wrap="none" rtlCol="0">
            <a:spAutoFit/>
          </a:bodyPr>
          <a:lstStyle/>
          <a:p>
            <a:r>
              <a:rPr lang="en-US" dirty="0" smtClean="0"/>
              <a:t>CMOS MAPS</a:t>
            </a:r>
            <a:endParaRPr lang="en-US" dirty="0"/>
          </a:p>
        </p:txBody>
      </p:sp>
      <p:sp>
        <p:nvSpPr>
          <p:cNvPr id="126" name="TextBox 125"/>
          <p:cNvSpPr txBox="1"/>
          <p:nvPr/>
        </p:nvSpPr>
        <p:spPr>
          <a:xfrm>
            <a:off x="4556130" y="2089977"/>
            <a:ext cx="723676" cy="707886"/>
          </a:xfrm>
          <a:prstGeom prst="rect">
            <a:avLst/>
          </a:prstGeom>
          <a:noFill/>
        </p:spPr>
        <p:txBody>
          <a:bodyPr wrap="none" rtlCol="0">
            <a:spAutoFit/>
          </a:bodyPr>
          <a:lstStyle/>
          <a:p>
            <a:r>
              <a:rPr lang="en-US" sz="2000" dirty="0" smtClean="0"/>
              <a:t>CCD</a:t>
            </a:r>
          </a:p>
          <a:p>
            <a:r>
              <a:rPr lang="en-US" sz="2000" dirty="0" smtClean="0"/>
              <a:t>(SLD)</a:t>
            </a:r>
            <a:endParaRPr lang="en-US" sz="2000" dirty="0"/>
          </a:p>
        </p:txBody>
      </p:sp>
      <p:sp>
        <p:nvSpPr>
          <p:cNvPr id="127" name="TextBox 126"/>
          <p:cNvSpPr txBox="1"/>
          <p:nvPr/>
        </p:nvSpPr>
        <p:spPr>
          <a:xfrm>
            <a:off x="7704462" y="3537505"/>
            <a:ext cx="1039893" cy="707886"/>
          </a:xfrm>
          <a:prstGeom prst="rect">
            <a:avLst/>
          </a:prstGeom>
          <a:noFill/>
        </p:spPr>
        <p:txBody>
          <a:bodyPr wrap="none" rtlCol="0">
            <a:spAutoFit/>
          </a:bodyPr>
          <a:lstStyle/>
          <a:p>
            <a:r>
              <a:rPr lang="en-US" sz="2000" dirty="0" smtClean="0"/>
              <a:t>DEPFET</a:t>
            </a:r>
          </a:p>
          <a:p>
            <a:r>
              <a:rPr lang="en-US" sz="2000" dirty="0" smtClean="0"/>
              <a:t>(Belle II)</a:t>
            </a:r>
            <a:endParaRPr lang="en-US" sz="2000" dirty="0"/>
          </a:p>
        </p:txBody>
      </p:sp>
      <p:sp>
        <p:nvSpPr>
          <p:cNvPr id="128" name="TextBox 127"/>
          <p:cNvSpPr txBox="1"/>
          <p:nvPr/>
        </p:nvSpPr>
        <p:spPr>
          <a:xfrm>
            <a:off x="5256300" y="5463073"/>
            <a:ext cx="501722" cy="369332"/>
          </a:xfrm>
          <a:prstGeom prst="rect">
            <a:avLst/>
          </a:prstGeom>
          <a:noFill/>
        </p:spPr>
        <p:txBody>
          <a:bodyPr wrap="none" rtlCol="0">
            <a:spAutoFit/>
          </a:bodyPr>
          <a:lstStyle/>
          <a:p>
            <a:r>
              <a:rPr lang="en-US" dirty="0" smtClean="0"/>
              <a:t>SOI</a:t>
            </a:r>
            <a:endParaRPr lang="en-US" dirty="0"/>
          </a:p>
        </p:txBody>
      </p:sp>
      <p:sp>
        <p:nvSpPr>
          <p:cNvPr id="129" name="TextBox 128"/>
          <p:cNvSpPr txBox="1"/>
          <p:nvPr/>
        </p:nvSpPr>
        <p:spPr>
          <a:xfrm>
            <a:off x="2160834" y="3322846"/>
            <a:ext cx="1542309" cy="830997"/>
          </a:xfrm>
          <a:prstGeom prst="rect">
            <a:avLst/>
          </a:prstGeom>
          <a:noFill/>
        </p:spPr>
        <p:txBody>
          <a:bodyPr wrap="none" rtlCol="0">
            <a:spAutoFit/>
          </a:bodyPr>
          <a:lstStyle/>
          <a:p>
            <a:r>
              <a:rPr lang="en-US" dirty="0" smtClean="0"/>
              <a:t>3D</a:t>
            </a:r>
          </a:p>
          <a:p>
            <a:r>
              <a:rPr lang="en-US" dirty="0" smtClean="0"/>
              <a:t>electronics</a:t>
            </a:r>
            <a:endParaRPr lang="en-US" dirty="0"/>
          </a:p>
        </p:txBody>
      </p:sp>
      <p:pic>
        <p:nvPicPr>
          <p:cNvPr id="131" name="Picture 130"/>
          <p:cNvPicPr>
            <a:picLocks noChangeAspect="1"/>
          </p:cNvPicPr>
          <p:nvPr/>
        </p:nvPicPr>
        <p:blipFill>
          <a:blip r:embed="rId9"/>
          <a:stretch>
            <a:fillRect/>
          </a:stretch>
        </p:blipFill>
        <p:spPr>
          <a:xfrm>
            <a:off x="123903" y="1249331"/>
            <a:ext cx="2511429" cy="1883572"/>
          </a:xfrm>
          <a:prstGeom prst="rect">
            <a:avLst/>
          </a:prstGeom>
        </p:spPr>
      </p:pic>
      <p:sp>
        <p:nvSpPr>
          <p:cNvPr id="132" name="TextBox 131"/>
          <p:cNvSpPr txBox="1"/>
          <p:nvPr/>
        </p:nvSpPr>
        <p:spPr>
          <a:xfrm>
            <a:off x="2318920" y="1706618"/>
            <a:ext cx="1539905" cy="461665"/>
          </a:xfrm>
          <a:prstGeom prst="rect">
            <a:avLst/>
          </a:prstGeom>
          <a:noFill/>
        </p:spPr>
        <p:txBody>
          <a:bodyPr wrap="none" rtlCol="0">
            <a:spAutoFit/>
          </a:bodyPr>
          <a:lstStyle/>
          <a:p>
            <a:r>
              <a:rPr lang="en-US" dirty="0" smtClean="0"/>
              <a:t>3D sensors </a:t>
            </a:r>
            <a:endParaRPr lang="en-US" dirty="0"/>
          </a:p>
        </p:txBody>
      </p:sp>
      <p:sp>
        <p:nvSpPr>
          <p:cNvPr id="133" name="TextBox 132"/>
          <p:cNvSpPr txBox="1"/>
          <p:nvPr/>
        </p:nvSpPr>
        <p:spPr>
          <a:xfrm>
            <a:off x="7526338" y="329904"/>
            <a:ext cx="1389062" cy="830997"/>
          </a:xfrm>
          <a:prstGeom prst="rect">
            <a:avLst/>
          </a:prstGeom>
          <a:solidFill>
            <a:schemeClr val="bg1"/>
          </a:solidFill>
        </p:spPr>
        <p:txBody>
          <a:bodyPr wrap="square" rtlCol="0">
            <a:spAutoFit/>
          </a:bodyPr>
          <a:lstStyle/>
          <a:p>
            <a:r>
              <a:rPr lang="en-US" dirty="0" smtClean="0"/>
              <a:t>Hybrid </a:t>
            </a:r>
            <a:br>
              <a:rPr lang="en-US" dirty="0" smtClean="0"/>
            </a:br>
            <a:r>
              <a:rPr lang="en-US" dirty="0" smtClean="0"/>
              <a:t>bonding</a:t>
            </a:r>
          </a:p>
        </p:txBody>
      </p:sp>
    </p:spTree>
    <p:extLst>
      <p:ext uri="{BB962C8B-B14F-4D97-AF65-F5344CB8AC3E}">
        <p14:creationId xmlns:p14="http://schemas.microsoft.com/office/powerpoint/2010/main" val="28566199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Playing Field – thumb in the air plot</a:t>
            </a:r>
            <a:endParaRPr lang="en-US" dirty="0"/>
          </a:p>
        </p:txBody>
      </p:sp>
      <p:sp>
        <p:nvSpPr>
          <p:cNvPr id="4" name="Date Placeholder 3"/>
          <p:cNvSpPr>
            <a:spLocks noGrp="1"/>
          </p:cNvSpPr>
          <p:nvPr>
            <p:ph type="dt" sz="half" idx="10"/>
          </p:nvPr>
        </p:nvSpPr>
        <p:spPr/>
        <p:txBody>
          <a:bodyPr/>
          <a:lstStyle/>
          <a:p>
            <a:pPr>
              <a:defRPr/>
            </a:pPr>
            <a:fld id="{D70D8EF8-F064-6A40-B19D-0941D670F26E}" type="datetime1">
              <a:rPr lang="en-US" smtClean="0"/>
              <a:pPr>
                <a:defRPr/>
              </a:pPr>
              <a:t>10/15/15</a:t>
            </a:fld>
            <a:endParaRPr lang="en-US"/>
          </a:p>
        </p:txBody>
      </p:sp>
      <p:sp>
        <p:nvSpPr>
          <p:cNvPr id="5" name="Footer Placeholder 4"/>
          <p:cNvSpPr>
            <a:spLocks noGrp="1"/>
          </p:cNvSpPr>
          <p:nvPr>
            <p:ph type="ftr" sz="quarter" idx="11"/>
          </p:nvPr>
        </p:nvSpPr>
        <p:spPr/>
        <p:txBody>
          <a:bodyPr/>
          <a:lstStyle/>
          <a:p>
            <a:pPr>
              <a:defRPr/>
            </a:pPr>
            <a:r>
              <a:rPr lang="en-US" smtClean="0"/>
              <a:t>Presenter | Presentation Title</a:t>
            </a:r>
            <a:endParaRPr lang="en-US" b="1" dirty="0"/>
          </a:p>
        </p:txBody>
      </p:sp>
      <p:sp>
        <p:nvSpPr>
          <p:cNvPr id="6" name="Slide Number Placeholder 5"/>
          <p:cNvSpPr>
            <a:spLocks noGrp="1"/>
          </p:cNvSpPr>
          <p:nvPr>
            <p:ph type="sldNum" sz="quarter" idx="12"/>
          </p:nvPr>
        </p:nvSpPr>
        <p:spPr/>
        <p:txBody>
          <a:bodyPr/>
          <a:lstStyle/>
          <a:p>
            <a:pPr>
              <a:defRPr/>
            </a:pPr>
            <a:fld id="{CFC3D40E-93B6-704B-9CF8-AB245665D91F}" type="slidenum">
              <a:rPr lang="en-US" smtClean="0"/>
              <a:pPr>
                <a:defRPr/>
              </a:pPr>
              <a:t>8</a:t>
            </a:fld>
            <a:endParaRPr lang="en-US" dirty="0"/>
          </a:p>
        </p:txBody>
      </p:sp>
      <p:cxnSp>
        <p:nvCxnSpPr>
          <p:cNvPr id="8" name="Straight Arrow Connector 7"/>
          <p:cNvCxnSpPr/>
          <p:nvPr/>
        </p:nvCxnSpPr>
        <p:spPr>
          <a:xfrm flipV="1">
            <a:off x="1481618" y="1053091"/>
            <a:ext cx="0" cy="4749236"/>
          </a:xfrm>
          <a:prstGeom prst="straightConnector1">
            <a:avLst/>
          </a:prstGeom>
          <a:ln>
            <a:solidFill>
              <a:schemeClr val="tx1">
                <a:lumMod val="75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a:off x="1481618" y="5802327"/>
            <a:ext cx="6664737" cy="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67105" y="1631259"/>
            <a:ext cx="1374445" cy="830997"/>
          </a:xfrm>
          <a:prstGeom prst="rect">
            <a:avLst/>
          </a:prstGeom>
          <a:noFill/>
        </p:spPr>
        <p:txBody>
          <a:bodyPr wrap="none" rtlCol="0">
            <a:spAutoFit/>
          </a:bodyPr>
          <a:lstStyle/>
          <a:p>
            <a:r>
              <a:rPr lang="en-US" dirty="0" smtClean="0"/>
              <a:t>Radiation</a:t>
            </a:r>
          </a:p>
          <a:p>
            <a:r>
              <a:rPr lang="en-US" dirty="0" smtClean="0"/>
              <a:t>hardness</a:t>
            </a:r>
            <a:endParaRPr lang="en-US" dirty="0"/>
          </a:p>
        </p:txBody>
      </p:sp>
      <p:sp>
        <p:nvSpPr>
          <p:cNvPr id="13" name="TextBox 12"/>
          <p:cNvSpPr txBox="1"/>
          <p:nvPr/>
        </p:nvSpPr>
        <p:spPr>
          <a:xfrm>
            <a:off x="4194596" y="5917655"/>
            <a:ext cx="1395634" cy="461665"/>
          </a:xfrm>
          <a:prstGeom prst="rect">
            <a:avLst/>
          </a:prstGeom>
          <a:noFill/>
        </p:spPr>
        <p:txBody>
          <a:bodyPr wrap="none" rtlCol="0">
            <a:spAutoFit/>
          </a:bodyPr>
          <a:lstStyle/>
          <a:p>
            <a:r>
              <a:rPr lang="en-US" dirty="0" smtClean="0"/>
              <a:t>Cost/area</a:t>
            </a:r>
            <a:endParaRPr lang="en-US" dirty="0"/>
          </a:p>
        </p:txBody>
      </p:sp>
      <p:sp>
        <p:nvSpPr>
          <p:cNvPr id="14" name="TextBox 13"/>
          <p:cNvSpPr txBox="1"/>
          <p:nvPr/>
        </p:nvSpPr>
        <p:spPr>
          <a:xfrm>
            <a:off x="6989965" y="1080369"/>
            <a:ext cx="1314032" cy="400110"/>
          </a:xfrm>
          <a:prstGeom prst="rect">
            <a:avLst/>
          </a:prstGeom>
          <a:noFill/>
          <a:ln w="38100" cmpd="sng">
            <a:solidFill>
              <a:srgbClr val="800000"/>
            </a:solidFill>
          </a:ln>
        </p:spPr>
        <p:txBody>
          <a:bodyPr wrap="none" rtlCol="0">
            <a:spAutoFit/>
          </a:bodyPr>
          <a:lstStyle/>
          <a:p>
            <a:r>
              <a:rPr lang="en-US" sz="2000" dirty="0" smtClean="0"/>
              <a:t>3D sensors</a:t>
            </a:r>
            <a:endParaRPr lang="en-US" sz="2000" dirty="0"/>
          </a:p>
        </p:txBody>
      </p:sp>
      <p:sp>
        <p:nvSpPr>
          <p:cNvPr id="15" name="TextBox 14"/>
          <p:cNvSpPr txBox="1"/>
          <p:nvPr/>
        </p:nvSpPr>
        <p:spPr>
          <a:xfrm>
            <a:off x="7430068" y="5114752"/>
            <a:ext cx="716287" cy="400110"/>
          </a:xfrm>
          <a:prstGeom prst="rect">
            <a:avLst/>
          </a:prstGeom>
          <a:noFill/>
          <a:ln w="38100" cmpd="sng">
            <a:solidFill>
              <a:srgbClr val="800000"/>
            </a:solidFill>
          </a:ln>
        </p:spPr>
        <p:txBody>
          <a:bodyPr wrap="none" rtlCol="0">
            <a:spAutoFit/>
          </a:bodyPr>
          <a:lstStyle/>
          <a:p>
            <a:r>
              <a:rPr lang="en-US" sz="2000" dirty="0" smtClean="0"/>
              <a:t>CCDs</a:t>
            </a:r>
            <a:endParaRPr lang="en-US" sz="2000" dirty="0"/>
          </a:p>
        </p:txBody>
      </p:sp>
      <p:sp>
        <p:nvSpPr>
          <p:cNvPr id="16" name="TextBox 15"/>
          <p:cNvSpPr txBox="1"/>
          <p:nvPr/>
        </p:nvSpPr>
        <p:spPr>
          <a:xfrm>
            <a:off x="2057246" y="2713128"/>
            <a:ext cx="1505540" cy="400110"/>
          </a:xfrm>
          <a:prstGeom prst="rect">
            <a:avLst/>
          </a:prstGeom>
          <a:noFill/>
          <a:ln w="38100" cmpd="sng">
            <a:solidFill>
              <a:srgbClr val="800000"/>
            </a:solidFill>
          </a:ln>
        </p:spPr>
        <p:txBody>
          <a:bodyPr wrap="none" rtlCol="0">
            <a:spAutoFit/>
          </a:bodyPr>
          <a:lstStyle/>
          <a:p>
            <a:r>
              <a:rPr lang="en-US" sz="2000" dirty="0" smtClean="0"/>
              <a:t>CMOS MAPS</a:t>
            </a:r>
          </a:p>
        </p:txBody>
      </p:sp>
      <p:sp>
        <p:nvSpPr>
          <p:cNvPr id="17" name="TextBox 16"/>
          <p:cNvSpPr txBox="1"/>
          <p:nvPr/>
        </p:nvSpPr>
        <p:spPr>
          <a:xfrm>
            <a:off x="4955957" y="1480479"/>
            <a:ext cx="2643343" cy="707886"/>
          </a:xfrm>
          <a:prstGeom prst="rect">
            <a:avLst/>
          </a:prstGeom>
          <a:noFill/>
          <a:ln w="38100" cmpd="sng">
            <a:solidFill>
              <a:srgbClr val="800000"/>
            </a:solidFill>
          </a:ln>
        </p:spPr>
        <p:txBody>
          <a:bodyPr wrap="square" rtlCol="0" anchor="ctr">
            <a:spAutoFit/>
          </a:bodyPr>
          <a:lstStyle/>
          <a:p>
            <a:pPr algn="ctr"/>
            <a:r>
              <a:rPr lang="en-US" sz="2000" dirty="0" smtClean="0"/>
              <a:t>3D</a:t>
            </a:r>
          </a:p>
          <a:p>
            <a:pPr algn="ctr"/>
            <a:r>
              <a:rPr lang="en-US" sz="2000" dirty="0" smtClean="0"/>
              <a:t>electronics</a:t>
            </a:r>
          </a:p>
        </p:txBody>
      </p:sp>
      <p:sp>
        <p:nvSpPr>
          <p:cNvPr id="18" name="TextBox 17"/>
          <p:cNvSpPr txBox="1"/>
          <p:nvPr/>
        </p:nvSpPr>
        <p:spPr>
          <a:xfrm>
            <a:off x="5869896" y="4170145"/>
            <a:ext cx="968259" cy="400110"/>
          </a:xfrm>
          <a:prstGeom prst="rect">
            <a:avLst/>
          </a:prstGeom>
          <a:noFill/>
          <a:ln w="38100" cmpd="sng">
            <a:solidFill>
              <a:srgbClr val="800000"/>
            </a:solidFill>
          </a:ln>
        </p:spPr>
        <p:txBody>
          <a:bodyPr wrap="none" rtlCol="0">
            <a:spAutoFit/>
          </a:bodyPr>
          <a:lstStyle/>
          <a:p>
            <a:r>
              <a:rPr lang="en-US" sz="2000" dirty="0" smtClean="0"/>
              <a:t>DEPFET</a:t>
            </a:r>
          </a:p>
        </p:txBody>
      </p:sp>
      <p:sp>
        <p:nvSpPr>
          <p:cNvPr id="19" name="TextBox 18"/>
          <p:cNvSpPr txBox="1"/>
          <p:nvPr/>
        </p:nvSpPr>
        <p:spPr>
          <a:xfrm>
            <a:off x="4749777" y="1053091"/>
            <a:ext cx="878340" cy="707886"/>
          </a:xfrm>
          <a:prstGeom prst="rect">
            <a:avLst/>
          </a:prstGeom>
          <a:solidFill>
            <a:schemeClr val="bg1"/>
          </a:solidFill>
          <a:ln w="38100" cmpd="sng">
            <a:solidFill>
              <a:srgbClr val="800000"/>
            </a:solidFill>
          </a:ln>
        </p:spPr>
        <p:txBody>
          <a:bodyPr wrap="none" rtlCol="0">
            <a:spAutoFit/>
          </a:bodyPr>
          <a:lstStyle/>
          <a:p>
            <a:r>
              <a:rPr lang="en-US" sz="2000" dirty="0" smtClean="0"/>
              <a:t>Hybrid</a:t>
            </a:r>
          </a:p>
          <a:p>
            <a:r>
              <a:rPr lang="en-US" sz="2000" dirty="0" smtClean="0"/>
              <a:t>pixels</a:t>
            </a:r>
          </a:p>
        </p:txBody>
      </p:sp>
      <p:sp>
        <p:nvSpPr>
          <p:cNvPr id="20" name="TextBox 19"/>
          <p:cNvSpPr txBox="1"/>
          <p:nvPr/>
        </p:nvSpPr>
        <p:spPr>
          <a:xfrm>
            <a:off x="5091166" y="3700277"/>
            <a:ext cx="536951" cy="400110"/>
          </a:xfrm>
          <a:prstGeom prst="rect">
            <a:avLst/>
          </a:prstGeom>
          <a:noFill/>
          <a:ln w="38100" cmpd="sng">
            <a:solidFill>
              <a:srgbClr val="800000"/>
            </a:solidFill>
          </a:ln>
        </p:spPr>
        <p:txBody>
          <a:bodyPr wrap="none" rtlCol="0">
            <a:spAutoFit/>
          </a:bodyPr>
          <a:lstStyle/>
          <a:p>
            <a:r>
              <a:rPr lang="en-US" sz="2000" dirty="0" smtClean="0"/>
              <a:t>SOI</a:t>
            </a:r>
          </a:p>
        </p:txBody>
      </p:sp>
    </p:spTree>
    <p:extLst>
      <p:ext uri="{BB962C8B-B14F-4D97-AF65-F5344CB8AC3E}">
        <p14:creationId xmlns:p14="http://schemas.microsoft.com/office/powerpoint/2010/main" val="40698629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Playing Field – thumb in the air plot  II</a:t>
            </a:r>
            <a:endParaRPr lang="en-US" dirty="0"/>
          </a:p>
        </p:txBody>
      </p:sp>
      <p:sp>
        <p:nvSpPr>
          <p:cNvPr id="4" name="Date Placeholder 3"/>
          <p:cNvSpPr>
            <a:spLocks noGrp="1"/>
          </p:cNvSpPr>
          <p:nvPr>
            <p:ph type="dt" sz="half" idx="10"/>
          </p:nvPr>
        </p:nvSpPr>
        <p:spPr/>
        <p:txBody>
          <a:bodyPr/>
          <a:lstStyle/>
          <a:p>
            <a:pPr>
              <a:defRPr/>
            </a:pPr>
            <a:fld id="{D70D8EF8-F064-6A40-B19D-0941D670F26E}" type="datetime1">
              <a:rPr lang="en-US" smtClean="0"/>
              <a:pPr>
                <a:defRPr/>
              </a:pPr>
              <a:t>10/15/15</a:t>
            </a:fld>
            <a:endParaRPr lang="en-US"/>
          </a:p>
        </p:txBody>
      </p:sp>
      <p:sp>
        <p:nvSpPr>
          <p:cNvPr id="5" name="Footer Placeholder 4"/>
          <p:cNvSpPr>
            <a:spLocks noGrp="1"/>
          </p:cNvSpPr>
          <p:nvPr>
            <p:ph type="ftr" sz="quarter" idx="11"/>
          </p:nvPr>
        </p:nvSpPr>
        <p:spPr/>
        <p:txBody>
          <a:bodyPr/>
          <a:lstStyle/>
          <a:p>
            <a:pPr>
              <a:defRPr/>
            </a:pPr>
            <a:r>
              <a:rPr lang="en-US" smtClean="0"/>
              <a:t>Presenter | Presentation Title</a:t>
            </a:r>
            <a:endParaRPr lang="en-US" b="1" dirty="0"/>
          </a:p>
        </p:txBody>
      </p:sp>
      <p:sp>
        <p:nvSpPr>
          <p:cNvPr id="6" name="Slide Number Placeholder 5"/>
          <p:cNvSpPr>
            <a:spLocks noGrp="1"/>
          </p:cNvSpPr>
          <p:nvPr>
            <p:ph type="sldNum" sz="quarter" idx="12"/>
          </p:nvPr>
        </p:nvSpPr>
        <p:spPr/>
        <p:txBody>
          <a:bodyPr/>
          <a:lstStyle/>
          <a:p>
            <a:pPr>
              <a:defRPr/>
            </a:pPr>
            <a:fld id="{CFC3D40E-93B6-704B-9CF8-AB245665D91F}" type="slidenum">
              <a:rPr lang="en-US" smtClean="0"/>
              <a:pPr>
                <a:defRPr/>
              </a:pPr>
              <a:t>9</a:t>
            </a:fld>
            <a:endParaRPr lang="en-US" dirty="0"/>
          </a:p>
        </p:txBody>
      </p:sp>
      <p:cxnSp>
        <p:nvCxnSpPr>
          <p:cNvPr id="8" name="Straight Arrow Connector 7"/>
          <p:cNvCxnSpPr/>
          <p:nvPr/>
        </p:nvCxnSpPr>
        <p:spPr>
          <a:xfrm flipV="1">
            <a:off x="1481618" y="1053091"/>
            <a:ext cx="0" cy="4749236"/>
          </a:xfrm>
          <a:prstGeom prst="straightConnector1">
            <a:avLst/>
          </a:prstGeom>
          <a:ln>
            <a:solidFill>
              <a:schemeClr val="tx1">
                <a:lumMod val="75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a:off x="1481618" y="5802327"/>
            <a:ext cx="6664737" cy="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0" y="1757673"/>
            <a:ext cx="1562747" cy="830997"/>
          </a:xfrm>
          <a:prstGeom prst="rect">
            <a:avLst/>
          </a:prstGeom>
          <a:noFill/>
        </p:spPr>
        <p:txBody>
          <a:bodyPr wrap="none" rtlCol="0">
            <a:spAutoFit/>
          </a:bodyPr>
          <a:lstStyle/>
          <a:p>
            <a:r>
              <a:rPr lang="en-US" dirty="0" smtClean="0"/>
              <a:t>Integration</a:t>
            </a:r>
          </a:p>
          <a:p>
            <a:r>
              <a:rPr lang="en-US" dirty="0" smtClean="0"/>
              <a:t>density</a:t>
            </a:r>
            <a:endParaRPr lang="en-US" dirty="0"/>
          </a:p>
        </p:txBody>
      </p:sp>
      <p:sp>
        <p:nvSpPr>
          <p:cNvPr id="13" name="TextBox 12"/>
          <p:cNvSpPr txBox="1"/>
          <p:nvPr/>
        </p:nvSpPr>
        <p:spPr>
          <a:xfrm>
            <a:off x="4194596" y="5917655"/>
            <a:ext cx="1395634" cy="461665"/>
          </a:xfrm>
          <a:prstGeom prst="rect">
            <a:avLst/>
          </a:prstGeom>
          <a:noFill/>
        </p:spPr>
        <p:txBody>
          <a:bodyPr wrap="none" rtlCol="0">
            <a:spAutoFit/>
          </a:bodyPr>
          <a:lstStyle/>
          <a:p>
            <a:r>
              <a:rPr lang="en-US" dirty="0" smtClean="0"/>
              <a:t>Cost/area</a:t>
            </a:r>
            <a:endParaRPr lang="en-US" dirty="0"/>
          </a:p>
        </p:txBody>
      </p:sp>
      <p:sp>
        <p:nvSpPr>
          <p:cNvPr id="14" name="TextBox 13"/>
          <p:cNvSpPr txBox="1"/>
          <p:nvPr/>
        </p:nvSpPr>
        <p:spPr>
          <a:xfrm>
            <a:off x="6989965" y="3054844"/>
            <a:ext cx="1314032" cy="400110"/>
          </a:xfrm>
          <a:prstGeom prst="rect">
            <a:avLst/>
          </a:prstGeom>
          <a:noFill/>
          <a:ln w="38100" cmpd="sng">
            <a:solidFill>
              <a:srgbClr val="800000"/>
            </a:solidFill>
          </a:ln>
        </p:spPr>
        <p:txBody>
          <a:bodyPr wrap="none" rtlCol="0">
            <a:spAutoFit/>
          </a:bodyPr>
          <a:lstStyle/>
          <a:p>
            <a:r>
              <a:rPr lang="en-US" sz="2000" dirty="0" smtClean="0"/>
              <a:t>3D sensors</a:t>
            </a:r>
            <a:endParaRPr lang="en-US" sz="2000" dirty="0"/>
          </a:p>
        </p:txBody>
      </p:sp>
      <p:sp>
        <p:nvSpPr>
          <p:cNvPr id="15" name="TextBox 14"/>
          <p:cNvSpPr txBox="1"/>
          <p:nvPr/>
        </p:nvSpPr>
        <p:spPr>
          <a:xfrm>
            <a:off x="7430068" y="5114752"/>
            <a:ext cx="716287" cy="400110"/>
          </a:xfrm>
          <a:prstGeom prst="rect">
            <a:avLst/>
          </a:prstGeom>
          <a:noFill/>
          <a:ln w="38100" cmpd="sng">
            <a:solidFill>
              <a:srgbClr val="800000"/>
            </a:solidFill>
          </a:ln>
        </p:spPr>
        <p:txBody>
          <a:bodyPr wrap="none" rtlCol="0">
            <a:spAutoFit/>
          </a:bodyPr>
          <a:lstStyle/>
          <a:p>
            <a:r>
              <a:rPr lang="en-US" sz="2000" dirty="0" smtClean="0"/>
              <a:t>CCDs</a:t>
            </a:r>
            <a:endParaRPr lang="en-US" sz="2000" dirty="0"/>
          </a:p>
        </p:txBody>
      </p:sp>
      <p:sp>
        <p:nvSpPr>
          <p:cNvPr id="16" name="TextBox 15"/>
          <p:cNvSpPr txBox="1"/>
          <p:nvPr/>
        </p:nvSpPr>
        <p:spPr>
          <a:xfrm>
            <a:off x="2057246" y="2114311"/>
            <a:ext cx="1505540" cy="400110"/>
          </a:xfrm>
          <a:prstGeom prst="rect">
            <a:avLst/>
          </a:prstGeom>
          <a:noFill/>
          <a:ln w="38100" cmpd="sng">
            <a:solidFill>
              <a:srgbClr val="800000"/>
            </a:solidFill>
          </a:ln>
        </p:spPr>
        <p:txBody>
          <a:bodyPr wrap="none" rtlCol="0">
            <a:spAutoFit/>
          </a:bodyPr>
          <a:lstStyle/>
          <a:p>
            <a:r>
              <a:rPr lang="en-US" sz="2000" dirty="0" smtClean="0"/>
              <a:t>CMOS MAPS</a:t>
            </a:r>
          </a:p>
        </p:txBody>
      </p:sp>
      <p:sp>
        <p:nvSpPr>
          <p:cNvPr id="17" name="TextBox 16"/>
          <p:cNvSpPr txBox="1"/>
          <p:nvPr/>
        </p:nvSpPr>
        <p:spPr>
          <a:xfrm>
            <a:off x="4955957" y="1049787"/>
            <a:ext cx="2643343" cy="707886"/>
          </a:xfrm>
          <a:prstGeom prst="rect">
            <a:avLst/>
          </a:prstGeom>
          <a:noFill/>
          <a:ln w="38100" cmpd="sng">
            <a:solidFill>
              <a:srgbClr val="800000"/>
            </a:solidFill>
          </a:ln>
        </p:spPr>
        <p:txBody>
          <a:bodyPr wrap="square" rtlCol="0" anchor="ctr">
            <a:spAutoFit/>
          </a:bodyPr>
          <a:lstStyle/>
          <a:p>
            <a:pPr algn="ctr"/>
            <a:r>
              <a:rPr lang="en-US" sz="2000" dirty="0" smtClean="0"/>
              <a:t>3D</a:t>
            </a:r>
          </a:p>
          <a:p>
            <a:pPr algn="ctr"/>
            <a:r>
              <a:rPr lang="en-US" sz="2000" dirty="0" smtClean="0"/>
              <a:t>electronics</a:t>
            </a:r>
          </a:p>
        </p:txBody>
      </p:sp>
      <p:sp>
        <p:nvSpPr>
          <p:cNvPr id="18" name="TextBox 17"/>
          <p:cNvSpPr txBox="1"/>
          <p:nvPr/>
        </p:nvSpPr>
        <p:spPr>
          <a:xfrm>
            <a:off x="5886062" y="5114752"/>
            <a:ext cx="968259" cy="400110"/>
          </a:xfrm>
          <a:prstGeom prst="rect">
            <a:avLst/>
          </a:prstGeom>
          <a:noFill/>
          <a:ln w="38100" cmpd="sng">
            <a:solidFill>
              <a:srgbClr val="800000"/>
            </a:solidFill>
          </a:ln>
        </p:spPr>
        <p:txBody>
          <a:bodyPr wrap="none" rtlCol="0">
            <a:spAutoFit/>
          </a:bodyPr>
          <a:lstStyle/>
          <a:p>
            <a:r>
              <a:rPr lang="en-US" sz="2000" dirty="0" smtClean="0"/>
              <a:t>DEPFET</a:t>
            </a:r>
          </a:p>
        </p:txBody>
      </p:sp>
      <p:sp>
        <p:nvSpPr>
          <p:cNvPr id="19" name="TextBox 18"/>
          <p:cNvSpPr txBox="1"/>
          <p:nvPr/>
        </p:nvSpPr>
        <p:spPr>
          <a:xfrm>
            <a:off x="4764781" y="2234727"/>
            <a:ext cx="878340" cy="707886"/>
          </a:xfrm>
          <a:prstGeom prst="rect">
            <a:avLst/>
          </a:prstGeom>
          <a:solidFill>
            <a:schemeClr val="bg1"/>
          </a:solidFill>
          <a:ln w="38100" cmpd="sng">
            <a:solidFill>
              <a:srgbClr val="800000"/>
            </a:solidFill>
          </a:ln>
        </p:spPr>
        <p:txBody>
          <a:bodyPr wrap="none" rtlCol="0">
            <a:spAutoFit/>
          </a:bodyPr>
          <a:lstStyle/>
          <a:p>
            <a:r>
              <a:rPr lang="en-US" sz="2000" dirty="0" smtClean="0"/>
              <a:t>Hybrid</a:t>
            </a:r>
          </a:p>
          <a:p>
            <a:r>
              <a:rPr lang="en-US" sz="2000" dirty="0" smtClean="0"/>
              <a:t>pixels</a:t>
            </a:r>
          </a:p>
        </p:txBody>
      </p:sp>
      <p:sp>
        <p:nvSpPr>
          <p:cNvPr id="20" name="TextBox 19"/>
          <p:cNvSpPr txBox="1"/>
          <p:nvPr/>
        </p:nvSpPr>
        <p:spPr>
          <a:xfrm>
            <a:off x="5106170" y="2942613"/>
            <a:ext cx="536951" cy="400110"/>
          </a:xfrm>
          <a:prstGeom prst="rect">
            <a:avLst/>
          </a:prstGeom>
          <a:noFill/>
          <a:ln w="38100" cmpd="sng">
            <a:solidFill>
              <a:srgbClr val="800000"/>
            </a:solidFill>
          </a:ln>
        </p:spPr>
        <p:txBody>
          <a:bodyPr wrap="none" rtlCol="0">
            <a:spAutoFit/>
          </a:bodyPr>
          <a:lstStyle/>
          <a:p>
            <a:r>
              <a:rPr lang="en-US" sz="2000" dirty="0" smtClean="0"/>
              <a:t>SOI</a:t>
            </a:r>
          </a:p>
        </p:txBody>
      </p:sp>
    </p:spTree>
    <p:extLst>
      <p:ext uri="{BB962C8B-B14F-4D97-AF65-F5344CB8AC3E}">
        <p14:creationId xmlns:p14="http://schemas.microsoft.com/office/powerpoint/2010/main" val="2086851400"/>
      </p:ext>
    </p:extLst>
  </p:cSld>
  <p:clrMapOvr>
    <a:masterClrMapping/>
  </p:clrMapOvr>
</p:sld>
</file>

<file path=ppt/theme/theme1.xml><?xml version="1.0" encoding="utf-8"?>
<a:theme xmlns:a="http://schemas.openxmlformats.org/drawingml/2006/main" name="FNAL_TemplateMac_060514">
  <a:themeElements>
    <a:clrScheme name="Fermilab">
      <a:dk1>
        <a:srgbClr val="004C97"/>
      </a:dk1>
      <a:lt1>
        <a:srgbClr val="FFFFFF"/>
      </a:lt1>
      <a:dk2>
        <a:srgbClr val="004C97"/>
      </a:dk2>
      <a:lt2>
        <a:srgbClr val="FFFFFF"/>
      </a:lt2>
      <a:accent1>
        <a:srgbClr val="99D6EA"/>
      </a:accent1>
      <a:accent2>
        <a:srgbClr val="DB720C"/>
      </a:accent2>
      <a:accent3>
        <a:srgbClr val="519A24"/>
      </a:accent3>
      <a:accent4>
        <a:srgbClr val="AF272F"/>
      </a:accent4>
      <a:accent5>
        <a:srgbClr val="00B5E2"/>
      </a:accent5>
      <a:accent6>
        <a:srgbClr val="404040"/>
      </a:accent6>
      <a:hlink>
        <a:srgbClr val="0000FF"/>
      </a:hlink>
      <a:folHlink>
        <a:srgbClr val="800080"/>
      </a:folHlink>
    </a:clrScheme>
    <a:fontScheme name="Office Classic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Fermilab: Footer Only">
  <a:themeElements>
    <a:clrScheme name="Fermilab 1">
      <a:dk1>
        <a:srgbClr val="003087"/>
      </a:dk1>
      <a:lt1>
        <a:srgbClr val="FFFFFF"/>
      </a:lt1>
      <a:dk2>
        <a:srgbClr val="003087"/>
      </a:dk2>
      <a:lt2>
        <a:srgbClr val="FFFFFF"/>
      </a:lt2>
      <a:accent1>
        <a:srgbClr val="99D6EA"/>
      </a:accent1>
      <a:accent2>
        <a:srgbClr val="DB720C"/>
      </a:accent2>
      <a:accent3>
        <a:srgbClr val="519A24"/>
      </a:accent3>
      <a:accent4>
        <a:srgbClr val="AF272F"/>
      </a:accent4>
      <a:accent5>
        <a:srgbClr val="00B5E2"/>
      </a:accent5>
      <a:accent6>
        <a:srgbClr val="50505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9926</TotalTime>
  <Words>2260</Words>
  <Application>Microsoft Macintosh PowerPoint</Application>
  <PresentationFormat>On-screen Show (4:3)</PresentationFormat>
  <Paragraphs>537</Paragraphs>
  <Slides>47</Slides>
  <Notes>0</Notes>
  <HiddenSlides>0</HiddenSlides>
  <MMClips>0</MMClips>
  <ScaleCrop>false</ScaleCrop>
  <HeadingPairs>
    <vt:vector size="6" baseType="variant">
      <vt:variant>
        <vt:lpstr>Theme</vt:lpstr>
      </vt:variant>
      <vt:variant>
        <vt:i4>2</vt:i4>
      </vt:variant>
      <vt:variant>
        <vt:lpstr>Embedded OLE Servers</vt:lpstr>
      </vt:variant>
      <vt:variant>
        <vt:i4>1</vt:i4>
      </vt:variant>
      <vt:variant>
        <vt:lpstr>Slide Titles</vt:lpstr>
      </vt:variant>
      <vt:variant>
        <vt:i4>47</vt:i4>
      </vt:variant>
    </vt:vector>
  </HeadingPairs>
  <TitlesOfParts>
    <vt:vector size="50" baseType="lpstr">
      <vt:lpstr>FNAL_TemplateMac_060514</vt:lpstr>
      <vt:lpstr>Fermilab: Footer Only</vt:lpstr>
      <vt:lpstr>Equation</vt:lpstr>
      <vt:lpstr>Trends in Silicon-Based Detectors Ronald Lipton, Fermilab</vt:lpstr>
      <vt:lpstr>From Snowmass 1982</vt:lpstr>
      <vt:lpstr>The Next Generation</vt:lpstr>
      <vt:lpstr>The Background</vt:lpstr>
      <vt:lpstr>Costs, Areas, and Yields</vt:lpstr>
      <vt:lpstr>Current Technologies</vt:lpstr>
      <vt:lpstr>Sensor/Interconnect  Technologies</vt:lpstr>
      <vt:lpstr>The Playing Field – thumb in the air plot</vt:lpstr>
      <vt:lpstr>The Playing Field – thumb in the air plot  II</vt:lpstr>
      <vt:lpstr>TCAD</vt:lpstr>
      <vt:lpstr>Monolithic Active Pixels (MAPS)</vt:lpstr>
      <vt:lpstr>HRCMOS</vt:lpstr>
      <vt:lpstr>HVCMOS</vt:lpstr>
      <vt:lpstr>Radiation Hardness</vt:lpstr>
      <vt:lpstr>Radiation Hardness</vt:lpstr>
      <vt:lpstr>3D Silicon Detectors</vt:lpstr>
      <vt:lpstr>Avalanche-based, “Ultra Fast” Detectors</vt:lpstr>
      <vt:lpstr>SiPM Based fast tracking</vt:lpstr>
      <vt:lpstr>Others</vt:lpstr>
      <vt:lpstr>Interconnect Technologies</vt:lpstr>
      <vt:lpstr>Hybrid Bonding</vt:lpstr>
      <vt:lpstr>PowerPoint Presentation</vt:lpstr>
      <vt:lpstr>3D Integrated Circuit Technologies</vt:lpstr>
      <vt:lpstr>3D can solve all your ills!</vt:lpstr>
      <vt:lpstr>3D Interconnect Examples</vt:lpstr>
      <vt:lpstr> Sensor Oxide Bonding</vt:lpstr>
      <vt:lpstr>3D Demonstration Project</vt:lpstr>
      <vt:lpstr>Sensor Integration –Three tier devices</vt:lpstr>
      <vt:lpstr>PowerPoint Presentation</vt:lpstr>
      <vt:lpstr>VIP</vt:lpstr>
      <vt:lpstr>Some Results</vt:lpstr>
      <vt:lpstr>More 3D Results</vt:lpstr>
      <vt:lpstr>Other possible appliction - 3D SiPM</vt:lpstr>
      <vt:lpstr>2.5D Assemblies</vt:lpstr>
      <vt:lpstr>2.5D Interconnect Scales</vt:lpstr>
      <vt:lpstr>Interposer based assemblies for tracking</vt:lpstr>
      <vt:lpstr>2.5/3D for large area devices</vt:lpstr>
      <vt:lpstr>Summary</vt:lpstr>
      <vt:lpstr> “Killer” Applications</vt:lpstr>
      <vt:lpstr>Extras</vt:lpstr>
      <vt:lpstr>The Tracking Detector Commandments</vt:lpstr>
      <vt:lpstr>Chip-to-Wafer bond</vt:lpstr>
      <vt:lpstr>Commercial Bonding Costs and Yields (old)</vt:lpstr>
      <vt:lpstr>PowerPoint Presentation</vt:lpstr>
      <vt:lpstr>Silicon-based Tracking</vt:lpstr>
      <vt:lpstr>PowerPoint Presentation</vt:lpstr>
      <vt:lpstr>Hierarchy of interconnect</vt:lpstr>
    </vt:vector>
  </TitlesOfParts>
  <Company>Sandbox Studio</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Sandbox Studio</dc:creator>
  <cp:lastModifiedBy>Ronald Lipton</cp:lastModifiedBy>
  <cp:revision>281</cp:revision>
  <cp:lastPrinted>2015-10-12T18:16:14Z</cp:lastPrinted>
  <dcterms:created xsi:type="dcterms:W3CDTF">2014-01-03T20:18:13Z</dcterms:created>
  <dcterms:modified xsi:type="dcterms:W3CDTF">2015-10-15T08:27:23Z</dcterms:modified>
</cp:coreProperties>
</file>