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692" r:id="rId3"/>
    <p:sldMasterId id="2147483757" r:id="rId4"/>
    <p:sldMasterId id="2147483808" r:id="rId5"/>
    <p:sldMasterId id="2147483820" r:id="rId6"/>
    <p:sldMasterId id="2147483827" r:id="rId7"/>
    <p:sldMasterId id="2147483843" r:id="rId8"/>
    <p:sldMasterId id="2147483859" r:id="rId9"/>
  </p:sldMasterIdLst>
  <p:notesMasterIdLst>
    <p:notesMasterId r:id="rId46"/>
  </p:notesMasterIdLst>
  <p:sldIdLst>
    <p:sldId id="257" r:id="rId10"/>
    <p:sldId id="318" r:id="rId11"/>
    <p:sldId id="319" r:id="rId12"/>
    <p:sldId id="280" r:id="rId13"/>
    <p:sldId id="316" r:id="rId14"/>
    <p:sldId id="320" r:id="rId15"/>
    <p:sldId id="281" r:id="rId16"/>
    <p:sldId id="322" r:id="rId17"/>
    <p:sldId id="282" r:id="rId18"/>
    <p:sldId id="295" r:id="rId19"/>
    <p:sldId id="307" r:id="rId20"/>
    <p:sldId id="308" r:id="rId21"/>
    <p:sldId id="297" r:id="rId22"/>
    <p:sldId id="309" r:id="rId23"/>
    <p:sldId id="310" r:id="rId24"/>
    <p:sldId id="298" r:id="rId25"/>
    <p:sldId id="299" r:id="rId26"/>
    <p:sldId id="300" r:id="rId27"/>
    <p:sldId id="301" r:id="rId28"/>
    <p:sldId id="311" r:id="rId29"/>
    <p:sldId id="312" r:id="rId30"/>
    <p:sldId id="284" r:id="rId31"/>
    <p:sldId id="285" r:id="rId32"/>
    <p:sldId id="283" r:id="rId33"/>
    <p:sldId id="290" r:id="rId34"/>
    <p:sldId id="293" r:id="rId35"/>
    <p:sldId id="287" r:id="rId36"/>
    <p:sldId id="288" r:id="rId37"/>
    <p:sldId id="289" r:id="rId38"/>
    <p:sldId id="286" r:id="rId39"/>
    <p:sldId id="314" r:id="rId40"/>
    <p:sldId id="305" r:id="rId41"/>
    <p:sldId id="306" r:id="rId42"/>
    <p:sldId id="315" r:id="rId43"/>
    <p:sldId id="304" r:id="rId44"/>
    <p:sldId id="313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 varScale="1">
        <p:scale>
          <a:sx n="53" d="100"/>
          <a:sy n="53" d="100"/>
        </p:scale>
        <p:origin x="-31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81874-752C-419B-9F9F-BAAAD12F4184}" type="datetimeFigureOut">
              <a:rPr lang="en-GB" smtClean="0"/>
              <a:t>03/02/2015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CD767-89A0-4D44-B212-A8B72521A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398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61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D8B496-59C3-4E26-8423-DFD6DFA700CC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679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642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354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04DCD-C511-4B12-9DBB-AC80DD19A492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10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>
                <a:solidFill>
                  <a:prstClr val="black"/>
                </a:solidFill>
              </a:rPr>
              <a:pPr/>
              <a:t>22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79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9EF52A-E221-4B7B-B7C0-FAD3F3B4A605}" type="slidenum">
              <a:rPr lang="en-GB">
                <a:solidFill>
                  <a:prstClr val="black"/>
                </a:solidFill>
              </a:rPr>
              <a:pPr/>
              <a:t>23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7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8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D8E9-43A9-4A19-A130-23EAF7502C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FB-7CA6-479C-8497-F7CB3D3B17B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7038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CERN)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5D3D1-D484-8440-A7FF-B37BEE0ED0F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0018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501900" y="2451100"/>
            <a:ext cx="2781300" cy="2501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CERN)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9D8FA-9E9D-1F45-B305-8B4FCE0F03C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1103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EB76A-FA7F-F34A-AC59-4E55850F896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2562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08AE8-1E9C-6840-BA98-44D73BF4D1D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1964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C6663-1D72-2F46-9019-339CAB75E0E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25922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B4B2C-F5B7-0D4C-9B46-776EA093D45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7116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5DBEE-1D80-8F49-860C-450AA89C16A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77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6FB7D-9FA8-5A45-9849-1FB66529F9DC}" type="slidenum">
              <a:rPr lang="nl-N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192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53335"/>
            <a:ext cx="2133600" cy="268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Lebrun, Osborne, Collier</a:t>
            </a:r>
            <a:endParaRPr lang="en-US" sz="24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FCC I&amp;O meeting, 140326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06637-E496-4934-8F80-04F2992770E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635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726" y="2420888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625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D8E9-43A9-4A19-A130-23EAF7502C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FB-7CA6-479C-8497-F7CB3D3B17B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818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_Arup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6"/>
            <a:ext cx="8318500" cy="4505324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ts val="25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Char char="•"/>
              <a:tabLst/>
              <a:defRPr sz="2400" b="0"/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" name="Slide Number Placeholder 14"/>
          <p:cNvSpPr txBox="1">
            <a:spLocks/>
          </p:cNvSpPr>
          <p:nvPr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457200">
              <a:defRPr/>
            </a:pPr>
            <a:fld id="{84ADEA5E-D855-46E6-A607-27446C644854}" type="slidenum">
              <a:rPr lang="en-US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/>
              </a:rPr>
              <a:pPr defTabSz="457200">
                <a:defRPr/>
              </a:pPr>
              <a:t>‹#›</a:t>
            </a:fld>
            <a:r>
              <a:rPr lang="en-US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/>
              </a:rPr>
              <a:t>  </a:t>
            </a:r>
            <a:endParaRPr lang="en-US" i="1" dirty="0">
              <a:solidFill>
                <a:srgbClr val="FFFFFF"/>
              </a:solidFill>
              <a:latin typeface="Arial"/>
              <a:ea typeface="ＭＳ Ｐゴシック" charset="0"/>
              <a:cs typeface="ＭＳ Ｐゴシック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Footer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9115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D8E9-43A9-4A19-A130-23EAF7502C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FB-7CA6-479C-8497-F7CB3D3B17B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451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D8E9-43A9-4A19-A130-23EAF7502C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FB-7CA6-479C-8497-F7CB3D3B17B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D8E9-43A9-4A19-A130-23EAF7502C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FB-7CA6-479C-8497-F7CB3D3B17B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91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D8E9-43A9-4A19-A130-23EAF7502C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FB-7CA6-479C-8497-F7CB3D3B17B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75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D8E9-43A9-4A19-A130-23EAF7502C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FB-7CA6-479C-8497-F7CB3D3B17B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59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D8E9-43A9-4A19-A130-23EAF7502C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FB-7CA6-479C-8497-F7CB3D3B17B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68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6151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381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59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732" y="2420900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74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3AE2-1023-2243-BBDE-C44D82F110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658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3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05586-E4B0-4B6F-B4B6-5D7B6C5E9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44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BCA23-32AC-4B7C-8AE3-3A46E140FA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201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94539-D6C4-43A4-B860-F1DFC8E4DF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660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0DC79-7F61-41FF-9316-39EF221566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005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54AE3-93E8-4287-A05B-4B0FBAEEFE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68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6"/>
          <p:cNvSpPr>
            <a:spLocks noChangeArrowheads="1"/>
          </p:cNvSpPr>
          <p:nvPr userDrawn="1"/>
        </p:nvSpPr>
        <p:spPr bwMode="auto">
          <a:xfrm>
            <a:off x="0" y="0"/>
            <a:ext cx="9144000" cy="762000"/>
          </a:xfrm>
          <a:prstGeom prst="rect">
            <a:avLst/>
          </a:prstGeom>
          <a:gradFill rotWithShape="1">
            <a:gsLst>
              <a:gs pos="0">
                <a:srgbClr val="003368"/>
              </a:gs>
              <a:gs pos="100000">
                <a:srgbClr val="003368">
                  <a:gamma/>
                  <a:tint val="4549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1435" tIns="45718" rIns="91435" bIns="4571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5" name="Picture 37" descr="Logo CERN width=144,      height=14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6520054" cy="8001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xfrm rot="16200000">
            <a:off x="-552450" y="5962650"/>
            <a:ext cx="14478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23/07/2014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 rot="16200000">
            <a:off x="-2133600" y="2933700"/>
            <a:ext cx="4610100" cy="342900"/>
          </a:xfrm>
        </p:spPr>
        <p:txBody>
          <a:bodyPr/>
          <a:lstStyle>
            <a:lvl1pPr>
              <a:defRPr sz="1200" b="1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808080">
                    <a:lumMod val="75000"/>
                  </a:srgbClr>
                </a:solidFill>
              </a:rPr>
              <a:t>Higgs Hunting 2014 - Paris - J. Wenninger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E4E98C2-E612-405D-9D9D-D2D7EB854B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337161" y="16164"/>
            <a:ext cx="1786338" cy="7296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55" y="0"/>
            <a:ext cx="1822041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1346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0275-3A49-46CA-A6EE-68DB2BA804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26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732" y="2420900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57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BEA62-16F5-4832-A462-CC341ED0F6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810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5C1E19-85E8-4E0E-9136-72C62C7695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50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FAF25-BF74-4972-B942-BFED45AA9C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298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CDAFE-FB4B-4D61-9057-6D8FF3E9CC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0624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60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7E95-4F2D-4A84-B9A4-10565D1B41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1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1534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60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60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AD134-3581-4776-8AD8-FDC3823BF4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6701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mlogo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1188" y="0"/>
            <a:ext cx="912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lhclogo.prev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" y="0"/>
            <a:ext cx="936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715962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42F16B-63E4-4D15-90A6-73E0C1B4E6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84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9232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61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2" y="1255061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50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19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61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2" y="1255061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50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4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3AE2-1023-2243-BBDE-C44D82F110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0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itle 13"/>
          <p:cNvSpPr>
            <a:spLocks noGrp="1"/>
          </p:cNvSpPr>
          <p:nvPr>
            <p:ph type="title" hasCustomPrompt="1"/>
          </p:nvPr>
        </p:nvSpPr>
        <p:spPr>
          <a:xfrm>
            <a:off x="1010095" y="93479"/>
            <a:ext cx="7123814" cy="680483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  <a:gs pos="72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ctr"/>
          <a:lstStyle>
            <a:lvl1pPr>
              <a:defRPr sz="3200" b="1">
                <a:solidFill>
                  <a:schemeClr val="tx2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7160" y="1051560"/>
            <a:ext cx="8869680" cy="5212080"/>
          </a:xfrm>
          <a:prstGeom prst="rect">
            <a:avLst/>
          </a:prstGeom>
        </p:spPr>
        <p:txBody>
          <a:bodyPr/>
          <a:lstStyle>
            <a:lvl1pPr>
              <a:tabLst>
                <a:tab pos="693738" algn="l"/>
              </a:tabLst>
              <a:defRPr sz="2800"/>
            </a:lvl1pPr>
            <a:lvl2pPr>
              <a:defRPr sz="2000"/>
            </a:lvl2pPr>
            <a:lvl3pPr>
              <a:defRPr sz="20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18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1"/>
            <a:ext cx="2133600" cy="2606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itchFamily="18" charset="0"/>
              </a:defRPr>
            </a:lvl1pPr>
          </a:lstStyle>
          <a:p>
            <a:fld id="{80312B61-8FBB-43B8-A6DD-B3B75C37806A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496" y="6505611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Constantia" pitchFamily="18" charset="0"/>
              </a:rPr>
              <a:t>H. Damerau, A. Findlay, S. Hancock, CMAC 16/08/2012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2" y="1255061"/>
            <a:ext cx="8763034" cy="47456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pic>
        <p:nvPicPr>
          <p:cNvPr id="10" name="Picture 9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11" name="Picture 10" descr="liu_ppt-03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50"/>
            <a:ext cx="552909" cy="6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6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anner-ble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23/07/2014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Higgs Hunting 2014 - Paris - J. Wenninger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02427-AFE3-4BCF-9038-0FB899F3E4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98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3770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5173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661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335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 bwMode="auto">
          <a:xfrm>
            <a:off x="0" y="877824"/>
            <a:ext cx="9144000" cy="14826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-5502" y="67622"/>
            <a:ext cx="9143999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3200" i="1" dirty="0">
              <a:solidFill>
                <a:srgbClr val="FFFF0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27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A99-1DB8-4A6D-B692-328A72F253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3A89-F953-4589-8789-2764748518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244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03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A99-1DB8-4A6D-B692-328A72F253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3A89-F953-4589-8789-2764748518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429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A99-1DB8-4A6D-B692-328A72F253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3A89-F953-4589-8789-2764748518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4104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A99-1DB8-4A6D-B692-328A72F253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3A89-F953-4589-8789-2764748518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6387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A99-1DB8-4A6D-B692-328A72F253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3A89-F953-4589-8789-2764748518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631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A99-1DB8-4A6D-B692-328A72F253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3A89-F953-4589-8789-2764748518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4965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A99-1DB8-4A6D-B692-328A72F253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3A89-F953-4589-8789-2764748518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204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A99-1DB8-4A6D-B692-328A72F253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3A89-F953-4589-8789-2764748518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5252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A99-1DB8-4A6D-B692-328A72F253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3A89-F953-4589-8789-2764748518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794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A99-1DB8-4A6D-B692-328A72F253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3A89-F953-4589-8789-2764748518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3228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EEA99-1DB8-4A6D-B692-328A72F253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33A89-F953-4589-8789-2764748518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1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887795" y="110614"/>
            <a:ext cx="6837106" cy="740942"/>
          </a:xfrm>
          <a:prstGeom prst="rect">
            <a:avLst/>
          </a:prstGeom>
        </p:spPr>
        <p:txBody>
          <a:bodyPr vert="horz" lIns="61183" tIns="30591" rIns="61183" bIns="30591"/>
          <a:lstStyle>
            <a:lvl1pPr marL="0" indent="0" algn="l">
              <a:buFontTx/>
              <a:buNone/>
              <a:defRPr sz="4000" b="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" y="1094684"/>
            <a:ext cx="8275320" cy="50450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4" y="174050"/>
            <a:ext cx="1620000" cy="67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9277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4143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20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732" y="2420900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83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EA3AE2-1023-2243-BBDE-C44D82F110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305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43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887795" y="110614"/>
            <a:ext cx="6837106" cy="740942"/>
          </a:xfrm>
          <a:prstGeom prst="rect">
            <a:avLst/>
          </a:prstGeom>
        </p:spPr>
        <p:txBody>
          <a:bodyPr vert="horz" lIns="61183" tIns="30591" rIns="61183" bIns="30591"/>
          <a:lstStyle>
            <a:lvl1pPr marL="0" indent="0" algn="l">
              <a:buFontTx/>
              <a:buNone/>
              <a:defRPr sz="4000" b="0">
                <a:solidFill>
                  <a:srgbClr val="FAF032"/>
                </a:solidFill>
                <a:effectLst>
                  <a:outerShdw dist="25400" dir="5400000" algn="tl" rotWithShape="0">
                    <a:schemeClr val="tx2">
                      <a:lumMod val="75000"/>
                      <a:alpha val="50000"/>
                    </a:scheme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49580" y="1094684"/>
            <a:ext cx="8275320" cy="50450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84" y="174050"/>
            <a:ext cx="1620000" cy="677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6695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1C894-BB65-614E-BA1B-5DECE2A9331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0525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D317D-4DF2-B341-8D7E-3CFA921A51C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8886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C045E-02DA-CF40-99EA-24670EA56A1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4989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769" y="880248"/>
            <a:ext cx="4038600" cy="5289206"/>
          </a:xfrm>
        </p:spPr>
        <p:txBody>
          <a:bodyPr/>
          <a:lstStyle>
            <a:lvl1pPr>
              <a:buClr>
                <a:schemeClr val="tx2"/>
              </a:buCl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873625" y="880248"/>
            <a:ext cx="4038600" cy="5289206"/>
          </a:xfrm>
        </p:spPr>
        <p:txBody>
          <a:bodyPr/>
          <a:lstStyle>
            <a:lvl1pPr>
              <a:buClr>
                <a:schemeClr val="tx2"/>
              </a:buCl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7B63B-D540-8743-9AEF-DA8FC1878AF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37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D8E9-43A9-4A19-A130-23EAF7502C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FB-7CA6-479C-8497-F7CB3D3B17B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6119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CERN)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5D3D1-D484-8440-A7FF-B37BEE0ED0F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00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501900" y="2451100"/>
            <a:ext cx="2781300" cy="2501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CERN)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9D8FA-9E9D-1F45-B305-8B4FCE0F03C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205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EB76A-FA7F-F34A-AC59-4E55850F896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9011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08AE8-1E9C-6840-BA98-44D73BF4D1D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4119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C6663-1D72-2F46-9019-339CAB75E0E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1297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B4B2C-F5B7-0D4C-9B46-776EA093D45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512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5DBEE-1D80-8F49-860C-450AA89C16A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96737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6FB7D-9FA8-5A45-9849-1FB66529F9DC}" type="slidenum">
              <a:rPr lang="nl-N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3643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53335"/>
            <a:ext cx="2133600" cy="268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Lebrun, Osborne, Collier</a:t>
            </a:r>
            <a:endParaRPr lang="en-US" sz="24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FCC I&amp;O meeting, 140326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06637-E496-4934-8F80-04F2992770E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9831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726" y="2420888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6993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D8E9-43A9-4A19-A130-23EAF7502C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FB-7CA6-479C-8497-F7CB3D3B17B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862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_Arup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6"/>
            <a:ext cx="8318500" cy="4505324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ts val="25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Char char="•"/>
              <a:tabLst/>
              <a:defRPr sz="2400" b="0"/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" name="Slide Number Placeholder 14"/>
          <p:cNvSpPr txBox="1">
            <a:spLocks/>
          </p:cNvSpPr>
          <p:nvPr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457200">
              <a:defRPr/>
            </a:pPr>
            <a:fld id="{84ADEA5E-D855-46E6-A607-27446C644854}" type="slidenum">
              <a:rPr lang="en-US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/>
              </a:rPr>
              <a:pPr defTabSz="457200">
                <a:defRPr/>
              </a:pPr>
              <a:t>‹#›</a:t>
            </a:fld>
            <a:r>
              <a:rPr lang="en-US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/>
              </a:rPr>
              <a:t>  </a:t>
            </a:r>
            <a:endParaRPr lang="en-US" i="1" dirty="0">
              <a:solidFill>
                <a:srgbClr val="FFFFFF"/>
              </a:solidFill>
              <a:latin typeface="Arial"/>
              <a:ea typeface="ＭＳ Ｐゴシック" charset="0"/>
              <a:cs typeface="ＭＳ Ｐゴシック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Footer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217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1C894-BB65-614E-BA1B-5DECE2A9331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5546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D317D-4DF2-B341-8D7E-3CFA921A51C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0393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C045E-02DA-CF40-99EA-24670EA56A1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582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769" y="880248"/>
            <a:ext cx="4038600" cy="5289206"/>
          </a:xfrm>
        </p:spPr>
        <p:txBody>
          <a:bodyPr/>
          <a:lstStyle>
            <a:lvl1pPr>
              <a:buClr>
                <a:schemeClr val="tx2"/>
              </a:buCl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873625" y="880248"/>
            <a:ext cx="4038600" cy="5289206"/>
          </a:xfrm>
        </p:spPr>
        <p:txBody>
          <a:bodyPr/>
          <a:lstStyle>
            <a:lvl1pPr>
              <a:buClr>
                <a:schemeClr val="tx2"/>
              </a:buCl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7B63B-D540-8743-9AEF-DA8FC1878AF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4625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CERN)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5D3D1-D484-8440-A7FF-B37BEE0ED0F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675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501900" y="2451100"/>
            <a:ext cx="2781300" cy="25019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CERN)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9D8FA-9E9D-1F45-B305-8B4FCE0F03C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1188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EB76A-FA7F-F34A-AC59-4E55850F8968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885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08AE8-1E9C-6840-BA98-44D73BF4D1D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1214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C6663-1D72-2F46-9019-339CAB75E0E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099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6D8E9-43A9-4A19-A130-23EAF7502C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2BDFB-7CA6-479C-8497-F7CB3D3B17B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20284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B4B2C-F5B7-0D4C-9B46-776EA093D452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7099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5DBEE-1D80-8F49-860C-450AA89C16A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8460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6FB7D-9FA8-5A45-9849-1FB66529F9DC}" type="slidenum">
              <a:rPr lang="nl-N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479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53335"/>
            <a:ext cx="2133600" cy="2681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Lebrun, Osborne, Collier</a:t>
            </a:r>
            <a:endParaRPr lang="en-US" sz="240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FCC I&amp;O meeting, 140326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F06637-E496-4934-8F80-04F2992770ED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720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726" y="2420888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06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_Arup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88" y="1431926"/>
            <a:ext cx="8318500" cy="4505324"/>
          </a:xfrm>
          <a:prstGeom prst="rect">
            <a:avLst/>
          </a:prstGeom>
        </p:spPr>
        <p:txBody>
          <a:bodyPr lIns="0" tIns="0" rIns="0" bIns="0"/>
          <a:lstStyle>
            <a:lvl1pPr marL="266700" indent="-266700">
              <a:lnSpc>
                <a:spcPts val="2500"/>
              </a:lnSpc>
              <a:spcBef>
                <a:spcPts val="1400"/>
              </a:spcBef>
              <a:buClr>
                <a:schemeClr val="accent3"/>
              </a:buClr>
              <a:buFont typeface="Arial" pitchFamily="34" charset="0"/>
              <a:buChar char="•"/>
              <a:tabLst/>
              <a:defRPr sz="2400" b="0"/>
            </a:lvl1pPr>
            <a:lvl2pPr marL="542925" indent="-276225">
              <a:lnSpc>
                <a:spcPts val="25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2pPr>
            <a:lvl3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3pPr>
            <a:lvl4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/>
            </a:lvl4pPr>
            <a:lvl5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b="0" baseline="0"/>
            </a:lvl5pPr>
            <a:lvl6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6pPr>
            <a:lvl7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7pPr>
            <a:lvl8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8pPr>
            <a:lvl9pPr marL="809625" indent="-266700">
              <a:lnSpc>
                <a:spcPts val="2300"/>
              </a:lnSpc>
              <a:buClr>
                <a:schemeClr val="accent3"/>
              </a:buClr>
              <a:buSzPct val="80000"/>
              <a:buFont typeface="Lucida Grande"/>
              <a:buChar char="-"/>
              <a:defRPr lang="en-GB" sz="2200" b="0" dirty="0" smtClean="0">
                <a:solidFill>
                  <a:srgbClr val="000000"/>
                </a:solidFill>
                <a:latin typeface="+mn-lt"/>
                <a:ea typeface="+mn-ea"/>
                <a:cs typeface="Arial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4" name="Slide Number Placeholder 14"/>
          <p:cNvSpPr txBox="1">
            <a:spLocks/>
          </p:cNvSpPr>
          <p:nvPr/>
        </p:nvSpPr>
        <p:spPr>
          <a:xfrm>
            <a:off x="0" y="6296400"/>
            <a:ext cx="287338" cy="561600"/>
          </a:xfrm>
          <a:prstGeom prst="rect">
            <a:avLst/>
          </a:prstGeom>
        </p:spPr>
        <p:txBody>
          <a:bodyPr lIns="0" tIns="0" rIns="0" bIns="198000" anchor="b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defTabSz="457200">
              <a:defRPr/>
            </a:pPr>
            <a:fld id="{84ADEA5E-D855-46E6-A607-27446C644854}" type="slidenum">
              <a:rPr lang="en-US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/>
              </a:rPr>
              <a:pPr defTabSz="457200">
                <a:defRPr/>
              </a:pPr>
              <a:t>‹#›</a:t>
            </a:fld>
            <a:r>
              <a:rPr lang="en-US" i="1" dirty="0" smtClean="0">
                <a:solidFill>
                  <a:srgbClr val="FFFFFF"/>
                </a:solidFill>
                <a:latin typeface="Arial"/>
                <a:ea typeface="ＭＳ Ｐゴシック" charset="0"/>
                <a:cs typeface="ＭＳ Ｐゴシック"/>
              </a:rPr>
              <a:t>  </a:t>
            </a:r>
            <a:endParaRPr lang="en-US" i="1" dirty="0">
              <a:solidFill>
                <a:srgbClr val="FFFFFF"/>
              </a:solidFill>
              <a:latin typeface="Arial"/>
              <a:ea typeface="ＭＳ Ｐゴシック" charset="0"/>
              <a:cs typeface="ＭＳ Ｐゴシック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415925" y="6296400"/>
            <a:ext cx="6120000" cy="5616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ts val="1700"/>
              </a:lnSpc>
              <a:spcBef>
                <a:spcPts val="0"/>
              </a:spcBef>
              <a:buFont typeface="Arial" pitchFamily="34" charset="0"/>
              <a:buNone/>
              <a:defRPr sz="1600">
                <a:solidFill>
                  <a:schemeClr val="bg1"/>
                </a:solidFill>
              </a:defRPr>
            </a:lvl1pPr>
            <a:lvl2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2pPr>
            <a:lvl3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3pPr>
            <a:lvl4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4pPr>
            <a:lvl5pPr>
              <a:lnSpc>
                <a:spcPts val="1700"/>
              </a:lnSpc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Footer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0909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1C894-BB65-614E-BA1B-5DECE2A9331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17468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D317D-4DF2-B341-8D7E-3CFA921A51C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9602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C045E-02DA-CF40-99EA-24670EA56A1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7712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769" y="880248"/>
            <a:ext cx="4038600" cy="5289206"/>
          </a:xfrm>
        </p:spPr>
        <p:txBody>
          <a:bodyPr/>
          <a:lstStyle>
            <a:lvl1pPr>
              <a:buClr>
                <a:schemeClr val="tx2"/>
              </a:buCl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873625" y="880248"/>
            <a:ext cx="4038600" cy="5289206"/>
          </a:xfrm>
        </p:spPr>
        <p:txBody>
          <a:bodyPr/>
          <a:lstStyle>
            <a:lvl1pPr>
              <a:buClr>
                <a:schemeClr val="tx2"/>
              </a:buCl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7B63B-D540-8743-9AEF-DA8FC1878AF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345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62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67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82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18" Type="http://schemas.openxmlformats.org/officeDocument/2006/relationships/image" Target="../media/image12.png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97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2" y="6356834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501926D-BD55-4F99-B46D-3C231A52E354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338562"/>
            <a:ext cx="38884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Image 4" descr="bande-01.eps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28D0A3-5C9A-4901-9C42-FBE507C34AF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15846" y="6266289"/>
            <a:ext cx="46482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FFFFFF"/>
                </a:solidFill>
              </a:rPr>
              <a:t>Future Circular Collider Study</a:t>
            </a:r>
            <a:br>
              <a:rPr lang="en-GB" sz="1000" b="1" dirty="0">
                <a:solidFill>
                  <a:srgbClr val="FFFFFF"/>
                </a:solidFill>
              </a:rPr>
            </a:br>
            <a:r>
              <a:rPr lang="en-US" sz="1000" dirty="0">
                <a:solidFill>
                  <a:srgbClr val="FFFFFF"/>
                </a:solidFill>
              </a:rPr>
              <a:t>Frank Zimmermann</a:t>
            </a:r>
          </a:p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FCC-</a:t>
            </a:r>
            <a:r>
              <a:rPr lang="en-GB" sz="1000" dirty="0" err="1">
                <a:solidFill>
                  <a:srgbClr val="FFFFFF"/>
                </a:solidFill>
              </a:rPr>
              <a:t>ee</a:t>
            </a:r>
            <a:r>
              <a:rPr lang="en-GB" sz="1000" dirty="0">
                <a:solidFill>
                  <a:srgbClr val="FFFFFF"/>
                </a:solidFill>
              </a:rPr>
              <a:t> Physics Meeting  3 February 2015</a:t>
            </a:r>
          </a:p>
        </p:txBody>
      </p:sp>
    </p:spTree>
    <p:extLst>
      <p:ext uri="{BB962C8B-B14F-4D97-AF65-F5344CB8AC3E}">
        <p14:creationId xmlns:p14="http://schemas.microsoft.com/office/powerpoint/2010/main" val="283154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6D8E9-43A9-4A19-A130-23EAF7502C5C}" type="datetimeFigureOut">
              <a:rPr lang="en-GB">
                <a:solidFill>
                  <a:prstClr val="black">
                    <a:tint val="75000"/>
                  </a:prstClr>
                </a:solidFill>
              </a:rPr>
              <a:pPr/>
              <a:t>03/02/2015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2BDFB-7CA6-479C-8497-F7CB3D3B17B7}" type="slidenum">
              <a:rPr lang="en-GB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22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2" y="6356834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501926D-BD55-4F99-B46D-3C231A52E354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338562"/>
            <a:ext cx="38884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Image 4" descr="bande-01.eps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28D0A3-5C9A-4901-9C42-FBE507C34AF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15846" y="6266289"/>
            <a:ext cx="46482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FFFFFF"/>
                </a:solidFill>
              </a:rPr>
              <a:t>Future Circular Collider Study</a:t>
            </a:r>
            <a:br>
              <a:rPr lang="en-GB" sz="1000" b="1" dirty="0">
                <a:solidFill>
                  <a:srgbClr val="FFFFFF"/>
                </a:solidFill>
              </a:rPr>
            </a:br>
            <a:r>
              <a:rPr lang="en-US" sz="1000" dirty="0">
                <a:solidFill>
                  <a:srgbClr val="FFFFFF"/>
                </a:solidFill>
              </a:rPr>
              <a:t>Michael Benedikt</a:t>
            </a:r>
          </a:p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Aspen Winter Conference 27 January 2015</a:t>
            </a:r>
          </a:p>
        </p:txBody>
      </p:sp>
    </p:spTree>
    <p:extLst>
      <p:ext uri="{BB962C8B-B14F-4D97-AF65-F5344CB8AC3E}">
        <p14:creationId xmlns:p14="http://schemas.microsoft.com/office/powerpoint/2010/main" val="266192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 rot="16200000">
            <a:off x="-495300" y="5905500"/>
            <a:ext cx="14478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23/07/2014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rot="16200000">
            <a:off x="-1981200" y="2971800"/>
            <a:ext cx="44196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smtClean="0"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Higgs Hunting 2014 - Paris - J. Wenninger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400812"/>
            <a:ext cx="914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3C8C17-11B6-4841-AA6C-480BD23B0372}" type="slidenum">
              <a:rPr lang="en-US">
                <a:solidFill>
                  <a:srgbClr val="000000"/>
                </a:solidFill>
                <a:latin typeface="Comic Sans MS" pitchFamily="66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40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  <p:sldLayoutId id="2147483774" r:id="rId17"/>
    <p:sldLayoutId id="2147483775" r:id="rId18"/>
    <p:sldLayoutId id="2147483776" r:id="rId19"/>
    <p:sldLayoutId id="2147483777" r:id="rId20"/>
    <p:sldLayoutId id="2147483778" r:id="rId21"/>
    <p:sldLayoutId id="2147483779" r:id="rId22"/>
    <p:sldLayoutId id="2147483780" r:id="rId23"/>
    <p:sldLayoutId id="2147483781" r:id="rId24"/>
    <p:sldLayoutId id="2147483782" r:id="rId25"/>
    <p:sldLayoutId id="2147483783" r:id="rId26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80000"/>
        <a:buFont typeface="Wingdings" pitchFamily="2" charset="2"/>
        <a:buChar char="q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EEA99-1DB8-4A6D-B692-328A72F2532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03.02.2015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33A89-F953-4589-8789-2764748518B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4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2" y="6356834"/>
            <a:ext cx="792088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6501926D-BD55-4F99-B46D-3C231A52E354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5936" y="6338562"/>
            <a:ext cx="388843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Image 4" descr="bande-01.eps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628D0A3-5C9A-4901-9C42-FBE507C34AF3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15846" y="6266289"/>
            <a:ext cx="46482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>
                <a:solidFill>
                  <a:srgbClr val="FFFFFF"/>
                </a:solidFill>
              </a:rPr>
              <a:t>Future Circular Collider Study</a:t>
            </a:r>
            <a:br>
              <a:rPr lang="en-GB" sz="1000" b="1" dirty="0">
                <a:solidFill>
                  <a:srgbClr val="FFFFFF"/>
                </a:solidFill>
              </a:rPr>
            </a:br>
            <a:r>
              <a:rPr lang="en-US" sz="1000" dirty="0">
                <a:solidFill>
                  <a:srgbClr val="FFFFFF"/>
                </a:solidFill>
              </a:rPr>
              <a:t>Frank Zimmermann</a:t>
            </a:r>
          </a:p>
          <a:p>
            <a:pPr>
              <a:defRPr/>
            </a:pPr>
            <a:r>
              <a:rPr lang="en-GB" sz="1000" dirty="0">
                <a:solidFill>
                  <a:srgbClr val="FFFFFF"/>
                </a:solidFill>
              </a:rPr>
              <a:t>FCC-</a:t>
            </a:r>
            <a:r>
              <a:rPr lang="en-GB" sz="1000" dirty="0" err="1">
                <a:solidFill>
                  <a:srgbClr val="FFFFFF"/>
                </a:solidFill>
              </a:rPr>
              <a:t>ee</a:t>
            </a:r>
            <a:r>
              <a:rPr lang="en-GB" sz="1000" dirty="0">
                <a:solidFill>
                  <a:srgbClr val="FFFFFF"/>
                </a:solidFill>
              </a:rPr>
              <a:t> Physics Meeting  3 February 2015</a:t>
            </a:r>
          </a:p>
        </p:txBody>
      </p:sp>
    </p:spTree>
    <p:extLst>
      <p:ext uri="{BB962C8B-B14F-4D97-AF65-F5344CB8AC3E}">
        <p14:creationId xmlns:p14="http://schemas.microsoft.com/office/powerpoint/2010/main" val="238567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</p:sldLayoutIdLst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accent1"/>
        </a:buClr>
        <a:buSzPct val="80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accent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accent3"/>
        </a:buClr>
        <a:buSzPct val="9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27383"/>
            <a:ext cx="9144000" cy="668250"/>
          </a:xfrm>
          <a:prstGeom prst="rect">
            <a:avLst/>
          </a:prstGeom>
          <a:gradFill>
            <a:gsLst>
              <a:gs pos="2000">
                <a:schemeClr val="bg1"/>
              </a:gs>
              <a:gs pos="100000">
                <a:srgbClr val="0066CC">
                  <a:alpha val="49804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</a:rPr>
              <a:t>    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85813" y="36513"/>
            <a:ext cx="66897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8184" y="6516688"/>
            <a:ext cx="3219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Palatino"/>
                <a:ea typeface="+mn-ea"/>
                <a:cs typeface="Palatino"/>
              </a:defRPr>
            </a:lvl1pPr>
          </a:lstStyle>
          <a:p>
            <a:pPr defTabSz="457200"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6388" y="6516688"/>
            <a:ext cx="1100137" cy="3683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alatino" charset="0"/>
                <a:cs typeface="Palatino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74AE4FA-FCA8-4F4B-973F-25A055E0AF0F}" type="slidenum">
              <a:rPr lang="en-US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1031" name="Picture 7" descr="cern_logo_white.gi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6200"/>
            <a:ext cx="45243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0" y="617538"/>
            <a:ext cx="9144000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38" y="-19403"/>
            <a:ext cx="1581261" cy="66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020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  <p:sldLayoutId id="2147483842" r:id="rId1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1F497D"/>
          </a:solidFill>
          <a:latin typeface="Palatino"/>
          <a:ea typeface="ＭＳ Ｐゴシック" charset="-128"/>
          <a:cs typeface="Palatino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F497D"/>
          </a:solidFill>
          <a:latin typeface="Palatino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F497D"/>
          </a:solidFill>
          <a:latin typeface="Palatino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F497D"/>
          </a:solidFill>
          <a:latin typeface="Palatino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F497D"/>
          </a:solidFill>
          <a:latin typeface="Palatino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2"/>
          </a:solidFill>
          <a:latin typeface="Palatino"/>
          <a:ea typeface="ＭＳ Ｐゴシック" charset="-128"/>
          <a:cs typeface="Palatino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Palatino"/>
          <a:ea typeface="ＭＳ Ｐゴシック" charset="-128"/>
          <a:cs typeface="Palatino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2"/>
          </a:solidFill>
          <a:latin typeface="Palatino"/>
          <a:ea typeface="ＭＳ Ｐゴシック" charset="-128"/>
          <a:cs typeface="Palatino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Palatino"/>
          <a:ea typeface="ＭＳ Ｐゴシック" charset="-128"/>
          <a:cs typeface="Palatino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rgbClr val="1F497D"/>
          </a:solidFill>
          <a:latin typeface="Palatino"/>
          <a:ea typeface="ＭＳ Ｐゴシック" charset="-128"/>
          <a:cs typeface="Palatin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27383"/>
            <a:ext cx="9144000" cy="668250"/>
          </a:xfrm>
          <a:prstGeom prst="rect">
            <a:avLst/>
          </a:prstGeom>
          <a:gradFill>
            <a:gsLst>
              <a:gs pos="2000">
                <a:schemeClr val="bg1"/>
              </a:gs>
              <a:gs pos="100000">
                <a:srgbClr val="0066CC">
                  <a:alpha val="49804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</a:rPr>
              <a:t>    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85813" y="36513"/>
            <a:ext cx="66897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8184" y="6516688"/>
            <a:ext cx="3219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Palatino"/>
                <a:ea typeface="+mn-ea"/>
                <a:cs typeface="Palatino"/>
              </a:defRPr>
            </a:lvl1pPr>
          </a:lstStyle>
          <a:p>
            <a:pPr defTabSz="457200"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6388" y="6516688"/>
            <a:ext cx="1100137" cy="3683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alatino" charset="0"/>
                <a:cs typeface="Palatino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74AE4FA-FCA8-4F4B-973F-25A055E0AF0F}" type="slidenum">
              <a:rPr lang="en-US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1031" name="Picture 7" descr="cern_logo_white.gi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6200"/>
            <a:ext cx="45243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0" y="617538"/>
            <a:ext cx="9144000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38" y="-19403"/>
            <a:ext cx="1581261" cy="66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06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1F497D"/>
          </a:solidFill>
          <a:latin typeface="Palatino"/>
          <a:ea typeface="ＭＳ Ｐゴシック" charset="-128"/>
          <a:cs typeface="Palatino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F497D"/>
          </a:solidFill>
          <a:latin typeface="Palatino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F497D"/>
          </a:solidFill>
          <a:latin typeface="Palatino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F497D"/>
          </a:solidFill>
          <a:latin typeface="Palatino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F497D"/>
          </a:solidFill>
          <a:latin typeface="Palatino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2"/>
          </a:solidFill>
          <a:latin typeface="Palatino"/>
          <a:ea typeface="ＭＳ Ｐゴシック" charset="-128"/>
          <a:cs typeface="Palatino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Palatino"/>
          <a:ea typeface="ＭＳ Ｐゴシック" charset="-128"/>
          <a:cs typeface="Palatino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2"/>
          </a:solidFill>
          <a:latin typeface="Palatino"/>
          <a:ea typeface="ＭＳ Ｐゴシック" charset="-128"/>
          <a:cs typeface="Palatino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Palatino"/>
          <a:ea typeface="ＭＳ Ｐゴシック" charset="-128"/>
          <a:cs typeface="Palatino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rgbClr val="1F497D"/>
          </a:solidFill>
          <a:latin typeface="Palatino"/>
          <a:ea typeface="ＭＳ Ｐゴシック" charset="-128"/>
          <a:cs typeface="Palatin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27383"/>
            <a:ext cx="9144000" cy="668250"/>
          </a:xfrm>
          <a:prstGeom prst="rect">
            <a:avLst/>
          </a:prstGeom>
          <a:gradFill>
            <a:gsLst>
              <a:gs pos="2000">
                <a:schemeClr val="bg1"/>
              </a:gs>
              <a:gs pos="100000">
                <a:srgbClr val="0066CC">
                  <a:alpha val="49804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white"/>
                </a:solidFill>
              </a:rPr>
              <a:t>    </a:t>
            </a: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85813" y="36513"/>
            <a:ext cx="6689725" cy="51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-8184" y="6516688"/>
            <a:ext cx="3219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7F7F7F"/>
                </a:solidFill>
                <a:latin typeface="Palatino"/>
                <a:ea typeface="+mn-ea"/>
                <a:cs typeface="Palatino"/>
              </a:defRPr>
            </a:lvl1pPr>
          </a:lstStyle>
          <a:p>
            <a:pPr defTabSz="457200">
              <a:defRPr/>
            </a:pPr>
            <a:r>
              <a:rPr lang="en-US" dirty="0" smtClean="0"/>
              <a:t>John Osborne (CERN)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6388" y="6516688"/>
            <a:ext cx="1100137" cy="3683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alatino" charset="0"/>
                <a:cs typeface="Palatino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74AE4FA-FCA8-4F4B-973F-25A055E0AF0F}" type="slidenum">
              <a:rPr lang="en-US">
                <a:solidFill>
                  <a:prstClr val="black"/>
                </a:solidFill>
                <a:ea typeface="ＭＳ Ｐゴシック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1031" name="Picture 7" descr="cern_logo_white.gif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76200"/>
            <a:ext cx="452438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0" y="617538"/>
            <a:ext cx="9144000" cy="0"/>
          </a:xfrm>
          <a:prstGeom prst="line">
            <a:avLst/>
          </a:prstGeom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38" y="-19403"/>
            <a:ext cx="1581261" cy="66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19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1F497D"/>
          </a:solidFill>
          <a:latin typeface="Palatino"/>
          <a:ea typeface="ＭＳ Ｐゴシック" charset="-128"/>
          <a:cs typeface="Palatino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F497D"/>
          </a:solidFill>
          <a:latin typeface="Palatino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F497D"/>
          </a:solidFill>
          <a:latin typeface="Palatino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F497D"/>
          </a:solidFill>
          <a:latin typeface="Palatino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rgbClr val="1F497D"/>
          </a:solidFill>
          <a:latin typeface="Palatino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sto MT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2"/>
          </a:solidFill>
          <a:latin typeface="Palatino"/>
          <a:ea typeface="ＭＳ Ｐゴシック" charset="-128"/>
          <a:cs typeface="Palatino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Palatino"/>
          <a:ea typeface="ＭＳ Ｐゴシック" charset="-128"/>
          <a:cs typeface="Palatino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2"/>
          </a:solidFill>
          <a:latin typeface="Palatino"/>
          <a:ea typeface="ＭＳ Ｐゴシック" charset="-128"/>
          <a:cs typeface="Palatino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Palatino"/>
          <a:ea typeface="ＭＳ Ｐゴシック" charset="-128"/>
          <a:cs typeface="Palatino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rgbClr val="1F497D"/>
          </a:solidFill>
          <a:latin typeface="Palatino"/>
          <a:ea typeface="ＭＳ Ｐゴシック" charset="-128"/>
          <a:cs typeface="Palatin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mcrunch.com/index.php/component/k2/item/1231-arup-developing-bim-tool-for-concept-design-of-future-particle-accelerator" TargetMode="External"/><Relationship Id="rId13" Type="http://schemas.openxmlformats.org/officeDocument/2006/relationships/hyperlink" Target="http://www.huffingtonpost.co.uk/2014/09/22/cern-particle-accelerator_n_5860116.html?utm_hp_ref=uk&amp;ir=UK" TargetMode="External"/><Relationship Id="rId3" Type="http://schemas.openxmlformats.org/officeDocument/2006/relationships/hyperlink" Target="http://www.arup.com/News/2014_09_September/09_Sept_Arup_Arup_develops_BIM_tool_for_future_particle_accelerator" TargetMode="External"/><Relationship Id="rId7" Type="http://schemas.openxmlformats.org/officeDocument/2006/relationships/hyperlink" Target="http://www.tunnelsonline.info/news/arup-appointed-for-collider-tunnel-design-studies-4380226" TargetMode="External"/><Relationship Id="rId12" Type="http://schemas.openxmlformats.org/officeDocument/2006/relationships/hyperlink" Target="http://www.globalconreview.com/news/arup-chosen-engineer-europes-100km-particle-accele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8.xml"/><Relationship Id="rId6" Type="http://schemas.openxmlformats.org/officeDocument/2006/relationships/hyperlink" Target="http://www.theconstructionindex.co.uk/news/view/arup-develops-bim-tool-for-next-gen-cern-accelerator" TargetMode="External"/><Relationship Id="rId11" Type="http://schemas.openxmlformats.org/officeDocument/2006/relationships/hyperlink" Target="http://www.constructionshows.com/new-building-information-tool-developed-arup-cutting-edge-project/1512656" TargetMode="External"/><Relationship Id="rId5" Type="http://schemas.openxmlformats.org/officeDocument/2006/relationships/hyperlink" Target="http://www.construction-manager.co.uk/news/particle-physicists-and-engineers-build-bim-model-/" TargetMode="External"/><Relationship Id="rId10" Type="http://schemas.openxmlformats.org/officeDocument/2006/relationships/hyperlink" Target="http://article.wn.com/view/2014/09/09/Arup_develops_BIM_tool_for_future_particle_accelerator_at_CE/" TargetMode="External"/><Relationship Id="rId4" Type="http://schemas.openxmlformats.org/officeDocument/2006/relationships/hyperlink" Target="http://www.nce.co.uk/news/geotechnical/arup-to-develop-bim-for-cern-particle-accelerator/8669570.article" TargetMode="External"/><Relationship Id="rId9" Type="http://schemas.openxmlformats.org/officeDocument/2006/relationships/hyperlink" Target="http://wn.com/" TargetMode="External"/><Relationship Id="rId14" Type="http://schemas.openxmlformats.org/officeDocument/2006/relationships/hyperlink" Target="http://www.gizmodo.co.uk/2014/09/what-it-takes-to-build-the-largest-particle-collider-ever-mad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597" y="-36909"/>
            <a:ext cx="9277109" cy="6917447"/>
          </a:xfrm>
          <a:prstGeom prst="rect">
            <a:avLst/>
          </a:prstGeom>
        </p:spPr>
      </p:pic>
      <p:sp>
        <p:nvSpPr>
          <p:cNvPr id="3" name="Arc 2"/>
          <p:cNvSpPr/>
          <p:nvPr/>
        </p:nvSpPr>
        <p:spPr>
          <a:xfrm>
            <a:off x="-940534" y="4113292"/>
            <a:ext cx="5870973" cy="1358292"/>
          </a:xfrm>
          <a:prstGeom prst="arc">
            <a:avLst>
              <a:gd name="adj1" fmla="val 11568746"/>
              <a:gd name="adj2" fmla="val 488561"/>
            </a:avLst>
          </a:prstGeom>
          <a:ln w="38100">
            <a:solidFill>
              <a:srgbClr val="FFCC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1663800" y="4113292"/>
            <a:ext cx="2884972" cy="617406"/>
          </a:xfrm>
          <a:prstGeom prst="ellipse">
            <a:avLst/>
          </a:prstGeom>
          <a:noFill/>
          <a:ln w="38100"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4548772" y="4196765"/>
            <a:ext cx="381668" cy="107375"/>
          </a:xfrm>
          <a:prstGeom prst="ellipse">
            <a:avLst/>
          </a:prstGeom>
          <a:noFill/>
          <a:ln w="28575">
            <a:solidFill>
              <a:srgbClr val="33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4982" t="49603" r="58034" b="47152"/>
          <a:stretch/>
        </p:blipFill>
        <p:spPr>
          <a:xfrm>
            <a:off x="2227765" y="3403815"/>
            <a:ext cx="1575650" cy="224475"/>
          </a:xfrm>
          <a:prstGeom prst="snip2SameRect">
            <a:avLst>
              <a:gd name="adj1" fmla="val 50000"/>
              <a:gd name="adj2" fmla="val 0"/>
            </a:avLst>
          </a:prstGeom>
          <a:ln>
            <a:noFill/>
          </a:ln>
          <a:effectLst>
            <a:softEdge rad="38100"/>
          </a:effectLst>
        </p:spPr>
      </p:pic>
      <p:sp>
        <p:nvSpPr>
          <p:cNvPr id="15" name="Arc 14"/>
          <p:cNvSpPr/>
          <p:nvPr/>
        </p:nvSpPr>
        <p:spPr>
          <a:xfrm>
            <a:off x="1954189" y="2987533"/>
            <a:ext cx="9962633" cy="1638687"/>
          </a:xfrm>
          <a:prstGeom prst="arc">
            <a:avLst>
              <a:gd name="adj1" fmla="val 1086642"/>
              <a:gd name="adj2" fmla="val 11036784"/>
            </a:avLst>
          </a:prstGeom>
          <a:ln w="28575" cap="rnd" cmpd="sng">
            <a:solidFill>
              <a:srgbClr val="800000"/>
            </a:solidFill>
            <a:prstDash val="sysDash"/>
            <a:headEnd type="none"/>
            <a:tailEnd type="non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216532" y="81186"/>
            <a:ext cx="9433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 status of FCC-</a:t>
            </a:r>
            <a:r>
              <a:rPr lang="en-GB" sz="5400" b="1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hh</a:t>
            </a:r>
            <a:r>
              <a:rPr lang="en-GB" sz="5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/FCC-</a:t>
            </a:r>
            <a:r>
              <a:rPr lang="en-GB" sz="5400" b="1" dirty="0" err="1" smtClean="0">
                <a:solidFill>
                  <a:srgbClr val="FFFFFF"/>
                </a:solidFill>
                <a:latin typeface="Calibri" panose="020F0502020204030204" pitchFamily="34" charset="0"/>
              </a:rPr>
              <a:t>ee</a:t>
            </a:r>
            <a:r>
              <a:rPr lang="en-GB" sz="5400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 machine studies</a:t>
            </a:r>
            <a:endParaRPr lang="en-GB" sz="5400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5597" y="2638665"/>
            <a:ext cx="7812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969696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M. Benedikt, D. Schulte, </a:t>
            </a:r>
            <a:r>
              <a:rPr lang="en-GB" sz="3600" u="sng" dirty="0" smtClean="0">
                <a:solidFill>
                  <a:srgbClr val="969696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F. </a:t>
            </a:r>
            <a:r>
              <a:rPr lang="en-GB" sz="3600" u="sng" dirty="0">
                <a:solidFill>
                  <a:srgbClr val="969696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Z</a:t>
            </a:r>
            <a:r>
              <a:rPr lang="en-GB" sz="3600" u="sng" dirty="0" smtClean="0">
                <a:solidFill>
                  <a:srgbClr val="969696">
                    <a:lumMod val="20000"/>
                    <a:lumOff val="80000"/>
                  </a:srgbClr>
                </a:solidFill>
                <a:latin typeface="Calibri" panose="020F0502020204030204" pitchFamily="34" charset="0"/>
              </a:rPr>
              <a:t>immermann</a:t>
            </a:r>
            <a:endParaRPr lang="en-GB" sz="3600" u="sng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64323" y="3242646"/>
            <a:ext cx="58001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B2B2B2">
                    <a:lumMod val="20000"/>
                    <a:lumOff val="80000"/>
                  </a:srgb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gratefully acknowledging input from FCC global design study team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517244"/>
            <a:ext cx="1512168" cy="13011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13" y="5877272"/>
            <a:ext cx="2307485" cy="9650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92086" y="6340902"/>
            <a:ext cx="321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4D4D4D"/>
                </a:solidFill>
              </a:rPr>
              <a:t>Pisa, 3 February 2015</a:t>
            </a:r>
          </a:p>
        </p:txBody>
      </p:sp>
    </p:spTree>
    <p:extLst>
      <p:ext uri="{BB962C8B-B14F-4D97-AF65-F5344CB8AC3E}">
        <p14:creationId xmlns:p14="http://schemas.microsoft.com/office/powerpoint/2010/main" val="69529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634502"/>
              </p:ext>
            </p:extLst>
          </p:nvPr>
        </p:nvGraphicFramePr>
        <p:xfrm>
          <a:off x="1524000" y="1397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Cms</a:t>
                      </a:r>
                      <a:r>
                        <a:rPr lang="en-US" baseline="0" dirty="0" smtClean="0"/>
                        <a:t> energy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Luminosity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501647"/>
              </p:ext>
            </p:extLst>
          </p:nvPr>
        </p:nvGraphicFramePr>
        <p:xfrm>
          <a:off x="19455" y="42183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976"/>
                <a:gridCol w="1296144"/>
                <a:gridCol w="1706750"/>
                <a:gridCol w="1785130"/>
              </a:tblGrid>
              <a:tr h="42323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parameter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LHC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HL-LHC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FCC-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hh</a:t>
                      </a:r>
                      <a:endParaRPr lang="en-US" sz="2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+mn-lt"/>
                        </a:rPr>
                        <a:t>c.m</a:t>
                      </a:r>
                      <a:r>
                        <a:rPr lang="en-US" sz="2400" dirty="0" smtClean="0">
                          <a:latin typeface="+mn-lt"/>
                        </a:rPr>
                        <a:t>. energy [</a:t>
                      </a:r>
                      <a:r>
                        <a:rPr lang="en-US" sz="2400" dirty="0" err="1" smtClean="0">
                          <a:latin typeface="+mn-lt"/>
                        </a:rPr>
                        <a:t>TeV</a:t>
                      </a:r>
                      <a:r>
                        <a:rPr lang="en-US" sz="2400" dirty="0" smtClean="0">
                          <a:latin typeface="+mn-lt"/>
                        </a:rPr>
                        <a:t>]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14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100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1330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dirty="0" smtClean="0">
                          <a:latin typeface="+mn-lt"/>
                        </a:rPr>
                        <a:t>dipole magnet</a:t>
                      </a:r>
                      <a:r>
                        <a:rPr lang="en-US" sz="2400" baseline="0" dirty="0" smtClean="0">
                          <a:latin typeface="+mn-lt"/>
                        </a:rPr>
                        <a:t> field </a:t>
                      </a:r>
                      <a:r>
                        <a:rPr lang="en-US" sz="2400" dirty="0" smtClean="0">
                          <a:latin typeface="+mn-lt"/>
                        </a:rPr>
                        <a:t> [T]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8.33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16 (20)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circumference [km]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26.7 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100 (83)</a:t>
                      </a: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luminosity [10</a:t>
                      </a:r>
                      <a:r>
                        <a:rPr lang="en-US" sz="2400" baseline="30000" dirty="0" smtClean="0">
                          <a:latin typeface="+mn-lt"/>
                        </a:rPr>
                        <a:t>34 </a:t>
                      </a:r>
                      <a:r>
                        <a:rPr lang="en-US" sz="2400" baseline="0" dirty="0" smtClean="0">
                          <a:latin typeface="+mn-lt"/>
                        </a:rPr>
                        <a:t>cm</a:t>
                      </a:r>
                      <a:r>
                        <a:rPr lang="en-US" sz="2400" baseline="30000" dirty="0" smtClean="0">
                          <a:latin typeface="+mn-lt"/>
                        </a:rPr>
                        <a:t>-2</a:t>
                      </a:r>
                      <a:r>
                        <a:rPr lang="en-US" sz="2400" baseline="0" dirty="0" smtClean="0">
                          <a:latin typeface="+mn-lt"/>
                        </a:rPr>
                        <a:t>s</a:t>
                      </a:r>
                      <a:r>
                        <a:rPr lang="en-US" sz="2400" baseline="30000" dirty="0" smtClean="0">
                          <a:latin typeface="+mn-lt"/>
                        </a:rPr>
                        <a:t>-1</a:t>
                      </a:r>
                      <a:r>
                        <a:rPr lang="en-US" sz="2400" dirty="0" smtClean="0">
                          <a:latin typeface="+mn-lt"/>
                        </a:rPr>
                        <a:t>]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5 [→20?]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n-lt"/>
                        </a:rPr>
                        <a:t>bunch spacing</a:t>
                      </a:r>
                      <a:r>
                        <a:rPr lang="en-US" sz="2400" baseline="0" dirty="0" smtClean="0">
                          <a:latin typeface="+mn-lt"/>
                        </a:rPr>
                        <a:t> [ns]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25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25 {5}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/>
                    <a:p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events / bunch crossing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27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135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+mn-lt"/>
                        </a:rPr>
                        <a:t>170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{34}</a:t>
                      </a:r>
                      <a:endParaRPr lang="en-US" sz="2400" b="1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dirty="0" smtClean="0">
                          <a:latin typeface="+mn-lt"/>
                        </a:rPr>
                        <a:t>bunch population [10</a:t>
                      </a:r>
                      <a:r>
                        <a:rPr lang="en-US" sz="2400" baseline="30000" dirty="0" smtClean="0">
                          <a:latin typeface="+mn-lt"/>
                        </a:rPr>
                        <a:t>11</a:t>
                      </a:r>
                      <a:r>
                        <a:rPr lang="en-US" sz="2400" dirty="0" smtClean="0">
                          <a:latin typeface="+mn-lt"/>
                        </a:rPr>
                        <a:t>]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1.15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2.2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baseline="0" dirty="0" smtClean="0">
                          <a:latin typeface="+mn-lt"/>
                        </a:rPr>
                        <a:t>1 {0.2}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baseline="0" dirty="0" smtClean="0">
                          <a:latin typeface="+mn-lt"/>
                        </a:rPr>
                        <a:t>norm. transverse </a:t>
                      </a:r>
                      <a:r>
                        <a:rPr lang="en-US" sz="2400" baseline="0" dirty="0" err="1" smtClean="0">
                          <a:latin typeface="+mn-lt"/>
                        </a:rPr>
                        <a:t>emitt</a:t>
                      </a:r>
                      <a:r>
                        <a:rPr lang="en-US" sz="2400" baseline="0" dirty="0" smtClean="0">
                          <a:latin typeface="+mn-lt"/>
                        </a:rPr>
                        <a:t>. [</a:t>
                      </a:r>
                      <a:r>
                        <a:rPr lang="en-US" sz="2400" baseline="0" dirty="0" smtClean="0">
                          <a:latin typeface="Symbol" panose="05050102010706020507" pitchFamily="18" charset="2"/>
                          <a:cs typeface="Symbol" charset="2"/>
                        </a:rPr>
                        <a:t>m</a:t>
                      </a:r>
                      <a:r>
                        <a:rPr lang="en-US" sz="2400" baseline="0" dirty="0" smtClean="0">
                          <a:latin typeface="+mn-lt"/>
                          <a:cs typeface="Symbol" charset="2"/>
                        </a:rPr>
                        <a:t>m</a:t>
                      </a:r>
                      <a:r>
                        <a:rPr lang="en-US" sz="2400" baseline="0" dirty="0" smtClean="0">
                          <a:latin typeface="+mn-lt"/>
                        </a:rPr>
                        <a:t>]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3.75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2.5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2.2 {0.44}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2400" dirty="0" smtClean="0">
                          <a:latin typeface="+mn-lt"/>
                        </a:rPr>
                        <a:t>IP beta-function [m]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0.55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0.15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1.1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+mn-lt"/>
                        </a:rPr>
                        <a:t>IP beam size [</a:t>
                      </a:r>
                      <a:r>
                        <a:rPr lang="en-US" sz="2400" baseline="0" dirty="0" smtClean="0">
                          <a:latin typeface="Symbol" panose="05050102010706020507" pitchFamily="18" charset="2"/>
                          <a:cs typeface="Symbol" charset="2"/>
                        </a:rPr>
                        <a:t>m</a:t>
                      </a:r>
                      <a:r>
                        <a:rPr lang="en-US" sz="2400" baseline="0" dirty="0" smtClean="0">
                          <a:latin typeface="+mn-lt"/>
                          <a:cs typeface="Symbol" charset="2"/>
                        </a:rPr>
                        <a:t>m</a:t>
                      </a:r>
                      <a:r>
                        <a:rPr lang="en-US" sz="2400" baseline="0" dirty="0" smtClean="0">
                          <a:latin typeface="+mn-lt"/>
                        </a:rPr>
                        <a:t>]</a:t>
                      </a:r>
                      <a:endParaRPr lang="en-US" sz="240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16.7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7.1</a:t>
                      </a:r>
                      <a:endParaRPr lang="en-US" sz="2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2400" dirty="0" smtClean="0">
                          <a:latin typeface="+mn-lt"/>
                        </a:rPr>
                        <a:t>6.8</a:t>
                      </a:r>
                      <a:r>
                        <a:rPr lang="en-US" sz="2400" baseline="0" dirty="0" smtClean="0">
                          <a:latin typeface="+mn-lt"/>
                        </a:rPr>
                        <a:t> {3}</a:t>
                      </a:r>
                      <a:endParaRPr lang="en-US" sz="2400" dirty="0" smtClean="0">
                        <a:latin typeface="+mn-lt"/>
                      </a:endParaRPr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synchrotron rad. [W/m/aperture]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0.17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28 (44)</a:t>
                      </a:r>
                      <a:endParaRPr lang="en-US" sz="2400" dirty="0"/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critical energy [</a:t>
                      </a:r>
                      <a:r>
                        <a:rPr lang="en-US" sz="2400" baseline="0" dirty="0" err="1" smtClean="0"/>
                        <a:t>keV</a:t>
                      </a:r>
                      <a:r>
                        <a:rPr lang="en-US" sz="2400" baseline="0" dirty="0" smtClean="0"/>
                        <a:t>]</a:t>
                      </a:r>
                      <a:endParaRPr lang="en-US" sz="2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0.044</a:t>
                      </a:r>
                      <a:endParaRPr lang="en-US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4.3 (5.5)</a:t>
                      </a:r>
                      <a:endParaRPr lang="en-US" sz="2400" dirty="0"/>
                    </a:p>
                  </a:txBody>
                  <a:tcPr/>
                </a:tc>
              </a:tr>
              <a:tr h="42323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total </a:t>
                      </a:r>
                      <a:r>
                        <a:rPr lang="en-US" sz="2400" b="1" dirty="0" err="1" smtClean="0">
                          <a:solidFill>
                            <a:srgbClr val="FF0000"/>
                          </a:solidFill>
                        </a:rPr>
                        <a:t>syn.rad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. power [MW]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0.0072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0.0146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4.8 (5.8)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</a:tr>
              <a:tr h="423238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0000CC"/>
                          </a:solidFill>
                        </a:rPr>
                        <a:t>long</a:t>
                      </a:r>
                      <a:r>
                        <a:rPr lang="en-US" sz="2400" b="1" baseline="0" dirty="0" smtClean="0">
                          <a:solidFill>
                            <a:srgbClr val="0000CC"/>
                          </a:solidFill>
                        </a:rPr>
                        <a:t>itudinal damping time [h]</a:t>
                      </a:r>
                      <a:endParaRPr lang="en-US" sz="2400" b="1" dirty="0">
                        <a:solidFill>
                          <a:srgbClr val="0000CC"/>
                        </a:solidFill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24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12.9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250"/>
                        </a:spcBef>
                        <a:spcAft>
                          <a:spcPts val="250"/>
                        </a:spcAft>
                      </a:pPr>
                      <a:r>
                        <a:rPr lang="en-GB" sz="2400" b="1" dirty="0" smtClean="0">
                          <a:solidFill>
                            <a:srgbClr val="0000CC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0.54 (0.32)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3975" marR="53975" marT="17780" marB="1778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 rot="20523686">
            <a:off x="1597231" y="2455621"/>
            <a:ext cx="6113459" cy="1754326"/>
          </a:xfrm>
          <a:prstGeom prst="rect">
            <a:avLst/>
          </a:prstGeom>
          <a:solidFill>
            <a:srgbClr val="FFFF00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prstClr val="black"/>
                </a:solidFill>
              </a:rPr>
              <a:t>FCC-</a:t>
            </a:r>
            <a:r>
              <a:rPr lang="en-GB" sz="3600" i="1" dirty="0" err="1">
                <a:solidFill>
                  <a:prstClr val="black"/>
                </a:solidFill>
              </a:rPr>
              <a:t>hh</a:t>
            </a:r>
            <a:r>
              <a:rPr lang="en-GB" sz="3600" dirty="0">
                <a:solidFill>
                  <a:prstClr val="black"/>
                </a:solidFill>
              </a:rPr>
              <a:t> baseline parameters defined in EDMS No. 1342402, FCC-ACC-SPC-0001</a:t>
            </a:r>
          </a:p>
        </p:txBody>
      </p:sp>
    </p:spTree>
    <p:extLst>
      <p:ext uri="{BB962C8B-B14F-4D97-AF65-F5344CB8AC3E}">
        <p14:creationId xmlns:p14="http://schemas.microsoft.com/office/powerpoint/2010/main" val="14145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:mv="urn:schemas-microsoft-com:mac:vml" xmlns="">
      <mp:transition xmlns:mp="http://schemas.microsoft.com/office/mac/powerpoint/2008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42" y="884908"/>
            <a:ext cx="8622313" cy="597309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hielding of final triplet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 bwMode="auto">
          <a:xfrm flipH="1">
            <a:off x="1763688" y="5517232"/>
            <a:ext cx="5832648" cy="0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959317" y="5517243"/>
            <a:ext cx="1095172" cy="106695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buClr>
                <a:srgbClr val="0000FF"/>
              </a:buClr>
              <a:buSzPct val="80000"/>
            </a:pPr>
            <a:r>
              <a:rPr lang="en-GB" sz="2000" b="1" kern="0" dirty="0" smtClean="0">
                <a:solidFill>
                  <a:srgbClr val="00B050"/>
                </a:solidFill>
              </a:rPr>
              <a:t>50 </a:t>
            </a:r>
            <a:r>
              <a:rPr lang="en-GB" sz="2000" b="1" kern="0" dirty="0" err="1" smtClean="0">
                <a:solidFill>
                  <a:srgbClr val="00B050"/>
                </a:solidFill>
              </a:rPr>
              <a:t>MGy</a:t>
            </a:r>
            <a:endParaRPr lang="en-GB" sz="2000" b="1" kern="0" dirty="0" smtClean="0">
              <a:solidFill>
                <a:srgbClr val="00B050"/>
              </a:solidFill>
            </a:endParaRPr>
          </a:p>
          <a:p>
            <a:pPr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000" b="1" kern="0" dirty="0" smtClean="0">
                <a:solidFill>
                  <a:srgbClr val="00B050"/>
                </a:solidFill>
              </a:rPr>
              <a:t>at</a:t>
            </a:r>
          </a:p>
          <a:p>
            <a:pPr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000" b="1" kern="0" dirty="0" smtClean="0">
                <a:solidFill>
                  <a:srgbClr val="00B050"/>
                </a:solidFill>
              </a:rPr>
              <a:t>3000/fb</a:t>
            </a:r>
            <a:endParaRPr lang="en-GB" sz="2000" b="1" kern="0" dirty="0" smtClean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6551" y="684853"/>
            <a:ext cx="1059906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000" kern="0" dirty="0"/>
              <a:t>l</a:t>
            </a:r>
            <a:r>
              <a:rPr lang="en-GB" sz="2000" kern="0" dirty="0" smtClean="0">
                <a:latin typeface="+mn-lt"/>
              </a:rPr>
              <a:t>*=36 m</a:t>
            </a:r>
            <a:endParaRPr lang="en-GB" sz="2000" kern="0" dirty="0" smtClean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16545" y="6488668"/>
            <a:ext cx="2852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M.I</a:t>
            </a:r>
            <a:r>
              <a:rPr lang="en-GB" dirty="0"/>
              <a:t>. </a:t>
            </a:r>
            <a:r>
              <a:rPr lang="en-GB" dirty="0" err="1"/>
              <a:t>Besana</a:t>
            </a:r>
            <a:r>
              <a:rPr lang="en-GB" dirty="0"/>
              <a:t> and F. Cerutti</a:t>
            </a:r>
          </a:p>
        </p:txBody>
      </p:sp>
    </p:spTree>
    <p:extLst>
      <p:ext uri="{BB962C8B-B14F-4D97-AF65-F5344CB8AC3E}">
        <p14:creationId xmlns:p14="http://schemas.microsoft.com/office/powerpoint/2010/main" val="328280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Symbol" panose="05050102010706020507" pitchFamily="18" charset="2"/>
              </a:rPr>
              <a:t>b</a:t>
            </a:r>
            <a:r>
              <a:rPr lang="en-GB" dirty="0" smtClean="0"/>
              <a:t>* reach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2" y="860294"/>
            <a:ext cx="8352928" cy="54176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16550" y="6488668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R. Martin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084094" y="6457890"/>
            <a:ext cx="1059906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000" kern="0" dirty="0"/>
              <a:t>l</a:t>
            </a:r>
            <a:r>
              <a:rPr lang="en-GB" sz="2000" kern="0" dirty="0" smtClean="0">
                <a:latin typeface="+mn-lt"/>
              </a:rPr>
              <a:t>*=36 m</a:t>
            </a:r>
            <a:endParaRPr lang="en-GB" sz="20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794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7064" y="908732"/>
            <a:ext cx="3556824" cy="2996697"/>
          </a:xfrm>
          <a:prstGeom prst="rect">
            <a:avLst/>
          </a:prstGeom>
        </p:spPr>
        <p:txBody>
          <a:bodyPr>
            <a:noAutofit/>
          </a:bodyPr>
          <a:lstStyle>
            <a:lvl1pPr marL="49377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/>
              <a:buChar char="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5256" indent="-4572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2708" indent="-34290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5316" indent="-3429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buClr>
                <a:srgbClr val="DDDDDD"/>
              </a:buClr>
              <a:buFont typeface="Arial"/>
              <a:buNone/>
            </a:pPr>
            <a:r>
              <a:rPr lang="en-US" sz="500" dirty="0">
                <a:solidFill>
                  <a:srgbClr val="0C377B"/>
                </a:solidFill>
              </a:rPr>
              <a:t>	</a:t>
            </a:r>
          </a:p>
          <a:p>
            <a:pPr marL="36513" indent="0">
              <a:buClr>
                <a:srgbClr val="DDDDDD"/>
              </a:buClr>
              <a:buFont typeface="Arial"/>
              <a:buNone/>
            </a:pPr>
            <a:r>
              <a:rPr lang="en-US" b="1" dirty="0" smtClean="0">
                <a:solidFill>
                  <a:srgbClr val="0C377B"/>
                </a:solidFill>
              </a:rPr>
              <a:t>High synchrotron </a:t>
            </a:r>
          </a:p>
          <a:p>
            <a:pPr marL="36513" indent="0">
              <a:buClr>
                <a:srgbClr val="DDDDDD"/>
              </a:buClr>
              <a:buFont typeface="Arial"/>
              <a:buNone/>
            </a:pPr>
            <a:r>
              <a:rPr lang="en-US" b="1" dirty="0" smtClean="0">
                <a:solidFill>
                  <a:srgbClr val="0C377B"/>
                </a:solidFill>
              </a:rPr>
              <a:t>radiation load (SR) of protons @ 50 </a:t>
            </a:r>
            <a:r>
              <a:rPr lang="en-US" b="1" dirty="0" err="1" smtClean="0">
                <a:solidFill>
                  <a:srgbClr val="0C377B"/>
                </a:solidFill>
              </a:rPr>
              <a:t>TeV</a:t>
            </a:r>
            <a:r>
              <a:rPr lang="en-US" b="1" dirty="0" smtClean="0">
                <a:solidFill>
                  <a:srgbClr val="0C377B"/>
                </a:solidFill>
              </a:rPr>
              <a:t>:</a:t>
            </a:r>
          </a:p>
          <a:p>
            <a:pPr marL="36513" indent="0">
              <a:buClr>
                <a:srgbClr val="DDDDDD"/>
              </a:buClr>
              <a:buFont typeface="Arial"/>
              <a:buNone/>
            </a:pPr>
            <a:endParaRPr lang="en-US" sz="900" b="1" dirty="0" smtClean="0">
              <a:solidFill>
                <a:srgbClr val="0C377B"/>
              </a:solidFill>
            </a:endParaRPr>
          </a:p>
          <a:p>
            <a:pPr marL="36513" indent="0">
              <a:buClr>
                <a:srgbClr val="DDDDDD"/>
              </a:buClr>
              <a:buFont typeface="Arial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~30 W/m/beam (@16 T)</a:t>
            </a:r>
          </a:p>
          <a:p>
            <a:pPr marL="379413" indent="-342900">
              <a:buClr>
                <a:srgbClr val="DDDDDD"/>
              </a:buClr>
              <a:buFont typeface="Wingdings" pitchFamily="2" charset="2"/>
              <a:buChar char="à"/>
            </a:pP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5 MW total in arcs</a:t>
            </a:r>
          </a:p>
          <a:p>
            <a:pPr marL="379413" indent="-342900">
              <a:buClr>
                <a:srgbClr val="DDDDDD"/>
              </a:buClr>
              <a:buFont typeface="Wingdings" pitchFamily="2" charset="2"/>
              <a:buChar char="à"/>
            </a:pPr>
            <a:r>
              <a:rPr lang="en-US" sz="2000" dirty="0" smtClean="0">
                <a:solidFill>
                  <a:srgbClr val="0C377B"/>
                </a:solidFill>
              </a:rPr>
              <a:t>(LHC </a:t>
            </a:r>
            <a:r>
              <a:rPr lang="en-US" sz="2000" dirty="0">
                <a:solidFill>
                  <a:srgbClr val="0C377B"/>
                </a:solidFill>
              </a:rPr>
              <a:t>&lt;</a:t>
            </a:r>
            <a:r>
              <a:rPr lang="en-US" sz="2000" dirty="0" smtClean="0">
                <a:solidFill>
                  <a:srgbClr val="0C377B"/>
                </a:solidFill>
              </a:rPr>
              <a:t>0.2 W/m)</a:t>
            </a:r>
            <a:endParaRPr lang="en-US" sz="2000" dirty="0">
              <a:solidFill>
                <a:srgbClr val="0C377B"/>
              </a:solidFill>
            </a:endParaRPr>
          </a:p>
          <a:p>
            <a:pPr marL="379413" indent="-342900">
              <a:buClr>
                <a:srgbClr val="DDDDDD"/>
              </a:buClr>
              <a:buFont typeface="Wingdings" pitchFamily="2" charset="2"/>
              <a:buChar char="à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Clr>
                <a:srgbClr val="DDDDDD"/>
              </a:buClr>
              <a:buFont typeface="Arial"/>
              <a:buNone/>
            </a:pPr>
            <a:endParaRPr lang="en-US" sz="1600" dirty="0" smtClean="0">
              <a:solidFill>
                <a:srgbClr val="0C377B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8" y="4030659"/>
            <a:ext cx="835292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377B"/>
                </a:solidFill>
              </a:rPr>
              <a:t>Beam screen to capture SR and “protect” cold mass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Power mostly cooled at beam screen temperature;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377B"/>
                </a:solidFill>
              </a:rPr>
              <a:t>Only minor part going to magnets at 2 – 4 K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C377B"/>
                </a:solidFill>
                <a:latin typeface="Calibri"/>
              </a:rPr>
              <a:t>	→ </a:t>
            </a:r>
            <a:r>
              <a:rPr lang="en-US" sz="2400" b="1" dirty="0" err="1">
                <a:solidFill>
                  <a:srgbClr val="0C377B"/>
                </a:solidFill>
              </a:rPr>
              <a:t>Optimisation</a:t>
            </a:r>
            <a:r>
              <a:rPr lang="en-US" sz="2400" b="1" dirty="0">
                <a:solidFill>
                  <a:srgbClr val="0C377B"/>
                </a:solidFill>
              </a:rPr>
              <a:t> of temperature, space, vacuum,		 impedance, e-cloud, etc.</a:t>
            </a:r>
          </a:p>
        </p:txBody>
      </p:sp>
      <p:pic>
        <p:nvPicPr>
          <p:cNvPr id="3" name="Picture 2" descr="beamscree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459" y="991204"/>
            <a:ext cx="5685037" cy="2924801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0242" y="-27384"/>
            <a:ext cx="9150188" cy="1008000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                 FCC-</a:t>
            </a:r>
            <a:r>
              <a:rPr lang="en-US" sz="3600" dirty="0" err="1" smtClean="0"/>
              <a:t>hh</a:t>
            </a:r>
            <a:r>
              <a:rPr lang="en-US" sz="3600" dirty="0" smtClean="0"/>
              <a:t> </a:t>
            </a:r>
            <a:r>
              <a:rPr lang="en-GB" sz="3600" kern="0" dirty="0" smtClean="0"/>
              <a:t>s</a:t>
            </a:r>
            <a:r>
              <a:rPr lang="en-GB" sz="3600" kern="0" dirty="0" smtClean="0">
                <a:cs typeface="Calibri" pitchFamily="34" charset="0"/>
              </a:rPr>
              <a:t>ynchrotron radiation</a:t>
            </a:r>
            <a:endParaRPr lang="en-GB" sz="3600" kern="0" dirty="0">
              <a:cs typeface="Calibri" pitchFamily="34" charset="0"/>
            </a:endParaRPr>
          </a:p>
        </p:txBody>
      </p:sp>
      <p:pic>
        <p:nvPicPr>
          <p:cNvPr id="12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" y="24252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556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dvanced beam screen</a:t>
            </a:r>
            <a:endParaRPr lang="en-GB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579814" y="997779"/>
            <a:ext cx="7996844" cy="5882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Configuration:</a:t>
            </a:r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combined BS, made up of a LHC-like BS with a continuous slot and an “external” SR power absorber is proposed here.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GB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418" y="2222597"/>
            <a:ext cx="4221910" cy="411712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6903333" y="2859577"/>
            <a:ext cx="1300376" cy="107234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883117" y="3931922"/>
            <a:ext cx="1300376" cy="490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870477" y="3931920"/>
            <a:ext cx="1032857" cy="3101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58737" y="3106194"/>
            <a:ext cx="34913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43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6396" y="3599112"/>
            <a:ext cx="34913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18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33590" y="3594748"/>
            <a:ext cx="34913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15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86201" y="6016555"/>
            <a:ext cx="1978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lotted BS solution</a:t>
            </a:r>
          </a:p>
          <a:p>
            <a:pPr algn="ctr"/>
            <a:r>
              <a:rPr lang="en-GB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symmetric</a:t>
            </a:r>
            <a:endParaRPr lang="en-GB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713572" y="3685385"/>
            <a:ext cx="1005980" cy="865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1" y="2407262"/>
            <a:ext cx="3323850" cy="36713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89410" y="6276035"/>
            <a:ext cx="1978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LHC-like BS solution</a:t>
            </a:r>
            <a:endParaRPr lang="en-GB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652939" y="3931919"/>
            <a:ext cx="1262498" cy="3102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109622" y="3580322"/>
            <a:ext cx="34913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18</a:t>
            </a:r>
            <a:endParaRPr lang="en-GB" sz="1400" dirty="0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1872118" y="3934088"/>
            <a:ext cx="1300376" cy="490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2256863" y="3594342"/>
            <a:ext cx="34913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18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5723314" y="3594343"/>
            <a:ext cx="262886" cy="68671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cxnSp>
        <p:nvCxnSpPr>
          <p:cNvPr id="50" name="Straight Arrow Connector 49"/>
          <p:cNvCxnSpPr>
            <a:endCxn id="45" idx="1"/>
          </p:cNvCxnSpPr>
          <p:nvPr/>
        </p:nvCxnSpPr>
        <p:spPr>
          <a:xfrm>
            <a:off x="5305599" y="2576945"/>
            <a:ext cx="456214" cy="11179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962050" y="2222596"/>
            <a:ext cx="197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Continuous slot</a:t>
            </a:r>
            <a:endParaRPr lang="en-GB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984992" y="3274339"/>
            <a:ext cx="660908" cy="6463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745342" y="2946277"/>
            <a:ext cx="197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V-shaped SR abs.</a:t>
            </a:r>
            <a:endParaRPr lang="en-GB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7540" y="997779"/>
            <a:ext cx="1595309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000" kern="0" dirty="0" smtClean="0">
                <a:latin typeface="+mn-lt"/>
              </a:rPr>
              <a:t>R. Kersevan</a:t>
            </a:r>
            <a:endParaRPr lang="en-GB" sz="20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891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 2"/>
          <p:cNvSpPr txBox="1">
            <a:spLocks/>
          </p:cNvSpPr>
          <p:nvPr/>
        </p:nvSpPr>
        <p:spPr>
          <a:xfrm>
            <a:off x="0" y="975577"/>
            <a:ext cx="8853055" cy="5882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 Ray-Tracing (</a:t>
            </a:r>
            <a:r>
              <a:rPr lang="en-GB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Synrad</a:t>
            </a:r>
            <a:r>
              <a:rPr lang="en-GB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+):</a:t>
            </a:r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high-energy small vertical angle opening of the primary SR fan passes almost unscathed inside of the 2x 1.57 mm-high continuous slot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en-GB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3" y="2585603"/>
            <a:ext cx="3173861" cy="322232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1332" y="6154164"/>
            <a:ext cx="3173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SR-induced gas load may interact with the beam</a:t>
            </a:r>
            <a:endParaRPr lang="en-GB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883894" y="3685385"/>
            <a:ext cx="773084" cy="865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638" y="2759816"/>
            <a:ext cx="3114418" cy="301319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28256" y="6112598"/>
            <a:ext cx="3173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a fraction of the SR-induced gas load may interact with the beam</a:t>
            </a:r>
            <a:endParaRPr lang="en-GB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730" y="2516955"/>
            <a:ext cx="4009628" cy="3498913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hoton tracks with slot &amp; V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167540" y="997779"/>
            <a:ext cx="1595309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000" kern="0" dirty="0" smtClean="0">
                <a:latin typeface="+mn-lt"/>
              </a:rPr>
              <a:t>R. Kersevan</a:t>
            </a:r>
            <a:endParaRPr lang="en-GB" sz="20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7614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68759" y="5651956"/>
            <a:ext cx="219573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4D4D4D"/>
                </a:solidFill>
              </a:rPr>
              <a:t>P. Lebrun, L. Tavian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965872"/>
            <a:ext cx="5472609" cy="51800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48064" y="6276"/>
            <a:ext cx="4025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00CC"/>
                </a:solidFill>
              </a:rPr>
              <a:t>contributions: beam screen (BS) &amp; cold bore (BS heat radiation)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92086" y="2387203"/>
            <a:ext cx="3851921" cy="3077766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r>
              <a:rPr lang="en-GB" sz="2000" b="1" dirty="0">
                <a:solidFill>
                  <a:srgbClr val="0C377B"/>
                </a:solidFill>
              </a:rPr>
              <a:t>At 1.9 K cm optimum BS temperature range: 50-100 K; </a:t>
            </a:r>
          </a:p>
          <a:p>
            <a:r>
              <a:rPr lang="en-GB" sz="2000" b="1" dirty="0">
                <a:solidFill>
                  <a:srgbClr val="0C377B"/>
                </a:solidFill>
              </a:rPr>
              <a:t>But impedance increases with temperature </a:t>
            </a:r>
            <a:r>
              <a:rPr lang="en-GB" sz="2000" b="1" dirty="0">
                <a:solidFill>
                  <a:srgbClr val="0C377B"/>
                </a:solidFill>
                <a:sym typeface="Wingdings" panose="05000000000000000000" pitchFamily="2" charset="2"/>
              </a:rPr>
              <a:t> instabilities</a:t>
            </a:r>
            <a:endParaRPr lang="en-GB" sz="2000" b="1" dirty="0">
              <a:solidFill>
                <a:srgbClr val="0C377B"/>
              </a:solidFill>
            </a:endParaRPr>
          </a:p>
          <a:p>
            <a:endParaRPr lang="en-GB" sz="2000" b="1" dirty="0">
              <a:solidFill>
                <a:srgbClr val="0C377B"/>
              </a:solidFill>
            </a:endParaRPr>
          </a:p>
          <a:p>
            <a:r>
              <a:rPr lang="en-GB" sz="2000" b="1" dirty="0">
                <a:solidFill>
                  <a:srgbClr val="FF0000"/>
                </a:solidFill>
              </a:rPr>
              <a:t>40-60 K favoured by vacuum &amp; impedance  considerations</a:t>
            </a:r>
          </a:p>
          <a:p>
            <a:endParaRPr lang="en-GB" sz="2000" b="1" dirty="0">
              <a:solidFill>
                <a:srgbClr val="FF0000"/>
              </a:solidFill>
            </a:endParaRPr>
          </a:p>
          <a:p>
            <a:r>
              <a:rPr lang="en-GB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 100 MW refrigerator power      on </a:t>
            </a:r>
            <a:r>
              <a:rPr lang="en-GB" sz="2000" b="1" dirty="0" err="1">
                <a:solidFill>
                  <a:srgbClr val="FF0000"/>
                </a:solidFill>
                <a:sym typeface="Wingdings" panose="05000000000000000000" pitchFamily="2" charset="2"/>
              </a:rPr>
              <a:t>cryo</a:t>
            </a:r>
            <a:r>
              <a:rPr lang="en-GB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 plant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18928" y="1191"/>
            <a:ext cx="9199440" cy="1008000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              FCC-</a:t>
            </a:r>
            <a:r>
              <a:rPr lang="en-US" dirty="0" err="1" smtClean="0"/>
              <a:t>hh</a:t>
            </a:r>
            <a:r>
              <a:rPr lang="en-US" dirty="0" smtClean="0"/>
              <a:t>: </a:t>
            </a:r>
            <a:r>
              <a:rPr lang="en-GB" kern="0" dirty="0" err="1"/>
              <a:t>c</a:t>
            </a:r>
            <a:r>
              <a:rPr lang="en-GB" kern="0" dirty="0" err="1" smtClean="0">
                <a:cs typeface="Calibri" pitchFamily="34" charset="0"/>
              </a:rPr>
              <a:t>ryo</a:t>
            </a:r>
            <a:r>
              <a:rPr lang="en-GB" kern="0" dirty="0" smtClean="0">
                <a:cs typeface="Calibri" pitchFamily="34" charset="0"/>
              </a:rPr>
              <a:t> </a:t>
            </a:r>
            <a:r>
              <a:rPr lang="en-GB" kern="0" dirty="0">
                <a:cs typeface="Calibri" pitchFamily="34" charset="0"/>
              </a:rPr>
              <a:t>power for </a:t>
            </a:r>
            <a:r>
              <a:rPr lang="en-GB" kern="0" dirty="0" smtClean="0">
                <a:cs typeface="Calibri" pitchFamily="34" charset="0"/>
              </a:rPr>
              <a:t>SR </a:t>
            </a:r>
            <a:r>
              <a:rPr lang="en-GB" kern="0" dirty="0">
                <a:cs typeface="Calibri" pitchFamily="34" charset="0"/>
              </a:rPr>
              <a:t>heat</a:t>
            </a:r>
          </a:p>
        </p:txBody>
      </p:sp>
      <p:pic>
        <p:nvPicPr>
          <p:cNvPr id="10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" y="52827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148064" y="1124756"/>
            <a:ext cx="4025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C377B"/>
                </a:solidFill>
              </a:rPr>
              <a:t>Contributions to </a:t>
            </a:r>
            <a:r>
              <a:rPr lang="en-GB" sz="2000" b="1" dirty="0" err="1">
                <a:solidFill>
                  <a:srgbClr val="0C377B"/>
                </a:solidFill>
              </a:rPr>
              <a:t>cryo</a:t>
            </a:r>
            <a:r>
              <a:rPr lang="en-GB" sz="2000" b="1" dirty="0">
                <a:solidFill>
                  <a:srgbClr val="0C377B"/>
                </a:solidFill>
              </a:rPr>
              <a:t> load: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C377B"/>
                </a:solidFill>
              </a:rPr>
              <a:t>beam screen (BS) &amp;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rgbClr val="0C377B"/>
                </a:solidFill>
              </a:rPr>
              <a:t>cold bore (BS heat radiation)</a:t>
            </a:r>
          </a:p>
        </p:txBody>
      </p:sp>
    </p:spTree>
    <p:extLst>
      <p:ext uri="{BB962C8B-B14F-4D97-AF65-F5344CB8AC3E}">
        <p14:creationId xmlns:p14="http://schemas.microsoft.com/office/powerpoint/2010/main" val="22251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038221"/>
            <a:ext cx="89727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000" b="1" dirty="0">
                <a:solidFill>
                  <a:srgbClr val="0C377B"/>
                </a:solidFill>
              </a:rPr>
              <a:t>FCC-</a:t>
            </a:r>
            <a:r>
              <a:rPr lang="en-GB" sz="2000" b="1" dirty="0" err="1">
                <a:solidFill>
                  <a:srgbClr val="0C377B"/>
                </a:solidFill>
              </a:rPr>
              <a:t>hh</a:t>
            </a:r>
            <a:r>
              <a:rPr lang="en-GB" sz="2000" b="1" dirty="0">
                <a:solidFill>
                  <a:srgbClr val="0C377B"/>
                </a:solidFill>
              </a:rPr>
              <a:t> general considerations (assuming operation over 25 years)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b="1" dirty="0">
                <a:solidFill>
                  <a:srgbClr val="0C377B"/>
                </a:solidFill>
              </a:rPr>
              <a:t>Initial luminosity </a:t>
            </a:r>
            <a:r>
              <a:rPr lang="en-GB" sz="2000" dirty="0">
                <a:solidFill>
                  <a:srgbClr val="0C377B"/>
                </a:solidFill>
              </a:rPr>
              <a:t>should be equal to final HL LHC luminosity </a:t>
            </a:r>
          </a:p>
          <a:p>
            <a:pPr lvl="2"/>
            <a:r>
              <a:rPr lang="en-GB" sz="2000" b="1" dirty="0">
                <a:solidFill>
                  <a:srgbClr val="0C377B"/>
                </a:solidFill>
                <a:sym typeface="Wingdings" panose="05000000000000000000" pitchFamily="2" charset="2"/>
              </a:rPr>
              <a:t></a:t>
            </a:r>
            <a:r>
              <a:rPr lang="en-GB" sz="2000" b="1" dirty="0">
                <a:solidFill>
                  <a:srgbClr val="0C377B"/>
                </a:solidFill>
              </a:rPr>
              <a:t> 5x10</a:t>
            </a:r>
            <a:r>
              <a:rPr lang="en-GB" sz="2000" b="1" baseline="30000" dirty="0">
                <a:solidFill>
                  <a:srgbClr val="0C377B"/>
                </a:solidFill>
              </a:rPr>
              <a:t>34</a:t>
            </a:r>
            <a:r>
              <a:rPr lang="en-GB" sz="2000" b="1" dirty="0">
                <a:solidFill>
                  <a:srgbClr val="0C377B"/>
                </a:solidFill>
              </a:rPr>
              <a:t> cm</a:t>
            </a:r>
            <a:r>
              <a:rPr lang="en-GB" sz="2000" b="1" baseline="30000" dirty="0">
                <a:solidFill>
                  <a:srgbClr val="0C377B"/>
                </a:solidFill>
              </a:rPr>
              <a:t>-2</a:t>
            </a:r>
            <a:r>
              <a:rPr lang="en-GB" sz="2000" b="1" dirty="0">
                <a:solidFill>
                  <a:srgbClr val="0C377B"/>
                </a:solidFill>
              </a:rPr>
              <a:t>s</a:t>
            </a:r>
            <a:r>
              <a:rPr lang="en-GB" sz="2000" b="1" baseline="30000" dirty="0">
                <a:solidFill>
                  <a:srgbClr val="0C377B"/>
                </a:solidFill>
              </a:rPr>
              <a:t>-1  </a:t>
            </a:r>
            <a:r>
              <a:rPr lang="en-GB" sz="2000" dirty="0">
                <a:solidFill>
                  <a:srgbClr val="0C377B"/>
                </a:solidFill>
              </a:rPr>
              <a:t>with </a:t>
            </a:r>
            <a:r>
              <a:rPr lang="en-GB" sz="2000" b="1" dirty="0">
                <a:solidFill>
                  <a:srgbClr val="0C377B"/>
                </a:solidFill>
              </a:rPr>
              <a:t>~125 days effective operation / year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b="1" dirty="0">
                <a:solidFill>
                  <a:srgbClr val="0C377B"/>
                </a:solidFill>
              </a:rPr>
              <a:t>Integrated luminosity </a:t>
            </a:r>
            <a:r>
              <a:rPr lang="en-GB" sz="2000" dirty="0">
                <a:solidFill>
                  <a:srgbClr val="0C377B"/>
                </a:solidFill>
              </a:rPr>
              <a:t>(10 years, 125 days eff. operation/y) should be ~ equal to LHC total luminosity </a:t>
            </a:r>
            <a:r>
              <a:rPr lang="en-GB" sz="2000" b="1" dirty="0">
                <a:solidFill>
                  <a:srgbClr val="0C377B"/>
                </a:solidFill>
                <a:sym typeface="Wingdings" panose="05000000000000000000" pitchFamily="2" charset="2"/>
              </a:rPr>
              <a:t></a:t>
            </a:r>
            <a:r>
              <a:rPr lang="en-GB" sz="2000" b="1" dirty="0">
                <a:solidFill>
                  <a:srgbClr val="0C377B"/>
                </a:solidFill>
              </a:rPr>
              <a:t> O(3000 fb</a:t>
            </a:r>
            <a:r>
              <a:rPr lang="en-GB" sz="2000" b="1" baseline="30000" dirty="0">
                <a:solidFill>
                  <a:srgbClr val="0C377B"/>
                </a:solidFill>
              </a:rPr>
              <a:t>-1</a:t>
            </a:r>
            <a:r>
              <a:rPr lang="en-GB" sz="2000" b="1" dirty="0">
                <a:solidFill>
                  <a:srgbClr val="0C377B"/>
                </a:solidFill>
              </a:rPr>
              <a:t>).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b="1" dirty="0">
                <a:solidFill>
                  <a:srgbClr val="0C377B"/>
                </a:solidFill>
              </a:rPr>
              <a:t>FCC total luminosity </a:t>
            </a:r>
            <a:r>
              <a:rPr lang="en-GB" sz="2000" dirty="0">
                <a:solidFill>
                  <a:srgbClr val="0C377B"/>
                </a:solidFill>
              </a:rPr>
              <a:t>should be one order higher than LHC total      </a:t>
            </a:r>
            <a:r>
              <a:rPr lang="en-GB" sz="2000" dirty="0">
                <a:solidFill>
                  <a:srgbClr val="0C377B"/>
                </a:solidFill>
                <a:sym typeface="Wingdings" panose="05000000000000000000" pitchFamily="2" charset="2"/>
              </a:rPr>
              <a:t></a:t>
            </a:r>
            <a:r>
              <a:rPr lang="en-GB" sz="2000" dirty="0">
                <a:solidFill>
                  <a:srgbClr val="0C377B"/>
                </a:solidFill>
              </a:rPr>
              <a:t> </a:t>
            </a:r>
            <a:r>
              <a:rPr lang="en-GB" sz="2000" b="1" dirty="0">
                <a:solidFill>
                  <a:srgbClr val="0C377B"/>
                </a:solidFill>
              </a:rPr>
              <a:t>O(30,000 fb</a:t>
            </a:r>
            <a:r>
              <a:rPr lang="en-GB" sz="2000" b="1" baseline="30000" dirty="0">
                <a:solidFill>
                  <a:srgbClr val="0C377B"/>
                </a:solidFill>
              </a:rPr>
              <a:t>-1</a:t>
            </a:r>
            <a:r>
              <a:rPr lang="en-GB" sz="2000" b="1" dirty="0">
                <a:solidFill>
                  <a:srgbClr val="0C377B"/>
                </a:solidFill>
              </a:rPr>
              <a:t>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3059" y="-27384"/>
            <a:ext cx="9150188" cy="864096"/>
          </a:xfrm>
          <a:prstGeom prst="rect">
            <a:avLst/>
          </a:prstGeom>
          <a:solidFill>
            <a:schemeClr val="tx1"/>
          </a:solidFill>
        </p:spPr>
        <p:txBody>
          <a:bodyPr tIns="36000" bIns="36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rgbClr val="FFFF00"/>
                </a:solidFill>
              </a:rPr>
              <a:t>               FCC-</a:t>
            </a:r>
            <a:r>
              <a:rPr lang="en-US" sz="3200" b="1" dirty="0" err="1" smtClean="0">
                <a:solidFill>
                  <a:srgbClr val="FFFF00"/>
                </a:solidFill>
              </a:rPr>
              <a:t>hh</a:t>
            </a:r>
            <a:r>
              <a:rPr lang="en-US" sz="3200" b="1" dirty="0" smtClean="0">
                <a:solidFill>
                  <a:srgbClr val="FFFF00"/>
                </a:solidFill>
              </a:rPr>
              <a:t> luminosity goals &amp; phases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5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" y="-8722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3501020"/>
            <a:ext cx="897279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000" b="1" dirty="0">
                <a:solidFill>
                  <a:srgbClr val="0C377B"/>
                </a:solidFill>
              </a:rPr>
              <a:t>Present parameter sets for the two operation phases: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phase 1 (baseline): 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5x10</a:t>
            </a:r>
            <a:r>
              <a:rPr lang="en-GB" sz="2000" b="1" baseline="30000" dirty="0">
                <a:solidFill>
                  <a:srgbClr val="FF0000"/>
                </a:solidFill>
              </a:rPr>
              <a:t>34</a:t>
            </a:r>
            <a:r>
              <a:rPr lang="en-GB" sz="2000" b="1" dirty="0">
                <a:solidFill>
                  <a:srgbClr val="FF0000"/>
                </a:solidFill>
              </a:rPr>
              <a:t> cm</a:t>
            </a:r>
            <a:r>
              <a:rPr lang="en-GB" sz="2000" b="1" baseline="30000" dirty="0">
                <a:solidFill>
                  <a:srgbClr val="FF0000"/>
                </a:solidFill>
              </a:rPr>
              <a:t>-2</a:t>
            </a:r>
            <a:r>
              <a:rPr lang="en-GB" sz="2000" b="1" dirty="0">
                <a:solidFill>
                  <a:srgbClr val="FF0000"/>
                </a:solidFill>
              </a:rPr>
              <a:t>s</a:t>
            </a:r>
            <a:r>
              <a:rPr lang="en-GB" sz="2000" b="1" baseline="30000" dirty="0">
                <a:solidFill>
                  <a:srgbClr val="FF0000"/>
                </a:solidFill>
              </a:rPr>
              <a:t>-1</a:t>
            </a:r>
            <a:r>
              <a:rPr lang="en-GB" sz="2000" b="1" dirty="0">
                <a:solidFill>
                  <a:srgbClr val="FF0000"/>
                </a:solidFill>
              </a:rPr>
              <a:t> (peak), </a:t>
            </a:r>
            <a:r>
              <a:rPr lang="en-GB" sz="2000" dirty="0">
                <a:solidFill>
                  <a:srgbClr val="0C377B"/>
                </a:solidFill>
              </a:rPr>
              <a:t>average 250 fb</a:t>
            </a:r>
            <a:r>
              <a:rPr lang="en-GB" sz="2000" baseline="30000" dirty="0">
                <a:solidFill>
                  <a:srgbClr val="0C377B"/>
                </a:solidFill>
              </a:rPr>
              <a:t>-1</a:t>
            </a:r>
            <a:r>
              <a:rPr lang="en-GB" sz="2000" dirty="0">
                <a:solidFill>
                  <a:srgbClr val="0C377B"/>
                </a:solidFill>
              </a:rPr>
              <a:t>/year (stops incl.)         </a:t>
            </a:r>
          </a:p>
          <a:p>
            <a:pPr lvl="2"/>
            <a:r>
              <a:rPr lang="en-GB" sz="2000" dirty="0">
                <a:solidFill>
                  <a:srgbClr val="0C377B"/>
                </a:solidFill>
                <a:sym typeface="Wingdings" panose="05000000000000000000" pitchFamily="2" charset="2"/>
              </a:rPr>
              <a:t>       </a:t>
            </a:r>
            <a:r>
              <a:rPr lang="en-GB" sz="2000" dirty="0">
                <a:solidFill>
                  <a:srgbClr val="0C377B"/>
                </a:solidFill>
              </a:rPr>
              <a:t> 2500 fb</a:t>
            </a:r>
            <a:r>
              <a:rPr lang="en-GB" sz="2000" baseline="30000" dirty="0">
                <a:solidFill>
                  <a:srgbClr val="0C377B"/>
                </a:solidFill>
              </a:rPr>
              <a:t>-1</a:t>
            </a:r>
            <a:r>
              <a:rPr lang="en-GB" sz="2000" dirty="0">
                <a:solidFill>
                  <a:srgbClr val="0C377B"/>
                </a:solidFill>
              </a:rPr>
              <a:t> within total of 10 years (~HL LHC total luminosity)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phase 2 (ultimate): 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2.5x10</a:t>
            </a:r>
            <a:r>
              <a:rPr lang="en-GB" sz="2000" b="1" baseline="30000" dirty="0">
                <a:solidFill>
                  <a:srgbClr val="FF0000"/>
                </a:solidFill>
              </a:rPr>
              <a:t>35</a:t>
            </a:r>
            <a:r>
              <a:rPr lang="en-GB" sz="2000" b="1" dirty="0">
                <a:solidFill>
                  <a:srgbClr val="FF0000"/>
                </a:solidFill>
              </a:rPr>
              <a:t> cm</a:t>
            </a:r>
            <a:r>
              <a:rPr lang="en-GB" sz="2000" b="1" baseline="30000" dirty="0">
                <a:solidFill>
                  <a:srgbClr val="FF0000"/>
                </a:solidFill>
              </a:rPr>
              <a:t>-2</a:t>
            </a:r>
            <a:r>
              <a:rPr lang="en-GB" sz="2000" b="1" dirty="0">
                <a:solidFill>
                  <a:srgbClr val="FF0000"/>
                </a:solidFill>
              </a:rPr>
              <a:t>s</a:t>
            </a:r>
            <a:r>
              <a:rPr lang="en-GB" sz="2000" b="1" baseline="30000" dirty="0">
                <a:solidFill>
                  <a:srgbClr val="FF0000"/>
                </a:solidFill>
              </a:rPr>
              <a:t>-1</a:t>
            </a:r>
            <a:r>
              <a:rPr lang="en-GB" sz="2000" b="1" dirty="0">
                <a:solidFill>
                  <a:srgbClr val="FF0000"/>
                </a:solidFill>
              </a:rPr>
              <a:t> (peak)</a:t>
            </a:r>
            <a:r>
              <a:rPr lang="en-GB" sz="2000" b="1" dirty="0">
                <a:solidFill>
                  <a:srgbClr val="0C377B"/>
                </a:solidFill>
              </a:rPr>
              <a:t>, </a:t>
            </a:r>
            <a:r>
              <a:rPr lang="en-GB" sz="2000" dirty="0">
                <a:solidFill>
                  <a:srgbClr val="0C377B"/>
                </a:solidFill>
              </a:rPr>
              <a:t>average</a:t>
            </a:r>
            <a:r>
              <a:rPr lang="en-GB" sz="2000" b="1" dirty="0">
                <a:solidFill>
                  <a:srgbClr val="0C377B"/>
                </a:solidFill>
              </a:rPr>
              <a:t> </a:t>
            </a:r>
            <a:r>
              <a:rPr lang="en-GB" sz="2000" dirty="0">
                <a:solidFill>
                  <a:srgbClr val="0C377B"/>
                </a:solidFill>
              </a:rPr>
              <a:t>1000 fb</a:t>
            </a:r>
            <a:r>
              <a:rPr lang="en-GB" sz="2000" baseline="30000" dirty="0">
                <a:solidFill>
                  <a:srgbClr val="0C377B"/>
                </a:solidFill>
              </a:rPr>
              <a:t>-1</a:t>
            </a:r>
            <a:r>
              <a:rPr lang="en-GB" sz="2000" dirty="0">
                <a:solidFill>
                  <a:srgbClr val="0C377B"/>
                </a:solidFill>
              </a:rPr>
              <a:t>/year (stops incl.)    </a:t>
            </a:r>
          </a:p>
          <a:p>
            <a:pPr lvl="3"/>
            <a:r>
              <a:rPr lang="en-GB" sz="2000" dirty="0">
                <a:solidFill>
                  <a:srgbClr val="0C377B"/>
                </a:solidFill>
                <a:sym typeface="Wingdings" panose="05000000000000000000" pitchFamily="2" charset="2"/>
              </a:rPr>
              <a:t></a:t>
            </a:r>
            <a:r>
              <a:rPr lang="en-GB" sz="2000" dirty="0">
                <a:solidFill>
                  <a:srgbClr val="0C377B"/>
                </a:solidFill>
              </a:rPr>
              <a:t> 15,000 fb</a:t>
            </a:r>
            <a:r>
              <a:rPr lang="en-GB" sz="2000" baseline="30000" dirty="0">
                <a:solidFill>
                  <a:srgbClr val="0C377B"/>
                </a:solidFill>
              </a:rPr>
              <a:t>-1</a:t>
            </a:r>
            <a:r>
              <a:rPr lang="en-GB" sz="2000" dirty="0">
                <a:solidFill>
                  <a:srgbClr val="0C377B"/>
                </a:solidFill>
              </a:rPr>
              <a:t> within 15 years (~6x HL-LHC total luminosity).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sz="2000" b="1" dirty="0">
                <a:solidFill>
                  <a:srgbClr val="FF0000"/>
                </a:solidFill>
              </a:rPr>
              <a:t>yielding total luminosity ~17,500 fb</a:t>
            </a:r>
            <a:r>
              <a:rPr lang="en-GB" sz="2000" b="1" baseline="30000" dirty="0">
                <a:solidFill>
                  <a:srgbClr val="FF0000"/>
                </a:solidFill>
              </a:rPr>
              <a:t>-1</a:t>
            </a:r>
            <a:r>
              <a:rPr lang="en-GB" sz="2000" b="1" dirty="0">
                <a:solidFill>
                  <a:srgbClr val="FF0000"/>
                </a:solidFill>
              </a:rPr>
              <a:t> over 25 years of operation</a:t>
            </a:r>
          </a:p>
        </p:txBody>
      </p:sp>
    </p:spTree>
    <p:extLst>
      <p:ext uri="{BB962C8B-B14F-4D97-AF65-F5344CB8AC3E}">
        <p14:creationId xmlns:p14="http://schemas.microsoft.com/office/powerpoint/2010/main" val="307158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059" y="-27384"/>
            <a:ext cx="9150188" cy="864096"/>
          </a:xfrm>
          <a:prstGeom prst="rect">
            <a:avLst/>
          </a:prstGeom>
          <a:solidFill>
            <a:schemeClr val="tx1"/>
          </a:solidFill>
        </p:spPr>
        <p:txBody>
          <a:bodyPr tIns="36000" bIns="36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	      luminosity evolution over 24 h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00" y="5685761"/>
            <a:ext cx="4222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phase 1: </a:t>
            </a:r>
            <a:r>
              <a:rPr lang="en-GB" b="1" dirty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GB" b="1" dirty="0">
                <a:solidFill>
                  <a:srgbClr val="C00000"/>
                </a:solidFill>
              </a:rPr>
              <a:t>*=1.1 m,</a:t>
            </a:r>
            <a:r>
              <a:rPr lang="en-GB" b="1" dirty="0">
                <a:solidFill>
                  <a:srgbClr val="C00000"/>
                </a:solidFill>
                <a:latin typeface="Symbol" panose="05050102010706020507" pitchFamily="18" charset="2"/>
              </a:rPr>
              <a:t> </a:t>
            </a:r>
            <a:r>
              <a:rPr lang="en-GB" sz="2000" b="1" dirty="0" err="1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en-GB" sz="2000" b="1" i="1" dirty="0" err="1">
                <a:solidFill>
                  <a:srgbClr val="C00000"/>
                </a:solidFill>
              </a:rPr>
              <a:t>Q</a:t>
            </a:r>
            <a:r>
              <a:rPr lang="en-GB" sz="2000" b="1" baseline="-25000" dirty="0" err="1">
                <a:solidFill>
                  <a:srgbClr val="C00000"/>
                </a:solidFill>
              </a:rPr>
              <a:t>tot</a:t>
            </a:r>
            <a:r>
              <a:rPr lang="en-GB" sz="2000" b="1" dirty="0">
                <a:solidFill>
                  <a:srgbClr val="C00000"/>
                </a:solidFill>
                <a:latin typeface="Symbol" panose="05050102010706020507" pitchFamily="18" charset="2"/>
              </a:rPr>
              <a:t>=0.01</a:t>
            </a:r>
            <a:r>
              <a:rPr lang="en-GB" b="1" dirty="0">
                <a:solidFill>
                  <a:srgbClr val="C00000"/>
                </a:solidFill>
              </a:rPr>
              <a:t>, </a:t>
            </a:r>
            <a:r>
              <a:rPr lang="en-GB" b="1" i="1" dirty="0" err="1">
                <a:solidFill>
                  <a:srgbClr val="C00000"/>
                </a:solidFill>
              </a:rPr>
              <a:t>t</a:t>
            </a:r>
            <a:r>
              <a:rPr lang="en-GB" b="1" i="1" baseline="-25000" dirty="0" err="1">
                <a:solidFill>
                  <a:srgbClr val="C00000"/>
                </a:solidFill>
              </a:rPr>
              <a:t>ta</a:t>
            </a:r>
            <a:r>
              <a:rPr lang="en-GB" b="1" dirty="0">
                <a:solidFill>
                  <a:srgbClr val="C00000"/>
                </a:solidFill>
              </a:rPr>
              <a:t>=5 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6022" y="5693162"/>
            <a:ext cx="45368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6600"/>
                </a:solidFill>
              </a:rPr>
              <a:t>phase 2: </a:t>
            </a:r>
            <a:r>
              <a:rPr lang="en-GB" sz="2000" b="1" dirty="0">
                <a:solidFill>
                  <a:srgbClr val="FF6600"/>
                </a:solidFill>
                <a:latin typeface="Symbol" panose="05050102010706020507" pitchFamily="18" charset="2"/>
              </a:rPr>
              <a:t>b</a:t>
            </a:r>
            <a:r>
              <a:rPr lang="en-GB" sz="2000" b="1" dirty="0">
                <a:solidFill>
                  <a:srgbClr val="FF6600"/>
                </a:solidFill>
              </a:rPr>
              <a:t>*=0.3 m,</a:t>
            </a:r>
            <a:r>
              <a:rPr lang="en-GB" sz="2000" b="1" dirty="0">
                <a:solidFill>
                  <a:srgbClr val="FF6600"/>
                </a:solidFill>
                <a:latin typeface="Symbol" panose="05050102010706020507" pitchFamily="18" charset="2"/>
              </a:rPr>
              <a:t> </a:t>
            </a:r>
            <a:r>
              <a:rPr lang="en-GB" sz="2000" b="1" dirty="0" err="1">
                <a:solidFill>
                  <a:srgbClr val="FF6600"/>
                </a:solidFill>
                <a:latin typeface="Symbol" panose="05050102010706020507" pitchFamily="18" charset="2"/>
              </a:rPr>
              <a:t>D</a:t>
            </a:r>
            <a:r>
              <a:rPr lang="en-GB" sz="2000" b="1" i="1" dirty="0" err="1">
                <a:solidFill>
                  <a:srgbClr val="FF6600"/>
                </a:solidFill>
              </a:rPr>
              <a:t>Q</a:t>
            </a:r>
            <a:r>
              <a:rPr lang="en-GB" sz="2000" b="1" baseline="-25000" dirty="0" err="1">
                <a:solidFill>
                  <a:srgbClr val="FF6600"/>
                </a:solidFill>
              </a:rPr>
              <a:t>tot</a:t>
            </a:r>
            <a:r>
              <a:rPr lang="en-GB" sz="2000" b="1" dirty="0">
                <a:solidFill>
                  <a:srgbClr val="FF6600"/>
                </a:solidFill>
                <a:latin typeface="Symbol" panose="05050102010706020507" pitchFamily="18" charset="2"/>
              </a:rPr>
              <a:t>=0.03</a:t>
            </a:r>
            <a:r>
              <a:rPr lang="en-GB" sz="2000" b="1" dirty="0">
                <a:solidFill>
                  <a:srgbClr val="FF6600"/>
                </a:solidFill>
              </a:rPr>
              <a:t>, </a:t>
            </a:r>
            <a:r>
              <a:rPr lang="en-GB" sz="2000" b="1" i="1" dirty="0" err="1">
                <a:solidFill>
                  <a:srgbClr val="FF6600"/>
                </a:solidFill>
              </a:rPr>
              <a:t>t</a:t>
            </a:r>
            <a:r>
              <a:rPr lang="en-GB" sz="2000" b="1" i="1" baseline="-25000" dirty="0" err="1">
                <a:solidFill>
                  <a:srgbClr val="FF6600"/>
                </a:solidFill>
              </a:rPr>
              <a:t>ta</a:t>
            </a:r>
            <a:r>
              <a:rPr lang="en-GB" sz="2000" b="1" dirty="0">
                <a:solidFill>
                  <a:srgbClr val="FF6600"/>
                </a:solidFill>
              </a:rPr>
              <a:t>=4 h</a:t>
            </a:r>
          </a:p>
        </p:txBody>
      </p:sp>
      <p:pic>
        <p:nvPicPr>
          <p:cNvPr id="5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" y="52827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46" y="926682"/>
            <a:ext cx="7059938" cy="469790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19347" y="1412788"/>
            <a:ext cx="2095285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lvl="1"/>
            <a:r>
              <a:rPr lang="en-GB" sz="2000" dirty="0">
                <a:solidFill>
                  <a:srgbClr val="000000"/>
                </a:solidFill>
              </a:rPr>
              <a:t>for both phases:</a:t>
            </a:r>
          </a:p>
          <a:p>
            <a:pPr marL="268288" lvl="1"/>
            <a:endParaRPr lang="en-GB" sz="2000" dirty="0">
              <a:solidFill>
                <a:srgbClr val="000000"/>
              </a:solidFill>
            </a:endParaRPr>
          </a:p>
          <a:p>
            <a:pPr marL="268288" lvl="1"/>
            <a:r>
              <a:rPr lang="en-GB" sz="2000" b="1" dirty="0">
                <a:solidFill>
                  <a:srgbClr val="000000"/>
                </a:solidFill>
              </a:rPr>
              <a:t>beam current 0.5 A unchanged!</a:t>
            </a:r>
          </a:p>
          <a:p>
            <a:pPr marL="268288" lvl="1"/>
            <a:endParaRPr lang="en-GB" sz="2000" dirty="0">
              <a:solidFill>
                <a:srgbClr val="000000"/>
              </a:solidFill>
            </a:endParaRPr>
          </a:p>
          <a:p>
            <a:pPr marL="268288" lvl="1"/>
            <a:r>
              <a:rPr lang="en-GB" sz="2000" dirty="0">
                <a:solidFill>
                  <a:srgbClr val="000000"/>
                </a:solidFill>
              </a:rPr>
              <a:t>total synchrotron radiation power ~5 MW.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4375" y="5647007"/>
            <a:ext cx="4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  <a:latin typeface="Calibri"/>
              </a:rPr>
              <a:t>→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35" y="885188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C377B"/>
                </a:solidFill>
              </a:rPr>
              <a:t>radiation damping: </a:t>
            </a:r>
            <a:r>
              <a:rPr lang="en-GB" dirty="0">
                <a:solidFill>
                  <a:srgbClr val="0C377B"/>
                </a:solidFill>
                <a:latin typeface="Symbol" panose="05050102010706020507" pitchFamily="18" charset="2"/>
              </a:rPr>
              <a:t>t</a:t>
            </a:r>
            <a:r>
              <a:rPr lang="en-GB" dirty="0">
                <a:solidFill>
                  <a:srgbClr val="0C377B"/>
                </a:solidFill>
              </a:rPr>
              <a:t>~1 h</a:t>
            </a:r>
          </a:p>
        </p:txBody>
      </p:sp>
    </p:spTree>
    <p:extLst>
      <p:ext uri="{BB962C8B-B14F-4D97-AF65-F5344CB8AC3E}">
        <p14:creationId xmlns:p14="http://schemas.microsoft.com/office/powerpoint/2010/main" val="125687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059" y="-27384"/>
            <a:ext cx="9150188" cy="864096"/>
          </a:xfrm>
          <a:prstGeom prst="rect">
            <a:avLst/>
          </a:prstGeom>
          <a:solidFill>
            <a:schemeClr val="tx1"/>
          </a:solidFill>
        </p:spPr>
        <p:txBody>
          <a:bodyPr tIns="36000" bIns="360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		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smtClean="0">
                <a:solidFill>
                  <a:srgbClr val="FFFF00"/>
                </a:solidFill>
              </a:rPr>
              <a:t>integrated luminosity / day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5" y="5778642"/>
            <a:ext cx="410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C00000"/>
                </a:solidFill>
              </a:rPr>
              <a:t>phase 1: </a:t>
            </a:r>
            <a:r>
              <a:rPr lang="en-GB" b="1" dirty="0">
                <a:solidFill>
                  <a:srgbClr val="C00000"/>
                </a:solidFill>
                <a:latin typeface="Symbol" panose="05050102010706020507" pitchFamily="18" charset="2"/>
              </a:rPr>
              <a:t>b</a:t>
            </a:r>
            <a:r>
              <a:rPr lang="en-GB" b="1" dirty="0">
                <a:solidFill>
                  <a:srgbClr val="C00000"/>
                </a:solidFill>
              </a:rPr>
              <a:t>*=1.1 m,</a:t>
            </a:r>
            <a:r>
              <a:rPr lang="en-GB" b="1" dirty="0">
                <a:solidFill>
                  <a:srgbClr val="C00000"/>
                </a:solidFill>
                <a:latin typeface="Symbol" panose="05050102010706020507" pitchFamily="18" charset="2"/>
              </a:rPr>
              <a:t> </a:t>
            </a:r>
            <a:r>
              <a:rPr lang="en-GB" b="1" dirty="0" err="1">
                <a:solidFill>
                  <a:srgbClr val="C00000"/>
                </a:solidFill>
                <a:latin typeface="Symbol" panose="05050102010706020507" pitchFamily="18" charset="2"/>
              </a:rPr>
              <a:t>D</a:t>
            </a:r>
            <a:r>
              <a:rPr lang="en-GB" b="1" i="1" dirty="0" err="1">
                <a:solidFill>
                  <a:srgbClr val="C00000"/>
                </a:solidFill>
              </a:rPr>
              <a:t>Q</a:t>
            </a:r>
            <a:r>
              <a:rPr lang="en-GB" b="1" baseline="-25000" dirty="0" err="1">
                <a:solidFill>
                  <a:srgbClr val="C00000"/>
                </a:solidFill>
              </a:rPr>
              <a:t>tot</a:t>
            </a:r>
            <a:r>
              <a:rPr lang="en-GB" b="1" dirty="0">
                <a:solidFill>
                  <a:srgbClr val="C00000"/>
                </a:solidFill>
                <a:latin typeface="Symbol" panose="05050102010706020507" pitchFamily="18" charset="2"/>
              </a:rPr>
              <a:t>=0.01</a:t>
            </a:r>
            <a:r>
              <a:rPr lang="en-GB" b="1" dirty="0">
                <a:solidFill>
                  <a:srgbClr val="C00000"/>
                </a:solidFill>
              </a:rPr>
              <a:t>, </a:t>
            </a:r>
            <a:r>
              <a:rPr lang="en-GB" b="1" i="1" dirty="0" err="1">
                <a:solidFill>
                  <a:srgbClr val="C00000"/>
                </a:solidFill>
              </a:rPr>
              <a:t>t</a:t>
            </a:r>
            <a:r>
              <a:rPr lang="en-GB" b="1" i="1" baseline="-25000" dirty="0" err="1">
                <a:solidFill>
                  <a:srgbClr val="C00000"/>
                </a:solidFill>
              </a:rPr>
              <a:t>ta</a:t>
            </a:r>
            <a:r>
              <a:rPr lang="en-GB" b="1" dirty="0">
                <a:solidFill>
                  <a:srgbClr val="C00000"/>
                </a:solidFill>
              </a:rPr>
              <a:t>=5 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07510" y="5809237"/>
            <a:ext cx="4105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6600"/>
                </a:solidFill>
              </a:rPr>
              <a:t>phase 2: </a:t>
            </a:r>
            <a:r>
              <a:rPr lang="en-GB" b="1" dirty="0">
                <a:solidFill>
                  <a:srgbClr val="FF6600"/>
                </a:solidFill>
                <a:latin typeface="Symbol" panose="05050102010706020507" pitchFamily="18" charset="2"/>
              </a:rPr>
              <a:t>b</a:t>
            </a:r>
            <a:r>
              <a:rPr lang="en-GB" b="1" dirty="0">
                <a:solidFill>
                  <a:srgbClr val="FF6600"/>
                </a:solidFill>
              </a:rPr>
              <a:t>*=0.3 m,</a:t>
            </a:r>
            <a:r>
              <a:rPr lang="en-GB" b="1" dirty="0">
                <a:solidFill>
                  <a:srgbClr val="FF6600"/>
                </a:solidFill>
                <a:latin typeface="Symbol" panose="05050102010706020507" pitchFamily="18" charset="2"/>
              </a:rPr>
              <a:t> </a:t>
            </a:r>
            <a:r>
              <a:rPr lang="en-GB" b="1" dirty="0" err="1">
                <a:solidFill>
                  <a:srgbClr val="FF6600"/>
                </a:solidFill>
                <a:latin typeface="Symbol" panose="05050102010706020507" pitchFamily="18" charset="2"/>
              </a:rPr>
              <a:t>D</a:t>
            </a:r>
            <a:r>
              <a:rPr lang="en-GB" b="1" i="1" dirty="0" err="1">
                <a:solidFill>
                  <a:srgbClr val="FF6600"/>
                </a:solidFill>
              </a:rPr>
              <a:t>Q</a:t>
            </a:r>
            <a:r>
              <a:rPr lang="en-GB" b="1" baseline="-25000" dirty="0" err="1">
                <a:solidFill>
                  <a:srgbClr val="FF6600"/>
                </a:solidFill>
              </a:rPr>
              <a:t>tot</a:t>
            </a:r>
            <a:r>
              <a:rPr lang="en-GB" b="1" dirty="0">
                <a:solidFill>
                  <a:srgbClr val="FF6600"/>
                </a:solidFill>
                <a:latin typeface="Symbol" panose="05050102010706020507" pitchFamily="18" charset="2"/>
              </a:rPr>
              <a:t>=0.03</a:t>
            </a:r>
            <a:r>
              <a:rPr lang="en-GB" b="1" dirty="0">
                <a:solidFill>
                  <a:srgbClr val="FF6600"/>
                </a:solidFill>
              </a:rPr>
              <a:t>, </a:t>
            </a:r>
            <a:r>
              <a:rPr lang="en-GB" b="1" i="1" dirty="0" err="1">
                <a:solidFill>
                  <a:srgbClr val="FF6600"/>
                </a:solidFill>
              </a:rPr>
              <a:t>t</a:t>
            </a:r>
            <a:r>
              <a:rPr lang="en-GB" b="1" i="1" baseline="-25000" dirty="0" err="1">
                <a:solidFill>
                  <a:srgbClr val="FF6600"/>
                </a:solidFill>
              </a:rPr>
              <a:t>ta</a:t>
            </a:r>
            <a:r>
              <a:rPr lang="en-GB" b="1" dirty="0">
                <a:solidFill>
                  <a:srgbClr val="FF6600"/>
                </a:solidFill>
              </a:rPr>
              <a:t>=4 h</a:t>
            </a:r>
          </a:p>
        </p:txBody>
      </p:sp>
      <p:pic>
        <p:nvPicPr>
          <p:cNvPr id="5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" y="52827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21" y="820517"/>
            <a:ext cx="7065573" cy="480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9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08047" y="1412777"/>
            <a:ext cx="6342353" cy="429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08047" y="5779528"/>
            <a:ext cx="6342353" cy="465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319" y="3201196"/>
            <a:ext cx="2501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(</a:t>
            </a:r>
            <a:r>
              <a:rPr lang="en-GB" sz="1600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2) The location, depth, rotation and slope can be changed for a particular tunnel shape and circumference</a:t>
            </a:r>
            <a:endParaRPr lang="en-GB" sz="1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24" name="Straight Arrow Connector 23"/>
          <p:cNvCxnSpPr>
            <a:stCxn id="2" idx="0"/>
          </p:cNvCxnSpPr>
          <p:nvPr/>
        </p:nvCxnSpPr>
        <p:spPr>
          <a:xfrm flipV="1">
            <a:off x="1357183" y="2695575"/>
            <a:ext cx="1452692" cy="50562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1516" y="4991780"/>
            <a:ext cx="24265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(</a:t>
            </a:r>
            <a:r>
              <a:rPr lang="en-GB" sz="1600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3) As the tunnel is moved around, the alignment profile shows a basic projection of the geology intersected along the circumference of the tunnel</a:t>
            </a:r>
            <a:endParaRPr lang="en-GB" sz="1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19" name="Straight Arrow Connector 18"/>
          <p:cNvCxnSpPr>
            <a:stCxn id="16" idx="0"/>
          </p:cNvCxnSpPr>
          <p:nvPr/>
        </p:nvCxnSpPr>
        <p:spPr>
          <a:xfrm flipV="1">
            <a:off x="1394782" y="4539002"/>
            <a:ext cx="1938968" cy="45277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00249" y="851571"/>
            <a:ext cx="7477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(4) Information about the shafts is also given including their depth, the geology intersected by each shaft and the total shaft depth for a tunnel alignment</a:t>
            </a:r>
            <a:endParaRPr lang="en-GB" sz="1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7020272" y="1555051"/>
            <a:ext cx="144611" cy="58535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6317" y="1124745"/>
            <a:ext cx="20082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(1) All tunnel shapes and sizes that have been studied are stored in TOT</a:t>
            </a:r>
            <a:endParaRPr lang="en-GB" sz="1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000250" y="1909575"/>
            <a:ext cx="714375" cy="25565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4233" y="44391"/>
            <a:ext cx="53395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 smtClean="0">
                <a:solidFill>
                  <a:srgbClr val="1F497D"/>
                </a:solidFill>
                <a:latin typeface="Calibri" panose="020F0502020204030204" pitchFamily="34" charset="0"/>
                <a:ea typeface="ＭＳ Ｐゴシック" charset="-128"/>
                <a:cs typeface="Palatino"/>
              </a:rPr>
              <a:t>Tunnel Optimisation Tool (TOT)</a:t>
            </a:r>
            <a:endParaRPr lang="en-GB" sz="3200" dirty="0">
              <a:solidFill>
                <a:srgbClr val="1F497D"/>
              </a:solidFill>
              <a:latin typeface="Calibri" panose="020F0502020204030204" pitchFamily="34" charset="0"/>
              <a:ea typeface="ＭＳ Ｐゴシック" charset="-128"/>
              <a:cs typeface="Palatino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625038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380312" y="6376156"/>
            <a:ext cx="122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J. Osborne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188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2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" y="0"/>
            <a:ext cx="91429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962" y="6412686"/>
            <a:ext cx="13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M. Mangano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36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935"/>
            <a:ext cx="9144000" cy="58061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962" y="6412686"/>
            <a:ext cx="13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M. Mangano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4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078126"/>
              </p:ext>
            </p:extLst>
          </p:nvPr>
        </p:nvGraphicFramePr>
        <p:xfrm>
          <a:off x="-26905" y="4"/>
          <a:ext cx="9144001" cy="6857999"/>
        </p:xfrm>
        <a:graphic>
          <a:graphicData uri="http://schemas.openxmlformats.org/drawingml/2006/table">
            <a:tbl>
              <a:tblPr firstRow="1" bandRow="1"/>
              <a:tblGrid>
                <a:gridCol w="2654690"/>
                <a:gridCol w="792088"/>
                <a:gridCol w="1008112"/>
                <a:gridCol w="1080120"/>
                <a:gridCol w="792088"/>
                <a:gridCol w="1008112"/>
                <a:gridCol w="864096"/>
                <a:gridCol w="944695"/>
              </a:tblGrid>
              <a:tr h="3749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LEP2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FCC-</a:t>
                      </a:r>
                      <a:r>
                        <a:rPr kumimoji="0" lang="en-GB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err="1" smtClean="0">
                          <a:solidFill>
                            <a:srgbClr val="D6009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CepC</a:t>
                      </a:r>
                      <a:endParaRPr lang="en-GB" b="1" dirty="0">
                        <a:solidFill>
                          <a:srgbClr val="D6009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</a:tr>
              <a:tr h="3749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GB" dirty="0">
                        <a:solidFill>
                          <a:srgbClr val="D6009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Z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(</a:t>
                      </a:r>
                      <a:r>
                        <a:rPr lang="en-GB" sz="1800" b="1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c.w</a:t>
                      </a:r>
                      <a:r>
                        <a:rPr lang="en-GB" sz="18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en-GB" sz="18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GB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H</a:t>
                      </a:r>
                      <a:endParaRPr lang="en-GB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b="1" i="1" dirty="0" err="1" smtClean="0">
                          <a:solidFill>
                            <a:srgbClr val="0000CC"/>
                          </a:solidFill>
                        </a:rPr>
                        <a:t>E</a:t>
                      </a:r>
                      <a:r>
                        <a:rPr lang="en-US" b="1" i="0" baseline="-25000" dirty="0" err="1" smtClean="0">
                          <a:solidFill>
                            <a:srgbClr val="0000CC"/>
                          </a:solidFill>
                        </a:rPr>
                        <a:t>beam</a:t>
                      </a:r>
                      <a:r>
                        <a:rPr lang="en-US" b="1" baseline="0" dirty="0" smtClean="0">
                          <a:solidFill>
                            <a:srgbClr val="0000CC"/>
                          </a:solidFill>
                        </a:rPr>
                        <a:t> [</a:t>
                      </a:r>
                      <a:r>
                        <a:rPr lang="en-US" b="1" baseline="0" dirty="0" err="1" smtClean="0">
                          <a:solidFill>
                            <a:srgbClr val="0000CC"/>
                          </a:solidFill>
                        </a:rPr>
                        <a:t>GeV</a:t>
                      </a:r>
                      <a:r>
                        <a:rPr lang="en-US" b="1" baseline="0" dirty="0" smtClean="0">
                          <a:solidFill>
                            <a:srgbClr val="0000CC"/>
                          </a:solidFill>
                        </a:rPr>
                        <a:t>]</a:t>
                      </a:r>
                      <a:endParaRPr lang="en-GB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104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45</a:t>
                      </a:r>
                      <a:endParaRPr lang="en-GB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120</a:t>
                      </a:r>
                      <a:endParaRPr lang="en-GB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175</a:t>
                      </a:r>
                      <a:endParaRPr lang="en-GB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0000CC"/>
                          </a:solidFill>
                        </a:rPr>
                        <a:t>120</a:t>
                      </a:r>
                      <a:endParaRPr lang="en-GB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circumference</a:t>
                      </a:r>
                      <a:r>
                        <a:rPr lang="en-GB" b="1" dirty="0" smtClean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GB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[km]</a:t>
                      </a:r>
                      <a:endParaRPr lang="en-GB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26.7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baseline="0" dirty="0" smtClean="0"/>
                        <a:t>current [mA]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1431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16.6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/>
                    <a:p>
                      <a:r>
                        <a:rPr lang="en-GB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b="1" baseline="-250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SR,tot</a:t>
                      </a:r>
                      <a:r>
                        <a:rPr lang="en-GB" b="1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[MW]</a:t>
                      </a:r>
                      <a:endParaRPr lang="en-GB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i="0" dirty="0" smtClean="0"/>
                        <a:t>no. bunches</a:t>
                      </a:r>
                      <a:endParaRPr lang="en-GB" i="0" baseline="-25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16700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29791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n-US" sz="1800" b="0" i="1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[10</a:t>
                      </a:r>
                      <a:r>
                        <a:rPr kumimoji="0" lang="en-US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[n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m]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b="1" baseline="-25000" dirty="0" err="1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[pm]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30000" dirty="0" smtClean="0">
                          <a:latin typeface="Symbol" panose="05050102010706020507" pitchFamily="18" charset="2"/>
                        </a:rPr>
                        <a:t>*</a:t>
                      </a:r>
                      <a:r>
                        <a:rPr lang="en-US" baseline="-25000" dirty="0" smtClean="0">
                          <a:latin typeface="Arial"/>
                        </a:rPr>
                        <a:t>x</a:t>
                      </a:r>
                      <a:r>
                        <a:rPr lang="en-US" dirty="0" smtClean="0"/>
                        <a:t> [m]</a:t>
                      </a:r>
                      <a:endParaRPr lang="en-GB" dirty="0" smtClean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="1" baseline="30000" dirty="0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*</a:t>
                      </a:r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  <a:latin typeface="Arial"/>
                        </a:rPr>
                        <a:t>y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[mm]</a:t>
                      </a:r>
                      <a:endParaRPr lang="en-GB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baseline="30000" dirty="0" smtClean="0">
                          <a:latin typeface="Symbol" panose="05050102010706020507" pitchFamily="18" charset="2"/>
                        </a:rPr>
                        <a:t>*</a:t>
                      </a:r>
                      <a:r>
                        <a:rPr lang="en-US" baseline="-25000" dirty="0" smtClean="0">
                          <a:latin typeface="Arial"/>
                        </a:rPr>
                        <a:t>y</a:t>
                      </a:r>
                      <a:r>
                        <a:rPr lang="en-US" dirty="0" smtClean="0"/>
                        <a:t> [nm]</a:t>
                      </a:r>
                      <a:endParaRPr lang="en-GB" dirty="0" smtClean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err="1" smtClean="0">
                          <a:solidFill>
                            <a:srgbClr val="00B050"/>
                          </a:solidFill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b="1" baseline="-25000" dirty="0" err="1" smtClean="0">
                          <a:solidFill>
                            <a:srgbClr val="00B050"/>
                          </a:solidFill>
                          <a:latin typeface="Arial"/>
                        </a:rPr>
                        <a:t>z,SR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 [mm]</a:t>
                      </a:r>
                      <a:endParaRPr lang="en-GB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1.64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b="1" baseline="0" dirty="0" err="1" smtClean="0">
                          <a:solidFill>
                            <a:srgbClr val="00B050"/>
                          </a:solidFill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b="1" baseline="-25000" dirty="0" err="1" smtClean="0">
                          <a:solidFill>
                            <a:srgbClr val="00B050"/>
                          </a:solidFill>
                          <a:latin typeface="Arial"/>
                        </a:rPr>
                        <a:t>z,tot</a:t>
                      </a:r>
                      <a:r>
                        <a:rPr lang="en-US" b="1" baseline="-25000" dirty="0" smtClean="0">
                          <a:solidFill>
                            <a:srgbClr val="00B050"/>
                          </a:solidFill>
                          <a:latin typeface="Arial"/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[mm] (w </a:t>
                      </a:r>
                      <a:r>
                        <a:rPr lang="en-US" b="1" baseline="0" dirty="0" err="1" smtClean="0">
                          <a:solidFill>
                            <a:srgbClr val="00B050"/>
                          </a:solidFill>
                          <a:latin typeface="Arial"/>
                        </a:rPr>
                        <a:t>beamstr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.)</a:t>
                      </a:r>
                      <a:endParaRPr lang="en-GB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2.56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1.17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GB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hourglass factor </a:t>
                      </a:r>
                      <a:r>
                        <a:rPr lang="en-GB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i="1" baseline="-25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</a:t>
                      </a:r>
                      <a:endParaRPr lang="en-GB" i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0.61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406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>
                          <a:solidFill>
                            <a:srgbClr val="0000CC"/>
                          </a:solidFill>
                        </a:rPr>
                        <a:t>L</a:t>
                      </a:r>
                      <a:r>
                        <a:rPr lang="en-US" sz="1800" b="1" dirty="0" smtClean="0">
                          <a:solidFill>
                            <a:srgbClr val="0000CC"/>
                          </a:solidFill>
                        </a:rPr>
                        <a:t>/IP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[10</a:t>
                      </a:r>
                      <a:r>
                        <a:rPr kumimoji="0" lang="en-US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34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 cm</a:t>
                      </a:r>
                      <a:r>
                        <a:rPr kumimoji="0" lang="en-US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-2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s</a:t>
                      </a:r>
                      <a:r>
                        <a:rPr kumimoji="0" lang="en-US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-1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]</a:t>
                      </a:r>
                      <a:endParaRPr kumimoji="0" lang="en-GB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i="0" dirty="0" err="1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t</a:t>
                      </a:r>
                      <a:r>
                        <a:rPr lang="en-US" sz="1800" b="1" i="0" baseline="-25000" dirty="0" err="1" smtClean="0">
                          <a:solidFill>
                            <a:srgbClr val="FF0000"/>
                          </a:solidFill>
                        </a:rPr>
                        <a:t>beam</a:t>
                      </a:r>
                      <a:r>
                        <a:rPr lang="en-US" sz="1800" b="1" i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i="0" dirty="0" smtClean="0">
                          <a:solidFill>
                            <a:srgbClr val="FF0000"/>
                          </a:solidFill>
                        </a:rPr>
                        <a:t>[min]</a:t>
                      </a:r>
                      <a:endParaRPr lang="en-GB" sz="1800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287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GB" sz="1800" b="1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1800" b="1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3" name="TextBox 7"/>
          <p:cNvSpPr txBox="1"/>
          <p:nvPr/>
        </p:nvSpPr>
        <p:spPr>
          <a:xfrm>
            <a:off x="2154291" y="1844824"/>
            <a:ext cx="6989710" cy="400110"/>
          </a:xfrm>
          <a:prstGeom prst="rect">
            <a:avLst/>
          </a:prstGeom>
          <a:solidFill>
            <a:srgbClr val="FFFFCC">
              <a:alpha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t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he large number of bunches at </a:t>
            </a:r>
            <a:r>
              <a:rPr lang="en-US" sz="2000" i="1" kern="0" dirty="0" smtClean="0">
                <a:solidFill>
                  <a:srgbClr val="000000"/>
                </a:solidFill>
                <a:latin typeface="Arial"/>
              </a:rPr>
              <a:t>Z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2000" i="1" kern="0" dirty="0" smtClean="0">
                <a:solidFill>
                  <a:srgbClr val="000000"/>
                </a:solidFill>
                <a:latin typeface="Arial"/>
              </a:rPr>
              <a:t>W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&amp; </a:t>
            </a:r>
            <a:r>
              <a:rPr lang="en-US" sz="2000" i="1" kern="0" dirty="0" smtClean="0">
                <a:solidFill>
                  <a:srgbClr val="000000"/>
                </a:solidFill>
                <a:latin typeface="Arial"/>
              </a:rPr>
              <a:t>H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requires 2 rings</a:t>
            </a:r>
            <a:endParaRPr lang="en-GB" sz="2000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extBox 11"/>
          <p:cNvSpPr txBox="1"/>
          <p:nvPr/>
        </p:nvSpPr>
        <p:spPr>
          <a:xfrm>
            <a:off x="4607496" y="5373216"/>
            <a:ext cx="4536504" cy="707886"/>
          </a:xfrm>
          <a:prstGeom prst="rect">
            <a:avLst/>
          </a:prstGeom>
          <a:solidFill>
            <a:srgbClr val="FFFFCC">
              <a:alpha val="80000"/>
            </a:srgb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defRPr/>
            </a:pPr>
            <a:r>
              <a:rPr lang="en-US" sz="2000" kern="0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2000" kern="0" dirty="0" err="1" smtClean="0">
                <a:solidFill>
                  <a:srgbClr val="000000"/>
                </a:solidFill>
                <a:latin typeface="Arial"/>
              </a:rPr>
              <a:t>hort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 lifetimes due to high luminosity </a:t>
            </a:r>
            <a:r>
              <a:rPr lang="en-US" sz="2000" kern="0" dirty="0" smtClean="0">
                <a:solidFill>
                  <a:srgbClr val="000000"/>
                </a:solidFill>
                <a:latin typeface="Calibri"/>
              </a:rPr>
              <a:t>→</a:t>
            </a:r>
            <a:r>
              <a:rPr lang="en-US" sz="20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</a:rPr>
              <a:t>continuous injection (top-up)</a:t>
            </a:r>
            <a:endParaRPr lang="en-GB" sz="2000" kern="0" dirty="0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 rot="21236343">
            <a:off x="1407169" y="2813192"/>
            <a:ext cx="6113459" cy="1754326"/>
          </a:xfrm>
          <a:prstGeom prst="rect">
            <a:avLst/>
          </a:prstGeom>
          <a:solidFill>
            <a:srgbClr val="FFFF00">
              <a:alpha val="7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prstClr val="black"/>
                </a:solidFill>
              </a:rPr>
              <a:t>FCC-</a:t>
            </a:r>
            <a:r>
              <a:rPr lang="en-GB" sz="3600" i="1" dirty="0" err="1">
                <a:solidFill>
                  <a:prstClr val="black"/>
                </a:solidFill>
              </a:rPr>
              <a:t>ee</a:t>
            </a:r>
            <a:r>
              <a:rPr lang="en-GB" sz="3600" i="1" dirty="0">
                <a:solidFill>
                  <a:prstClr val="black"/>
                </a:solidFill>
              </a:rPr>
              <a:t> </a:t>
            </a:r>
            <a:r>
              <a:rPr lang="en-GB" sz="3600" dirty="0">
                <a:solidFill>
                  <a:prstClr val="black"/>
                </a:solidFill>
              </a:rPr>
              <a:t>baseline parameters defined in EDMS No. 1346081, FCC-ACC-SPC-0003 (Rev. 2.0)</a:t>
            </a:r>
          </a:p>
        </p:txBody>
      </p:sp>
    </p:spTree>
    <p:extLst>
      <p:ext uri="{BB962C8B-B14F-4D97-AF65-F5344CB8AC3E}">
        <p14:creationId xmlns:p14="http://schemas.microsoft.com/office/powerpoint/2010/main" val="99985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5608217"/>
              </p:ext>
            </p:extLst>
          </p:nvPr>
        </p:nvGraphicFramePr>
        <p:xfrm>
          <a:off x="-26906" y="8"/>
          <a:ext cx="9170907" cy="6879597"/>
        </p:xfrm>
        <a:graphic>
          <a:graphicData uri="http://schemas.openxmlformats.org/drawingml/2006/table">
            <a:tbl>
              <a:tblPr firstRow="1" bandRow="1"/>
              <a:tblGrid>
                <a:gridCol w="2654690"/>
                <a:gridCol w="1080120"/>
                <a:gridCol w="1152128"/>
                <a:gridCol w="1152128"/>
                <a:gridCol w="1037780"/>
                <a:gridCol w="1050452"/>
                <a:gridCol w="1043609"/>
              </a:tblGrid>
              <a:tr h="37492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parameter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LEP2</a:t>
                      </a:r>
                      <a:endParaRPr kumimoji="0" lang="en-GB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FCC-</a:t>
                      </a:r>
                      <a:r>
                        <a:rPr kumimoji="0" lang="en-GB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</a:t>
                      </a:r>
                      <a:endParaRPr kumimoji="0" lang="en-GB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</a:tr>
              <a:tr h="374925"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endParaRPr lang="en-GB" dirty="0">
                        <a:solidFill>
                          <a:srgbClr val="D6009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baseline="0" dirty="0" smtClean="0">
                          <a:solidFill>
                            <a:srgbClr val="0000FF"/>
                          </a:solidFill>
                        </a:rPr>
                        <a:t>Z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(</a:t>
                      </a:r>
                      <a:r>
                        <a:rPr lang="en-GB" sz="1800" b="1" dirty="0" err="1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c.w</a:t>
                      </a:r>
                      <a:r>
                        <a:rPr lang="en-GB" sz="1800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.)</a:t>
                      </a:r>
                      <a:endParaRPr lang="en-GB" sz="1800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</a:t>
                      </a:r>
                      <a:endParaRPr lang="en-GB" b="1" dirty="0">
                        <a:solidFill>
                          <a:srgbClr val="0000FF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H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t</a:t>
                      </a:r>
                      <a:endParaRPr lang="en-GB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/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b="1" i="1" dirty="0" err="1" smtClean="0">
                          <a:solidFill>
                            <a:srgbClr val="0000CC"/>
                          </a:solidFill>
                        </a:rPr>
                        <a:t>E</a:t>
                      </a:r>
                      <a:r>
                        <a:rPr lang="en-US" b="1" i="0" baseline="-25000" dirty="0" err="1" smtClean="0">
                          <a:solidFill>
                            <a:srgbClr val="0000CC"/>
                          </a:solidFill>
                        </a:rPr>
                        <a:t>beam</a:t>
                      </a:r>
                      <a:r>
                        <a:rPr lang="en-US" b="1" baseline="0" dirty="0" smtClean="0">
                          <a:solidFill>
                            <a:srgbClr val="0000CC"/>
                          </a:solidFill>
                        </a:rPr>
                        <a:t> [</a:t>
                      </a:r>
                      <a:r>
                        <a:rPr lang="en-US" b="1" baseline="0" dirty="0" err="1" smtClean="0">
                          <a:solidFill>
                            <a:srgbClr val="0000CC"/>
                          </a:solidFill>
                        </a:rPr>
                        <a:t>GeV</a:t>
                      </a:r>
                      <a:r>
                        <a:rPr lang="en-US" b="1" baseline="0" dirty="0" smtClean="0">
                          <a:solidFill>
                            <a:srgbClr val="0000CC"/>
                          </a:solidFill>
                        </a:rPr>
                        <a:t>]</a:t>
                      </a:r>
                      <a:endParaRPr lang="en-GB" b="1" dirty="0">
                        <a:solidFill>
                          <a:srgbClr val="0000CC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104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45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120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175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/>
                    <a:p>
                      <a:r>
                        <a:rPr lang="en-GB" b="1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beam-beam par. </a:t>
                      </a:r>
                      <a:r>
                        <a:rPr lang="en-GB" b="1" smtClean="0">
                          <a:solidFill>
                            <a:srgbClr val="0000CC"/>
                          </a:solidFill>
                          <a:latin typeface="Symbol" panose="05050102010706020507" pitchFamily="18" charset="2"/>
                          <a:cs typeface="Arial" panose="020B0604020202020204" pitchFamily="34" charset="0"/>
                        </a:rPr>
                        <a:t>x</a:t>
                      </a:r>
                      <a:r>
                        <a:rPr lang="en-GB" b="1" baseline="-2500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</a:t>
                      </a:r>
                      <a:r>
                        <a:rPr lang="en-GB" b="1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/IP</a:t>
                      </a:r>
                      <a:r>
                        <a:rPr lang="en-GB" b="1" smtClean="0">
                          <a:solidFill>
                            <a:srgbClr val="0000CC"/>
                          </a:solidFill>
                        </a:rPr>
                        <a:t> </a:t>
                      </a:r>
                      <a:endParaRPr lang="en-GB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en-GB" sz="18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.06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0.175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0.093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0.092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baseline="0" dirty="0" smtClean="0"/>
                        <a:t>current [mA]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1431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6.6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/>
                    <a:p>
                      <a:r>
                        <a:rPr lang="en-GB" b="1" i="1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r>
                        <a:rPr lang="en-GB" b="1" baseline="-25000" dirty="0" err="1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SR,tot</a:t>
                      </a:r>
                      <a:r>
                        <a:rPr lang="en-GB" b="1" baseline="-250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GB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[MW]</a:t>
                      </a:r>
                      <a:endParaRPr lang="en-GB" b="1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i="0" dirty="0" smtClean="0"/>
                        <a:t>no. bunches</a:t>
                      </a:r>
                      <a:endParaRPr lang="en-GB" i="0" baseline="-250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16700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29791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4490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1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kumimoji="0" lang="en-US" sz="1800" b="0" i="1" u="none" strike="noStrike" kern="1200" cap="none" spc="0" normalizeH="0" baseline="-2500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[10</a:t>
                      </a:r>
                      <a:r>
                        <a:rPr kumimoji="0" lang="en-US" sz="18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]</a:t>
                      </a:r>
                      <a:endParaRPr kumimoji="0" lang="en-GB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[n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m]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b="1" dirty="0" err="1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e</a:t>
                      </a:r>
                      <a:r>
                        <a:rPr lang="en-US" b="1" baseline="-25000" dirty="0" err="1" smtClean="0">
                          <a:solidFill>
                            <a:srgbClr val="FF0000"/>
                          </a:solidFill>
                        </a:rPr>
                        <a:t>y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[pm]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aseline="30000" dirty="0" smtClean="0">
                          <a:latin typeface="Symbol" panose="05050102010706020507" pitchFamily="18" charset="2"/>
                        </a:rPr>
                        <a:t>*</a:t>
                      </a:r>
                      <a:r>
                        <a:rPr lang="en-US" baseline="-25000" dirty="0" smtClean="0">
                          <a:latin typeface="Arial"/>
                        </a:rPr>
                        <a:t>x</a:t>
                      </a:r>
                      <a:r>
                        <a:rPr lang="en-US" dirty="0" smtClean="0"/>
                        <a:t> [m]</a:t>
                      </a:r>
                      <a:endParaRPr lang="en-GB" dirty="0" smtClean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b</a:t>
                      </a:r>
                      <a:r>
                        <a:rPr lang="en-US" b="1" baseline="30000" dirty="0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*</a:t>
                      </a:r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  <a:latin typeface="Arial"/>
                        </a:rPr>
                        <a:t>y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 [mm]</a:t>
                      </a:r>
                      <a:endParaRPr lang="en-GB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baseline="30000" dirty="0" smtClean="0">
                          <a:latin typeface="Symbol" panose="05050102010706020507" pitchFamily="18" charset="2"/>
                        </a:rPr>
                        <a:t>*</a:t>
                      </a:r>
                      <a:r>
                        <a:rPr lang="en-US" baseline="-25000" dirty="0" smtClean="0">
                          <a:latin typeface="Arial"/>
                        </a:rPr>
                        <a:t>y</a:t>
                      </a:r>
                      <a:r>
                        <a:rPr lang="en-US" dirty="0" smtClean="0"/>
                        <a:t> [nm]</a:t>
                      </a:r>
                      <a:endParaRPr lang="en-GB" dirty="0" smtClean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err="1" smtClean="0">
                          <a:solidFill>
                            <a:srgbClr val="00B050"/>
                          </a:solidFill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b="1" baseline="-25000" dirty="0" err="1" smtClean="0">
                          <a:solidFill>
                            <a:srgbClr val="00B050"/>
                          </a:solidFill>
                          <a:latin typeface="Arial"/>
                        </a:rPr>
                        <a:t>z,SR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 [mm]</a:t>
                      </a:r>
                      <a:endParaRPr lang="en-GB" b="1" dirty="0" smtClean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1.64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1.01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0.81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b="1" baseline="0" dirty="0" err="1" smtClean="0">
                          <a:solidFill>
                            <a:srgbClr val="00B050"/>
                          </a:solidFill>
                          <a:latin typeface="Symbol" panose="05050102010706020507" pitchFamily="18" charset="2"/>
                        </a:rPr>
                        <a:t>s</a:t>
                      </a:r>
                      <a:r>
                        <a:rPr lang="en-US" b="1" baseline="-25000" dirty="0" err="1" smtClean="0">
                          <a:solidFill>
                            <a:srgbClr val="00B050"/>
                          </a:solidFill>
                          <a:latin typeface="Arial"/>
                        </a:rPr>
                        <a:t>z,tot</a:t>
                      </a:r>
                      <a:r>
                        <a:rPr lang="en-US" b="1" baseline="-25000" dirty="0" smtClean="0">
                          <a:solidFill>
                            <a:srgbClr val="00B050"/>
                          </a:solidFill>
                          <a:latin typeface="Arial"/>
                        </a:rPr>
                        <a:t> 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[mm] (w </a:t>
                      </a:r>
                      <a:r>
                        <a:rPr lang="en-US" b="1" baseline="0" dirty="0" err="1" smtClean="0">
                          <a:solidFill>
                            <a:srgbClr val="00B050"/>
                          </a:solidFill>
                          <a:latin typeface="Arial"/>
                        </a:rPr>
                        <a:t>beamstr</a:t>
                      </a:r>
                      <a:r>
                        <a:rPr lang="en-US" b="1" baseline="0" dirty="0" smtClean="0">
                          <a:solidFill>
                            <a:srgbClr val="00B050"/>
                          </a:solidFill>
                          <a:latin typeface="Arial"/>
                        </a:rPr>
                        <a:t>.)</a:t>
                      </a:r>
                      <a:endParaRPr lang="en-GB" b="1" baseline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11.5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2.56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1.17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1.49</a:t>
                      </a:r>
                      <a:endParaRPr lang="en-GB" sz="1800" b="1" dirty="0">
                        <a:solidFill>
                          <a:srgbClr val="00B0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401730">
                <a:tc>
                  <a:txBody>
                    <a:bodyPr/>
                    <a:lstStyle/>
                    <a:p>
                      <a:r>
                        <a:rPr lang="en-GB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hourglass factor </a:t>
                      </a:r>
                      <a:r>
                        <a:rPr lang="en-GB" i="1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lang="en-GB" i="1" baseline="-250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hg</a:t>
                      </a:r>
                      <a:endParaRPr lang="en-GB" i="1" baseline="-25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0.79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0.80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0.73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40000"/>
                      </a:srgbClr>
                    </a:solidFill>
                  </a:tcPr>
                </a:tc>
              </a:tr>
              <a:tr h="4061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1" dirty="0" smtClean="0">
                          <a:solidFill>
                            <a:srgbClr val="0000CC"/>
                          </a:solidFill>
                        </a:rPr>
                        <a:t>L</a:t>
                      </a:r>
                      <a:r>
                        <a:rPr lang="en-US" sz="1800" b="1" dirty="0" smtClean="0">
                          <a:solidFill>
                            <a:srgbClr val="0000CC"/>
                          </a:solidFill>
                        </a:rPr>
                        <a:t>/IP</a:t>
                      </a:r>
                      <a:r>
                        <a:rPr kumimoji="0" lang="en-US" sz="1800" b="1" i="0" u="none" strike="noStrike" kern="1200" cap="none" spc="0" normalizeH="0" baseline="-2500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 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[10</a:t>
                      </a:r>
                      <a:r>
                        <a:rPr kumimoji="0" lang="en-US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34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 cm</a:t>
                      </a:r>
                      <a:r>
                        <a:rPr kumimoji="0" lang="en-US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-2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s</a:t>
                      </a:r>
                      <a:r>
                        <a:rPr kumimoji="0" lang="en-US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-1</a:t>
                      </a: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uLnTx/>
                          <a:uFillTx/>
                          <a:latin typeface="Calibri"/>
                        </a:rPr>
                        <a:t>]</a:t>
                      </a:r>
                      <a:endParaRPr kumimoji="0" lang="en-GB" sz="20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uLnTx/>
                        <a:uFillTx/>
                        <a:latin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212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0000CC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</a:t>
                      </a:r>
                      <a:endParaRPr lang="en-GB" sz="1800" b="1" dirty="0">
                        <a:solidFill>
                          <a:srgbClr val="0000CC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  <a:tr h="3801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r>
                        <a:rPr lang="en-US" sz="1800" b="1" i="0" dirty="0" err="1" smtClean="0">
                          <a:solidFill>
                            <a:srgbClr val="FF0000"/>
                          </a:solidFill>
                          <a:latin typeface="Symbol" panose="05050102010706020507" pitchFamily="18" charset="2"/>
                        </a:rPr>
                        <a:t>t</a:t>
                      </a:r>
                      <a:r>
                        <a:rPr lang="en-US" sz="1800" b="1" i="0" baseline="-25000" dirty="0" err="1" smtClean="0">
                          <a:solidFill>
                            <a:srgbClr val="FF0000"/>
                          </a:solidFill>
                        </a:rPr>
                        <a:t>beam</a:t>
                      </a:r>
                      <a:r>
                        <a:rPr lang="en-US" sz="1800" b="1" i="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b="1" i="0" dirty="0" smtClean="0">
                          <a:solidFill>
                            <a:srgbClr val="FF0000"/>
                          </a:solidFill>
                        </a:rPr>
                        <a:t>[min]</a:t>
                      </a:r>
                      <a:endParaRPr lang="en-GB" sz="1800" b="1" i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n-GB" sz="1800" b="1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i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GB" sz="1800" b="1" i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  <a:ea typeface=""/>
                          <a:cs typeface="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GB" sz="18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BE0E3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11919" y="1098082"/>
            <a:ext cx="9144000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7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9" y="901976"/>
            <a:ext cx="8567428" cy="4999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9430" y="4221100"/>
            <a:ext cx="434734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3200" b="1" i="1" kern="0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23680" y="4221100"/>
            <a:ext cx="572593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3200" b="1" i="1" kern="0" dirty="0">
                <a:solidFill>
                  <a:srgbClr val="FF0000"/>
                </a:solidFill>
              </a:rPr>
              <a:t>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63834" y="4221100"/>
            <a:ext cx="481222" cy="584775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3200" b="1" i="1" kern="0" dirty="0">
                <a:solidFill>
                  <a:srgbClr val="FF0000"/>
                </a:solidFill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08050" y="4234069"/>
                <a:ext cx="641522" cy="636072"/>
              </a:xfrm>
              <a:prstGeom prst="rect">
                <a:avLst/>
              </a:prstGeom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20000"/>
                  </a:spcBef>
                  <a:spcAft>
                    <a:spcPts val="400"/>
                  </a:spcAft>
                  <a:buClr>
                    <a:srgbClr val="0000FF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1" i="1" kern="0">
                          <a:solidFill>
                            <a:srgbClr val="FF0000"/>
                          </a:solidFill>
                          <a:latin typeface="Cambria Math"/>
                        </a:rPr>
                        <m:t>𝒕</m:t>
                      </m:r>
                      <m:acc>
                        <m:accPr>
                          <m:chr m:val="̅"/>
                          <m:ctrlPr>
                            <a:rPr lang="en-GB" sz="3200" b="1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3200" b="1" i="1" ker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𝒕</m:t>
                          </m:r>
                        </m:e>
                      </m:acc>
                    </m:oMath>
                  </m:oMathPara>
                </a14:m>
                <a:endParaRPr lang="en-GB" sz="3200" b="1" i="1" kern="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050" y="4234069"/>
                <a:ext cx="641522" cy="6360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107573" y="14127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crab waist &amp; improved parameters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35442" y="22436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933678" y="0"/>
            <a:ext cx="6520054" cy="800100"/>
          </a:xfrm>
        </p:spPr>
        <p:txBody>
          <a:bodyPr/>
          <a:lstStyle/>
          <a:p>
            <a:r>
              <a:rPr lang="en-GB" sz="3600" i="1" dirty="0" smtClean="0"/>
              <a:t>FCC-</a:t>
            </a:r>
            <a:r>
              <a:rPr lang="en-GB" sz="3600" i="1" dirty="0" err="1" smtClean="0"/>
              <a:t>ee</a:t>
            </a:r>
            <a:r>
              <a:rPr lang="en-GB" sz="3600" dirty="0" smtClean="0"/>
              <a:t> alternative scheme</a:t>
            </a:r>
            <a:endParaRPr lang="en-GB" sz="3600" dirty="0"/>
          </a:p>
        </p:txBody>
      </p:sp>
      <p:sp>
        <p:nvSpPr>
          <p:cNvPr id="20" name="Oval 19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" y="6457890"/>
            <a:ext cx="5076056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000" kern="0" dirty="0" smtClean="0">
                <a:solidFill>
                  <a:srgbClr val="000000"/>
                </a:solidFill>
              </a:rPr>
              <a:t>A</a:t>
            </a:r>
            <a:r>
              <a:rPr lang="en-GB" sz="2000" kern="0" dirty="0">
                <a:solidFill>
                  <a:srgbClr val="000000"/>
                </a:solidFill>
              </a:rPr>
              <a:t>. Bogomyagkov, E. Levichev, D. </a:t>
            </a:r>
            <a:r>
              <a:rPr lang="en-GB" sz="2000" kern="0" dirty="0" err="1" smtClean="0">
                <a:solidFill>
                  <a:srgbClr val="000000"/>
                </a:solidFill>
              </a:rPr>
              <a:t>Shatilov</a:t>
            </a:r>
            <a:endParaRPr lang="en-GB" sz="2000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2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51520" y="229771"/>
            <a:ext cx="84249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Beam-Beam Optimization  (120 </a:t>
            </a:r>
            <a:r>
              <a:rPr lang="en-US" altLang="ru-RU" sz="3200" b="1" dirty="0" err="1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GeV</a:t>
            </a:r>
            <a:r>
              <a:rPr lang="en-US" alt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ru-RU" sz="32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/>
              </a:rPr>
              <a:t></a:t>
            </a:r>
            <a:r>
              <a:rPr lang="en-US" altLang="ru-RU" sz="3200" b="1" baseline="-25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altLang="ru-RU" sz="3200" b="1" baseline="30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r>
              <a:rPr lang="en-US" alt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en-US" alt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 mm)</a:t>
            </a:r>
            <a:endParaRPr lang="ru-RU" alt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755759"/>
              </p:ext>
            </p:extLst>
          </p:nvPr>
        </p:nvGraphicFramePr>
        <p:xfrm>
          <a:off x="289552" y="989475"/>
          <a:ext cx="8492888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222"/>
                <a:gridCol w="2123222"/>
                <a:gridCol w="2123222"/>
                <a:gridCol w="2123222"/>
              </a:tblGrid>
              <a:tr h="3613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Crab Waist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  <a:sym typeface="Symbol"/>
                        </a:rPr>
                        <a:t></a:t>
                      </a:r>
                      <a:r>
                        <a:rPr lang="en-US" dirty="0" smtClean="0"/>
                        <a:t> Head-on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sym typeface="Symbol"/>
                        </a:rPr>
                        <a:t>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Crossing (11 </a:t>
                      </a:r>
                      <a:r>
                        <a:rPr lang="en-US" dirty="0" err="1" smtClean="0"/>
                        <a:t>mrad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 anchor="ctr"/>
                </a:tc>
              </a:tr>
              <a:tr h="3312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 voltage [GV]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2.3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5.5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5.5</a:t>
                      </a:r>
                      <a:endParaRPr lang="ru-RU" sz="1600" dirty="0"/>
                    </a:p>
                  </a:txBody>
                  <a:tcPr anchor="ctr"/>
                </a:tc>
              </a:tr>
              <a:tr h="3312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 frequency [MHz]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800</a:t>
                      </a:r>
                      <a:endParaRPr lang="ru-RU" sz="1600" dirty="0"/>
                    </a:p>
                  </a:txBody>
                  <a:tcPr anchor="ctr"/>
                </a:tc>
              </a:tr>
              <a:tr h="3312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Tunes</a:t>
                      </a:r>
                      <a:r>
                        <a:rPr lang="en-US" sz="1600" baseline="0" dirty="0" smtClean="0"/>
                        <a:t>  </a:t>
                      </a:r>
                      <a:r>
                        <a:rPr lang="en-US" sz="1600" i="1" dirty="0" smtClean="0">
                          <a:sym typeface="Symbol"/>
                        </a:rPr>
                        <a:t></a:t>
                      </a:r>
                      <a:r>
                        <a:rPr lang="en-US" sz="1600" baseline="-25000" dirty="0" smtClean="0">
                          <a:sym typeface="Symbol"/>
                        </a:rPr>
                        <a:t>x</a:t>
                      </a:r>
                      <a:r>
                        <a:rPr lang="en-US" sz="1600" dirty="0" smtClean="0">
                          <a:sym typeface="Symbol"/>
                        </a:rPr>
                        <a:t> /</a:t>
                      </a:r>
                      <a:r>
                        <a:rPr lang="en-US" sz="1600" i="1" dirty="0" smtClean="0">
                          <a:sym typeface="Symbol"/>
                        </a:rPr>
                        <a:t></a:t>
                      </a:r>
                      <a:r>
                        <a:rPr lang="en-US" sz="1600" baseline="-25000" dirty="0" smtClean="0">
                          <a:sym typeface="Symbol"/>
                        </a:rPr>
                        <a:t>y</a:t>
                      </a:r>
                      <a:r>
                        <a:rPr lang="en-US" sz="1600" dirty="0" smtClean="0">
                          <a:sym typeface="Symbol"/>
                        </a:rPr>
                        <a:t> /</a:t>
                      </a:r>
                      <a:r>
                        <a:rPr lang="en-US" sz="1600" i="1" dirty="0" smtClean="0">
                          <a:sym typeface="Symbol"/>
                        </a:rPr>
                        <a:t></a:t>
                      </a:r>
                      <a:r>
                        <a:rPr lang="en-US" sz="1600" i="0" baseline="-25000" dirty="0" smtClean="0">
                          <a:sym typeface="Symbol"/>
                        </a:rPr>
                        <a:t>s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0.54 / 0.57 / 0.009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0.54</a:t>
                      </a:r>
                      <a:r>
                        <a:rPr lang="en-US" sz="1600" baseline="0" dirty="0" smtClean="0"/>
                        <a:t> / 0.61 / 0.0255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0.52</a:t>
                      </a:r>
                      <a:r>
                        <a:rPr lang="en-US" sz="1600" baseline="0" dirty="0" smtClean="0"/>
                        <a:t> / 0.57 / 0.0255</a:t>
                      </a:r>
                      <a:endParaRPr lang="ru-RU" sz="1600" dirty="0" smtClean="0"/>
                    </a:p>
                  </a:txBody>
                  <a:tcPr anchor="ctr"/>
                </a:tc>
              </a:tr>
              <a:tr h="3312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length [mm]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2.76 / 6.77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0.98 / 1.47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0.98 / 1.62</a:t>
                      </a:r>
                      <a:endParaRPr lang="ru-RU" sz="1600" dirty="0"/>
                    </a:p>
                  </a:txBody>
                  <a:tcPr anchor="ctr"/>
                </a:tc>
              </a:tr>
              <a:tr h="3312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population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3.5 </a:t>
                      </a:r>
                      <a:r>
                        <a:rPr lang="en-US" sz="1600" dirty="0" smtClean="0">
                          <a:sym typeface="Symbol"/>
                        </a:rPr>
                        <a:t></a:t>
                      </a:r>
                      <a:r>
                        <a:rPr lang="en-US" sz="1600" dirty="0" smtClean="0"/>
                        <a:t> 10</a:t>
                      </a:r>
                      <a:r>
                        <a:rPr lang="en-US" sz="1600" baseline="30000" dirty="0" smtClean="0"/>
                        <a:t>11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 </a:t>
                      </a:r>
                      <a:r>
                        <a:rPr lang="en-US" sz="1600" dirty="0" smtClean="0">
                          <a:sym typeface="Symbol"/>
                        </a:rPr>
                        <a:t></a:t>
                      </a:r>
                      <a:r>
                        <a:rPr lang="en-US" sz="1600" dirty="0" smtClean="0"/>
                        <a:t> 10</a:t>
                      </a:r>
                      <a:r>
                        <a:rPr lang="en-US" sz="1600" baseline="30000" dirty="0" smtClean="0"/>
                        <a:t>10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 </a:t>
                      </a:r>
                      <a:r>
                        <a:rPr lang="en-US" sz="1600" dirty="0" smtClean="0">
                          <a:sym typeface="Symbol"/>
                        </a:rPr>
                        <a:t></a:t>
                      </a:r>
                      <a:r>
                        <a:rPr lang="en-US" sz="1600" dirty="0" smtClean="0"/>
                        <a:t> 10</a:t>
                      </a:r>
                      <a:r>
                        <a:rPr lang="en-US" sz="1600" baseline="30000" dirty="0" smtClean="0"/>
                        <a:t>10</a:t>
                      </a:r>
                      <a:endParaRPr lang="ru-RU" sz="1600" dirty="0"/>
                    </a:p>
                  </a:txBody>
                  <a:tcPr anchor="ctr"/>
                </a:tc>
              </a:tr>
              <a:tr h="3312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Footprint</a:t>
                      </a:r>
                      <a:r>
                        <a:rPr lang="en-US" sz="1600" baseline="0" dirty="0" smtClean="0"/>
                        <a:t> size</a:t>
                      </a:r>
                      <a:r>
                        <a:rPr lang="en-US" sz="1600" dirty="0" smtClean="0"/>
                        <a:t>  </a:t>
                      </a:r>
                      <a:r>
                        <a:rPr lang="en-US" sz="1600" dirty="0" smtClean="0">
                          <a:sym typeface="Symbol"/>
                        </a:rPr>
                        <a:t></a:t>
                      </a:r>
                      <a:r>
                        <a:rPr lang="en-US" sz="1600" i="1" dirty="0" smtClean="0">
                          <a:sym typeface="Symbol"/>
                        </a:rPr>
                        <a:t></a:t>
                      </a:r>
                      <a:r>
                        <a:rPr lang="en-US" sz="1600" baseline="-25000" dirty="0" smtClean="0">
                          <a:sym typeface="Symbol"/>
                        </a:rPr>
                        <a:t>x</a:t>
                      </a:r>
                      <a:r>
                        <a:rPr lang="en-US" sz="1600" dirty="0" smtClean="0">
                          <a:sym typeface="Symbol"/>
                        </a:rPr>
                        <a:t> /</a:t>
                      </a:r>
                      <a:r>
                        <a:rPr lang="en-US" sz="1600" i="1" dirty="0" smtClean="0">
                          <a:sym typeface="Symbol"/>
                        </a:rPr>
                        <a:t></a:t>
                      </a:r>
                      <a:r>
                        <a:rPr lang="en-US" sz="1600" baseline="-25000" dirty="0" smtClean="0">
                          <a:sym typeface="Symbol"/>
                        </a:rPr>
                        <a:t>y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0.019 / 0.126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0.087 / 0.128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0.063 / 0.104</a:t>
                      </a:r>
                      <a:endParaRPr lang="ru-RU" sz="1600" dirty="0"/>
                    </a:p>
                  </a:txBody>
                  <a:tcPr anchor="ctr"/>
                </a:tc>
              </a:tr>
              <a:tr h="3312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Lifetime </a:t>
                      </a:r>
                      <a:r>
                        <a:rPr lang="en-US" sz="1600" dirty="0" err="1" smtClean="0"/>
                        <a:t>bb+bs</a:t>
                      </a:r>
                      <a:r>
                        <a:rPr lang="en-US" sz="1600" dirty="0" smtClean="0"/>
                        <a:t> [min]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17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120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</a:t>
                      </a:r>
                      <a:endParaRPr lang="ru-RU" sz="1600" dirty="0"/>
                    </a:p>
                  </a:txBody>
                  <a:tcPr anchor="ctr"/>
                </a:tc>
              </a:tr>
              <a:tr h="3312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Luminosity [cm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baseline="0" dirty="0" smtClean="0"/>
                        <a:t>s</a:t>
                      </a:r>
                      <a:r>
                        <a:rPr lang="en-US" sz="1600" baseline="30000" dirty="0" smtClean="0"/>
                        <a:t>-1</a:t>
                      </a:r>
                      <a:r>
                        <a:rPr lang="en-US" sz="1600" dirty="0" smtClean="0"/>
                        <a:t>]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9.8 </a:t>
                      </a:r>
                      <a:r>
                        <a:rPr lang="en-US" sz="1600" dirty="0" smtClean="0">
                          <a:sym typeface="Symbol"/>
                        </a:rPr>
                        <a:t></a:t>
                      </a:r>
                      <a:r>
                        <a:rPr lang="en-US" sz="1600" dirty="0" smtClean="0"/>
                        <a:t> 10</a:t>
                      </a:r>
                      <a:r>
                        <a:rPr lang="en-US" sz="1600" baseline="30000" dirty="0" smtClean="0"/>
                        <a:t>34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7.2 </a:t>
                      </a:r>
                      <a:r>
                        <a:rPr lang="en-US" sz="1600" dirty="0" smtClean="0">
                          <a:sym typeface="Symbol"/>
                        </a:rPr>
                        <a:t></a:t>
                      </a:r>
                      <a:r>
                        <a:rPr lang="en-US" sz="1600" dirty="0" smtClean="0"/>
                        <a:t> 10</a:t>
                      </a:r>
                      <a:r>
                        <a:rPr lang="en-US" sz="1600" baseline="30000" dirty="0" smtClean="0"/>
                        <a:t>34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5.8 </a:t>
                      </a:r>
                      <a:r>
                        <a:rPr lang="en-US" sz="1600" dirty="0" smtClean="0">
                          <a:sym typeface="Symbol"/>
                        </a:rPr>
                        <a:t></a:t>
                      </a:r>
                      <a:r>
                        <a:rPr lang="en-US" sz="1600" dirty="0" smtClean="0"/>
                        <a:t> 10</a:t>
                      </a:r>
                      <a:r>
                        <a:rPr lang="en-US" sz="1600" baseline="30000" dirty="0" smtClean="0"/>
                        <a:t>34</a:t>
                      </a:r>
                      <a:endParaRPr lang="ru-RU" sz="1600" dirty="0"/>
                    </a:p>
                  </a:txBody>
                  <a:tcPr anchor="ctr"/>
                </a:tc>
              </a:tr>
              <a:tr h="33126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C0CD2"/>
                          </a:solidFill>
                        </a:rPr>
                        <a:t>Luminosity  (</a:t>
                      </a:r>
                      <a:r>
                        <a:rPr lang="en-US" sz="1600" i="1" dirty="0" smtClean="0">
                          <a:solidFill>
                            <a:srgbClr val="0C0CD2"/>
                          </a:solidFill>
                          <a:sym typeface="Symbol"/>
                        </a:rPr>
                        <a:t></a:t>
                      </a:r>
                      <a:r>
                        <a:rPr lang="en-US" sz="1600" baseline="-25000" dirty="0" smtClean="0">
                          <a:solidFill>
                            <a:srgbClr val="0C0CD2"/>
                          </a:solidFill>
                        </a:rPr>
                        <a:t>y </a:t>
                      </a:r>
                      <a:r>
                        <a:rPr lang="en-US" sz="1600" dirty="0" smtClean="0">
                          <a:solidFill>
                            <a:srgbClr val="0C0CD2"/>
                          </a:solidFill>
                        </a:rPr>
                        <a:t>= 2</a:t>
                      </a:r>
                      <a:r>
                        <a:rPr lang="en-US" sz="1600" baseline="0" dirty="0" smtClean="0">
                          <a:solidFill>
                            <a:srgbClr val="0C0CD2"/>
                          </a:solidFill>
                        </a:rPr>
                        <a:t> mm)</a:t>
                      </a:r>
                      <a:endParaRPr lang="ru-RU" sz="1600" dirty="0">
                        <a:solidFill>
                          <a:srgbClr val="0C0CD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C0CD2"/>
                          </a:solidFill>
                        </a:rPr>
                        <a:t>8.3 </a:t>
                      </a:r>
                      <a:r>
                        <a:rPr lang="en-US" sz="1600" dirty="0" smtClean="0">
                          <a:solidFill>
                            <a:srgbClr val="0C0CD2"/>
                          </a:solidFill>
                          <a:sym typeface="Symbol"/>
                        </a:rPr>
                        <a:t></a:t>
                      </a:r>
                      <a:r>
                        <a:rPr lang="en-US" sz="1600" dirty="0" smtClean="0">
                          <a:solidFill>
                            <a:srgbClr val="0C0CD2"/>
                          </a:solidFill>
                        </a:rPr>
                        <a:t> 10</a:t>
                      </a:r>
                      <a:r>
                        <a:rPr lang="en-US" sz="1600" baseline="30000" dirty="0" smtClean="0">
                          <a:solidFill>
                            <a:srgbClr val="0C0CD2"/>
                          </a:solidFill>
                        </a:rPr>
                        <a:t>34</a:t>
                      </a:r>
                      <a:endParaRPr lang="ru-RU" sz="1600" dirty="0">
                        <a:solidFill>
                          <a:srgbClr val="0C0CD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C0CD2"/>
                          </a:solidFill>
                        </a:rPr>
                        <a:t>6.8 </a:t>
                      </a:r>
                      <a:r>
                        <a:rPr lang="en-US" sz="1600" dirty="0" smtClean="0">
                          <a:solidFill>
                            <a:srgbClr val="0C0CD2"/>
                          </a:solidFill>
                          <a:sym typeface="Symbol"/>
                        </a:rPr>
                        <a:t></a:t>
                      </a:r>
                      <a:r>
                        <a:rPr lang="en-US" sz="1600" dirty="0" smtClean="0">
                          <a:solidFill>
                            <a:srgbClr val="0C0CD2"/>
                          </a:solidFill>
                        </a:rPr>
                        <a:t> 10</a:t>
                      </a:r>
                      <a:r>
                        <a:rPr lang="en-US" sz="1600" baseline="30000" dirty="0" smtClean="0">
                          <a:solidFill>
                            <a:srgbClr val="0C0CD2"/>
                          </a:solidFill>
                        </a:rPr>
                        <a:t>34</a:t>
                      </a:r>
                      <a:endParaRPr lang="ru-RU" sz="1600" dirty="0" smtClean="0">
                        <a:solidFill>
                          <a:srgbClr val="0C0CD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C0CD2"/>
                          </a:solidFill>
                        </a:rPr>
                        <a:t>5.0 </a:t>
                      </a:r>
                      <a:r>
                        <a:rPr lang="en-US" sz="1600" dirty="0" smtClean="0">
                          <a:solidFill>
                            <a:srgbClr val="0C0CD2"/>
                          </a:solidFill>
                          <a:sym typeface="Symbol"/>
                        </a:rPr>
                        <a:t></a:t>
                      </a:r>
                      <a:r>
                        <a:rPr lang="en-US" sz="1600" dirty="0" smtClean="0">
                          <a:solidFill>
                            <a:srgbClr val="0C0CD2"/>
                          </a:solidFill>
                        </a:rPr>
                        <a:t> 10</a:t>
                      </a:r>
                      <a:r>
                        <a:rPr lang="en-US" sz="1600" baseline="30000" dirty="0" smtClean="0">
                          <a:solidFill>
                            <a:srgbClr val="0C0CD2"/>
                          </a:solidFill>
                        </a:rPr>
                        <a:t>34</a:t>
                      </a:r>
                      <a:endParaRPr lang="ru-RU" sz="1600" dirty="0" smtClean="0">
                        <a:solidFill>
                          <a:srgbClr val="0C0CD2"/>
                        </a:solidFill>
                      </a:endParaRPr>
                    </a:p>
                  </a:txBody>
                  <a:tcPr anchor="ctr"/>
                </a:tc>
              </a:tr>
              <a:tr h="3312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Density contour plots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072" y="4374959"/>
            <a:ext cx="1709738" cy="22812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88" y="4374971"/>
            <a:ext cx="1709738" cy="23145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59" y="4374971"/>
            <a:ext cx="1709738" cy="2314575"/>
          </a:xfrm>
          <a:prstGeom prst="rect">
            <a:avLst/>
          </a:prstGeom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8213033" y="-3311"/>
            <a:ext cx="9268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-109" charset="0"/>
                <a:ea typeface="ＭＳ Ｐゴシック" pitchFamily="34" charset="-128"/>
              </a:rPr>
              <a:t>D. </a:t>
            </a:r>
            <a:r>
              <a:rPr kumimoji="0" lang="en-GB" alt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-109" charset="0"/>
                <a:ea typeface="ＭＳ Ｐゴシック" pitchFamily="34" charset="-128"/>
              </a:rPr>
              <a:t>Shatilov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-109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269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72533" y="262330"/>
            <a:ext cx="82809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Beam-Beam Optimization  (175 </a:t>
            </a:r>
            <a:r>
              <a:rPr lang="en-US" altLang="ru-RU" sz="32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GeV</a:t>
            </a:r>
            <a:r>
              <a:rPr lang="en-US" alt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altLang="ru-RU" sz="32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/>
              </a:rPr>
              <a:t></a:t>
            </a:r>
            <a:r>
              <a:rPr lang="en-US" altLang="ru-RU" sz="3200" b="1" baseline="-25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</a:t>
            </a:r>
            <a:r>
              <a:rPr lang="en-US" altLang="ru-RU" sz="3200" b="1" baseline="30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r>
              <a:rPr lang="en-US" altLang="ru-RU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= </a:t>
            </a:r>
            <a:r>
              <a:rPr lang="en-US" altLang="ru-RU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mm)</a:t>
            </a:r>
            <a:endParaRPr lang="ru-RU" altLang="ru-RU" sz="32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108605"/>
              </p:ext>
            </p:extLst>
          </p:nvPr>
        </p:nvGraphicFramePr>
        <p:xfrm>
          <a:off x="289552" y="989475"/>
          <a:ext cx="8492888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222"/>
                <a:gridCol w="2123222"/>
                <a:gridCol w="2123222"/>
                <a:gridCol w="2123222"/>
              </a:tblGrid>
              <a:tr h="36138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Crab Waist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FF0000"/>
                          </a:solidFill>
                          <a:sym typeface="Symbol"/>
                        </a:rPr>
                        <a:t></a:t>
                      </a:r>
                      <a:r>
                        <a:rPr lang="en-US" dirty="0" smtClean="0">
                          <a:sym typeface="Symbol"/>
                        </a:rPr>
                        <a:t> </a:t>
                      </a:r>
                      <a:r>
                        <a:rPr lang="en-US" strike="noStrike" dirty="0" smtClean="0"/>
                        <a:t>Head-on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  <a:sym typeface="Symbol"/>
                        </a:rPr>
                        <a:t>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Crossing (11 </a:t>
                      </a:r>
                      <a:r>
                        <a:rPr lang="en-US" dirty="0" err="1" smtClean="0"/>
                        <a:t>mrad</a:t>
                      </a:r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 anchor="ctr"/>
                </a:tc>
              </a:tr>
              <a:tr h="3312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 voltage [GV]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9.5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11</a:t>
                      </a:r>
                      <a:endParaRPr lang="ru-RU" sz="1600" dirty="0"/>
                    </a:p>
                  </a:txBody>
                  <a:tcPr anchor="ctr"/>
                </a:tc>
              </a:tr>
              <a:tr h="3312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RF frequency [MHz]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400</a:t>
                      </a:r>
                      <a:endParaRPr lang="ru-RU" sz="1600" dirty="0"/>
                    </a:p>
                  </a:txBody>
                  <a:tcPr anchor="ctr"/>
                </a:tc>
              </a:tr>
              <a:tr h="3312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Tunes</a:t>
                      </a:r>
                      <a:r>
                        <a:rPr lang="en-US" sz="1600" baseline="0" dirty="0" smtClean="0"/>
                        <a:t>  </a:t>
                      </a:r>
                      <a:r>
                        <a:rPr lang="en-US" sz="1600" i="1" dirty="0" smtClean="0">
                          <a:sym typeface="Symbol"/>
                        </a:rPr>
                        <a:t></a:t>
                      </a:r>
                      <a:r>
                        <a:rPr lang="en-US" sz="1600" baseline="-25000" dirty="0" smtClean="0">
                          <a:sym typeface="Symbol"/>
                        </a:rPr>
                        <a:t>x</a:t>
                      </a:r>
                      <a:r>
                        <a:rPr lang="en-US" sz="1600" dirty="0" smtClean="0">
                          <a:sym typeface="Symbol"/>
                        </a:rPr>
                        <a:t> /</a:t>
                      </a:r>
                      <a:r>
                        <a:rPr lang="en-US" sz="1600" i="1" dirty="0" smtClean="0">
                          <a:sym typeface="Symbol"/>
                        </a:rPr>
                        <a:t></a:t>
                      </a:r>
                      <a:r>
                        <a:rPr lang="en-US" sz="1600" baseline="-25000" dirty="0" smtClean="0">
                          <a:sym typeface="Symbol"/>
                        </a:rPr>
                        <a:t>y</a:t>
                      </a:r>
                      <a:r>
                        <a:rPr lang="en-US" sz="1600" dirty="0" smtClean="0">
                          <a:sym typeface="Symbol"/>
                        </a:rPr>
                        <a:t> /</a:t>
                      </a:r>
                      <a:r>
                        <a:rPr lang="en-US" sz="1600" i="1" dirty="0" smtClean="0">
                          <a:sym typeface="Symbol"/>
                        </a:rPr>
                        <a:t></a:t>
                      </a:r>
                      <a:r>
                        <a:rPr lang="en-US" sz="1600" i="0" baseline="-25000" dirty="0" smtClean="0">
                          <a:sym typeface="Symbol"/>
                        </a:rPr>
                        <a:t>s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0.54 / 0.57 / 0.0132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0.54</a:t>
                      </a:r>
                      <a:r>
                        <a:rPr lang="en-US" sz="1600" baseline="0" dirty="0" smtClean="0"/>
                        <a:t> / 0.61 / 0.0172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0.52</a:t>
                      </a:r>
                      <a:r>
                        <a:rPr lang="en-US" sz="1600" baseline="0" dirty="0" smtClean="0"/>
                        <a:t> / 0.57 / 0.0172</a:t>
                      </a:r>
                      <a:endParaRPr lang="ru-RU" sz="1600" dirty="0" smtClean="0"/>
                    </a:p>
                  </a:txBody>
                  <a:tcPr anchor="ctr"/>
                </a:tc>
              </a:tr>
              <a:tr h="3312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length [mm]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2.75 / 3.74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2.11 / 2.56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2.11 / 2.68</a:t>
                      </a:r>
                      <a:endParaRPr lang="ru-RU" sz="1600" dirty="0"/>
                    </a:p>
                  </a:txBody>
                  <a:tcPr anchor="ctr"/>
                </a:tc>
              </a:tr>
              <a:tr h="3312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Bunch population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2.0 </a:t>
                      </a:r>
                      <a:r>
                        <a:rPr lang="en-US" sz="1600" dirty="0" smtClean="0">
                          <a:sym typeface="Symbol"/>
                        </a:rPr>
                        <a:t></a:t>
                      </a:r>
                      <a:r>
                        <a:rPr lang="en-US" sz="1600" dirty="0" smtClean="0"/>
                        <a:t> 10</a:t>
                      </a:r>
                      <a:r>
                        <a:rPr lang="en-US" sz="1600" baseline="30000" dirty="0" smtClean="0"/>
                        <a:t>11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1.1 </a:t>
                      </a:r>
                      <a:r>
                        <a:rPr lang="en-US" sz="1600" dirty="0" smtClean="0">
                          <a:sym typeface="Symbol"/>
                        </a:rPr>
                        <a:t></a:t>
                      </a:r>
                      <a:r>
                        <a:rPr lang="en-US" sz="1600" dirty="0" smtClean="0"/>
                        <a:t> 10</a:t>
                      </a:r>
                      <a:r>
                        <a:rPr lang="en-US" sz="1600" baseline="30000" dirty="0" smtClean="0"/>
                        <a:t>11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 </a:t>
                      </a:r>
                      <a:r>
                        <a:rPr lang="en-US" sz="1600" dirty="0" smtClean="0">
                          <a:sym typeface="Symbol"/>
                        </a:rPr>
                        <a:t></a:t>
                      </a:r>
                      <a:r>
                        <a:rPr lang="en-US" sz="1600" dirty="0" smtClean="0"/>
                        <a:t> 10</a:t>
                      </a:r>
                      <a:r>
                        <a:rPr lang="en-US" sz="1600" baseline="30000" dirty="0" smtClean="0"/>
                        <a:t>11</a:t>
                      </a:r>
                      <a:endParaRPr lang="ru-RU" sz="1600" dirty="0"/>
                    </a:p>
                  </a:txBody>
                  <a:tcPr anchor="ctr"/>
                </a:tc>
              </a:tr>
              <a:tr h="3312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Footprint</a:t>
                      </a:r>
                      <a:r>
                        <a:rPr lang="en-US" sz="1600" baseline="0" dirty="0" smtClean="0"/>
                        <a:t> size</a:t>
                      </a:r>
                      <a:r>
                        <a:rPr lang="en-US" sz="1600" dirty="0" smtClean="0"/>
                        <a:t>  </a:t>
                      </a:r>
                      <a:r>
                        <a:rPr lang="en-US" sz="1600" dirty="0" smtClean="0">
                          <a:sym typeface="Symbol"/>
                        </a:rPr>
                        <a:t></a:t>
                      </a:r>
                      <a:r>
                        <a:rPr lang="en-US" sz="1600" i="1" dirty="0" smtClean="0">
                          <a:sym typeface="Symbol"/>
                        </a:rPr>
                        <a:t></a:t>
                      </a:r>
                      <a:r>
                        <a:rPr lang="en-US" sz="1600" baseline="-25000" dirty="0" smtClean="0">
                          <a:sym typeface="Symbol"/>
                        </a:rPr>
                        <a:t>x</a:t>
                      </a:r>
                      <a:r>
                        <a:rPr lang="en-US" sz="1600" dirty="0" smtClean="0">
                          <a:sym typeface="Symbol"/>
                        </a:rPr>
                        <a:t> /</a:t>
                      </a:r>
                      <a:r>
                        <a:rPr lang="en-US" sz="1600" i="1" dirty="0" smtClean="0">
                          <a:sym typeface="Symbol"/>
                        </a:rPr>
                        <a:t></a:t>
                      </a:r>
                      <a:r>
                        <a:rPr lang="en-US" sz="1600" baseline="-25000" dirty="0" smtClean="0">
                          <a:sym typeface="Symbol"/>
                        </a:rPr>
                        <a:t>y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0.023 / 0.079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0.071 / 0.137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0.047 / 0.106</a:t>
                      </a:r>
                      <a:endParaRPr lang="ru-RU" sz="1600" dirty="0"/>
                    </a:p>
                  </a:txBody>
                  <a:tcPr anchor="ctr"/>
                </a:tc>
              </a:tr>
              <a:tr h="3312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Lifetime </a:t>
                      </a:r>
                      <a:r>
                        <a:rPr lang="en-US" sz="1600" i="1" dirty="0" smtClean="0">
                          <a:sym typeface="Symbol"/>
                        </a:rPr>
                        <a:t></a:t>
                      </a:r>
                      <a:r>
                        <a:rPr lang="en-US" sz="1600" baseline="-25000" dirty="0" err="1" smtClean="0"/>
                        <a:t>bs</a:t>
                      </a:r>
                      <a:r>
                        <a:rPr lang="en-US" sz="1600" dirty="0" smtClean="0"/>
                        <a:t> [min]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18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35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25</a:t>
                      </a:r>
                      <a:endParaRPr lang="ru-RU" sz="1600" dirty="0"/>
                    </a:p>
                  </a:txBody>
                  <a:tcPr anchor="ctr"/>
                </a:tc>
              </a:tr>
              <a:tr h="3312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Luminosity [cm</a:t>
                      </a:r>
                      <a:r>
                        <a:rPr lang="en-US" sz="1600" baseline="30000" dirty="0" smtClean="0"/>
                        <a:t>-2</a:t>
                      </a:r>
                      <a:r>
                        <a:rPr lang="en-US" sz="1600" baseline="0" dirty="0" smtClean="0"/>
                        <a:t>s</a:t>
                      </a:r>
                      <a:r>
                        <a:rPr lang="en-US" sz="1600" baseline="30000" dirty="0" smtClean="0"/>
                        <a:t>-1</a:t>
                      </a:r>
                      <a:r>
                        <a:rPr lang="en-US" sz="1600" dirty="0" smtClean="0"/>
                        <a:t>]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1.15 </a:t>
                      </a:r>
                      <a:r>
                        <a:rPr lang="en-US" sz="1600" dirty="0" smtClean="0">
                          <a:sym typeface="Symbol"/>
                        </a:rPr>
                        <a:t></a:t>
                      </a:r>
                      <a:r>
                        <a:rPr lang="en-US" sz="1600" dirty="0" smtClean="0"/>
                        <a:t> 10</a:t>
                      </a:r>
                      <a:r>
                        <a:rPr lang="en-US" sz="1600" baseline="30000" dirty="0" smtClean="0"/>
                        <a:t>34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1.3 </a:t>
                      </a:r>
                      <a:r>
                        <a:rPr lang="en-US" sz="1600" dirty="0" smtClean="0">
                          <a:sym typeface="Symbol"/>
                        </a:rPr>
                        <a:t></a:t>
                      </a:r>
                      <a:r>
                        <a:rPr lang="en-US" sz="1600" dirty="0" smtClean="0"/>
                        <a:t> 10</a:t>
                      </a:r>
                      <a:r>
                        <a:rPr lang="en-US" sz="1600" baseline="30000" dirty="0" smtClean="0"/>
                        <a:t>34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1.2 </a:t>
                      </a:r>
                      <a:r>
                        <a:rPr lang="en-US" sz="1600" dirty="0" smtClean="0">
                          <a:sym typeface="Symbol"/>
                        </a:rPr>
                        <a:t></a:t>
                      </a:r>
                      <a:r>
                        <a:rPr lang="en-US" sz="1600" dirty="0" smtClean="0"/>
                        <a:t> 10</a:t>
                      </a:r>
                      <a:r>
                        <a:rPr lang="en-US" sz="1600" baseline="30000" dirty="0" smtClean="0"/>
                        <a:t>34</a:t>
                      </a:r>
                      <a:endParaRPr lang="ru-RU" sz="1600" dirty="0"/>
                    </a:p>
                  </a:txBody>
                  <a:tcPr anchor="ctr"/>
                </a:tc>
              </a:tr>
              <a:tr h="331269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C0CD2"/>
                          </a:solidFill>
                        </a:rPr>
                        <a:t>Luminosity  (</a:t>
                      </a:r>
                      <a:r>
                        <a:rPr lang="en-US" sz="1600" i="1" dirty="0" smtClean="0">
                          <a:solidFill>
                            <a:srgbClr val="0C0CD2"/>
                          </a:solidFill>
                          <a:sym typeface="Symbol"/>
                        </a:rPr>
                        <a:t></a:t>
                      </a:r>
                      <a:r>
                        <a:rPr lang="en-US" sz="1600" baseline="-25000" dirty="0" smtClean="0">
                          <a:solidFill>
                            <a:srgbClr val="0C0CD2"/>
                          </a:solidFill>
                        </a:rPr>
                        <a:t>y </a:t>
                      </a:r>
                      <a:r>
                        <a:rPr lang="en-US" sz="1600" dirty="0" smtClean="0">
                          <a:solidFill>
                            <a:srgbClr val="0C0CD2"/>
                          </a:solidFill>
                        </a:rPr>
                        <a:t>= 1</a:t>
                      </a:r>
                      <a:r>
                        <a:rPr lang="en-US" sz="1600" baseline="0" dirty="0" smtClean="0">
                          <a:solidFill>
                            <a:srgbClr val="0C0CD2"/>
                          </a:solidFill>
                        </a:rPr>
                        <a:t> mm)</a:t>
                      </a:r>
                      <a:endParaRPr lang="ru-RU" sz="1600" dirty="0">
                        <a:solidFill>
                          <a:srgbClr val="0C0CD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0C0CD2"/>
                          </a:solidFill>
                        </a:rPr>
                        <a:t>1.25 </a:t>
                      </a:r>
                      <a:r>
                        <a:rPr lang="en-US" sz="1600" dirty="0" smtClean="0">
                          <a:solidFill>
                            <a:srgbClr val="0C0CD2"/>
                          </a:solidFill>
                          <a:sym typeface="Symbol"/>
                        </a:rPr>
                        <a:t></a:t>
                      </a:r>
                      <a:r>
                        <a:rPr lang="en-US" sz="1600" dirty="0" smtClean="0">
                          <a:solidFill>
                            <a:srgbClr val="0C0CD2"/>
                          </a:solidFill>
                        </a:rPr>
                        <a:t> 10</a:t>
                      </a:r>
                      <a:r>
                        <a:rPr lang="en-US" sz="1600" baseline="30000" dirty="0" smtClean="0">
                          <a:solidFill>
                            <a:srgbClr val="0C0CD2"/>
                          </a:solidFill>
                        </a:rPr>
                        <a:t>34</a:t>
                      </a:r>
                      <a:endParaRPr lang="ru-RU" sz="1600" dirty="0">
                        <a:solidFill>
                          <a:srgbClr val="0C0CD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C0CD2"/>
                          </a:solidFill>
                        </a:rPr>
                        <a:t>1.3 </a:t>
                      </a:r>
                      <a:r>
                        <a:rPr lang="en-US" sz="1600" dirty="0" smtClean="0">
                          <a:solidFill>
                            <a:srgbClr val="0C0CD2"/>
                          </a:solidFill>
                          <a:sym typeface="Symbol"/>
                        </a:rPr>
                        <a:t></a:t>
                      </a:r>
                      <a:r>
                        <a:rPr lang="en-US" sz="1600" dirty="0" smtClean="0">
                          <a:solidFill>
                            <a:srgbClr val="0C0CD2"/>
                          </a:solidFill>
                        </a:rPr>
                        <a:t> 10</a:t>
                      </a:r>
                      <a:r>
                        <a:rPr lang="en-US" sz="1600" baseline="30000" dirty="0" smtClean="0">
                          <a:solidFill>
                            <a:srgbClr val="0C0CD2"/>
                          </a:solidFill>
                        </a:rPr>
                        <a:t>34</a:t>
                      </a:r>
                      <a:r>
                        <a:rPr lang="en-US" sz="1600" baseline="0" dirty="0" smtClean="0">
                          <a:solidFill>
                            <a:srgbClr val="0C0CD2"/>
                          </a:solidFill>
                        </a:rPr>
                        <a:t> (800 MHz)</a:t>
                      </a:r>
                      <a:endParaRPr lang="ru-RU" sz="1600" dirty="0" smtClean="0">
                        <a:solidFill>
                          <a:srgbClr val="0C0CD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C0CD2"/>
                          </a:solidFill>
                        </a:rPr>
                        <a:t>1.25 </a:t>
                      </a:r>
                      <a:r>
                        <a:rPr lang="en-US" sz="1600" dirty="0" smtClean="0">
                          <a:solidFill>
                            <a:srgbClr val="0C0CD2"/>
                          </a:solidFill>
                          <a:sym typeface="Symbol"/>
                        </a:rPr>
                        <a:t></a:t>
                      </a:r>
                      <a:r>
                        <a:rPr lang="en-US" sz="1600" dirty="0" smtClean="0">
                          <a:solidFill>
                            <a:srgbClr val="0C0CD2"/>
                          </a:solidFill>
                        </a:rPr>
                        <a:t> 10</a:t>
                      </a:r>
                      <a:r>
                        <a:rPr lang="en-US" sz="1600" baseline="30000" dirty="0" smtClean="0">
                          <a:solidFill>
                            <a:srgbClr val="0C0CD2"/>
                          </a:solidFill>
                        </a:rPr>
                        <a:t>34</a:t>
                      </a:r>
                      <a:r>
                        <a:rPr lang="en-US" sz="1600" baseline="0" dirty="0" smtClean="0">
                          <a:solidFill>
                            <a:srgbClr val="0C0CD2"/>
                          </a:solidFill>
                        </a:rPr>
                        <a:t> (800 MHz)</a:t>
                      </a:r>
                      <a:endParaRPr lang="ru-RU" sz="1600" dirty="0" smtClean="0">
                        <a:solidFill>
                          <a:srgbClr val="0C0CD2"/>
                        </a:solidFill>
                      </a:endParaRPr>
                    </a:p>
                  </a:txBody>
                  <a:tcPr anchor="ctr"/>
                </a:tc>
              </a:tr>
              <a:tr h="33126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Density contour plots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916" y="4507355"/>
            <a:ext cx="1709738" cy="1547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586" y="4507030"/>
            <a:ext cx="1709738" cy="154781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677" y="4507355"/>
            <a:ext cx="1709738" cy="15478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7501" y="6330460"/>
            <a:ext cx="8754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504D">
                    <a:lumMod val="50000"/>
                  </a:srgbClr>
                </a:solidFill>
              </a:rPr>
              <a:t>If additional </a:t>
            </a:r>
            <a:r>
              <a:rPr lang="en-US" sz="1600" i="1" dirty="0">
                <a:solidFill>
                  <a:srgbClr val="C0504D">
                    <a:lumMod val="50000"/>
                  </a:srgbClr>
                </a:solidFill>
                <a:sym typeface="Symbol"/>
              </a:rPr>
              <a:t></a:t>
            </a:r>
            <a:r>
              <a:rPr lang="en-US" sz="1600" baseline="-25000" dirty="0">
                <a:solidFill>
                  <a:srgbClr val="C0504D">
                    <a:lumMod val="50000"/>
                  </a:srgbClr>
                </a:solidFill>
                <a:sym typeface="Symbol"/>
              </a:rPr>
              <a:t>y</a:t>
            </a:r>
            <a:r>
              <a:rPr lang="en-US" sz="1600" dirty="0">
                <a:solidFill>
                  <a:srgbClr val="C0504D">
                    <a:lumMod val="50000"/>
                  </a:srgbClr>
                </a:solidFill>
              </a:rPr>
              <a:t> growth due to coupling and dynamical </a:t>
            </a:r>
            <a:r>
              <a:rPr lang="en-US" sz="1600" i="1" dirty="0">
                <a:solidFill>
                  <a:srgbClr val="C0504D">
                    <a:lumMod val="50000"/>
                  </a:srgbClr>
                </a:solidFill>
                <a:sym typeface="Symbol"/>
              </a:rPr>
              <a:t></a:t>
            </a:r>
            <a:r>
              <a:rPr lang="en-US" sz="1600" baseline="-25000" dirty="0">
                <a:solidFill>
                  <a:srgbClr val="C0504D">
                    <a:lumMod val="50000"/>
                  </a:srgbClr>
                </a:solidFill>
                <a:sym typeface="Symbol"/>
              </a:rPr>
              <a:t>x</a:t>
            </a:r>
            <a:r>
              <a:rPr lang="en-US" sz="1600" dirty="0">
                <a:solidFill>
                  <a:srgbClr val="C0504D">
                    <a:lumMod val="50000"/>
                  </a:srgbClr>
                </a:solidFill>
              </a:rPr>
              <a:t> is accounted, crab waist could become the best.</a:t>
            </a:r>
            <a:endParaRPr lang="ru-RU" sz="1600" dirty="0">
              <a:solidFill>
                <a:srgbClr val="C0504D">
                  <a:lumMod val="50000"/>
                </a:srgbClr>
              </a:solidFill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8213033" y="-3311"/>
            <a:ext cx="9268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-109" charset="0"/>
                <a:ea typeface="ＭＳ Ｐゴシック" pitchFamily="34" charset="-128"/>
              </a:rPr>
              <a:t>D. </a:t>
            </a:r>
            <a:r>
              <a:rPr kumimoji="0" lang="en-GB" altLang="en-US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-109" charset="0"/>
                <a:ea typeface="ＭＳ Ｐゴシック" pitchFamily="34" charset="-128"/>
              </a:rPr>
              <a:t>Shatilov</a:t>
            </a:r>
            <a:endParaRPr kumimoji="0" lang="en-GB" alt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itchFamily="-109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59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933678" y="0"/>
            <a:ext cx="6520054" cy="800100"/>
          </a:xfrm>
        </p:spPr>
        <p:txBody>
          <a:bodyPr/>
          <a:lstStyle/>
          <a:p>
            <a:r>
              <a:rPr lang="en-GB" sz="3600" i="1" dirty="0" smtClean="0"/>
              <a:t>FCC-</a:t>
            </a:r>
            <a:r>
              <a:rPr lang="en-GB" sz="3600" i="1" dirty="0" err="1" smtClean="0"/>
              <a:t>ee</a:t>
            </a:r>
            <a:r>
              <a:rPr lang="en-GB" sz="3600" dirty="0" smtClean="0"/>
              <a:t>  crab-waist IR</a:t>
            </a:r>
            <a:endParaRPr lang="en-GB" sz="3600" dirty="0"/>
          </a:p>
        </p:txBody>
      </p:sp>
      <p:sp>
        <p:nvSpPr>
          <p:cNvPr id="20" name="Oval 19"/>
          <p:cNvSpPr/>
          <p:nvPr/>
        </p:nvSpPr>
        <p:spPr bwMode="auto">
          <a:xfrm>
            <a:off x="8085156" y="338895"/>
            <a:ext cx="303268" cy="216024"/>
          </a:xfrm>
          <a:prstGeom prst="ellipse">
            <a:avLst/>
          </a:prstGeom>
          <a:noFill/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1" y="1286156"/>
            <a:ext cx="8614835" cy="568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7607043" y="993944"/>
            <a:ext cx="1345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-109" charset="0"/>
                <a:ea typeface="ＭＳ Ｐゴシック" pitchFamily="34" charset="-128"/>
              </a:rPr>
              <a:t>A. Bogomyagkov</a:t>
            </a:r>
          </a:p>
        </p:txBody>
      </p:sp>
    </p:spTree>
    <p:extLst>
      <p:ext uri="{BB962C8B-B14F-4D97-AF65-F5344CB8AC3E}">
        <p14:creationId xmlns:p14="http://schemas.microsoft.com/office/powerpoint/2010/main" val="110112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10" y="0"/>
            <a:ext cx="6520054" cy="800100"/>
          </a:xfrm>
        </p:spPr>
        <p:txBody>
          <a:bodyPr/>
          <a:lstStyle/>
          <a:p>
            <a:r>
              <a:rPr lang="en-GB" dirty="0" smtClean="0"/>
              <a:t>IR synchrotron radiation</a:t>
            </a:r>
            <a:endParaRPr lang="en-GB" dirty="0"/>
          </a:p>
        </p:txBody>
      </p:sp>
      <p:pic>
        <p:nvPicPr>
          <p:cNvPr id="6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11" y="800966"/>
            <a:ext cx="8060828" cy="4404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95536" y="5517232"/>
            <a:ext cx="8208912" cy="108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9pPr>
          </a:lstStyle>
          <a:p>
            <a:pPr eaLnBrk="1" fontAlgn="base" hangingPunct="1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en-GB" altLang="en-US" sz="2800" dirty="0">
                <a:solidFill>
                  <a:srgbClr val="000000"/>
                </a:solidFill>
                <a:latin typeface="Arial" pitchFamily="34" charset="0"/>
              </a:rPr>
              <a:t>further optimization required in the context of MDI (SR background→ weaker bends?)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11722" y="1721914"/>
            <a:ext cx="1800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-109" charset="0"/>
                <a:ea typeface="ＭＳ Ｐゴシック" pitchFamily="34" charset="-128"/>
              </a:rPr>
              <a:t>M. Boscolo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981888" y="1300698"/>
            <a:ext cx="1622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-109" charset="0"/>
                <a:ea typeface="ＭＳ Ｐゴシック" pitchFamily="34" charset="-128"/>
              </a:rPr>
              <a:t>H. Burkhardt</a:t>
            </a:r>
          </a:p>
        </p:txBody>
      </p:sp>
      <p:sp>
        <p:nvSpPr>
          <p:cNvPr id="3" name="Rectangle 2"/>
          <p:cNvSpPr/>
          <p:nvPr/>
        </p:nvSpPr>
        <p:spPr>
          <a:xfrm>
            <a:off x="4239922" y="45091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 dirty="0"/>
              <a:t>Photon energy </a:t>
            </a:r>
            <a:r>
              <a:rPr lang="en-GB" sz="1600" dirty="0" smtClean="0"/>
              <a:t>~350 </a:t>
            </a:r>
            <a:r>
              <a:rPr lang="en-GB" sz="1600" dirty="0" err="1" smtClean="0"/>
              <a:t>keV</a:t>
            </a:r>
            <a:r>
              <a:rPr lang="en-GB" sz="1600" dirty="0" smtClean="0"/>
              <a:t> very </a:t>
            </a:r>
            <a:r>
              <a:rPr lang="en-GB" sz="1600" dirty="0"/>
              <a:t>similar to LEP2 where this was acceptable with IRs </a:t>
            </a:r>
            <a:r>
              <a:rPr lang="en-GB" sz="1600" dirty="0" smtClean="0"/>
              <a:t>designed for </a:t>
            </a:r>
            <a:r>
              <a:rPr lang="en-GB" sz="1600" dirty="0"/>
              <a:t>low </a:t>
            </a:r>
            <a:r>
              <a:rPr lang="en-GB" sz="1600" dirty="0" err="1"/>
              <a:t>synrad</a:t>
            </a:r>
            <a:r>
              <a:rPr lang="en-GB" sz="1600" dirty="0"/>
              <a:t> </a:t>
            </a:r>
            <a:r>
              <a:rPr lang="en-GB" sz="1600" dirty="0" smtClean="0"/>
              <a:t>&amp; ~</a:t>
            </a:r>
            <a:r>
              <a:rPr lang="en-GB" sz="1600" dirty="0"/>
              <a:t>100 </a:t>
            </a:r>
            <a:r>
              <a:rPr lang="en-GB" sz="1600" dirty="0" smtClean="0"/>
              <a:t>collimators and </a:t>
            </a:r>
            <a:r>
              <a:rPr lang="en-GB" sz="1600" dirty="0"/>
              <a:t>local masks, </a:t>
            </a:r>
          </a:p>
        </p:txBody>
      </p:sp>
    </p:spTree>
    <p:extLst>
      <p:ext uri="{BB962C8B-B14F-4D97-AF65-F5344CB8AC3E}">
        <p14:creationId xmlns:p14="http://schemas.microsoft.com/office/powerpoint/2010/main" val="231072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Closed ring for FCC-</a:t>
            </a:r>
            <a:r>
              <a:rPr lang="en-GB" dirty="0" err="1" smtClean="0"/>
              <a:t>ee</a:t>
            </a:r>
            <a:r>
              <a:rPr lang="en-GB" dirty="0" smtClean="0"/>
              <a:t> optics</a:t>
            </a:r>
            <a:endParaRPr lang="en-GB" dirty="0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3"/>
          <a:stretch>
            <a:fillRect/>
          </a:stretch>
        </p:blipFill>
        <p:spPr bwMode="auto">
          <a:xfrm>
            <a:off x="52969" y="1963112"/>
            <a:ext cx="4638667" cy="3672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943" y="1723804"/>
            <a:ext cx="4248472" cy="4401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5"/>
          <p:cNvSpPr txBox="1">
            <a:spLocks noChangeArrowheads="1"/>
          </p:cNvSpPr>
          <p:nvPr/>
        </p:nvSpPr>
        <p:spPr bwMode="auto">
          <a:xfrm>
            <a:off x="300977" y="1042277"/>
            <a:ext cx="41426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-109" charset="0"/>
                <a:ea typeface="ＭＳ Ｐゴシック" pitchFamily="34" charset="-128"/>
              </a:rPr>
              <a:t>chromatic optics 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-109" charset="0"/>
                <a:ea typeface="ＭＳ Ｐゴシック" pitchFamily="34" charset="-128"/>
              </a:rPr>
              <a:t>functions over ¼ ring</a:t>
            </a:r>
          </a:p>
        </p:txBody>
      </p:sp>
      <p:sp>
        <p:nvSpPr>
          <p:cNvPr id="9" name="TextBox 16"/>
          <p:cNvSpPr txBox="1">
            <a:spLocks noChangeArrowheads="1"/>
          </p:cNvSpPr>
          <p:nvPr/>
        </p:nvSpPr>
        <p:spPr bwMode="auto">
          <a:xfrm>
            <a:off x="5033115" y="974960"/>
            <a:ext cx="36006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-109" charset="0"/>
                <a:ea typeface="ＭＳ Ｐゴシック" pitchFamily="34" charset="-128"/>
              </a:rPr>
              <a:t>energy acceptance ±2%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-109" charset="0"/>
                <a:ea typeface="ＭＳ Ｐゴシック" pitchFamily="34" charset="-128"/>
              </a:rPr>
              <a:t>(lifetime OK even at 350 </a:t>
            </a:r>
            <a:r>
              <a:rPr kumimoji="0" lang="en-GB" altLang="en-US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-109" charset="0"/>
                <a:ea typeface="ＭＳ Ｐゴシック" pitchFamily="34" charset="-128"/>
              </a:rPr>
              <a:t>GeV</a:t>
            </a:r>
            <a:r>
              <a:rPr kumimoji="0" lang="en-GB" altLang="en-US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-109" charset="0"/>
                <a:ea typeface="ＭＳ Ｐゴシック" pitchFamily="34" charset="-128"/>
              </a:rPr>
              <a:t>)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7308305" y="6385313"/>
            <a:ext cx="1345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1pPr>
            <a:lvl2pPr marL="37931725" indent="-37474525"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2pPr>
            <a:lvl3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3pPr>
            <a:lvl4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Helvetica" pitchFamily="-109" charset="0"/>
                <a:ea typeface="ＭＳ Ｐゴシック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itchFamily="-109" charset="0"/>
                <a:ea typeface="ＭＳ Ｐゴシック" pitchFamily="34" charset="-128"/>
              </a:rPr>
              <a:t>A. Bogomyagkov</a:t>
            </a:r>
          </a:p>
        </p:txBody>
      </p:sp>
    </p:spTree>
    <p:extLst>
      <p:ext uri="{BB962C8B-B14F-4D97-AF65-F5344CB8AC3E}">
        <p14:creationId xmlns:p14="http://schemas.microsoft.com/office/powerpoint/2010/main" val="41355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637-E496-4934-8F80-04F2992770E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5" name="Groupe 16"/>
          <p:cNvGrpSpPr/>
          <p:nvPr/>
        </p:nvGrpSpPr>
        <p:grpSpPr>
          <a:xfrm>
            <a:off x="107499" y="2615609"/>
            <a:ext cx="4294380" cy="2126512"/>
            <a:chOff x="2267744" y="1484784"/>
            <a:chExt cx="4278476" cy="1821276"/>
          </a:xfrm>
        </p:grpSpPr>
        <p:pic>
          <p:nvPicPr>
            <p:cNvPr id="16" name="Image 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0192" y="1484784"/>
              <a:ext cx="246028" cy="182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Imag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1484784"/>
              <a:ext cx="4032448" cy="182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156" y="702645"/>
            <a:ext cx="4081824" cy="306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45606" y="813028"/>
            <a:ext cx="347205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  <a:ea typeface="ＭＳ Ｐゴシック" charset="0"/>
              </a:rPr>
              <a:t>Rhone leaving the Geneva Basin</a:t>
            </a:r>
            <a:endParaRPr lang="en-GB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>
          <a:xfrm>
            <a:off x="679483" y="36513"/>
            <a:ext cx="8081740" cy="515937"/>
          </a:xfrm>
        </p:spPr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input into the tool : </a:t>
            </a:r>
            <a:r>
              <a:rPr lang="en-US" i="1" dirty="0">
                <a:latin typeface="Calibri" panose="020F0502020204030204" pitchFamily="34" charset="0"/>
              </a:rPr>
              <a:t>some critical areas</a:t>
            </a:r>
            <a:endParaRPr lang="en-GB" i="1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2791" y="4920739"/>
            <a:ext cx="387441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  <a:ea typeface="ＭＳ Ｐゴシック" charset="0"/>
              </a:rPr>
              <a:t>Depth under lake Geneva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  <a:ea typeface="ＭＳ Ｐゴシック" charset="0"/>
              </a:rPr>
              <a:t>(in </a:t>
            </a:r>
            <a:r>
              <a:rPr lang="en-GB" dirty="0" err="1" smtClean="0">
                <a:solidFill>
                  <a:prstClr val="black"/>
                </a:solidFill>
                <a:ea typeface="ＭＳ Ｐゴシック" charset="0"/>
              </a:rPr>
              <a:t>molasse</a:t>
            </a:r>
            <a:r>
              <a:rPr lang="en-GB" dirty="0" smtClean="0">
                <a:solidFill>
                  <a:prstClr val="black"/>
                </a:solidFill>
                <a:ea typeface="ＭＳ Ｐゴシック" charset="0"/>
              </a:rPr>
              <a:t> or moraines)</a:t>
            </a:r>
            <a:endParaRPr lang="en-GB" dirty="0">
              <a:solidFill>
                <a:prstClr val="black"/>
              </a:solidFill>
              <a:ea typeface="ＭＳ Ｐゴシック" charset="0"/>
            </a:endParaRPr>
          </a:p>
        </p:txBody>
      </p:sp>
      <p:pic>
        <p:nvPicPr>
          <p:cNvPr id="25" name="Picture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887" y="4015999"/>
            <a:ext cx="3024336" cy="231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5289165" y="6332022"/>
            <a:ext cx="347205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prstClr val="black"/>
                </a:solidFill>
                <a:ea typeface="ＭＳ Ｐゴシック" charset="0"/>
              </a:rPr>
              <a:t>Avoid </a:t>
            </a:r>
            <a:r>
              <a:rPr lang="en-GB" dirty="0" err="1" smtClean="0">
                <a:solidFill>
                  <a:prstClr val="black"/>
                </a:solidFill>
                <a:ea typeface="ＭＳ Ｐゴシック" charset="0"/>
              </a:rPr>
              <a:t>Vuache</a:t>
            </a:r>
            <a:r>
              <a:rPr lang="en-GB" dirty="0" smtClean="0">
                <a:solidFill>
                  <a:prstClr val="black"/>
                </a:solidFill>
                <a:ea typeface="ＭＳ Ｐゴシック" charset="0"/>
              </a:rPr>
              <a:t> faulting</a:t>
            </a:r>
            <a:endParaRPr lang="en-GB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6332022"/>
            <a:ext cx="122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J. Osborne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35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 with solenoids &amp; crossing angle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3768"/>
            <a:ext cx="9144000" cy="59542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49591" y="903768"/>
            <a:ext cx="2122697" cy="82073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000" kern="0" dirty="0" smtClean="0">
                <a:latin typeface="+mn-lt"/>
              </a:rPr>
              <a:t>V. </a:t>
            </a:r>
            <a:r>
              <a:rPr lang="en-GB" sz="2000" kern="0" dirty="0" smtClean="0">
                <a:latin typeface="+mn-lt"/>
              </a:rPr>
              <a:t>Telnov,</a:t>
            </a: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000" kern="0" dirty="0" smtClean="0"/>
              <a:t>A. Bogomyagkov</a:t>
            </a:r>
            <a:endParaRPr lang="en-GB" sz="2000" kern="0" dirty="0" smtClean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9952" y="6446413"/>
            <a:ext cx="5004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dirty="0">
                <a:solidFill>
                  <a:srgbClr val="000000"/>
                </a:solidFill>
                <a:latin typeface="Arial" pitchFamily="34" charset="0"/>
              </a:rPr>
              <a:t>further </a:t>
            </a:r>
            <a:r>
              <a:rPr lang="en-GB" altLang="en-US" sz="2800" dirty="0" smtClean="0">
                <a:solidFill>
                  <a:srgbClr val="000000"/>
                </a:solidFill>
                <a:latin typeface="Arial" pitchFamily="34" charset="0"/>
              </a:rPr>
              <a:t>optimization underway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5585927" y="5137695"/>
            <a:ext cx="3018775" cy="82073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000" kern="0" dirty="0"/>
              <a:t>v</a:t>
            </a:r>
            <a:r>
              <a:rPr lang="en-GB" sz="2000" kern="0" dirty="0" smtClean="0">
                <a:latin typeface="+mn-lt"/>
              </a:rPr>
              <a:t>ertical </a:t>
            </a:r>
            <a:r>
              <a:rPr lang="en-GB" sz="2000" kern="0" dirty="0" err="1" smtClean="0">
                <a:latin typeface="+mn-lt"/>
              </a:rPr>
              <a:t>emittance</a:t>
            </a:r>
            <a:r>
              <a:rPr lang="en-GB" sz="2000" kern="0" dirty="0" smtClean="0">
                <a:latin typeface="+mn-lt"/>
              </a:rPr>
              <a:t> growth</a:t>
            </a: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000" kern="0" dirty="0"/>
              <a:t>b</a:t>
            </a:r>
            <a:r>
              <a:rPr lang="en-GB" sz="2000" kern="0" dirty="0" smtClean="0"/>
              <a:t>etween 1% and 100%</a:t>
            </a:r>
            <a:endParaRPr lang="en-GB" sz="20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27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0055"/>
            <a:ext cx="9144000" cy="4817889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RF cavities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6165304"/>
            <a:ext cx="2576346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000" kern="0" dirty="0" smtClean="0">
                <a:latin typeface="+mn-lt"/>
              </a:rPr>
              <a:t>	U. Wienands</a:t>
            </a:r>
            <a:endParaRPr lang="en-GB" sz="20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729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9026"/>
            <a:ext cx="9144000" cy="48999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0282" y="19955"/>
            <a:ext cx="5046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FCC-</a:t>
            </a:r>
            <a:r>
              <a:rPr lang="en-GB" sz="4400" dirty="0" err="1">
                <a:solidFill>
                  <a:schemeClr val="bg1"/>
                </a:solidFill>
              </a:rPr>
              <a:t>ee</a:t>
            </a:r>
            <a:r>
              <a:rPr lang="en-GB" sz="4400" dirty="0">
                <a:solidFill>
                  <a:schemeClr val="bg1"/>
                </a:solidFill>
              </a:rPr>
              <a:t> RF staging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340678"/>
            <a:ext cx="1378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U. Wienands</a:t>
            </a:r>
          </a:p>
        </p:txBody>
      </p:sp>
      <p:sp>
        <p:nvSpPr>
          <p:cNvPr id="6" name="Rectangle 5"/>
          <p:cNvSpPr/>
          <p:nvPr/>
        </p:nvSpPr>
        <p:spPr>
          <a:xfrm>
            <a:off x="2987824" y="6065892"/>
            <a:ext cx="6156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prstClr val="black"/>
                </a:solidFill>
              </a:rPr>
              <a:t>1 MW klystron driving 8 cavity-modules up to 12 MV (400 MHz), 1 cavity module consists of 2 two-cell cavities</a:t>
            </a:r>
          </a:p>
        </p:txBody>
      </p:sp>
    </p:spTree>
    <p:extLst>
      <p:ext uri="{BB962C8B-B14F-4D97-AF65-F5344CB8AC3E}">
        <p14:creationId xmlns:p14="http://schemas.microsoft.com/office/powerpoint/2010/main" val="25264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6" y="694394"/>
            <a:ext cx="8276492" cy="5469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02" y="6370203"/>
            <a:ext cx="1378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U. Wienands</a:t>
            </a:r>
          </a:p>
        </p:txBody>
      </p:sp>
      <p:sp>
        <p:nvSpPr>
          <p:cNvPr id="4" name="5-Point Star 3"/>
          <p:cNvSpPr/>
          <p:nvPr/>
        </p:nvSpPr>
        <p:spPr>
          <a:xfrm>
            <a:off x="7256240" y="5054343"/>
            <a:ext cx="228600" cy="22860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-75047"/>
            <a:ext cx="41376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solidFill>
                  <a:schemeClr val="bg1"/>
                </a:solidFill>
              </a:rPr>
              <a:t>FCC-</a:t>
            </a:r>
            <a:r>
              <a:rPr lang="en-GB" sz="4400" dirty="0" err="1">
                <a:solidFill>
                  <a:schemeClr val="bg1"/>
                </a:solidFill>
              </a:rPr>
              <a:t>ee</a:t>
            </a:r>
            <a:r>
              <a:rPr lang="en-GB" sz="4400" dirty="0">
                <a:solidFill>
                  <a:schemeClr val="bg1"/>
                </a:solidFill>
              </a:rPr>
              <a:t> </a:t>
            </a:r>
            <a:r>
              <a:rPr lang="en-GB" sz="4400" dirty="0" smtClean="0">
                <a:solidFill>
                  <a:schemeClr val="bg1"/>
                </a:solidFill>
              </a:rPr>
              <a:t>staging</a:t>
            </a:r>
            <a:endParaRPr lang="en-GB" sz="4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0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3505"/>
            <a:ext cx="9144000" cy="509098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</a:t>
            </a:r>
            <a:r>
              <a:rPr lang="en-GB" dirty="0" err="1" smtClean="0"/>
              <a:t>sawtooth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261792" y="6365359"/>
            <a:ext cx="2576346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000" kern="0" dirty="0" smtClean="0">
                <a:latin typeface="+mn-lt"/>
              </a:rPr>
              <a:t>	U. Wienands</a:t>
            </a:r>
            <a:endParaRPr lang="en-GB" sz="20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310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27" y="1595885"/>
            <a:ext cx="8776561" cy="4826757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311703" y="240041"/>
            <a:ext cx="8832298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h</a:t>
            </a:r>
            <a:r>
              <a:rPr lang="en-GB" dirty="0" smtClean="0">
                <a:solidFill>
                  <a:prstClr val="black"/>
                </a:solidFill>
              </a:rPr>
              <a:t>ow much luminosity is needed?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5741" y="1766305"/>
            <a:ext cx="3921458" cy="5232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</a:rPr>
              <a:t>FCC-</a:t>
            </a:r>
            <a:r>
              <a:rPr lang="en-GB" sz="2800" b="1" dirty="0" err="1">
                <a:solidFill>
                  <a:srgbClr val="0070C0"/>
                </a:solidFill>
              </a:rPr>
              <a:t>ee</a:t>
            </a:r>
            <a:r>
              <a:rPr lang="en-GB" sz="2800" b="1" dirty="0">
                <a:solidFill>
                  <a:srgbClr val="0070C0"/>
                </a:solidFill>
              </a:rPr>
              <a:t> crab waist w 4 IPs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87716" y="2639529"/>
            <a:ext cx="3648691" cy="5232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002060"/>
                </a:solidFill>
              </a:rPr>
              <a:t>FCC-</a:t>
            </a:r>
            <a:r>
              <a:rPr lang="en-GB" sz="2800" b="1" dirty="0" err="1">
                <a:solidFill>
                  <a:srgbClr val="002060"/>
                </a:solidFill>
              </a:rPr>
              <a:t>ee</a:t>
            </a:r>
            <a:r>
              <a:rPr lang="en-GB" sz="2800" b="1" dirty="0">
                <a:solidFill>
                  <a:srgbClr val="002060"/>
                </a:solidFill>
              </a:rPr>
              <a:t> baseline w 2 IPs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15496" y="3634935"/>
            <a:ext cx="2070375" cy="5232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6600"/>
                </a:solidFill>
              </a:rPr>
              <a:t>ILC upgrades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14392" y="3832159"/>
            <a:ext cx="2061142" cy="5232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 dirty="0" err="1">
                <a:solidFill>
                  <a:srgbClr val="006600"/>
                </a:solidFill>
              </a:rPr>
              <a:t>CepC</a:t>
            </a:r>
            <a:r>
              <a:rPr lang="en-GB" sz="2800" b="1" dirty="0">
                <a:solidFill>
                  <a:srgbClr val="006600"/>
                </a:solidFill>
              </a:rPr>
              <a:t> w 2 IPs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18430" y="4871777"/>
            <a:ext cx="1945213" cy="523220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ILC baseline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5580" y="1112290"/>
            <a:ext cx="4103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i="1" dirty="0">
                <a:solidFill>
                  <a:prstClr val="black"/>
                </a:solidFill>
              </a:rPr>
              <a:t>Z       W      H           </a:t>
            </a:r>
            <a:r>
              <a:rPr lang="en-GB" sz="3200" b="1" i="1" dirty="0" err="1">
                <a:solidFill>
                  <a:prstClr val="black"/>
                </a:solidFill>
              </a:rPr>
              <a:t>ttbar</a:t>
            </a:r>
            <a:endParaRPr lang="en-GB" sz="3200" b="1" i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97199" y="1466232"/>
            <a:ext cx="1561646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100 ab</a:t>
            </a:r>
            <a:r>
              <a:rPr lang="en-GB" sz="2400" baseline="30000" dirty="0">
                <a:solidFill>
                  <a:prstClr val="black"/>
                </a:solidFill>
              </a:rPr>
              <a:t>-1</a:t>
            </a:r>
            <a:r>
              <a:rPr lang="en-GB" sz="2400" dirty="0">
                <a:solidFill>
                  <a:prstClr val="black"/>
                </a:solidFill>
              </a:rPr>
              <a:t>/</a:t>
            </a:r>
            <a:r>
              <a:rPr lang="en-GB" sz="2400" dirty="0" err="1">
                <a:solidFill>
                  <a:prstClr val="black"/>
                </a:solidFill>
              </a:rPr>
              <a:t>yr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4207" y="2408708"/>
            <a:ext cx="1406154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10 ab</a:t>
            </a:r>
            <a:r>
              <a:rPr lang="en-GB" sz="2400" baseline="30000" dirty="0">
                <a:solidFill>
                  <a:prstClr val="black"/>
                </a:solidFill>
              </a:rPr>
              <a:t>-1</a:t>
            </a:r>
            <a:r>
              <a:rPr lang="en-GB" sz="2400" dirty="0">
                <a:solidFill>
                  <a:prstClr val="black"/>
                </a:solidFill>
              </a:rPr>
              <a:t>/</a:t>
            </a:r>
            <a:r>
              <a:rPr lang="en-GB" sz="2400" dirty="0" err="1">
                <a:solidFill>
                  <a:prstClr val="black"/>
                </a:solidFill>
              </a:rPr>
              <a:t>yr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5319" y="3491356"/>
            <a:ext cx="1250663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1 ab</a:t>
            </a:r>
            <a:r>
              <a:rPr lang="en-GB" sz="2400" baseline="30000" dirty="0">
                <a:solidFill>
                  <a:prstClr val="black"/>
                </a:solidFill>
              </a:rPr>
              <a:t>-1</a:t>
            </a:r>
            <a:r>
              <a:rPr lang="en-GB" sz="2400" dirty="0">
                <a:solidFill>
                  <a:prstClr val="black"/>
                </a:solidFill>
              </a:rPr>
              <a:t>/</a:t>
            </a:r>
            <a:r>
              <a:rPr lang="en-GB" sz="2400" dirty="0" err="1">
                <a:solidFill>
                  <a:prstClr val="black"/>
                </a:solidFill>
              </a:rPr>
              <a:t>yr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91615" y="4669972"/>
            <a:ext cx="1508746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100 fb</a:t>
            </a:r>
            <a:r>
              <a:rPr lang="en-GB" sz="2400" baseline="30000" dirty="0">
                <a:solidFill>
                  <a:prstClr val="black"/>
                </a:solidFill>
              </a:rPr>
              <a:t>-1</a:t>
            </a:r>
            <a:r>
              <a:rPr lang="en-GB" sz="2400" dirty="0">
                <a:solidFill>
                  <a:prstClr val="black"/>
                </a:solidFill>
              </a:rPr>
              <a:t>/</a:t>
            </a:r>
            <a:r>
              <a:rPr lang="en-GB" sz="2400" dirty="0" err="1">
                <a:solidFill>
                  <a:prstClr val="black"/>
                </a:solidFill>
              </a:rPr>
              <a:t>yr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96271" y="5663877"/>
            <a:ext cx="1353256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10 fb</a:t>
            </a:r>
            <a:r>
              <a:rPr lang="en-GB" sz="2400" baseline="30000" dirty="0">
                <a:solidFill>
                  <a:prstClr val="black"/>
                </a:solidFill>
              </a:rPr>
              <a:t>-1</a:t>
            </a:r>
            <a:r>
              <a:rPr lang="en-GB" sz="2400" dirty="0">
                <a:solidFill>
                  <a:prstClr val="black"/>
                </a:solidFill>
              </a:rPr>
              <a:t>/</a:t>
            </a:r>
            <a:r>
              <a:rPr lang="en-GB" sz="2400" dirty="0" err="1">
                <a:solidFill>
                  <a:prstClr val="black"/>
                </a:solidFill>
              </a:rPr>
              <a:t>yr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301" y="1152221"/>
            <a:ext cx="1989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prstClr val="black"/>
                </a:solidFill>
              </a:rPr>
              <a:t>L</a:t>
            </a:r>
            <a:r>
              <a:rPr lang="en-GB" sz="2400" dirty="0">
                <a:solidFill>
                  <a:prstClr val="black"/>
                </a:solidFill>
              </a:rPr>
              <a:t> [10</a:t>
            </a:r>
            <a:r>
              <a:rPr lang="en-GB" sz="2400" baseline="30000" dirty="0">
                <a:solidFill>
                  <a:prstClr val="black"/>
                </a:solidFill>
              </a:rPr>
              <a:t>34</a:t>
            </a:r>
            <a:r>
              <a:rPr lang="en-GB" sz="2400" dirty="0">
                <a:solidFill>
                  <a:prstClr val="black"/>
                </a:solidFill>
              </a:rPr>
              <a:t> cm</a:t>
            </a:r>
            <a:r>
              <a:rPr lang="en-GB" sz="2400" baseline="30000" dirty="0">
                <a:solidFill>
                  <a:prstClr val="black"/>
                </a:solidFill>
              </a:rPr>
              <a:t>-2</a:t>
            </a:r>
            <a:r>
              <a:rPr lang="en-GB" sz="2400" dirty="0">
                <a:solidFill>
                  <a:prstClr val="black"/>
                </a:solidFill>
              </a:rPr>
              <a:t>s</a:t>
            </a:r>
            <a:r>
              <a:rPr lang="en-GB" sz="2400" baseline="30000" dirty="0">
                <a:solidFill>
                  <a:prstClr val="black"/>
                </a:solidFill>
              </a:rPr>
              <a:t>-1</a:t>
            </a:r>
            <a:r>
              <a:rPr lang="en-GB" sz="2400" dirty="0">
                <a:solidFill>
                  <a:prstClr val="black"/>
                </a:solidFill>
              </a:rPr>
              <a:t>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47222" y="6411339"/>
            <a:ext cx="1393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1" dirty="0">
                <a:solidFill>
                  <a:prstClr val="black"/>
                </a:solidFill>
              </a:rPr>
              <a:t>E</a:t>
            </a:r>
            <a:r>
              <a:rPr lang="en-GB" sz="2400" i="1" baseline="-25000" dirty="0">
                <a:solidFill>
                  <a:prstClr val="black"/>
                </a:solidFill>
              </a:rPr>
              <a:t>CM</a:t>
            </a:r>
            <a:r>
              <a:rPr lang="en-GB" sz="2400" dirty="0">
                <a:solidFill>
                  <a:prstClr val="black"/>
                </a:solidFill>
              </a:rPr>
              <a:t> [</a:t>
            </a:r>
            <a:r>
              <a:rPr lang="en-GB" sz="2400" dirty="0" err="1">
                <a:solidFill>
                  <a:prstClr val="black"/>
                </a:solidFill>
              </a:rPr>
              <a:t>GeV</a:t>
            </a:r>
            <a:r>
              <a:rPr lang="en-GB" sz="2400" dirty="0">
                <a:solidFill>
                  <a:prstClr val="black"/>
                </a:solidFill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56820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a few conclusions</a:t>
            </a:r>
            <a:endParaRPr lang="en-GB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285303" y="788646"/>
            <a:ext cx="8093321" cy="6069354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538163" indent="-53816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2800" kern="0" dirty="0"/>
              <a:t>w</a:t>
            </a:r>
            <a:r>
              <a:rPr lang="en-GB" sz="2800" kern="0" dirty="0" smtClean="0">
                <a:latin typeface="+mn-lt"/>
              </a:rPr>
              <a:t>ork on both </a:t>
            </a:r>
            <a:r>
              <a:rPr lang="en-GB" sz="2800" kern="0" dirty="0" smtClean="0"/>
              <a:t>colliders </a:t>
            </a:r>
            <a:r>
              <a:rPr lang="en-GB" sz="2800" kern="0" dirty="0" smtClean="0">
                <a:latin typeface="+mn-lt"/>
              </a:rPr>
              <a:t>is progressing well, in international collaboration</a:t>
            </a:r>
          </a:p>
          <a:p>
            <a:pPr marL="538163" indent="-53816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2800" kern="0" dirty="0"/>
              <a:t>c</a:t>
            </a:r>
            <a:r>
              <a:rPr lang="en-GB" sz="2800" kern="0" dirty="0" smtClean="0">
                <a:latin typeface="+mn-lt"/>
              </a:rPr>
              <a:t>losed optics solutions are available now</a:t>
            </a:r>
          </a:p>
          <a:p>
            <a:pPr marL="538163" indent="-53816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2800" kern="0" dirty="0"/>
              <a:t>t</a:t>
            </a:r>
            <a:r>
              <a:rPr lang="en-GB" sz="2800" kern="0" dirty="0" smtClean="0"/>
              <a:t>unnel optimization tool – </a:t>
            </a:r>
            <a:r>
              <a:rPr lang="en-GB" sz="2800" i="1" kern="0" dirty="0" smtClean="0"/>
              <a:t>first in the world </a:t>
            </a:r>
            <a:r>
              <a:rPr lang="en-GB" sz="2800" kern="0" dirty="0" smtClean="0"/>
              <a:t>!?</a:t>
            </a:r>
            <a:endParaRPr lang="en-GB" sz="2800" kern="0" dirty="0" smtClean="0">
              <a:latin typeface="+mn-lt"/>
            </a:endParaRPr>
          </a:p>
          <a:p>
            <a:pPr marL="538163" indent="-53816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2800" kern="0" dirty="0"/>
              <a:t>c</a:t>
            </a:r>
            <a:r>
              <a:rPr lang="en-GB" sz="2800" kern="0" dirty="0" smtClean="0"/>
              <a:t>ompatible ring layouts for </a:t>
            </a:r>
            <a:r>
              <a:rPr lang="en-GB" sz="2800" i="1" kern="0" dirty="0" err="1" smtClean="0"/>
              <a:t>hh</a:t>
            </a:r>
            <a:r>
              <a:rPr lang="en-GB" sz="2800" kern="0" dirty="0" smtClean="0"/>
              <a:t> and </a:t>
            </a:r>
            <a:r>
              <a:rPr lang="en-GB" sz="2800" i="1" kern="0" dirty="0" err="1" smtClean="0"/>
              <a:t>ee</a:t>
            </a:r>
            <a:endParaRPr lang="en-GB" sz="2800" i="1" kern="0" dirty="0" smtClean="0"/>
          </a:p>
          <a:p>
            <a:pPr marL="538163" indent="-53816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2800" kern="0" dirty="0" smtClean="0"/>
              <a:t>first thoughts on vacuum, cryogenics &amp; SRF</a:t>
            </a:r>
            <a:endParaRPr lang="en-GB" sz="2800" kern="0" dirty="0" smtClean="0"/>
          </a:p>
          <a:p>
            <a:pPr marL="538163" indent="-53816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2800" kern="0" dirty="0"/>
              <a:t>p</a:t>
            </a:r>
            <a:r>
              <a:rPr lang="en-GB" sz="2800" kern="0" dirty="0" smtClean="0"/>
              <a:t>ossibility of using LHC as hadron injector</a:t>
            </a:r>
          </a:p>
          <a:p>
            <a:pPr marL="538163" indent="-53816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2800" kern="0" dirty="0" smtClean="0"/>
              <a:t>p</a:t>
            </a:r>
            <a:r>
              <a:rPr lang="en-GB" sz="2800" kern="0" dirty="0" smtClean="0">
                <a:latin typeface="+mn-lt"/>
              </a:rPr>
              <a:t>erformance potential better than baseline</a:t>
            </a:r>
          </a:p>
          <a:p>
            <a:pPr marL="914400" lvl="1" indent="-4572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Tx/>
              <a:buChar char="-"/>
            </a:pPr>
            <a:r>
              <a:rPr lang="en-GB" sz="2800" kern="0" dirty="0" err="1" smtClean="0"/>
              <a:t>hh</a:t>
            </a:r>
            <a:r>
              <a:rPr lang="en-GB" sz="2800" kern="0" dirty="0" smtClean="0"/>
              <a:t>: phase-2 (smaller </a:t>
            </a:r>
            <a:r>
              <a:rPr lang="en-GB" sz="2800" kern="0" dirty="0" smtClean="0">
                <a:latin typeface="Symbol" panose="05050102010706020507" pitchFamily="18" charset="2"/>
              </a:rPr>
              <a:t>b</a:t>
            </a:r>
            <a:r>
              <a:rPr lang="en-GB" sz="2800" kern="0" dirty="0" smtClean="0"/>
              <a:t>*, larger </a:t>
            </a:r>
            <a:r>
              <a:rPr lang="en-GB" sz="2800" kern="0" dirty="0" smtClean="0">
                <a:latin typeface="Symbol" panose="05050102010706020507" pitchFamily="18" charset="2"/>
              </a:rPr>
              <a:t>D</a:t>
            </a:r>
            <a:r>
              <a:rPr lang="en-GB" sz="2800" kern="0" dirty="0" smtClean="0"/>
              <a:t>Q)</a:t>
            </a:r>
          </a:p>
          <a:p>
            <a:pPr marL="914400" lvl="1" indent="-457200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Tx/>
              <a:buChar char="-"/>
            </a:pPr>
            <a:r>
              <a:rPr lang="en-GB" sz="2800" kern="0" dirty="0" err="1"/>
              <a:t>e</a:t>
            </a:r>
            <a:r>
              <a:rPr lang="en-GB" sz="2800" kern="0" dirty="0" err="1" smtClean="0">
                <a:latin typeface="+mn-lt"/>
              </a:rPr>
              <a:t>e</a:t>
            </a:r>
            <a:r>
              <a:rPr lang="en-GB" sz="2800" kern="0" dirty="0" smtClean="0">
                <a:latin typeface="+mn-lt"/>
              </a:rPr>
              <a:t>: crab-waist  option &amp; optimization</a:t>
            </a:r>
          </a:p>
          <a:p>
            <a:pPr marL="538163" indent="-538163"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  <a:buFont typeface="Wingdings" panose="05000000000000000000" pitchFamily="2" charset="2"/>
              <a:buChar char="Ø"/>
            </a:pPr>
            <a:r>
              <a:rPr lang="en-GB" sz="2800" i="1" kern="0" dirty="0"/>
              <a:t>m</a:t>
            </a:r>
            <a:r>
              <a:rPr lang="en-GB" sz="2800" i="1" kern="0" dirty="0" smtClean="0"/>
              <a:t>uch more work to be done </a:t>
            </a:r>
            <a:r>
              <a:rPr lang="en-GB" sz="2800" kern="0" dirty="0" smtClean="0">
                <a:latin typeface="+mn-lt"/>
              </a:rPr>
              <a:t>…</a:t>
            </a:r>
            <a:endParaRPr lang="en-GB" sz="28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03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6" y="908725"/>
            <a:ext cx="8307040" cy="590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-3059" y="3336"/>
            <a:ext cx="9150188" cy="899034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                  geological </a:t>
            </a:r>
            <a:r>
              <a:rPr lang="en-US" sz="3200" dirty="0"/>
              <a:t>tunnel optimization tool,          </a:t>
            </a:r>
          </a:p>
          <a:p>
            <a:r>
              <a:rPr lang="en-US" sz="3200" dirty="0" smtClean="0"/>
              <a:t>                   example: site study 93 km</a:t>
            </a:r>
            <a:endParaRPr lang="en-US" sz="3200" dirty="0"/>
          </a:p>
        </p:txBody>
      </p:sp>
      <p:pic>
        <p:nvPicPr>
          <p:cNvPr id="9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" y="5203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9616957">
            <a:off x="-69961" y="1845347"/>
            <a:ext cx="2346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PRELIMINARY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0600" y="5938339"/>
            <a:ext cx="2520280" cy="307777"/>
          </a:xfrm>
          <a:prstGeom prst="rect">
            <a:avLst/>
          </a:prstGeom>
          <a:noFill/>
          <a:ln>
            <a:solidFill>
              <a:srgbClr val="00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66CC"/>
                </a:solidFill>
              </a:rPr>
              <a:t>J. Osborne &amp; C. Cook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23928" y="3501014"/>
            <a:ext cx="4800600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C377B"/>
                </a:solidFill>
              </a:rPr>
              <a:t>Preliminary conclusions:</a:t>
            </a:r>
          </a:p>
          <a:p>
            <a:endParaRPr lang="en-US" b="1" dirty="0">
              <a:solidFill>
                <a:srgbClr val="0C377B"/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>
                <a:solidFill>
                  <a:srgbClr val="0C377B"/>
                </a:solidFill>
              </a:rPr>
              <a:t> </a:t>
            </a:r>
            <a:r>
              <a:rPr lang="en-US" b="1" dirty="0" smtClean="0">
                <a:solidFill>
                  <a:srgbClr val="0C377B"/>
                </a:solidFill>
              </a:rPr>
              <a:t>93 km </a:t>
            </a:r>
            <a:r>
              <a:rPr lang="en-US" b="1" dirty="0">
                <a:solidFill>
                  <a:srgbClr val="0C377B"/>
                </a:solidFill>
              </a:rPr>
              <a:t>fits geological situation really well,    better than a smaller ring size.</a:t>
            </a:r>
          </a:p>
          <a:p>
            <a:pPr>
              <a:buFont typeface="Arial"/>
              <a:buChar char="•"/>
            </a:pPr>
            <a:endParaRPr lang="en-US" b="1" dirty="0">
              <a:solidFill>
                <a:srgbClr val="0C377B"/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>
                <a:solidFill>
                  <a:srgbClr val="0C377B"/>
                </a:solidFill>
              </a:rPr>
              <a:t> </a:t>
            </a:r>
            <a:r>
              <a:rPr lang="en-US" b="1" dirty="0" smtClean="0">
                <a:solidFill>
                  <a:srgbClr val="0C377B"/>
                </a:solidFill>
              </a:rPr>
              <a:t>100 km </a:t>
            </a:r>
            <a:r>
              <a:rPr lang="en-US" b="1" dirty="0">
                <a:solidFill>
                  <a:srgbClr val="0C377B"/>
                </a:solidFill>
              </a:rPr>
              <a:t>tunnel seems also well compatible with geological considerations.</a:t>
            </a:r>
          </a:p>
          <a:p>
            <a:pPr>
              <a:buFont typeface="Arial"/>
              <a:buChar char="•"/>
            </a:pPr>
            <a:endParaRPr lang="en-US" b="1" dirty="0">
              <a:solidFill>
                <a:srgbClr val="0C377B"/>
              </a:solidFill>
            </a:endParaRPr>
          </a:p>
          <a:p>
            <a:pPr>
              <a:buFont typeface="Arial"/>
              <a:buChar char="•"/>
            </a:pPr>
            <a:r>
              <a:rPr lang="en-US" b="1" dirty="0">
                <a:solidFill>
                  <a:srgbClr val="0C377B"/>
                </a:solidFill>
              </a:rPr>
              <a:t> The LHC could be used as an </a:t>
            </a:r>
            <a:r>
              <a:rPr lang="en-US" b="1" dirty="0" smtClean="0">
                <a:solidFill>
                  <a:srgbClr val="0C377B"/>
                </a:solidFill>
              </a:rPr>
              <a:t>injector</a:t>
            </a:r>
            <a:endParaRPr lang="en-US" b="1" dirty="0">
              <a:solidFill>
                <a:srgbClr val="0C377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34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2373745" y="3214688"/>
            <a:ext cx="4365193" cy="618403"/>
          </a:xfrm>
          <a:custGeom>
            <a:avLst/>
            <a:gdLst>
              <a:gd name="connsiteX0" fmla="*/ 0 w 4368800"/>
              <a:gd name="connsiteY0" fmla="*/ 0 h 609600"/>
              <a:gd name="connsiteX1" fmla="*/ 4368800 w 4368800"/>
              <a:gd name="connsiteY1" fmla="*/ 18473 h 609600"/>
              <a:gd name="connsiteX2" fmla="*/ 4211782 w 4368800"/>
              <a:gd name="connsiteY2" fmla="*/ 120073 h 609600"/>
              <a:gd name="connsiteX3" fmla="*/ 4100946 w 4368800"/>
              <a:gd name="connsiteY3" fmla="*/ 332509 h 609600"/>
              <a:gd name="connsiteX4" fmla="*/ 3925455 w 4368800"/>
              <a:gd name="connsiteY4" fmla="*/ 443345 h 609600"/>
              <a:gd name="connsiteX5" fmla="*/ 3288146 w 4368800"/>
              <a:gd name="connsiteY5" fmla="*/ 544945 h 609600"/>
              <a:gd name="connsiteX6" fmla="*/ 2429164 w 4368800"/>
              <a:gd name="connsiteY6" fmla="*/ 600364 h 609600"/>
              <a:gd name="connsiteX7" fmla="*/ 1699491 w 4368800"/>
              <a:gd name="connsiteY7" fmla="*/ 609600 h 609600"/>
              <a:gd name="connsiteX8" fmla="*/ 1154546 w 4368800"/>
              <a:gd name="connsiteY8" fmla="*/ 581891 h 609600"/>
              <a:gd name="connsiteX9" fmla="*/ 591128 w 4368800"/>
              <a:gd name="connsiteY9" fmla="*/ 443345 h 609600"/>
              <a:gd name="connsiteX10" fmla="*/ 230910 w 4368800"/>
              <a:gd name="connsiteY10" fmla="*/ 230909 h 609600"/>
              <a:gd name="connsiteX11" fmla="*/ 101600 w 4368800"/>
              <a:gd name="connsiteY11" fmla="*/ 64654 h 609600"/>
              <a:gd name="connsiteX12" fmla="*/ 0 w 4368800"/>
              <a:gd name="connsiteY12" fmla="*/ 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68800" h="609600">
                <a:moveTo>
                  <a:pt x="0" y="0"/>
                </a:moveTo>
                <a:lnTo>
                  <a:pt x="4368800" y="18473"/>
                </a:lnTo>
                <a:lnTo>
                  <a:pt x="4211782" y="120073"/>
                </a:lnTo>
                <a:lnTo>
                  <a:pt x="4100946" y="332509"/>
                </a:lnTo>
                <a:lnTo>
                  <a:pt x="3925455" y="443345"/>
                </a:lnTo>
                <a:lnTo>
                  <a:pt x="3288146" y="544945"/>
                </a:lnTo>
                <a:lnTo>
                  <a:pt x="2429164" y="600364"/>
                </a:lnTo>
                <a:lnTo>
                  <a:pt x="1699491" y="609600"/>
                </a:lnTo>
                <a:lnTo>
                  <a:pt x="1154546" y="581891"/>
                </a:lnTo>
                <a:lnTo>
                  <a:pt x="591128" y="443345"/>
                </a:lnTo>
                <a:lnTo>
                  <a:pt x="230910" y="230909"/>
                </a:lnTo>
                <a:lnTo>
                  <a:pt x="101600" y="6465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65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089891" y="2552700"/>
            <a:ext cx="7158182" cy="3288145"/>
          </a:xfrm>
          <a:custGeom>
            <a:avLst/>
            <a:gdLst>
              <a:gd name="connsiteX0" fmla="*/ 0 w 7158182"/>
              <a:gd name="connsiteY0" fmla="*/ 18472 h 3288145"/>
              <a:gd name="connsiteX1" fmla="*/ 0 w 7158182"/>
              <a:gd name="connsiteY1" fmla="*/ 3288145 h 3288145"/>
              <a:gd name="connsiteX2" fmla="*/ 7158182 w 7158182"/>
              <a:gd name="connsiteY2" fmla="*/ 3288145 h 3288145"/>
              <a:gd name="connsiteX3" fmla="*/ 7158182 w 7158182"/>
              <a:gd name="connsiteY3" fmla="*/ 0 h 3288145"/>
              <a:gd name="connsiteX4" fmla="*/ 6908800 w 7158182"/>
              <a:gd name="connsiteY4" fmla="*/ 27709 h 3288145"/>
              <a:gd name="connsiteX5" fmla="*/ 6622473 w 7158182"/>
              <a:gd name="connsiteY5" fmla="*/ 73891 h 3288145"/>
              <a:gd name="connsiteX6" fmla="*/ 6216073 w 7158182"/>
              <a:gd name="connsiteY6" fmla="*/ 166254 h 3288145"/>
              <a:gd name="connsiteX7" fmla="*/ 6040582 w 7158182"/>
              <a:gd name="connsiteY7" fmla="*/ 332509 h 3288145"/>
              <a:gd name="connsiteX8" fmla="*/ 5938982 w 7158182"/>
              <a:gd name="connsiteY8" fmla="*/ 498763 h 3288145"/>
              <a:gd name="connsiteX9" fmla="*/ 5846618 w 7158182"/>
              <a:gd name="connsiteY9" fmla="*/ 535709 h 3288145"/>
              <a:gd name="connsiteX10" fmla="*/ 5615709 w 7158182"/>
              <a:gd name="connsiteY10" fmla="*/ 729672 h 3288145"/>
              <a:gd name="connsiteX11" fmla="*/ 5514109 w 7158182"/>
              <a:gd name="connsiteY11" fmla="*/ 794327 h 3288145"/>
              <a:gd name="connsiteX12" fmla="*/ 5394036 w 7158182"/>
              <a:gd name="connsiteY12" fmla="*/ 997527 h 3288145"/>
              <a:gd name="connsiteX13" fmla="*/ 5273964 w 7158182"/>
              <a:gd name="connsiteY13" fmla="*/ 1126836 h 3288145"/>
              <a:gd name="connsiteX14" fmla="*/ 4821382 w 7158182"/>
              <a:gd name="connsiteY14" fmla="*/ 1200727 h 3288145"/>
              <a:gd name="connsiteX15" fmla="*/ 3962400 w 7158182"/>
              <a:gd name="connsiteY15" fmla="*/ 1283854 h 3288145"/>
              <a:gd name="connsiteX16" fmla="*/ 3177309 w 7158182"/>
              <a:gd name="connsiteY16" fmla="*/ 1302327 h 3288145"/>
              <a:gd name="connsiteX17" fmla="*/ 2743200 w 7158182"/>
              <a:gd name="connsiteY17" fmla="*/ 1293091 h 3288145"/>
              <a:gd name="connsiteX18" fmla="*/ 2281382 w 7158182"/>
              <a:gd name="connsiteY18" fmla="*/ 1246909 h 3288145"/>
              <a:gd name="connsiteX19" fmla="*/ 1911927 w 7158182"/>
              <a:gd name="connsiteY19" fmla="*/ 1136072 h 3288145"/>
              <a:gd name="connsiteX20" fmla="*/ 1542473 w 7158182"/>
              <a:gd name="connsiteY20" fmla="*/ 932872 h 3288145"/>
              <a:gd name="connsiteX21" fmla="*/ 1440873 w 7158182"/>
              <a:gd name="connsiteY21" fmla="*/ 822036 h 3288145"/>
              <a:gd name="connsiteX22" fmla="*/ 1320800 w 7158182"/>
              <a:gd name="connsiteY22" fmla="*/ 720436 h 3288145"/>
              <a:gd name="connsiteX23" fmla="*/ 1126836 w 7158182"/>
              <a:gd name="connsiteY23" fmla="*/ 618836 h 3288145"/>
              <a:gd name="connsiteX24" fmla="*/ 1016000 w 7158182"/>
              <a:gd name="connsiteY24" fmla="*/ 508000 h 3288145"/>
              <a:gd name="connsiteX25" fmla="*/ 849745 w 7158182"/>
              <a:gd name="connsiteY25" fmla="*/ 397163 h 3288145"/>
              <a:gd name="connsiteX26" fmla="*/ 609600 w 7158182"/>
              <a:gd name="connsiteY26" fmla="*/ 304800 h 3288145"/>
              <a:gd name="connsiteX27" fmla="*/ 341745 w 7158182"/>
              <a:gd name="connsiteY27" fmla="*/ 212436 h 3288145"/>
              <a:gd name="connsiteX28" fmla="*/ 0 w 7158182"/>
              <a:gd name="connsiteY28" fmla="*/ 18472 h 3288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7158182" h="3288145">
                <a:moveTo>
                  <a:pt x="0" y="18472"/>
                </a:moveTo>
                <a:lnTo>
                  <a:pt x="0" y="3288145"/>
                </a:lnTo>
                <a:lnTo>
                  <a:pt x="7158182" y="3288145"/>
                </a:lnTo>
                <a:lnTo>
                  <a:pt x="7158182" y="0"/>
                </a:lnTo>
                <a:lnTo>
                  <a:pt x="6908800" y="27709"/>
                </a:lnTo>
                <a:lnTo>
                  <a:pt x="6622473" y="73891"/>
                </a:lnTo>
                <a:lnTo>
                  <a:pt x="6216073" y="166254"/>
                </a:lnTo>
                <a:lnTo>
                  <a:pt x="6040582" y="332509"/>
                </a:lnTo>
                <a:lnTo>
                  <a:pt x="5938982" y="498763"/>
                </a:lnTo>
                <a:lnTo>
                  <a:pt x="5846618" y="535709"/>
                </a:lnTo>
                <a:lnTo>
                  <a:pt x="5615709" y="729672"/>
                </a:lnTo>
                <a:lnTo>
                  <a:pt x="5514109" y="794327"/>
                </a:lnTo>
                <a:lnTo>
                  <a:pt x="5394036" y="997527"/>
                </a:lnTo>
                <a:lnTo>
                  <a:pt x="5273964" y="1126836"/>
                </a:lnTo>
                <a:lnTo>
                  <a:pt x="4821382" y="1200727"/>
                </a:lnTo>
                <a:lnTo>
                  <a:pt x="3962400" y="1283854"/>
                </a:lnTo>
                <a:lnTo>
                  <a:pt x="3177309" y="1302327"/>
                </a:lnTo>
                <a:lnTo>
                  <a:pt x="2743200" y="1293091"/>
                </a:lnTo>
                <a:lnTo>
                  <a:pt x="2281382" y="1246909"/>
                </a:lnTo>
                <a:lnTo>
                  <a:pt x="1911927" y="1136072"/>
                </a:lnTo>
                <a:lnTo>
                  <a:pt x="1542473" y="932872"/>
                </a:lnTo>
                <a:lnTo>
                  <a:pt x="1440873" y="822036"/>
                </a:lnTo>
                <a:lnTo>
                  <a:pt x="1320800" y="720436"/>
                </a:lnTo>
                <a:lnTo>
                  <a:pt x="1126836" y="618836"/>
                </a:lnTo>
                <a:lnTo>
                  <a:pt x="1016000" y="508000"/>
                </a:lnTo>
                <a:lnTo>
                  <a:pt x="849745" y="397163"/>
                </a:lnTo>
                <a:lnTo>
                  <a:pt x="609600" y="304800"/>
                </a:lnTo>
                <a:lnTo>
                  <a:pt x="341745" y="212436"/>
                </a:lnTo>
                <a:lnTo>
                  <a:pt x="0" y="18472"/>
                </a:lnTo>
                <a:close/>
              </a:path>
            </a:pathLst>
          </a:custGeom>
          <a:solidFill>
            <a:schemeClr val="tx2">
              <a:alpha val="54000"/>
            </a:schemeClr>
          </a:solidFill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2613891" y="3472873"/>
            <a:ext cx="3879273" cy="775854"/>
          </a:xfrm>
          <a:custGeom>
            <a:avLst/>
            <a:gdLst>
              <a:gd name="connsiteX0" fmla="*/ 0 w 3879273"/>
              <a:gd name="connsiteY0" fmla="*/ 0 h 775854"/>
              <a:gd name="connsiteX1" fmla="*/ 0 w 3879273"/>
              <a:gd name="connsiteY1" fmla="*/ 157018 h 775854"/>
              <a:gd name="connsiteX2" fmla="*/ 193964 w 3879273"/>
              <a:gd name="connsiteY2" fmla="*/ 323272 h 775854"/>
              <a:gd name="connsiteX3" fmla="*/ 258618 w 3879273"/>
              <a:gd name="connsiteY3" fmla="*/ 406400 h 775854"/>
              <a:gd name="connsiteX4" fmla="*/ 350982 w 3879273"/>
              <a:gd name="connsiteY4" fmla="*/ 397163 h 775854"/>
              <a:gd name="connsiteX5" fmla="*/ 415636 w 3879273"/>
              <a:gd name="connsiteY5" fmla="*/ 452582 h 775854"/>
              <a:gd name="connsiteX6" fmla="*/ 692727 w 3879273"/>
              <a:gd name="connsiteY6" fmla="*/ 600363 h 775854"/>
              <a:gd name="connsiteX7" fmla="*/ 1099127 w 3879273"/>
              <a:gd name="connsiteY7" fmla="*/ 701963 h 775854"/>
              <a:gd name="connsiteX8" fmla="*/ 1477818 w 3879273"/>
              <a:gd name="connsiteY8" fmla="*/ 775854 h 775854"/>
              <a:gd name="connsiteX9" fmla="*/ 1634836 w 3879273"/>
              <a:gd name="connsiteY9" fmla="*/ 748145 h 775854"/>
              <a:gd name="connsiteX10" fmla="*/ 2115127 w 3879273"/>
              <a:gd name="connsiteY10" fmla="*/ 757382 h 775854"/>
              <a:gd name="connsiteX11" fmla="*/ 2613891 w 3879273"/>
              <a:gd name="connsiteY11" fmla="*/ 692727 h 775854"/>
              <a:gd name="connsiteX12" fmla="*/ 3417454 w 3879273"/>
              <a:gd name="connsiteY12" fmla="*/ 526472 h 775854"/>
              <a:gd name="connsiteX13" fmla="*/ 3833091 w 3879273"/>
              <a:gd name="connsiteY13" fmla="*/ 397163 h 775854"/>
              <a:gd name="connsiteX14" fmla="*/ 3879273 w 3879273"/>
              <a:gd name="connsiteY14" fmla="*/ 350982 h 775854"/>
              <a:gd name="connsiteX15" fmla="*/ 3879273 w 3879273"/>
              <a:gd name="connsiteY15" fmla="*/ 73891 h 775854"/>
              <a:gd name="connsiteX16" fmla="*/ 3676073 w 3879273"/>
              <a:gd name="connsiteY16" fmla="*/ 193963 h 775854"/>
              <a:gd name="connsiteX17" fmla="*/ 3306618 w 3879273"/>
              <a:gd name="connsiteY17" fmla="*/ 249382 h 775854"/>
              <a:gd name="connsiteX18" fmla="*/ 2743200 w 3879273"/>
              <a:gd name="connsiteY18" fmla="*/ 323272 h 775854"/>
              <a:gd name="connsiteX19" fmla="*/ 1902691 w 3879273"/>
              <a:gd name="connsiteY19" fmla="*/ 360218 h 775854"/>
              <a:gd name="connsiteX20" fmla="*/ 1274618 w 3879273"/>
              <a:gd name="connsiteY20" fmla="*/ 350982 h 775854"/>
              <a:gd name="connsiteX21" fmla="*/ 738909 w 3879273"/>
              <a:gd name="connsiteY21" fmla="*/ 295563 h 775854"/>
              <a:gd name="connsiteX22" fmla="*/ 387927 w 3879273"/>
              <a:gd name="connsiteY22" fmla="*/ 193963 h 775854"/>
              <a:gd name="connsiteX23" fmla="*/ 129309 w 3879273"/>
              <a:gd name="connsiteY23" fmla="*/ 73891 h 775854"/>
              <a:gd name="connsiteX24" fmla="*/ 0 w 3879273"/>
              <a:gd name="connsiteY24" fmla="*/ 0 h 775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879273" h="775854">
                <a:moveTo>
                  <a:pt x="0" y="0"/>
                </a:moveTo>
                <a:lnTo>
                  <a:pt x="0" y="157018"/>
                </a:lnTo>
                <a:lnTo>
                  <a:pt x="193964" y="323272"/>
                </a:lnTo>
                <a:lnTo>
                  <a:pt x="258618" y="406400"/>
                </a:lnTo>
                <a:lnTo>
                  <a:pt x="350982" y="397163"/>
                </a:lnTo>
                <a:lnTo>
                  <a:pt x="415636" y="452582"/>
                </a:lnTo>
                <a:lnTo>
                  <a:pt x="692727" y="600363"/>
                </a:lnTo>
                <a:lnTo>
                  <a:pt x="1099127" y="701963"/>
                </a:lnTo>
                <a:lnTo>
                  <a:pt x="1477818" y="775854"/>
                </a:lnTo>
                <a:lnTo>
                  <a:pt x="1634836" y="748145"/>
                </a:lnTo>
                <a:lnTo>
                  <a:pt x="2115127" y="757382"/>
                </a:lnTo>
                <a:lnTo>
                  <a:pt x="2613891" y="692727"/>
                </a:lnTo>
                <a:lnTo>
                  <a:pt x="3417454" y="526472"/>
                </a:lnTo>
                <a:lnTo>
                  <a:pt x="3833091" y="397163"/>
                </a:lnTo>
                <a:lnTo>
                  <a:pt x="3879273" y="350982"/>
                </a:lnTo>
                <a:lnTo>
                  <a:pt x="3879273" y="73891"/>
                </a:lnTo>
                <a:lnTo>
                  <a:pt x="3676073" y="193963"/>
                </a:lnTo>
                <a:lnTo>
                  <a:pt x="3306618" y="249382"/>
                </a:lnTo>
                <a:lnTo>
                  <a:pt x="2743200" y="323272"/>
                </a:lnTo>
                <a:lnTo>
                  <a:pt x="1902691" y="360218"/>
                </a:lnTo>
                <a:lnTo>
                  <a:pt x="1274618" y="350982"/>
                </a:lnTo>
                <a:lnTo>
                  <a:pt x="738909" y="295563"/>
                </a:lnTo>
                <a:lnTo>
                  <a:pt x="387927" y="193963"/>
                </a:lnTo>
                <a:lnTo>
                  <a:pt x="129309" y="738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  <a:alpha val="3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297382" y="3823855"/>
            <a:ext cx="3195782" cy="1006763"/>
          </a:xfrm>
          <a:custGeom>
            <a:avLst/>
            <a:gdLst>
              <a:gd name="connsiteX0" fmla="*/ 0 w 3195782"/>
              <a:gd name="connsiteY0" fmla="*/ 221672 h 1006763"/>
              <a:gd name="connsiteX1" fmla="*/ 415636 w 3195782"/>
              <a:gd name="connsiteY1" fmla="*/ 360218 h 1006763"/>
              <a:gd name="connsiteX2" fmla="*/ 766618 w 3195782"/>
              <a:gd name="connsiteY2" fmla="*/ 415636 h 1006763"/>
              <a:gd name="connsiteX3" fmla="*/ 914400 w 3195782"/>
              <a:gd name="connsiteY3" fmla="*/ 406400 h 1006763"/>
              <a:gd name="connsiteX4" fmla="*/ 1136073 w 3195782"/>
              <a:gd name="connsiteY4" fmla="*/ 415636 h 1006763"/>
              <a:gd name="connsiteX5" fmla="*/ 1653309 w 3195782"/>
              <a:gd name="connsiteY5" fmla="*/ 378690 h 1006763"/>
              <a:gd name="connsiteX6" fmla="*/ 2170545 w 3195782"/>
              <a:gd name="connsiteY6" fmla="*/ 295563 h 1006763"/>
              <a:gd name="connsiteX7" fmla="*/ 2604654 w 3195782"/>
              <a:gd name="connsiteY7" fmla="*/ 203200 h 1006763"/>
              <a:gd name="connsiteX8" fmla="*/ 3112654 w 3195782"/>
              <a:gd name="connsiteY8" fmla="*/ 55418 h 1006763"/>
              <a:gd name="connsiteX9" fmla="*/ 3195782 w 3195782"/>
              <a:gd name="connsiteY9" fmla="*/ 0 h 1006763"/>
              <a:gd name="connsiteX10" fmla="*/ 3186545 w 3195782"/>
              <a:gd name="connsiteY10" fmla="*/ 175490 h 1006763"/>
              <a:gd name="connsiteX11" fmla="*/ 2983345 w 3195782"/>
              <a:gd name="connsiteY11" fmla="*/ 286327 h 1006763"/>
              <a:gd name="connsiteX12" fmla="*/ 2724727 w 3195782"/>
              <a:gd name="connsiteY12" fmla="*/ 378690 h 1006763"/>
              <a:gd name="connsiteX13" fmla="*/ 2401454 w 3195782"/>
              <a:gd name="connsiteY13" fmla="*/ 480290 h 1006763"/>
              <a:gd name="connsiteX14" fmla="*/ 1976582 w 3195782"/>
              <a:gd name="connsiteY14" fmla="*/ 609600 h 1006763"/>
              <a:gd name="connsiteX15" fmla="*/ 1736436 w 3195782"/>
              <a:gd name="connsiteY15" fmla="*/ 785090 h 1006763"/>
              <a:gd name="connsiteX16" fmla="*/ 1514763 w 3195782"/>
              <a:gd name="connsiteY16" fmla="*/ 942109 h 1006763"/>
              <a:gd name="connsiteX17" fmla="*/ 1357745 w 3195782"/>
              <a:gd name="connsiteY17" fmla="*/ 1006763 h 1006763"/>
              <a:gd name="connsiteX18" fmla="*/ 1089891 w 3195782"/>
              <a:gd name="connsiteY18" fmla="*/ 932872 h 1006763"/>
              <a:gd name="connsiteX19" fmla="*/ 932873 w 3195782"/>
              <a:gd name="connsiteY19" fmla="*/ 794327 h 1006763"/>
              <a:gd name="connsiteX20" fmla="*/ 748145 w 3195782"/>
              <a:gd name="connsiteY20" fmla="*/ 600363 h 1006763"/>
              <a:gd name="connsiteX21" fmla="*/ 498763 w 3195782"/>
              <a:gd name="connsiteY21" fmla="*/ 452581 h 1006763"/>
              <a:gd name="connsiteX22" fmla="*/ 295563 w 3195782"/>
              <a:gd name="connsiteY22" fmla="*/ 397163 h 1006763"/>
              <a:gd name="connsiteX23" fmla="*/ 175491 w 3195782"/>
              <a:gd name="connsiteY23" fmla="*/ 378690 h 1006763"/>
              <a:gd name="connsiteX24" fmla="*/ 73891 w 3195782"/>
              <a:gd name="connsiteY24" fmla="*/ 314036 h 1006763"/>
              <a:gd name="connsiteX25" fmla="*/ 0 w 3195782"/>
              <a:gd name="connsiteY25" fmla="*/ 221672 h 100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5782" h="1006763">
                <a:moveTo>
                  <a:pt x="0" y="221672"/>
                </a:moveTo>
                <a:lnTo>
                  <a:pt x="415636" y="360218"/>
                </a:lnTo>
                <a:lnTo>
                  <a:pt x="766618" y="415636"/>
                </a:lnTo>
                <a:lnTo>
                  <a:pt x="914400" y="406400"/>
                </a:lnTo>
                <a:lnTo>
                  <a:pt x="1136073" y="415636"/>
                </a:lnTo>
                <a:lnTo>
                  <a:pt x="1653309" y="378690"/>
                </a:lnTo>
                <a:lnTo>
                  <a:pt x="2170545" y="295563"/>
                </a:lnTo>
                <a:lnTo>
                  <a:pt x="2604654" y="203200"/>
                </a:lnTo>
                <a:lnTo>
                  <a:pt x="3112654" y="55418"/>
                </a:lnTo>
                <a:lnTo>
                  <a:pt x="3195782" y="0"/>
                </a:lnTo>
                <a:lnTo>
                  <a:pt x="3186545" y="175490"/>
                </a:lnTo>
                <a:lnTo>
                  <a:pt x="2983345" y="286327"/>
                </a:lnTo>
                <a:lnTo>
                  <a:pt x="2724727" y="378690"/>
                </a:lnTo>
                <a:lnTo>
                  <a:pt x="2401454" y="480290"/>
                </a:lnTo>
                <a:lnTo>
                  <a:pt x="1976582" y="609600"/>
                </a:lnTo>
                <a:lnTo>
                  <a:pt x="1736436" y="785090"/>
                </a:lnTo>
                <a:lnTo>
                  <a:pt x="1514763" y="942109"/>
                </a:lnTo>
                <a:lnTo>
                  <a:pt x="1357745" y="1006763"/>
                </a:lnTo>
                <a:lnTo>
                  <a:pt x="1089891" y="932872"/>
                </a:lnTo>
                <a:lnTo>
                  <a:pt x="932873" y="794327"/>
                </a:lnTo>
                <a:lnTo>
                  <a:pt x="748145" y="600363"/>
                </a:lnTo>
                <a:lnTo>
                  <a:pt x="498763" y="452581"/>
                </a:lnTo>
                <a:lnTo>
                  <a:pt x="295563" y="397163"/>
                </a:lnTo>
                <a:lnTo>
                  <a:pt x="175491" y="378690"/>
                </a:lnTo>
                <a:lnTo>
                  <a:pt x="73891" y="314036"/>
                </a:lnTo>
                <a:lnTo>
                  <a:pt x="0" y="221672"/>
                </a:lnTo>
                <a:close/>
              </a:path>
            </a:pathLst>
          </a:custGeom>
          <a:solidFill>
            <a:schemeClr val="accent6">
              <a:alpha val="48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90613" y="3789040"/>
            <a:ext cx="7158037" cy="28575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latin typeface="Calibri" panose="020F0502020204030204" pitchFamily="34" charset="0"/>
              </a:rPr>
              <a:t>Lake Crossing: Tunnelling Considerations</a:t>
            </a:r>
          </a:p>
        </p:txBody>
      </p:sp>
      <p:sp>
        <p:nvSpPr>
          <p:cNvPr id="8" name="Freeform 7"/>
          <p:cNvSpPr/>
          <p:nvPr/>
        </p:nvSpPr>
        <p:spPr>
          <a:xfrm>
            <a:off x="2619375" y="3467100"/>
            <a:ext cx="3857625" cy="353262"/>
          </a:xfrm>
          <a:custGeom>
            <a:avLst/>
            <a:gdLst>
              <a:gd name="connsiteX0" fmla="*/ 0 w 3857625"/>
              <a:gd name="connsiteY0" fmla="*/ 0 h 353262"/>
              <a:gd name="connsiteX1" fmla="*/ 762000 w 3857625"/>
              <a:gd name="connsiteY1" fmla="*/ 304800 h 353262"/>
              <a:gd name="connsiteX2" fmla="*/ 1924050 w 3857625"/>
              <a:gd name="connsiteY2" fmla="*/ 352425 h 353262"/>
              <a:gd name="connsiteX3" fmla="*/ 2886075 w 3857625"/>
              <a:gd name="connsiteY3" fmla="*/ 304800 h 353262"/>
              <a:gd name="connsiteX4" fmla="*/ 3629025 w 3857625"/>
              <a:gd name="connsiteY4" fmla="*/ 200025 h 353262"/>
              <a:gd name="connsiteX5" fmla="*/ 3857625 w 3857625"/>
              <a:gd name="connsiteY5" fmla="*/ 76200 h 35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57625" h="353262">
                <a:moveTo>
                  <a:pt x="0" y="0"/>
                </a:moveTo>
                <a:cubicBezTo>
                  <a:pt x="220662" y="123031"/>
                  <a:pt x="441325" y="246063"/>
                  <a:pt x="762000" y="304800"/>
                </a:cubicBezTo>
                <a:cubicBezTo>
                  <a:pt x="1082675" y="363538"/>
                  <a:pt x="1570038" y="352425"/>
                  <a:pt x="1924050" y="352425"/>
                </a:cubicBezTo>
                <a:cubicBezTo>
                  <a:pt x="2278062" y="352425"/>
                  <a:pt x="2601913" y="330200"/>
                  <a:pt x="2886075" y="304800"/>
                </a:cubicBezTo>
                <a:cubicBezTo>
                  <a:pt x="3170237" y="279400"/>
                  <a:pt x="3467100" y="238125"/>
                  <a:pt x="3629025" y="200025"/>
                </a:cubicBezTo>
                <a:cubicBezTo>
                  <a:pt x="3790950" y="161925"/>
                  <a:pt x="3824287" y="119062"/>
                  <a:pt x="3857625" y="76200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619375" y="3619500"/>
            <a:ext cx="3861313" cy="609952"/>
          </a:xfrm>
          <a:custGeom>
            <a:avLst/>
            <a:gdLst>
              <a:gd name="connsiteX0" fmla="*/ 0 w 3861313"/>
              <a:gd name="connsiteY0" fmla="*/ 0 h 609952"/>
              <a:gd name="connsiteX1" fmla="*/ 238125 w 3861313"/>
              <a:gd name="connsiteY1" fmla="*/ 219075 h 609952"/>
              <a:gd name="connsiteX2" fmla="*/ 352425 w 3861313"/>
              <a:gd name="connsiteY2" fmla="*/ 247650 h 609952"/>
              <a:gd name="connsiteX3" fmla="*/ 428625 w 3861313"/>
              <a:gd name="connsiteY3" fmla="*/ 314325 h 609952"/>
              <a:gd name="connsiteX4" fmla="*/ 771525 w 3861313"/>
              <a:gd name="connsiteY4" fmla="*/ 466725 h 609952"/>
              <a:gd name="connsiteX5" fmla="*/ 1343025 w 3861313"/>
              <a:gd name="connsiteY5" fmla="*/ 600075 h 609952"/>
              <a:gd name="connsiteX6" fmla="*/ 1600200 w 3861313"/>
              <a:gd name="connsiteY6" fmla="*/ 600075 h 609952"/>
              <a:gd name="connsiteX7" fmla="*/ 2028825 w 3861313"/>
              <a:gd name="connsiteY7" fmla="*/ 600075 h 609952"/>
              <a:gd name="connsiteX8" fmla="*/ 2647950 w 3861313"/>
              <a:gd name="connsiteY8" fmla="*/ 533400 h 609952"/>
              <a:gd name="connsiteX9" fmla="*/ 3257550 w 3861313"/>
              <a:gd name="connsiteY9" fmla="*/ 409575 h 609952"/>
              <a:gd name="connsiteX10" fmla="*/ 3771900 w 3861313"/>
              <a:gd name="connsiteY10" fmla="*/ 257175 h 609952"/>
              <a:gd name="connsiteX11" fmla="*/ 3857625 w 3861313"/>
              <a:gd name="connsiteY11" fmla="*/ 200025 h 609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61313" h="609952">
                <a:moveTo>
                  <a:pt x="0" y="0"/>
                </a:moveTo>
                <a:cubicBezTo>
                  <a:pt x="89694" y="88900"/>
                  <a:pt x="179388" y="177800"/>
                  <a:pt x="238125" y="219075"/>
                </a:cubicBezTo>
                <a:cubicBezTo>
                  <a:pt x="296862" y="260350"/>
                  <a:pt x="320675" y="231775"/>
                  <a:pt x="352425" y="247650"/>
                </a:cubicBezTo>
                <a:cubicBezTo>
                  <a:pt x="384175" y="263525"/>
                  <a:pt x="358775" y="277812"/>
                  <a:pt x="428625" y="314325"/>
                </a:cubicBezTo>
                <a:cubicBezTo>
                  <a:pt x="498475" y="350838"/>
                  <a:pt x="619125" y="419100"/>
                  <a:pt x="771525" y="466725"/>
                </a:cubicBezTo>
                <a:cubicBezTo>
                  <a:pt x="923925" y="514350"/>
                  <a:pt x="1204913" y="577850"/>
                  <a:pt x="1343025" y="600075"/>
                </a:cubicBezTo>
                <a:cubicBezTo>
                  <a:pt x="1481137" y="622300"/>
                  <a:pt x="1600200" y="600075"/>
                  <a:pt x="1600200" y="600075"/>
                </a:cubicBezTo>
                <a:cubicBezTo>
                  <a:pt x="1714500" y="600075"/>
                  <a:pt x="1854200" y="611187"/>
                  <a:pt x="2028825" y="600075"/>
                </a:cubicBezTo>
                <a:cubicBezTo>
                  <a:pt x="2203450" y="588963"/>
                  <a:pt x="2443163" y="565150"/>
                  <a:pt x="2647950" y="533400"/>
                </a:cubicBezTo>
                <a:cubicBezTo>
                  <a:pt x="2852737" y="501650"/>
                  <a:pt x="3070225" y="455612"/>
                  <a:pt x="3257550" y="409575"/>
                </a:cubicBezTo>
                <a:cubicBezTo>
                  <a:pt x="3444875" y="363538"/>
                  <a:pt x="3671888" y="292100"/>
                  <a:pt x="3771900" y="257175"/>
                </a:cubicBezTo>
                <a:cubicBezTo>
                  <a:pt x="3871912" y="222250"/>
                  <a:pt x="3864768" y="211137"/>
                  <a:pt x="3857625" y="200025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3295650" y="3990975"/>
            <a:ext cx="3171825" cy="843619"/>
          </a:xfrm>
          <a:custGeom>
            <a:avLst/>
            <a:gdLst>
              <a:gd name="connsiteX0" fmla="*/ 0 w 3171825"/>
              <a:gd name="connsiteY0" fmla="*/ 57150 h 843619"/>
              <a:gd name="connsiteX1" fmla="*/ 190500 w 3171825"/>
              <a:gd name="connsiteY1" fmla="*/ 219075 h 843619"/>
              <a:gd name="connsiteX2" fmla="*/ 514350 w 3171825"/>
              <a:gd name="connsiteY2" fmla="*/ 285750 h 843619"/>
              <a:gd name="connsiteX3" fmla="*/ 838200 w 3171825"/>
              <a:gd name="connsiteY3" fmla="*/ 504825 h 843619"/>
              <a:gd name="connsiteX4" fmla="*/ 1028700 w 3171825"/>
              <a:gd name="connsiteY4" fmla="*/ 723900 h 843619"/>
              <a:gd name="connsiteX5" fmla="*/ 1295400 w 3171825"/>
              <a:gd name="connsiteY5" fmla="*/ 838200 h 843619"/>
              <a:gd name="connsiteX6" fmla="*/ 1495425 w 3171825"/>
              <a:gd name="connsiteY6" fmla="*/ 790575 h 843619"/>
              <a:gd name="connsiteX7" fmla="*/ 1914525 w 3171825"/>
              <a:gd name="connsiteY7" fmla="*/ 495300 h 843619"/>
              <a:gd name="connsiteX8" fmla="*/ 2362200 w 3171825"/>
              <a:gd name="connsiteY8" fmla="*/ 333375 h 843619"/>
              <a:gd name="connsiteX9" fmla="*/ 2867025 w 3171825"/>
              <a:gd name="connsiteY9" fmla="*/ 152400 h 843619"/>
              <a:gd name="connsiteX10" fmla="*/ 3171825 w 3171825"/>
              <a:gd name="connsiteY10" fmla="*/ 0 h 843619"/>
              <a:gd name="connsiteX11" fmla="*/ 3171825 w 3171825"/>
              <a:gd name="connsiteY11" fmla="*/ 0 h 843619"/>
              <a:gd name="connsiteX12" fmla="*/ 3171825 w 3171825"/>
              <a:gd name="connsiteY12" fmla="*/ 0 h 843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71825" h="843619">
                <a:moveTo>
                  <a:pt x="0" y="57150"/>
                </a:moveTo>
                <a:cubicBezTo>
                  <a:pt x="52387" y="119062"/>
                  <a:pt x="104775" y="180975"/>
                  <a:pt x="190500" y="219075"/>
                </a:cubicBezTo>
                <a:cubicBezTo>
                  <a:pt x="276225" y="257175"/>
                  <a:pt x="406400" y="238125"/>
                  <a:pt x="514350" y="285750"/>
                </a:cubicBezTo>
                <a:cubicBezTo>
                  <a:pt x="622300" y="333375"/>
                  <a:pt x="752475" y="431800"/>
                  <a:pt x="838200" y="504825"/>
                </a:cubicBezTo>
                <a:cubicBezTo>
                  <a:pt x="923925" y="577850"/>
                  <a:pt x="952500" y="668338"/>
                  <a:pt x="1028700" y="723900"/>
                </a:cubicBezTo>
                <a:cubicBezTo>
                  <a:pt x="1104900" y="779462"/>
                  <a:pt x="1217613" y="827088"/>
                  <a:pt x="1295400" y="838200"/>
                </a:cubicBezTo>
                <a:cubicBezTo>
                  <a:pt x="1373188" y="849313"/>
                  <a:pt x="1392238" y="847725"/>
                  <a:pt x="1495425" y="790575"/>
                </a:cubicBezTo>
                <a:cubicBezTo>
                  <a:pt x="1598613" y="733425"/>
                  <a:pt x="1770063" y="571500"/>
                  <a:pt x="1914525" y="495300"/>
                </a:cubicBezTo>
                <a:cubicBezTo>
                  <a:pt x="2058988" y="419100"/>
                  <a:pt x="2362200" y="333375"/>
                  <a:pt x="2362200" y="333375"/>
                </a:cubicBezTo>
                <a:cubicBezTo>
                  <a:pt x="2520950" y="276225"/>
                  <a:pt x="2732088" y="207963"/>
                  <a:pt x="2867025" y="152400"/>
                </a:cubicBezTo>
                <a:cubicBezTo>
                  <a:pt x="3001963" y="96838"/>
                  <a:pt x="3171825" y="0"/>
                  <a:pt x="3171825" y="0"/>
                </a:cubicBezTo>
                <a:lnTo>
                  <a:pt x="3171825" y="0"/>
                </a:lnTo>
                <a:lnTo>
                  <a:pt x="3171825" y="0"/>
                </a:ln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171700" y="3133725"/>
            <a:ext cx="447675" cy="323850"/>
          </a:xfrm>
          <a:custGeom>
            <a:avLst/>
            <a:gdLst>
              <a:gd name="connsiteX0" fmla="*/ 1323975 w 1323975"/>
              <a:gd name="connsiteY0" fmla="*/ 657225 h 657225"/>
              <a:gd name="connsiteX1" fmla="*/ 914400 w 1323975"/>
              <a:gd name="connsiteY1" fmla="*/ 333375 h 657225"/>
              <a:gd name="connsiteX2" fmla="*/ 485775 w 1323975"/>
              <a:gd name="connsiteY2" fmla="*/ 161925 h 657225"/>
              <a:gd name="connsiteX3" fmla="*/ 0 w 1323975"/>
              <a:gd name="connsiteY3" fmla="*/ 0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3975" h="657225">
                <a:moveTo>
                  <a:pt x="1323975" y="657225"/>
                </a:moveTo>
                <a:cubicBezTo>
                  <a:pt x="1189037" y="536575"/>
                  <a:pt x="1054100" y="415925"/>
                  <a:pt x="914400" y="333375"/>
                </a:cubicBezTo>
                <a:cubicBezTo>
                  <a:pt x="774700" y="250825"/>
                  <a:pt x="638175" y="217487"/>
                  <a:pt x="485775" y="161925"/>
                </a:cubicBezTo>
                <a:cubicBezTo>
                  <a:pt x="333375" y="106362"/>
                  <a:pt x="166687" y="53181"/>
                  <a:pt x="0" y="0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6477001" y="3000375"/>
            <a:ext cx="552450" cy="561975"/>
          </a:xfrm>
          <a:custGeom>
            <a:avLst/>
            <a:gdLst>
              <a:gd name="connsiteX0" fmla="*/ 0 w 1952625"/>
              <a:gd name="connsiteY0" fmla="*/ 1095375 h 1095375"/>
              <a:gd name="connsiteX1" fmla="*/ 304800 w 1952625"/>
              <a:gd name="connsiteY1" fmla="*/ 714375 h 1095375"/>
              <a:gd name="connsiteX2" fmla="*/ 895350 w 1952625"/>
              <a:gd name="connsiteY2" fmla="*/ 342900 h 1095375"/>
              <a:gd name="connsiteX3" fmla="*/ 1952625 w 1952625"/>
              <a:gd name="connsiteY3" fmla="*/ 0 h 1095375"/>
              <a:gd name="connsiteX0" fmla="*/ 0 w 1952625"/>
              <a:gd name="connsiteY0" fmla="*/ 1095375 h 1095375"/>
              <a:gd name="connsiteX1" fmla="*/ 540461 w 1952625"/>
              <a:gd name="connsiteY1" fmla="*/ 621546 h 1095375"/>
              <a:gd name="connsiteX2" fmla="*/ 895350 w 1952625"/>
              <a:gd name="connsiteY2" fmla="*/ 342900 h 1095375"/>
              <a:gd name="connsiteX3" fmla="*/ 1952625 w 1952625"/>
              <a:gd name="connsiteY3" fmla="*/ 0 h 1095375"/>
              <a:gd name="connsiteX0" fmla="*/ 0 w 1952625"/>
              <a:gd name="connsiteY0" fmla="*/ 1095375 h 1095375"/>
              <a:gd name="connsiteX1" fmla="*/ 540461 w 1952625"/>
              <a:gd name="connsiteY1" fmla="*/ 621546 h 1095375"/>
              <a:gd name="connsiteX2" fmla="*/ 1164679 w 1952625"/>
              <a:gd name="connsiteY2" fmla="*/ 324335 h 1095375"/>
              <a:gd name="connsiteX3" fmla="*/ 1952625 w 1952625"/>
              <a:gd name="connsiteY3" fmla="*/ 0 h 1095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2625" h="1095375">
                <a:moveTo>
                  <a:pt x="0" y="1095375"/>
                </a:moveTo>
                <a:cubicBezTo>
                  <a:pt x="77787" y="967581"/>
                  <a:pt x="346348" y="750053"/>
                  <a:pt x="540461" y="621546"/>
                </a:cubicBezTo>
                <a:cubicBezTo>
                  <a:pt x="734574" y="493039"/>
                  <a:pt x="929318" y="427926"/>
                  <a:pt x="1164679" y="324335"/>
                </a:cubicBezTo>
                <a:cubicBezTo>
                  <a:pt x="1400040" y="220744"/>
                  <a:pt x="1561306" y="111919"/>
                  <a:pt x="1952625" y="0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181225" y="3143250"/>
            <a:ext cx="438150" cy="476250"/>
          </a:xfrm>
          <a:custGeom>
            <a:avLst/>
            <a:gdLst>
              <a:gd name="connsiteX0" fmla="*/ 438150 w 438150"/>
              <a:gd name="connsiteY0" fmla="*/ 476250 h 476250"/>
              <a:gd name="connsiteX1" fmla="*/ 171450 w 438150"/>
              <a:gd name="connsiteY1" fmla="*/ 190500 h 476250"/>
              <a:gd name="connsiteX2" fmla="*/ 0 w 438150"/>
              <a:gd name="connsiteY2" fmla="*/ 0 h 47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8150" h="476250">
                <a:moveTo>
                  <a:pt x="438150" y="476250"/>
                </a:moveTo>
                <a:lnTo>
                  <a:pt x="171450" y="190500"/>
                </a:lnTo>
                <a:cubicBezTo>
                  <a:pt x="98425" y="111125"/>
                  <a:pt x="49212" y="55562"/>
                  <a:pt x="0" y="0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6467475" y="3009900"/>
            <a:ext cx="561975" cy="819150"/>
          </a:xfrm>
          <a:custGeom>
            <a:avLst/>
            <a:gdLst>
              <a:gd name="connsiteX0" fmla="*/ 0 w 561975"/>
              <a:gd name="connsiteY0" fmla="*/ 819150 h 819150"/>
              <a:gd name="connsiteX1" fmla="*/ 190500 w 561975"/>
              <a:gd name="connsiteY1" fmla="*/ 676275 h 819150"/>
              <a:gd name="connsiteX2" fmla="*/ 342900 w 561975"/>
              <a:gd name="connsiteY2" fmla="*/ 495300 h 819150"/>
              <a:gd name="connsiteX3" fmla="*/ 561975 w 561975"/>
              <a:gd name="connsiteY3" fmla="*/ 0 h 81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975" h="819150">
                <a:moveTo>
                  <a:pt x="0" y="819150"/>
                </a:moveTo>
                <a:cubicBezTo>
                  <a:pt x="66675" y="774700"/>
                  <a:pt x="133350" y="730250"/>
                  <a:pt x="190500" y="676275"/>
                </a:cubicBezTo>
                <a:cubicBezTo>
                  <a:pt x="247650" y="622300"/>
                  <a:pt x="280988" y="608012"/>
                  <a:pt x="342900" y="495300"/>
                </a:cubicBezTo>
                <a:cubicBezTo>
                  <a:pt x="404813" y="382587"/>
                  <a:pt x="483394" y="191293"/>
                  <a:pt x="561975" y="0"/>
                </a:cubicBezTo>
              </a:path>
            </a:pathLst>
          </a:custGeom>
          <a:noFill/>
          <a:ln>
            <a:solidFill>
              <a:schemeClr val="accent3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486525" y="3228975"/>
            <a:ext cx="447675" cy="762000"/>
          </a:xfrm>
          <a:custGeom>
            <a:avLst/>
            <a:gdLst>
              <a:gd name="connsiteX0" fmla="*/ 0 w 447675"/>
              <a:gd name="connsiteY0" fmla="*/ 762000 h 762000"/>
              <a:gd name="connsiteX1" fmla="*/ 323850 w 447675"/>
              <a:gd name="connsiteY1" fmla="*/ 419100 h 762000"/>
              <a:gd name="connsiteX2" fmla="*/ 447675 w 447675"/>
              <a:gd name="connsiteY2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7675" h="762000">
                <a:moveTo>
                  <a:pt x="0" y="762000"/>
                </a:moveTo>
                <a:cubicBezTo>
                  <a:pt x="124619" y="654050"/>
                  <a:pt x="249238" y="546100"/>
                  <a:pt x="323850" y="419100"/>
                </a:cubicBezTo>
                <a:cubicBezTo>
                  <a:pt x="398463" y="292100"/>
                  <a:pt x="423069" y="146050"/>
                  <a:pt x="447675" y="0"/>
                </a:cubicBezTo>
              </a:path>
            </a:pathLst>
          </a:custGeom>
          <a:noFill/>
          <a:ln>
            <a:solidFill>
              <a:schemeClr val="accent6">
                <a:lumMod val="5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352675" y="3228975"/>
            <a:ext cx="4371975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7029450" y="2552700"/>
            <a:ext cx="981075" cy="466725"/>
          </a:xfrm>
          <a:custGeom>
            <a:avLst/>
            <a:gdLst>
              <a:gd name="connsiteX0" fmla="*/ 0 w 981075"/>
              <a:gd name="connsiteY0" fmla="*/ 466725 h 466725"/>
              <a:gd name="connsiteX1" fmla="*/ 304800 w 981075"/>
              <a:gd name="connsiteY1" fmla="*/ 152400 h 466725"/>
              <a:gd name="connsiteX2" fmla="*/ 981075 w 981075"/>
              <a:gd name="connsiteY2" fmla="*/ 0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075" h="466725">
                <a:moveTo>
                  <a:pt x="0" y="466725"/>
                </a:moveTo>
                <a:cubicBezTo>
                  <a:pt x="70644" y="348456"/>
                  <a:pt x="141288" y="230187"/>
                  <a:pt x="304800" y="152400"/>
                </a:cubicBezTo>
                <a:cubicBezTo>
                  <a:pt x="468312" y="74613"/>
                  <a:pt x="724693" y="37306"/>
                  <a:pt x="981075" y="0"/>
                </a:cubicBez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076326" y="2533650"/>
            <a:ext cx="1104900" cy="581025"/>
          </a:xfrm>
          <a:custGeom>
            <a:avLst/>
            <a:gdLst>
              <a:gd name="connsiteX0" fmla="*/ 1122155 w 1122155"/>
              <a:gd name="connsiteY0" fmla="*/ 604930 h 604930"/>
              <a:gd name="connsiteX1" fmla="*/ 903080 w 1122155"/>
              <a:gd name="connsiteY1" fmla="*/ 433480 h 604930"/>
              <a:gd name="connsiteX2" fmla="*/ 426830 w 1122155"/>
              <a:gd name="connsiteY2" fmla="*/ 252505 h 604930"/>
              <a:gd name="connsiteX3" fmla="*/ 17255 w 1122155"/>
              <a:gd name="connsiteY3" fmla="*/ 23905 h 604930"/>
              <a:gd name="connsiteX4" fmla="*/ 74405 w 1122155"/>
              <a:gd name="connsiteY4" fmla="*/ 4855 h 604930"/>
              <a:gd name="connsiteX0" fmla="*/ 1104900 w 1104900"/>
              <a:gd name="connsiteY0" fmla="*/ 581025 h 581025"/>
              <a:gd name="connsiteX1" fmla="*/ 885825 w 1104900"/>
              <a:gd name="connsiteY1" fmla="*/ 409575 h 581025"/>
              <a:gd name="connsiteX2" fmla="*/ 409575 w 1104900"/>
              <a:gd name="connsiteY2" fmla="*/ 228600 h 581025"/>
              <a:gd name="connsiteX3" fmla="*/ 0 w 1104900"/>
              <a:gd name="connsiteY3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04900" h="581025">
                <a:moveTo>
                  <a:pt x="1104900" y="581025"/>
                </a:moveTo>
                <a:cubicBezTo>
                  <a:pt x="1053306" y="524668"/>
                  <a:pt x="1001712" y="468312"/>
                  <a:pt x="885825" y="409575"/>
                </a:cubicBezTo>
                <a:cubicBezTo>
                  <a:pt x="769938" y="350838"/>
                  <a:pt x="557212" y="296862"/>
                  <a:pt x="409575" y="228600"/>
                </a:cubicBezTo>
                <a:cubicBezTo>
                  <a:pt x="261938" y="160338"/>
                  <a:pt x="58737" y="41275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0613" y="5015458"/>
            <a:ext cx="7158037" cy="28575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90613" y="4411284"/>
            <a:ext cx="7158037" cy="28575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43869" y="3789040"/>
            <a:ext cx="4029075" cy="28575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343025" y="5010150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Open Shield</a:t>
            </a:r>
            <a:endParaRPr lang="en-GB" sz="14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43025" y="4400550"/>
            <a:ext cx="1077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Slurry TBM</a:t>
            </a:r>
            <a:endParaRPr lang="en-GB" sz="14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65050" y="3794556"/>
            <a:ext cx="2062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Immersed Tube Tunnel</a:t>
            </a:r>
            <a:endParaRPr lang="en-GB" sz="1400" dirty="0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36533" y="943187"/>
            <a:ext cx="3526896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1108" y="923712"/>
            <a:ext cx="1509333" cy="14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3657600" y="638174"/>
            <a:ext cx="5143500" cy="16478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3074" name="Block Arc 3073"/>
          <p:cNvSpPr/>
          <p:nvPr/>
        </p:nvSpPr>
        <p:spPr>
          <a:xfrm rot="561741">
            <a:off x="5991226" y="1419227"/>
            <a:ext cx="1428750" cy="1428750"/>
          </a:xfrm>
          <a:prstGeom prst="blockArc">
            <a:avLst>
              <a:gd name="adj1" fmla="val 15690663"/>
              <a:gd name="adj2" fmla="val 17955851"/>
              <a:gd name="adj3" fmla="val 5676"/>
            </a:avLst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81450" y="1552575"/>
            <a:ext cx="314325" cy="238125"/>
          </a:xfrm>
          <a:prstGeom prst="rect">
            <a:avLst/>
          </a:prstGeom>
          <a:solidFill>
            <a:schemeClr val="bg1">
              <a:alpha val="67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prstClr val="black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884529" y="3473483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Superficial sediments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732240" y="4077072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Moraine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732240" y="4581128"/>
            <a:ext cx="1332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bg1"/>
                </a:solidFill>
                <a:latin typeface="Arial" charset="0"/>
                <a:ea typeface="ＭＳ Ｐゴシック" charset="0"/>
              </a:rPr>
              <a:t>Molasse</a:t>
            </a:r>
          </a:p>
        </p:txBody>
      </p:sp>
      <p:cxnSp>
        <p:nvCxnSpPr>
          <p:cNvPr id="41" name="Straight Arrow Connector 40"/>
          <p:cNvCxnSpPr>
            <a:stCxn id="38" idx="1"/>
          </p:cNvCxnSpPr>
          <p:nvPr/>
        </p:nvCxnSpPr>
        <p:spPr>
          <a:xfrm flipH="1">
            <a:off x="5436096" y="3658149"/>
            <a:ext cx="448433" cy="332826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4848225" y="4262740"/>
            <a:ext cx="1876425" cy="261635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40" idx="1"/>
          </p:cNvCxnSpPr>
          <p:nvPr/>
        </p:nvCxnSpPr>
        <p:spPr>
          <a:xfrm flipH="1">
            <a:off x="5592726" y="4811961"/>
            <a:ext cx="1139514" cy="346372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Footer Placeholder 3"/>
          <p:cNvSpPr txBox="1">
            <a:spLocks/>
          </p:cNvSpPr>
          <p:nvPr/>
        </p:nvSpPr>
        <p:spPr>
          <a:xfrm>
            <a:off x="-8184" y="6580486"/>
            <a:ext cx="321922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1100" dirty="0" smtClean="0">
                <a:solidFill>
                  <a:prstClr val="black"/>
                </a:solidFill>
              </a:rPr>
              <a:t>John Osborne (CERN-GS) 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28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19" grpId="0" animBg="1"/>
      <p:bldP spid="20" grpId="0" animBg="1"/>
      <p:bldP spid="25" grpId="0"/>
      <p:bldP spid="2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Calibri" panose="020F0502020204030204" pitchFamily="34" charset="0"/>
              </a:rPr>
              <a:t>Tunnel Optimization Tool (TOT) in the news</a:t>
            </a: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06637-E496-4934-8F80-04F2992770E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742950"/>
            <a:ext cx="5064026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410200" y="1078549"/>
            <a:ext cx="3733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Arup News</a:t>
            </a:r>
            <a:endParaRPr lang="en-GB" sz="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Original news story on our website is here: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u="sng" dirty="0">
                <a:solidFill>
                  <a:prstClr val="black"/>
                </a:solidFill>
                <a:latin typeface="Arial" charset="0"/>
                <a:ea typeface="ＭＳ Ｐゴシック" charset="0"/>
                <a:hlinkClick r:id="rId3"/>
              </a:rPr>
              <a:t>http://www.arup.com/News/2014_09_September/09_Sept_Arup_Arup_develops_BIM_tool_for_future_particle_accelerator</a:t>
            </a:r>
            <a:r>
              <a:rPr lang="en-GB" sz="6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)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 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NCE (Online and Print)</a:t>
            </a:r>
            <a:endParaRPr lang="en-GB" sz="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u="sng" dirty="0">
                <a:solidFill>
                  <a:prstClr val="black"/>
                </a:solidFill>
                <a:latin typeface="Arial" charset="0"/>
                <a:ea typeface="ＭＳ Ｐゴシック" charset="0"/>
                <a:hlinkClick r:id="rId4"/>
              </a:rPr>
              <a:t>http://www.nce.co.uk/news/geotechnical/arup-to-develop-bim-for-cern-particle-accelerator/8669570.article</a:t>
            </a:r>
            <a:r>
              <a:rPr lang="en-GB" sz="600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 </a:t>
            </a:r>
            <a:endParaRPr lang="en-GB" sz="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 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Construction Manager</a:t>
            </a:r>
            <a:endParaRPr lang="en-GB" sz="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u="sng" dirty="0">
                <a:solidFill>
                  <a:prstClr val="black"/>
                </a:solidFill>
                <a:latin typeface="Arial" charset="0"/>
                <a:ea typeface="ＭＳ Ｐゴシック" charset="0"/>
                <a:hlinkClick r:id="rId5"/>
              </a:rPr>
              <a:t>http://www.construction-manager.co.uk/news/particle-physicists-and-engineers-build-bim-model-/</a:t>
            </a:r>
            <a:endParaRPr lang="en-GB" sz="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 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The Construction Index</a:t>
            </a:r>
            <a:endParaRPr lang="en-GB" sz="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u="sng" dirty="0">
                <a:solidFill>
                  <a:prstClr val="black"/>
                </a:solidFill>
                <a:latin typeface="Arial" charset="0"/>
                <a:ea typeface="ＭＳ Ｐゴシック" charset="0"/>
                <a:hlinkClick r:id="rId6"/>
              </a:rPr>
              <a:t>http://www.theconstructionindex.co.uk/news/view/arup-develops-bim-tool-for-next-gen-cern-accelerator</a:t>
            </a:r>
            <a:endParaRPr lang="en-GB" sz="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 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Tunnels and Tunnelling:</a:t>
            </a:r>
            <a:r>
              <a:rPr lang="en-GB" sz="6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u="sng" dirty="0">
                <a:solidFill>
                  <a:prstClr val="black"/>
                </a:solidFill>
                <a:latin typeface="Arial" charset="0"/>
                <a:ea typeface="ＭＳ Ｐゴシック" charset="0"/>
                <a:hlinkClick r:id="rId7"/>
              </a:rPr>
              <a:t>http://www.tunnelsonline.info/news/arup-appointed-for-collider-tunnel-design-studies-4380226</a:t>
            </a:r>
            <a:endParaRPr lang="en-GB" sz="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 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BIM Crunch</a:t>
            </a:r>
            <a:endParaRPr lang="en-GB" sz="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u="sng" dirty="0">
                <a:solidFill>
                  <a:prstClr val="black"/>
                </a:solidFill>
                <a:latin typeface="Arial" charset="0"/>
                <a:ea typeface="ＭＳ Ｐゴシック" charset="0"/>
                <a:hlinkClick r:id="rId8"/>
              </a:rPr>
              <a:t>http://www.bimcrunch.com/index.php/component/k2/item/1231-arup-developing-bim-tool-for-concept-design-of-future-particle-accelerator</a:t>
            </a:r>
            <a:endParaRPr lang="en-GB" sz="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 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b="1" dirty="0">
                <a:solidFill>
                  <a:prstClr val="black"/>
                </a:solidFill>
                <a:latin typeface="Arial" charset="0"/>
                <a:ea typeface="ＭＳ Ｐゴシック" charset="0"/>
                <a:hlinkClick r:id="rId9"/>
              </a:rPr>
              <a:t>WN.com</a:t>
            </a:r>
            <a:endParaRPr lang="en-GB" sz="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u="sng" dirty="0">
                <a:solidFill>
                  <a:prstClr val="black"/>
                </a:solidFill>
                <a:latin typeface="Arial" charset="0"/>
                <a:ea typeface="ＭＳ Ｐゴシック" charset="0"/>
                <a:hlinkClick r:id="rId10"/>
              </a:rPr>
              <a:t>http://article.wn.com/view/2014/09/09/Arup_develops_BIM_tool_for_future_particle_accelerator_at_CE/</a:t>
            </a:r>
            <a:endParaRPr lang="en-GB" sz="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 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Construction Shows</a:t>
            </a:r>
            <a:endParaRPr lang="en-GB" sz="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u="sng" dirty="0">
                <a:solidFill>
                  <a:prstClr val="black"/>
                </a:solidFill>
                <a:latin typeface="Arial" charset="0"/>
                <a:ea typeface="ＭＳ Ｐゴシック" charset="0"/>
                <a:hlinkClick r:id="rId11"/>
              </a:rPr>
              <a:t>http://www.constructionshows.com/new-building-information-tool-developed-arup-cutting-edge-project/1512656</a:t>
            </a:r>
            <a:endParaRPr lang="en-GB" sz="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 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Global Construction Review</a:t>
            </a:r>
            <a:endParaRPr lang="en-GB" sz="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u="sng" dirty="0">
                <a:solidFill>
                  <a:prstClr val="black"/>
                </a:solidFill>
                <a:latin typeface="Arial" charset="0"/>
                <a:ea typeface="ＭＳ Ｐゴシック" charset="0"/>
                <a:hlinkClick r:id="rId12"/>
              </a:rPr>
              <a:t>http://www.globalconreview.com/news/arup-chosen-engineer-europes-100km-particle-accele/</a:t>
            </a:r>
            <a:endParaRPr lang="en-GB" sz="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 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b="1" u="sng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In addition to these it will also be featured in:</a:t>
            </a:r>
            <a:endParaRPr lang="en-GB" sz="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UK Government’s BIM Task Force Newsletter (to be published)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The Structural Engineer Magazine (flagship publication for The Institution of Structural Engineers)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 </a:t>
            </a:r>
            <a:endParaRPr lang="en-GB" sz="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 </a:t>
            </a:r>
            <a:endParaRPr lang="en-GB" sz="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b="1" u="sng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NON-CONSTRUCTION INDUSTRY PRESS</a:t>
            </a:r>
            <a:endParaRPr lang="en-GB" sz="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 </a:t>
            </a:r>
            <a:endParaRPr lang="en-GB" sz="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The Huffington Post</a:t>
            </a:r>
            <a:endParaRPr lang="en-GB" sz="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u="sng" dirty="0">
                <a:solidFill>
                  <a:prstClr val="black"/>
                </a:solidFill>
                <a:latin typeface="Arial" charset="0"/>
                <a:ea typeface="ＭＳ Ｐゴシック" charset="0"/>
                <a:hlinkClick r:id="rId13"/>
              </a:rPr>
              <a:t>http://www.huffingtonpost.co.uk/2014/09/22/cern-particle-accelerator_n_5860116.html?utm_hp_ref=uk&amp;ir=UK</a:t>
            </a:r>
            <a:r>
              <a:rPr lang="en-GB" sz="6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 </a:t>
            </a:r>
            <a:endParaRPr lang="en-GB" sz="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b="1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Gizmodo UK</a:t>
            </a:r>
            <a:endParaRPr lang="en-GB" sz="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600" u="sng" dirty="0">
                <a:solidFill>
                  <a:prstClr val="black"/>
                </a:solidFill>
                <a:latin typeface="Arial" charset="0"/>
                <a:ea typeface="ＭＳ Ｐゴシック" charset="0"/>
                <a:hlinkClick r:id="rId14"/>
              </a:rPr>
              <a:t>http://www.gizmodo.co.uk/2014/09/what-it-takes-to-build-the-largest-particle-collider-ever-made/</a:t>
            </a:r>
            <a:endParaRPr lang="en-GB" sz="6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20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25139" y="5325292"/>
            <a:ext cx="3616325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Interest from ILC Japan for a similar tool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latin typeface="Arial" charset="0"/>
                <a:ea typeface="ＭＳ Ｐゴシック" charset="0"/>
              </a:rPr>
              <a:t>Tool Application will be presented at IPAC15</a:t>
            </a:r>
            <a:endParaRPr lang="en-GB" sz="20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5887" y="676298"/>
            <a:ext cx="1223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J. Osborne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03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CC_layou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1" y="834766"/>
            <a:ext cx="5359400" cy="5461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3057" y="3336"/>
            <a:ext cx="9147059" cy="899034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6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             Preliminary layout  FCC-</a:t>
            </a:r>
            <a:r>
              <a:rPr lang="en-US" sz="3200" dirty="0" err="1" smtClean="0"/>
              <a:t>hh</a:t>
            </a:r>
            <a:r>
              <a:rPr lang="en-US" sz="3200" dirty="0" smtClean="0"/>
              <a:t>     </a:t>
            </a:r>
            <a:endParaRPr lang="en-US" sz="3200" dirty="0"/>
          </a:p>
        </p:txBody>
      </p:sp>
      <p:pic>
        <p:nvPicPr>
          <p:cNvPr id="7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5" y="5203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18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342"/>
            <a:ext cx="9144000" cy="542331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c</a:t>
            </a:r>
            <a:r>
              <a:rPr lang="en-GB" sz="3600" dirty="0" smtClean="0"/>
              <a:t>ollimation optics</a:t>
            </a:r>
            <a:endParaRPr lang="en-GB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325289"/>
            <a:ext cx="6923690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000" kern="0" dirty="0"/>
              <a:t>s</a:t>
            </a:r>
            <a:r>
              <a:rPr lang="en-GB" sz="2000" kern="0" dirty="0" smtClean="0">
                <a:latin typeface="+mn-lt"/>
              </a:rPr>
              <a:t>caling from LHC: same half gaps &amp; same phase advances</a:t>
            </a:r>
            <a:endParaRPr lang="en-GB" sz="2000" kern="0" dirty="0" smtClean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6205" y="6072159"/>
            <a:ext cx="1566454" cy="82073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000" kern="0" dirty="0" smtClean="0">
                <a:latin typeface="+mn-lt"/>
              </a:rPr>
              <a:t>M. </a:t>
            </a:r>
            <a:r>
              <a:rPr lang="en-GB" sz="2000" kern="0" dirty="0" err="1" smtClean="0">
                <a:latin typeface="+mn-lt"/>
              </a:rPr>
              <a:t>Fiascaris</a:t>
            </a:r>
            <a:endParaRPr lang="en-GB" sz="2000" kern="0" dirty="0" smtClean="0">
              <a:latin typeface="+mn-lt"/>
            </a:endParaRPr>
          </a:p>
          <a:p>
            <a:pPr>
              <a:spcBef>
                <a:spcPct val="20000"/>
              </a:spcBef>
              <a:spcAft>
                <a:spcPts val="400"/>
              </a:spcAft>
              <a:buClr>
                <a:srgbClr val="0000FF"/>
              </a:buClr>
              <a:buSzPct val="80000"/>
            </a:pPr>
            <a:r>
              <a:rPr lang="en-GB" sz="2000" kern="0" dirty="0" smtClean="0"/>
              <a:t>S. Redaelli</a:t>
            </a:r>
            <a:endParaRPr lang="en-GB" sz="2000" kern="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66984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611566" y="998313"/>
            <a:ext cx="7701257" cy="5157442"/>
            <a:chOff x="323528" y="652046"/>
            <a:chExt cx="8280920" cy="5545637"/>
          </a:xfrm>
        </p:grpSpPr>
        <p:grpSp>
          <p:nvGrpSpPr>
            <p:cNvPr id="6" name="Group 5"/>
            <p:cNvGrpSpPr/>
            <p:nvPr/>
          </p:nvGrpSpPr>
          <p:grpSpPr>
            <a:xfrm>
              <a:off x="1907704" y="802046"/>
              <a:ext cx="5076000" cy="5184000"/>
              <a:chOff x="1907704" y="1125320"/>
              <a:chExt cx="5076000" cy="5184000"/>
            </a:xfrm>
          </p:grpSpPr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69" b="412"/>
              <a:stretch/>
            </p:blipFill>
            <p:spPr bwMode="auto">
              <a:xfrm>
                <a:off x="1907704" y="1125320"/>
                <a:ext cx="5076000" cy="518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3491880" y="1639039"/>
                <a:ext cx="504056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193676" y="1495023"/>
                <a:ext cx="594348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932040" y="1575415"/>
                <a:ext cx="504056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2195736" y="3304415"/>
                <a:ext cx="1152128" cy="7828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580112" y="3325872"/>
                <a:ext cx="1152128" cy="78289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491880" y="5455463"/>
                <a:ext cx="504056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190458" y="5513242"/>
                <a:ext cx="504056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932040" y="5455463"/>
                <a:ext cx="504056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259618" y="2431127"/>
                <a:ext cx="2608525" cy="10081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315583" y="744123"/>
              <a:ext cx="1320313" cy="364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FF0000"/>
                  </a:solidFill>
                </a:rPr>
                <a:t>INJ + RF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32027" y="652046"/>
              <a:ext cx="1317646" cy="364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FF0000"/>
                  </a:solidFill>
                </a:rPr>
                <a:t>EXP + RF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411760" y="5664369"/>
              <a:ext cx="1243902" cy="364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FF0000"/>
                  </a:solidFill>
                </a:rPr>
                <a:t>EXP + RF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344015" y="5664369"/>
              <a:ext cx="1185724" cy="364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FF0000"/>
                  </a:solidFill>
                </a:rPr>
                <a:t>EXP + RF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76256" y="3241646"/>
              <a:ext cx="1728192" cy="62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FF0000"/>
                  </a:solidFill>
                </a:rPr>
                <a:t>COLL + EXTR + RF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23528" y="3220189"/>
              <a:ext cx="1728192" cy="6287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FF0000"/>
                  </a:solidFill>
                </a:rPr>
                <a:t>COLL + EXTR + RF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86881" y="5833646"/>
              <a:ext cx="1317646" cy="364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FF0000"/>
                  </a:solidFill>
                </a:rPr>
                <a:t>EXP + RF </a:t>
              </a:r>
            </a:p>
          </p:txBody>
        </p:sp>
        <p:sp>
          <p:nvSpPr>
            <p:cNvPr id="25" name="TextBox 24"/>
            <p:cNvSpPr txBox="1">
              <a:spLocks noChangeAspect="1"/>
            </p:cNvSpPr>
            <p:nvPr/>
          </p:nvSpPr>
          <p:spPr>
            <a:xfrm>
              <a:off x="5209427" y="759690"/>
              <a:ext cx="1201488" cy="364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FF0000"/>
                  </a:solidFill>
                </a:rPr>
                <a:t>INJ + RF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75656" y="1536861"/>
              <a:ext cx="965926" cy="364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FF3399"/>
                  </a:solidFill>
                </a:rPr>
                <a:t>RF? 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420039" y="1485042"/>
              <a:ext cx="1032281" cy="364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FF3399"/>
                  </a:solidFill>
                </a:rPr>
                <a:t>RF? 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75656" y="4979789"/>
              <a:ext cx="965926" cy="364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FF3399"/>
                  </a:solidFill>
                </a:rPr>
                <a:t>RF? 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20039" y="4979789"/>
              <a:ext cx="1032281" cy="364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srgbClr val="FF3399"/>
                  </a:solidFill>
                </a:rPr>
                <a:t>RF? </a:t>
              </a:r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-3059" y="1522"/>
            <a:ext cx="9150188" cy="1008000"/>
          </a:xfrm>
          <a:prstGeom prst="rect">
            <a:avLst/>
          </a:prstGeom>
          <a:solidFill>
            <a:schemeClr val="tx1"/>
          </a:solidFill>
        </p:spPr>
        <p:txBody>
          <a:bodyPr tIns="0" bIns="0" anchor="ctr" anchorCtr="0">
            <a:no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3200" b="1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               </a:t>
            </a:r>
            <a:r>
              <a:rPr lang="en-US" dirty="0"/>
              <a:t>P</a:t>
            </a:r>
            <a:r>
              <a:rPr lang="en-US" dirty="0" smtClean="0"/>
              <a:t>reliminary layout FCC-</a:t>
            </a:r>
            <a:r>
              <a:rPr lang="en-US" dirty="0" err="1" smtClean="0"/>
              <a:t>ee</a:t>
            </a:r>
            <a:endParaRPr lang="en-US" dirty="0"/>
          </a:p>
        </p:txBody>
      </p:sp>
      <p:pic>
        <p:nvPicPr>
          <p:cNvPr id="32" name="E9AE129B-AADE-4D42-A5CD-D33420D126B1" descr="7E832775-FA4B-45D5-A24A-50916B9E27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2" y="58160"/>
            <a:ext cx="2033801" cy="850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54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 isContent="1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C5643-CERN3027 - Scale of contributions">
  <a:themeElements>
    <a:clrScheme name="Personnalisée 4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C5643-CERN3027 - Scale of contributions">
  <a:themeElements>
    <a:clrScheme name="Personnalisée 4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heme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solidFill>
          <a:schemeClr val="accent1"/>
        </a:solidFill>
        <a:ln w="28575" cap="flat" cmpd="sng" algn="ctr">
          <a:solidFill>
            <a:srgbClr val="009900"/>
          </a:solidFill>
          <a:prstDash val="sysDash"/>
          <a:round/>
          <a:headEnd type="none" w="med" len="med"/>
          <a:tailEnd type="none" w="med" len="med"/>
        </a:ln>
        <a:effectLst/>
      </a:spPr>
      <a:bodyPr/>
      <a:lstStyle/>
    </a:lnDef>
    <a:txDef>
      <a:spPr/>
      <a:bodyPr/>
      <a:lstStyle>
        <a:defPPr marL="227013" indent="-227013">
          <a:spcBef>
            <a:spcPct val="20000"/>
          </a:spcBef>
          <a:spcAft>
            <a:spcPts val="400"/>
          </a:spcAft>
          <a:buClr>
            <a:srgbClr val="0000FF"/>
          </a:buClr>
          <a:buSzPct val="80000"/>
          <a:buFont typeface="Wingdings" pitchFamily="2" charset="2"/>
          <a:buChar char="q"/>
          <a:defRPr sz="2000" kern="0" dirty="0" smtClean="0">
            <a:latin typeface="+mn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FC5643-CERN3027 - Scale of contributions">
  <a:themeElements>
    <a:clrScheme name="Personnalisée 4">
      <a:dk1>
        <a:srgbClr val="0C377B"/>
      </a:dk1>
      <a:lt1>
        <a:srgbClr val="FFFFFF"/>
      </a:lt1>
      <a:dk2>
        <a:srgbClr val="0C377B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Eriks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_Eriks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2_Eriks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enture">
      <a:majorFont>
        <a:latin typeface="Calisto MT"/>
        <a:ea typeface=""/>
        <a:cs typeface=""/>
        <a:font script="Jpan" typeface="ＭＳ Ｐ明朝"/>
      </a:majorFont>
      <a:minorFont>
        <a:latin typeface="Calisto MT"/>
        <a:ea typeface=""/>
        <a:cs typeface=""/>
        <a:font script="Jpan" typeface="ＭＳ Ｐ明朝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1992</TotalTime>
  <Words>2052</Words>
  <Application>Microsoft Office PowerPoint</Application>
  <PresentationFormat>On-screen Show (4:3)</PresentationFormat>
  <Paragraphs>667</Paragraphs>
  <Slides>36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FC5643-CERN3027 - Scale of contributions</vt:lpstr>
      <vt:lpstr>4_Office Theme</vt:lpstr>
      <vt:lpstr>1_FC5643-CERN3027 - Scale of contributions</vt:lpstr>
      <vt:lpstr>1_Theme1</vt:lpstr>
      <vt:lpstr>Тема Office</vt:lpstr>
      <vt:lpstr>2_FC5643-CERN3027 - Scale of contributions</vt:lpstr>
      <vt:lpstr>EriksTemplate2</vt:lpstr>
      <vt:lpstr>1_EriksTemplate2</vt:lpstr>
      <vt:lpstr>2_EriksTemplate2</vt:lpstr>
      <vt:lpstr>PowerPoint Presentation</vt:lpstr>
      <vt:lpstr>PowerPoint Presentation</vt:lpstr>
      <vt:lpstr> input into the tool : some critical areas</vt:lpstr>
      <vt:lpstr>PowerPoint Presentation</vt:lpstr>
      <vt:lpstr>Lake Crossing: Tunnelling Considerations</vt:lpstr>
      <vt:lpstr>Tunnel Optimization Tool (TOT) in the news</vt:lpstr>
      <vt:lpstr>PowerPoint Presentation</vt:lpstr>
      <vt:lpstr>collimation optics</vt:lpstr>
      <vt:lpstr>PowerPoint Presentation</vt:lpstr>
      <vt:lpstr>PowerPoint Presentation</vt:lpstr>
      <vt:lpstr>shielding of final triplet</vt:lpstr>
      <vt:lpstr>b* reach</vt:lpstr>
      <vt:lpstr>PowerPoint Presentation</vt:lpstr>
      <vt:lpstr>advanced beam screen</vt:lpstr>
      <vt:lpstr>photon tracks with slot &amp; V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FCC-ee alternative scheme</vt:lpstr>
      <vt:lpstr>PowerPoint Presentation</vt:lpstr>
      <vt:lpstr>PowerPoint Presentation</vt:lpstr>
      <vt:lpstr>FCC-ee  crab-waist IR</vt:lpstr>
      <vt:lpstr>IR synchrotron radiation</vt:lpstr>
      <vt:lpstr>Closed ring for FCC-ee optics</vt:lpstr>
      <vt:lpstr>IR with solenoids &amp; crossing angle</vt:lpstr>
      <vt:lpstr>RF cavities</vt:lpstr>
      <vt:lpstr>PowerPoint Presentation</vt:lpstr>
      <vt:lpstr>PowerPoint Presentation</vt:lpstr>
      <vt:lpstr>energy sawtooth</vt:lpstr>
      <vt:lpstr>PowerPoint Presentation</vt:lpstr>
      <vt:lpstr>a few 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Zimmermann</dc:creator>
  <cp:lastModifiedBy>Frank Zimmermann</cp:lastModifiedBy>
  <cp:revision>24</cp:revision>
  <dcterms:created xsi:type="dcterms:W3CDTF">2015-02-02T02:36:28Z</dcterms:created>
  <dcterms:modified xsi:type="dcterms:W3CDTF">2015-02-03T14:14:08Z</dcterms:modified>
</cp:coreProperties>
</file>