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tif" ContentType="image/t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27"/>
  </p:notesMasterIdLst>
  <p:sldIdLst>
    <p:sldId id="256" r:id="rId3"/>
    <p:sldId id="269" r:id="rId4"/>
    <p:sldId id="279" r:id="rId5"/>
    <p:sldId id="260" r:id="rId6"/>
    <p:sldId id="261" r:id="rId7"/>
    <p:sldId id="262" r:id="rId8"/>
    <p:sldId id="281" r:id="rId9"/>
    <p:sldId id="283" r:id="rId10"/>
    <p:sldId id="272" r:id="rId11"/>
    <p:sldId id="273" r:id="rId12"/>
    <p:sldId id="296" r:id="rId13"/>
    <p:sldId id="274" r:id="rId14"/>
    <p:sldId id="276" r:id="rId15"/>
    <p:sldId id="263" r:id="rId16"/>
    <p:sldId id="293" r:id="rId17"/>
    <p:sldId id="264" r:id="rId18"/>
    <p:sldId id="265" r:id="rId19"/>
    <p:sldId id="266" r:id="rId20"/>
    <p:sldId id="295" r:id="rId21"/>
    <p:sldId id="286" r:id="rId22"/>
    <p:sldId id="290" r:id="rId23"/>
    <p:sldId id="289" r:id="rId24"/>
    <p:sldId id="288" r:id="rId25"/>
    <p:sldId id="267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98" autoAdjust="0"/>
    <p:restoredTop sz="99816" autoAdjust="0"/>
  </p:normalViewPr>
  <p:slideViewPr>
    <p:cSldViewPr snapToGrid="0" snapToObjects="1">
      <p:cViewPr>
        <p:scale>
          <a:sx n="103" d="100"/>
          <a:sy n="103" d="100"/>
        </p:scale>
        <p:origin x="-187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30EBA-0DFF-A046-90BB-1547BF2DA5F6}" type="datetimeFigureOut">
              <a:rPr lang="en-US" smtClean="0"/>
              <a:t>04/02/15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9B535-23B9-5145-AB0A-9B3314C6E8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773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88493-9A8D-BD4C-AD51-2AD7442FD297}" type="slidenum">
              <a:rPr lang="en-GB" smtClean="0"/>
              <a:t>20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GB" smtClean="0"/>
              <a:t>General Considerations          Single Particle effects          IP Effects     SR      Conclusions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023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R=sigma*L</a:t>
            </a:r>
          </a:p>
          <a:p>
            <a:r>
              <a:rPr lang="en-US" dirty="0" smtClean="0"/>
              <a:t>R=</a:t>
            </a:r>
            <a:r>
              <a:rPr lang="en-US" dirty="0" err="1" smtClean="0"/>
              <a:t>dN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r>
              <a:rPr lang="en-US" dirty="0" smtClean="0"/>
              <a:t>= N/tau</a:t>
            </a:r>
          </a:p>
          <a:p>
            <a:endParaRPr lang="en-US" dirty="0" smtClean="0"/>
          </a:p>
          <a:p>
            <a:r>
              <a:rPr lang="en-US" dirty="0" smtClean="0"/>
              <a:t>tau=N/R=N/(sigma*L)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88493-9A8D-BD4C-AD51-2AD7442FD297}" type="slidenum">
              <a:rPr lang="en-GB" smtClean="0"/>
              <a:t>21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GB" smtClean="0"/>
              <a:t>General Considerations          Single Particle effects          IP Effects     SR      Conclusions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549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General Considerations          Single Particle effects          IP Effects     SR      Conclusions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088493-9A8D-BD4C-AD51-2AD7442FD297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635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e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AB84-EF8A-F343-A5D4-836F730C23AB}" type="datetimeFigureOut">
              <a:rPr lang="en-US" smtClean="0"/>
              <a:t>04/02/15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2A26-FE74-2F47-92CA-AD38A31AA4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242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AB84-EF8A-F343-A5D4-836F730C23AB}" type="datetimeFigureOut">
              <a:rPr lang="en-US" smtClean="0"/>
              <a:t>04/02/15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2A26-FE74-2F47-92CA-AD38A31AA4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611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AB84-EF8A-F343-A5D4-836F730C23AB}" type="datetimeFigureOut">
              <a:rPr lang="en-US" smtClean="0"/>
              <a:t>04/02/15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2A26-FE74-2F47-92CA-AD38A31AA4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125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200" b="1">
                <a:solidFill>
                  <a:srgbClr val="1A1919"/>
                </a:solidFill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05586-E4B0-4B6F-B4B6-5D7B6C5E9151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055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BCA23-32AC-4B7C-8AE3-3A46E140FAB0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8931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94539-D6C4-43A4-B860-F1DFC8E4DF57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6796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0DC79-7F61-41FF-9316-39EF22156623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3544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54AE3-93E8-4287-A05B-4B0FBAEEFE12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589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6"/>
          <p:cNvSpPr>
            <a:spLocks noChangeArrowheads="1"/>
          </p:cNvSpPr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gradFill rotWithShape="1">
            <a:gsLst>
              <a:gs pos="0">
                <a:srgbClr val="003368"/>
              </a:gs>
              <a:gs pos="100000">
                <a:srgbClr val="003368">
                  <a:gamma/>
                  <a:tint val="4549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5" name="Picture 37" descr="Logo CERN width=144,      height=14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0"/>
            <a:ext cx="6520054" cy="8001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 rot="16200000">
            <a:off x="-552450" y="5962650"/>
            <a:ext cx="1447800" cy="342900"/>
          </a:xfrm>
        </p:spPr>
        <p:txBody>
          <a:bodyPr/>
          <a:lstStyle>
            <a:lvl1pPr>
              <a:defRPr sz="1200" b="1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808080">
                    <a:lumMod val="75000"/>
                  </a:srgbClr>
                </a:solidFill>
              </a:rPr>
              <a:t>23/07/2014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 rot="16200000">
            <a:off x="-2133600" y="2933700"/>
            <a:ext cx="4610100" cy="342900"/>
          </a:xfrm>
        </p:spPr>
        <p:txBody>
          <a:bodyPr/>
          <a:lstStyle>
            <a:lvl1pPr>
              <a:defRPr sz="1200" b="1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808080">
                    <a:lumMod val="75000"/>
                  </a:srgbClr>
                </a:solidFill>
              </a:rPr>
              <a:t>Higgs Hunting 2014 - Paris - J. Wenninger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E4E98C2-E612-405D-9D9D-D2D7EB854B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7337161" y="16164"/>
            <a:ext cx="1786338" cy="72969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55" y="0"/>
            <a:ext cx="1822041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3615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10275-3A49-46CA-A6EE-68DB2BA80498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2791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AB84-EF8A-F343-A5D4-836F730C23AB}" type="datetimeFigureOut">
              <a:rPr lang="en-US" smtClean="0"/>
              <a:t>04/02/15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2A26-FE74-2F47-92CA-AD38A31AA4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4858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BEA62-16F5-4832-A462-CC341ED0F65A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1058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C1E19-85E8-4E0E-9136-72C62C7695B3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26007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FAF25-BF74-4972-B942-BFED45AA9CFF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23851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CDAFE-FB4B-4D61-9057-6D8FF3E9CC13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9401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60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37E95-4F2D-4A84-B9A4-10565D1B4150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47123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1534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60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60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AD134-3581-4776-8AD8-FDC3823BF404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59682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mlogo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1188" y="0"/>
            <a:ext cx="9128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lhclogo.prev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" y="0"/>
            <a:ext cx="9366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715962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23/07/2014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Higgs Hunting 2014 - Paris - J. Wenninger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242F16B-63E4-4D15-90A6-73E0C1B4E6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0030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6179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1"/>
            <a:ext cx="2133600" cy="26064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</a:lstStyle>
          <a:p>
            <a:fld id="{80312B61-8FBB-43B8-A6DD-B3B75C37806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35496" y="6505611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400" dirty="0">
                <a:solidFill>
                  <a:srgbClr val="000000"/>
                </a:solidFill>
                <a:latin typeface="Constantia" pitchFamily="18" charset="0"/>
              </a:rPr>
              <a:t>H. Damerau, A. Findlay, S. Hancock, CMAC 16/08/2012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3202" y="1255061"/>
            <a:ext cx="8763034" cy="47456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0" name="Picture 9" descr="logo-presentation-sma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11" name="Picture 10" descr="liu_ppt-03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7" y="274650"/>
            <a:ext cx="552909" cy="66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76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1"/>
            <a:ext cx="2133600" cy="26064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</a:lstStyle>
          <a:p>
            <a:fld id="{80312B61-8FBB-43B8-A6DD-B3B75C37806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35496" y="6505611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400" dirty="0">
                <a:solidFill>
                  <a:srgbClr val="000000"/>
                </a:solidFill>
                <a:latin typeface="Constantia" pitchFamily="18" charset="0"/>
              </a:rPr>
              <a:t>H. Damerau, A. Findlay, S. Hancock, CMAC 16/08/2012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3202" y="1255061"/>
            <a:ext cx="8763034" cy="47456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0" name="Picture 9" descr="logo-presentation-sma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11" name="Picture 10" descr="liu_ppt-03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7" y="274650"/>
            <a:ext cx="552909" cy="66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831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AB84-EF8A-F343-A5D4-836F730C23AB}" type="datetimeFigureOut">
              <a:rPr lang="en-US" smtClean="0"/>
              <a:t>04/02/15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2A26-FE74-2F47-92CA-AD38A31AA4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7921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877824"/>
            <a:ext cx="9144000" cy="14826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" name="Title 13"/>
          <p:cNvSpPr>
            <a:spLocks noGrp="1"/>
          </p:cNvSpPr>
          <p:nvPr>
            <p:ph type="title" hasCustomPrompt="1"/>
          </p:nvPr>
        </p:nvSpPr>
        <p:spPr>
          <a:xfrm>
            <a:off x="1010095" y="93479"/>
            <a:ext cx="7123814" cy="68048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  <a:gs pos="72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/>
          <a:lstStyle>
            <a:lvl1pPr>
              <a:defRPr sz="3200" b="1">
                <a:solidFill>
                  <a:schemeClr val="tx2"/>
                </a:solidFill>
                <a:latin typeface="Cambria" pitchFamily="18" charset="0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7160" y="1051560"/>
            <a:ext cx="8869680" cy="5212080"/>
          </a:xfrm>
          <a:prstGeom prst="rect">
            <a:avLst/>
          </a:prstGeom>
        </p:spPr>
        <p:txBody>
          <a:bodyPr/>
          <a:lstStyle>
            <a:lvl1pPr>
              <a:tabLst>
                <a:tab pos="693738" algn="l"/>
              </a:tabLst>
              <a:defRPr sz="28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348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1"/>
            <a:ext cx="2133600" cy="26064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</a:lstStyle>
          <a:p>
            <a:fld id="{80312B61-8FBB-43B8-A6DD-B3B75C37806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35496" y="6505611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400" dirty="0">
                <a:solidFill>
                  <a:srgbClr val="000000"/>
                </a:solidFill>
                <a:latin typeface="Constantia" pitchFamily="18" charset="0"/>
              </a:rPr>
              <a:t>H. Damerau, A. Findlay, S. Hancock, CMAC 16/08/2012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3202" y="1255061"/>
            <a:ext cx="8763034" cy="47456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0" name="Picture 9" descr="logo-presentation-sma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11" name="Picture 10" descr="liu_ppt-03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7" y="274650"/>
            <a:ext cx="552909" cy="66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41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banner-ble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02427-AFE3-4BCF-9038-0FB899F3E4BB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8663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1030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62324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49761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0756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8998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 userDrawn="1"/>
        </p:nvSpPr>
        <p:spPr bwMode="auto">
          <a:xfrm>
            <a:off x="0" y="877824"/>
            <a:ext cx="9144000" cy="14826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-5502" y="67622"/>
            <a:ext cx="9143999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>
            <a:spAutoFit/>
          </a:bodyPr>
          <a:lstStyle/>
          <a:p>
            <a:pPr algn="ctr" defTabSz="914400"/>
            <a:endParaRPr lang="en-GB" sz="3200" i="1" dirty="0">
              <a:solidFill>
                <a:srgbClr val="FFFF00"/>
              </a:solidFill>
              <a:latin typeface="Arial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050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AB84-EF8A-F343-A5D4-836F730C23AB}" type="datetimeFigureOut">
              <a:rPr lang="en-US" smtClean="0"/>
              <a:t>04/02/15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2A26-FE74-2F47-92CA-AD38A31AA4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791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AB84-EF8A-F343-A5D4-836F730C23AB}" type="datetimeFigureOut">
              <a:rPr lang="en-US" smtClean="0"/>
              <a:t>04/02/15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2A26-FE74-2F47-92CA-AD38A31AA4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61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AB84-EF8A-F343-A5D4-836F730C23AB}" type="datetimeFigureOut">
              <a:rPr lang="en-US" smtClean="0"/>
              <a:t>04/02/15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2A26-FE74-2F47-92CA-AD38A31AA4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419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AB84-EF8A-F343-A5D4-836F730C23AB}" type="datetimeFigureOut">
              <a:rPr lang="en-US" smtClean="0"/>
              <a:t>04/02/15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2A26-FE74-2F47-92CA-AD38A31AA4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555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AB84-EF8A-F343-A5D4-836F730C23AB}" type="datetimeFigureOut">
              <a:rPr lang="en-US" smtClean="0"/>
              <a:t>04/02/15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2A26-FE74-2F47-92CA-AD38A31AA4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664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AB84-EF8A-F343-A5D4-836F730C23AB}" type="datetimeFigureOut">
              <a:rPr lang="en-US" smtClean="0"/>
              <a:t>04/02/15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2A26-FE74-2F47-92CA-AD38A31AA4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105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jpeg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38.xml"/><Relationship Id="rId27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12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63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82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7AB84-EF8A-F343-A5D4-836F730C23AB}" type="datetimeFigureOut">
              <a:rPr lang="en-US" smtClean="0"/>
              <a:t>04/02/15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1" y="6491155"/>
            <a:ext cx="396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FCC-</a:t>
            </a:r>
            <a:r>
              <a:rPr lang="en-GB" dirty="0" err="1" smtClean="0"/>
              <a:t>ee</a:t>
            </a:r>
            <a:r>
              <a:rPr lang="en-GB" dirty="0" smtClean="0"/>
              <a:t> Physics Workshop, Pisa, 3-5 Feb. 2015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82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B2A26-FE74-2F47-92CA-AD38A31AA4F8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droppedImage.pdf"/>
          <p:cNvPicPr/>
          <p:nvPr userDrawn="1"/>
        </p:nvPicPr>
        <p:blipFill>
          <a:blip r:embed="rId14">
            <a:extLst/>
          </a:blip>
          <a:stretch>
            <a:fillRect/>
          </a:stretch>
        </p:blipFill>
        <p:spPr>
          <a:xfrm>
            <a:off x="7966049" y="25401"/>
            <a:ext cx="1177951" cy="523024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Logo_INFN_Laboratori_Frascati_web.jpg"/>
          <p:cNvPicPr/>
          <p:nvPr userDrawn="1"/>
        </p:nvPicPr>
        <p:blipFill>
          <a:blip r:embed="rId15">
            <a:extLst/>
          </a:blip>
          <a:stretch>
            <a:fillRect/>
          </a:stretch>
        </p:blipFill>
        <p:spPr>
          <a:xfrm>
            <a:off x="-12700" y="12700"/>
            <a:ext cx="889000" cy="635862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CERN_Logo.jpg"/>
          <p:cNvPicPr/>
          <p:nvPr userDrawn="1"/>
        </p:nvPicPr>
        <p:blipFill>
          <a:blip r:embed="rId16">
            <a:extLst/>
          </a:blip>
          <a:stretch>
            <a:fillRect/>
          </a:stretch>
        </p:blipFill>
        <p:spPr>
          <a:xfrm>
            <a:off x="952500" y="25400"/>
            <a:ext cx="635000" cy="61550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12430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153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 rot="16200000">
            <a:off x="-495300" y="5905500"/>
            <a:ext cx="14478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 rot="16200000">
            <a:off x="-1981200" y="2971800"/>
            <a:ext cx="44196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6700" y="6400812"/>
            <a:ext cx="914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93C8C17-11B6-4841-AA6C-480BD23B0372}" type="slidenum">
              <a:rPr lang="en-US">
                <a:solidFill>
                  <a:srgbClr val="000000"/>
                </a:solidFill>
                <a:latin typeface="Comic Sans MS" pitchFamily="66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05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80000"/>
        <a:buFont typeface="Wingdings" pitchFamily="2" charset="2"/>
        <a:buChar char="q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hyperlink" Target="http://hbu.web.cern.ch/hbu/Geom/my_Geom_Eve_Display.C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indico.cern.ch/event/356596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t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257713/" TargetMode="External"/><Relationship Id="rId4" Type="http://schemas.openxmlformats.org/officeDocument/2006/relationships/hyperlink" Target="http://www.jlab.org/conferences/eic2014/" TargetMode="External"/><Relationship Id="rId5" Type="http://schemas.openxmlformats.org/officeDocument/2006/relationships/hyperlink" Target="http://indico.cern.ch/event/313708/contribution/37/material/slides/" TargetMode="External"/><Relationship Id="rId6" Type="http://schemas.openxmlformats.org/officeDocument/2006/relationships/hyperlink" Target="http://indico.cern.ch/event/313708/" TargetMode="External"/><Relationship Id="rId7" Type="http://schemas.openxmlformats.org/officeDocument/2006/relationships/hyperlink" Target="http://indico.ihep.ac.cn/getFile.py/access?contribId=51&amp;sessionId=16&amp;resId=0&amp;materialId=slides&amp;confId=4221" TargetMode="External"/><Relationship Id="rId8" Type="http://schemas.openxmlformats.org/officeDocument/2006/relationships/hyperlink" Target="http://indico.ihep.ac.cn/conferenceDisplay.py?confId=4221" TargetMode="External"/><Relationship Id="rId9" Type="http://schemas.openxmlformats.org/officeDocument/2006/relationships/hyperlink" Target="https://indico.cern.ch/event/337673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ndico.cern.ch/event/257713/session/3/contribution/21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ds.cern.ch/record/1038899" TargetMode="External"/><Relationship Id="rId4" Type="http://schemas.openxmlformats.org/officeDocument/2006/relationships/hyperlink" Target="http://geant4.web.cern.ch/geant4/UserDocumentation/UsersGuides/PhysicsReferenceManual/fo/PhysicsReferenceManual.pdf" TargetMode="External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hyperlink" Target="http://geant4.web.cern.ch/geant4/UserDocumentation/Doxygen/examples_doc/html/ExampleTestEm16.html" TargetMode="External"/><Relationship Id="rId8" Type="http://schemas.openxmlformats.org/officeDocument/2006/relationships/image" Target="../media/image18.png"/><Relationship Id="rId9" Type="http://schemas.openxmlformats.org/officeDocument/2006/relationships/hyperlink" Target="http://geant4.cern.ch" TargetMode="External"/><Relationship Id="rId10" Type="http://schemas.openxmlformats.org/officeDocument/2006/relationships/hyperlink" Target="http://geant4.cern.ch/support/download.shtml" TargetMode="External"/><Relationship Id="rId11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hyperlink" Target="http://www.springermaterials.com/docs/pdfdownload/10.1007/978-3-642-23053-0_5.pdf" TargetMode="External"/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cdsweb.cern.ch/record/1038899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0858" y="2033302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Progress in synchrotron radiation studies and tools</a:t>
            </a:r>
            <a:endParaRPr lang="en-GB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4611"/>
            <a:ext cx="6400800" cy="790388"/>
          </a:xfrm>
        </p:spPr>
        <p:txBody>
          <a:bodyPr>
            <a:noAutofit/>
          </a:bodyPr>
          <a:lstStyle/>
          <a:p>
            <a:pPr lvl="0">
              <a:defRPr sz="1800"/>
            </a:pPr>
            <a:r>
              <a:rPr lang="nl-NL" sz="2000" dirty="0">
                <a:solidFill>
                  <a:srgbClr val="000090"/>
                </a:solidFill>
                <a:ea typeface="Calibri"/>
                <a:cs typeface="Calibri"/>
                <a:sym typeface="Times"/>
              </a:rPr>
              <a:t>Helmut </a:t>
            </a:r>
            <a:r>
              <a:rPr lang="nl-NL" sz="2000" dirty="0" err="1">
                <a:solidFill>
                  <a:srgbClr val="000090"/>
                </a:solidFill>
                <a:ea typeface="Calibri"/>
                <a:cs typeface="Calibri"/>
                <a:sym typeface="Times"/>
              </a:rPr>
              <a:t>Burkhardt</a:t>
            </a:r>
            <a:r>
              <a:rPr lang="nl-NL" sz="2000" dirty="0">
                <a:solidFill>
                  <a:srgbClr val="000090"/>
                </a:solidFill>
                <a:ea typeface="Calibri"/>
                <a:cs typeface="Calibri"/>
                <a:sym typeface="Times"/>
              </a:rPr>
              <a:t> (CERN) </a:t>
            </a:r>
            <a:r>
              <a:rPr lang="nl-NL" sz="2000" dirty="0" err="1">
                <a:solidFill>
                  <a:srgbClr val="000090"/>
                </a:solidFill>
                <a:ea typeface="Calibri"/>
                <a:cs typeface="Calibri"/>
                <a:sym typeface="Times"/>
              </a:rPr>
              <a:t>and</a:t>
            </a:r>
            <a:r>
              <a:rPr lang="nl-NL" sz="2000" dirty="0">
                <a:solidFill>
                  <a:srgbClr val="000090"/>
                </a:solidFill>
                <a:ea typeface="Calibri"/>
                <a:cs typeface="Calibri"/>
                <a:sym typeface="Times"/>
              </a:rPr>
              <a:t> Manuela Boscolo (INFN-LNF)</a:t>
            </a:r>
          </a:p>
          <a:p>
            <a:pPr lvl="0">
              <a:defRPr sz="1800"/>
            </a:pPr>
            <a:r>
              <a:rPr lang="nl-NL" sz="2000" dirty="0" smtClean="0">
                <a:solidFill>
                  <a:srgbClr val="000090"/>
                </a:solidFill>
                <a:ea typeface="Calibri"/>
                <a:cs typeface="Calibri"/>
                <a:sym typeface="Times"/>
              </a:rPr>
              <a:t>Contact </a:t>
            </a:r>
            <a:r>
              <a:rPr lang="nl-NL" sz="2000" dirty="0" err="1">
                <a:solidFill>
                  <a:srgbClr val="000090"/>
                </a:solidFill>
                <a:ea typeface="Calibri"/>
                <a:cs typeface="Calibri"/>
                <a:sym typeface="Times"/>
              </a:rPr>
              <a:t>for</a:t>
            </a:r>
            <a:r>
              <a:rPr lang="nl-NL" sz="2000" dirty="0">
                <a:solidFill>
                  <a:srgbClr val="000090"/>
                </a:solidFill>
                <a:ea typeface="Calibri"/>
                <a:cs typeface="Calibri"/>
                <a:sym typeface="Times"/>
              </a:rPr>
              <a:t> detector/</a:t>
            </a:r>
            <a:r>
              <a:rPr lang="nl-NL" sz="2000" dirty="0" err="1">
                <a:solidFill>
                  <a:srgbClr val="000090"/>
                </a:solidFill>
                <a:ea typeface="Calibri"/>
                <a:cs typeface="Calibri"/>
                <a:sym typeface="Times"/>
              </a:rPr>
              <a:t>experiments</a:t>
            </a:r>
            <a:r>
              <a:rPr lang="nl-NL" sz="2000" dirty="0">
                <a:solidFill>
                  <a:srgbClr val="000090"/>
                </a:solidFill>
                <a:ea typeface="Calibri"/>
                <a:cs typeface="Calibri"/>
                <a:sym typeface="Times"/>
              </a:rPr>
              <a:t> :  Nicola </a:t>
            </a:r>
            <a:r>
              <a:rPr lang="nl-NL" sz="2000" dirty="0" err="1" smtClean="0">
                <a:solidFill>
                  <a:srgbClr val="000090"/>
                </a:solidFill>
                <a:ea typeface="Calibri"/>
                <a:cs typeface="Calibri"/>
                <a:sym typeface="Times"/>
              </a:rPr>
              <a:t>Bacchetta</a:t>
            </a:r>
            <a:endParaRPr lang="nl-NL" sz="2000" dirty="0">
              <a:solidFill>
                <a:srgbClr val="000090"/>
              </a:solidFill>
              <a:ea typeface="Calibri"/>
              <a:cs typeface="Calibri"/>
              <a:sym typeface="Times"/>
            </a:endParaRPr>
          </a:p>
        </p:txBody>
      </p:sp>
      <p:sp>
        <p:nvSpPr>
          <p:cNvPr id="4" name="Shape 17"/>
          <p:cNvSpPr/>
          <p:nvPr/>
        </p:nvSpPr>
        <p:spPr>
          <a:xfrm>
            <a:off x="2004916" y="5151814"/>
            <a:ext cx="5153311" cy="623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90" tIns="34290" rIns="34290" bIns="34290" anchor="ctr">
            <a:spAutoFit/>
          </a:bodyPr>
          <a:lstStyle/>
          <a:p>
            <a:pPr lvl="0" algn="ctr">
              <a:defRPr sz="1800"/>
            </a:pPr>
            <a:r>
              <a:rPr dirty="0" smtClean="0">
                <a:solidFill>
                  <a:srgbClr val="FF0000"/>
                </a:solidFill>
                <a:ea typeface="Calibri"/>
                <a:cs typeface="Calibri"/>
                <a:sym typeface="Times"/>
              </a:rPr>
              <a:t>presented </a:t>
            </a:r>
            <a:r>
              <a:rPr dirty="0">
                <a:solidFill>
                  <a:srgbClr val="FF0000"/>
                </a:solidFill>
                <a:ea typeface="Calibri"/>
                <a:cs typeface="Calibri"/>
                <a:sym typeface="Times"/>
              </a:rPr>
              <a:t>by </a:t>
            </a:r>
            <a:r>
              <a:rPr lang="en-US" dirty="0">
                <a:solidFill>
                  <a:srgbClr val="FF0000"/>
                </a:solidFill>
                <a:ea typeface="Calibri"/>
                <a:cs typeface="Calibri"/>
                <a:sym typeface="Times"/>
              </a:rPr>
              <a:t>M. Boscolo, </a:t>
            </a:r>
            <a:endParaRPr lang="en-US" dirty="0" smtClean="0">
              <a:solidFill>
                <a:srgbClr val="FF0000"/>
              </a:solidFill>
              <a:ea typeface="Calibri"/>
              <a:cs typeface="Calibri"/>
              <a:sym typeface="Times"/>
            </a:endParaRPr>
          </a:p>
          <a:p>
            <a:pPr lvl="0" algn="ctr">
              <a:defRPr sz="1800"/>
            </a:pPr>
            <a:r>
              <a:rPr lang="en-US" dirty="0">
                <a:solidFill>
                  <a:srgbClr val="FF0000"/>
                </a:solidFill>
                <a:ea typeface="Calibri"/>
                <a:cs typeface="Calibri"/>
                <a:sym typeface="Times"/>
              </a:rPr>
              <a:t>FCC-</a:t>
            </a:r>
            <a:r>
              <a:rPr lang="en-US" dirty="0" err="1">
                <a:solidFill>
                  <a:srgbClr val="FF0000"/>
                </a:solidFill>
                <a:ea typeface="Calibri"/>
                <a:cs typeface="Calibri"/>
                <a:sym typeface="Times"/>
              </a:rPr>
              <a:t>ee</a:t>
            </a:r>
            <a:r>
              <a:rPr lang="en-US" dirty="0">
                <a:solidFill>
                  <a:srgbClr val="FF0000"/>
                </a:solidFill>
                <a:ea typeface="Calibri"/>
                <a:cs typeface="Calibri"/>
                <a:sym typeface="Times"/>
              </a:rPr>
              <a:t> Physics Workshop (TLEP9)</a:t>
            </a:r>
            <a:r>
              <a:rPr lang="en-US" dirty="0" smtClean="0">
                <a:solidFill>
                  <a:srgbClr val="FF0000"/>
                </a:solidFill>
                <a:ea typeface="Calibri"/>
                <a:cs typeface="Calibri"/>
                <a:sym typeface="Times"/>
              </a:rPr>
              <a:t>, </a:t>
            </a:r>
            <a:r>
              <a:rPr lang="en-US" dirty="0">
                <a:solidFill>
                  <a:srgbClr val="FF0000"/>
                </a:solidFill>
                <a:ea typeface="Calibri"/>
                <a:cs typeface="Calibri"/>
                <a:sym typeface="Times"/>
              </a:rPr>
              <a:t>Pisa, </a:t>
            </a:r>
            <a:r>
              <a:rPr lang="en-US" dirty="0" smtClean="0">
                <a:solidFill>
                  <a:srgbClr val="FF0000"/>
                </a:solidFill>
                <a:ea typeface="Calibri"/>
                <a:cs typeface="Calibri"/>
                <a:sym typeface="Times"/>
              </a:rPr>
              <a:t>Feb. 4</a:t>
            </a:r>
            <a:r>
              <a:rPr lang="en-US" baseline="30000" dirty="0" smtClean="0">
                <a:solidFill>
                  <a:srgbClr val="FF0000"/>
                </a:solidFill>
                <a:ea typeface="Calibri"/>
                <a:cs typeface="Calibri"/>
                <a:sym typeface="Times"/>
              </a:rPr>
              <a:t>th</a:t>
            </a:r>
            <a:r>
              <a:rPr lang="en-US" dirty="0" smtClean="0">
                <a:solidFill>
                  <a:srgbClr val="FF0000"/>
                </a:solidFill>
                <a:ea typeface="Calibri"/>
                <a:cs typeface="Calibri"/>
                <a:sym typeface="Times"/>
              </a:rPr>
              <a:t>  2015 </a:t>
            </a:r>
            <a:endParaRPr dirty="0">
              <a:solidFill>
                <a:srgbClr val="FF0000"/>
              </a:solidFill>
              <a:ea typeface="Calibri"/>
              <a:cs typeface="Calibri"/>
              <a:sym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470844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Display geometry and </a:t>
            </a:r>
            <a:br>
              <a:rPr lang="en-GB" sz="2800" dirty="0" smtClean="0"/>
            </a:br>
            <a:r>
              <a:rPr lang="en-GB" sz="2800" dirty="0" smtClean="0"/>
              <a:t>optionally accelerator tracks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8635"/>
            <a:ext cx="8229600" cy="208848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b="1" u="sng" dirty="0">
                <a:solidFill>
                  <a:srgbClr val="0000FF"/>
                </a:solidFill>
              </a:rPr>
              <a:t>Step </a:t>
            </a:r>
            <a:r>
              <a:rPr lang="en-US" sz="2400" b="1" u="sng" dirty="0" smtClean="0">
                <a:solidFill>
                  <a:srgbClr val="0000FF"/>
                </a:solidFill>
              </a:rPr>
              <a:t>2 : </a:t>
            </a:r>
            <a:r>
              <a:rPr lang="en-US" sz="2400" dirty="0" smtClean="0"/>
              <a:t>geometry </a:t>
            </a:r>
            <a:r>
              <a:rPr lang="en-US" sz="2400" dirty="0"/>
              <a:t>display based on MAD-X aperture information using </a:t>
            </a:r>
            <a:r>
              <a:rPr lang="en-US" sz="2400" dirty="0" smtClean="0"/>
              <a:t>the </a:t>
            </a:r>
            <a:r>
              <a:rPr lang="en-US" sz="2400" dirty="0" smtClean="0">
                <a:solidFill>
                  <a:srgbClr val="FF0000"/>
                </a:solidFill>
              </a:rPr>
              <a:t>EVE</a:t>
            </a:r>
            <a:r>
              <a:rPr lang="en-US" sz="2400" dirty="0" smtClean="0"/>
              <a:t>  (Event </a:t>
            </a:r>
            <a:r>
              <a:rPr lang="en-US" sz="2400" dirty="0"/>
              <a:t>Visualization </a:t>
            </a:r>
            <a:r>
              <a:rPr lang="en-US" sz="2400" dirty="0" smtClean="0"/>
              <a:t>Environment)</a:t>
            </a:r>
            <a:endParaRPr lang="en-US" sz="2400" dirty="0"/>
          </a:p>
          <a:p>
            <a:pPr>
              <a:lnSpc>
                <a:spcPct val="110000"/>
              </a:lnSpc>
            </a:pPr>
            <a:r>
              <a:rPr lang="en-US" sz="2400" b="1" u="sng" dirty="0">
                <a:solidFill>
                  <a:srgbClr val="0000FF"/>
                </a:solidFill>
              </a:rPr>
              <a:t>Step 3</a:t>
            </a:r>
            <a:r>
              <a:rPr lang="en-US" sz="2400" u="sng" dirty="0">
                <a:solidFill>
                  <a:srgbClr val="0000FF"/>
                </a:solidFill>
              </a:rPr>
              <a:t> </a:t>
            </a:r>
            <a:r>
              <a:rPr lang="en-US" sz="2400" u="sng" dirty="0" smtClean="0">
                <a:solidFill>
                  <a:srgbClr val="0000FF"/>
                </a:solidFill>
              </a:rPr>
              <a:t>: </a:t>
            </a:r>
            <a:r>
              <a:rPr lang="en-US" sz="2400" dirty="0" smtClean="0"/>
              <a:t>accelerator </a:t>
            </a:r>
            <a:r>
              <a:rPr lang="en-US" sz="2400" dirty="0"/>
              <a:t>tracking (several options, example here is MAD-X, LHC IR geometry)  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681" y="3702405"/>
            <a:ext cx="5055561" cy="31555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24866" y="3367338"/>
            <a:ext cx="4682182" cy="95410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Run our demo :</a:t>
            </a:r>
          </a:p>
          <a:p>
            <a:r>
              <a:rPr lang="en-US" sz="1400" dirty="0" smtClean="0">
                <a:hlinkClick r:id="rId3"/>
              </a:rPr>
              <a:t>http://hbu.web.cern.ch/hbu/Geom/my_Geom_Eve_Display.C</a:t>
            </a:r>
            <a:endParaRPr lang="en-US" sz="1400" dirty="0" smtClean="0"/>
          </a:p>
          <a:p>
            <a:r>
              <a:rPr lang="en-US" sz="1400" dirty="0" smtClean="0"/>
              <a:t>root</a:t>
            </a:r>
            <a:endParaRPr lang="en-US" sz="1400" dirty="0"/>
          </a:p>
          <a:p>
            <a:r>
              <a:rPr lang="en-US" sz="1400" dirty="0"/>
              <a:t>.x </a:t>
            </a:r>
            <a:r>
              <a:rPr lang="en-US" sz="1400" dirty="0" err="1"/>
              <a:t>my_Geom_Eve_Display.C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966294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 descr="Screen Shot 2015-01-30 at 18.14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9144000" cy="680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889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 descr="Screen Shot 2015-01-30 at 18.12.0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394" r="-19394"/>
          <a:stretch>
            <a:fillRect/>
          </a:stretch>
        </p:blipFill>
        <p:spPr>
          <a:xfrm>
            <a:off x="-1706059" y="42747"/>
            <a:ext cx="12392226" cy="6815253"/>
          </a:xfrm>
        </p:spPr>
      </p:pic>
    </p:spTree>
    <p:extLst>
      <p:ext uri="{BB962C8B-B14F-4D97-AF65-F5344CB8AC3E}">
        <p14:creationId xmlns:p14="http://schemas.microsoft.com/office/powerpoint/2010/main" val="3801305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Screen Shot 2015-01-30 at 18.21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" y="21600"/>
            <a:ext cx="91414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65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73488"/>
            <a:ext cx="8229600" cy="1143000"/>
          </a:xfrm>
        </p:spPr>
        <p:txBody>
          <a:bodyPr/>
          <a:lstStyle/>
          <a:p>
            <a:r>
              <a:rPr lang="en-US" dirty="0" smtClean="0"/>
              <a:t>TLEP Optics with </a:t>
            </a:r>
            <a:r>
              <a:rPr lang="en-US" dirty="0"/>
              <a:t>C</a:t>
            </a:r>
            <a:r>
              <a:rPr lang="en-US" dirty="0" smtClean="0"/>
              <a:t>rab Waist - BINP</a:t>
            </a:r>
            <a:endParaRPr lang="en-GB" dirty="0"/>
          </a:p>
        </p:txBody>
      </p:sp>
      <p:sp>
        <p:nvSpPr>
          <p:cNvPr id="56" name="Shape 56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300"/>
              <a:t>14</a:t>
            </a:fld>
            <a:endParaRPr sz="1300"/>
          </a:p>
        </p:txBody>
      </p:sp>
      <p:sp>
        <p:nvSpPr>
          <p:cNvPr id="57" name="Shape 57"/>
          <p:cNvSpPr/>
          <p:nvPr/>
        </p:nvSpPr>
        <p:spPr>
          <a:xfrm>
            <a:off x="88459" y="6388641"/>
            <a:ext cx="6233900" cy="4693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4290" tIns="34290" rIns="34290" bIns="34290">
            <a:spAutoFit/>
          </a:bodyPr>
          <a:lstStyle/>
          <a:p>
            <a:pPr lvl="0">
              <a:defRPr sz="1800"/>
            </a:pPr>
            <a:r>
              <a:rPr sz="1300" dirty="0">
                <a:solidFill>
                  <a:srgbClr val="1A1919"/>
                </a:solidFill>
                <a:latin typeface="Calibri"/>
                <a:ea typeface="Calibri"/>
                <a:cs typeface="Calibri"/>
                <a:sym typeface="Times"/>
              </a:rPr>
              <a:t>Optics files in /afs/cern.ch/eng/fcc/ee/TLEP_V14_IR_6-13-2/  by Anton Bogomyagkov et </a:t>
            </a:r>
            <a:r>
              <a:rPr sz="1300" dirty="0" smtClean="0">
                <a:solidFill>
                  <a:srgbClr val="1A1919"/>
                </a:solidFill>
                <a:latin typeface="Calibri"/>
                <a:ea typeface="Calibri"/>
                <a:cs typeface="Calibri"/>
                <a:sym typeface="Times"/>
              </a:rPr>
              <a:t>al</a:t>
            </a:r>
            <a:r>
              <a:rPr lang="en-US" sz="1300" dirty="0" smtClean="0">
                <a:solidFill>
                  <a:srgbClr val="1A1919"/>
                </a:solidFill>
                <a:latin typeface="Calibri"/>
                <a:ea typeface="Calibri"/>
                <a:cs typeface="Calibri"/>
                <a:sym typeface="Times"/>
              </a:rPr>
              <a:t> </a:t>
            </a:r>
            <a:r>
              <a:rPr sz="1300" dirty="0" smtClean="0">
                <a:latin typeface="Calibri"/>
                <a:ea typeface="Calibri"/>
                <a:cs typeface="Calibri"/>
                <a:sym typeface="Times"/>
              </a:rPr>
              <a:t>as </a:t>
            </a:r>
            <a:r>
              <a:rPr sz="1300" dirty="0">
                <a:latin typeface="Calibri"/>
                <a:ea typeface="Calibri"/>
                <a:cs typeface="Calibri"/>
                <a:sym typeface="Times"/>
              </a:rPr>
              <a:t>presented by Anton and Dmitry </a:t>
            </a:r>
            <a:r>
              <a:rPr lang="en-US" sz="1300" dirty="0">
                <a:latin typeface="Calibri"/>
                <a:ea typeface="Calibri"/>
                <a:cs typeface="Calibri"/>
                <a:sym typeface="Times"/>
              </a:rPr>
              <a:t>last Dec.:</a:t>
            </a:r>
            <a:r>
              <a:rPr lang="en-US" sz="1300" dirty="0">
                <a:solidFill>
                  <a:srgbClr val="1FFF66"/>
                </a:solidFill>
                <a:latin typeface="Calibri"/>
                <a:ea typeface="Calibri"/>
                <a:cs typeface="Calibri"/>
                <a:sym typeface="Times"/>
              </a:rPr>
              <a:t> </a:t>
            </a:r>
            <a:r>
              <a:rPr lang="pt-BR" sz="1300" dirty="0" err="1">
                <a:solidFill>
                  <a:srgbClr val="0000FF"/>
                </a:solidFill>
                <a:ea typeface="Calibri"/>
                <a:cs typeface="Calibri"/>
                <a:sym typeface="Times"/>
              </a:rPr>
              <a:t>https</a:t>
            </a:r>
            <a:r>
              <a:rPr lang="pt-BR" sz="1300" dirty="0">
                <a:solidFill>
                  <a:srgbClr val="0000FF"/>
                </a:solidFill>
                <a:ea typeface="Calibri"/>
                <a:cs typeface="Calibri"/>
                <a:sym typeface="Times"/>
              </a:rPr>
              <a:t>://</a:t>
            </a:r>
            <a:r>
              <a:rPr lang="pt-BR" sz="1300" dirty="0" err="1">
                <a:solidFill>
                  <a:srgbClr val="0000FF"/>
                </a:solidFill>
                <a:ea typeface="Calibri"/>
                <a:cs typeface="Calibri"/>
                <a:sym typeface="Times"/>
              </a:rPr>
              <a:t>indico.cern.ch</a:t>
            </a:r>
            <a:r>
              <a:rPr lang="pt-BR" sz="1300" dirty="0">
                <a:solidFill>
                  <a:srgbClr val="0000FF"/>
                </a:solidFill>
                <a:ea typeface="Calibri"/>
                <a:cs typeface="Calibri"/>
                <a:sym typeface="Times"/>
              </a:rPr>
              <a:t>/</a:t>
            </a:r>
            <a:r>
              <a:rPr lang="pt-BR" sz="1300" dirty="0" err="1">
                <a:solidFill>
                  <a:srgbClr val="0000FF"/>
                </a:solidFill>
                <a:ea typeface="Calibri"/>
                <a:cs typeface="Calibri"/>
                <a:sym typeface="Times"/>
              </a:rPr>
              <a:t>event</a:t>
            </a:r>
            <a:r>
              <a:rPr lang="pt-BR" sz="1300" dirty="0">
                <a:solidFill>
                  <a:srgbClr val="0000FF"/>
                </a:solidFill>
                <a:ea typeface="Calibri"/>
                <a:cs typeface="Calibri"/>
                <a:sym typeface="Times"/>
              </a:rPr>
              <a:t>/356596/</a:t>
            </a:r>
            <a:endParaRPr sz="1300" dirty="0">
              <a:solidFill>
                <a:srgbClr val="0000FF"/>
              </a:solidFill>
              <a:latin typeface="Calibri"/>
              <a:ea typeface="Calibri"/>
              <a:cs typeface="Calibri"/>
              <a:sym typeface="Times"/>
              <a:hlinkClick r:id="rId2"/>
            </a:endParaRPr>
          </a:p>
        </p:txBody>
      </p:sp>
      <p:sp>
        <p:nvSpPr>
          <p:cNvPr id="61" name="Shape 61"/>
          <p:cNvSpPr/>
          <p:nvPr/>
        </p:nvSpPr>
        <p:spPr>
          <a:xfrm>
            <a:off x="4735216" y="1349628"/>
            <a:ext cx="4239700" cy="284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90" tIns="34290" rIns="34290" bIns="34290" anchor="ctr">
            <a:spAutoFit/>
          </a:bodyPr>
          <a:lstStyle>
            <a:lvl1pPr algn="l">
              <a:tabLst>
                <a:tab pos="330200" algn="l"/>
              </a:tabLst>
              <a:defRPr sz="1200" b="1">
                <a:solidFill>
                  <a:srgbClr val="D8232A"/>
                </a:solidFill>
                <a:latin typeface="+mj-lt"/>
                <a:ea typeface="+mj-ea"/>
                <a:cs typeface="+mj-cs"/>
                <a:sym typeface="Times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40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red color :   energy over 100 keV,   and within 200 m of IP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780932" y="603448"/>
            <a:ext cx="92333" cy="5355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20" tIns="45720" rIns="45720" bIns="45720" numCol="1" spcCol="34290" rtlCol="0" anchor="ctr">
            <a:spAutoFit/>
          </a:bodyPr>
          <a:lstStyle/>
          <a:p>
            <a:pPr algn="ctr" defTabSz="411480" latinLnBrk="1" hangingPunct="0"/>
            <a:endParaRPr lang="en-GB" sz="2900">
              <a:solidFill>
                <a:srgbClr val="000000"/>
              </a:solidFill>
              <a:sym typeface="Gill Sans"/>
            </a:endParaRPr>
          </a:p>
        </p:txBody>
      </p:sp>
      <p:sp>
        <p:nvSpPr>
          <p:cNvPr id="13" name="Shape 58"/>
          <p:cNvSpPr/>
          <p:nvPr/>
        </p:nvSpPr>
        <p:spPr>
          <a:xfrm>
            <a:off x="241063" y="1615771"/>
            <a:ext cx="8823960" cy="4870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90" tIns="34290" rIns="34290" bIns="34290">
            <a:spAutoFit/>
          </a:bodyPr>
          <a:lstStyle/>
          <a:p>
            <a:pPr>
              <a:tabLst>
                <a:tab pos="297180" algn="l"/>
              </a:tabLst>
              <a:defRPr sz="1800"/>
            </a:pPr>
            <a:r>
              <a:rPr sz="1600" b="1" dirty="0" smtClean="0">
                <a:solidFill>
                  <a:srgbClr val="1A1919"/>
                </a:solidFill>
                <a:latin typeface="+mj-lt"/>
                <a:ea typeface="Courier"/>
                <a:cs typeface="Courier"/>
                <a:sym typeface="Courier"/>
              </a:rPr>
              <a:t>bends</a:t>
            </a:r>
            <a:endParaRPr sz="1600" b="1" dirty="0">
              <a:solidFill>
                <a:srgbClr val="1A1919"/>
              </a:solidFill>
              <a:latin typeface="+mj-lt"/>
              <a:ea typeface="Courier"/>
              <a:cs typeface="Courier"/>
              <a:sym typeface="Courier"/>
            </a:endParaRPr>
          </a:p>
          <a:p>
            <a:pPr>
              <a:tabLst>
                <a:tab pos="297180" algn="l"/>
              </a:tabLst>
              <a:defRPr sz="1800"/>
            </a:pPr>
            <a:r>
              <a:rPr lang="en-US" sz="800" dirty="0" err="1">
                <a:solidFill>
                  <a:srgbClr val="1A1919"/>
                </a:solidFill>
                <a:latin typeface="Courier"/>
                <a:ea typeface="Courier"/>
                <a:cs typeface="Courier"/>
                <a:sym typeface="Courier"/>
              </a:rPr>
              <a:t>iele</a:t>
            </a:r>
            <a:r>
              <a:rPr lang="en-US" sz="800" dirty="0">
                <a:solidFill>
                  <a:srgbClr val="1A1919"/>
                </a:solidFill>
                <a:latin typeface="Courier"/>
                <a:ea typeface="Courier"/>
                <a:cs typeface="Courier"/>
                <a:sym typeface="Courier"/>
              </a:rPr>
              <a:t>         NAME        KEYWORD       </a:t>
            </a:r>
            <a:r>
              <a:rPr lang="en-US" sz="800" dirty="0" smtClean="0">
                <a:solidFill>
                  <a:srgbClr val="1A1919"/>
                </a:solidFill>
                <a:latin typeface="Courier"/>
                <a:ea typeface="Courier"/>
                <a:cs typeface="Courier"/>
                <a:sym typeface="Courier"/>
              </a:rPr>
              <a:t>S         </a:t>
            </a:r>
            <a:r>
              <a:rPr lang="en-US" sz="800" dirty="0">
                <a:solidFill>
                  <a:srgbClr val="1A1919"/>
                </a:solidFill>
                <a:latin typeface="Courier"/>
                <a:ea typeface="Courier"/>
                <a:cs typeface="Courier"/>
                <a:sym typeface="Courier"/>
              </a:rPr>
              <a:t>L    </a:t>
            </a:r>
            <a:r>
              <a:rPr lang="en-US" sz="800" dirty="0" smtClean="0">
                <a:solidFill>
                  <a:srgbClr val="1A1919"/>
                </a:solidFill>
                <a:latin typeface="Courier"/>
                <a:ea typeface="Courier"/>
                <a:cs typeface="Courier"/>
                <a:sym typeface="Courier"/>
              </a:rPr>
              <a:t>Angle   </a:t>
            </a:r>
            <a:r>
              <a:rPr lang="en-US" sz="800" b="1" dirty="0" smtClean="0">
                <a:solidFill>
                  <a:srgbClr val="1A1919"/>
                </a:solidFill>
                <a:latin typeface="Courier"/>
                <a:ea typeface="Courier"/>
                <a:cs typeface="Courier"/>
                <a:sym typeface="Courier"/>
              </a:rPr>
              <a:t> </a:t>
            </a:r>
            <a:r>
              <a:rPr lang="en-US" sz="800" b="1" dirty="0" err="1">
                <a:solidFill>
                  <a:srgbClr val="1A1919"/>
                </a:solidFill>
                <a:latin typeface="Courier"/>
                <a:ea typeface="Courier"/>
                <a:cs typeface="Courier"/>
                <a:sym typeface="Courier"/>
              </a:rPr>
              <a:t>Emean</a:t>
            </a:r>
            <a:r>
              <a:rPr lang="en-US" sz="800" b="1" dirty="0">
                <a:solidFill>
                  <a:srgbClr val="1A1919"/>
                </a:solidFill>
                <a:latin typeface="Courier"/>
                <a:ea typeface="Courier"/>
                <a:cs typeface="Courier"/>
                <a:sym typeface="Courier"/>
              </a:rPr>
              <a:t>  </a:t>
            </a:r>
            <a:r>
              <a:rPr lang="en-US" sz="800" b="1" dirty="0" smtClean="0">
                <a:solidFill>
                  <a:srgbClr val="1A1919"/>
                </a:solidFill>
                <a:latin typeface="Courier"/>
                <a:ea typeface="Courier"/>
                <a:cs typeface="Courier"/>
                <a:sym typeface="Courier"/>
              </a:rPr>
              <a:t> </a:t>
            </a:r>
            <a:r>
              <a:rPr lang="en-US" sz="800" dirty="0" err="1" smtClean="0">
                <a:solidFill>
                  <a:srgbClr val="1A1919"/>
                </a:solidFill>
                <a:latin typeface="Courier"/>
                <a:ea typeface="Courier"/>
                <a:cs typeface="Courier"/>
                <a:sym typeface="Courier"/>
              </a:rPr>
              <a:t>ngamBend</a:t>
            </a:r>
            <a:r>
              <a:rPr lang="en-US" sz="800" dirty="0" smtClean="0">
                <a:solidFill>
                  <a:srgbClr val="1A1919"/>
                </a:solidFill>
                <a:latin typeface="Courier"/>
                <a:ea typeface="Courier"/>
                <a:cs typeface="Courier"/>
                <a:sym typeface="Courier"/>
              </a:rPr>
              <a:t>      rho        </a:t>
            </a:r>
            <a:r>
              <a:rPr lang="en-US" sz="800" dirty="0">
                <a:solidFill>
                  <a:srgbClr val="1A1919"/>
                </a:solidFill>
                <a:latin typeface="Courier"/>
                <a:ea typeface="Courier"/>
                <a:cs typeface="Courier"/>
                <a:sym typeface="Courier"/>
              </a:rPr>
              <a:t>B       BETX     SIGX   </a:t>
            </a:r>
            <a:r>
              <a:rPr lang="en-US" sz="800" dirty="0" err="1" smtClean="0">
                <a:solidFill>
                  <a:srgbClr val="1A1919"/>
                </a:solidFill>
                <a:latin typeface="Courier"/>
                <a:ea typeface="Courier"/>
                <a:cs typeface="Courier"/>
                <a:sym typeface="Courier"/>
              </a:rPr>
              <a:t>divx</a:t>
            </a:r>
            <a:r>
              <a:rPr lang="en-US" sz="800" dirty="0" smtClean="0">
                <a:solidFill>
                  <a:srgbClr val="1A1919"/>
                </a:solidFill>
                <a:latin typeface="Courier"/>
                <a:ea typeface="Courier"/>
                <a:cs typeface="Courier"/>
                <a:sym typeface="Courier"/>
              </a:rPr>
              <a:t>     </a:t>
            </a:r>
            <a:r>
              <a:rPr lang="en-US" sz="800" b="1" dirty="0">
                <a:solidFill>
                  <a:srgbClr val="1A1919"/>
                </a:solidFill>
                <a:latin typeface="Courier"/>
                <a:ea typeface="Courier"/>
                <a:cs typeface="Courier"/>
                <a:sym typeface="Courier"/>
              </a:rPr>
              <a:t>Power</a:t>
            </a:r>
          </a:p>
          <a:p>
            <a:pPr>
              <a:tabLst>
                <a:tab pos="297180" algn="l"/>
              </a:tabLst>
              <a:defRPr sz="1800"/>
            </a:pPr>
            <a:r>
              <a:rPr lang="en-US" sz="700" dirty="0">
                <a:solidFill>
                  <a:srgbClr val="1A1919"/>
                </a:solidFill>
                <a:latin typeface="Courier"/>
                <a:ea typeface="Courier"/>
                <a:cs typeface="Courier"/>
                <a:sym typeface="Courier"/>
              </a:rPr>
              <a:t>                                             </a:t>
            </a:r>
            <a:r>
              <a:rPr lang="en-US" sz="800" dirty="0">
                <a:solidFill>
                  <a:srgbClr val="1A1919"/>
                </a:solidFill>
                <a:latin typeface="Courier"/>
                <a:ea typeface="Courier"/>
                <a:cs typeface="Courier"/>
                <a:sym typeface="Courier"/>
              </a:rPr>
              <a:t>m        m                </a:t>
            </a:r>
            <a:r>
              <a:rPr lang="en-US" sz="800" b="1" dirty="0" err="1">
                <a:solidFill>
                  <a:srgbClr val="1A1919"/>
                </a:solidFill>
                <a:latin typeface="Courier"/>
                <a:ea typeface="Courier"/>
                <a:cs typeface="Courier"/>
                <a:sym typeface="Courier"/>
              </a:rPr>
              <a:t>keV</a:t>
            </a:r>
            <a:r>
              <a:rPr lang="en-US" sz="800" dirty="0">
                <a:solidFill>
                  <a:srgbClr val="1A1919"/>
                </a:solidFill>
                <a:latin typeface="Courier"/>
                <a:ea typeface="Courier"/>
                <a:cs typeface="Courier"/>
                <a:sym typeface="Courier"/>
              </a:rPr>
              <a:t>                 m         T         m        mm    </a:t>
            </a:r>
            <a:r>
              <a:rPr lang="en-US" sz="800" dirty="0" err="1">
                <a:solidFill>
                  <a:srgbClr val="1A1919"/>
                </a:solidFill>
                <a:latin typeface="Courier"/>
                <a:ea typeface="Courier"/>
                <a:cs typeface="Courier"/>
                <a:sym typeface="Courier"/>
              </a:rPr>
              <a:t>mrad</a:t>
            </a:r>
            <a:r>
              <a:rPr lang="en-US" sz="800" dirty="0">
                <a:solidFill>
                  <a:srgbClr val="1A1919"/>
                </a:solidFill>
                <a:latin typeface="Courier"/>
                <a:ea typeface="Courier"/>
                <a:cs typeface="Courier"/>
                <a:sym typeface="Courier"/>
              </a:rPr>
              <a:t>      Watt</a:t>
            </a:r>
          </a:p>
          <a:p>
            <a:pPr>
              <a:tabLst>
                <a:tab pos="297180" algn="l"/>
              </a:tabLst>
              <a:defRPr sz="1800"/>
            </a:pPr>
            <a:r>
              <a:rPr lang="en-US" sz="700" dirty="0">
                <a:solidFill>
                  <a:srgbClr val="1A1919"/>
                </a:solidFill>
                <a:latin typeface="Courier"/>
                <a:ea typeface="Courier"/>
                <a:cs typeface="Courier"/>
                <a:sym typeface="Courier"/>
              </a:rPr>
              <a:t>  </a:t>
            </a:r>
            <a:r>
              <a:rPr lang="en-US" sz="700" dirty="0">
                <a:solidFill>
                  <a:srgbClr val="FF0000"/>
                </a:solidFill>
                <a:latin typeface="Courier"/>
                <a:ea typeface="Courier"/>
                <a:cs typeface="Courier"/>
                <a:sym typeface="Courier"/>
              </a:rPr>
              <a:t>13           L.MB0          SBEND      22.56       10.5      0.001    348.64    3.6071    1.05e+04    0.055594       122    0.4646   0.02834  3.349e+04</a:t>
            </a:r>
          </a:p>
          <a:p>
            <a:pPr>
              <a:tabLst>
                <a:tab pos="297180" algn="l"/>
              </a:tabLst>
              <a:defRPr sz="1800"/>
            </a:pPr>
            <a:r>
              <a:rPr lang="en-US" sz="700" dirty="0">
                <a:solidFill>
                  <a:srgbClr val="FF0000"/>
                </a:solidFill>
                <a:latin typeface="Courier"/>
                <a:ea typeface="Courier"/>
                <a:cs typeface="Courier"/>
                <a:sym typeface="Courier"/>
              </a:rPr>
              <a:t>  15           L.MB1          SBEND      33.66       10.5     0.0037      1290    13.346    2.84e+03    0.205698     14.21    0.1586   0.02834  4.585e+05</a:t>
            </a:r>
          </a:p>
          <a:p>
            <a:pPr>
              <a:tabLst>
                <a:tab pos="297180" algn="l"/>
              </a:tabLst>
              <a:defRPr sz="1800"/>
            </a:pPr>
            <a:r>
              <a:rPr lang="en-US" sz="700" dirty="0">
                <a:solidFill>
                  <a:srgbClr val="FF0000"/>
                </a:solidFill>
                <a:latin typeface="Courier"/>
                <a:ea typeface="Courier"/>
                <a:cs typeface="Courier"/>
                <a:sym typeface="Courier"/>
              </a:rPr>
              <a:t>  39           L.MB2          SBEND      73.68       10.5  0.0037674    1313.5     13.59    2.79e+03    0.209446     78.22     0.372   0.01655  4.753e+05</a:t>
            </a:r>
          </a:p>
          <a:p>
            <a:pPr>
              <a:tabLst>
                <a:tab pos="297180" algn="l"/>
              </a:tabLst>
              <a:defRPr sz="1800"/>
            </a:pPr>
            <a:r>
              <a:rPr lang="en-US" sz="700" dirty="0">
                <a:solidFill>
                  <a:srgbClr val="FF0000"/>
                </a:solidFill>
                <a:latin typeface="Courier"/>
                <a:ea typeface="Courier"/>
                <a:cs typeface="Courier"/>
                <a:sym typeface="Courier"/>
              </a:rPr>
              <a:t>  59           L.MB3          SBEND      107.2       14.5  0.0051804    1307.9    18.686     2.8e+03    0.208551     2.024   0.05984   0.03686  6.508e+05</a:t>
            </a:r>
          </a:p>
          <a:p>
            <a:pPr>
              <a:tabLst>
                <a:tab pos="297180" algn="l"/>
              </a:tabLst>
              <a:defRPr sz="1800"/>
            </a:pPr>
            <a:r>
              <a:rPr lang="en-US" sz="700" dirty="0">
                <a:solidFill>
                  <a:srgbClr val="FF0000"/>
                </a:solidFill>
                <a:latin typeface="Courier"/>
                <a:ea typeface="Courier"/>
                <a:cs typeface="Courier"/>
                <a:sym typeface="Courier"/>
              </a:rPr>
              <a:t>  65           L.MB4          SBEND      123.5       14.5  0.0051804    1307.9    18.686     2.8e+03    0.208551     185.1    0.5723   0.03686  6.508e+05</a:t>
            </a:r>
          </a:p>
          <a:p>
            <a:pPr>
              <a:tabLst>
                <a:tab pos="297180" algn="l"/>
              </a:tabLst>
              <a:defRPr sz="1800"/>
            </a:pPr>
            <a:r>
              <a:rPr lang="en-US" sz="700" dirty="0">
                <a:solidFill>
                  <a:srgbClr val="FF0000"/>
                </a:solidFill>
                <a:latin typeface="Courier"/>
                <a:ea typeface="Courier"/>
                <a:cs typeface="Courier"/>
                <a:sym typeface="Courier"/>
              </a:rPr>
              <a:t>  91           L.MB5          SBEND      179.7       14.5 0.00063536    160.41    2.2918    2.28e+04    0.025578     6.146    0.1043   0.01713       9789</a:t>
            </a:r>
          </a:p>
          <a:p>
            <a:pPr>
              <a:tabLst>
                <a:tab pos="297180" algn="l"/>
              </a:tabLst>
              <a:defRPr sz="1800"/>
            </a:pPr>
            <a:r>
              <a:rPr lang="en-US" sz="700" dirty="0">
                <a:solidFill>
                  <a:srgbClr val="FF0000"/>
                </a:solidFill>
                <a:latin typeface="Courier"/>
                <a:ea typeface="Courier"/>
                <a:cs typeface="Courier"/>
                <a:sym typeface="Courier"/>
              </a:rPr>
              <a:t> </a:t>
            </a:r>
            <a:r>
              <a:rPr lang="en-US" sz="700" dirty="0">
                <a:solidFill>
                  <a:srgbClr val="1A1919"/>
                </a:solidFill>
                <a:latin typeface="Courier"/>
                <a:ea typeface="Courier"/>
                <a:cs typeface="Courier"/>
                <a:sym typeface="Courier"/>
              </a:rPr>
              <a:t>105           L.MB6          SBEND      221.5       14.5  0.0002393    60.415   0.86319    6.06e+04  0.00963366     84.76    0.3873  0.005598       1389</a:t>
            </a:r>
          </a:p>
          <a:p>
            <a:pPr>
              <a:tabLst>
                <a:tab pos="297180" algn="l"/>
              </a:tabLst>
              <a:defRPr sz="1800"/>
            </a:pPr>
            <a:r>
              <a:rPr lang="en-US" sz="700" dirty="0">
                <a:solidFill>
                  <a:srgbClr val="1A1919"/>
                </a:solidFill>
                <a:latin typeface="Courier"/>
                <a:ea typeface="Courier"/>
                <a:cs typeface="Courier"/>
                <a:sym typeface="Courier"/>
              </a:rPr>
              <a:t> 129           L.MB7          SBEND      274.6       14.5 -0.0031537    796.19    11.376     4.6e+03   -0.126959     8.549     0.123   0.01494  2.412e+05</a:t>
            </a:r>
          </a:p>
          <a:p>
            <a:pPr>
              <a:tabLst>
                <a:tab pos="297180" algn="l"/>
              </a:tabLst>
              <a:defRPr sz="1800"/>
            </a:pPr>
            <a:r>
              <a:rPr lang="en-US" sz="700" dirty="0">
                <a:solidFill>
                  <a:srgbClr val="1A1919"/>
                </a:solidFill>
                <a:latin typeface="Courier"/>
                <a:ea typeface="Courier"/>
                <a:cs typeface="Courier"/>
                <a:sym typeface="Courier"/>
              </a:rPr>
              <a:t> 135           L.MB8          SBEND        291       14.5 -0.0031537    796.19    11.376     4.6e+03   -0.126959     26.96    0.2184   0.01494  2.412e+05</a:t>
            </a:r>
          </a:p>
          <a:p>
            <a:pPr>
              <a:tabLst>
                <a:tab pos="297180" algn="l"/>
              </a:tabLst>
              <a:defRPr sz="1800"/>
            </a:pPr>
            <a:r>
              <a:rPr lang="en-US" sz="700" dirty="0">
                <a:solidFill>
                  <a:srgbClr val="1A1919"/>
                </a:solidFill>
                <a:latin typeface="Courier"/>
                <a:ea typeface="Courier"/>
                <a:cs typeface="Courier"/>
                <a:sym typeface="Courier"/>
              </a:rPr>
              <a:t> 161           L.MB9          SBEND      345.5       14.5 -0.0028026    707.57    10.109    5.17e+03   -0.112827     19.14     0.184   0.01956  1.905e+05</a:t>
            </a:r>
          </a:p>
          <a:p>
            <a:pPr>
              <a:tabLst>
                <a:tab pos="297180" algn="l"/>
              </a:tabLst>
              <a:defRPr sz="1800"/>
            </a:pPr>
            <a:r>
              <a:rPr lang="en-US" sz="700" dirty="0">
                <a:solidFill>
                  <a:srgbClr val="1A1919"/>
                </a:solidFill>
                <a:latin typeface="Courier"/>
                <a:ea typeface="Courier"/>
                <a:cs typeface="Courier"/>
                <a:sym typeface="Courier"/>
              </a:rPr>
              <a:t> 235          L.MB10          SBEND      526.5       10.5  0.0011018    384.13    3.9743    9.53e+03   0.0612522     18.23    0.1796   0.02132  4.065e+04</a:t>
            </a:r>
          </a:p>
          <a:p>
            <a:pPr>
              <a:tabLst>
                <a:tab pos="297180" algn="l"/>
              </a:tabLst>
              <a:defRPr sz="1800"/>
            </a:pPr>
            <a:r>
              <a:rPr lang="en-US" sz="700" dirty="0">
                <a:solidFill>
                  <a:srgbClr val="1A1919"/>
                </a:solidFill>
                <a:latin typeface="Courier"/>
                <a:ea typeface="Courier"/>
                <a:cs typeface="Courier"/>
                <a:sym typeface="Courier"/>
              </a:rPr>
              <a:t> 241          L.MB11          SBEND      543.5       10.5  0.0011018    384.13    3.9743    9.53e+03   0.0612522     23.68    0.2047   0.01544  4.065e+04</a:t>
            </a:r>
          </a:p>
          <a:p>
            <a:pPr>
              <a:tabLst>
                <a:tab pos="297180" algn="l"/>
              </a:tabLst>
              <a:defRPr sz="1800"/>
            </a:pPr>
            <a:r>
              <a:rPr lang="en-US" sz="700" dirty="0">
                <a:solidFill>
                  <a:srgbClr val="1A1919"/>
                </a:solidFill>
                <a:latin typeface="Courier"/>
                <a:ea typeface="Courier"/>
                <a:cs typeface="Courier"/>
                <a:sym typeface="Courier"/>
              </a:rPr>
              <a:t> 247          L.MB12          SBEND      571.8       10.5  0.0011018    384.13    3.9743    9.53e+03   0.0612522     7.454    0.1148   0.01544  4.065e+04</a:t>
            </a:r>
          </a:p>
          <a:p>
            <a:pPr>
              <a:tabLst>
                <a:tab pos="297180" algn="l"/>
              </a:tabLst>
              <a:defRPr sz="1800"/>
            </a:pPr>
            <a:r>
              <a:rPr lang="en-US" sz="700" dirty="0">
                <a:solidFill>
                  <a:srgbClr val="1A1919"/>
                </a:solidFill>
                <a:latin typeface="Courier"/>
                <a:ea typeface="Courier"/>
                <a:cs typeface="Courier"/>
                <a:sym typeface="Courier"/>
              </a:rPr>
              <a:t> 253          L.MB13          SBEND      588.8       10.5  0.0011018    384.13    3.9743    9.53e+03   0.0612522     86.85     0.392   0.02132  4.065e+04</a:t>
            </a:r>
          </a:p>
          <a:p>
            <a:pPr>
              <a:tabLst>
                <a:tab pos="297180" algn="l"/>
              </a:tabLst>
              <a:defRPr sz="1800"/>
            </a:pPr>
            <a:r>
              <a:rPr lang="en-US" sz="700" dirty="0">
                <a:solidFill>
                  <a:srgbClr val="1A1919"/>
                </a:solidFill>
                <a:latin typeface="Courier"/>
                <a:ea typeface="Courier"/>
                <a:cs typeface="Courier"/>
                <a:sym typeface="Courier"/>
              </a:rPr>
              <a:t> 273     MB1.A1C1.DS          SBEND      686.4       10.5 0.00048843    170.29    1.7618    2.15e+04   0.0271539     35.99    0.2523   0.01122       7989</a:t>
            </a:r>
          </a:p>
          <a:p>
            <a:pPr>
              <a:tabLst>
                <a:tab pos="297180" algn="l"/>
              </a:tabLst>
              <a:defRPr sz="1800"/>
            </a:pPr>
            <a:r>
              <a:rPr lang="en-US" sz="700" dirty="0">
                <a:solidFill>
                  <a:srgbClr val="1A1919"/>
                </a:solidFill>
                <a:latin typeface="Courier"/>
                <a:ea typeface="Courier"/>
                <a:cs typeface="Courier"/>
                <a:sym typeface="Courier"/>
              </a:rPr>
              <a:t> 275     MB2.A1C1.DS          SBEND      697.5       10.5 0.00048843    170.29    1.7618    2.15e+04   0.0271539     16.97    0.1733   0.01122       7989</a:t>
            </a:r>
          </a:p>
          <a:p>
            <a:pPr>
              <a:tabLst>
                <a:tab pos="297180" algn="l"/>
              </a:tabLst>
              <a:defRPr sz="1800"/>
            </a:pPr>
            <a:r>
              <a:rPr lang="en-US" sz="700" dirty="0">
                <a:solidFill>
                  <a:srgbClr val="1A1919"/>
                </a:solidFill>
                <a:latin typeface="Courier"/>
                <a:ea typeface="Courier"/>
                <a:cs typeface="Courier"/>
                <a:sym typeface="Courier"/>
              </a:rPr>
              <a:t> 282     MB3.A1C1.DS          SBEND      711.4       10.5 0.00048843    170.29    1.7618    2.15e+04   0.0271539     36.24    0.2532   0.01122       7989</a:t>
            </a:r>
          </a:p>
          <a:p>
            <a:pPr>
              <a:tabLst>
                <a:tab pos="297180" algn="l"/>
              </a:tabLst>
              <a:defRPr sz="1800"/>
            </a:pPr>
            <a:r>
              <a:rPr lang="en-US" sz="700" dirty="0">
                <a:solidFill>
                  <a:srgbClr val="1A1919"/>
                </a:solidFill>
                <a:latin typeface="Courier"/>
                <a:ea typeface="Courier"/>
                <a:cs typeface="Courier"/>
                <a:sym typeface="Courier"/>
              </a:rPr>
              <a:t> 284     MB4.A1C1.DS          SBEND      722.5       10.5 0.00048843    170.29    1.7618    2.15e+04   0.0271539     73.12    0.3597   0.01122       7989</a:t>
            </a:r>
          </a:p>
          <a:p>
            <a:pPr>
              <a:tabLst>
                <a:tab pos="297180" algn="l"/>
              </a:tabLst>
              <a:defRPr sz="1800"/>
            </a:pPr>
            <a:r>
              <a:rPr lang="en-US" sz="700" dirty="0">
                <a:solidFill>
                  <a:srgbClr val="1A1919"/>
                </a:solidFill>
                <a:latin typeface="Courier"/>
                <a:ea typeface="Courier"/>
                <a:cs typeface="Courier"/>
                <a:sym typeface="Courier"/>
              </a:rPr>
              <a:t> 292     MB5.A1C2.DS          SBEND      736.4       10.5 0.00048843    170.29    1.7618    2.15e+04   0.0271539     35.99    0.2523   0.01122       7989</a:t>
            </a:r>
          </a:p>
          <a:p>
            <a:pPr>
              <a:tabLst>
                <a:tab pos="297180" algn="l"/>
              </a:tabLst>
              <a:defRPr sz="1800"/>
            </a:pPr>
            <a:r>
              <a:rPr lang="en-US" sz="700" dirty="0">
                <a:solidFill>
                  <a:srgbClr val="1A1919"/>
                </a:solidFill>
                <a:latin typeface="Courier"/>
                <a:ea typeface="Courier"/>
                <a:cs typeface="Courier"/>
                <a:sym typeface="Courier"/>
              </a:rPr>
              <a:t> 294     MB6.A1C2.DS          SBEND      747.5       10.5 0.00048843    170.29    1.7618    2.15e+04   0.0271539     16.97    0.1733   0.01122       7989</a:t>
            </a:r>
          </a:p>
          <a:p>
            <a:pPr>
              <a:tabLst>
                <a:tab pos="297180" algn="l"/>
              </a:tabLst>
              <a:defRPr sz="1800"/>
            </a:pPr>
            <a:r>
              <a:rPr lang="en-US" sz="1200" dirty="0">
                <a:solidFill>
                  <a:srgbClr val="660066"/>
                </a:solidFill>
                <a:latin typeface="Courier"/>
                <a:ea typeface="Courier"/>
                <a:cs typeface="Courier"/>
                <a:sym typeface="Courier"/>
              </a:rPr>
              <a:t>from summing up energy loss the 1660 bends U0sum=2.149 GeV   </a:t>
            </a:r>
            <a:r>
              <a:rPr lang="en-US" sz="1200" dirty="0" err="1">
                <a:solidFill>
                  <a:srgbClr val="660066"/>
                </a:solidFill>
                <a:latin typeface="Courier"/>
                <a:ea typeface="Courier"/>
                <a:cs typeface="Courier"/>
                <a:sym typeface="Courier"/>
              </a:rPr>
              <a:t>PowSum</a:t>
            </a:r>
            <a:r>
              <a:rPr lang="en-US" sz="1200" dirty="0">
                <a:solidFill>
                  <a:srgbClr val="660066"/>
                </a:solidFill>
                <a:latin typeface="Courier"/>
                <a:ea typeface="Courier"/>
                <a:cs typeface="Courier"/>
                <a:sym typeface="Courier"/>
              </a:rPr>
              <a:t>= 57.234 MW</a:t>
            </a:r>
          </a:p>
          <a:p>
            <a:pPr>
              <a:tabLst>
                <a:tab pos="297180" algn="l"/>
              </a:tabLst>
              <a:defRPr sz="1800"/>
            </a:pPr>
            <a:endParaRPr lang="en-US" sz="700" dirty="0">
              <a:solidFill>
                <a:srgbClr val="660066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>
              <a:tabLst>
                <a:tab pos="297180" algn="l"/>
              </a:tabLst>
              <a:defRPr sz="1800"/>
            </a:pPr>
            <a:endParaRPr lang="en-US" sz="1600" dirty="0">
              <a:solidFill>
                <a:srgbClr val="660066"/>
              </a:solidFill>
              <a:ea typeface="Courier"/>
              <a:cs typeface="Courier"/>
              <a:sym typeface="Courier"/>
            </a:endParaRPr>
          </a:p>
          <a:p>
            <a:pPr>
              <a:tabLst>
                <a:tab pos="297180" algn="l"/>
              </a:tabLst>
              <a:defRPr sz="1800"/>
            </a:pPr>
            <a:r>
              <a:rPr lang="en-US" sz="1600" b="1" dirty="0">
                <a:solidFill>
                  <a:srgbClr val="000000"/>
                </a:solidFill>
                <a:ea typeface="Courier"/>
                <a:cs typeface="Courier"/>
                <a:sym typeface="Courier"/>
              </a:rPr>
              <a:t>Quads, at 1 </a:t>
            </a:r>
            <a:r>
              <a:rPr lang="en-US" sz="1600" b="1" dirty="0" err="1">
                <a:solidFill>
                  <a:srgbClr val="000000"/>
                </a:solidFill>
                <a:ea typeface="Courier"/>
                <a:cs typeface="Courier"/>
                <a:sym typeface="Courier"/>
              </a:rPr>
              <a:t>sigmax</a:t>
            </a:r>
            <a:r>
              <a:rPr lang="en-US" sz="1600" b="1" dirty="0">
                <a:solidFill>
                  <a:srgbClr val="000000"/>
                </a:solidFill>
                <a:ea typeface="Courier"/>
                <a:cs typeface="Courier"/>
                <a:sym typeface="Courier"/>
              </a:rPr>
              <a:t>, horizontal</a:t>
            </a:r>
          </a:p>
          <a:p>
            <a:pPr>
              <a:tabLst>
                <a:tab pos="297180" algn="l"/>
              </a:tabLst>
              <a:defRPr sz="1800"/>
            </a:pPr>
            <a:endParaRPr lang="en-US" sz="700" dirty="0">
              <a:solidFill>
                <a:srgbClr val="1A1919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>
              <a:tabLst>
                <a:tab pos="297180" algn="l"/>
              </a:tabLst>
              <a:defRPr sz="1800"/>
            </a:pPr>
            <a:r>
              <a:rPr lang="en-US" sz="700" dirty="0" err="1">
                <a:solidFill>
                  <a:srgbClr val="1A1919"/>
                </a:solidFill>
                <a:latin typeface="Courier"/>
                <a:ea typeface="Courier"/>
                <a:cs typeface="Courier"/>
                <a:sym typeface="Courier"/>
              </a:rPr>
              <a:t>iele</a:t>
            </a:r>
            <a:r>
              <a:rPr lang="en-US" sz="700" dirty="0">
                <a:solidFill>
                  <a:srgbClr val="1A1919"/>
                </a:solidFill>
                <a:latin typeface="Courier"/>
                <a:ea typeface="Courier"/>
                <a:cs typeface="Courier"/>
                <a:sym typeface="Courier"/>
              </a:rPr>
              <a:t>         Element          s      </a:t>
            </a:r>
            <a:r>
              <a:rPr lang="en-US" sz="700" dirty="0" err="1">
                <a:solidFill>
                  <a:srgbClr val="1A1919"/>
                </a:solidFill>
                <a:latin typeface="Courier"/>
                <a:ea typeface="Courier"/>
                <a:cs typeface="Courier"/>
                <a:sym typeface="Courier"/>
              </a:rPr>
              <a:t>betx</a:t>
            </a:r>
            <a:r>
              <a:rPr lang="en-US" sz="700" dirty="0">
                <a:solidFill>
                  <a:srgbClr val="1A1919"/>
                </a:solidFill>
                <a:latin typeface="Courier"/>
                <a:ea typeface="Courier"/>
                <a:cs typeface="Courier"/>
                <a:sym typeface="Courier"/>
              </a:rPr>
              <a:t>      </a:t>
            </a:r>
            <a:r>
              <a:rPr lang="en-US" sz="700" dirty="0" err="1">
                <a:solidFill>
                  <a:srgbClr val="1A1919"/>
                </a:solidFill>
                <a:latin typeface="Courier"/>
                <a:ea typeface="Courier"/>
                <a:cs typeface="Courier"/>
                <a:sym typeface="Courier"/>
              </a:rPr>
              <a:t>sigx</a:t>
            </a:r>
            <a:r>
              <a:rPr lang="en-US" sz="700" dirty="0">
                <a:solidFill>
                  <a:srgbClr val="1A1919"/>
                </a:solidFill>
                <a:latin typeface="Courier"/>
                <a:ea typeface="Courier"/>
                <a:cs typeface="Courier"/>
                <a:sym typeface="Courier"/>
              </a:rPr>
              <a:t>      </a:t>
            </a:r>
            <a:r>
              <a:rPr lang="en-US" sz="700" dirty="0" err="1">
                <a:solidFill>
                  <a:srgbClr val="1A1919"/>
                </a:solidFill>
                <a:latin typeface="Courier"/>
                <a:ea typeface="Courier"/>
                <a:cs typeface="Courier"/>
                <a:sym typeface="Courier"/>
              </a:rPr>
              <a:t>divx</a:t>
            </a:r>
            <a:r>
              <a:rPr lang="en-US" sz="700" dirty="0">
                <a:solidFill>
                  <a:srgbClr val="1A1919"/>
                </a:solidFill>
                <a:latin typeface="Courier"/>
                <a:ea typeface="Courier"/>
                <a:cs typeface="Courier"/>
                <a:sym typeface="Courier"/>
              </a:rPr>
              <a:t>          K1L            k0       L            x        Angle      </a:t>
            </a:r>
            <a:r>
              <a:rPr lang="en-US" sz="700" dirty="0" err="1">
                <a:solidFill>
                  <a:srgbClr val="1A1919"/>
                </a:solidFill>
                <a:latin typeface="Courier"/>
                <a:ea typeface="Courier"/>
                <a:cs typeface="Courier"/>
                <a:sym typeface="Courier"/>
              </a:rPr>
              <a:t>Emean</a:t>
            </a:r>
            <a:r>
              <a:rPr lang="en-US" sz="700" dirty="0">
                <a:solidFill>
                  <a:srgbClr val="1A1919"/>
                </a:solidFill>
                <a:latin typeface="Courier"/>
                <a:ea typeface="Courier"/>
                <a:cs typeface="Courier"/>
                <a:sym typeface="Courier"/>
              </a:rPr>
              <a:t>       </a:t>
            </a:r>
            <a:r>
              <a:rPr lang="en-US" sz="700" dirty="0" err="1">
                <a:solidFill>
                  <a:srgbClr val="1A1919"/>
                </a:solidFill>
                <a:latin typeface="Courier"/>
                <a:ea typeface="Courier"/>
                <a:cs typeface="Courier"/>
                <a:sym typeface="Courier"/>
              </a:rPr>
              <a:t>ngam</a:t>
            </a:r>
            <a:r>
              <a:rPr lang="en-US" sz="700" dirty="0">
                <a:solidFill>
                  <a:srgbClr val="1A1919"/>
                </a:solidFill>
                <a:latin typeface="Courier"/>
                <a:ea typeface="Courier"/>
                <a:cs typeface="Courier"/>
                <a:sym typeface="Courier"/>
              </a:rPr>
              <a:t>       Power</a:t>
            </a:r>
          </a:p>
          <a:p>
            <a:pPr>
              <a:tabLst>
                <a:tab pos="297180" algn="l"/>
              </a:tabLst>
              <a:defRPr sz="1800"/>
            </a:pPr>
            <a:r>
              <a:rPr lang="en-US" sz="700" dirty="0">
                <a:solidFill>
                  <a:srgbClr val="1A1919"/>
                </a:solidFill>
                <a:latin typeface="Courier"/>
                <a:ea typeface="Courier"/>
                <a:cs typeface="Courier"/>
                <a:sym typeface="Courier"/>
              </a:rPr>
              <a:t>                              m         m        mm      </a:t>
            </a:r>
            <a:r>
              <a:rPr lang="en-US" sz="700" dirty="0" err="1">
                <a:solidFill>
                  <a:srgbClr val="1A1919"/>
                </a:solidFill>
                <a:latin typeface="Courier"/>
                <a:ea typeface="Courier"/>
                <a:cs typeface="Courier"/>
                <a:sym typeface="Courier"/>
              </a:rPr>
              <a:t>mrad</a:t>
            </a:r>
            <a:r>
              <a:rPr lang="en-US" sz="700" dirty="0">
                <a:solidFill>
                  <a:srgbClr val="1A1919"/>
                </a:solidFill>
                <a:latin typeface="Courier"/>
                <a:ea typeface="Courier"/>
                <a:cs typeface="Courier"/>
                <a:sym typeface="Courier"/>
              </a:rPr>
              <a:t>          m-2           m-1       m           mm                     </a:t>
            </a:r>
            <a:r>
              <a:rPr lang="en-US" sz="700" dirty="0" err="1">
                <a:solidFill>
                  <a:srgbClr val="1A1919"/>
                </a:solidFill>
                <a:latin typeface="Courier"/>
                <a:ea typeface="Courier"/>
                <a:cs typeface="Courier"/>
                <a:sym typeface="Courier"/>
              </a:rPr>
              <a:t>keV</a:t>
            </a:r>
            <a:r>
              <a:rPr lang="en-US" sz="700" dirty="0">
                <a:solidFill>
                  <a:srgbClr val="1A1919"/>
                </a:solidFill>
                <a:latin typeface="Courier"/>
                <a:ea typeface="Courier"/>
                <a:cs typeface="Courier"/>
                <a:sym typeface="Courier"/>
              </a:rPr>
              <a:t>                   Watt</a:t>
            </a:r>
          </a:p>
          <a:p>
            <a:pPr>
              <a:tabLst>
                <a:tab pos="297180" algn="l"/>
              </a:tabLst>
              <a:defRPr sz="1800"/>
            </a:pPr>
            <a:r>
              <a:rPr lang="en-US" sz="700" dirty="0">
                <a:solidFill>
                  <a:srgbClr val="1A1919"/>
                </a:solidFill>
                <a:latin typeface="Courier"/>
                <a:ea typeface="Courier"/>
                <a:cs typeface="Courier"/>
                <a:sym typeface="Courier"/>
              </a:rPr>
              <a:t>   </a:t>
            </a:r>
            <a:r>
              <a:rPr lang="en-US" sz="700" dirty="0">
                <a:solidFill>
                  <a:srgbClr val="FF0000"/>
                </a:solidFill>
                <a:latin typeface="Courier"/>
                <a:ea typeface="Courier"/>
                <a:cs typeface="Courier"/>
                <a:sym typeface="Courier"/>
              </a:rPr>
              <a:t>5         L.MQ0_1        3.8      41.5    0.2709  0.006531      -0.29142    7.8947e-05     1.8   8.6833e-32  0.000142104    289.004   0.512589    3944.81</a:t>
            </a:r>
          </a:p>
          <a:p>
            <a:pPr>
              <a:tabLst>
                <a:tab pos="297180" algn="l"/>
              </a:tabLst>
              <a:defRPr sz="1800"/>
            </a:pPr>
            <a:r>
              <a:rPr lang="en-US" sz="700" dirty="0">
                <a:solidFill>
                  <a:srgbClr val="FF0000"/>
                </a:solidFill>
                <a:latin typeface="Courier"/>
                <a:ea typeface="Courier"/>
                <a:cs typeface="Courier"/>
                <a:sym typeface="Courier"/>
              </a:rPr>
              <a:t>   7         L.MQ0_2        5.6       183    0.5684  0.003113      -0.29142    0.00016565     1.8   1.7717e-31  0.000298166    606.395    1.07553    17367.2</a:t>
            </a:r>
          </a:p>
          <a:p>
            <a:pPr>
              <a:tabLst>
                <a:tab pos="297180" algn="l"/>
              </a:tabLst>
              <a:defRPr sz="1800"/>
            </a:pPr>
            <a:r>
              <a:rPr lang="en-US" sz="700" dirty="0">
                <a:solidFill>
                  <a:srgbClr val="FF0000"/>
                </a:solidFill>
                <a:latin typeface="Courier"/>
                <a:ea typeface="Courier"/>
                <a:cs typeface="Courier"/>
                <a:sym typeface="Courier"/>
              </a:rPr>
              <a:t>   9         L.MQ1_1          7       393    0.8338  0.002122       0.15977    0.00013321       1   2.5822e-31  0.000133211    487.651   0.480509    6239.69</a:t>
            </a:r>
          </a:p>
          <a:p>
            <a:pPr>
              <a:tabLst>
                <a:tab pos="297180" algn="l"/>
              </a:tabLst>
              <a:defRPr sz="1800"/>
            </a:pPr>
            <a:r>
              <a:rPr lang="en-US" sz="700" dirty="0">
                <a:solidFill>
                  <a:srgbClr val="FF0000"/>
                </a:solidFill>
                <a:latin typeface="Courier"/>
                <a:ea typeface="Courier"/>
                <a:cs typeface="Courier"/>
                <a:sym typeface="Courier"/>
              </a:rPr>
              <a:t>  11         L.MQ1_2          8       433    0.8752  0.002022       0.15977    0.00013984       1   2.7024e-31  0.000139835    511.902   0.504405    6875.72</a:t>
            </a:r>
          </a:p>
          <a:p>
            <a:pPr>
              <a:tabLst>
                <a:tab pos="297180" algn="l"/>
              </a:tabLst>
              <a:defRPr sz="1800"/>
            </a:pPr>
            <a:r>
              <a:rPr lang="en-US" sz="700" dirty="0">
                <a:solidFill>
                  <a:srgbClr val="FF0000"/>
                </a:solidFill>
                <a:latin typeface="Courier"/>
                <a:ea typeface="Courier"/>
                <a:cs typeface="Courier"/>
                <a:sym typeface="Courier"/>
              </a:rPr>
              <a:t>  </a:t>
            </a:r>
            <a:r>
              <a:rPr lang="en-US" sz="700" dirty="0">
                <a:latin typeface="Courier"/>
                <a:ea typeface="Courier"/>
                <a:cs typeface="Courier"/>
                <a:sym typeface="Courier"/>
              </a:rPr>
              <a:t>17</a:t>
            </a:r>
            <a:r>
              <a:rPr lang="en-US" sz="700" dirty="0">
                <a:solidFill>
                  <a:srgbClr val="FF0000"/>
                </a:solidFill>
                <a:latin typeface="Courier"/>
                <a:ea typeface="Courier"/>
                <a:cs typeface="Courier"/>
                <a:sym typeface="Courier"/>
              </a:rPr>
              <a:t>         </a:t>
            </a:r>
            <a:r>
              <a:rPr lang="en-US" sz="700" dirty="0">
                <a:solidFill>
                  <a:srgbClr val="1A1919"/>
                </a:solidFill>
                <a:latin typeface="Courier"/>
                <a:ea typeface="Courier"/>
                <a:cs typeface="Courier"/>
                <a:sym typeface="Courier"/>
              </a:rPr>
              <a:t>L.MQ2_1       35.7      7.16    0.1126   0.01571      -0.06095    6.8626e-06       1   5.8903e-20  6.86259e-06    25.1222  0.0247543      16.56</a:t>
            </a:r>
          </a:p>
          <a:p>
            <a:pPr>
              <a:tabLst>
                <a:tab pos="297180" algn="l"/>
              </a:tabLst>
              <a:defRPr sz="1800"/>
            </a:pPr>
            <a:r>
              <a:rPr lang="en-US" sz="700" dirty="0">
                <a:solidFill>
                  <a:srgbClr val="1A1919"/>
                </a:solidFill>
                <a:latin typeface="Courier"/>
                <a:ea typeface="Courier"/>
                <a:cs typeface="Courier"/>
                <a:sym typeface="Courier"/>
              </a:rPr>
              <a:t>  19         L.MQ2_2       36.7       5.8    0.1013   0.01747      -0.06095    6.1735e-06       1   7.0102e-20  6.17354e-06    22.5998  0.0222688    13.4015</a:t>
            </a:r>
          </a:p>
          <a:p>
            <a:pPr>
              <a:tabLst>
                <a:tab pos="297180" algn="l"/>
              </a:tabLst>
              <a:defRPr sz="1800"/>
            </a:pPr>
            <a:r>
              <a:rPr lang="en-US" sz="1200" dirty="0">
                <a:solidFill>
                  <a:srgbClr val="1A1919"/>
                </a:solidFill>
                <a:latin typeface="Courier"/>
                <a:ea typeface="Courier"/>
                <a:cs typeface="Courier"/>
                <a:sym typeface="Courier"/>
              </a:rPr>
              <a:t>from summing up energy loss in the 1562 quads U0Sum=0.00390576 GeV plane=x   </a:t>
            </a:r>
            <a:r>
              <a:rPr lang="en-US" sz="1200" dirty="0" err="1">
                <a:solidFill>
                  <a:srgbClr val="1A1919"/>
                </a:solidFill>
                <a:latin typeface="Courier"/>
                <a:ea typeface="Courier"/>
                <a:cs typeface="Courier"/>
                <a:sym typeface="Courier"/>
              </a:rPr>
              <a:t>PowSum</a:t>
            </a:r>
            <a:r>
              <a:rPr lang="en-US" sz="1200" dirty="0">
                <a:solidFill>
                  <a:srgbClr val="1A1919"/>
                </a:solidFill>
                <a:latin typeface="Courier"/>
                <a:ea typeface="Courier"/>
                <a:cs typeface="Courier"/>
                <a:sym typeface="Courier"/>
              </a:rPr>
              <a:t>=104.006 kW</a:t>
            </a:r>
          </a:p>
          <a:p>
            <a:pPr>
              <a:tabLst>
                <a:tab pos="297180" algn="l"/>
              </a:tabLst>
              <a:defRPr sz="1800"/>
            </a:pPr>
            <a:endParaRPr lang="en-US" sz="700" dirty="0">
              <a:solidFill>
                <a:srgbClr val="1A1919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>
              <a:tabLst>
                <a:tab pos="297180" algn="l"/>
              </a:tabLst>
              <a:defRPr sz="1800"/>
            </a:pPr>
            <a:endParaRPr sz="700" dirty="0">
              <a:solidFill>
                <a:srgbClr val="D8232A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12" name="Shape 59"/>
          <p:cNvSpPr/>
          <p:nvPr/>
        </p:nvSpPr>
        <p:spPr>
          <a:xfrm flipV="1">
            <a:off x="8310214" y="1650992"/>
            <a:ext cx="0" cy="199743"/>
          </a:xfrm>
          <a:prstGeom prst="line">
            <a:avLst/>
          </a:prstGeom>
          <a:ln w="38100">
            <a:solidFill>
              <a:srgbClr val="D8232A"/>
            </a:solidFill>
            <a:miter lim="400000"/>
            <a:headEnd type="stealth"/>
          </a:ln>
        </p:spPr>
        <p:txBody>
          <a:bodyPr lIns="0" tIns="0" rIns="0" bIns="0"/>
          <a:lstStyle/>
          <a:p>
            <a:pPr lvl="0" algn="l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7908780" y="1858071"/>
            <a:ext cx="597877" cy="949227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032349" y="1858071"/>
            <a:ext cx="468921" cy="949227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Shape 59"/>
          <p:cNvSpPr/>
          <p:nvPr/>
        </p:nvSpPr>
        <p:spPr>
          <a:xfrm flipV="1">
            <a:off x="4261849" y="1650992"/>
            <a:ext cx="0" cy="199743"/>
          </a:xfrm>
          <a:prstGeom prst="line">
            <a:avLst/>
          </a:prstGeom>
          <a:ln w="38100">
            <a:solidFill>
              <a:srgbClr val="D8232A"/>
            </a:solidFill>
            <a:miter lim="400000"/>
            <a:headEnd type="stealth"/>
          </a:ln>
        </p:spPr>
        <p:txBody>
          <a:bodyPr lIns="0" tIns="0" rIns="0" bIns="0"/>
          <a:lstStyle/>
          <a:p>
            <a:pPr lvl="0" algn="l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11756" y="1281660"/>
            <a:ext cx="1693755" cy="369332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b="1" dirty="0">
                <a:ea typeface="Courier"/>
                <a:cs typeface="Courier"/>
                <a:sym typeface="Courier"/>
              </a:rPr>
              <a:t>MDISIM </a:t>
            </a:r>
            <a:r>
              <a:rPr lang="en-US" b="1" dirty="0" smtClean="0">
                <a:ea typeface="Courier"/>
                <a:cs typeface="Courier"/>
                <a:sym typeface="Courier"/>
              </a:rPr>
              <a:t>output </a:t>
            </a:r>
            <a:endParaRPr lang="en-GB" b="1" dirty="0"/>
          </a:p>
        </p:txBody>
      </p:sp>
      <p:grpSp>
        <p:nvGrpSpPr>
          <p:cNvPr id="25" name="Group 24"/>
          <p:cNvGrpSpPr/>
          <p:nvPr/>
        </p:nvGrpSpPr>
        <p:grpSpPr>
          <a:xfrm>
            <a:off x="8112369" y="4888513"/>
            <a:ext cx="597877" cy="924178"/>
            <a:chOff x="7872047" y="1258271"/>
            <a:chExt cx="597877" cy="1158740"/>
          </a:xfrm>
        </p:grpSpPr>
        <p:sp>
          <p:nvSpPr>
            <p:cNvPr id="26" name="Shape 59"/>
            <p:cNvSpPr/>
            <p:nvPr/>
          </p:nvSpPr>
          <p:spPr>
            <a:xfrm flipV="1">
              <a:off x="8205099" y="1258271"/>
              <a:ext cx="0" cy="199743"/>
            </a:xfrm>
            <a:prstGeom prst="line">
              <a:avLst/>
            </a:prstGeom>
            <a:ln w="38100">
              <a:solidFill>
                <a:srgbClr val="D8232A"/>
              </a:solidFill>
              <a:miter lim="400000"/>
              <a:headEnd type="stealth"/>
            </a:ln>
          </p:spPr>
          <p:txBody>
            <a:bodyPr lIns="0" tIns="0" rIns="0" bIns="0"/>
            <a:lstStyle/>
            <a:p>
              <a:pPr lvl="0" algn="l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872047" y="1467784"/>
              <a:ext cx="597877" cy="949227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014310" y="4888513"/>
            <a:ext cx="468921" cy="924178"/>
            <a:chOff x="3995616" y="1258271"/>
            <a:chExt cx="468921" cy="1164498"/>
          </a:xfrm>
        </p:grpSpPr>
        <p:sp>
          <p:nvSpPr>
            <p:cNvPr id="29" name="Rectangle 28"/>
            <p:cNvSpPr/>
            <p:nvPr/>
          </p:nvSpPr>
          <p:spPr>
            <a:xfrm>
              <a:off x="3995616" y="1473542"/>
              <a:ext cx="468921" cy="949227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Shape 59"/>
            <p:cNvSpPr/>
            <p:nvPr/>
          </p:nvSpPr>
          <p:spPr>
            <a:xfrm flipV="1">
              <a:off x="4234885" y="1258271"/>
              <a:ext cx="0" cy="199743"/>
            </a:xfrm>
            <a:prstGeom prst="line">
              <a:avLst/>
            </a:prstGeom>
            <a:ln w="38100">
              <a:solidFill>
                <a:srgbClr val="D8232A"/>
              </a:solidFill>
              <a:miter lim="400000"/>
              <a:headEnd type="stealth"/>
            </a:ln>
          </p:spPr>
          <p:txBody>
            <a:bodyPr lIns="0" tIns="0" rIns="0" bIns="0"/>
            <a:lstStyle/>
            <a:p>
              <a:pPr lvl="0" algn="l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5327831" y="732896"/>
            <a:ext cx="2268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(TLEP_V14_IR_6</a:t>
            </a:r>
            <a:r>
              <a:rPr lang="en-US" dirty="0"/>
              <a:t>-13-</a:t>
            </a:r>
            <a:r>
              <a:rPr lang="en-US" dirty="0" smtClean="0"/>
              <a:t>2)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03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933678" y="0"/>
            <a:ext cx="6520054" cy="800100"/>
          </a:xfrm>
        </p:spPr>
        <p:txBody>
          <a:bodyPr/>
          <a:lstStyle/>
          <a:p>
            <a:r>
              <a:rPr lang="en-GB" sz="3600" i="1" dirty="0" smtClean="0"/>
              <a:t>FCC-</a:t>
            </a:r>
            <a:r>
              <a:rPr lang="en-GB" sz="3600" i="1" dirty="0" err="1" smtClean="0"/>
              <a:t>ee</a:t>
            </a:r>
            <a:r>
              <a:rPr lang="en-GB" sz="3600" dirty="0" smtClean="0"/>
              <a:t>  crab-waist IR</a:t>
            </a:r>
            <a:endParaRPr lang="en-GB" sz="3600" dirty="0"/>
          </a:p>
        </p:txBody>
      </p:sp>
      <p:sp>
        <p:nvSpPr>
          <p:cNvPr id="20" name="Oval 19"/>
          <p:cNvSpPr/>
          <p:nvPr/>
        </p:nvSpPr>
        <p:spPr bwMode="auto">
          <a:xfrm>
            <a:off x="8085156" y="338895"/>
            <a:ext cx="303268" cy="216024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1" y="1286156"/>
            <a:ext cx="8614835" cy="5689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7607043" y="993944"/>
            <a:ext cx="1345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Helvetica" pitchFamily="-109" charset="0"/>
                <a:ea typeface="ＭＳ Ｐゴシック" pitchFamily="34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Helvetica" pitchFamily="-109" charset="0"/>
                <a:ea typeface="ＭＳ Ｐゴシック" pitchFamily="34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Helvetica" pitchFamily="-109" charset="0"/>
                <a:ea typeface="ＭＳ Ｐゴシック" pitchFamily="34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Helvetica" pitchFamily="-109" charset="0"/>
                <a:ea typeface="ＭＳ Ｐゴシック" pitchFamily="34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Helvetica" pitchFamily="-109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-109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-109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-109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-109" charset="0"/>
                <a:ea typeface="ＭＳ Ｐゴシック" pitchFamily="34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200" kern="0">
                <a:solidFill>
                  <a:srgbClr val="000000"/>
                </a:solidFill>
              </a:rPr>
              <a:t>A. Bogomyagkov</a:t>
            </a:r>
          </a:p>
        </p:txBody>
      </p:sp>
    </p:spTree>
    <p:extLst>
      <p:ext uri="{BB962C8B-B14F-4D97-AF65-F5344CB8AC3E}">
        <p14:creationId xmlns:p14="http://schemas.microsoft.com/office/powerpoint/2010/main" val="297036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704" y="0"/>
            <a:ext cx="8229600" cy="959874"/>
          </a:xfrm>
        </p:spPr>
        <p:txBody>
          <a:bodyPr>
            <a:normAutofit fontScale="90000"/>
          </a:bodyPr>
          <a:lstStyle/>
          <a:p>
            <a:r>
              <a:rPr lang="en-US" sz="3600" b="1" dirty="0" err="1"/>
              <a:t>SynRad</a:t>
            </a:r>
            <a:r>
              <a:rPr lang="en-US" sz="3600" b="1" dirty="0"/>
              <a:t> bend </a:t>
            </a:r>
            <a:r>
              <a:rPr lang="en-US" sz="3600" b="1" dirty="0" smtClean="0"/>
              <a:t>cones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dirty="0" smtClean="0"/>
              <a:t>TLEP_V14_IR_6</a:t>
            </a:r>
            <a:r>
              <a:rPr lang="en-US" dirty="0"/>
              <a:t>-13-2  </a:t>
            </a:r>
            <a:r>
              <a:rPr lang="en-US" b="1" dirty="0"/>
              <a:t>BINP</a:t>
            </a:r>
            <a:endParaRPr lang="en-GB" b="1" dirty="0"/>
          </a:p>
        </p:txBody>
      </p:sp>
      <p:sp>
        <p:nvSpPr>
          <p:cNvPr id="64" name="Shape 6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300"/>
              <a:t>16</a:t>
            </a:fld>
            <a:endParaRPr sz="1300"/>
          </a:p>
        </p:txBody>
      </p:sp>
      <p:pic>
        <p:nvPicPr>
          <p:cNvPr id="65" name="MDISim.tif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29" y="1216289"/>
            <a:ext cx="9144001" cy="4787435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Shape 66"/>
          <p:cNvSpPr/>
          <p:nvPr/>
        </p:nvSpPr>
        <p:spPr>
          <a:xfrm>
            <a:off x="817498" y="3396548"/>
            <a:ext cx="287258" cy="407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90" tIns="34290" rIns="34290" bIns="34290" anchor="ctr">
            <a:spAutoFit/>
          </a:bodyPr>
          <a:lstStyle>
            <a:lvl1pPr>
              <a:defRPr sz="2400" b="1">
                <a:solidFill>
                  <a:srgbClr val="1A1919"/>
                </a:solidFill>
                <a:latin typeface="+mj-lt"/>
                <a:ea typeface="+mj-ea"/>
                <a:cs typeface="+mj-cs"/>
                <a:sym typeface="Times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200" dirty="0">
                <a:latin typeface="Calibri"/>
                <a:ea typeface="Calibri"/>
                <a:cs typeface="Calibri"/>
              </a:rPr>
              <a:t>IP</a:t>
            </a:r>
          </a:p>
        </p:txBody>
      </p:sp>
      <p:sp>
        <p:nvSpPr>
          <p:cNvPr id="67" name="Shape 67"/>
          <p:cNvSpPr/>
          <p:nvPr/>
        </p:nvSpPr>
        <p:spPr>
          <a:xfrm>
            <a:off x="4622504" y="1908565"/>
            <a:ext cx="4064296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90" tIns="34290" rIns="34290" bIns="34290" anchor="ctr">
            <a:spAutoFit/>
          </a:bodyPr>
          <a:lstStyle>
            <a:lvl1pPr>
              <a:defRPr sz="1800" b="1">
                <a:solidFill>
                  <a:srgbClr val="1A1919"/>
                </a:solidFill>
                <a:latin typeface="+mj-lt"/>
                <a:ea typeface="+mj-ea"/>
                <a:cs typeface="+mj-cs"/>
                <a:sym typeface="Times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 dirty="0">
                <a:solidFill>
                  <a:srgbClr val="1A1919"/>
                </a:solidFill>
                <a:latin typeface="Calibri"/>
                <a:ea typeface="Calibri"/>
                <a:cs typeface="Calibri"/>
              </a:rPr>
              <a:t>Looking at one beam, 0 - 500 m right of IR</a:t>
            </a:r>
          </a:p>
        </p:txBody>
      </p:sp>
      <p:sp>
        <p:nvSpPr>
          <p:cNvPr id="68" name="Shape 68"/>
          <p:cNvSpPr/>
          <p:nvPr/>
        </p:nvSpPr>
        <p:spPr>
          <a:xfrm>
            <a:off x="894438" y="971997"/>
            <a:ext cx="1941557" cy="253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90" tIns="34290" rIns="34290" bIns="34290" anchor="ctr">
            <a:spAutoFit/>
          </a:bodyPr>
          <a:lstStyle/>
          <a:p>
            <a:pPr>
              <a:tabLst>
                <a:tab pos="297180" algn="l"/>
              </a:tabLst>
              <a:defRPr sz="1800"/>
            </a:pPr>
            <a:r>
              <a:rPr sz="1200" dirty="0">
                <a:solidFill>
                  <a:srgbClr val="1A1919"/>
                </a:solidFill>
                <a:latin typeface="Calibri"/>
                <a:ea typeface="Calibri"/>
                <a:cs typeface="Calibri"/>
                <a:sym typeface="Times"/>
              </a:rPr>
              <a:t>MDISIM/root/ 3d-OGL display</a:t>
            </a:r>
          </a:p>
        </p:txBody>
      </p:sp>
      <p:sp>
        <p:nvSpPr>
          <p:cNvPr id="69" name="Shape 69"/>
          <p:cNvSpPr/>
          <p:nvPr/>
        </p:nvSpPr>
        <p:spPr>
          <a:xfrm>
            <a:off x="8708656" y="4070918"/>
            <a:ext cx="180696" cy="407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90" tIns="34290" rIns="34290" bIns="34290" anchor="ctr">
            <a:spAutoFit/>
          </a:bodyPr>
          <a:lstStyle>
            <a:lvl1pPr>
              <a:defRPr sz="2400" b="1">
                <a:solidFill>
                  <a:srgbClr val="292D78"/>
                </a:solidFill>
                <a:latin typeface="+mj-lt"/>
                <a:ea typeface="+mj-ea"/>
                <a:cs typeface="+mj-cs"/>
                <a:sym typeface="Times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200" dirty="0">
                <a:latin typeface="Calibri"/>
                <a:ea typeface="Calibri"/>
                <a:cs typeface="Calibri"/>
              </a:rPr>
              <a:t>z</a:t>
            </a:r>
          </a:p>
        </p:txBody>
      </p:sp>
      <p:sp>
        <p:nvSpPr>
          <p:cNvPr id="70" name="Shape 70"/>
          <p:cNvSpPr/>
          <p:nvPr/>
        </p:nvSpPr>
        <p:spPr>
          <a:xfrm>
            <a:off x="2218082" y="1824923"/>
            <a:ext cx="197490" cy="407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90" tIns="34290" rIns="34290" bIns="34290" anchor="ctr">
            <a:spAutoFit/>
          </a:bodyPr>
          <a:lstStyle>
            <a:lvl1pPr>
              <a:defRPr sz="2400" b="1">
                <a:solidFill>
                  <a:srgbClr val="D8232A"/>
                </a:solidFill>
                <a:latin typeface="+mj-lt"/>
                <a:ea typeface="+mj-ea"/>
                <a:cs typeface="+mj-cs"/>
                <a:sym typeface="Times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200" dirty="0">
                <a:latin typeface="Calibri"/>
                <a:ea typeface="Calibri"/>
                <a:cs typeface="Calibri"/>
              </a:rPr>
              <a:t>x</a:t>
            </a:r>
          </a:p>
        </p:txBody>
      </p:sp>
      <p:sp>
        <p:nvSpPr>
          <p:cNvPr id="71" name="Shape 71"/>
          <p:cNvSpPr/>
          <p:nvPr/>
        </p:nvSpPr>
        <p:spPr>
          <a:xfrm>
            <a:off x="330298" y="830513"/>
            <a:ext cx="197490" cy="407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90" tIns="34290" rIns="34290" bIns="34290" anchor="ctr">
            <a:spAutoFit/>
          </a:bodyPr>
          <a:lstStyle>
            <a:lvl1pPr>
              <a:defRPr sz="2400" b="1">
                <a:solidFill>
                  <a:srgbClr val="009949"/>
                </a:solidFill>
                <a:latin typeface="+mj-lt"/>
                <a:ea typeface="+mj-ea"/>
                <a:cs typeface="+mj-cs"/>
                <a:sym typeface="Times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200" dirty="0">
                <a:latin typeface="Calibri"/>
                <a:ea typeface="Calibri"/>
                <a:cs typeface="Calibri"/>
              </a:rPr>
              <a:t>y</a:t>
            </a:r>
          </a:p>
        </p:txBody>
      </p:sp>
      <p:sp>
        <p:nvSpPr>
          <p:cNvPr id="72" name="Shape 72"/>
          <p:cNvSpPr/>
          <p:nvPr/>
        </p:nvSpPr>
        <p:spPr>
          <a:xfrm>
            <a:off x="1319424" y="3745833"/>
            <a:ext cx="244428" cy="269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90" tIns="34290" rIns="34290" bIns="34290" anchor="ctr">
            <a:spAutoFit/>
          </a:bodyPr>
          <a:lstStyle>
            <a:lvl1pPr>
              <a:defRPr sz="1400" b="1">
                <a:solidFill>
                  <a:srgbClr val="4A488B"/>
                </a:solidFill>
                <a:latin typeface="+mj-lt"/>
                <a:ea typeface="+mj-ea"/>
                <a:cs typeface="+mj-cs"/>
                <a:sym typeface="Times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300" dirty="0">
                <a:latin typeface="Calibri"/>
                <a:ea typeface="Calibri"/>
                <a:cs typeface="Calibri"/>
              </a:rPr>
              <a:t>B0</a:t>
            </a:r>
          </a:p>
        </p:txBody>
      </p:sp>
      <p:sp>
        <p:nvSpPr>
          <p:cNvPr id="73" name="Shape 73"/>
          <p:cNvSpPr/>
          <p:nvPr/>
        </p:nvSpPr>
        <p:spPr>
          <a:xfrm>
            <a:off x="1652825" y="3654394"/>
            <a:ext cx="244428" cy="269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90" tIns="34290" rIns="34290" bIns="34290" anchor="ctr">
            <a:spAutoFit/>
          </a:bodyPr>
          <a:lstStyle>
            <a:lvl1pPr>
              <a:defRPr sz="1400" b="1">
                <a:solidFill>
                  <a:srgbClr val="4A488B"/>
                </a:solidFill>
                <a:latin typeface="+mj-lt"/>
                <a:ea typeface="+mj-ea"/>
                <a:cs typeface="+mj-cs"/>
                <a:sym typeface="Times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300" dirty="0">
                <a:latin typeface="Calibri"/>
                <a:ea typeface="Calibri"/>
                <a:cs typeface="Calibri"/>
              </a:rPr>
              <a:t>B1</a:t>
            </a:r>
          </a:p>
        </p:txBody>
      </p:sp>
      <p:sp>
        <p:nvSpPr>
          <p:cNvPr id="74" name="Shape 74"/>
          <p:cNvSpPr/>
          <p:nvPr/>
        </p:nvSpPr>
        <p:spPr>
          <a:xfrm>
            <a:off x="2578655" y="3380073"/>
            <a:ext cx="244428" cy="269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90" tIns="34290" rIns="34290" bIns="34290" anchor="ctr">
            <a:spAutoFit/>
          </a:bodyPr>
          <a:lstStyle>
            <a:lvl1pPr>
              <a:defRPr sz="1400" b="1">
                <a:solidFill>
                  <a:srgbClr val="4A488B"/>
                </a:solidFill>
                <a:latin typeface="+mj-lt"/>
                <a:ea typeface="+mj-ea"/>
                <a:cs typeface="+mj-cs"/>
                <a:sym typeface="Times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300" dirty="0">
                <a:latin typeface="Calibri"/>
                <a:ea typeface="Calibri"/>
                <a:cs typeface="Calibri"/>
              </a:rPr>
              <a:t>B2</a:t>
            </a:r>
          </a:p>
        </p:txBody>
      </p:sp>
      <p:sp>
        <p:nvSpPr>
          <p:cNvPr id="75" name="Shape 75"/>
          <p:cNvSpPr/>
          <p:nvPr/>
        </p:nvSpPr>
        <p:spPr>
          <a:xfrm>
            <a:off x="3207305" y="2865724"/>
            <a:ext cx="244428" cy="269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90" tIns="34290" rIns="34290" bIns="34290" anchor="ctr">
            <a:spAutoFit/>
          </a:bodyPr>
          <a:lstStyle>
            <a:lvl1pPr>
              <a:defRPr sz="1400" b="1">
                <a:solidFill>
                  <a:srgbClr val="4A488B"/>
                </a:solidFill>
                <a:latin typeface="+mj-lt"/>
                <a:ea typeface="+mj-ea"/>
                <a:cs typeface="+mj-cs"/>
                <a:sym typeface="Times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300" dirty="0">
                <a:latin typeface="Calibri"/>
                <a:ea typeface="Calibri"/>
                <a:cs typeface="Calibri"/>
              </a:rPr>
              <a:t>B3</a:t>
            </a:r>
          </a:p>
        </p:txBody>
      </p:sp>
      <p:sp>
        <p:nvSpPr>
          <p:cNvPr id="76" name="Shape 76"/>
          <p:cNvSpPr/>
          <p:nvPr/>
        </p:nvSpPr>
        <p:spPr>
          <a:xfrm>
            <a:off x="3527345" y="2865724"/>
            <a:ext cx="248786" cy="269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90" tIns="34290" rIns="34290" bIns="34290" anchor="ctr">
            <a:spAutoFit/>
          </a:bodyPr>
          <a:lstStyle>
            <a:lvl1pPr>
              <a:defRPr sz="1400" b="1">
                <a:solidFill>
                  <a:srgbClr val="4A488B"/>
                </a:solidFill>
                <a:latin typeface="+mj-lt"/>
                <a:ea typeface="+mj-ea"/>
                <a:cs typeface="+mj-cs"/>
                <a:sym typeface="Times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300" dirty="0">
                <a:latin typeface="Calibri"/>
                <a:ea typeface="Calibri"/>
                <a:cs typeface="Calibri"/>
              </a:rPr>
              <a:t>B4</a:t>
            </a:r>
          </a:p>
        </p:txBody>
      </p:sp>
      <p:sp>
        <p:nvSpPr>
          <p:cNvPr id="77" name="Shape 77"/>
          <p:cNvSpPr/>
          <p:nvPr/>
        </p:nvSpPr>
        <p:spPr>
          <a:xfrm>
            <a:off x="4676715" y="2422915"/>
            <a:ext cx="1638640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90" tIns="34290" rIns="34290" bIns="34290" anchor="ctr">
            <a:spAutoFit/>
          </a:bodyPr>
          <a:lstStyle>
            <a:lvl1pPr>
              <a:defRPr sz="1800" b="1">
                <a:solidFill>
                  <a:srgbClr val="1A1919"/>
                </a:solidFill>
                <a:latin typeface="+mj-lt"/>
                <a:ea typeface="+mj-ea"/>
                <a:cs typeface="+mj-cs"/>
                <a:sym typeface="Times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 dirty="0">
                <a:solidFill>
                  <a:srgbClr val="1A1919"/>
                </a:solidFill>
                <a:latin typeface="Calibri"/>
                <a:ea typeface="Calibri"/>
                <a:cs typeface="Calibri"/>
              </a:rPr>
              <a:t>x, y scales  × 100</a:t>
            </a:r>
          </a:p>
        </p:txBody>
      </p:sp>
      <p:sp>
        <p:nvSpPr>
          <p:cNvPr id="78" name="Shape 78"/>
          <p:cNvSpPr/>
          <p:nvPr/>
        </p:nvSpPr>
        <p:spPr>
          <a:xfrm>
            <a:off x="1101295" y="2989920"/>
            <a:ext cx="304290" cy="192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90" tIns="34290" rIns="34290" bIns="34290" anchor="ctr">
            <a:spAutoFit/>
          </a:bodyPr>
          <a:lstStyle>
            <a:lvl1pPr>
              <a:defRPr sz="900" b="1">
                <a:solidFill>
                  <a:srgbClr val="D8232A"/>
                </a:solidFill>
                <a:latin typeface="+mj-lt"/>
                <a:ea typeface="+mj-ea"/>
                <a:cs typeface="+mj-cs"/>
                <a:sym typeface="Times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800" dirty="0">
                <a:latin typeface="Calibri"/>
                <a:ea typeface="Calibri"/>
                <a:cs typeface="Calibri"/>
              </a:rPr>
              <a:t>0.1 m</a:t>
            </a:r>
          </a:p>
        </p:txBody>
      </p:sp>
      <p:sp>
        <p:nvSpPr>
          <p:cNvPr id="79" name="Shape 79"/>
          <p:cNvSpPr/>
          <p:nvPr/>
        </p:nvSpPr>
        <p:spPr>
          <a:xfrm>
            <a:off x="713713" y="4012905"/>
            <a:ext cx="121247" cy="192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90" tIns="34290" rIns="34290" bIns="34290" anchor="ctr">
            <a:spAutoFit/>
          </a:bodyPr>
          <a:lstStyle>
            <a:lvl1pPr>
              <a:defRPr sz="900" b="1">
                <a:solidFill>
                  <a:srgbClr val="D8232A"/>
                </a:solidFill>
                <a:latin typeface="+mj-lt"/>
                <a:ea typeface="+mj-ea"/>
                <a:cs typeface="+mj-cs"/>
                <a:sym typeface="Times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800" dirty="0">
                <a:latin typeface="Calibri"/>
                <a:ea typeface="Calibri"/>
                <a:cs typeface="Calibri"/>
              </a:rPr>
              <a:t>0 </a:t>
            </a:r>
          </a:p>
        </p:txBody>
      </p:sp>
      <p:sp>
        <p:nvSpPr>
          <p:cNvPr id="80" name="Shape 80"/>
          <p:cNvSpPr/>
          <p:nvPr/>
        </p:nvSpPr>
        <p:spPr>
          <a:xfrm>
            <a:off x="3029923" y="4092915"/>
            <a:ext cx="330389" cy="192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90" tIns="34290" rIns="34290" bIns="34290" anchor="ctr">
            <a:spAutoFit/>
          </a:bodyPr>
          <a:lstStyle>
            <a:lvl1pPr>
              <a:defRPr sz="900" b="1">
                <a:solidFill>
                  <a:srgbClr val="292D78"/>
                </a:solidFill>
                <a:latin typeface="+mj-lt"/>
                <a:ea typeface="+mj-ea"/>
                <a:cs typeface="+mj-cs"/>
                <a:sym typeface="Times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800" dirty="0">
                <a:latin typeface="Calibri"/>
                <a:ea typeface="Calibri"/>
                <a:cs typeface="Calibri"/>
              </a:rPr>
              <a:t>100 m</a:t>
            </a:r>
          </a:p>
        </p:txBody>
      </p:sp>
      <p:sp>
        <p:nvSpPr>
          <p:cNvPr id="81" name="Shape 81"/>
          <p:cNvSpPr/>
          <p:nvPr/>
        </p:nvSpPr>
        <p:spPr>
          <a:xfrm rot="21084331">
            <a:off x="1189061" y="3502291"/>
            <a:ext cx="197490" cy="207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90" tIns="34290" rIns="34290" bIns="34290" anchor="ctr">
            <a:spAutoFit/>
          </a:bodyPr>
          <a:lstStyle>
            <a:lvl1pPr>
              <a:defRPr sz="1000" b="1">
                <a:solidFill>
                  <a:srgbClr val="4A488B"/>
                </a:solidFill>
                <a:latin typeface="+mj-lt"/>
                <a:ea typeface="+mj-ea"/>
                <a:cs typeface="+mj-cs"/>
                <a:sym typeface="Times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00" dirty="0">
                <a:latin typeface="Calibri"/>
                <a:ea typeface="Calibri"/>
                <a:cs typeface="Calibri"/>
              </a:rPr>
              <a:t>B2</a:t>
            </a:r>
          </a:p>
        </p:txBody>
      </p:sp>
      <p:sp>
        <p:nvSpPr>
          <p:cNvPr id="82" name="Shape 82"/>
          <p:cNvSpPr/>
          <p:nvPr/>
        </p:nvSpPr>
        <p:spPr>
          <a:xfrm rot="427104">
            <a:off x="1362741" y="2744174"/>
            <a:ext cx="261610" cy="192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90" tIns="34290" rIns="34290" bIns="34290" anchor="ctr">
            <a:spAutoFit/>
          </a:bodyPr>
          <a:lstStyle>
            <a:lvl1pPr>
              <a:defRPr sz="900" b="1">
                <a:solidFill>
                  <a:srgbClr val="4A488B"/>
                </a:solidFill>
                <a:latin typeface="+mj-lt"/>
                <a:ea typeface="+mj-ea"/>
                <a:cs typeface="+mj-cs"/>
                <a:sym typeface="Times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800" dirty="0">
                <a:latin typeface="Calibri"/>
                <a:ea typeface="Calibri"/>
                <a:cs typeface="Calibri"/>
              </a:rPr>
              <a:t>B4-6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183257"/>
            <a:ext cx="8229600" cy="1143000"/>
          </a:xfrm>
        </p:spPr>
        <p:txBody>
          <a:bodyPr/>
          <a:lstStyle/>
          <a:p>
            <a:r>
              <a:rPr lang="en-US" b="1" dirty="0" smtClean="0"/>
              <a:t>TLEP Optics  - CERN</a:t>
            </a:r>
            <a:endParaRPr lang="en-GB" b="1" dirty="0"/>
          </a:p>
        </p:txBody>
      </p:sp>
      <p:sp>
        <p:nvSpPr>
          <p:cNvPr id="85" name="Shape 8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300"/>
              <a:t>17</a:t>
            </a:fld>
            <a:endParaRPr sz="1300"/>
          </a:p>
        </p:txBody>
      </p:sp>
      <p:sp>
        <p:nvSpPr>
          <p:cNvPr id="86" name="Shape 86"/>
          <p:cNvSpPr/>
          <p:nvPr/>
        </p:nvSpPr>
        <p:spPr>
          <a:xfrm>
            <a:off x="102870" y="1462690"/>
            <a:ext cx="8938260" cy="47474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90" tIns="34290" rIns="34290" bIns="34290">
            <a:spAutoFit/>
          </a:bodyPr>
          <a:lstStyle/>
          <a:p>
            <a:pPr>
              <a:tabLst>
                <a:tab pos="297180" algn="l"/>
              </a:tabLst>
              <a:defRPr sz="1800"/>
            </a:pPr>
            <a:r>
              <a:rPr lang="en-US" sz="1400" b="1" dirty="0" smtClean="0">
                <a:solidFill>
                  <a:srgbClr val="1A1919"/>
                </a:solidFill>
                <a:ea typeface="Courier"/>
                <a:cs typeface="Courier"/>
                <a:sym typeface="Courier"/>
              </a:rPr>
              <a:t>bends </a:t>
            </a:r>
            <a:endParaRPr lang="en-US" sz="1400" b="1" dirty="0">
              <a:solidFill>
                <a:srgbClr val="1A1919"/>
              </a:solidFill>
              <a:ea typeface="Courier"/>
              <a:cs typeface="Courier"/>
              <a:sym typeface="Courier"/>
            </a:endParaRPr>
          </a:p>
          <a:p>
            <a:pPr>
              <a:tabLst>
                <a:tab pos="297180" algn="l"/>
              </a:tabLst>
              <a:defRPr sz="1800"/>
            </a:pPr>
            <a:r>
              <a:rPr lang="en-US" sz="700" dirty="0" err="1">
                <a:solidFill>
                  <a:srgbClr val="1A1919"/>
                </a:solidFill>
                <a:latin typeface="Courier"/>
                <a:ea typeface="Courier"/>
                <a:cs typeface="Courier"/>
                <a:sym typeface="Courier"/>
              </a:rPr>
              <a:t>iele</a:t>
            </a:r>
            <a:r>
              <a:rPr lang="en-US" sz="700" dirty="0">
                <a:solidFill>
                  <a:srgbClr val="1A1919"/>
                </a:solidFill>
                <a:latin typeface="Courier"/>
                <a:ea typeface="Courier"/>
                <a:cs typeface="Courier"/>
                <a:sym typeface="Courier"/>
              </a:rPr>
              <a:t>       </a:t>
            </a:r>
            <a:r>
              <a:rPr lang="en-US" sz="700" dirty="0" smtClean="0">
                <a:solidFill>
                  <a:srgbClr val="1A1919"/>
                </a:solidFill>
                <a:latin typeface="Courier"/>
                <a:ea typeface="Courier"/>
                <a:cs typeface="Courier"/>
                <a:sym typeface="Courier"/>
              </a:rPr>
              <a:t>      </a:t>
            </a:r>
            <a:r>
              <a:rPr lang="en-US" sz="700" dirty="0">
                <a:solidFill>
                  <a:srgbClr val="1A1919"/>
                </a:solidFill>
                <a:latin typeface="Courier"/>
                <a:ea typeface="Courier"/>
                <a:cs typeface="Courier"/>
                <a:sym typeface="Courier"/>
              </a:rPr>
              <a:t>NAME        KEYWORD     </a:t>
            </a:r>
            <a:r>
              <a:rPr lang="en-US" sz="700" dirty="0" smtClean="0">
                <a:solidFill>
                  <a:srgbClr val="1A1919"/>
                </a:solidFill>
                <a:latin typeface="Courier"/>
                <a:ea typeface="Courier"/>
                <a:cs typeface="Courier"/>
                <a:sym typeface="Courier"/>
              </a:rPr>
              <a:t>    </a:t>
            </a:r>
            <a:r>
              <a:rPr lang="en-US" sz="700" dirty="0">
                <a:solidFill>
                  <a:srgbClr val="1A1919"/>
                </a:solidFill>
                <a:latin typeface="Courier"/>
                <a:ea typeface="Courier"/>
                <a:cs typeface="Courier"/>
                <a:sym typeface="Courier"/>
              </a:rPr>
              <a:t>S         L   </a:t>
            </a:r>
            <a:r>
              <a:rPr lang="en-US" sz="700" dirty="0" smtClean="0">
                <a:solidFill>
                  <a:srgbClr val="1A1919"/>
                </a:solidFill>
                <a:latin typeface="Courier"/>
                <a:ea typeface="Courier"/>
                <a:cs typeface="Courier"/>
                <a:sym typeface="Courier"/>
              </a:rPr>
              <a:t>    </a:t>
            </a:r>
            <a:r>
              <a:rPr lang="en-US" sz="700" dirty="0">
                <a:solidFill>
                  <a:srgbClr val="1A1919"/>
                </a:solidFill>
                <a:latin typeface="Courier"/>
                <a:ea typeface="Courier"/>
                <a:cs typeface="Courier"/>
                <a:sym typeface="Courier"/>
              </a:rPr>
              <a:t>Angle   </a:t>
            </a:r>
            <a:r>
              <a:rPr lang="en-US" sz="700" b="1" dirty="0">
                <a:solidFill>
                  <a:srgbClr val="1A1919"/>
                </a:solidFill>
                <a:latin typeface="Courier"/>
                <a:ea typeface="Courier"/>
                <a:cs typeface="Courier"/>
                <a:sym typeface="Courier"/>
              </a:rPr>
              <a:t> </a:t>
            </a:r>
            <a:r>
              <a:rPr lang="en-US" sz="700" b="1" dirty="0" err="1">
                <a:solidFill>
                  <a:srgbClr val="1A1919"/>
                </a:solidFill>
                <a:latin typeface="Courier"/>
                <a:ea typeface="Courier"/>
                <a:cs typeface="Courier"/>
                <a:sym typeface="Courier"/>
              </a:rPr>
              <a:t>Emean</a:t>
            </a:r>
            <a:r>
              <a:rPr lang="en-US" sz="700" b="1" dirty="0">
                <a:solidFill>
                  <a:srgbClr val="1A1919"/>
                </a:solidFill>
                <a:latin typeface="Courier"/>
                <a:ea typeface="Courier"/>
                <a:cs typeface="Courier"/>
                <a:sym typeface="Courier"/>
              </a:rPr>
              <a:t>   </a:t>
            </a:r>
            <a:r>
              <a:rPr lang="en-US" sz="700" dirty="0" err="1">
                <a:solidFill>
                  <a:srgbClr val="1A1919"/>
                </a:solidFill>
                <a:latin typeface="Courier"/>
                <a:ea typeface="Courier"/>
                <a:cs typeface="Courier"/>
                <a:sym typeface="Courier"/>
              </a:rPr>
              <a:t>ngamBend</a:t>
            </a:r>
            <a:r>
              <a:rPr lang="en-US" sz="700" dirty="0">
                <a:solidFill>
                  <a:srgbClr val="1A1919"/>
                </a:solidFill>
                <a:latin typeface="Courier"/>
                <a:ea typeface="Courier"/>
                <a:cs typeface="Courier"/>
                <a:sym typeface="Courier"/>
              </a:rPr>
              <a:t>      rho       </a:t>
            </a:r>
            <a:r>
              <a:rPr lang="en-US" sz="700" dirty="0" smtClean="0">
                <a:solidFill>
                  <a:srgbClr val="1A1919"/>
                </a:solidFill>
                <a:latin typeface="Courier"/>
                <a:ea typeface="Courier"/>
                <a:cs typeface="Courier"/>
                <a:sym typeface="Courier"/>
              </a:rPr>
              <a:t>  </a:t>
            </a:r>
            <a:r>
              <a:rPr lang="en-US" sz="700" dirty="0">
                <a:solidFill>
                  <a:srgbClr val="1A1919"/>
                </a:solidFill>
                <a:latin typeface="Courier"/>
                <a:ea typeface="Courier"/>
                <a:cs typeface="Courier"/>
                <a:sym typeface="Courier"/>
              </a:rPr>
              <a:t>B    </a:t>
            </a:r>
            <a:r>
              <a:rPr lang="en-US" sz="700" dirty="0" smtClean="0">
                <a:solidFill>
                  <a:srgbClr val="1A1919"/>
                </a:solidFill>
                <a:latin typeface="Courier"/>
                <a:ea typeface="Courier"/>
                <a:cs typeface="Courier"/>
                <a:sym typeface="Courier"/>
              </a:rPr>
              <a:t>      BETX     </a:t>
            </a:r>
            <a:r>
              <a:rPr lang="en-US" sz="700" dirty="0">
                <a:solidFill>
                  <a:srgbClr val="1A1919"/>
                </a:solidFill>
                <a:latin typeface="Courier"/>
                <a:ea typeface="Courier"/>
                <a:cs typeface="Courier"/>
                <a:sym typeface="Courier"/>
              </a:rPr>
              <a:t>SIGX   </a:t>
            </a:r>
            <a:r>
              <a:rPr lang="en-US" sz="700" dirty="0" smtClean="0">
                <a:solidFill>
                  <a:srgbClr val="1A1919"/>
                </a:solidFill>
                <a:latin typeface="Courier"/>
                <a:ea typeface="Courier"/>
                <a:cs typeface="Courier"/>
                <a:sym typeface="Courier"/>
              </a:rPr>
              <a:t>   </a:t>
            </a:r>
            <a:r>
              <a:rPr lang="en-US" sz="700" dirty="0" err="1" smtClean="0">
                <a:solidFill>
                  <a:srgbClr val="1A1919"/>
                </a:solidFill>
                <a:latin typeface="Courier"/>
                <a:ea typeface="Courier"/>
                <a:cs typeface="Courier"/>
                <a:sym typeface="Courier"/>
              </a:rPr>
              <a:t>divx</a:t>
            </a:r>
            <a:r>
              <a:rPr lang="en-US" sz="700" dirty="0" smtClean="0">
                <a:solidFill>
                  <a:srgbClr val="1A1919"/>
                </a:solidFill>
                <a:latin typeface="Courier"/>
                <a:ea typeface="Courier"/>
                <a:cs typeface="Courier"/>
                <a:sym typeface="Courier"/>
              </a:rPr>
              <a:t>       </a:t>
            </a:r>
            <a:r>
              <a:rPr lang="en-US" sz="700" b="1" dirty="0">
                <a:solidFill>
                  <a:srgbClr val="1A1919"/>
                </a:solidFill>
                <a:latin typeface="Courier"/>
                <a:ea typeface="Courier"/>
                <a:cs typeface="Courier"/>
                <a:sym typeface="Courier"/>
              </a:rPr>
              <a:t>Power</a:t>
            </a:r>
          </a:p>
          <a:p>
            <a:pPr>
              <a:tabLst>
                <a:tab pos="297180" algn="l"/>
              </a:tabLst>
              <a:defRPr sz="1800"/>
            </a:pPr>
            <a:r>
              <a:rPr lang="en-US" sz="600" dirty="0">
                <a:solidFill>
                  <a:srgbClr val="1A1919"/>
                </a:solidFill>
                <a:latin typeface="Courier"/>
                <a:ea typeface="Courier"/>
                <a:cs typeface="Courier"/>
                <a:sym typeface="Courier"/>
              </a:rPr>
              <a:t>                                          </a:t>
            </a:r>
            <a:r>
              <a:rPr lang="en-US" sz="600" dirty="0" smtClean="0">
                <a:solidFill>
                  <a:srgbClr val="1A1919"/>
                </a:solidFill>
                <a:latin typeface="Courier"/>
                <a:ea typeface="Courier"/>
                <a:cs typeface="Courier"/>
                <a:sym typeface="Courier"/>
              </a:rPr>
              <a:t>           </a:t>
            </a:r>
            <a:r>
              <a:rPr lang="en-US" sz="700" dirty="0">
                <a:solidFill>
                  <a:srgbClr val="1A1919"/>
                </a:solidFill>
                <a:latin typeface="Courier"/>
                <a:ea typeface="Courier"/>
                <a:cs typeface="Courier"/>
                <a:sym typeface="Courier"/>
              </a:rPr>
              <a:t>m        m             </a:t>
            </a:r>
            <a:r>
              <a:rPr lang="en-US" sz="700" dirty="0" smtClean="0">
                <a:solidFill>
                  <a:srgbClr val="1A1919"/>
                </a:solidFill>
                <a:latin typeface="Courier"/>
                <a:ea typeface="Courier"/>
                <a:cs typeface="Courier"/>
                <a:sym typeface="Courier"/>
              </a:rPr>
              <a:t>     </a:t>
            </a:r>
            <a:r>
              <a:rPr lang="en-US" sz="700" b="1" dirty="0" err="1">
                <a:solidFill>
                  <a:srgbClr val="1A1919"/>
                </a:solidFill>
                <a:latin typeface="Courier"/>
                <a:ea typeface="Courier"/>
                <a:cs typeface="Courier"/>
                <a:sym typeface="Courier"/>
              </a:rPr>
              <a:t>keV</a:t>
            </a:r>
            <a:r>
              <a:rPr lang="en-US" sz="700" dirty="0">
                <a:solidFill>
                  <a:srgbClr val="1A1919"/>
                </a:solidFill>
                <a:latin typeface="Courier"/>
                <a:ea typeface="Courier"/>
                <a:cs typeface="Courier"/>
                <a:sym typeface="Courier"/>
              </a:rPr>
              <a:t>               </a:t>
            </a:r>
            <a:r>
              <a:rPr lang="en-US" sz="700" dirty="0" smtClean="0">
                <a:solidFill>
                  <a:srgbClr val="1A1919"/>
                </a:solidFill>
                <a:latin typeface="Courier"/>
                <a:ea typeface="Courier"/>
                <a:cs typeface="Courier"/>
                <a:sym typeface="Courier"/>
              </a:rPr>
              <a:t>     </a:t>
            </a:r>
            <a:r>
              <a:rPr lang="en-US" sz="700" dirty="0">
                <a:solidFill>
                  <a:srgbClr val="1A1919"/>
                </a:solidFill>
                <a:latin typeface="Courier"/>
                <a:ea typeface="Courier"/>
                <a:cs typeface="Courier"/>
                <a:sym typeface="Courier"/>
              </a:rPr>
              <a:t>m         T        </a:t>
            </a:r>
            <a:r>
              <a:rPr lang="en-US" sz="700" dirty="0" smtClean="0">
                <a:solidFill>
                  <a:srgbClr val="1A1919"/>
                </a:solidFill>
                <a:latin typeface="Courier"/>
                <a:ea typeface="Courier"/>
                <a:cs typeface="Courier"/>
                <a:sym typeface="Courier"/>
              </a:rPr>
              <a:t>   </a:t>
            </a:r>
            <a:r>
              <a:rPr lang="en-US" sz="700" dirty="0">
                <a:solidFill>
                  <a:srgbClr val="1A1919"/>
                </a:solidFill>
                <a:latin typeface="Courier"/>
                <a:ea typeface="Courier"/>
                <a:cs typeface="Courier"/>
                <a:sym typeface="Courier"/>
              </a:rPr>
              <a:t>m        mm    </a:t>
            </a:r>
            <a:r>
              <a:rPr lang="en-US" sz="700" dirty="0" smtClean="0">
                <a:solidFill>
                  <a:srgbClr val="1A1919"/>
                </a:solidFill>
                <a:latin typeface="Courier"/>
                <a:ea typeface="Courier"/>
                <a:cs typeface="Courier"/>
                <a:sym typeface="Courier"/>
              </a:rPr>
              <a:t>   </a:t>
            </a:r>
            <a:r>
              <a:rPr lang="en-US" sz="700" dirty="0" err="1" smtClean="0">
                <a:solidFill>
                  <a:srgbClr val="1A1919"/>
                </a:solidFill>
                <a:latin typeface="Courier"/>
                <a:ea typeface="Courier"/>
                <a:cs typeface="Courier"/>
                <a:sym typeface="Courier"/>
              </a:rPr>
              <a:t>mrad</a:t>
            </a:r>
            <a:r>
              <a:rPr lang="en-US" sz="700" dirty="0" smtClean="0">
                <a:solidFill>
                  <a:srgbClr val="1A1919"/>
                </a:solidFill>
                <a:latin typeface="Courier"/>
                <a:ea typeface="Courier"/>
                <a:cs typeface="Courier"/>
                <a:sym typeface="Courier"/>
              </a:rPr>
              <a:t>        Watt</a:t>
            </a:r>
          </a:p>
          <a:p>
            <a:pPr>
              <a:tabLst>
                <a:tab pos="297180" algn="l"/>
              </a:tabLst>
              <a:defRPr sz="1800"/>
            </a:pPr>
            <a:r>
              <a:rPr lang="en-US" sz="700" dirty="0" smtClean="0">
                <a:latin typeface="Courier"/>
                <a:ea typeface="Courier"/>
                <a:cs typeface="Courier"/>
                <a:sym typeface="Courier"/>
              </a:rPr>
              <a:t> </a:t>
            </a:r>
            <a:r>
              <a:rPr lang="en-US" sz="700" dirty="0" smtClean="0">
                <a:solidFill>
                  <a:srgbClr val="FF0000"/>
                </a:solidFill>
                <a:latin typeface="Courier"/>
                <a:ea typeface="Courier"/>
                <a:cs typeface="Courier"/>
                <a:sym typeface="Courier"/>
              </a:rPr>
              <a:t> </a:t>
            </a:r>
            <a:r>
              <a:rPr lang="en-US" sz="700" dirty="0">
                <a:solidFill>
                  <a:srgbClr val="FF0000"/>
                </a:solidFill>
                <a:latin typeface="Courier"/>
                <a:ea typeface="Courier"/>
                <a:cs typeface="Courier"/>
                <a:sym typeface="Courier"/>
              </a:rPr>
              <a:t>14            BMVC          SBEND        129      47.26      0.002    154.92    7.2143    2.36e+04    0.024704     315.4    0.5597  0.005639       7368</a:t>
            </a:r>
          </a:p>
          <a:p>
            <a:pPr>
              <a:tabLst>
                <a:tab pos="297180" algn="l"/>
              </a:tabLst>
              <a:defRPr sz="1800"/>
            </a:pPr>
            <a:r>
              <a:rPr lang="en-US" sz="700" dirty="0">
                <a:latin typeface="Courier"/>
                <a:ea typeface="Courier"/>
                <a:cs typeface="Courier"/>
                <a:sym typeface="Courier"/>
              </a:rPr>
              <a:t>  24            BMVC          SBEND      273.8      47.26      0.002    154.92    7.2143    2.36e+04    0.024704     101.8     0.318   0.00564       7368</a:t>
            </a:r>
          </a:p>
          <a:p>
            <a:pPr>
              <a:tabLst>
                <a:tab pos="297180" algn="l"/>
              </a:tabLst>
              <a:defRPr sz="1800"/>
            </a:pPr>
            <a:r>
              <a:rPr lang="en-US" sz="700" dirty="0">
                <a:latin typeface="Courier"/>
                <a:ea typeface="Courier"/>
                <a:cs typeface="Courier"/>
                <a:sym typeface="Courier"/>
              </a:rPr>
              <a:t>  26            BMVC          SBEND      322.1      47.26      0.002    154.92    7.2143    2.36e+04    0.024704     315.4    0.5597  0.005639       7368</a:t>
            </a:r>
          </a:p>
          <a:p>
            <a:pPr>
              <a:tabLst>
                <a:tab pos="297180" algn="l"/>
              </a:tabLst>
              <a:defRPr sz="1800"/>
            </a:pPr>
            <a:r>
              <a:rPr lang="en-US" sz="700" dirty="0">
                <a:latin typeface="Courier"/>
                <a:ea typeface="Courier"/>
                <a:cs typeface="Courier"/>
                <a:sym typeface="Courier"/>
              </a:rPr>
              <a:t>  36            BMVC          SBEND      466.8      47.26      0.002    154.92    7.2143    2.36e+04    0.024704     101.8     0.318   0.00564       7368</a:t>
            </a:r>
          </a:p>
          <a:p>
            <a:pPr>
              <a:tabLst>
                <a:tab pos="297180" algn="l"/>
              </a:tabLst>
              <a:defRPr sz="1800"/>
            </a:pPr>
            <a:r>
              <a:rPr lang="en-US" sz="700" dirty="0">
                <a:latin typeface="Courier"/>
                <a:ea typeface="Courier"/>
                <a:cs typeface="Courier"/>
                <a:sym typeface="Courier"/>
              </a:rPr>
              <a:t>  39            BMHC          SBEND        503      35.19     -0.002    208.03    7.2143    1.76e+04  -0.0331727     21.71    0.1468  0.006974       9893</a:t>
            </a:r>
          </a:p>
          <a:p>
            <a:pPr>
              <a:tabLst>
                <a:tab pos="297180" algn="l"/>
              </a:tabLst>
              <a:defRPr sz="1800"/>
            </a:pPr>
            <a:r>
              <a:rPr lang="en-US" sz="700" dirty="0">
                <a:latin typeface="Courier"/>
                <a:ea typeface="Courier"/>
                <a:cs typeface="Courier"/>
                <a:sym typeface="Courier"/>
              </a:rPr>
              <a:t>  49            BMHC          SBEND      611.6      35.19     -0.002    208.03    7.2143    1.76e+04  -0.0331727     100.1    0.3153  0.006973       9893</a:t>
            </a:r>
          </a:p>
          <a:p>
            <a:pPr>
              <a:tabLst>
                <a:tab pos="297180" algn="l"/>
              </a:tabLst>
              <a:defRPr sz="1800"/>
            </a:pPr>
            <a:r>
              <a:rPr lang="en-US" sz="700" dirty="0">
                <a:latin typeface="Courier"/>
                <a:ea typeface="Courier"/>
                <a:cs typeface="Courier"/>
                <a:sym typeface="Courier"/>
              </a:rPr>
              <a:t>  51            BMHC          SBEND      647.8      35.19     -0.002    208.03    7.2143    1.76e+04  -0.0331727     21.71    0.1468  0.006974       9893</a:t>
            </a:r>
          </a:p>
          <a:p>
            <a:pPr>
              <a:tabLst>
                <a:tab pos="297180" algn="l"/>
              </a:tabLst>
              <a:defRPr sz="1800"/>
            </a:pPr>
            <a:r>
              <a:rPr lang="en-US" sz="700" dirty="0">
                <a:latin typeface="Courier"/>
                <a:ea typeface="Courier"/>
                <a:cs typeface="Courier"/>
                <a:sym typeface="Courier"/>
              </a:rPr>
              <a:t>  61            BMHC          SBEND      756.4      35.19     -0.002    208.03    7.2143    1.76e+04  -0.0331727     100.1    0.3153  0.006973       9893</a:t>
            </a:r>
          </a:p>
          <a:p>
            <a:pPr>
              <a:tabLst>
                <a:tab pos="297180" algn="l"/>
              </a:tabLst>
              <a:defRPr sz="1800"/>
            </a:pPr>
            <a:r>
              <a:rPr lang="en-US" sz="700" dirty="0">
                <a:latin typeface="Courier"/>
                <a:ea typeface="Courier"/>
                <a:cs typeface="Courier"/>
                <a:sym typeface="Courier"/>
              </a:rPr>
              <a:t>  79     MB1.A3C1.DS          SBEND      808.8       10.5 0.00049583    172.87    1.7885    2.12e+04   0.0275653      36.2    0.1896  0.008248       2038</a:t>
            </a:r>
          </a:p>
          <a:p>
            <a:pPr>
              <a:tabLst>
                <a:tab pos="297180" algn="l"/>
              </a:tabLst>
              <a:defRPr sz="1800"/>
            </a:pPr>
            <a:r>
              <a:rPr lang="en-US" sz="700" dirty="0">
                <a:latin typeface="Courier"/>
                <a:ea typeface="Courier"/>
                <a:cs typeface="Courier"/>
                <a:sym typeface="Courier"/>
              </a:rPr>
              <a:t>  81     MB2.A3C1.DS          SBEND      819.9       10.5 0.00049583    172.87    1.7885    2.12e+04   0.0275653     17.59    0.1322  0.008248       2038</a:t>
            </a:r>
          </a:p>
          <a:p>
            <a:pPr>
              <a:tabLst>
                <a:tab pos="297180" algn="l"/>
              </a:tabLst>
              <a:defRPr sz="1800"/>
            </a:pPr>
            <a:r>
              <a:rPr lang="en-US" sz="700" dirty="0">
                <a:latin typeface="Courier"/>
                <a:ea typeface="Courier"/>
                <a:cs typeface="Courier"/>
                <a:sym typeface="Courier"/>
              </a:rPr>
              <a:t>  88     MB3.A3C1.DS          SBEND      833.8       10.5 0.00049583    172.87    1.7885    2.12e+04   0.0275653     36.26    0.1898  0.008233       2038</a:t>
            </a:r>
          </a:p>
          <a:p>
            <a:pPr>
              <a:tabLst>
                <a:tab pos="297180" algn="l"/>
              </a:tabLst>
              <a:defRPr sz="1800"/>
            </a:pPr>
            <a:r>
              <a:rPr lang="en-US" sz="700" dirty="0">
                <a:latin typeface="Courier"/>
                <a:ea typeface="Courier"/>
                <a:cs typeface="Courier"/>
                <a:sym typeface="Courier"/>
              </a:rPr>
              <a:t>  90     MB4.A3C1.DS          SBEND      844.9       10.5 0.00049583    172.87    1.7885    2.12e+04   0.0275653     71.82    0.2671  0.008233       2038</a:t>
            </a:r>
          </a:p>
          <a:p>
            <a:pPr>
              <a:tabLst>
                <a:tab pos="297180" algn="l"/>
              </a:tabLst>
              <a:defRPr sz="1800"/>
            </a:pPr>
            <a:r>
              <a:rPr lang="en-US" sz="700" dirty="0">
                <a:latin typeface="Courier"/>
                <a:ea typeface="Courier"/>
                <a:cs typeface="Courier"/>
                <a:sym typeface="Courier"/>
              </a:rPr>
              <a:t>  98     MB5.A3C2.DS          SBEND      858.8       10.5 0.00049583    172.87    1.7885    2.12e+04   0.0275653      35.5    0.1878  0.008334       2038</a:t>
            </a:r>
          </a:p>
          <a:p>
            <a:pPr>
              <a:tabLst>
                <a:tab pos="297180" algn="l"/>
              </a:tabLst>
              <a:defRPr sz="1800"/>
            </a:pPr>
            <a:r>
              <a:rPr lang="en-US" sz="700" dirty="0">
                <a:latin typeface="Courier"/>
                <a:ea typeface="Courier"/>
                <a:cs typeface="Courier"/>
                <a:sym typeface="Courier"/>
              </a:rPr>
              <a:t> 100     MB6.A3C2.DS          SBEND      869.9       10.5 0.00049583    172.87    1.7885    2.12e+04   0.0275653     17.04    0.1301  0.008334       2038</a:t>
            </a:r>
          </a:p>
          <a:p>
            <a:pPr>
              <a:tabLst>
                <a:tab pos="297180" algn="l"/>
              </a:tabLst>
              <a:defRPr sz="1800"/>
            </a:pPr>
            <a:r>
              <a:rPr lang="en-US" sz="700" dirty="0">
                <a:latin typeface="Courier"/>
                <a:ea typeface="Courier"/>
                <a:cs typeface="Courier"/>
                <a:sym typeface="Courier"/>
              </a:rPr>
              <a:t> 107     MB7.A3C2.DS          SBEND      883.8       10.5 0.00049583    172.87    1.7885    2.12e+04   0.0275653     36.37      0.19  0.008385       2038</a:t>
            </a:r>
          </a:p>
          <a:p>
            <a:pPr>
              <a:tabLst>
                <a:tab pos="297180" algn="l"/>
              </a:tabLst>
              <a:defRPr sz="1800"/>
            </a:pPr>
            <a:r>
              <a:rPr lang="en-US" sz="700" dirty="0">
                <a:latin typeface="Courier"/>
                <a:ea typeface="Courier"/>
                <a:cs typeface="Courier"/>
                <a:sym typeface="Courier"/>
              </a:rPr>
              <a:t> 109     MB8.A3C2.DS          SBEND      894.9       10.5 0.00049583    172.87    1.7885    2.12e+04   0.0275653     73.15    0.2695  0.008385       2038</a:t>
            </a:r>
          </a:p>
          <a:p>
            <a:pPr>
              <a:tabLst>
                <a:tab pos="297180" algn="l"/>
              </a:tabLst>
              <a:defRPr sz="1800"/>
            </a:pPr>
            <a:r>
              <a:rPr lang="en-US" sz="700" dirty="0">
                <a:latin typeface="Courier"/>
                <a:ea typeface="Courier"/>
                <a:cs typeface="Courier"/>
                <a:sym typeface="Courier"/>
              </a:rPr>
              <a:t> 119        MB9.A3C3          SBEND      908.8       10.5 0.00099166    345.74    3.5771    1.06e+04   0.0551306     36.11    0.1894  0.008386       8152</a:t>
            </a:r>
          </a:p>
          <a:p>
            <a:pPr>
              <a:tabLst>
                <a:tab pos="297180" algn="l"/>
              </a:tabLst>
              <a:defRPr sz="1800"/>
            </a:pPr>
            <a:r>
              <a:rPr lang="en-US" sz="700" dirty="0">
                <a:latin typeface="Courier"/>
                <a:ea typeface="Courier"/>
                <a:cs typeface="Courier"/>
                <a:sym typeface="Courier"/>
              </a:rPr>
              <a:t> 121       MB10.A3C3          SBEND      919.9       10.5 0.00099166    345.74    3.5771    1.06e+04   0.0551306     17.09    0.1303  0.008386       8152</a:t>
            </a:r>
          </a:p>
          <a:p>
            <a:pPr>
              <a:tabLst>
                <a:tab pos="297180" algn="l"/>
              </a:tabLst>
              <a:defRPr sz="1800"/>
            </a:pPr>
            <a:r>
              <a:rPr lang="en-US" sz="700" dirty="0">
                <a:latin typeface="Courier"/>
                <a:ea typeface="Courier"/>
                <a:cs typeface="Courier"/>
                <a:sym typeface="Courier"/>
              </a:rPr>
              <a:t> 130       MB11.A3C3          SBEND      933.8       10.5 0.00099166    345.74    3.5771    1.06e+04   0.0551306     36.29    0.1898   0.00838       8152</a:t>
            </a:r>
          </a:p>
          <a:p>
            <a:pPr>
              <a:tabLst>
                <a:tab pos="297180" algn="l"/>
              </a:tabLst>
              <a:defRPr sz="1800"/>
            </a:pPr>
            <a:r>
              <a:rPr lang="en-US" sz="700" dirty="0">
                <a:latin typeface="Courier"/>
                <a:ea typeface="Courier"/>
                <a:cs typeface="Courier"/>
                <a:sym typeface="Courier"/>
              </a:rPr>
              <a:t> 132       MB12.A3C3          SBEND      944.9       10.5 0.00099166    345.74    3.5771    1.06e+04   0.0551306     72.99    0.2692   0.00838       8152</a:t>
            </a:r>
          </a:p>
          <a:p>
            <a:pPr>
              <a:tabLst>
                <a:tab pos="297180" algn="l"/>
              </a:tabLst>
              <a:defRPr sz="1800"/>
            </a:pPr>
            <a:endParaRPr lang="en-US" sz="700" dirty="0">
              <a:latin typeface="Courier"/>
              <a:ea typeface="Courier"/>
              <a:cs typeface="Courier"/>
              <a:sym typeface="Courier"/>
            </a:endParaRPr>
          </a:p>
          <a:p>
            <a:pPr>
              <a:tabLst>
                <a:tab pos="297180" algn="l"/>
              </a:tabLst>
              <a:defRPr sz="1800"/>
            </a:pPr>
            <a:r>
              <a:rPr lang="en-US" sz="1200" dirty="0">
                <a:latin typeface="Courier"/>
                <a:ea typeface="Courier"/>
                <a:cs typeface="Courier"/>
                <a:sym typeface="Courier"/>
              </a:rPr>
              <a:t>from summing up energy loss the 6592 bends U0sum=7.801 GeV   </a:t>
            </a:r>
            <a:r>
              <a:rPr lang="en-US" sz="1200" dirty="0" err="1" smtClean="0">
                <a:latin typeface="Courier"/>
                <a:ea typeface="Courier"/>
                <a:cs typeface="Courier"/>
                <a:sym typeface="Courier"/>
              </a:rPr>
              <a:t>PowSum</a:t>
            </a:r>
            <a:r>
              <a:rPr lang="en-US" sz="1200" dirty="0">
                <a:latin typeface="Courier"/>
                <a:ea typeface="Courier"/>
                <a:cs typeface="Courier"/>
                <a:sym typeface="Courier"/>
              </a:rPr>
              <a:t>=51.4238 MW</a:t>
            </a:r>
          </a:p>
          <a:p>
            <a:pPr>
              <a:tabLst>
                <a:tab pos="297180" algn="l"/>
              </a:tabLst>
              <a:defRPr sz="1800"/>
            </a:pPr>
            <a:endParaRPr sz="700" dirty="0">
              <a:latin typeface="Courier"/>
              <a:ea typeface="Courier"/>
              <a:cs typeface="Courier"/>
              <a:sym typeface="Courier"/>
            </a:endParaRPr>
          </a:p>
          <a:p>
            <a:pPr>
              <a:tabLst>
                <a:tab pos="297180" algn="l"/>
              </a:tabLst>
              <a:defRPr sz="1800"/>
            </a:pPr>
            <a:endParaRPr sz="700" dirty="0">
              <a:latin typeface="Courier"/>
              <a:ea typeface="Courier"/>
              <a:cs typeface="Courier"/>
              <a:sym typeface="Courier"/>
            </a:endParaRPr>
          </a:p>
          <a:p>
            <a:pPr>
              <a:tabLst>
                <a:tab pos="297180" algn="l"/>
              </a:tabLst>
              <a:defRPr sz="1800"/>
            </a:pPr>
            <a:r>
              <a:rPr sz="700" dirty="0">
                <a:latin typeface="Courier"/>
                <a:ea typeface="Courier"/>
                <a:cs typeface="Courier"/>
                <a:sym typeface="Courier"/>
              </a:rPr>
              <a:t>Quads, at 1 sigmax, horizontal</a:t>
            </a:r>
          </a:p>
          <a:p>
            <a:pPr>
              <a:tabLst>
                <a:tab pos="297180" algn="l"/>
              </a:tabLst>
              <a:defRPr sz="1800"/>
            </a:pPr>
            <a:r>
              <a:rPr sz="700" dirty="0">
                <a:latin typeface="Courier"/>
                <a:ea typeface="Courier"/>
                <a:cs typeface="Courier"/>
                <a:sym typeface="Courier"/>
              </a:rPr>
              <a:t>iele         Element          s      betx      sigx      divx          K1L            k0       L            x        Angle      Emean       ngam</a:t>
            </a:r>
            <a:r>
              <a:rPr lang="en-US" sz="700" dirty="0">
                <a:latin typeface="Courier"/>
                <a:ea typeface="Courier"/>
                <a:cs typeface="Courier"/>
                <a:sym typeface="Courier"/>
              </a:rPr>
              <a:t>       Power</a:t>
            </a:r>
          </a:p>
          <a:p>
            <a:pPr>
              <a:tabLst>
                <a:tab pos="297180" algn="l"/>
              </a:tabLst>
              <a:defRPr sz="1800"/>
            </a:pPr>
            <a:r>
              <a:rPr lang="en-US" sz="700" dirty="0">
                <a:latin typeface="Courier"/>
                <a:ea typeface="Courier"/>
                <a:cs typeface="Courier"/>
                <a:sym typeface="Courier"/>
              </a:rPr>
              <a:t> 			 </a:t>
            </a:r>
            <a:r>
              <a:rPr lang="en-US" sz="700" dirty="0" smtClean="0">
                <a:latin typeface="Courier"/>
                <a:ea typeface="Courier"/>
                <a:cs typeface="Courier"/>
                <a:sym typeface="Courier"/>
              </a:rPr>
              <a:t>            m         </a:t>
            </a:r>
            <a:r>
              <a:rPr lang="en-US" sz="700" dirty="0">
                <a:latin typeface="Courier"/>
                <a:ea typeface="Courier"/>
                <a:cs typeface="Courier"/>
                <a:sym typeface="Courier"/>
              </a:rPr>
              <a:t>m        mm      </a:t>
            </a:r>
            <a:r>
              <a:rPr lang="en-US" sz="700" dirty="0" err="1">
                <a:latin typeface="Courier"/>
                <a:ea typeface="Courier"/>
                <a:cs typeface="Courier"/>
                <a:sym typeface="Courier"/>
              </a:rPr>
              <a:t>mrad</a:t>
            </a:r>
            <a:r>
              <a:rPr lang="en-US" sz="700" dirty="0">
                <a:latin typeface="Courier"/>
                <a:ea typeface="Courier"/>
                <a:cs typeface="Courier"/>
                <a:sym typeface="Courier"/>
              </a:rPr>
              <a:t>          m-2           m-1       m           mm                     </a:t>
            </a:r>
            <a:r>
              <a:rPr lang="en-US" sz="700" dirty="0" err="1">
                <a:latin typeface="Courier"/>
                <a:ea typeface="Courier"/>
                <a:cs typeface="Courier"/>
                <a:sym typeface="Courier"/>
              </a:rPr>
              <a:t>keV</a:t>
            </a:r>
            <a:r>
              <a:rPr lang="en-US" sz="700" dirty="0">
                <a:latin typeface="Courier"/>
                <a:ea typeface="Courier"/>
                <a:cs typeface="Courier"/>
                <a:sym typeface="Courier"/>
              </a:rPr>
              <a:t>                   Watt</a:t>
            </a:r>
            <a:endParaRPr sz="700" dirty="0">
              <a:latin typeface="Courier"/>
              <a:ea typeface="Courier"/>
              <a:cs typeface="Courier"/>
              <a:sym typeface="Courier"/>
            </a:endParaRPr>
          </a:p>
          <a:p>
            <a:pPr>
              <a:tabLst>
                <a:tab pos="297180" algn="l"/>
              </a:tabLst>
              <a:defRPr sz="1800"/>
            </a:pPr>
            <a:r>
              <a:rPr sz="700" dirty="0">
                <a:latin typeface="Courier"/>
                <a:ea typeface="Courier"/>
                <a:cs typeface="Courier"/>
                <a:sym typeface="Courier"/>
              </a:rPr>
              <a:t> </a:t>
            </a:r>
            <a:r>
              <a:rPr lang="en-US" sz="700" dirty="0">
                <a:latin typeface="Courier"/>
                <a:ea typeface="Courier"/>
                <a:cs typeface="Courier"/>
                <a:sym typeface="Courier"/>
              </a:rPr>
              <a:t>  </a:t>
            </a:r>
            <a:r>
              <a:rPr lang="en-US" sz="700" dirty="0">
                <a:solidFill>
                  <a:srgbClr val="FF0000"/>
                </a:solidFill>
                <a:latin typeface="Courier"/>
                <a:ea typeface="Courier"/>
                <a:cs typeface="Courier"/>
                <a:sym typeface="Courier"/>
              </a:rPr>
              <a:t>3              Q4       3.07      16.7     0.129  0.007701       -0.6072    7.8304e-05  1.0741   3.9205e-21  8.41039e-05    286.651   0.303374    573.256</a:t>
            </a:r>
          </a:p>
          <a:p>
            <a:pPr>
              <a:tabLst>
                <a:tab pos="297180" algn="l"/>
              </a:tabLst>
              <a:defRPr sz="1800"/>
            </a:pPr>
            <a:r>
              <a:rPr lang="en-US" sz="700" dirty="0">
                <a:solidFill>
                  <a:srgbClr val="FF0000"/>
                </a:solidFill>
                <a:latin typeface="Courier"/>
                <a:ea typeface="Courier"/>
                <a:cs typeface="Courier"/>
                <a:sym typeface="Courier"/>
              </a:rPr>
              <a:t>   5              Q3       6.31       127    0.3545  0.002801       0.27506    9.7521e-05  1.2351   1.3913e-20   0.00012045    356.999   0.434479    1022.47</a:t>
            </a:r>
          </a:p>
          <a:p>
            <a:pPr>
              <a:tabLst>
                <a:tab pos="297180" algn="l"/>
              </a:tabLst>
              <a:defRPr sz="1800"/>
            </a:pPr>
            <a:r>
              <a:rPr lang="en-US" sz="700" dirty="0">
                <a:latin typeface="Courier"/>
                <a:ea typeface="Courier"/>
                <a:cs typeface="Courier"/>
                <a:sym typeface="Courier"/>
              </a:rPr>
              <a:t>   8              Q2       65.4      28.7    0.1688  0.005882     -0.038944    6.5752e-06       1    2.412e-20   6.5752e-06    24.0701  0.0237176    3.76329</a:t>
            </a:r>
          </a:p>
          <a:p>
            <a:pPr>
              <a:tabLst>
                <a:tab pos="297180" algn="l"/>
              </a:tabLst>
              <a:defRPr sz="1800"/>
            </a:pPr>
            <a:r>
              <a:rPr lang="en-US" sz="700" dirty="0">
                <a:latin typeface="Courier"/>
                <a:ea typeface="Courier"/>
                <a:cs typeface="Courier"/>
                <a:sym typeface="Courier"/>
              </a:rPr>
              <a:t>  10              Q1       80.8       101    0.3168  0.003135      0.033179    1.0511e-05       1   4.0143e-20  1.05115e-05    38.4799  0.0379163    9.61782</a:t>
            </a:r>
          </a:p>
          <a:p>
            <a:pPr>
              <a:tabLst>
                <a:tab pos="297180" algn="l"/>
              </a:tabLst>
              <a:defRPr sz="1800"/>
            </a:pPr>
            <a:r>
              <a:rPr lang="en-US" sz="700" dirty="0">
                <a:latin typeface="Courier"/>
                <a:ea typeface="Courier"/>
                <a:cs typeface="Courier"/>
                <a:sym typeface="Courier"/>
              </a:rPr>
              <a:t>  13             QDV       81.8       102     0.318  0.003123     -0.014755    4.6918e-06     0.5   4.0051e-20  2.34588e-06    17.1753 0.00846191   0.958055</a:t>
            </a:r>
          </a:p>
          <a:p>
            <a:pPr>
              <a:tabLst>
                <a:tab pos="297180" algn="l"/>
              </a:tabLst>
              <a:defRPr sz="1800"/>
            </a:pPr>
            <a:r>
              <a:rPr lang="en-US" sz="700" dirty="0">
                <a:latin typeface="Courier"/>
                <a:ea typeface="Courier"/>
                <a:cs typeface="Courier"/>
                <a:sym typeface="Courier"/>
              </a:rPr>
              <a:t>  15            QFV2        130       312    0.5568  0.001784       0.02951    1.6431e-05       1   5.3019e-18  1.64308e-05     60.149  0.0592681    23.4999</a:t>
            </a:r>
          </a:p>
          <a:p>
            <a:pPr>
              <a:tabLst>
                <a:tab pos="297180" algn="l"/>
              </a:tabLst>
              <a:defRPr sz="1800"/>
            </a:pPr>
            <a:r>
              <a:rPr lang="en-US" sz="700" dirty="0">
                <a:latin typeface="Courier"/>
                <a:ea typeface="Courier"/>
                <a:cs typeface="Courier"/>
                <a:sym typeface="Courier"/>
              </a:rPr>
              <a:t>  19            QDV2        178      8.04   0.08934   0.01112      -0.02951    2.6363e-06       1    8.399e-18  2.63629e-06    9.65078 0.00950944   0.604971</a:t>
            </a:r>
          </a:p>
          <a:p>
            <a:pPr>
              <a:tabLst>
                <a:tab pos="297180" algn="l"/>
              </a:tabLst>
              <a:defRPr sz="1800"/>
            </a:pPr>
            <a:r>
              <a:rPr lang="en-US" sz="700" dirty="0">
                <a:latin typeface="Courier"/>
                <a:ea typeface="Courier"/>
                <a:cs typeface="Courier"/>
                <a:sym typeface="Courier"/>
              </a:rPr>
              <a:t>  23            QFV2        227       315    0.5597  0.001774       0.02951    1.6517e-05       1   2.2837e-17  1.65167e-05    60.4635   0.059578    23.7463</a:t>
            </a:r>
          </a:p>
          <a:p>
            <a:pPr>
              <a:tabLst>
                <a:tab pos="297180" algn="l"/>
              </a:tabLst>
              <a:defRPr sz="1800"/>
            </a:pPr>
            <a:r>
              <a:rPr lang="en-US" sz="700" dirty="0">
                <a:latin typeface="Courier"/>
                <a:ea typeface="Courier"/>
                <a:cs typeface="Courier"/>
                <a:sym typeface="Courier"/>
              </a:rPr>
              <a:t>  25            QDV2        275       102     0.318  0.003123      -0.02951    9.3835e-06       1   1.0464e-17  9.38351e-06    34.3507  0.0338476    7.66444</a:t>
            </a:r>
          </a:p>
          <a:p>
            <a:pPr>
              <a:tabLst>
                <a:tab pos="297180" algn="l"/>
              </a:tabLst>
              <a:defRPr sz="1800"/>
            </a:pPr>
            <a:r>
              <a:rPr lang="en-US" sz="1200" dirty="0" err="1">
                <a:latin typeface="Courier"/>
                <a:ea typeface="Courier"/>
                <a:cs typeface="Courier"/>
                <a:sym typeface="Courier"/>
              </a:rPr>
              <a:t>PowSum</a:t>
            </a:r>
            <a:r>
              <a:rPr lang="en-US" sz="1200" dirty="0">
                <a:latin typeface="Courier"/>
                <a:ea typeface="Courier"/>
                <a:cs typeface="Courier"/>
                <a:sym typeface="Courier"/>
              </a:rPr>
              <a:t>=91.4409 kW</a:t>
            </a:r>
            <a:endParaRPr sz="1200" dirty="0">
              <a:latin typeface="Courier"/>
              <a:ea typeface="Courier"/>
              <a:cs typeface="Courier"/>
              <a:sym typeface="Courier"/>
            </a:endParaRPr>
          </a:p>
          <a:p>
            <a:pPr>
              <a:tabLst>
                <a:tab pos="297180" algn="l"/>
              </a:tabLst>
              <a:defRPr sz="1800"/>
            </a:pPr>
            <a:r>
              <a:rPr sz="700" dirty="0">
                <a:solidFill>
                  <a:srgbClr val="D8232A"/>
                </a:solidFill>
                <a:latin typeface="Courier"/>
                <a:ea typeface="Courier"/>
                <a:cs typeface="Courier"/>
                <a:sym typeface="Courier"/>
              </a:rPr>
              <a:t>  </a:t>
            </a:r>
            <a:endParaRPr sz="700" dirty="0"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88" name="Shape 88"/>
          <p:cNvSpPr/>
          <p:nvPr/>
        </p:nvSpPr>
        <p:spPr>
          <a:xfrm>
            <a:off x="0" y="6530788"/>
            <a:ext cx="6814686" cy="269304"/>
          </a:xfrm>
          <a:prstGeom prst="rect">
            <a:avLst/>
          </a:prstGeom>
          <a:solidFill>
            <a:srgbClr val="FDEAD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90" tIns="34290" rIns="34290" bIns="34290" anchor="ctr">
            <a:spAutoFit/>
          </a:bodyPr>
          <a:lstStyle/>
          <a:p>
            <a:pPr lvl="0" algn="l">
              <a:defRPr sz="1800"/>
            </a:pPr>
            <a:r>
              <a:rPr sz="1300" dirty="0">
                <a:solidFill>
                  <a:srgbClr val="1A1919"/>
                </a:solidFill>
                <a:latin typeface="Calibri"/>
                <a:ea typeface="Calibri"/>
                <a:cs typeface="Calibri"/>
                <a:sym typeface="Times"/>
              </a:rPr>
              <a:t>Based on  tlep_v12a_cern_full_ring.madx   from Roman Martin      received by email on 10/12/2014</a:t>
            </a:r>
          </a:p>
        </p:txBody>
      </p:sp>
      <p:sp>
        <p:nvSpPr>
          <p:cNvPr id="90" name="Shape 90"/>
          <p:cNvSpPr/>
          <p:nvPr/>
        </p:nvSpPr>
        <p:spPr>
          <a:xfrm>
            <a:off x="4694836" y="1119973"/>
            <a:ext cx="4239700" cy="284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90" tIns="34290" rIns="34290" bIns="34290" anchor="ctr">
            <a:spAutoFit/>
          </a:bodyPr>
          <a:lstStyle>
            <a:lvl1pPr algn="l">
              <a:tabLst>
                <a:tab pos="330200" algn="l"/>
              </a:tabLst>
              <a:defRPr sz="1200" b="1">
                <a:solidFill>
                  <a:srgbClr val="D8232A"/>
                </a:solidFill>
                <a:latin typeface="+mj-lt"/>
                <a:ea typeface="+mj-ea"/>
                <a:cs typeface="+mj-cs"/>
                <a:sym typeface="Times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40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red color :   energy over 100 keV,   and within 200 m of IP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2870" y="1105018"/>
            <a:ext cx="1693755" cy="369332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b="1" dirty="0">
                <a:ea typeface="Courier"/>
                <a:cs typeface="Courier"/>
                <a:sym typeface="Courier"/>
              </a:rPr>
              <a:t>MDISIM </a:t>
            </a:r>
            <a:r>
              <a:rPr lang="en-US" b="1" dirty="0" smtClean="0">
                <a:ea typeface="Courier"/>
                <a:cs typeface="Courier"/>
                <a:sym typeface="Courier"/>
              </a:rPr>
              <a:t>output </a:t>
            </a:r>
            <a:endParaRPr lang="en-GB" b="1" dirty="0"/>
          </a:p>
        </p:txBody>
      </p:sp>
      <p:sp>
        <p:nvSpPr>
          <p:cNvPr id="14" name="Rectangle 13"/>
          <p:cNvSpPr/>
          <p:nvPr/>
        </p:nvSpPr>
        <p:spPr>
          <a:xfrm>
            <a:off x="7934167" y="1682903"/>
            <a:ext cx="416051" cy="360721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3937461" y="1682903"/>
            <a:ext cx="383632" cy="360721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hape 59"/>
          <p:cNvSpPr/>
          <p:nvPr/>
        </p:nvSpPr>
        <p:spPr>
          <a:xfrm flipV="1">
            <a:off x="8193430" y="1475816"/>
            <a:ext cx="0" cy="199743"/>
          </a:xfrm>
          <a:prstGeom prst="line">
            <a:avLst/>
          </a:prstGeom>
          <a:ln w="38100">
            <a:solidFill>
              <a:srgbClr val="D8232A"/>
            </a:solidFill>
            <a:miter lim="400000"/>
            <a:headEnd type="stealth"/>
          </a:ln>
        </p:spPr>
        <p:txBody>
          <a:bodyPr lIns="0" tIns="0" rIns="0" bIns="0"/>
          <a:lstStyle/>
          <a:p>
            <a:pPr lvl="0" algn="l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" name="Shape 59"/>
          <p:cNvSpPr/>
          <p:nvPr/>
        </p:nvSpPr>
        <p:spPr>
          <a:xfrm flipV="1">
            <a:off x="4145065" y="1475816"/>
            <a:ext cx="0" cy="199743"/>
          </a:xfrm>
          <a:prstGeom prst="line">
            <a:avLst/>
          </a:prstGeom>
          <a:ln w="38100">
            <a:solidFill>
              <a:srgbClr val="D8232A"/>
            </a:solidFill>
            <a:miter lim="400000"/>
            <a:headEnd type="stealth"/>
          </a:ln>
        </p:spPr>
        <p:txBody>
          <a:bodyPr lIns="0" tIns="0" rIns="0" bIns="0"/>
          <a:lstStyle/>
          <a:p>
            <a:pPr lvl="0" algn="l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12" name="Group 11"/>
          <p:cNvGrpSpPr/>
          <p:nvPr/>
        </p:nvGrpSpPr>
        <p:grpSpPr>
          <a:xfrm>
            <a:off x="7980168" y="4547954"/>
            <a:ext cx="597877" cy="586991"/>
            <a:chOff x="7872047" y="1258271"/>
            <a:chExt cx="597877" cy="1158740"/>
          </a:xfrm>
        </p:grpSpPr>
        <p:sp>
          <p:nvSpPr>
            <p:cNvPr id="18" name="Shape 59"/>
            <p:cNvSpPr/>
            <p:nvPr/>
          </p:nvSpPr>
          <p:spPr>
            <a:xfrm flipV="1">
              <a:off x="8205099" y="1258271"/>
              <a:ext cx="0" cy="199743"/>
            </a:xfrm>
            <a:prstGeom prst="line">
              <a:avLst/>
            </a:prstGeom>
            <a:ln w="38100">
              <a:solidFill>
                <a:srgbClr val="D8232A"/>
              </a:solidFill>
              <a:miter lim="400000"/>
              <a:headEnd type="stealth"/>
            </a:ln>
          </p:spPr>
          <p:txBody>
            <a:bodyPr lIns="0" tIns="0" rIns="0" bIns="0"/>
            <a:lstStyle/>
            <a:p>
              <a:pPr lvl="0" algn="l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872047" y="1467784"/>
              <a:ext cx="597877" cy="949227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882109" y="4547954"/>
            <a:ext cx="468921" cy="586991"/>
            <a:chOff x="3995616" y="1258271"/>
            <a:chExt cx="468921" cy="1164498"/>
          </a:xfrm>
        </p:grpSpPr>
        <p:sp>
          <p:nvSpPr>
            <p:cNvPr id="21" name="Rectangle 20"/>
            <p:cNvSpPr/>
            <p:nvPr/>
          </p:nvSpPr>
          <p:spPr>
            <a:xfrm>
              <a:off x="3995616" y="1473542"/>
              <a:ext cx="468921" cy="949227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Shape 59"/>
            <p:cNvSpPr/>
            <p:nvPr/>
          </p:nvSpPr>
          <p:spPr>
            <a:xfrm flipV="1">
              <a:off x="4234885" y="1258271"/>
              <a:ext cx="0" cy="199743"/>
            </a:xfrm>
            <a:prstGeom prst="line">
              <a:avLst/>
            </a:prstGeom>
            <a:ln w="38100">
              <a:solidFill>
                <a:srgbClr val="D8232A"/>
              </a:solidFill>
              <a:miter lim="400000"/>
              <a:headEnd type="stealth"/>
            </a:ln>
          </p:spPr>
          <p:txBody>
            <a:bodyPr lIns="0" tIns="0" rIns="0" bIns="0"/>
            <a:lstStyle/>
            <a:p>
              <a:pPr lvl="0" algn="l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4902682" y="620333"/>
            <a:ext cx="1379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(TLEP_V12A)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03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xfrm>
            <a:off x="457200" y="-40357"/>
            <a:ext cx="8229600" cy="1143000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200" b="1" dirty="0">
                <a:solidFill>
                  <a:srgbClr val="1A1919"/>
                </a:solidFill>
              </a:rPr>
              <a:t>SynRad bend </a:t>
            </a:r>
            <a:r>
              <a:rPr sz="2200" b="1" dirty="0" smtClean="0">
                <a:solidFill>
                  <a:srgbClr val="1A1919"/>
                </a:solidFill>
              </a:rPr>
              <a:t>cones</a:t>
            </a:r>
            <a:r>
              <a:rPr lang="en-US" sz="2200" b="1" dirty="0" smtClean="0">
                <a:solidFill>
                  <a:srgbClr val="1A1919"/>
                </a:solidFill>
              </a:rPr>
              <a:t> for</a:t>
            </a:r>
            <a:r>
              <a:rPr sz="2200" b="1" dirty="0" smtClean="0">
                <a:solidFill>
                  <a:srgbClr val="1A1919"/>
                </a:solidFill>
              </a:rPr>
              <a:t> </a:t>
            </a:r>
            <a:r>
              <a:rPr sz="2200" b="1" dirty="0" smtClean="0">
                <a:solidFill>
                  <a:srgbClr val="1A1A18"/>
                </a:solidFill>
              </a:rPr>
              <a:t>CERN</a:t>
            </a:r>
            <a:r>
              <a:rPr lang="en-US" sz="2200" b="1" dirty="0" smtClean="0">
                <a:solidFill>
                  <a:srgbClr val="1A1A18"/>
                </a:solidFill>
              </a:rPr>
              <a:t> optics</a:t>
            </a:r>
            <a:endParaRPr sz="2200" b="1" dirty="0">
              <a:solidFill>
                <a:srgbClr val="1A1A18"/>
              </a:solidFill>
            </a:endParaRPr>
          </a:p>
        </p:txBody>
      </p:sp>
      <p:sp>
        <p:nvSpPr>
          <p:cNvPr id="93" name="Shape 93"/>
          <p:cNvSpPr>
            <a:spLocks noGrp="1"/>
          </p:cNvSpPr>
          <p:nvPr>
            <p:ph type="sldNum" sz="quarter" idx="2"/>
          </p:nvPr>
        </p:nvSpPr>
        <p:spPr>
          <a:xfrm>
            <a:off x="8915400" y="6583680"/>
            <a:ext cx="240030" cy="28575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300"/>
              <a:t>18</a:t>
            </a:fld>
            <a:endParaRPr sz="1300"/>
          </a:p>
        </p:txBody>
      </p:sp>
      <p:pic>
        <p:nvPicPr>
          <p:cNvPr id="94" name="MDISi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020" y="2313597"/>
            <a:ext cx="8572501" cy="2733726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Shape 95"/>
          <p:cNvSpPr/>
          <p:nvPr/>
        </p:nvSpPr>
        <p:spPr>
          <a:xfrm>
            <a:off x="668908" y="2699318"/>
            <a:ext cx="287258" cy="407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90" tIns="34290" rIns="34290" bIns="34290" anchor="ctr">
            <a:spAutoFit/>
          </a:bodyPr>
          <a:lstStyle>
            <a:lvl1pPr>
              <a:defRPr sz="2400" b="1">
                <a:solidFill>
                  <a:srgbClr val="1A1919"/>
                </a:solidFill>
                <a:latin typeface="+mj-lt"/>
                <a:ea typeface="+mj-ea"/>
                <a:cs typeface="+mj-cs"/>
                <a:sym typeface="Times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200" dirty="0">
                <a:latin typeface="Calibri"/>
                <a:ea typeface="Calibri"/>
                <a:cs typeface="Calibri"/>
              </a:rPr>
              <a:t>IP</a:t>
            </a:r>
          </a:p>
        </p:txBody>
      </p:sp>
      <p:sp>
        <p:nvSpPr>
          <p:cNvPr id="96" name="Shape 96"/>
          <p:cNvSpPr/>
          <p:nvPr/>
        </p:nvSpPr>
        <p:spPr>
          <a:xfrm>
            <a:off x="697231" y="1279156"/>
            <a:ext cx="1338828" cy="207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90" tIns="34290" rIns="34290" bIns="34290" anchor="ctr">
            <a:spAutoFit/>
          </a:bodyPr>
          <a:lstStyle/>
          <a:p>
            <a:pPr>
              <a:tabLst>
                <a:tab pos="297180" algn="l"/>
              </a:tabLst>
              <a:defRPr sz="1800"/>
            </a:pPr>
            <a:r>
              <a:rPr sz="800" dirty="0">
                <a:solidFill>
                  <a:srgbClr val="1A1919"/>
                </a:solidFill>
                <a:latin typeface="Calibri"/>
                <a:ea typeface="Calibri"/>
                <a:cs typeface="Calibri"/>
                <a:sym typeface="Times"/>
              </a:rPr>
              <a:t>MDISIM/</a:t>
            </a:r>
            <a:r>
              <a:rPr sz="900" dirty="0">
                <a:solidFill>
                  <a:srgbClr val="1A1919"/>
                </a:solidFill>
                <a:latin typeface="Calibri"/>
                <a:ea typeface="Calibri"/>
                <a:cs typeface="Calibri"/>
                <a:sym typeface="Times"/>
              </a:rPr>
              <a:t>root</a:t>
            </a:r>
            <a:r>
              <a:rPr sz="800" dirty="0">
                <a:solidFill>
                  <a:srgbClr val="1A1919"/>
                </a:solidFill>
                <a:latin typeface="Calibri"/>
                <a:ea typeface="Calibri"/>
                <a:cs typeface="Calibri"/>
                <a:sym typeface="Times"/>
              </a:rPr>
              <a:t>/ 3d-OGL display</a:t>
            </a:r>
          </a:p>
        </p:txBody>
      </p:sp>
      <p:sp>
        <p:nvSpPr>
          <p:cNvPr id="97" name="Shape 97"/>
          <p:cNvSpPr/>
          <p:nvPr/>
        </p:nvSpPr>
        <p:spPr>
          <a:xfrm>
            <a:off x="4619785" y="1873009"/>
            <a:ext cx="4064296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90" tIns="34290" rIns="34290" bIns="34290" anchor="ctr">
            <a:spAutoFit/>
          </a:bodyPr>
          <a:lstStyle>
            <a:lvl1pPr>
              <a:defRPr sz="1800" b="1">
                <a:solidFill>
                  <a:srgbClr val="1A1919"/>
                </a:solidFill>
                <a:latin typeface="+mj-lt"/>
                <a:ea typeface="+mj-ea"/>
                <a:cs typeface="+mj-cs"/>
                <a:sym typeface="Times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 dirty="0">
                <a:solidFill>
                  <a:srgbClr val="1A1919"/>
                </a:solidFill>
                <a:latin typeface="Calibri"/>
                <a:ea typeface="Calibri"/>
                <a:cs typeface="Calibri"/>
              </a:rPr>
              <a:t>Looking at one beam, 0 - 500 m right of IR</a:t>
            </a:r>
          </a:p>
        </p:txBody>
      </p:sp>
      <p:sp>
        <p:nvSpPr>
          <p:cNvPr id="98" name="Shape 98"/>
          <p:cNvSpPr/>
          <p:nvPr/>
        </p:nvSpPr>
        <p:spPr>
          <a:xfrm>
            <a:off x="4708286" y="2353069"/>
            <a:ext cx="1638640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90" tIns="34290" rIns="34290" bIns="34290" anchor="ctr">
            <a:spAutoFit/>
          </a:bodyPr>
          <a:lstStyle>
            <a:lvl1pPr>
              <a:defRPr sz="1800" b="1">
                <a:solidFill>
                  <a:srgbClr val="1A1919"/>
                </a:solidFill>
                <a:latin typeface="+mj-lt"/>
                <a:ea typeface="+mj-ea"/>
                <a:cs typeface="+mj-cs"/>
                <a:sym typeface="Times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 dirty="0">
                <a:solidFill>
                  <a:srgbClr val="1A1919"/>
                </a:solidFill>
                <a:latin typeface="Calibri"/>
                <a:ea typeface="Calibri"/>
                <a:cs typeface="Calibri"/>
              </a:rPr>
              <a:t>x, y scales  × 100</a:t>
            </a:r>
          </a:p>
        </p:txBody>
      </p:sp>
      <p:sp>
        <p:nvSpPr>
          <p:cNvPr id="99" name="Shape 99"/>
          <p:cNvSpPr/>
          <p:nvPr/>
        </p:nvSpPr>
        <p:spPr>
          <a:xfrm>
            <a:off x="2137410" y="3320415"/>
            <a:ext cx="697331" cy="194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90" tIns="34290" rIns="34290" bIns="34290" anchor="ctr">
            <a:spAutoFit/>
          </a:bodyPr>
          <a:lstStyle>
            <a:lvl1pPr algn="l">
              <a:tabLst>
                <a:tab pos="330200" algn="l"/>
              </a:tabLst>
              <a:defRPr sz="900">
                <a:solidFill>
                  <a:srgbClr val="4A488B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/>
              <a:t>BMVC, 129m</a:t>
            </a:r>
          </a:p>
        </p:txBody>
      </p:sp>
      <p:sp>
        <p:nvSpPr>
          <p:cNvPr id="100" name="Shape 100"/>
          <p:cNvSpPr/>
          <p:nvPr/>
        </p:nvSpPr>
        <p:spPr>
          <a:xfrm>
            <a:off x="4011930" y="3486150"/>
            <a:ext cx="759063" cy="194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90" tIns="34290" rIns="34290" bIns="34290" anchor="ctr">
            <a:spAutoFit/>
          </a:bodyPr>
          <a:lstStyle>
            <a:lvl1pPr algn="l">
              <a:tabLst>
                <a:tab pos="330200" algn="l"/>
              </a:tabLst>
              <a:defRPr sz="900">
                <a:solidFill>
                  <a:srgbClr val="4A488B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/>
              <a:t>BMVC 273.8m</a:t>
            </a:r>
          </a:p>
        </p:txBody>
      </p:sp>
      <p:sp>
        <p:nvSpPr>
          <p:cNvPr id="101" name="Shape 101"/>
          <p:cNvSpPr/>
          <p:nvPr/>
        </p:nvSpPr>
        <p:spPr>
          <a:xfrm>
            <a:off x="4800600" y="3600450"/>
            <a:ext cx="635599" cy="194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90" tIns="34290" rIns="34290" bIns="34290" anchor="ctr">
            <a:spAutoFit/>
          </a:bodyPr>
          <a:lstStyle>
            <a:lvl1pPr algn="l">
              <a:tabLst>
                <a:tab pos="330200" algn="l"/>
              </a:tabLst>
              <a:defRPr sz="900">
                <a:solidFill>
                  <a:srgbClr val="4A488B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/>
              <a:t>BMVC,322m</a:t>
            </a:r>
          </a:p>
        </p:txBody>
      </p:sp>
      <p:sp>
        <p:nvSpPr>
          <p:cNvPr id="102" name="Shape 102"/>
          <p:cNvSpPr/>
          <p:nvPr/>
        </p:nvSpPr>
        <p:spPr>
          <a:xfrm>
            <a:off x="6903720" y="4011930"/>
            <a:ext cx="759063" cy="194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90" tIns="34290" rIns="34290" bIns="34290" anchor="ctr">
            <a:spAutoFit/>
          </a:bodyPr>
          <a:lstStyle>
            <a:lvl1pPr algn="l">
              <a:tabLst>
                <a:tab pos="330200" algn="l"/>
              </a:tabLst>
              <a:defRPr sz="900">
                <a:solidFill>
                  <a:srgbClr val="4A488B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/>
              <a:t>BMVC, 467 m</a:t>
            </a:r>
          </a:p>
        </p:txBody>
      </p:sp>
      <p:sp>
        <p:nvSpPr>
          <p:cNvPr id="103" name="Shape 103"/>
          <p:cNvSpPr/>
          <p:nvPr/>
        </p:nvSpPr>
        <p:spPr>
          <a:xfrm>
            <a:off x="1417982" y="1550603"/>
            <a:ext cx="197490" cy="407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90" tIns="34290" rIns="34290" bIns="34290" anchor="ctr">
            <a:spAutoFit/>
          </a:bodyPr>
          <a:lstStyle>
            <a:lvl1pPr>
              <a:defRPr sz="2400" b="1">
                <a:solidFill>
                  <a:srgbClr val="D8232A"/>
                </a:solidFill>
                <a:latin typeface="+mj-lt"/>
                <a:ea typeface="+mj-ea"/>
                <a:cs typeface="+mj-cs"/>
                <a:sym typeface="Times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200" dirty="0">
                <a:latin typeface="Calibri"/>
                <a:ea typeface="Calibri"/>
                <a:cs typeface="Calibri"/>
              </a:rPr>
              <a:t>x</a:t>
            </a:r>
          </a:p>
        </p:txBody>
      </p:sp>
      <p:sp>
        <p:nvSpPr>
          <p:cNvPr id="104" name="Shape 104"/>
          <p:cNvSpPr/>
          <p:nvPr/>
        </p:nvSpPr>
        <p:spPr>
          <a:xfrm>
            <a:off x="501748" y="1550603"/>
            <a:ext cx="197490" cy="407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90" tIns="34290" rIns="34290" bIns="34290" anchor="ctr">
            <a:spAutoFit/>
          </a:bodyPr>
          <a:lstStyle>
            <a:lvl1pPr>
              <a:defRPr sz="2400" b="1">
                <a:solidFill>
                  <a:srgbClr val="009949"/>
                </a:solidFill>
                <a:latin typeface="+mj-lt"/>
                <a:ea typeface="+mj-ea"/>
                <a:cs typeface="+mj-cs"/>
                <a:sym typeface="Times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200" dirty="0">
                <a:latin typeface="Calibri"/>
                <a:ea typeface="Calibri"/>
                <a:cs typeface="Calibri"/>
              </a:rPr>
              <a:t>y</a:t>
            </a:r>
          </a:p>
        </p:txBody>
      </p:sp>
      <p:sp>
        <p:nvSpPr>
          <p:cNvPr id="105" name="Shape 105"/>
          <p:cNvSpPr/>
          <p:nvPr/>
        </p:nvSpPr>
        <p:spPr>
          <a:xfrm>
            <a:off x="8537206" y="3373688"/>
            <a:ext cx="180696" cy="407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90" tIns="34290" rIns="34290" bIns="34290" anchor="ctr">
            <a:spAutoFit/>
          </a:bodyPr>
          <a:lstStyle>
            <a:lvl1pPr>
              <a:defRPr sz="2400" b="1">
                <a:solidFill>
                  <a:srgbClr val="292D78"/>
                </a:solidFill>
                <a:latin typeface="+mj-lt"/>
                <a:ea typeface="+mj-ea"/>
                <a:cs typeface="+mj-cs"/>
                <a:sym typeface="Times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200" dirty="0">
                <a:latin typeface="Calibri"/>
                <a:ea typeface="Calibri"/>
                <a:cs typeface="Calibri"/>
              </a:rPr>
              <a:t>z</a:t>
            </a:r>
          </a:p>
        </p:txBody>
      </p:sp>
      <p:sp>
        <p:nvSpPr>
          <p:cNvPr id="2" name="Rectangle 1"/>
          <p:cNvSpPr/>
          <p:nvPr/>
        </p:nvSpPr>
        <p:spPr>
          <a:xfrm>
            <a:off x="5305442" y="763411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1A1A18"/>
                </a:solidFill>
              </a:rPr>
              <a:t>TLEP_V12A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911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/>
              <a:t>Synchrotron </a:t>
            </a:r>
            <a:r>
              <a:rPr lang="en-GB" dirty="0" smtClean="0"/>
              <a:t>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4252"/>
            <a:ext cx="8229600" cy="336838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90"/>
                </a:solidFill>
              </a:rPr>
              <a:t>Concerns:</a:t>
            </a:r>
          </a:p>
          <a:p>
            <a:r>
              <a:rPr lang="en-US" dirty="0" smtClean="0"/>
              <a:t>compatibility of stay-clear apertures with effective masking of incoming SR</a:t>
            </a:r>
          </a:p>
          <a:p>
            <a:r>
              <a:rPr lang="en-US" dirty="0" smtClean="0"/>
              <a:t>edge scattering from upstream SR masks</a:t>
            </a:r>
          </a:p>
          <a:p>
            <a:r>
              <a:rPr lang="en-US" dirty="0" smtClean="0"/>
              <a:t>backscattering from downstream aperture limitations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879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4164"/>
            <a:ext cx="8471638" cy="5180424"/>
          </a:xfrm>
        </p:spPr>
        <p:txBody>
          <a:bodyPr>
            <a:noAutofit/>
          </a:bodyPr>
          <a:lstStyle/>
          <a:p>
            <a:pPr>
              <a:defRPr sz="1800"/>
            </a:pPr>
            <a:r>
              <a:rPr lang="en-US" sz="2400" dirty="0">
                <a:latin typeface="Calibri"/>
                <a:ea typeface="Calibri"/>
                <a:cs typeface="Calibri"/>
                <a:sym typeface="Times"/>
              </a:rPr>
              <a:t>S</a:t>
            </a:r>
            <a:r>
              <a:rPr lang="en-US" sz="2400" dirty="0" smtClean="0">
                <a:latin typeface="Calibri"/>
                <a:ea typeface="Calibri"/>
                <a:cs typeface="Calibri"/>
                <a:sym typeface="Times"/>
              </a:rPr>
              <a:t>ynchrotron </a:t>
            </a:r>
            <a:r>
              <a:rPr lang="en-US" sz="2400" dirty="0">
                <a:latin typeface="Calibri"/>
                <a:ea typeface="Calibri"/>
                <a:cs typeface="Calibri"/>
                <a:sym typeface="Times"/>
              </a:rPr>
              <a:t>radiation fans in IR region for the </a:t>
            </a:r>
            <a:r>
              <a:rPr lang="en-US" sz="2400" dirty="0" smtClean="0">
                <a:latin typeface="Calibri"/>
                <a:ea typeface="Calibri"/>
                <a:cs typeface="Calibri"/>
                <a:sym typeface="Times"/>
              </a:rPr>
              <a:t> BINP and CERN designs at </a:t>
            </a:r>
            <a:r>
              <a:rPr lang="en-US" sz="2400" dirty="0">
                <a:latin typeface="Calibri"/>
                <a:ea typeface="Calibri"/>
                <a:cs typeface="Calibri"/>
                <a:sym typeface="Times"/>
              </a:rPr>
              <a:t>top energy,  175 GeV / </a:t>
            </a:r>
            <a:r>
              <a:rPr lang="en-US" sz="2400" dirty="0" smtClean="0">
                <a:latin typeface="Calibri"/>
                <a:ea typeface="Calibri"/>
                <a:cs typeface="Calibri"/>
                <a:sym typeface="Times"/>
              </a:rPr>
              <a:t>beam</a:t>
            </a:r>
          </a:p>
          <a:p>
            <a:pPr marL="0" indent="0">
              <a:buNone/>
              <a:defRPr sz="1800"/>
            </a:pPr>
            <a:endParaRPr lang="en-US" sz="2400" dirty="0" smtClean="0">
              <a:latin typeface="Calibri"/>
              <a:ea typeface="Calibri"/>
              <a:cs typeface="Calibri"/>
              <a:sym typeface="Times"/>
            </a:endParaRPr>
          </a:p>
          <a:p>
            <a:pPr>
              <a:defRPr sz="1800"/>
            </a:pPr>
            <a:r>
              <a:rPr lang="en-US" sz="2000" dirty="0">
                <a:ea typeface="Calibri"/>
                <a:cs typeface="Calibri"/>
                <a:sym typeface="Times"/>
              </a:rPr>
              <a:t>More on MDI for FCC-</a:t>
            </a:r>
            <a:r>
              <a:rPr lang="en-US" sz="2000" dirty="0" err="1">
                <a:ea typeface="Calibri"/>
                <a:cs typeface="Calibri"/>
                <a:sym typeface="Times"/>
              </a:rPr>
              <a:t>ee</a:t>
            </a:r>
            <a:r>
              <a:rPr lang="en-US" sz="2000" dirty="0">
                <a:ea typeface="Calibri"/>
                <a:cs typeface="Calibri"/>
                <a:sym typeface="Times"/>
              </a:rPr>
              <a:t>, concepts and generic simulations </a:t>
            </a:r>
            <a:r>
              <a:rPr lang="en-US" sz="2000" dirty="0" smtClean="0">
                <a:ea typeface="Calibri"/>
                <a:cs typeface="Calibri"/>
                <a:sym typeface="Times"/>
              </a:rPr>
              <a:t>:</a:t>
            </a:r>
          </a:p>
          <a:p>
            <a:pPr lvl="1">
              <a:defRPr sz="1800"/>
            </a:pPr>
            <a:r>
              <a:rPr lang="en-US" sz="1600" b="1" dirty="0">
                <a:solidFill>
                  <a:srgbClr val="1A1919"/>
                </a:solidFill>
                <a:ea typeface="Calibri"/>
                <a:cs typeface="Calibri"/>
                <a:sym typeface="Times"/>
              </a:rPr>
              <a:t>Principles and scaling         </a:t>
            </a:r>
            <a:r>
              <a:rPr lang="en-US" sz="1600" dirty="0" smtClean="0">
                <a:solidFill>
                  <a:srgbClr val="0433FF"/>
                </a:solidFill>
                <a:ea typeface="Calibri"/>
                <a:cs typeface="Calibri"/>
                <a:sym typeface="Times"/>
                <a:hlinkClick r:id="rId2"/>
              </a:rPr>
              <a:t>presentation </a:t>
            </a:r>
            <a:r>
              <a:rPr lang="en-US" sz="1600" dirty="0">
                <a:solidFill>
                  <a:srgbClr val="0433FF"/>
                </a:solidFill>
                <a:ea typeface="Calibri"/>
                <a:cs typeface="Calibri"/>
                <a:sym typeface="Times"/>
                <a:hlinkClick r:id="rId2"/>
              </a:rPr>
              <a:t>by </a:t>
            </a:r>
            <a:r>
              <a:rPr lang="en-US" sz="1600" u="sng" dirty="0">
                <a:solidFill>
                  <a:srgbClr val="0433FF"/>
                </a:solidFill>
                <a:ea typeface="Calibri"/>
                <a:cs typeface="Calibri"/>
                <a:sym typeface="Times"/>
              </a:rPr>
              <a:t>M.B.</a:t>
            </a:r>
            <a:r>
              <a:rPr lang="en-US" sz="1600" u="sng" dirty="0">
                <a:solidFill>
                  <a:srgbClr val="1A1919"/>
                </a:solidFill>
                <a:ea typeface="Calibri"/>
                <a:cs typeface="Calibri"/>
                <a:sym typeface="Times"/>
              </a:rPr>
              <a:t> </a:t>
            </a:r>
            <a:r>
              <a:rPr lang="en-US" sz="1600" dirty="0">
                <a:solidFill>
                  <a:srgbClr val="1A1919"/>
                </a:solidFill>
                <a:ea typeface="Calibri"/>
                <a:cs typeface="Calibri"/>
                <a:sym typeface="Times"/>
              </a:rPr>
              <a:t>        </a:t>
            </a:r>
            <a:r>
              <a:rPr lang="en-US" sz="1600" b="1" dirty="0">
                <a:solidFill>
                  <a:srgbClr val="1A1919"/>
                </a:solidFill>
                <a:ea typeface="Calibri"/>
                <a:cs typeface="Calibri"/>
                <a:sym typeface="Times"/>
              </a:rPr>
              <a:t>Oct. ’13     at  </a:t>
            </a:r>
            <a:r>
              <a:rPr lang="en-US" sz="1600" b="1" dirty="0">
                <a:solidFill>
                  <a:srgbClr val="0433FF"/>
                </a:solidFill>
                <a:ea typeface="Calibri"/>
                <a:cs typeface="Calibri"/>
                <a:sym typeface="Times"/>
                <a:hlinkClick r:id="rId3"/>
              </a:rPr>
              <a:t>TLEP#6</a:t>
            </a:r>
            <a:r>
              <a:rPr lang="en-US" sz="1600" b="1" dirty="0">
                <a:solidFill>
                  <a:srgbClr val="1A1919"/>
                </a:solidFill>
                <a:ea typeface="Calibri"/>
                <a:cs typeface="Calibri"/>
                <a:sym typeface="Times"/>
              </a:rPr>
              <a:t>  </a:t>
            </a:r>
            <a:r>
              <a:rPr lang="en-US" sz="1600" b="1" dirty="0" smtClean="0">
                <a:solidFill>
                  <a:srgbClr val="1A1919"/>
                </a:solidFill>
                <a:ea typeface="Calibri"/>
                <a:cs typeface="Calibri"/>
                <a:sym typeface="Times"/>
              </a:rPr>
              <a:t> CERN</a:t>
            </a:r>
            <a:endParaRPr lang="en-US" sz="1600" b="1" dirty="0">
              <a:solidFill>
                <a:srgbClr val="1A1919"/>
              </a:solidFill>
              <a:ea typeface="Calibri"/>
              <a:cs typeface="Calibri"/>
              <a:sym typeface="Times"/>
            </a:endParaRPr>
          </a:p>
          <a:p>
            <a:pPr lvl="1">
              <a:defRPr sz="1800"/>
            </a:pPr>
            <a:r>
              <a:rPr lang="en-US" sz="1600" b="1" dirty="0">
                <a:solidFill>
                  <a:srgbClr val="1A1919"/>
                </a:solidFill>
                <a:ea typeface="Calibri"/>
                <a:cs typeface="Calibri"/>
                <a:sym typeface="Times"/>
              </a:rPr>
              <a:t>Experience with </a:t>
            </a:r>
            <a:r>
              <a:rPr lang="en-US" sz="1600" b="1" dirty="0" err="1" smtClean="0">
                <a:solidFill>
                  <a:srgbClr val="1A1919"/>
                </a:solidFill>
                <a:ea typeface="Calibri"/>
                <a:cs typeface="Calibri"/>
                <a:sym typeface="Times"/>
              </a:rPr>
              <a:t>backgr</a:t>
            </a:r>
            <a:r>
              <a:rPr lang="en-US" sz="1600" b="1" dirty="0" smtClean="0">
                <a:solidFill>
                  <a:srgbClr val="1A1919"/>
                </a:solidFill>
                <a:ea typeface="Calibri"/>
                <a:cs typeface="Calibri"/>
                <a:sym typeface="Times"/>
              </a:rPr>
              <a:t>.</a:t>
            </a:r>
            <a:r>
              <a:rPr lang="en-US" sz="1600" b="1" dirty="0" smtClean="0">
                <a:solidFill>
                  <a:srgbClr val="975E35"/>
                </a:solidFill>
                <a:ea typeface="Calibri"/>
                <a:cs typeface="Calibri"/>
                <a:sym typeface="Times"/>
              </a:rPr>
              <a:t>    </a:t>
            </a:r>
            <a:r>
              <a:rPr lang="en-US" sz="1600" dirty="0">
                <a:solidFill>
                  <a:srgbClr val="0433FF"/>
                </a:solidFill>
                <a:ea typeface="Calibri"/>
                <a:cs typeface="Calibri"/>
                <a:sym typeface="Times"/>
                <a:hlinkClick r:id="rId2"/>
              </a:rPr>
              <a:t>presentation by </a:t>
            </a:r>
            <a:r>
              <a:rPr lang="en-US" sz="1600" u="sng" dirty="0">
                <a:solidFill>
                  <a:srgbClr val="0433FF"/>
                </a:solidFill>
                <a:ea typeface="Calibri"/>
                <a:cs typeface="Calibri"/>
                <a:sym typeface="Times"/>
              </a:rPr>
              <a:t>Helmut</a:t>
            </a:r>
            <a:r>
              <a:rPr lang="en-US" sz="1600" dirty="0">
                <a:solidFill>
                  <a:srgbClr val="1A1919"/>
                </a:solidFill>
                <a:ea typeface="Calibri"/>
                <a:cs typeface="Calibri"/>
                <a:sym typeface="Times"/>
              </a:rPr>
              <a:t>    </a:t>
            </a:r>
            <a:r>
              <a:rPr lang="en-US" sz="1600" b="1" dirty="0">
                <a:solidFill>
                  <a:srgbClr val="1A1919"/>
                </a:solidFill>
                <a:ea typeface="Calibri"/>
                <a:cs typeface="Calibri"/>
                <a:sym typeface="Times"/>
              </a:rPr>
              <a:t>March’ 14</a:t>
            </a:r>
            <a:r>
              <a:rPr lang="en-US" sz="1600" b="1" dirty="0">
                <a:solidFill>
                  <a:srgbClr val="975E35"/>
                </a:solidFill>
                <a:ea typeface="Calibri"/>
                <a:cs typeface="Calibri"/>
                <a:sym typeface="Times"/>
              </a:rPr>
              <a:t>  </a:t>
            </a:r>
            <a:r>
              <a:rPr lang="en-US" sz="1600" b="1" dirty="0">
                <a:solidFill>
                  <a:srgbClr val="1A1919"/>
                </a:solidFill>
                <a:ea typeface="Calibri"/>
                <a:cs typeface="Calibri"/>
                <a:sym typeface="Times"/>
              </a:rPr>
              <a:t>at </a:t>
            </a:r>
            <a:r>
              <a:rPr lang="en-US" sz="1600" b="1" dirty="0">
                <a:solidFill>
                  <a:srgbClr val="975E35"/>
                </a:solidFill>
                <a:ea typeface="Calibri"/>
                <a:cs typeface="Calibri"/>
                <a:sym typeface="Times"/>
              </a:rPr>
              <a:t> </a:t>
            </a:r>
            <a:r>
              <a:rPr lang="en-US" sz="1600" b="1" dirty="0">
                <a:solidFill>
                  <a:srgbClr val="0433FF"/>
                </a:solidFill>
                <a:ea typeface="Calibri"/>
                <a:cs typeface="Calibri"/>
                <a:sym typeface="Times"/>
                <a:hlinkClick r:id="rId4"/>
              </a:rPr>
              <a:t>EIC’14</a:t>
            </a:r>
            <a:r>
              <a:rPr lang="en-US" sz="1600" b="1" dirty="0">
                <a:solidFill>
                  <a:srgbClr val="975E35"/>
                </a:solidFill>
                <a:ea typeface="Calibri"/>
                <a:cs typeface="Calibri"/>
                <a:sym typeface="Times"/>
              </a:rPr>
              <a:t>   </a:t>
            </a:r>
            <a:r>
              <a:rPr lang="en-US" sz="1600" b="1" dirty="0" smtClean="0">
                <a:solidFill>
                  <a:srgbClr val="975E35"/>
                </a:solidFill>
                <a:ea typeface="Calibri"/>
                <a:cs typeface="Calibri"/>
                <a:sym typeface="Times"/>
              </a:rPr>
              <a:t> </a:t>
            </a:r>
            <a:r>
              <a:rPr lang="en-US" sz="1600" b="1" dirty="0" smtClean="0">
                <a:solidFill>
                  <a:srgbClr val="1A1919"/>
                </a:solidFill>
                <a:ea typeface="Calibri"/>
                <a:cs typeface="Calibri"/>
                <a:sym typeface="Times"/>
              </a:rPr>
              <a:t>JLAB</a:t>
            </a:r>
            <a:endParaRPr lang="en-US" sz="1600" b="1" dirty="0">
              <a:solidFill>
                <a:srgbClr val="975E35"/>
              </a:solidFill>
              <a:ea typeface="Calibri"/>
              <a:cs typeface="Calibri"/>
              <a:sym typeface="Times"/>
            </a:endParaRPr>
          </a:p>
          <a:p>
            <a:pPr lvl="1">
              <a:defRPr sz="1800"/>
            </a:pPr>
            <a:r>
              <a:rPr lang="en-US" sz="1600" b="1" dirty="0">
                <a:solidFill>
                  <a:srgbClr val="1A1919"/>
                </a:solidFill>
                <a:ea typeface="Calibri"/>
                <a:cs typeface="Calibri"/>
                <a:sym typeface="Times"/>
              </a:rPr>
              <a:t>MDI for FCC-</a:t>
            </a:r>
            <a:r>
              <a:rPr lang="en-US" sz="1600" b="1" dirty="0" err="1">
                <a:solidFill>
                  <a:srgbClr val="1A1919"/>
                </a:solidFill>
                <a:ea typeface="Calibri"/>
                <a:cs typeface="Calibri"/>
                <a:sym typeface="Times"/>
              </a:rPr>
              <a:t>ee</a:t>
            </a:r>
            <a:r>
              <a:rPr lang="en-US" sz="1600" b="1" dirty="0">
                <a:solidFill>
                  <a:srgbClr val="1A1919"/>
                </a:solidFill>
                <a:ea typeface="Calibri"/>
                <a:cs typeface="Calibri"/>
                <a:sym typeface="Times"/>
              </a:rPr>
              <a:t>                    </a:t>
            </a:r>
            <a:r>
              <a:rPr lang="en-US" sz="1600" dirty="0" smtClean="0">
                <a:solidFill>
                  <a:srgbClr val="0433FF"/>
                </a:solidFill>
                <a:ea typeface="Calibri"/>
                <a:cs typeface="Calibri"/>
                <a:sym typeface="Times"/>
                <a:hlinkClick r:id="rId5"/>
              </a:rPr>
              <a:t>presentation </a:t>
            </a:r>
            <a:r>
              <a:rPr lang="en-US" sz="1600" dirty="0">
                <a:solidFill>
                  <a:srgbClr val="0433FF"/>
                </a:solidFill>
                <a:ea typeface="Calibri"/>
                <a:cs typeface="Calibri"/>
                <a:sym typeface="Times"/>
                <a:hlinkClick r:id="rId5"/>
              </a:rPr>
              <a:t>by Nicola</a:t>
            </a:r>
            <a:r>
              <a:rPr lang="en-US" sz="1600" dirty="0">
                <a:solidFill>
                  <a:srgbClr val="1A1919"/>
                </a:solidFill>
                <a:ea typeface="Calibri"/>
                <a:cs typeface="Calibri"/>
                <a:sym typeface="Times"/>
              </a:rPr>
              <a:t>      </a:t>
            </a:r>
            <a:r>
              <a:rPr lang="en-US" sz="1600" b="1" dirty="0">
                <a:solidFill>
                  <a:srgbClr val="1A1919"/>
                </a:solidFill>
                <a:ea typeface="Calibri"/>
                <a:cs typeface="Calibri"/>
                <a:sym typeface="Times"/>
              </a:rPr>
              <a:t>June ’14     at  </a:t>
            </a:r>
            <a:r>
              <a:rPr lang="en-US" sz="1600" b="1" dirty="0">
                <a:solidFill>
                  <a:srgbClr val="0433FF"/>
                </a:solidFill>
                <a:ea typeface="Calibri"/>
                <a:cs typeface="Calibri"/>
                <a:sym typeface="Times"/>
                <a:hlinkClick r:id="rId6"/>
              </a:rPr>
              <a:t>TLEP#7</a:t>
            </a:r>
            <a:r>
              <a:rPr lang="en-US" sz="1600" b="1" dirty="0">
                <a:solidFill>
                  <a:srgbClr val="1A1919"/>
                </a:solidFill>
                <a:ea typeface="Calibri"/>
                <a:cs typeface="Calibri"/>
                <a:sym typeface="Times"/>
              </a:rPr>
              <a:t>  </a:t>
            </a:r>
            <a:r>
              <a:rPr lang="en-US" sz="1600" b="1" dirty="0" smtClean="0">
                <a:solidFill>
                  <a:srgbClr val="1A1919"/>
                </a:solidFill>
                <a:ea typeface="Calibri"/>
                <a:cs typeface="Calibri"/>
                <a:sym typeface="Times"/>
              </a:rPr>
              <a:t> CERN</a:t>
            </a:r>
            <a:endParaRPr lang="en-US" sz="1600" b="1" dirty="0">
              <a:solidFill>
                <a:srgbClr val="1A1919"/>
              </a:solidFill>
              <a:ea typeface="Calibri"/>
              <a:cs typeface="Calibri"/>
              <a:sym typeface="Times"/>
            </a:endParaRPr>
          </a:p>
          <a:p>
            <a:pPr lvl="1">
              <a:defRPr sz="1800"/>
            </a:pPr>
            <a:r>
              <a:rPr lang="en-US" sz="1600" b="1" dirty="0">
                <a:solidFill>
                  <a:srgbClr val="1A1919"/>
                </a:solidFill>
                <a:ea typeface="Calibri"/>
                <a:cs typeface="Calibri"/>
                <a:sym typeface="Times"/>
              </a:rPr>
              <a:t>Losses in IR and Touschek </a:t>
            </a:r>
            <a:r>
              <a:rPr lang="en-US" sz="1600" dirty="0" smtClean="0">
                <a:solidFill>
                  <a:srgbClr val="0433FF"/>
                </a:solidFill>
                <a:ea typeface="Calibri"/>
                <a:cs typeface="Calibri"/>
                <a:sym typeface="Times"/>
                <a:hlinkClick r:id="rId7"/>
              </a:rPr>
              <a:t>presentation </a:t>
            </a:r>
            <a:r>
              <a:rPr lang="en-US" sz="1600" dirty="0">
                <a:solidFill>
                  <a:srgbClr val="0433FF"/>
                </a:solidFill>
                <a:ea typeface="Calibri"/>
                <a:cs typeface="Calibri"/>
                <a:sym typeface="Times"/>
                <a:hlinkClick r:id="rId2"/>
              </a:rPr>
              <a:t>by </a:t>
            </a:r>
            <a:r>
              <a:rPr lang="en-US" sz="1600" u="sng" dirty="0">
                <a:solidFill>
                  <a:srgbClr val="0433FF"/>
                </a:solidFill>
                <a:ea typeface="Calibri"/>
                <a:cs typeface="Calibri"/>
                <a:sym typeface="Times"/>
              </a:rPr>
              <a:t>M.B.</a:t>
            </a:r>
            <a:r>
              <a:rPr lang="en-US" sz="1600" u="sng" dirty="0">
                <a:solidFill>
                  <a:srgbClr val="1A1919"/>
                </a:solidFill>
                <a:ea typeface="Calibri"/>
                <a:cs typeface="Calibri"/>
                <a:sym typeface="Times"/>
              </a:rPr>
              <a:t> </a:t>
            </a:r>
            <a:r>
              <a:rPr lang="en-US" sz="1600" b="1" dirty="0">
                <a:solidFill>
                  <a:srgbClr val="1A1919"/>
                </a:solidFill>
                <a:ea typeface="Calibri"/>
                <a:cs typeface="Calibri"/>
                <a:sym typeface="Times"/>
              </a:rPr>
              <a:t>	</a:t>
            </a:r>
            <a:r>
              <a:rPr lang="en-US" sz="1600" b="1" dirty="0" smtClean="0">
                <a:solidFill>
                  <a:srgbClr val="1A1919"/>
                </a:solidFill>
                <a:ea typeface="Calibri"/>
                <a:cs typeface="Calibri"/>
                <a:sym typeface="Times"/>
              </a:rPr>
              <a:t> Oct</a:t>
            </a:r>
            <a:r>
              <a:rPr lang="en-US" sz="1600" b="1" dirty="0">
                <a:solidFill>
                  <a:srgbClr val="1A1919"/>
                </a:solidFill>
                <a:ea typeface="Calibri"/>
                <a:cs typeface="Calibri"/>
                <a:sym typeface="Times"/>
              </a:rPr>
              <a:t>.’14       at  </a:t>
            </a:r>
            <a:r>
              <a:rPr lang="en-US" sz="1600" b="1" dirty="0">
                <a:solidFill>
                  <a:srgbClr val="0433FF"/>
                </a:solidFill>
                <a:ea typeface="Calibri"/>
                <a:cs typeface="Calibri"/>
                <a:sym typeface="Times"/>
                <a:hlinkClick r:id="rId8"/>
              </a:rPr>
              <a:t>HF2014</a:t>
            </a:r>
            <a:r>
              <a:rPr lang="en-US" sz="1600" b="1" dirty="0">
                <a:solidFill>
                  <a:srgbClr val="1A1919"/>
                </a:solidFill>
                <a:ea typeface="Calibri"/>
                <a:cs typeface="Calibri"/>
                <a:sym typeface="Times"/>
              </a:rPr>
              <a:t>   Beijing</a:t>
            </a:r>
          </a:p>
          <a:p>
            <a:pPr lvl="1">
              <a:defRPr sz="1800"/>
            </a:pPr>
            <a:r>
              <a:rPr lang="en-US" sz="1600" b="1" dirty="0" err="1" smtClean="0">
                <a:solidFill>
                  <a:srgbClr val="1A1919"/>
                </a:solidFill>
                <a:ea typeface="Calibri"/>
                <a:cs typeface="Calibri"/>
                <a:sym typeface="Times"/>
              </a:rPr>
              <a:t>IRChallenges</a:t>
            </a:r>
            <a:r>
              <a:rPr lang="en-US" sz="1600" b="1" dirty="0" smtClean="0">
                <a:solidFill>
                  <a:srgbClr val="1A1919"/>
                </a:solidFill>
                <a:ea typeface="Calibri"/>
                <a:cs typeface="Calibri"/>
                <a:sym typeface="Times"/>
              </a:rPr>
              <a:t>                        </a:t>
            </a:r>
            <a:r>
              <a:rPr lang="en-US" sz="1600" dirty="0" smtClean="0">
                <a:solidFill>
                  <a:srgbClr val="0433FF"/>
                </a:solidFill>
                <a:ea typeface="Calibri"/>
                <a:cs typeface="Calibri"/>
                <a:sym typeface="Times"/>
                <a:hlinkClick r:id="rId2"/>
              </a:rPr>
              <a:t>presentation </a:t>
            </a:r>
            <a:r>
              <a:rPr lang="en-US" sz="1600" dirty="0">
                <a:solidFill>
                  <a:srgbClr val="0433FF"/>
                </a:solidFill>
                <a:ea typeface="Calibri"/>
                <a:cs typeface="Calibri"/>
                <a:sym typeface="Times"/>
                <a:hlinkClick r:id="rId2"/>
              </a:rPr>
              <a:t>by </a:t>
            </a:r>
            <a:r>
              <a:rPr lang="en-US" sz="1600" u="sng" dirty="0">
                <a:solidFill>
                  <a:srgbClr val="0433FF"/>
                </a:solidFill>
                <a:ea typeface="Calibri"/>
                <a:cs typeface="Calibri"/>
                <a:sym typeface="Times"/>
              </a:rPr>
              <a:t>Helmut</a:t>
            </a:r>
            <a:r>
              <a:rPr lang="en-US" sz="1600" u="sng" dirty="0">
                <a:solidFill>
                  <a:srgbClr val="1A1919"/>
                </a:solidFill>
                <a:ea typeface="Calibri"/>
                <a:cs typeface="Calibri"/>
                <a:sym typeface="Times"/>
              </a:rPr>
              <a:t> </a:t>
            </a:r>
            <a:r>
              <a:rPr lang="en-US" sz="1600" dirty="0">
                <a:solidFill>
                  <a:srgbClr val="1A1919"/>
                </a:solidFill>
                <a:ea typeface="Calibri"/>
                <a:cs typeface="Calibri"/>
                <a:sym typeface="Times"/>
              </a:rPr>
              <a:t>  </a:t>
            </a:r>
            <a:r>
              <a:rPr lang="en-US" sz="1600" dirty="0" smtClean="0">
                <a:solidFill>
                  <a:srgbClr val="1A1919"/>
                </a:solidFill>
                <a:ea typeface="Calibri"/>
                <a:cs typeface="Calibri"/>
                <a:sym typeface="Times"/>
              </a:rPr>
              <a:t> </a:t>
            </a:r>
            <a:r>
              <a:rPr lang="en-US" sz="1600" b="1" dirty="0" smtClean="0">
                <a:solidFill>
                  <a:srgbClr val="1A1919"/>
                </a:solidFill>
                <a:ea typeface="Calibri"/>
                <a:cs typeface="Calibri"/>
                <a:sym typeface="Times"/>
              </a:rPr>
              <a:t>Oct</a:t>
            </a:r>
            <a:r>
              <a:rPr lang="en-US" sz="1600" b="1" dirty="0">
                <a:solidFill>
                  <a:srgbClr val="1A1919"/>
                </a:solidFill>
                <a:ea typeface="Calibri"/>
                <a:cs typeface="Calibri"/>
                <a:sym typeface="Times"/>
              </a:rPr>
              <a:t>.’14     at  </a:t>
            </a:r>
            <a:r>
              <a:rPr lang="en-US" sz="1600" b="1" dirty="0">
                <a:solidFill>
                  <a:srgbClr val="0433FF"/>
                </a:solidFill>
                <a:ea typeface="Calibri"/>
                <a:cs typeface="Calibri"/>
                <a:sym typeface="Times"/>
                <a:hlinkClick r:id="rId9"/>
              </a:rPr>
              <a:t>TLEP#8</a:t>
            </a:r>
            <a:r>
              <a:rPr lang="en-US" sz="1600" b="1" dirty="0">
                <a:solidFill>
                  <a:srgbClr val="1A1919"/>
                </a:solidFill>
                <a:ea typeface="Calibri"/>
                <a:cs typeface="Calibri"/>
                <a:sym typeface="Times"/>
              </a:rPr>
              <a:t>  </a:t>
            </a:r>
            <a:r>
              <a:rPr lang="en-US" sz="1600" b="1" dirty="0" smtClean="0">
                <a:solidFill>
                  <a:srgbClr val="1A1919"/>
                </a:solidFill>
                <a:ea typeface="Calibri"/>
                <a:cs typeface="Calibri"/>
                <a:sym typeface="Times"/>
              </a:rPr>
              <a:t>   Paris</a:t>
            </a:r>
            <a:endParaRPr lang="en-US" sz="1600" b="1" dirty="0">
              <a:solidFill>
                <a:srgbClr val="1A1919"/>
              </a:solidFill>
              <a:ea typeface="Calibri"/>
              <a:cs typeface="Calibri"/>
              <a:sym typeface="Times"/>
            </a:endParaRPr>
          </a:p>
          <a:p>
            <a:pPr lvl="1">
              <a:defRPr sz="1800"/>
            </a:pPr>
            <a:r>
              <a:rPr lang="en-US" sz="1600" b="1" dirty="0" smtClean="0">
                <a:solidFill>
                  <a:srgbClr val="1A1919"/>
                </a:solidFill>
                <a:ea typeface="Calibri"/>
                <a:cs typeface="Calibri"/>
                <a:sym typeface="Times"/>
              </a:rPr>
              <a:t>Synchrotron Rad. </a:t>
            </a:r>
            <a:r>
              <a:rPr lang="en-US" sz="1600" b="1" dirty="0">
                <a:solidFill>
                  <a:srgbClr val="1A1919"/>
                </a:solidFill>
                <a:ea typeface="Calibri"/>
                <a:cs typeface="Calibri"/>
                <a:sym typeface="Times"/>
              </a:rPr>
              <a:t>in IR     </a:t>
            </a:r>
            <a:r>
              <a:rPr lang="en-US" sz="1600" b="1" dirty="0" smtClean="0">
                <a:solidFill>
                  <a:srgbClr val="1A1919"/>
                </a:solidFill>
                <a:ea typeface="Calibri"/>
                <a:cs typeface="Calibri"/>
                <a:sym typeface="Times"/>
              </a:rPr>
              <a:t>  </a:t>
            </a:r>
            <a:r>
              <a:rPr lang="en-US" sz="1600" dirty="0" smtClean="0">
                <a:solidFill>
                  <a:srgbClr val="0433FF"/>
                </a:solidFill>
                <a:ea typeface="Calibri"/>
                <a:cs typeface="Calibri"/>
                <a:sym typeface="Times"/>
                <a:hlinkClick r:id="rId2"/>
              </a:rPr>
              <a:t>presentation </a:t>
            </a:r>
            <a:r>
              <a:rPr lang="en-US" sz="1600" dirty="0">
                <a:solidFill>
                  <a:srgbClr val="0433FF"/>
                </a:solidFill>
                <a:ea typeface="Calibri"/>
                <a:cs typeface="Calibri"/>
                <a:sym typeface="Times"/>
                <a:hlinkClick r:id="rId2"/>
              </a:rPr>
              <a:t>by </a:t>
            </a:r>
            <a:r>
              <a:rPr lang="en-US" sz="1600" u="sng" dirty="0">
                <a:solidFill>
                  <a:srgbClr val="0433FF"/>
                </a:solidFill>
                <a:ea typeface="Calibri"/>
                <a:cs typeface="Calibri"/>
                <a:sym typeface="Times"/>
              </a:rPr>
              <a:t>Helmut</a:t>
            </a:r>
            <a:r>
              <a:rPr lang="en-US" sz="1600" u="sng" dirty="0">
                <a:solidFill>
                  <a:srgbClr val="1A1919"/>
                </a:solidFill>
                <a:ea typeface="Calibri"/>
                <a:cs typeface="Calibri"/>
                <a:sym typeface="Times"/>
              </a:rPr>
              <a:t> </a:t>
            </a:r>
            <a:r>
              <a:rPr lang="en-US" sz="1600" b="1" dirty="0">
                <a:solidFill>
                  <a:srgbClr val="1A1919"/>
                </a:solidFill>
                <a:ea typeface="Calibri"/>
                <a:cs typeface="Calibri"/>
                <a:sym typeface="Times"/>
              </a:rPr>
              <a:t>	</a:t>
            </a:r>
            <a:r>
              <a:rPr lang="en-US" sz="1600" b="1" dirty="0" smtClean="0">
                <a:solidFill>
                  <a:srgbClr val="1A1919"/>
                </a:solidFill>
                <a:ea typeface="Calibri"/>
                <a:cs typeface="Calibri"/>
                <a:sym typeface="Times"/>
              </a:rPr>
              <a:t>  Dec</a:t>
            </a:r>
            <a:r>
              <a:rPr lang="en-US" sz="1600" b="1" dirty="0">
                <a:solidFill>
                  <a:srgbClr val="1A1919"/>
                </a:solidFill>
                <a:ea typeface="Calibri"/>
                <a:cs typeface="Calibri"/>
                <a:sym typeface="Times"/>
              </a:rPr>
              <a:t>. ‘14   at </a:t>
            </a:r>
            <a:r>
              <a:rPr lang="en-US" sz="1600" b="1" u="sng" dirty="0">
                <a:solidFill>
                  <a:srgbClr val="0000FF"/>
                </a:solidFill>
                <a:ea typeface="Calibri"/>
                <a:cs typeface="Calibri"/>
                <a:sym typeface="Times"/>
              </a:rPr>
              <a:t>VIDYO meet. </a:t>
            </a:r>
            <a:r>
              <a:rPr lang="en-US" sz="1600" b="1" dirty="0">
                <a:solidFill>
                  <a:srgbClr val="1A1919"/>
                </a:solidFill>
                <a:ea typeface="Calibri"/>
                <a:cs typeface="Calibri"/>
                <a:sym typeface="Times"/>
              </a:rPr>
              <a:t>No.11 </a:t>
            </a:r>
            <a:r>
              <a:rPr lang="en-US" sz="1600" b="1" dirty="0" smtClean="0">
                <a:solidFill>
                  <a:srgbClr val="1A1919"/>
                </a:solidFill>
                <a:ea typeface="Calibri"/>
                <a:cs typeface="Calibri"/>
                <a:sym typeface="Times"/>
              </a:rPr>
              <a:t>CERN</a:t>
            </a:r>
            <a:endParaRPr lang="en-US" sz="1600" dirty="0">
              <a:ea typeface="Calibri"/>
              <a:cs typeface="Calibri"/>
              <a:sym typeface="Times"/>
            </a:endParaRPr>
          </a:p>
          <a:p>
            <a:pPr marL="0" indent="0">
              <a:buNone/>
              <a:defRPr sz="1800"/>
            </a:pPr>
            <a:endParaRPr lang="en-US" sz="1600" dirty="0">
              <a:latin typeface="Calibri"/>
              <a:ea typeface="Calibri"/>
              <a:cs typeface="Calibri"/>
              <a:sym typeface="Times"/>
            </a:endParaRPr>
          </a:p>
          <a:p>
            <a:r>
              <a:rPr lang="en-GB" sz="2400" dirty="0" smtClean="0"/>
              <a:t>Synchrotron Radiation is a big </a:t>
            </a:r>
            <a:r>
              <a:rPr lang="en-GB" sz="2400" dirty="0" smtClean="0"/>
              <a:t>concern for FCC-</a:t>
            </a:r>
            <a:r>
              <a:rPr lang="en-GB" sz="2400" dirty="0" err="1" smtClean="0"/>
              <a:t>ee</a:t>
            </a:r>
            <a:r>
              <a:rPr lang="en-GB" sz="2400" dirty="0" smtClean="0"/>
              <a:t>, </a:t>
            </a:r>
            <a:r>
              <a:rPr lang="en-GB" sz="2400" dirty="0" smtClean="0"/>
              <a:t>in addition there are other background sources that need careful studies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22912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080"/>
            <a:ext cx="8229600" cy="1143000"/>
          </a:xfrm>
        </p:spPr>
        <p:txBody>
          <a:bodyPr/>
          <a:lstStyle/>
          <a:p>
            <a:r>
              <a:rPr lang="en-GB" dirty="0" smtClean="0"/>
              <a:t>Beam Particle Effects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396" y="1261548"/>
            <a:ext cx="8229600" cy="4600704"/>
          </a:xfrm>
        </p:spPr>
        <p:txBody>
          <a:bodyPr>
            <a:noAutofit/>
          </a:bodyPr>
          <a:lstStyle/>
          <a:p>
            <a:r>
              <a:rPr lang="en-GB" dirty="0"/>
              <a:t>Beam-</a:t>
            </a:r>
            <a:r>
              <a:rPr lang="en-GB" dirty="0" smtClean="0"/>
              <a:t>gas</a:t>
            </a:r>
          </a:p>
          <a:p>
            <a:r>
              <a:rPr lang="en-GB" dirty="0" smtClean="0">
                <a:solidFill>
                  <a:srgbClr val="000090"/>
                </a:solidFill>
              </a:rPr>
              <a:t>Touschek</a:t>
            </a:r>
            <a:r>
              <a:rPr lang="en-GB" dirty="0" smtClean="0"/>
              <a:t> </a:t>
            </a:r>
          </a:p>
          <a:p>
            <a:endParaRPr lang="en-GB" sz="2000" dirty="0" smtClean="0"/>
          </a:p>
          <a:p>
            <a:r>
              <a:rPr lang="en-GB" dirty="0" smtClean="0">
                <a:solidFill>
                  <a:srgbClr val="000090"/>
                </a:solidFill>
              </a:rPr>
              <a:t>Radiative Bhabha</a:t>
            </a:r>
          </a:p>
          <a:p>
            <a:r>
              <a:rPr lang="en-GB" dirty="0" err="1" smtClean="0">
                <a:solidFill>
                  <a:srgbClr val="000090"/>
                </a:solidFill>
              </a:rPr>
              <a:t>Beamstrahlung</a:t>
            </a:r>
            <a:r>
              <a:rPr lang="en-GB" dirty="0">
                <a:solidFill>
                  <a:srgbClr val="000090"/>
                </a:solidFill>
              </a:rPr>
              <a:t> </a:t>
            </a:r>
            <a:endParaRPr lang="en-GB" dirty="0" smtClean="0">
              <a:solidFill>
                <a:srgbClr val="00009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000090"/>
                </a:solidFill>
              </a:rPr>
              <a:t>    strongly dependent on momentum acceptance</a:t>
            </a:r>
          </a:p>
          <a:p>
            <a:pPr marL="0" indent="0">
              <a:buNone/>
            </a:pPr>
            <a:endParaRPr lang="en-GB" sz="2000" dirty="0">
              <a:solidFill>
                <a:srgbClr val="000090"/>
              </a:solidFill>
            </a:endParaRPr>
          </a:p>
          <a:p>
            <a:r>
              <a:rPr lang="en-GB" dirty="0" err="1" smtClean="0"/>
              <a:t>e+e</a:t>
            </a:r>
            <a:r>
              <a:rPr lang="en-GB" dirty="0" smtClean="0"/>
              <a:t>- pairs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848706" y="3123272"/>
            <a:ext cx="5186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multiturn</a:t>
            </a:r>
            <a:r>
              <a:rPr lang="en-US" dirty="0" smtClean="0"/>
              <a:t> tracking needed for low-angle scatterings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94996" y="1477167"/>
            <a:ext cx="49260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/>
              <a:t>M</a:t>
            </a:r>
            <a:r>
              <a:rPr lang="en-GB" sz="2000" dirty="0" smtClean="0"/>
              <a:t>achine Induced Backgrounds</a:t>
            </a:r>
          </a:p>
          <a:p>
            <a:r>
              <a:rPr lang="en-GB" sz="2000" dirty="0" smtClean="0"/>
              <a:t>single </a:t>
            </a:r>
            <a:r>
              <a:rPr lang="en-GB" sz="2000" dirty="0"/>
              <a:t>beam effect, losses in the whole </a:t>
            </a:r>
            <a:r>
              <a:rPr lang="en-GB" sz="2000" dirty="0" smtClean="0"/>
              <a:t>tunnel</a:t>
            </a:r>
            <a:endParaRPr lang="en-GB" sz="2000" dirty="0"/>
          </a:p>
        </p:txBody>
      </p:sp>
      <p:sp>
        <p:nvSpPr>
          <p:cNvPr id="9" name="Rectangle 8"/>
          <p:cNvSpPr/>
          <p:nvPr/>
        </p:nvSpPr>
        <p:spPr>
          <a:xfrm>
            <a:off x="4030827" y="2795475"/>
            <a:ext cx="38571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/>
              <a:t>IP </a:t>
            </a:r>
            <a:r>
              <a:rPr lang="en-GB" sz="2000" dirty="0" smtClean="0"/>
              <a:t>backgrounds,</a:t>
            </a:r>
            <a:r>
              <a:rPr lang="en-US" sz="2000" dirty="0" smtClean="0"/>
              <a:t> </a:t>
            </a:r>
            <a:r>
              <a:rPr lang="en-US" sz="2000" dirty="0"/>
              <a:t>mainly losses at IP</a:t>
            </a:r>
            <a:r>
              <a:rPr lang="en-US" sz="2000" dirty="0" smtClean="0"/>
              <a:t>,</a:t>
            </a:r>
            <a:r>
              <a:rPr lang="en-GB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144311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Screen Shot 2014-09-27 at 14.40.26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6" t="12178" r="12676" b="27241"/>
          <a:stretch/>
        </p:blipFill>
        <p:spPr>
          <a:xfrm>
            <a:off x="4812319" y="1256807"/>
            <a:ext cx="4288866" cy="2515012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5477490" y="1094055"/>
            <a:ext cx="3045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Beamsstrahlung</a:t>
            </a:r>
            <a:r>
              <a:rPr lang="en-US" dirty="0" smtClean="0"/>
              <a:t> rate (FCC-</a:t>
            </a:r>
            <a:r>
              <a:rPr lang="en-US" dirty="0" err="1" smtClean="0"/>
              <a:t>ee</a:t>
            </a:r>
            <a:r>
              <a:rPr lang="en-US" dirty="0" smtClean="0"/>
              <a:t>) 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55587" y="1119338"/>
            <a:ext cx="4991919" cy="3364174"/>
            <a:chOff x="129567" y="795926"/>
            <a:chExt cx="4991919" cy="3364174"/>
          </a:xfrm>
        </p:grpSpPr>
        <p:grpSp>
          <p:nvGrpSpPr>
            <p:cNvPr id="40" name="Group 39"/>
            <p:cNvGrpSpPr/>
            <p:nvPr/>
          </p:nvGrpSpPr>
          <p:grpSpPr>
            <a:xfrm>
              <a:off x="129567" y="1062816"/>
              <a:ext cx="4991919" cy="3097284"/>
              <a:chOff x="129567" y="705275"/>
              <a:chExt cx="4991919" cy="3097284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129567" y="705275"/>
                <a:ext cx="4991919" cy="3097284"/>
                <a:chOff x="43257" y="902539"/>
                <a:chExt cx="4991919" cy="3097284"/>
              </a:xfrm>
            </p:grpSpPr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 rotWithShape="1">
                <a:blip r:embed="rId4"/>
                <a:srcRect t="5480"/>
                <a:stretch/>
              </p:blipFill>
              <p:spPr>
                <a:xfrm>
                  <a:off x="276572" y="902539"/>
                  <a:ext cx="4523417" cy="2985000"/>
                </a:xfrm>
                <a:prstGeom prst="rect">
                  <a:avLst/>
                </a:prstGeom>
              </p:spPr>
            </p:pic>
            <p:grpSp>
              <p:nvGrpSpPr>
                <p:cNvPr id="37" name="Group 36"/>
                <p:cNvGrpSpPr/>
                <p:nvPr/>
              </p:nvGrpSpPr>
              <p:grpSpPr>
                <a:xfrm>
                  <a:off x="43257" y="914799"/>
                  <a:ext cx="4991919" cy="3085024"/>
                  <a:chOff x="43257" y="858355"/>
                  <a:chExt cx="4991919" cy="3085024"/>
                </a:xfrm>
              </p:grpSpPr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555977" y="858355"/>
                    <a:ext cx="2329384" cy="43088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200" dirty="0" smtClean="0">
                        <a:latin typeface="Symbol" charset="2"/>
                        <a:cs typeface="Symbol" charset="2"/>
                      </a:rPr>
                      <a:t>s</a:t>
                    </a:r>
                    <a:r>
                      <a:rPr lang="en-US" dirty="0" smtClean="0"/>
                      <a:t>(</a:t>
                    </a:r>
                    <a:r>
                      <a:rPr lang="en-US" dirty="0" err="1" smtClean="0"/>
                      <a:t>radBhabha</a:t>
                    </a:r>
                    <a:r>
                      <a:rPr lang="en-US" dirty="0" smtClean="0"/>
                      <a:t>) [</a:t>
                    </a:r>
                    <a:r>
                      <a:rPr lang="en-US" dirty="0" err="1" smtClean="0"/>
                      <a:t>mbarn</a:t>
                    </a:r>
                    <a:r>
                      <a:rPr lang="en-US" dirty="0" smtClean="0"/>
                      <a:t>]</a:t>
                    </a:r>
                    <a:endParaRPr lang="en-US" dirty="0"/>
                  </a:p>
                </p:txBody>
              </p:sp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3993445" y="3295363"/>
                    <a:ext cx="691115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 smtClean="0">
                        <a:latin typeface="Symbol" charset="2"/>
                        <a:cs typeface="Symbol" charset="2"/>
                      </a:rPr>
                      <a:t>D</a:t>
                    </a:r>
                    <a:r>
                      <a:rPr lang="en-US" sz="2000" dirty="0" smtClean="0"/>
                      <a:t>E/E</a:t>
                    </a:r>
                    <a:endParaRPr lang="en-US" sz="2000" dirty="0"/>
                  </a:p>
                </p:txBody>
              </p:sp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457200" y="3635602"/>
                    <a:ext cx="4577976" cy="307777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 smtClean="0"/>
                      <a:t>0                   0.005                 0.01                0.015               0.02</a:t>
                    </a:r>
                    <a:endParaRPr lang="en-US" sz="1400" dirty="0"/>
                  </a:p>
                </p:txBody>
              </p:sp>
              <p:sp>
                <p:nvSpPr>
                  <p:cNvPr id="24" name="Oval 23"/>
                  <p:cNvSpPr>
                    <a:spLocks noChangeAspect="1"/>
                  </p:cNvSpPr>
                  <p:nvPr/>
                </p:nvSpPr>
                <p:spPr>
                  <a:xfrm>
                    <a:off x="3632003" y="2548956"/>
                    <a:ext cx="67235" cy="62753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Oval 25"/>
                  <p:cNvSpPr>
                    <a:spLocks noChangeAspect="1"/>
                  </p:cNvSpPr>
                  <p:nvPr/>
                </p:nvSpPr>
                <p:spPr>
                  <a:xfrm>
                    <a:off x="2589043" y="2432400"/>
                    <a:ext cx="67235" cy="62753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Oval 26"/>
                  <p:cNvSpPr>
                    <a:spLocks noChangeAspect="1"/>
                  </p:cNvSpPr>
                  <p:nvPr/>
                </p:nvSpPr>
                <p:spPr>
                  <a:xfrm>
                    <a:off x="1553554" y="2226192"/>
                    <a:ext cx="67235" cy="62753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Oval 27"/>
                  <p:cNvSpPr>
                    <a:spLocks noChangeAspect="1"/>
                  </p:cNvSpPr>
                  <p:nvPr/>
                </p:nvSpPr>
                <p:spPr>
                  <a:xfrm>
                    <a:off x="1026093" y="2012513"/>
                    <a:ext cx="67235" cy="62753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" name="Oval 28"/>
                  <p:cNvSpPr>
                    <a:spLocks noChangeAspect="1"/>
                  </p:cNvSpPr>
                  <p:nvPr/>
                </p:nvSpPr>
                <p:spPr>
                  <a:xfrm>
                    <a:off x="712506" y="1708113"/>
                    <a:ext cx="67235" cy="62753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" name="Oval 29"/>
                  <p:cNvSpPr>
                    <a:spLocks noChangeAspect="1"/>
                  </p:cNvSpPr>
                  <p:nvPr/>
                </p:nvSpPr>
                <p:spPr>
                  <a:xfrm>
                    <a:off x="627344" y="1513345"/>
                    <a:ext cx="67235" cy="62753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Oval 30"/>
                  <p:cNvSpPr>
                    <a:spLocks noChangeAspect="1"/>
                  </p:cNvSpPr>
                  <p:nvPr/>
                </p:nvSpPr>
                <p:spPr>
                  <a:xfrm>
                    <a:off x="3995968" y="1645097"/>
                    <a:ext cx="67235" cy="62753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3015262" y="1480649"/>
                    <a:ext cx="906518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 smtClean="0"/>
                      <a:t>BBBREM</a:t>
                    </a:r>
                    <a:endParaRPr lang="en-US" sz="1600" dirty="0"/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43257" y="1006823"/>
                    <a:ext cx="466359" cy="2831544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sz="1400" dirty="0" smtClean="0"/>
                      <a:t>350</a:t>
                    </a:r>
                  </a:p>
                  <a:p>
                    <a:pPr algn="r"/>
                    <a:endParaRPr lang="en-US" sz="1000" dirty="0"/>
                  </a:p>
                  <a:p>
                    <a:pPr algn="r"/>
                    <a:r>
                      <a:rPr lang="en-US" sz="1400" dirty="0" smtClean="0"/>
                      <a:t>300</a:t>
                    </a:r>
                  </a:p>
                  <a:p>
                    <a:pPr algn="r"/>
                    <a:endParaRPr lang="en-US" sz="800" dirty="0"/>
                  </a:p>
                  <a:p>
                    <a:pPr algn="r"/>
                    <a:r>
                      <a:rPr lang="en-US" sz="1400" dirty="0" smtClean="0"/>
                      <a:t>250</a:t>
                    </a:r>
                  </a:p>
                  <a:p>
                    <a:pPr algn="r"/>
                    <a:endParaRPr lang="en-US" sz="800" dirty="0" smtClean="0"/>
                  </a:p>
                  <a:p>
                    <a:pPr algn="r"/>
                    <a:r>
                      <a:rPr lang="en-US" sz="1400" dirty="0" smtClean="0"/>
                      <a:t>200</a:t>
                    </a:r>
                    <a:endParaRPr lang="en-US" sz="1400" dirty="0"/>
                  </a:p>
                  <a:p>
                    <a:pPr algn="r"/>
                    <a:endParaRPr lang="en-US" sz="1000" dirty="0" smtClean="0"/>
                  </a:p>
                  <a:p>
                    <a:pPr algn="r"/>
                    <a:r>
                      <a:rPr lang="en-US" sz="1400" dirty="0" smtClean="0"/>
                      <a:t>150</a:t>
                    </a:r>
                  </a:p>
                  <a:p>
                    <a:pPr algn="r"/>
                    <a:endParaRPr lang="en-US" sz="1000" dirty="0" smtClean="0"/>
                  </a:p>
                  <a:p>
                    <a:pPr algn="r"/>
                    <a:r>
                      <a:rPr lang="en-US" sz="1400" dirty="0" smtClean="0"/>
                      <a:t>100</a:t>
                    </a:r>
                  </a:p>
                  <a:p>
                    <a:pPr algn="r"/>
                    <a:endParaRPr lang="en-US" sz="1000" dirty="0" smtClean="0"/>
                  </a:p>
                  <a:p>
                    <a:pPr algn="r"/>
                    <a:r>
                      <a:rPr lang="en-US" sz="1400" dirty="0" smtClean="0"/>
                      <a:t>50</a:t>
                    </a:r>
                    <a:endParaRPr lang="en-US" sz="1400" dirty="0"/>
                  </a:p>
                  <a:p>
                    <a:pPr algn="r"/>
                    <a:endParaRPr lang="en-US" sz="800" dirty="0" smtClean="0"/>
                  </a:p>
                  <a:p>
                    <a:pPr algn="r"/>
                    <a:r>
                      <a:rPr lang="en-US" sz="1400" dirty="0" smtClean="0"/>
                      <a:t>0</a:t>
                    </a:r>
                    <a:endParaRPr lang="en-US" sz="1400" dirty="0"/>
                  </a:p>
                </p:txBody>
              </p:sp>
              <p:cxnSp>
                <p:nvCxnSpPr>
                  <p:cNvPr id="35" name="Straight Connector 34"/>
                  <p:cNvCxnSpPr/>
                  <p:nvPr/>
                </p:nvCxnSpPr>
                <p:spPr>
                  <a:xfrm>
                    <a:off x="3904490" y="1923244"/>
                    <a:ext cx="260299" cy="0"/>
                  </a:xfrm>
                  <a:prstGeom prst="line">
                    <a:avLst/>
                  </a:pr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3315913" y="1688630"/>
                    <a:ext cx="460583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 smtClean="0"/>
                      <a:t>f(x)</a:t>
                    </a:r>
                    <a:endParaRPr lang="en-US" sz="1600" dirty="0"/>
                  </a:p>
                </p:txBody>
              </p:sp>
            </p:grpSp>
          </p:grpSp>
          <p:sp>
            <p:nvSpPr>
              <p:cNvPr id="39" name="Rectangle 38"/>
              <p:cNvSpPr/>
              <p:nvPr/>
            </p:nvSpPr>
            <p:spPr>
              <a:xfrm>
                <a:off x="3929150" y="835146"/>
                <a:ext cx="780070" cy="2393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642287" y="795926"/>
              <a:ext cx="39805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Radiative Bhabha Cross-section (</a:t>
              </a:r>
              <a:r>
                <a:rPr lang="en-US" dirty="0" err="1" smtClean="0"/>
                <a:t>SuperB</a:t>
              </a:r>
              <a:r>
                <a:rPr lang="en-US" dirty="0" smtClean="0"/>
                <a:t>) 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38314" y="3012084"/>
              <a:ext cx="27801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Symbol" charset="2"/>
                  <a:cs typeface="Symbol" charset="2"/>
                </a:rPr>
                <a:t>s </a:t>
              </a:r>
              <a:r>
                <a:rPr lang="en-US" dirty="0" smtClean="0"/>
                <a:t>* L = Bremsstrahlung rate</a:t>
              </a:r>
              <a:endParaRPr lang="en-US" dirty="0"/>
            </a:p>
          </p:txBody>
        </p:sp>
      </p:grpSp>
      <p:sp>
        <p:nvSpPr>
          <p:cNvPr id="48" name="Title 1"/>
          <p:cNvSpPr txBox="1">
            <a:spLocks/>
          </p:cNvSpPr>
          <p:nvPr/>
        </p:nvSpPr>
        <p:spPr>
          <a:xfrm>
            <a:off x="457200" y="18805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/>
              <a:t>Dependence on Energy Acceptance</a:t>
            </a:r>
            <a:endParaRPr lang="en-GB" sz="3200" dirty="0"/>
          </a:p>
        </p:txBody>
      </p:sp>
      <p:pic>
        <p:nvPicPr>
          <p:cNvPr id="50" name="Picture 8" descr="snapshot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" t="3519" r="4472" b="4997"/>
          <a:stretch>
            <a:fillRect/>
          </a:stretch>
        </p:blipFill>
        <p:spPr bwMode="auto">
          <a:xfrm>
            <a:off x="5979379" y="3977940"/>
            <a:ext cx="2892371" cy="283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ctangle 9"/>
          <p:cNvSpPr>
            <a:spLocks noChangeArrowheads="1"/>
          </p:cNvSpPr>
          <p:nvPr/>
        </p:nvSpPr>
        <p:spPr bwMode="auto">
          <a:xfrm>
            <a:off x="5732782" y="4204635"/>
            <a:ext cx="958884" cy="291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/>
            <a:r>
              <a:rPr lang="it-IT" sz="1600" dirty="0"/>
              <a:t>Rate (Hz)</a:t>
            </a:r>
            <a:endParaRPr lang="en-US" sz="1600" dirty="0"/>
          </a:p>
        </p:txBody>
      </p:sp>
      <p:sp>
        <p:nvSpPr>
          <p:cNvPr id="52" name="Rectangle 10"/>
          <p:cNvSpPr>
            <a:spLocks noChangeArrowheads="1"/>
          </p:cNvSpPr>
          <p:nvPr/>
        </p:nvSpPr>
        <p:spPr bwMode="auto">
          <a:xfrm>
            <a:off x="8193506" y="6396294"/>
            <a:ext cx="571615" cy="2913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marL="457200" indent="-457200"/>
            <a:r>
              <a:rPr lang="it-IT" sz="1600" dirty="0">
                <a:latin typeface="Symbol" charset="0"/>
              </a:rPr>
              <a:t>D</a:t>
            </a:r>
            <a:r>
              <a:rPr lang="it-IT" sz="1600" dirty="0"/>
              <a:t>E/E</a:t>
            </a:r>
            <a:endParaRPr lang="en-US" sz="1600" dirty="0"/>
          </a:p>
        </p:txBody>
      </p:sp>
      <p:sp>
        <p:nvSpPr>
          <p:cNvPr id="53" name="Text Box 11"/>
          <p:cNvSpPr txBox="1">
            <a:spLocks noChangeArrowheads="1"/>
          </p:cNvSpPr>
          <p:nvPr/>
        </p:nvSpPr>
        <p:spPr bwMode="auto">
          <a:xfrm>
            <a:off x="3094242" y="4658600"/>
            <a:ext cx="379364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1pPr>
            <a:lvl2pPr algn="l">
              <a:defRPr kumimoji="1" sz="2400">
                <a:solidFill>
                  <a:schemeClr val="tx1"/>
                </a:solidFill>
                <a:latin typeface="Times New Roman" charset="0"/>
                <a:ea typeface="Arial Unicode MS" charset="0"/>
                <a:cs typeface="Arial Unicode MS" charset="0"/>
              </a:defRPr>
            </a:lvl2pPr>
            <a:lvl3pPr algn="l">
              <a:defRPr kumimoji="1" sz="2400">
                <a:solidFill>
                  <a:schemeClr val="tx1"/>
                </a:solidFill>
                <a:latin typeface="Times New Roman" charset="0"/>
                <a:ea typeface="Arial Unicode MS" charset="0"/>
                <a:cs typeface="Arial Unicode MS" charset="0"/>
              </a:defRPr>
            </a:lvl3pPr>
            <a:lvl4pPr algn="l">
              <a:defRPr kumimoji="1" sz="2400">
                <a:solidFill>
                  <a:schemeClr val="tx1"/>
                </a:solidFill>
                <a:latin typeface="Times New Roman" charset="0"/>
                <a:ea typeface="Arial Unicode MS" charset="0"/>
                <a:cs typeface="Arial Unicode MS" charset="0"/>
              </a:defRPr>
            </a:lvl4pPr>
            <a:lvl5pPr algn="l">
              <a:defRPr kumimoji="1" sz="2400">
                <a:solidFill>
                  <a:schemeClr val="tx1"/>
                </a:solidFill>
                <a:latin typeface="Times New Roman" charset="0"/>
                <a:ea typeface="Arial Unicode MS" charset="0"/>
                <a:cs typeface="Arial Unicode M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 Unicode MS" charset="0"/>
                <a:cs typeface="Arial Unicode M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 Unicode MS" charset="0"/>
                <a:cs typeface="Arial Unicode M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 Unicode MS" charset="0"/>
                <a:cs typeface="Arial Unicode M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 Unicode MS" charset="0"/>
                <a:cs typeface="Arial Unicode MS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it-IT" sz="1200" dirty="0" err="1">
                <a:solidFill>
                  <a:srgbClr val="FF3300"/>
                </a:solidFill>
                <a:latin typeface="Calibri"/>
              </a:rPr>
              <a:t>SuperB</a:t>
            </a:r>
            <a:r>
              <a:rPr lang="it-IT" sz="1200" dirty="0">
                <a:solidFill>
                  <a:srgbClr val="FF3300"/>
                </a:solidFill>
                <a:latin typeface="Calibri"/>
              </a:rPr>
              <a:t> LER (4 </a:t>
            </a:r>
            <a:r>
              <a:rPr lang="it-IT" sz="1200" dirty="0" err="1">
                <a:solidFill>
                  <a:srgbClr val="FF3300"/>
                </a:solidFill>
                <a:latin typeface="Calibri"/>
              </a:rPr>
              <a:t>GeV</a:t>
            </a:r>
            <a:r>
              <a:rPr lang="it-IT" sz="1200" dirty="0">
                <a:solidFill>
                  <a:srgbClr val="FF3300"/>
                </a:solidFill>
                <a:latin typeface="Calibri"/>
              </a:rPr>
              <a:t>; 1.49mA 1 </a:t>
            </a:r>
            <a:r>
              <a:rPr lang="it-IT" sz="1200" dirty="0" err="1">
                <a:solidFill>
                  <a:srgbClr val="FF3300"/>
                </a:solidFill>
                <a:latin typeface="Calibri"/>
              </a:rPr>
              <a:t>bunch</a:t>
            </a:r>
            <a:r>
              <a:rPr lang="it-IT" sz="1200" dirty="0">
                <a:solidFill>
                  <a:srgbClr val="FF3300"/>
                </a:solidFill>
                <a:latin typeface="Calibri"/>
              </a:rPr>
              <a:t>)</a:t>
            </a:r>
          </a:p>
          <a:p>
            <a:pPr algn="r">
              <a:spcBef>
                <a:spcPct val="50000"/>
              </a:spcBef>
            </a:pPr>
            <a:r>
              <a:rPr lang="it-IT" sz="1200" dirty="0" err="1">
                <a:solidFill>
                  <a:srgbClr val="3333FF"/>
                </a:solidFill>
                <a:latin typeface="Calibri"/>
              </a:rPr>
              <a:t>SuperB</a:t>
            </a:r>
            <a:r>
              <a:rPr lang="it-IT" sz="1200" dirty="0">
                <a:solidFill>
                  <a:srgbClr val="3333FF"/>
                </a:solidFill>
                <a:latin typeface="Calibri"/>
              </a:rPr>
              <a:t> HER (7 </a:t>
            </a:r>
            <a:r>
              <a:rPr lang="it-IT" sz="1200" dirty="0" err="1">
                <a:solidFill>
                  <a:srgbClr val="3333FF"/>
                </a:solidFill>
                <a:latin typeface="Calibri"/>
              </a:rPr>
              <a:t>GeV</a:t>
            </a:r>
            <a:r>
              <a:rPr lang="it-IT" sz="1200" dirty="0">
                <a:solidFill>
                  <a:srgbClr val="3333FF"/>
                </a:solidFill>
                <a:latin typeface="Calibri"/>
              </a:rPr>
              <a:t>; 1.49mA 1 </a:t>
            </a:r>
            <a:r>
              <a:rPr lang="it-IT" sz="1200" dirty="0" err="1">
                <a:solidFill>
                  <a:srgbClr val="3333FF"/>
                </a:solidFill>
                <a:latin typeface="Calibri"/>
              </a:rPr>
              <a:t>bunch</a:t>
            </a:r>
            <a:r>
              <a:rPr lang="it-IT" sz="1200" dirty="0">
                <a:solidFill>
                  <a:srgbClr val="3333FF"/>
                </a:solidFill>
                <a:latin typeface="Calibri"/>
              </a:rPr>
              <a:t>)</a:t>
            </a:r>
          </a:p>
          <a:p>
            <a:pPr algn="r">
              <a:spcBef>
                <a:spcPct val="50000"/>
              </a:spcBef>
            </a:pPr>
            <a:r>
              <a:rPr lang="it-IT" sz="1200" dirty="0">
                <a:latin typeface="Calibri"/>
              </a:rPr>
              <a:t>DAFNE </a:t>
            </a:r>
            <a:r>
              <a:rPr lang="it-IT" sz="1200" dirty="0" err="1">
                <a:latin typeface="Calibri"/>
              </a:rPr>
              <a:t>crabwaist</a:t>
            </a:r>
            <a:r>
              <a:rPr lang="it-IT" sz="1200" dirty="0">
                <a:latin typeface="Calibri"/>
              </a:rPr>
              <a:t> (0.51 </a:t>
            </a:r>
            <a:r>
              <a:rPr lang="it-IT" sz="1200" dirty="0" err="1">
                <a:latin typeface="Calibri"/>
              </a:rPr>
              <a:t>GeV</a:t>
            </a:r>
            <a:r>
              <a:rPr lang="it-IT" sz="1200" dirty="0">
                <a:latin typeface="Calibri"/>
              </a:rPr>
              <a:t>; 10mA 1 </a:t>
            </a:r>
            <a:r>
              <a:rPr lang="it-IT" sz="1200" dirty="0" err="1">
                <a:latin typeface="Calibri"/>
              </a:rPr>
              <a:t>bunch</a:t>
            </a:r>
            <a:r>
              <a:rPr lang="it-IT" sz="1200" dirty="0">
                <a:latin typeface="Calibri"/>
              </a:rPr>
              <a:t>)</a:t>
            </a:r>
            <a:endParaRPr lang="en-US" sz="1200" dirty="0">
              <a:latin typeface="Calibri"/>
            </a:endParaRPr>
          </a:p>
        </p:txBody>
      </p:sp>
      <p:sp>
        <p:nvSpPr>
          <p:cNvPr id="57" name="Rectangle 16"/>
          <p:cNvSpPr>
            <a:spLocks noChangeArrowheads="1"/>
          </p:cNvSpPr>
          <p:nvPr/>
        </p:nvSpPr>
        <p:spPr bwMode="auto">
          <a:xfrm>
            <a:off x="6002386" y="3801302"/>
            <a:ext cx="292617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1600" b="1" dirty="0" smtClean="0">
                <a:ea typeface="楷体_GB2312" charset="0"/>
                <a:cs typeface="楷体_GB2312" charset="0"/>
              </a:rPr>
              <a:t>Touschek </a:t>
            </a:r>
            <a:r>
              <a:rPr lang="it-IT" sz="1600" b="1" dirty="0" err="1" smtClean="0">
                <a:ea typeface="楷体_GB2312" charset="0"/>
                <a:cs typeface="楷体_GB2312" charset="0"/>
              </a:rPr>
              <a:t>particles</a:t>
            </a:r>
            <a:r>
              <a:rPr lang="it-IT" sz="1600" b="1" dirty="0" smtClean="0">
                <a:ea typeface="楷体_GB2312" charset="0"/>
                <a:cs typeface="楷体_GB2312" charset="0"/>
              </a:rPr>
              <a:t>/ </a:t>
            </a:r>
            <a:r>
              <a:rPr lang="it-IT" sz="1600" b="1" dirty="0" err="1" smtClean="0">
                <a:ea typeface="楷体_GB2312" charset="0"/>
                <a:cs typeface="楷体_GB2312" charset="0"/>
              </a:rPr>
              <a:t>second</a:t>
            </a:r>
            <a:endParaRPr lang="en-US" sz="1600" b="1" dirty="0">
              <a:ea typeface="楷体_GB2312" charset="0"/>
              <a:cs typeface="楷体_GB231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1411" y="5554798"/>
            <a:ext cx="539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Lifetime estimated for these effects usually assumes ring’s  energy acceptance 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009398" y="1595834"/>
            <a:ext cx="9191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[M. </a:t>
            </a:r>
            <a:r>
              <a:rPr lang="en-GB" sz="1200" dirty="0" err="1" smtClean="0"/>
              <a:t>Zanetti</a:t>
            </a:r>
            <a:r>
              <a:rPr lang="en-GB" sz="1200" dirty="0" smtClean="0"/>
              <a:t>]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787764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5494422" y="1002268"/>
            <a:ext cx="3573378" cy="3231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7200" y="2053516"/>
            <a:ext cx="4905395" cy="3966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0821"/>
            <a:ext cx="8229600" cy="1143000"/>
          </a:xfrm>
        </p:spPr>
        <p:txBody>
          <a:bodyPr/>
          <a:lstStyle/>
          <a:p>
            <a:r>
              <a:rPr lang="it-IT" dirty="0" smtClean="0"/>
              <a:t>Momentum aperture</a:t>
            </a:r>
            <a:endParaRPr lang="it-IT" dirty="0"/>
          </a:p>
        </p:txBody>
      </p:sp>
      <p:grpSp>
        <p:nvGrpSpPr>
          <p:cNvPr id="16" name="Group 15"/>
          <p:cNvGrpSpPr/>
          <p:nvPr/>
        </p:nvGrpSpPr>
        <p:grpSpPr>
          <a:xfrm>
            <a:off x="5562600" y="3776246"/>
            <a:ext cx="3657600" cy="2776954"/>
            <a:chOff x="5486400" y="2252246"/>
            <a:chExt cx="3657600" cy="2776954"/>
          </a:xfrm>
        </p:grpSpPr>
        <p:sp>
          <p:nvSpPr>
            <p:cNvPr id="12" name="Footer Placeholder 3"/>
            <p:cNvSpPr txBox="1">
              <a:spLocks/>
            </p:cNvSpPr>
            <p:nvPr/>
          </p:nvSpPr>
          <p:spPr bwMode="auto">
            <a:xfrm>
              <a:off x="5791200" y="4495800"/>
              <a:ext cx="2895600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defTabSz="914400"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Calibri"/>
                  <a:cs typeface="Calibri"/>
                </a:rPr>
                <a:t>PEP-X   Y. </a:t>
              </a:r>
              <a:r>
                <a:rPr lang="en-US" dirty="0" err="1" smtClean="0">
                  <a:solidFill>
                    <a:srgbClr val="000000"/>
                  </a:solidFill>
                  <a:latin typeface="Calibri"/>
                  <a:cs typeface="Calibri"/>
                </a:rPr>
                <a:t>Cai</a:t>
              </a:r>
              <a:r>
                <a:rPr lang="en-US" dirty="0" smtClean="0">
                  <a:solidFill>
                    <a:srgbClr val="000000"/>
                  </a:solidFill>
                  <a:latin typeface="Calibri"/>
                  <a:cs typeface="Calibri"/>
                </a:rPr>
                <a:t>, SLAC</a:t>
              </a:r>
              <a:endParaRPr lang="en-US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486400" y="2252246"/>
              <a:ext cx="3657600" cy="2776954"/>
              <a:chOff x="5486400" y="2286000"/>
              <a:chExt cx="3657600" cy="2776954"/>
            </a:xfrm>
          </p:grpSpPr>
          <p:pic>
            <p:nvPicPr>
              <p:cNvPr id="10" name="Picture 4" descr="C:\Publication\Accelerator School\momentum_apern.tif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486400" y="2438400"/>
                <a:ext cx="3429000" cy="2133600"/>
              </a:xfrm>
              <a:prstGeom prst="rect">
                <a:avLst/>
              </a:prstGeom>
              <a:noFill/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6019800" y="2286000"/>
                <a:ext cx="21675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en-US" dirty="0" smtClean="0">
                    <a:solidFill>
                      <a:srgbClr val="0070C0"/>
                    </a:solidFill>
                    <a:latin typeface="Calibri"/>
                    <a:cs typeface="ＭＳ Ｐゴシック" charset="0"/>
                  </a:rPr>
                  <a:t>momentum aperture</a:t>
                </a:r>
                <a:endParaRPr lang="en-US" dirty="0">
                  <a:solidFill>
                    <a:srgbClr val="0070C0"/>
                  </a:solidFill>
                  <a:latin typeface="Calibri"/>
                  <a:cs typeface="ＭＳ Ｐゴシック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981087" y="4724400"/>
                <a:ext cx="3162913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/>
                <a:r>
                  <a:rPr lang="en-US" sz="1600" dirty="0" smtClean="0">
                    <a:latin typeface="Calibri"/>
                    <a:cs typeface="Calibri"/>
                  </a:rPr>
                  <a:t>FLS-2012, March 2012</a:t>
                </a:r>
                <a:endParaRPr lang="en-US" sz="1600" dirty="0">
                  <a:latin typeface="Calibri"/>
                  <a:cs typeface="Calibri"/>
                </a:endParaRP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304800" y="6019800"/>
            <a:ext cx="4470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t-IT" dirty="0" err="1" smtClean="0">
                <a:solidFill>
                  <a:srgbClr val="000000"/>
                </a:solidFill>
                <a:latin typeface="Calibri"/>
                <a:cs typeface="ＭＳ Ｐゴシック" charset="0"/>
              </a:rPr>
              <a:t>Not</a:t>
            </a:r>
            <a:r>
              <a:rPr lang="it-IT" dirty="0" smtClean="0">
                <a:solidFill>
                  <a:srgbClr val="000000"/>
                </a:solidFill>
                <a:latin typeface="Calibri"/>
                <a:cs typeface="ＭＳ Ｐゴシック" charset="0"/>
              </a:rPr>
              <a:t> </a:t>
            </a:r>
            <a:r>
              <a:rPr lang="it-IT" dirty="0" smtClean="0">
                <a:solidFill>
                  <a:srgbClr val="000000"/>
                </a:solidFill>
                <a:latin typeface="Calibri"/>
                <a:cs typeface="ＭＳ Ｐゴシック" charset="0"/>
              </a:rPr>
              <a:t>just an </a:t>
            </a:r>
            <a:r>
              <a:rPr lang="it-IT" i="1" dirty="0" smtClean="0">
                <a:solidFill>
                  <a:srgbClr val="000000"/>
                </a:solidFill>
                <a:latin typeface="Calibri"/>
                <a:cs typeface="ＭＳ Ｐゴシック" charset="0"/>
              </a:rPr>
              <a:t>s</a:t>
            </a:r>
            <a:r>
              <a:rPr lang="it-IT" dirty="0" smtClean="0">
                <a:solidFill>
                  <a:srgbClr val="000000"/>
                </a:solidFill>
                <a:latin typeface="Calibri"/>
                <a:cs typeface="ＭＳ Ｐゴシック" charset="0"/>
              </a:rPr>
              <a:t> dependent momentum aperture</a:t>
            </a:r>
            <a:endParaRPr lang="it-IT" dirty="0">
              <a:solidFill>
                <a:srgbClr val="000000"/>
              </a:solidFill>
              <a:latin typeface="Calibri"/>
              <a:cs typeface="ＭＳ Ｐゴシック" charset="0"/>
            </a:endParaRPr>
          </a:p>
        </p:txBody>
      </p:sp>
      <p:pic>
        <p:nvPicPr>
          <p:cNvPr id="18944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422" y="1190625"/>
            <a:ext cx="3573378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5810679" y="1002268"/>
            <a:ext cx="273747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1500" dirty="0" err="1" smtClean="0">
                <a:solidFill>
                  <a:srgbClr val="000000"/>
                </a:solidFill>
                <a:latin typeface="Calibri"/>
                <a:cs typeface="ＭＳ Ｐゴシック" charset="0"/>
              </a:rPr>
              <a:t>A.Xiao,M.Borland</a:t>
            </a:r>
            <a:r>
              <a:rPr lang="en-US" sz="1500" dirty="0" smtClean="0">
                <a:solidFill>
                  <a:srgbClr val="000000"/>
                </a:solidFill>
                <a:latin typeface="Calibri"/>
                <a:cs typeface="ＭＳ Ｐゴシック" charset="0"/>
              </a:rPr>
              <a:t>, PAC07 p.3457</a:t>
            </a:r>
            <a:endParaRPr lang="en-US" sz="1500" dirty="0">
              <a:solidFill>
                <a:srgbClr val="000000"/>
              </a:solidFill>
              <a:latin typeface="Calibri"/>
              <a:cs typeface="ＭＳ Ｐゴシック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36" y="2256166"/>
            <a:ext cx="4499008" cy="34829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91662" y="5530857"/>
            <a:ext cx="599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t-IT" dirty="0" smtClean="0">
                <a:solidFill>
                  <a:srgbClr val="000000"/>
                </a:solidFill>
                <a:latin typeface="Calibri"/>
                <a:cs typeface="ＭＳ Ｐゴシック" charset="0"/>
              </a:rPr>
              <a:t>s(m)</a:t>
            </a:r>
            <a:endParaRPr lang="it-IT" dirty="0">
              <a:solidFill>
                <a:srgbClr val="000000"/>
              </a:solidFill>
              <a:latin typeface="Calibri"/>
              <a:cs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48803" y="5463307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t-IT" dirty="0" smtClean="0">
                <a:solidFill>
                  <a:srgbClr val="000000"/>
                </a:solidFill>
                <a:latin typeface="Calibri"/>
                <a:cs typeface="ＭＳ Ｐゴシック" charset="0"/>
              </a:rPr>
              <a:t>IP</a:t>
            </a:r>
            <a:endParaRPr lang="it-IT" dirty="0">
              <a:solidFill>
                <a:srgbClr val="000000"/>
              </a:solidFill>
              <a:latin typeface="Calibri"/>
              <a:cs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7271" y="2071500"/>
            <a:ext cx="613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t-IT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d</a:t>
            </a:r>
            <a:r>
              <a:rPr lang="it-IT" dirty="0" smtClean="0">
                <a:solidFill>
                  <a:srgbClr val="000000"/>
                </a:solidFill>
                <a:latin typeface="Calibri"/>
                <a:cs typeface="ＭＳ Ｐゴシック" charset="0"/>
              </a:rPr>
              <a:t>E/E</a:t>
            </a:r>
            <a:endParaRPr lang="it-IT" dirty="0">
              <a:solidFill>
                <a:srgbClr val="000000"/>
              </a:solidFill>
              <a:latin typeface="Calibri"/>
              <a:cs typeface="ＭＳ Ｐゴシック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6455" y="4648200"/>
            <a:ext cx="31530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GB" dirty="0" smtClean="0">
                <a:solidFill>
                  <a:srgbClr val="FFFFFF"/>
                </a:solidFill>
                <a:latin typeface="Calibri"/>
              </a:rPr>
              <a:t>LER SuperB</a:t>
            </a:r>
          </a:p>
          <a:p>
            <a:pPr algn="ctr" defTabSz="914400"/>
            <a:r>
              <a:rPr lang="en-GB" dirty="0" smtClean="0">
                <a:solidFill>
                  <a:srgbClr val="FFFFFF"/>
                </a:solidFill>
                <a:latin typeface="Calibri"/>
              </a:rPr>
              <a:t> Touschek </a:t>
            </a:r>
            <a:r>
              <a:rPr lang="en-GB" dirty="0">
                <a:solidFill>
                  <a:srgbClr val="FFFFFF"/>
                </a:solidFill>
                <a:latin typeface="Calibri"/>
              </a:rPr>
              <a:t>Monte Carlo tracking</a:t>
            </a:r>
          </a:p>
        </p:txBody>
      </p:sp>
      <p:sp>
        <p:nvSpPr>
          <p:cNvPr id="9" name="TextBox 8"/>
          <p:cNvSpPr txBox="1"/>
          <p:nvPr/>
        </p:nvSpPr>
        <p:spPr>
          <a:xfrm rot="5400000">
            <a:off x="4415544" y="3021561"/>
            <a:ext cx="1653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t-IT" dirty="0" smtClean="0">
                <a:solidFill>
                  <a:srgbClr val="000000"/>
                </a:solidFill>
                <a:latin typeface="Calibri"/>
                <a:cs typeface="ＭＳ Ｐゴシック" charset="0"/>
              </a:rPr>
              <a:t>Loss probability</a:t>
            </a:r>
            <a:endParaRPr lang="it-IT" dirty="0">
              <a:solidFill>
                <a:srgbClr val="000000"/>
              </a:solidFill>
              <a:latin typeface="Calibri"/>
              <a:cs typeface="ＭＳ Ｐゴシック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9503" y="1050610"/>
            <a:ext cx="4536443" cy="10341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defTabSz="914400">
              <a:spcBef>
                <a:spcPct val="20000"/>
              </a:spcBef>
              <a:buClr>
                <a:srgbClr val="A50021"/>
              </a:buClr>
              <a:buSzPct val="100000"/>
              <a:buFont typeface="Arial"/>
              <a:buChar char="•"/>
            </a:pPr>
            <a:r>
              <a:rPr lang="it-IT" dirty="0" err="1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lang="it-IT" dirty="0" err="1" smtClean="0">
                <a:solidFill>
                  <a:srgbClr val="000000"/>
                </a:solidFill>
                <a:latin typeface="Calibri"/>
                <a:cs typeface="Calibri"/>
              </a:rPr>
              <a:t>rucial</a:t>
            </a:r>
            <a:r>
              <a:rPr lang="it-IT" dirty="0" smtClean="0">
                <a:solidFill>
                  <a:srgbClr val="000000"/>
                </a:solidFill>
                <a:latin typeface="Calibri"/>
                <a:cs typeface="Calibri"/>
              </a:rPr>
              <a:t> for </a:t>
            </a:r>
            <a:r>
              <a:rPr lang="it-IT" dirty="0" err="1" smtClean="0">
                <a:solidFill>
                  <a:srgbClr val="000000"/>
                </a:solidFill>
                <a:latin typeface="Calibri"/>
                <a:cs typeface="Calibri"/>
              </a:rPr>
              <a:t>all</a:t>
            </a:r>
            <a:r>
              <a:rPr lang="it-IT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alibri"/>
                <a:cs typeface="Calibri"/>
              </a:rPr>
              <a:t>sources</a:t>
            </a:r>
            <a:r>
              <a:rPr lang="it-IT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alibri"/>
                <a:cs typeface="Calibri"/>
              </a:rPr>
              <a:t>inducing</a:t>
            </a:r>
            <a:r>
              <a:rPr lang="it-IT" dirty="0" smtClean="0">
                <a:solidFill>
                  <a:srgbClr val="000000"/>
                </a:solidFill>
                <a:latin typeface="Calibri"/>
                <a:cs typeface="Calibri"/>
              </a:rPr>
              <a:t> a </a:t>
            </a:r>
            <a:r>
              <a:rPr lang="it-IT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d</a:t>
            </a:r>
            <a:r>
              <a:rPr lang="it-IT" dirty="0" err="1" smtClean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lang="it-IT" dirty="0" smtClean="0">
                <a:solidFill>
                  <a:srgbClr val="000000"/>
                </a:solidFill>
                <a:latin typeface="Calibri"/>
                <a:cs typeface="Calibri"/>
              </a:rPr>
              <a:t>/E</a:t>
            </a:r>
          </a:p>
          <a:p>
            <a:pPr defTabSz="914400">
              <a:spcBef>
                <a:spcPct val="20000"/>
              </a:spcBef>
              <a:buClr>
                <a:srgbClr val="A50021"/>
              </a:buClr>
              <a:buSzPct val="75000"/>
            </a:pPr>
            <a:r>
              <a:rPr lang="it-IT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alibri"/>
                <a:cs typeface="Calibri"/>
              </a:rPr>
              <a:t>like</a:t>
            </a:r>
            <a:r>
              <a:rPr lang="it-IT" dirty="0" smtClean="0">
                <a:solidFill>
                  <a:srgbClr val="000000"/>
                </a:solidFill>
                <a:latin typeface="Calibri"/>
                <a:cs typeface="Calibri"/>
              </a:rPr>
              <a:t> Touschek, </a:t>
            </a:r>
            <a:r>
              <a:rPr lang="it-IT" dirty="0" err="1" smtClean="0">
                <a:solidFill>
                  <a:srgbClr val="000000"/>
                </a:solidFill>
                <a:latin typeface="Calibri"/>
                <a:cs typeface="Calibri"/>
              </a:rPr>
              <a:t>rad</a:t>
            </a:r>
            <a:r>
              <a:rPr lang="it-IT" dirty="0" smtClean="0">
                <a:solidFill>
                  <a:srgbClr val="000000"/>
                </a:solidFill>
                <a:latin typeface="Calibri"/>
                <a:cs typeface="Calibri"/>
              </a:rPr>
              <a:t> Bhabha, </a:t>
            </a:r>
            <a:r>
              <a:rPr lang="it-IT" dirty="0" err="1" smtClean="0">
                <a:solidFill>
                  <a:srgbClr val="000000"/>
                </a:solidFill>
                <a:latin typeface="Calibri"/>
                <a:cs typeface="Calibri"/>
              </a:rPr>
              <a:t>beamstralung</a:t>
            </a:r>
            <a:r>
              <a:rPr lang="it-IT" dirty="0" smtClean="0">
                <a:solidFill>
                  <a:srgbClr val="000000"/>
                </a:solidFill>
                <a:latin typeface="Calibri"/>
                <a:cs typeface="Calibri"/>
              </a:rPr>
              <a:t> (HE)</a:t>
            </a:r>
          </a:p>
          <a:p>
            <a:pPr marL="285750" indent="-285750" defTabSz="914400">
              <a:spcBef>
                <a:spcPct val="20000"/>
              </a:spcBef>
              <a:buClr>
                <a:srgbClr val="A50021"/>
              </a:buClr>
              <a:buSzPct val="100000"/>
              <a:buFont typeface="Arial"/>
              <a:buChar char="•"/>
            </a:pPr>
            <a:r>
              <a:rPr lang="it-IT" dirty="0" smtClean="0">
                <a:solidFill>
                  <a:srgbClr val="000000"/>
                </a:solidFill>
                <a:latin typeface="Calibri"/>
                <a:cs typeface="Calibri"/>
              </a:rPr>
              <a:t>Best </a:t>
            </a:r>
            <a:r>
              <a:rPr lang="it-IT" dirty="0" err="1" smtClean="0">
                <a:solidFill>
                  <a:srgbClr val="000000"/>
                </a:solidFill>
                <a:latin typeface="Calibri"/>
                <a:cs typeface="Calibri"/>
              </a:rPr>
              <a:t>determined</a:t>
            </a:r>
            <a:r>
              <a:rPr lang="it-IT" dirty="0" smtClean="0">
                <a:solidFill>
                  <a:srgbClr val="000000"/>
                </a:solidFill>
                <a:latin typeface="Calibri"/>
                <a:cs typeface="Calibri"/>
              </a:rPr>
              <a:t> with full </a:t>
            </a:r>
            <a:r>
              <a:rPr lang="it-IT" dirty="0" err="1" smtClean="0">
                <a:solidFill>
                  <a:srgbClr val="000000"/>
                </a:solidFill>
                <a:latin typeface="Calibri"/>
                <a:cs typeface="Calibri"/>
              </a:rPr>
              <a:t>tracking</a:t>
            </a:r>
            <a:endParaRPr lang="it-IT" dirty="0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758388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119"/>
            <a:ext cx="8229600" cy="1143000"/>
          </a:xfrm>
        </p:spPr>
        <p:txBody>
          <a:bodyPr/>
          <a:lstStyle/>
          <a:p>
            <a:r>
              <a:rPr lang="en-GB" dirty="0"/>
              <a:t>P</a:t>
            </a:r>
            <a:r>
              <a:rPr lang="en-GB" dirty="0" smtClean="0"/>
              <a:t>air production: </a:t>
            </a:r>
            <a:r>
              <a:rPr lang="en-GB" dirty="0" err="1" smtClean="0"/>
              <a:t>e</a:t>
            </a:r>
            <a:r>
              <a:rPr lang="en-GB" baseline="30000" dirty="0" err="1" smtClean="0"/>
              <a:t>+</a:t>
            </a:r>
            <a:r>
              <a:rPr lang="en-GB" dirty="0" err="1" smtClean="0"/>
              <a:t>e</a:t>
            </a:r>
            <a:r>
              <a:rPr lang="en-GB" baseline="30000" dirty="0" smtClean="0"/>
              <a:t>-  </a:t>
            </a:r>
            <a:r>
              <a:rPr lang="en-GB" dirty="0" smtClean="0"/>
              <a:t>(and </a:t>
            </a:r>
            <a:r>
              <a:rPr lang="en-GB" dirty="0" err="1">
                <a:solidFill>
                  <a:srgbClr val="000000"/>
                </a:solidFill>
                <a:latin typeface="Symbol" charset="2"/>
                <a:cs typeface="Symbol" charset="2"/>
              </a:rPr>
              <a:t>m</a:t>
            </a:r>
            <a:r>
              <a:rPr lang="en-GB" baseline="30000" dirty="0" err="1">
                <a:solidFill>
                  <a:srgbClr val="000000"/>
                </a:solidFill>
              </a:rPr>
              <a:t>+</a:t>
            </a:r>
            <a:r>
              <a:rPr lang="en-GB" dirty="0" err="1">
                <a:solidFill>
                  <a:srgbClr val="000000"/>
                </a:solidFill>
                <a:latin typeface="Symbol" charset="2"/>
                <a:cs typeface="Symbol" charset="2"/>
              </a:rPr>
              <a:t>m</a:t>
            </a:r>
            <a:r>
              <a:rPr lang="en-GB" baseline="30000" dirty="0">
                <a:solidFill>
                  <a:srgbClr val="000000"/>
                </a:solidFill>
              </a:rPr>
              <a:t>-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8018"/>
            <a:ext cx="8444830" cy="5476878"/>
          </a:xfrm>
        </p:spPr>
        <p:txBody>
          <a:bodyPr>
            <a:noAutofit/>
          </a:bodyPr>
          <a:lstStyle/>
          <a:p>
            <a:r>
              <a:rPr lang="en-GB" sz="2700" dirty="0" err="1">
                <a:solidFill>
                  <a:srgbClr val="FF0000"/>
                </a:solidFill>
              </a:rPr>
              <a:t>e</a:t>
            </a:r>
            <a:r>
              <a:rPr lang="en-GB" sz="2700" baseline="30000" dirty="0" err="1">
                <a:solidFill>
                  <a:srgbClr val="FF0000"/>
                </a:solidFill>
              </a:rPr>
              <a:t>+</a:t>
            </a:r>
            <a:r>
              <a:rPr lang="en-GB" sz="2700" dirty="0" err="1">
                <a:solidFill>
                  <a:srgbClr val="FF0000"/>
                </a:solidFill>
              </a:rPr>
              <a:t>e</a:t>
            </a:r>
            <a:r>
              <a:rPr lang="en-GB" sz="2700" baseline="30000" dirty="0">
                <a:solidFill>
                  <a:srgbClr val="FF0000"/>
                </a:solidFill>
              </a:rPr>
              <a:t>- </a:t>
            </a:r>
            <a:r>
              <a:rPr lang="en-GB" sz="2700" dirty="0">
                <a:solidFill>
                  <a:srgbClr val="FF0000"/>
                </a:solidFill>
              </a:rPr>
              <a:t>-&gt; </a:t>
            </a:r>
            <a:r>
              <a:rPr lang="en-GB" sz="2700" dirty="0" err="1">
                <a:solidFill>
                  <a:srgbClr val="FF0000"/>
                </a:solidFill>
              </a:rPr>
              <a:t>e</a:t>
            </a:r>
            <a:r>
              <a:rPr lang="en-GB" sz="2700" baseline="30000" dirty="0" err="1">
                <a:solidFill>
                  <a:srgbClr val="FF0000"/>
                </a:solidFill>
              </a:rPr>
              <a:t>+</a:t>
            </a:r>
            <a:r>
              <a:rPr lang="en-GB" sz="2700" dirty="0" err="1">
                <a:solidFill>
                  <a:srgbClr val="FF0000"/>
                </a:solidFill>
              </a:rPr>
              <a:t>e</a:t>
            </a:r>
            <a:r>
              <a:rPr lang="en-GB" sz="2700" baseline="30000" dirty="0">
                <a:solidFill>
                  <a:srgbClr val="FF0000"/>
                </a:solidFill>
              </a:rPr>
              <a:t>-  </a:t>
            </a:r>
            <a:r>
              <a:rPr lang="en-GB" sz="2700" dirty="0" err="1">
                <a:solidFill>
                  <a:srgbClr val="FF0000"/>
                </a:solidFill>
              </a:rPr>
              <a:t>e</a:t>
            </a:r>
            <a:r>
              <a:rPr lang="en-GB" sz="2700" baseline="30000" dirty="0" err="1">
                <a:solidFill>
                  <a:srgbClr val="FF0000"/>
                </a:solidFill>
              </a:rPr>
              <a:t>+</a:t>
            </a:r>
            <a:r>
              <a:rPr lang="en-GB" sz="2700" dirty="0" err="1">
                <a:solidFill>
                  <a:srgbClr val="FF0000"/>
                </a:solidFill>
              </a:rPr>
              <a:t>e</a:t>
            </a:r>
            <a:r>
              <a:rPr lang="en-GB" sz="2700" baseline="30000" dirty="0">
                <a:solidFill>
                  <a:srgbClr val="FF0000"/>
                </a:solidFill>
              </a:rPr>
              <a:t>- </a:t>
            </a:r>
            <a:endParaRPr lang="en-GB" sz="2700" dirty="0" smtClean="0">
              <a:solidFill>
                <a:srgbClr val="FF0000"/>
              </a:solidFill>
            </a:endParaRPr>
          </a:p>
          <a:p>
            <a:r>
              <a:rPr lang="en-GB" sz="2700" dirty="0" smtClean="0"/>
              <a:t>It can be studied with GUINEA-PIG generator</a:t>
            </a:r>
          </a:p>
          <a:p>
            <a:r>
              <a:rPr lang="en-GB" sz="2700" dirty="0" smtClean="0"/>
              <a:t>can be high production rate but particles have low energy and loop in the solenoid field </a:t>
            </a:r>
          </a:p>
          <a:p>
            <a:r>
              <a:rPr lang="en-GB" sz="2700" dirty="0" smtClean="0"/>
              <a:t>relevant for which sub-system?</a:t>
            </a:r>
          </a:p>
          <a:p>
            <a:pPr lvl="1"/>
            <a:r>
              <a:rPr lang="en-GB" sz="2700" dirty="0" smtClean="0"/>
              <a:t>typically low energy curling </a:t>
            </a:r>
            <a:r>
              <a:rPr lang="en-GB" sz="2700" dirty="0" err="1" smtClean="0"/>
              <a:t>e</a:t>
            </a:r>
            <a:r>
              <a:rPr lang="en-GB" sz="2700" baseline="30000" dirty="0" err="1" smtClean="0"/>
              <a:t>+</a:t>
            </a:r>
            <a:r>
              <a:rPr lang="en-GB" sz="2700" dirty="0" err="1" smtClean="0"/>
              <a:t>e</a:t>
            </a:r>
            <a:r>
              <a:rPr lang="en-GB" sz="2700" baseline="30000" dirty="0" smtClean="0"/>
              <a:t>-</a:t>
            </a:r>
            <a:r>
              <a:rPr lang="en-GB" sz="2700" dirty="0" smtClean="0"/>
              <a:t> relevant for vertex detector and first layers of tracking devices  </a:t>
            </a:r>
          </a:p>
          <a:p>
            <a:r>
              <a:rPr lang="en-GB" sz="2700" dirty="0" smtClean="0"/>
              <a:t>first guess at generator level (with magnetic fields)</a:t>
            </a:r>
          </a:p>
          <a:p>
            <a:r>
              <a:rPr lang="en-GB" sz="2700" dirty="0" smtClean="0"/>
              <a:t>full simulation with Geant4 needed for detailed study</a:t>
            </a:r>
          </a:p>
          <a:p>
            <a:pPr marL="57150" indent="-457200"/>
            <a:r>
              <a:rPr lang="en-GB" sz="2700" dirty="0">
                <a:solidFill>
                  <a:srgbClr val="0000FF"/>
                </a:solidFill>
              </a:rPr>
              <a:t>S</a:t>
            </a:r>
            <a:r>
              <a:rPr lang="en-GB" sz="2700" dirty="0" smtClean="0">
                <a:solidFill>
                  <a:srgbClr val="0000FF"/>
                </a:solidFill>
              </a:rPr>
              <a:t>ame statements are valid for </a:t>
            </a:r>
            <a:r>
              <a:rPr lang="en-GB" sz="2700" b="1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m</a:t>
            </a:r>
            <a:r>
              <a:rPr lang="en-GB" sz="2700" b="1" baseline="30000" dirty="0" err="1" smtClean="0">
                <a:solidFill>
                  <a:srgbClr val="0000FF"/>
                </a:solidFill>
              </a:rPr>
              <a:t>+</a:t>
            </a:r>
            <a:r>
              <a:rPr lang="en-GB" sz="2700" b="1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m</a:t>
            </a:r>
            <a:r>
              <a:rPr lang="en-GB" sz="2700" b="1" baseline="30000" dirty="0" smtClean="0">
                <a:solidFill>
                  <a:srgbClr val="0000FF"/>
                </a:solidFill>
              </a:rPr>
              <a:t>-</a:t>
            </a:r>
            <a:r>
              <a:rPr lang="en-GB" sz="2700" b="1" dirty="0" smtClean="0">
                <a:solidFill>
                  <a:srgbClr val="0000FF"/>
                </a:solidFill>
              </a:rPr>
              <a:t> </a:t>
            </a:r>
            <a:r>
              <a:rPr lang="en-GB" sz="2700" dirty="0" smtClean="0">
                <a:solidFill>
                  <a:srgbClr val="0000FF"/>
                </a:solidFill>
              </a:rPr>
              <a:t>production                 </a:t>
            </a:r>
            <a:r>
              <a:rPr lang="en-GB" sz="2700" dirty="0" smtClean="0">
                <a:solidFill>
                  <a:srgbClr val="FF0000"/>
                </a:solidFill>
              </a:rPr>
              <a:t>	</a:t>
            </a:r>
            <a:r>
              <a:rPr lang="en-GB" sz="2700" dirty="0" smtClean="0">
                <a:solidFill>
                  <a:srgbClr val="0000FF"/>
                </a:solidFill>
              </a:rPr>
              <a:t>(</a:t>
            </a:r>
            <a:r>
              <a:rPr lang="en-GB" sz="2700" dirty="0" err="1" smtClean="0">
                <a:solidFill>
                  <a:srgbClr val="FF0000"/>
                </a:solidFill>
              </a:rPr>
              <a:t>e</a:t>
            </a:r>
            <a:r>
              <a:rPr lang="en-GB" sz="2700" baseline="30000" dirty="0" err="1">
                <a:solidFill>
                  <a:srgbClr val="FF0000"/>
                </a:solidFill>
              </a:rPr>
              <a:t>+</a:t>
            </a:r>
            <a:r>
              <a:rPr lang="en-GB" sz="2700" dirty="0" err="1">
                <a:solidFill>
                  <a:srgbClr val="FF0000"/>
                </a:solidFill>
              </a:rPr>
              <a:t>e</a:t>
            </a:r>
            <a:r>
              <a:rPr lang="en-GB" sz="2700" baseline="30000" dirty="0">
                <a:solidFill>
                  <a:srgbClr val="FF0000"/>
                </a:solidFill>
              </a:rPr>
              <a:t>- </a:t>
            </a:r>
            <a:r>
              <a:rPr lang="en-GB" sz="2700" dirty="0">
                <a:solidFill>
                  <a:srgbClr val="FF0000"/>
                </a:solidFill>
              </a:rPr>
              <a:t>-&gt; </a:t>
            </a:r>
            <a:r>
              <a:rPr lang="en-GB" sz="2700" dirty="0" err="1">
                <a:solidFill>
                  <a:srgbClr val="FF0000"/>
                </a:solidFill>
              </a:rPr>
              <a:t>e</a:t>
            </a:r>
            <a:r>
              <a:rPr lang="en-GB" sz="2700" baseline="30000" dirty="0" err="1">
                <a:solidFill>
                  <a:srgbClr val="FF0000"/>
                </a:solidFill>
              </a:rPr>
              <a:t>+</a:t>
            </a:r>
            <a:r>
              <a:rPr lang="en-GB" sz="2700" dirty="0" err="1">
                <a:solidFill>
                  <a:srgbClr val="FF0000"/>
                </a:solidFill>
              </a:rPr>
              <a:t>e</a:t>
            </a:r>
            <a:r>
              <a:rPr lang="en-GB" sz="2700" baseline="30000" dirty="0">
                <a:solidFill>
                  <a:srgbClr val="FF0000"/>
                </a:solidFill>
              </a:rPr>
              <a:t>- </a:t>
            </a:r>
            <a:r>
              <a:rPr lang="en-GB" sz="2700" dirty="0" err="1">
                <a:solidFill>
                  <a:srgbClr val="FF0000"/>
                </a:solidFill>
                <a:latin typeface="Symbol" charset="2"/>
                <a:cs typeface="Symbol" charset="2"/>
              </a:rPr>
              <a:t>m</a:t>
            </a:r>
            <a:r>
              <a:rPr lang="en-GB" sz="2700" baseline="30000" dirty="0" err="1">
                <a:solidFill>
                  <a:srgbClr val="FF0000"/>
                </a:solidFill>
              </a:rPr>
              <a:t>+</a:t>
            </a:r>
            <a:r>
              <a:rPr lang="en-GB" sz="2700" dirty="0" err="1">
                <a:solidFill>
                  <a:srgbClr val="FF0000"/>
                </a:solidFill>
                <a:latin typeface="Symbol" charset="2"/>
                <a:cs typeface="Symbol" charset="2"/>
              </a:rPr>
              <a:t>m</a:t>
            </a:r>
            <a:r>
              <a:rPr lang="en-GB" sz="2700" baseline="30000" dirty="0" smtClean="0">
                <a:solidFill>
                  <a:srgbClr val="FF0000"/>
                </a:solidFill>
              </a:rPr>
              <a:t>-</a:t>
            </a:r>
            <a:r>
              <a:rPr lang="en-GB" sz="2700" dirty="0" smtClean="0">
                <a:solidFill>
                  <a:srgbClr val="0000FF"/>
                </a:solidFill>
              </a:rPr>
              <a:t>)  to be checked at these energies</a:t>
            </a:r>
            <a:endParaRPr lang="en-GB" sz="27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125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/>
          </p:cNvSpPr>
          <p:nvPr>
            <p:ph type="sldNum" sz="quarter" idx="2"/>
          </p:nvPr>
        </p:nvSpPr>
        <p:spPr>
          <a:xfrm>
            <a:off x="8955405" y="6583680"/>
            <a:ext cx="160020" cy="28575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l"/>
          </a:lstStyle>
          <a:p>
            <a:pPr lvl="0">
              <a:defRPr sz="1800"/>
            </a:pPr>
            <a:fld id="{86CB4B4D-7CA3-9044-876B-883B54F8677D}" type="slidenum">
              <a:rPr sz="1300"/>
              <a:t>24</a:t>
            </a:fld>
            <a:endParaRPr sz="1300"/>
          </a:p>
        </p:txBody>
      </p:sp>
      <p:sp>
        <p:nvSpPr>
          <p:cNvPr id="109" name="Shape 109"/>
          <p:cNvSpPr/>
          <p:nvPr/>
        </p:nvSpPr>
        <p:spPr>
          <a:xfrm>
            <a:off x="346739" y="1431979"/>
            <a:ext cx="8340061" cy="3978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4290" tIns="34290" rIns="34290" bIns="34290">
            <a:spAutoFit/>
          </a:bodyPr>
          <a:lstStyle/>
          <a:p>
            <a:pPr marL="342900" lvl="0" indent="-342900" algn="l">
              <a:buFont typeface="Arial"/>
              <a:buChar char="•"/>
              <a:defRPr sz="1800"/>
            </a:pPr>
            <a:r>
              <a:rPr sz="2400" dirty="0">
                <a:latin typeface="Calibri"/>
                <a:ea typeface="Calibri"/>
                <a:cs typeface="Calibri"/>
                <a:sym typeface="Times"/>
              </a:rPr>
              <a:t>Synchrotron radiation in the IR region is a major issue for TLEP @ top </a:t>
            </a:r>
            <a:r>
              <a:rPr sz="2400" dirty="0" smtClean="0">
                <a:latin typeface="Calibri"/>
                <a:ea typeface="Calibri"/>
                <a:cs typeface="Calibri"/>
                <a:sym typeface="Times"/>
              </a:rPr>
              <a:t>energy</a:t>
            </a:r>
            <a:endParaRPr lang="en-US" sz="2400" dirty="0" smtClean="0">
              <a:latin typeface="Calibri"/>
              <a:ea typeface="Calibri"/>
              <a:cs typeface="Calibri"/>
              <a:sym typeface="Times"/>
            </a:endParaRPr>
          </a:p>
          <a:p>
            <a:pPr marL="342900" lvl="0" indent="-342900" algn="l">
              <a:buFont typeface="Arial"/>
              <a:buChar char="•"/>
              <a:defRPr sz="1800"/>
            </a:pPr>
            <a:endParaRPr sz="2400" dirty="0">
              <a:latin typeface="Calibri"/>
              <a:ea typeface="Calibri"/>
              <a:cs typeface="Calibri"/>
              <a:sym typeface="Times"/>
            </a:endParaRPr>
          </a:p>
          <a:p>
            <a:pPr marL="342900" lvl="0" indent="-342900" algn="l">
              <a:buFont typeface="Arial"/>
              <a:buChar char="•"/>
              <a:defRPr sz="1800"/>
            </a:pPr>
            <a:r>
              <a:rPr sz="2400" dirty="0">
                <a:latin typeface="Calibri"/>
                <a:ea typeface="Calibri"/>
                <a:cs typeface="Calibri"/>
                <a:sym typeface="Times"/>
              </a:rPr>
              <a:t>Photon energy very similar to LEP2 where this was acceptable with IRs designed for low synrad + ~100 collimators and local masks,       ( L  ~ 1.e32cm-2s-1 </a:t>
            </a:r>
            <a:r>
              <a:rPr sz="2400" dirty="0" smtClean="0">
                <a:latin typeface="Calibri"/>
                <a:ea typeface="Calibri"/>
                <a:cs typeface="Calibri"/>
                <a:sym typeface="Times"/>
              </a:rPr>
              <a:t>)</a:t>
            </a:r>
            <a:endParaRPr lang="en-US" sz="2400" dirty="0" smtClean="0">
              <a:latin typeface="Calibri"/>
              <a:ea typeface="Calibri"/>
              <a:cs typeface="Calibri"/>
              <a:sym typeface="Times"/>
            </a:endParaRPr>
          </a:p>
          <a:p>
            <a:pPr marL="342900" lvl="0" indent="-342900" algn="l">
              <a:buFont typeface="Arial"/>
              <a:buChar char="•"/>
              <a:defRPr sz="1800"/>
            </a:pPr>
            <a:endParaRPr sz="2400" dirty="0">
              <a:latin typeface="Calibri"/>
              <a:ea typeface="Calibri"/>
              <a:cs typeface="Calibri"/>
              <a:sym typeface="Times"/>
            </a:endParaRPr>
          </a:p>
          <a:p>
            <a:pPr marL="342900" lvl="0" indent="-342900" algn="l">
              <a:buFont typeface="Arial"/>
              <a:buChar char="•"/>
              <a:defRPr sz="1800"/>
            </a:pPr>
            <a:r>
              <a:rPr sz="2400" b="1" dirty="0">
                <a:latin typeface="Calibri"/>
                <a:ea typeface="Calibri"/>
                <a:cs typeface="Calibri"/>
                <a:sym typeface="Times"/>
              </a:rPr>
              <a:t>Work for   FCC-ee / TLEP     only started     ---  much more to </a:t>
            </a:r>
            <a:r>
              <a:rPr sz="2400" b="1" dirty="0" smtClean="0">
                <a:latin typeface="Calibri"/>
                <a:ea typeface="Calibri"/>
                <a:cs typeface="Calibri"/>
                <a:sym typeface="Times"/>
              </a:rPr>
              <a:t>do</a:t>
            </a:r>
            <a:endParaRPr lang="en-US" sz="2400" b="1" dirty="0" smtClean="0">
              <a:latin typeface="Calibri"/>
              <a:ea typeface="Calibri"/>
              <a:cs typeface="Calibri"/>
              <a:sym typeface="Times"/>
            </a:endParaRPr>
          </a:p>
          <a:p>
            <a:pPr lvl="0" algn="l">
              <a:defRPr sz="1800"/>
            </a:pPr>
            <a:r>
              <a:rPr lang="en-US" sz="2400" b="1" dirty="0">
                <a:latin typeface="Calibri"/>
                <a:ea typeface="Calibri"/>
                <a:cs typeface="Calibri"/>
                <a:sym typeface="Times"/>
              </a:rPr>
              <a:t> </a:t>
            </a:r>
            <a:r>
              <a:rPr lang="en-US" sz="2400" b="1" dirty="0" smtClean="0">
                <a:latin typeface="Calibri"/>
                <a:ea typeface="Calibri"/>
                <a:cs typeface="Calibri"/>
                <a:sym typeface="Times"/>
              </a:rPr>
              <a:t>    on IR synchrotron radiation and beam particle effects</a:t>
            </a:r>
            <a:endParaRPr lang="en-US" sz="2400" b="1" dirty="0" smtClean="0">
              <a:latin typeface="Calibri"/>
              <a:ea typeface="Calibri"/>
              <a:cs typeface="Calibri"/>
              <a:sym typeface="Times"/>
            </a:endParaRPr>
          </a:p>
          <a:p>
            <a:pPr lvl="0" algn="l">
              <a:defRPr sz="1800"/>
            </a:pPr>
            <a:endParaRPr lang="en-US" sz="2400" dirty="0" smtClean="0">
              <a:latin typeface="Calibri"/>
              <a:ea typeface="Calibri"/>
              <a:cs typeface="Calibri"/>
              <a:sym typeface="Times"/>
            </a:endParaRPr>
          </a:p>
          <a:p>
            <a:pPr lvl="0" algn="l">
              <a:defRPr sz="1800"/>
            </a:pPr>
            <a:endParaRPr lang="en-US" sz="1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7641"/>
            <a:ext cx="822960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565"/>
            <a:ext cx="8229600" cy="1143000"/>
          </a:xfrm>
        </p:spPr>
        <p:txBody>
          <a:bodyPr/>
          <a:lstStyle/>
          <a:p>
            <a:r>
              <a:rPr lang="en-GB" dirty="0" smtClean="0"/>
              <a:t>Background 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4915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Two Main Classes:</a:t>
            </a:r>
          </a:p>
          <a:p>
            <a:pPr lvl="1"/>
            <a:r>
              <a:rPr lang="en-US" sz="2600" dirty="0">
                <a:solidFill>
                  <a:srgbClr val="0000FF"/>
                </a:solidFill>
              </a:rPr>
              <a:t>Synchrotron Radiation </a:t>
            </a:r>
            <a:endParaRPr lang="en-GB" dirty="0" smtClean="0"/>
          </a:p>
          <a:p>
            <a:pPr lvl="1"/>
            <a:r>
              <a:rPr lang="en-GB" sz="2600" dirty="0" smtClean="0">
                <a:solidFill>
                  <a:srgbClr val="0000FF"/>
                </a:solidFill>
              </a:rPr>
              <a:t>beam particles  e+, e-, </a:t>
            </a:r>
            <a:r>
              <a:rPr lang="en-GB" sz="2600" dirty="0" err="1" smtClean="0">
                <a:solidFill>
                  <a:srgbClr val="0000FF"/>
                </a:solidFill>
              </a:rPr>
              <a:t>e+e</a:t>
            </a:r>
            <a:r>
              <a:rPr lang="en-GB" sz="2600" dirty="0" smtClean="0">
                <a:solidFill>
                  <a:srgbClr val="0000FF"/>
                </a:solidFill>
              </a:rPr>
              <a:t>- effects</a:t>
            </a:r>
          </a:p>
          <a:p>
            <a:pPr lvl="2"/>
            <a:r>
              <a:rPr lang="en-GB" dirty="0" smtClean="0"/>
              <a:t> Bhabha</a:t>
            </a:r>
          </a:p>
          <a:p>
            <a:pPr lvl="2"/>
            <a:r>
              <a:rPr lang="en-GB" dirty="0" smtClean="0"/>
              <a:t> </a:t>
            </a:r>
            <a:r>
              <a:rPr lang="en-GB" dirty="0" err="1" smtClean="0"/>
              <a:t>Beamstrahlung</a:t>
            </a:r>
            <a:endParaRPr lang="en-GB" dirty="0"/>
          </a:p>
          <a:p>
            <a:pPr lvl="2"/>
            <a:r>
              <a:rPr lang="en-GB" dirty="0" smtClean="0"/>
              <a:t> Touschek</a:t>
            </a:r>
          </a:p>
          <a:p>
            <a:pPr lvl="2"/>
            <a:r>
              <a:rPr lang="en-GB" dirty="0" smtClean="0"/>
              <a:t> beam-gas</a:t>
            </a:r>
          </a:p>
          <a:p>
            <a:pPr lvl="2"/>
            <a:r>
              <a:rPr lang="en-GB" dirty="0" smtClean="0"/>
              <a:t> </a:t>
            </a:r>
            <a:r>
              <a:rPr lang="en-US" dirty="0" smtClean="0"/>
              <a:t>pair production</a:t>
            </a:r>
          </a:p>
          <a:p>
            <a:pPr lvl="2"/>
            <a:r>
              <a:rPr lang="en-US" dirty="0" smtClean="0"/>
              <a:t>….</a:t>
            </a:r>
          </a:p>
          <a:p>
            <a:pPr lvl="1"/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Both aspects deeply studied for present/past machines</a:t>
            </a:r>
          </a:p>
          <a:p>
            <a:pPr lvl="1"/>
            <a:r>
              <a:rPr lang="en-GB" dirty="0"/>
              <a:t>beam particles effects </a:t>
            </a:r>
            <a:r>
              <a:rPr lang="en-GB" dirty="0" smtClean="0"/>
              <a:t>(better) </a:t>
            </a:r>
            <a:r>
              <a:rPr lang="en-GB" dirty="0"/>
              <a:t>studied  at Factories</a:t>
            </a:r>
          </a:p>
          <a:p>
            <a:pPr lvl="1"/>
            <a:r>
              <a:rPr lang="en-GB" dirty="0" smtClean="0"/>
              <a:t>SR manageable extrapolation from LEP experience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6933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300"/>
              <a:t>4</a:t>
            </a:fld>
            <a:endParaRPr sz="1300"/>
          </a:p>
        </p:txBody>
      </p:sp>
      <p:pic>
        <p:nvPicPr>
          <p:cNvPr id="22" name="SynchrotronRadiationSchematic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11980" y="674371"/>
            <a:ext cx="4572000" cy="1908402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Shape 23"/>
          <p:cNvSpPr/>
          <p:nvPr/>
        </p:nvSpPr>
        <p:spPr>
          <a:xfrm>
            <a:off x="217170" y="3154680"/>
            <a:ext cx="4240530" cy="1474470"/>
          </a:xfrm>
          <a:prstGeom prst="roundRect">
            <a:avLst>
              <a:gd name="adj" fmla="val 11628"/>
            </a:avLst>
          </a:prstGeom>
          <a:solidFill>
            <a:srgbClr val="FFFCE5"/>
          </a:solidFill>
          <a:ln w="25400">
            <a:miter lim="400000"/>
          </a:ln>
          <a:effectLst>
            <a:outerShdw blurRad="127000" dist="76200" dir="2700000" rotWithShape="0">
              <a:srgbClr val="000000">
                <a:alpha val="2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24" name="LambdaSync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2900" y="3657600"/>
            <a:ext cx="4000500" cy="475866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Shape 25"/>
          <p:cNvSpPr/>
          <p:nvPr/>
        </p:nvSpPr>
        <p:spPr>
          <a:xfrm>
            <a:off x="342900" y="3250496"/>
            <a:ext cx="4035397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marL="40639" marR="40639" algn="l" defTabSz="914400">
              <a:buClr>
                <a:srgbClr val="000000"/>
              </a:buClr>
              <a:buFont typeface="Times"/>
              <a:defRPr sz="1800">
                <a:uFill>
                  <a:solidFill/>
                </a:uFill>
                <a:latin typeface="+mj-lt"/>
                <a:ea typeface="+mj-ea"/>
                <a:cs typeface="+mj-cs"/>
                <a:sym typeface="Times"/>
              </a:defRPr>
            </a:lvl1pPr>
          </a:lstStyle>
          <a:p>
            <a:pPr lvl="0">
              <a:defRPr>
                <a:uFillTx/>
              </a:defRPr>
            </a:pPr>
            <a:r>
              <a:rPr dirty="0">
                <a:uFill>
                  <a:solidFill/>
                </a:uFill>
                <a:latin typeface="Calibri"/>
                <a:ea typeface="Calibri"/>
                <a:cs typeface="Calibri"/>
              </a:rPr>
              <a:t>mean free path length λ between radiation</a:t>
            </a:r>
          </a:p>
        </p:txBody>
      </p:sp>
      <p:sp>
        <p:nvSpPr>
          <p:cNvPr id="26" name="Shape 26"/>
          <p:cNvSpPr/>
          <p:nvPr/>
        </p:nvSpPr>
        <p:spPr>
          <a:xfrm>
            <a:off x="342900" y="4279196"/>
            <a:ext cx="3755197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marL="40639" marR="40639" algn="l" defTabSz="914400">
              <a:buClr>
                <a:srgbClr val="000000"/>
              </a:buClr>
              <a:buFont typeface="Times"/>
              <a:defRPr sz="1800">
                <a:uFill>
                  <a:solidFill/>
                </a:uFill>
                <a:latin typeface="+mj-lt"/>
                <a:ea typeface="+mj-ea"/>
                <a:cs typeface="+mj-cs"/>
                <a:sym typeface="Times"/>
              </a:defRPr>
            </a:lvl1pPr>
          </a:lstStyle>
          <a:p>
            <a:pPr lvl="0">
              <a:defRPr>
                <a:uFillTx/>
              </a:defRPr>
            </a:pPr>
            <a:r>
              <a:rPr dirty="0">
                <a:uFill>
                  <a:solidFill/>
                </a:uFill>
                <a:latin typeface="Calibri"/>
                <a:ea typeface="Calibri"/>
                <a:cs typeface="Calibri"/>
              </a:rPr>
              <a:t>    </a:t>
            </a:r>
            <a:r>
              <a:rPr dirty="0">
                <a:solidFill>
                  <a:srgbClr val="FF0000"/>
                </a:solidFill>
                <a:uFill>
                  <a:solidFill/>
                </a:uFill>
                <a:latin typeface="Calibri"/>
                <a:ea typeface="Calibri"/>
                <a:cs typeface="Calibri"/>
              </a:rPr>
              <a:t> </a:t>
            </a:r>
            <a:r>
              <a:rPr dirty="0">
                <a:uFill>
                  <a:solidFill/>
                </a:uFill>
                <a:latin typeface="Calibri"/>
                <a:ea typeface="Calibri"/>
                <a:cs typeface="Calibri"/>
              </a:rPr>
              <a:t>LEP2, TLEP,  B ≃ O ( 0.1 T )     O ( 1 m )</a:t>
            </a:r>
          </a:p>
        </p:txBody>
      </p:sp>
      <p:sp>
        <p:nvSpPr>
          <p:cNvPr id="27" name="Shape 27"/>
          <p:cNvSpPr/>
          <p:nvPr/>
        </p:nvSpPr>
        <p:spPr>
          <a:xfrm>
            <a:off x="262890" y="4720590"/>
            <a:ext cx="4240530" cy="1988820"/>
          </a:xfrm>
          <a:prstGeom prst="roundRect">
            <a:avLst>
              <a:gd name="adj" fmla="val 8621"/>
            </a:avLst>
          </a:prstGeom>
          <a:solidFill>
            <a:srgbClr val="FFFCE5"/>
          </a:solidFill>
          <a:ln w="25400">
            <a:miter lim="400000"/>
          </a:ln>
          <a:effectLst>
            <a:outerShdw blurRad="127000" dist="76200" dir="2700000" rotWithShape="0">
              <a:srgbClr val="000000">
                <a:alpha val="2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marL="36575" marR="36575" defTabSz="822960">
              <a:buClr>
                <a:srgbClr val="000000"/>
              </a:buClr>
              <a:buFont typeface="Times"/>
              <a:defRPr sz="1800"/>
            </a:pPr>
            <a:r>
              <a:rPr b="1" dirty="0">
                <a:uFill>
                  <a:solidFill/>
                </a:uFill>
                <a:latin typeface="Calibri"/>
                <a:ea typeface="Calibri"/>
                <a:cs typeface="Calibri"/>
                <a:sym typeface="Times"/>
              </a:rPr>
              <a:t>SynRad cone distribution mostly from bending angle       O( mrad )</a:t>
            </a:r>
          </a:p>
          <a:p>
            <a:pPr marL="36575" marR="36575" defTabSz="822960">
              <a:buClr>
                <a:srgbClr val="000000"/>
              </a:buClr>
              <a:buFont typeface="Times"/>
              <a:defRPr sz="1800"/>
            </a:pPr>
            <a:endParaRPr dirty="0">
              <a:uFill>
                <a:solidFill/>
              </a:uFill>
              <a:latin typeface="Calibri"/>
              <a:ea typeface="Calibri"/>
              <a:cs typeface="Calibri"/>
              <a:sym typeface="Times"/>
            </a:endParaRPr>
          </a:p>
          <a:p>
            <a:pPr marL="36575" marR="36575" defTabSz="822960">
              <a:buClr>
                <a:srgbClr val="000000"/>
              </a:buClr>
              <a:buFont typeface="Times"/>
              <a:defRPr sz="1800"/>
            </a:pPr>
            <a:r>
              <a:rPr dirty="0">
                <a:uFill>
                  <a:solidFill/>
                </a:uFill>
                <a:latin typeface="Calibri"/>
                <a:ea typeface="Calibri"/>
                <a:cs typeface="Calibri"/>
                <a:sym typeface="Times"/>
              </a:rPr>
              <a:t>+ minor contribution from </a:t>
            </a:r>
          </a:p>
          <a:p>
            <a:pPr marL="36575" marR="36575" defTabSz="822960">
              <a:buClr>
                <a:srgbClr val="000000"/>
              </a:buClr>
              <a:buFont typeface="Times"/>
              <a:defRPr sz="1800"/>
            </a:pPr>
            <a:r>
              <a:rPr dirty="0">
                <a:uFill>
                  <a:solidFill/>
                </a:uFill>
                <a:latin typeface="Calibri"/>
                <a:ea typeface="Calibri"/>
                <a:cs typeface="Calibri"/>
                <a:sym typeface="Times"/>
              </a:rPr>
              <a:t>beam divergence    O( 10 μrad)</a:t>
            </a:r>
          </a:p>
          <a:p>
            <a:pPr marL="36575" marR="36575" defTabSz="822960">
              <a:buClr>
                <a:srgbClr val="000000"/>
              </a:buClr>
              <a:buFont typeface="Times"/>
              <a:defRPr sz="1800"/>
            </a:pPr>
            <a:r>
              <a:rPr dirty="0">
                <a:uFill>
                  <a:solidFill/>
                </a:uFill>
                <a:latin typeface="Calibri"/>
                <a:ea typeface="Calibri"/>
                <a:cs typeface="Calibri"/>
                <a:sym typeface="Times"/>
              </a:rPr>
              <a:t>and SynRad process</a:t>
            </a:r>
          </a:p>
        </p:txBody>
      </p:sp>
      <p:pic>
        <p:nvPicPr>
          <p:cNvPr id="28" name="SynAng1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43650" y="2857500"/>
            <a:ext cx="2286000" cy="2384374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Shape 29"/>
          <p:cNvSpPr/>
          <p:nvPr/>
        </p:nvSpPr>
        <p:spPr>
          <a:xfrm>
            <a:off x="6229350" y="5292812"/>
            <a:ext cx="2545476" cy="6386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90" tIns="34290" rIns="34290" bIns="34290" anchor="ctr">
            <a:spAutoFit/>
          </a:bodyPr>
          <a:lstStyle/>
          <a:p>
            <a:pPr marL="36575" marR="36575" defTabSz="822960">
              <a:buClr>
                <a:srgbClr val="000000"/>
              </a:buClr>
              <a:buFont typeface="Times"/>
              <a:defRPr sz="1800"/>
            </a:pPr>
            <a:r>
              <a:rPr dirty="0">
                <a:uFill>
                  <a:solidFill/>
                </a:uFill>
                <a:latin typeface="Calibri"/>
                <a:ea typeface="Calibri"/>
                <a:cs typeface="Calibri"/>
                <a:sym typeface="Times"/>
              </a:rPr>
              <a:t>angular distribution (at E</a:t>
            </a:r>
            <a:r>
              <a:rPr baseline="-5999" dirty="0">
                <a:uFill>
                  <a:solidFill/>
                </a:uFill>
                <a:latin typeface="Calibri"/>
                <a:ea typeface="Calibri"/>
                <a:cs typeface="Calibri"/>
                <a:sym typeface="Times"/>
              </a:rPr>
              <a:t>c</a:t>
            </a:r>
            <a:r>
              <a:rPr dirty="0">
                <a:uFill>
                  <a:solidFill/>
                </a:uFill>
                <a:latin typeface="Calibri"/>
                <a:ea typeface="Calibri"/>
                <a:cs typeface="Calibri"/>
                <a:sym typeface="Times"/>
              </a:rPr>
              <a:t>)</a:t>
            </a:r>
          </a:p>
          <a:p>
            <a:pPr marL="36575" marR="36575" defTabSz="822960">
              <a:buClr>
                <a:srgbClr val="000000"/>
              </a:buClr>
              <a:buFont typeface="Times"/>
              <a:defRPr sz="1800"/>
            </a:pPr>
            <a:r>
              <a:rPr dirty="0">
                <a:uFill>
                  <a:solidFill/>
                </a:uFill>
                <a:latin typeface="Calibri"/>
                <a:ea typeface="Calibri"/>
                <a:cs typeface="Calibri"/>
                <a:sym typeface="Times"/>
              </a:rPr>
              <a:t>~ 1/γ  = 3 μrad @ TLEP</a:t>
            </a:r>
            <a:r>
              <a:rPr sz="1900" dirty="0">
                <a:uFill>
                  <a:solidFill/>
                </a:uFill>
                <a:latin typeface="Calibri"/>
                <a:ea typeface="Calibri"/>
                <a:cs typeface="Calibri"/>
                <a:sym typeface="Times"/>
              </a:rPr>
              <a:t>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42900" y="923405"/>
            <a:ext cx="3367093" cy="2135595"/>
            <a:chOff x="342900" y="813806"/>
            <a:chExt cx="3367093" cy="2135595"/>
          </a:xfrm>
        </p:grpSpPr>
        <p:sp>
          <p:nvSpPr>
            <p:cNvPr id="21" name="Shape 21"/>
            <p:cNvSpPr/>
            <p:nvPr/>
          </p:nvSpPr>
          <p:spPr>
            <a:xfrm>
              <a:off x="342900" y="813806"/>
              <a:ext cx="3367093" cy="2135595"/>
            </a:xfrm>
            <a:prstGeom prst="roundRect">
              <a:avLst>
                <a:gd name="adj" fmla="val 7177"/>
              </a:avLst>
            </a:prstGeom>
            <a:solidFill>
              <a:srgbClr val="FFFCE5"/>
            </a:solidFill>
            <a:ln w="25400">
              <a:miter lim="400000"/>
            </a:ln>
            <a:effectLst>
              <a:outerShdw blurRad="127000" dist="76200" dir="2700000" rotWithShape="0">
                <a:srgbClr val="000000">
                  <a:alpha val="20000"/>
                </a:srgbClr>
              </a:outerShdw>
            </a:effectLst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pic>
          <p:nvPicPr>
            <p:cNvPr id="5" name="Picture 4" descr="Screen Shot 2015-01-28 at 12.51.27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062" y="813806"/>
              <a:ext cx="3276931" cy="2135595"/>
            </a:xfrm>
            <a:prstGeom prst="rect">
              <a:avLst/>
            </a:prstGeom>
          </p:spPr>
        </p:pic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25656"/>
            <a:ext cx="8229600" cy="923405"/>
          </a:xfrm>
        </p:spPr>
        <p:txBody>
          <a:bodyPr/>
          <a:lstStyle/>
          <a:p>
            <a:r>
              <a:rPr lang="es-ES_tradnl" dirty="0" err="1" smtClean="0"/>
              <a:t>Synchrotron</a:t>
            </a:r>
            <a:r>
              <a:rPr lang="es-ES_tradnl" dirty="0" smtClean="0"/>
              <a:t> </a:t>
            </a:r>
            <a:r>
              <a:rPr lang="es-ES_tradnl" dirty="0" err="1" smtClean="0"/>
              <a:t>Radiation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0916"/>
            <a:ext cx="8229600" cy="812322"/>
          </a:xfrm>
        </p:spPr>
        <p:txBody>
          <a:bodyPr/>
          <a:lstStyle/>
          <a:p>
            <a:r>
              <a:rPr lang="en-US" dirty="0" smtClean="0"/>
              <a:t>Spectrum</a:t>
            </a:r>
            <a:endParaRPr lang="en-GB" dirty="0"/>
          </a:p>
        </p:txBody>
      </p:sp>
      <p:pic>
        <p:nvPicPr>
          <p:cNvPr id="4" name="Content Placeholder 3" descr="Screen Shot 2015-01-30 at 12.25.1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5" r="31855"/>
          <a:stretch>
            <a:fillRect/>
          </a:stretch>
        </p:blipFill>
        <p:spPr/>
      </p:pic>
      <p:sp>
        <p:nvSpPr>
          <p:cNvPr id="33" name="Shape 3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300"/>
              <a:t>5</a:t>
            </a:fld>
            <a:endParaRPr sz="1300"/>
          </a:p>
        </p:txBody>
      </p:sp>
      <p:sp>
        <p:nvSpPr>
          <p:cNvPr id="34" name="Shape 34"/>
          <p:cNvSpPr/>
          <p:nvPr/>
        </p:nvSpPr>
        <p:spPr>
          <a:xfrm>
            <a:off x="228600" y="628650"/>
            <a:ext cx="8686800" cy="6033138"/>
          </a:xfrm>
          <a:prstGeom prst="roundRect">
            <a:avLst>
              <a:gd name="adj" fmla="val 2896"/>
            </a:avLst>
          </a:prstGeom>
          <a:solidFill>
            <a:srgbClr val="FFF7F0"/>
          </a:solidFill>
          <a:ln w="25400">
            <a:miter lim="400000"/>
          </a:ln>
          <a:effectLst>
            <a:outerShdw blurRad="127000" dist="76200" dir="2700000" rotWithShape="0">
              <a:srgbClr val="000000">
                <a:alpha val="2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5" name="Shape 35"/>
          <p:cNvSpPr/>
          <p:nvPr/>
        </p:nvSpPr>
        <p:spPr>
          <a:xfrm>
            <a:off x="302041" y="6162159"/>
            <a:ext cx="8384759" cy="284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4290" tIns="34290" rIns="34290" bIns="34290">
            <a:spAutoFit/>
          </a:bodyPr>
          <a:lstStyle/>
          <a:p>
            <a:pPr lvl="0" algn="l">
              <a:defRPr sz="1800"/>
            </a:pPr>
            <a:r>
              <a:rPr sz="1400" dirty="0">
                <a:solidFill>
                  <a:srgbClr val="1A1919"/>
                </a:solidFill>
                <a:latin typeface="Calibri"/>
                <a:ea typeface="Calibri"/>
                <a:cs typeface="Calibri"/>
                <a:sym typeface="Times"/>
              </a:rPr>
              <a:t>Ref.: H.B., </a:t>
            </a:r>
            <a:r>
              <a:rPr sz="1400" dirty="0">
                <a:solidFill>
                  <a:srgbClr val="0433FF"/>
                </a:solidFill>
                <a:latin typeface="Calibri"/>
                <a:ea typeface="Calibri"/>
                <a:cs typeface="Calibri"/>
                <a:sym typeface="Times"/>
                <a:hlinkClick r:id="rId3"/>
              </a:rPr>
              <a:t>CERN-OPEN-2007-018</a:t>
            </a:r>
            <a:r>
              <a:rPr sz="1400" dirty="0">
                <a:latin typeface="Calibri"/>
                <a:ea typeface="Calibri"/>
                <a:cs typeface="Calibri"/>
                <a:sym typeface="Times"/>
              </a:rPr>
              <a:t>,</a:t>
            </a:r>
            <a:r>
              <a:rPr sz="1400" dirty="0">
                <a:solidFill>
                  <a:srgbClr val="1A1919"/>
                </a:solidFill>
                <a:latin typeface="Calibri"/>
                <a:ea typeface="Calibri"/>
                <a:cs typeface="Calibri"/>
                <a:sym typeface="Times"/>
              </a:rPr>
              <a:t> Geant4 </a:t>
            </a:r>
            <a:r>
              <a:rPr sz="1400" dirty="0">
                <a:solidFill>
                  <a:srgbClr val="0433FF"/>
                </a:solidFill>
                <a:latin typeface="Calibri"/>
                <a:ea typeface="Calibri"/>
                <a:cs typeface="Calibri"/>
                <a:sym typeface="Times"/>
                <a:hlinkClick r:id="rId4"/>
              </a:rPr>
              <a:t>physics-manual</a:t>
            </a:r>
            <a:r>
              <a:rPr sz="1400" dirty="0">
                <a:solidFill>
                  <a:srgbClr val="1A1919"/>
                </a:solidFill>
                <a:latin typeface="Calibri"/>
                <a:ea typeface="Calibri"/>
                <a:cs typeface="Calibri"/>
                <a:sym typeface="Times"/>
              </a:rPr>
              <a:t>  </a:t>
            </a:r>
            <a:r>
              <a:rPr lang="en-US" sz="1400" dirty="0" smtClean="0">
                <a:solidFill>
                  <a:srgbClr val="1A1919"/>
                </a:solidFill>
                <a:latin typeface="Calibri"/>
                <a:ea typeface="Calibri"/>
                <a:cs typeface="Calibri"/>
                <a:sym typeface="Times"/>
              </a:rPr>
              <a:t> </a:t>
            </a:r>
            <a:r>
              <a:rPr sz="1400" dirty="0" smtClean="0">
                <a:solidFill>
                  <a:srgbClr val="1A1919"/>
                </a:solidFill>
                <a:latin typeface="Calibri"/>
                <a:ea typeface="Calibri"/>
                <a:cs typeface="Calibri"/>
                <a:sym typeface="Times"/>
              </a:rPr>
              <a:t>Implemented </a:t>
            </a:r>
            <a:r>
              <a:rPr sz="1400" dirty="0">
                <a:solidFill>
                  <a:srgbClr val="1A1919"/>
                </a:solidFill>
                <a:latin typeface="Calibri"/>
                <a:ea typeface="Calibri"/>
                <a:cs typeface="Calibri"/>
                <a:sym typeface="Times"/>
              </a:rPr>
              <a:t>as process G4SynchrotronRadiation</a:t>
            </a:r>
          </a:p>
        </p:txBody>
      </p:sp>
      <p:pic>
        <p:nvPicPr>
          <p:cNvPr id="36" name="SynradPhotSpec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774589" y="765810"/>
            <a:ext cx="2857501" cy="488257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Shape 37"/>
          <p:cNvSpPr/>
          <p:nvPr/>
        </p:nvSpPr>
        <p:spPr>
          <a:xfrm>
            <a:off x="199171" y="691515"/>
            <a:ext cx="5234940" cy="623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4290" tIns="34290" rIns="34290" bIns="34290">
            <a:spAutoFit/>
          </a:bodyPr>
          <a:lstStyle/>
          <a:p>
            <a:pPr lvl="0" algn="l">
              <a:defRPr sz="1800"/>
            </a:pPr>
            <a:r>
              <a:rPr dirty="0">
                <a:solidFill>
                  <a:srgbClr val="1A1919"/>
                </a:solidFill>
                <a:latin typeface="Calibri"/>
                <a:ea typeface="Calibri"/>
                <a:cs typeface="Calibri"/>
                <a:sym typeface="Times"/>
              </a:rPr>
              <a:t>Photon energy in units of the critical energy.   x = E</a:t>
            </a:r>
            <a:r>
              <a:rPr baseline="-5999" dirty="0">
                <a:solidFill>
                  <a:srgbClr val="1A1919"/>
                </a:solidFill>
                <a:latin typeface="Calibri"/>
                <a:ea typeface="Calibri"/>
                <a:cs typeface="Calibri"/>
                <a:sym typeface="Times"/>
              </a:rPr>
              <a:t>γ</a:t>
            </a:r>
            <a:r>
              <a:rPr dirty="0">
                <a:solidFill>
                  <a:srgbClr val="1A1919"/>
                </a:solidFill>
                <a:latin typeface="Calibri"/>
                <a:ea typeface="Calibri"/>
                <a:cs typeface="Calibri"/>
                <a:sym typeface="Times"/>
              </a:rPr>
              <a:t> / E</a:t>
            </a:r>
            <a:r>
              <a:rPr baseline="-5999" dirty="0">
                <a:solidFill>
                  <a:srgbClr val="1A1919"/>
                </a:solidFill>
                <a:latin typeface="Calibri"/>
                <a:ea typeface="Calibri"/>
                <a:cs typeface="Calibri"/>
                <a:sym typeface="Times"/>
              </a:rPr>
              <a:t>c</a:t>
            </a:r>
          </a:p>
          <a:p>
            <a:pPr lvl="0" algn="l">
              <a:defRPr sz="1800"/>
            </a:pPr>
            <a:r>
              <a:rPr dirty="0">
                <a:solidFill>
                  <a:srgbClr val="1A1919"/>
                </a:solidFill>
                <a:latin typeface="Calibri"/>
                <a:ea typeface="Calibri"/>
                <a:cs typeface="Calibri"/>
                <a:sym typeface="Times"/>
              </a:rPr>
              <a:t>For hom. field over formation length : single spectrum</a:t>
            </a:r>
          </a:p>
        </p:txBody>
      </p:sp>
      <p:pic>
        <p:nvPicPr>
          <p:cNvPr id="38" name="g4_TestEm16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22910" y="1371600"/>
            <a:ext cx="3429001" cy="3390730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Shape 39"/>
          <p:cNvSpPr/>
          <p:nvPr/>
        </p:nvSpPr>
        <p:spPr>
          <a:xfrm>
            <a:off x="839200" y="1754505"/>
            <a:ext cx="995284" cy="623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90" tIns="34290" rIns="34290" bIns="34290">
            <a:spAutoFit/>
          </a:bodyPr>
          <a:lstStyle/>
          <a:p>
            <a:pPr lvl="0">
              <a:defRPr sz="1800"/>
            </a:pPr>
            <a:r>
              <a:rPr dirty="0">
                <a:solidFill>
                  <a:srgbClr val="1A1919"/>
                </a:solidFill>
                <a:latin typeface="Calibri"/>
                <a:ea typeface="Calibri"/>
                <a:cs typeface="Calibri"/>
                <a:sym typeface="Times"/>
              </a:rPr>
              <a:t>Geant4</a:t>
            </a:r>
          </a:p>
          <a:p>
            <a:pPr lvl="0">
              <a:defRPr sz="1800"/>
            </a:pPr>
            <a:r>
              <a:rPr dirty="0">
                <a:solidFill>
                  <a:srgbClr val="0433FF"/>
                </a:solidFill>
                <a:latin typeface="Calibri"/>
                <a:ea typeface="Calibri"/>
                <a:cs typeface="Calibri"/>
                <a:sym typeface="Times"/>
                <a:hlinkClick r:id="rId7"/>
              </a:rPr>
              <a:t>TestEm16</a:t>
            </a:r>
          </a:p>
        </p:txBody>
      </p:sp>
      <p:pic>
        <p:nvPicPr>
          <p:cNvPr id="40" name="gesynrad_Direct_gen_1.pd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114800" y="1371600"/>
            <a:ext cx="4572000" cy="4599766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Shape 41"/>
          <p:cNvSpPr/>
          <p:nvPr/>
        </p:nvSpPr>
        <p:spPr>
          <a:xfrm>
            <a:off x="502920" y="4926330"/>
            <a:ext cx="3716452" cy="1069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4290" tIns="34290" rIns="34290" bIns="34290">
            <a:spAutoFit/>
          </a:bodyPr>
          <a:lstStyle/>
          <a:p>
            <a:pPr lvl="0" algn="l">
              <a:defRPr sz="1800"/>
            </a:pPr>
            <a:r>
              <a:rPr sz="1300" dirty="0">
                <a:solidFill>
                  <a:srgbClr val="1A1919"/>
                </a:solidFill>
                <a:latin typeface="Calibri"/>
                <a:ea typeface="Calibri"/>
                <a:cs typeface="Calibri"/>
                <a:sym typeface="Times"/>
              </a:rPr>
              <a:t>10 GeV e+ moving initially in x-direction, bend downwards on a circular path by a 0.1 T magnetic field in z-direction.  </a:t>
            </a:r>
            <a:r>
              <a:rPr sz="1300" dirty="0">
                <a:solidFill>
                  <a:srgbClr val="0433FF"/>
                </a:solidFill>
                <a:latin typeface="Calibri"/>
                <a:ea typeface="Calibri"/>
                <a:cs typeface="Calibri"/>
                <a:sym typeface="Times"/>
                <a:hlinkClick r:id="rId9"/>
              </a:rPr>
              <a:t>Geant4</a:t>
            </a:r>
            <a:r>
              <a:rPr sz="1300" dirty="0">
                <a:solidFill>
                  <a:srgbClr val="1A1919"/>
                </a:solidFill>
                <a:latin typeface="Calibri"/>
                <a:ea typeface="Calibri"/>
                <a:cs typeface="Calibri"/>
                <a:sym typeface="Times"/>
              </a:rPr>
              <a:t> TestEm16</a:t>
            </a:r>
          </a:p>
          <a:p>
            <a:pPr lvl="0" algn="l">
              <a:defRPr sz="1800"/>
            </a:pPr>
            <a:r>
              <a:rPr sz="1300" dirty="0">
                <a:solidFill>
                  <a:srgbClr val="1A1919"/>
                </a:solidFill>
                <a:latin typeface="Calibri"/>
                <a:ea typeface="Calibri"/>
                <a:cs typeface="Calibri"/>
                <a:sym typeface="Times"/>
              </a:rPr>
              <a:t>This year : generalized to long live charged particle</a:t>
            </a:r>
          </a:p>
          <a:p>
            <a:pPr lvl="0" algn="l">
              <a:defRPr sz="1800"/>
            </a:pPr>
            <a:r>
              <a:rPr sz="1300" dirty="0">
                <a:solidFill>
                  <a:srgbClr val="1A1919"/>
                </a:solidFill>
                <a:latin typeface="Calibri"/>
                <a:ea typeface="Calibri"/>
                <a:cs typeface="Calibri"/>
                <a:sym typeface="Times"/>
              </a:rPr>
              <a:t>in </a:t>
            </a:r>
            <a:r>
              <a:rPr sz="1300" dirty="0">
                <a:solidFill>
                  <a:srgbClr val="0433FF"/>
                </a:solidFill>
                <a:latin typeface="Calibri"/>
                <a:ea typeface="Calibri"/>
                <a:cs typeface="Calibri"/>
                <a:sym typeface="Times"/>
                <a:hlinkClick r:id="rId10"/>
              </a:rPr>
              <a:t>Geant4 10.1</a:t>
            </a:r>
            <a:r>
              <a:rPr sz="1300" dirty="0">
                <a:solidFill>
                  <a:srgbClr val="1A1919"/>
                </a:solidFill>
                <a:latin typeface="Calibri"/>
                <a:ea typeface="Calibri"/>
                <a:cs typeface="Calibri"/>
                <a:sym typeface="Times"/>
              </a:rPr>
              <a:t> released 5/12/2014</a:t>
            </a:r>
          </a:p>
        </p:txBody>
      </p:sp>
      <p:sp>
        <p:nvSpPr>
          <p:cNvPr id="42" name="Shape 42"/>
          <p:cNvSpPr/>
          <p:nvPr/>
        </p:nvSpPr>
        <p:spPr>
          <a:xfrm>
            <a:off x="5009136" y="2128680"/>
            <a:ext cx="1070652" cy="623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4290" tIns="34290" rIns="34290" bIns="34290" anchor="ctr">
            <a:spAutoFit/>
          </a:bodyPr>
          <a:lstStyle>
            <a:lvl1pPr>
              <a:defRPr sz="1800" b="1">
                <a:solidFill>
                  <a:srgbClr val="292D78"/>
                </a:solidFill>
                <a:latin typeface="+mj-lt"/>
                <a:ea typeface="+mj-ea"/>
                <a:cs typeface="+mj-cs"/>
                <a:sym typeface="Times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 dirty="0">
                <a:solidFill>
                  <a:srgbClr val="292D78"/>
                </a:solidFill>
                <a:latin typeface="Calibri"/>
                <a:ea typeface="Calibri"/>
                <a:cs typeface="Calibri"/>
              </a:rPr>
              <a:t>Photon spectrum</a:t>
            </a:r>
          </a:p>
        </p:txBody>
      </p:sp>
      <p:sp>
        <p:nvSpPr>
          <p:cNvPr id="43" name="Shape 43"/>
          <p:cNvSpPr/>
          <p:nvPr/>
        </p:nvSpPr>
        <p:spPr>
          <a:xfrm>
            <a:off x="7623810" y="1765935"/>
            <a:ext cx="960120" cy="1177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90" tIns="34290" rIns="34290" bIns="34290">
            <a:spAutoFit/>
          </a:bodyPr>
          <a:lstStyle/>
          <a:p>
            <a:pPr lvl="0">
              <a:defRPr sz="1800"/>
            </a:pPr>
            <a:r>
              <a:rPr dirty="0">
                <a:solidFill>
                  <a:srgbClr val="1A1919"/>
                </a:solidFill>
                <a:latin typeface="Calibri"/>
                <a:ea typeface="Calibri"/>
                <a:cs typeface="Calibri"/>
                <a:sym typeface="Times"/>
              </a:rPr>
              <a:t>weight</a:t>
            </a:r>
          </a:p>
          <a:p>
            <a:pPr lvl="0">
              <a:defRPr sz="1800"/>
            </a:pPr>
            <a:r>
              <a:rPr dirty="0">
                <a:solidFill>
                  <a:srgbClr val="1A1919"/>
                </a:solidFill>
                <a:latin typeface="Calibri"/>
                <a:ea typeface="Calibri"/>
                <a:cs typeface="Calibri"/>
                <a:sym typeface="Times"/>
              </a:rPr>
              <a:t>with</a:t>
            </a:r>
          </a:p>
          <a:p>
            <a:pPr lvl="0">
              <a:defRPr sz="1800"/>
            </a:pPr>
            <a:r>
              <a:rPr dirty="0">
                <a:solidFill>
                  <a:srgbClr val="1A1919"/>
                </a:solidFill>
                <a:latin typeface="Calibri"/>
                <a:ea typeface="Calibri"/>
                <a:cs typeface="Calibri"/>
                <a:sym typeface="Times"/>
              </a:rPr>
              <a:t>photon energy</a:t>
            </a:r>
          </a:p>
        </p:txBody>
      </p:sp>
      <p:sp>
        <p:nvSpPr>
          <p:cNvPr id="44" name="Shape 44"/>
          <p:cNvSpPr/>
          <p:nvPr/>
        </p:nvSpPr>
        <p:spPr>
          <a:xfrm>
            <a:off x="7132320" y="3747214"/>
            <a:ext cx="990275" cy="623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4290" tIns="34290" rIns="34290" bIns="34290">
            <a:spAutoFit/>
          </a:bodyPr>
          <a:lstStyle>
            <a:lvl1pPr>
              <a:defRPr sz="1800" b="1">
                <a:solidFill>
                  <a:srgbClr val="292D78"/>
                </a:solidFill>
                <a:latin typeface="+mj-lt"/>
                <a:ea typeface="+mj-ea"/>
                <a:cs typeface="+mj-cs"/>
                <a:sym typeface="Times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 dirty="0">
                <a:solidFill>
                  <a:srgbClr val="292D78"/>
                </a:solidFill>
                <a:latin typeface="Calibri"/>
                <a:ea typeface="Calibri"/>
                <a:cs typeface="Calibri"/>
              </a:rPr>
              <a:t>Power spectrum</a:t>
            </a:r>
          </a:p>
        </p:txBody>
      </p:sp>
      <p:pic>
        <p:nvPicPr>
          <p:cNvPr id="5" name="Picture 4" descr="Screen Shot 2015-01-30 at 12.30.13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530" y="726422"/>
            <a:ext cx="3250270" cy="6331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38682"/>
            <a:ext cx="8229600" cy="747852"/>
          </a:xfrm>
        </p:spPr>
        <p:txBody>
          <a:bodyPr/>
          <a:lstStyle/>
          <a:p>
            <a:r>
              <a:rPr lang="en-US" dirty="0" smtClean="0"/>
              <a:t>Spectrum and absorption</a:t>
            </a:r>
            <a:endParaRPr lang="en-GB" dirty="0"/>
          </a:p>
        </p:txBody>
      </p:sp>
      <p:sp>
        <p:nvSpPr>
          <p:cNvPr id="47" name="Shape 47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300"/>
              <a:t>6</a:t>
            </a:fld>
            <a:endParaRPr sz="1300"/>
          </a:p>
        </p:txBody>
      </p:sp>
      <p:pic>
        <p:nvPicPr>
          <p:cNvPr id="48" name="PhotonCrossSection_PDG_2013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800" y="960120"/>
            <a:ext cx="2948940" cy="5257800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Shape 49"/>
          <p:cNvSpPr/>
          <p:nvPr/>
        </p:nvSpPr>
        <p:spPr>
          <a:xfrm flipH="1">
            <a:off x="2023110" y="677854"/>
            <a:ext cx="1" cy="5262011"/>
          </a:xfrm>
          <a:prstGeom prst="line">
            <a:avLst/>
          </a:prstGeom>
          <a:ln w="25400">
            <a:solidFill>
              <a:srgbClr val="D8232A"/>
            </a:solidFill>
            <a:custDash>
              <a:ds d="200000" sp="200000"/>
            </a:custDash>
            <a:miter lim="400000"/>
          </a:ln>
        </p:spPr>
        <p:txBody>
          <a:bodyPr lIns="0" tIns="0" rIns="0" bIns="0"/>
          <a:lstStyle/>
          <a:p>
            <a:pPr lvl="0" algn="l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0" name="Shape 50"/>
          <p:cNvSpPr/>
          <p:nvPr/>
        </p:nvSpPr>
        <p:spPr>
          <a:xfrm flipH="1">
            <a:off x="1783079" y="674370"/>
            <a:ext cx="2" cy="5262010"/>
          </a:xfrm>
          <a:prstGeom prst="line">
            <a:avLst/>
          </a:prstGeom>
          <a:ln w="25400">
            <a:solidFill/>
            <a:miter lim="400000"/>
          </a:ln>
        </p:spPr>
        <p:txBody>
          <a:bodyPr lIns="45720" tIns="45720" rIns="45720" bIns="45720" anchor="ctr"/>
          <a:lstStyle/>
          <a:p>
            <a:pPr lvl="0" algn="l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1" name="Shape 51"/>
          <p:cNvSpPr/>
          <p:nvPr/>
        </p:nvSpPr>
        <p:spPr>
          <a:xfrm>
            <a:off x="279835" y="604116"/>
            <a:ext cx="1197764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90" tIns="34290" rIns="34290" bIns="34290" anchor="ctr">
            <a:spAutoFit/>
          </a:bodyPr>
          <a:lstStyle/>
          <a:p>
            <a:pPr lvl="0">
              <a:defRPr sz="1800"/>
            </a:pPr>
            <a:r>
              <a:rPr b="1" dirty="0">
                <a:solidFill>
                  <a:srgbClr val="009949"/>
                </a:solidFill>
                <a:latin typeface="Calibri"/>
                <a:ea typeface="Calibri"/>
                <a:cs typeface="Calibri"/>
                <a:sym typeface="Times"/>
              </a:rPr>
              <a:t> </a:t>
            </a:r>
            <a:r>
              <a:rPr dirty="0">
                <a:solidFill>
                  <a:srgbClr val="009949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 </a:t>
            </a:r>
            <a:r>
              <a:rPr b="1" dirty="0">
                <a:solidFill>
                  <a:srgbClr val="009949"/>
                </a:solidFill>
                <a:latin typeface="Calibri"/>
                <a:ea typeface="Calibri"/>
                <a:cs typeface="Calibri"/>
                <a:sym typeface="Times"/>
              </a:rPr>
              <a:t>&lt; 10 keV</a:t>
            </a:r>
          </a:p>
        </p:txBody>
      </p:sp>
      <p:sp>
        <p:nvSpPr>
          <p:cNvPr id="52" name="Shape 52"/>
          <p:cNvSpPr/>
          <p:nvPr/>
        </p:nvSpPr>
        <p:spPr>
          <a:xfrm>
            <a:off x="2039429" y="561908"/>
            <a:ext cx="3243471" cy="407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90" tIns="34290" rIns="34290" bIns="34290" anchor="ctr">
            <a:spAutoFit/>
          </a:bodyPr>
          <a:lstStyle>
            <a:lvl1pPr>
              <a:defRPr sz="2400" b="1">
                <a:solidFill>
                  <a:srgbClr val="D8232A"/>
                </a:solidFill>
                <a:latin typeface="+mj-lt"/>
                <a:ea typeface="+mj-ea"/>
                <a:cs typeface="+mj-cs"/>
                <a:sym typeface="Times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200" dirty="0">
                <a:latin typeface="Calibri"/>
                <a:ea typeface="Calibri"/>
                <a:cs typeface="Calibri"/>
              </a:rPr>
              <a:t>very difficult above 100 keV</a:t>
            </a:r>
          </a:p>
        </p:txBody>
      </p:sp>
      <p:sp>
        <p:nvSpPr>
          <p:cNvPr id="53" name="Shape 53"/>
          <p:cNvSpPr/>
          <p:nvPr/>
        </p:nvSpPr>
        <p:spPr>
          <a:xfrm>
            <a:off x="3976233" y="1337169"/>
            <a:ext cx="4972387" cy="5218353"/>
          </a:xfrm>
          <a:prstGeom prst="rect">
            <a:avLst/>
          </a:prstGeom>
          <a:solidFill>
            <a:srgbClr val="FFFCE5"/>
          </a:solidFill>
          <a:ln w="12700">
            <a:miter lim="400000"/>
          </a:ln>
          <a:effectLst>
            <a:outerShdw blurRad="127000" dist="76200" dir="2700000" rotWithShape="0">
              <a:srgbClr val="000000">
                <a:alpha val="2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17170" tIns="217170" rIns="217170" bIns="217170">
            <a:spAutoFit/>
          </a:bodyPr>
          <a:lstStyle/>
          <a:p>
            <a:pPr lvl="0" algn="l">
              <a:defRPr sz="1800"/>
            </a:pPr>
            <a:r>
              <a:rPr sz="1900" dirty="0">
                <a:solidFill>
                  <a:srgbClr val="1A1919"/>
                </a:solidFill>
                <a:latin typeface="Calibri"/>
                <a:ea typeface="Calibri"/>
                <a:cs typeface="Calibri"/>
                <a:sym typeface="Times"/>
              </a:rPr>
              <a:t>Typical mean (0.3 E</a:t>
            </a:r>
            <a:r>
              <a:rPr sz="1900" baseline="-5999" dirty="0">
                <a:solidFill>
                  <a:srgbClr val="1A1919"/>
                </a:solidFill>
                <a:latin typeface="Calibri"/>
                <a:ea typeface="Calibri"/>
                <a:cs typeface="Calibri"/>
                <a:sym typeface="Times"/>
              </a:rPr>
              <a:t>c</a:t>
            </a:r>
            <a:r>
              <a:rPr sz="1900" dirty="0">
                <a:solidFill>
                  <a:srgbClr val="1A1919"/>
                </a:solidFill>
                <a:latin typeface="Calibri"/>
                <a:ea typeface="Calibri"/>
                <a:cs typeface="Calibri"/>
                <a:sym typeface="Times"/>
              </a:rPr>
              <a:t>) photon energies</a:t>
            </a:r>
          </a:p>
          <a:p>
            <a:pPr lvl="0" algn="l">
              <a:defRPr sz="1800"/>
            </a:pPr>
            <a:endParaRPr dirty="0">
              <a:solidFill>
                <a:srgbClr val="1A1919"/>
              </a:solidFill>
              <a:latin typeface="Calibri"/>
              <a:ea typeface="Calibri"/>
              <a:cs typeface="Calibri"/>
              <a:sym typeface="Times"/>
            </a:endParaRPr>
          </a:p>
          <a:p>
            <a:pPr lvl="0" algn="l">
              <a:defRPr sz="1800"/>
            </a:pPr>
            <a:r>
              <a:rPr b="1" dirty="0">
                <a:solidFill>
                  <a:schemeClr val="accent3">
                    <a:lumMod val="50000"/>
                  </a:schemeClr>
                </a:solidFill>
                <a:latin typeface="Calibri"/>
                <a:ea typeface="Calibri"/>
                <a:cs typeface="Calibri"/>
                <a:sym typeface="Times"/>
              </a:rPr>
              <a:t>B-</a:t>
            </a:r>
            <a:r>
              <a:rPr b="1" dirty="0" smtClean="0">
                <a:solidFill>
                  <a:schemeClr val="accent3">
                    <a:lumMod val="50000"/>
                  </a:schemeClr>
                </a:solidFill>
                <a:latin typeface="Calibri"/>
                <a:ea typeface="Calibri"/>
                <a:cs typeface="Calibri"/>
                <a:sym typeface="Times"/>
              </a:rPr>
              <a:t>factories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alibri"/>
                <a:ea typeface="Calibri"/>
                <a:cs typeface="Calibri"/>
                <a:sym typeface="Times"/>
              </a:rPr>
              <a:t>(</a:t>
            </a:r>
            <a:r>
              <a:rPr dirty="0" smtClean="0">
                <a:solidFill>
                  <a:schemeClr val="accent3">
                    <a:lumMod val="50000"/>
                  </a:schemeClr>
                </a:solidFill>
                <a:latin typeface="Calibri"/>
                <a:ea typeface="Calibri"/>
                <a:cs typeface="Calibri"/>
                <a:sym typeface="Times"/>
              </a:rPr>
              <a:t>and </a:t>
            </a:r>
            <a:r>
              <a:rPr b="1" dirty="0">
                <a:solidFill>
                  <a:schemeClr val="accent3">
                    <a:lumMod val="50000"/>
                  </a:schemeClr>
                </a:solidFill>
                <a:latin typeface="Calibri"/>
                <a:ea typeface="Calibri"/>
                <a:cs typeface="Calibri"/>
                <a:sym typeface="Times"/>
              </a:rPr>
              <a:t>FCC-</a:t>
            </a:r>
            <a:r>
              <a:rPr b="1" dirty="0" smtClean="0">
                <a:solidFill>
                  <a:schemeClr val="accent3">
                    <a:lumMod val="50000"/>
                  </a:schemeClr>
                </a:solidFill>
                <a:latin typeface="Calibri"/>
                <a:ea typeface="Calibri"/>
                <a:cs typeface="Calibri"/>
                <a:sym typeface="Times"/>
              </a:rPr>
              <a:t>hh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alibri"/>
                <a:ea typeface="Calibri"/>
                <a:cs typeface="Calibri"/>
                <a:sym typeface="Times"/>
              </a:rPr>
              <a:t>)</a:t>
            </a:r>
            <a:r>
              <a:rPr dirty="0" smtClean="0">
                <a:solidFill>
                  <a:schemeClr val="accent3">
                    <a:lumMod val="50000"/>
                  </a:schemeClr>
                </a:solidFill>
                <a:latin typeface="Calibri"/>
                <a:ea typeface="Calibri"/>
                <a:cs typeface="Calibri"/>
                <a:sym typeface="Times"/>
              </a:rPr>
              <a:t>  </a:t>
            </a:r>
            <a:r>
              <a:rPr dirty="0">
                <a:solidFill>
                  <a:schemeClr val="accent3">
                    <a:lumMod val="50000"/>
                  </a:schemeClr>
                </a:solidFill>
                <a:latin typeface="Calibri"/>
                <a:ea typeface="Calibri"/>
                <a:cs typeface="Calibri"/>
                <a:sym typeface="Times"/>
              </a:rPr>
              <a:t>mostly below 10 keV</a:t>
            </a:r>
          </a:p>
          <a:p>
            <a:pPr lvl="0" algn="l">
              <a:defRPr sz="1800"/>
            </a:pPr>
            <a:endParaRPr dirty="0">
              <a:solidFill>
                <a:srgbClr val="1A1919"/>
              </a:solidFill>
              <a:latin typeface="Calibri"/>
              <a:ea typeface="Calibri"/>
              <a:cs typeface="Calibri"/>
              <a:sym typeface="Times"/>
            </a:endParaRPr>
          </a:p>
          <a:p>
            <a:pPr lvl="0" algn="l">
              <a:lnSpc>
                <a:spcPct val="120000"/>
              </a:lnSpc>
              <a:defRPr sz="1800"/>
            </a:pPr>
            <a:r>
              <a:rPr b="1" dirty="0">
                <a:solidFill>
                  <a:srgbClr val="1A1919"/>
                </a:solidFill>
                <a:latin typeface="Calibri"/>
                <a:ea typeface="Calibri"/>
                <a:cs typeface="Calibri"/>
                <a:sym typeface="Times"/>
              </a:rPr>
              <a:t>LEP1</a:t>
            </a:r>
            <a:r>
              <a:rPr dirty="0">
                <a:solidFill>
                  <a:srgbClr val="1A1919"/>
                </a:solidFill>
                <a:latin typeface="Calibri"/>
                <a:ea typeface="Calibri"/>
                <a:cs typeface="Calibri"/>
                <a:sym typeface="Times"/>
              </a:rPr>
              <a:t> : </a:t>
            </a:r>
            <a:r>
              <a:rPr lang="en-US" dirty="0" smtClean="0">
                <a:solidFill>
                  <a:srgbClr val="1A1919"/>
                </a:solidFill>
                <a:latin typeface="Calibri"/>
                <a:ea typeface="Calibri"/>
                <a:cs typeface="Calibri"/>
                <a:sym typeface="Times"/>
              </a:rPr>
              <a:t> </a:t>
            </a:r>
            <a:r>
              <a:rPr dirty="0" smtClean="0">
                <a:solidFill>
                  <a:srgbClr val="1A1919"/>
                </a:solidFill>
                <a:latin typeface="Calibri"/>
                <a:ea typeface="Calibri"/>
                <a:cs typeface="Calibri"/>
                <a:sym typeface="Times"/>
              </a:rPr>
              <a:t>  </a:t>
            </a:r>
            <a:r>
              <a:rPr dirty="0">
                <a:solidFill>
                  <a:srgbClr val="1A1919"/>
                </a:solidFill>
                <a:latin typeface="Calibri"/>
                <a:ea typeface="Calibri"/>
                <a:cs typeface="Calibri"/>
                <a:sym typeface="Times"/>
              </a:rPr>
              <a:t>21 keV  </a:t>
            </a:r>
          </a:p>
          <a:p>
            <a:pPr lvl="0" algn="l">
              <a:defRPr sz="1800"/>
            </a:pPr>
            <a:r>
              <a:rPr b="1" dirty="0">
                <a:solidFill>
                  <a:srgbClr val="1A1919"/>
                </a:solidFill>
                <a:latin typeface="Calibri"/>
                <a:ea typeface="Calibri"/>
                <a:cs typeface="Calibri"/>
                <a:sym typeface="Times"/>
              </a:rPr>
              <a:t>LEP2</a:t>
            </a:r>
            <a:r>
              <a:rPr dirty="0">
                <a:solidFill>
                  <a:srgbClr val="1A1919"/>
                </a:solidFill>
                <a:latin typeface="Calibri"/>
                <a:ea typeface="Calibri"/>
                <a:cs typeface="Calibri"/>
                <a:sym typeface="Times"/>
              </a:rPr>
              <a:t> </a:t>
            </a:r>
            <a:r>
              <a:rPr dirty="0" smtClean="0">
                <a:solidFill>
                  <a:srgbClr val="1A1919"/>
                </a:solidFill>
                <a:latin typeface="Calibri"/>
                <a:ea typeface="Calibri"/>
                <a:cs typeface="Calibri"/>
                <a:sym typeface="Times"/>
              </a:rPr>
              <a:t>:</a:t>
            </a:r>
            <a:r>
              <a:rPr lang="en-US" dirty="0" smtClean="0">
                <a:solidFill>
                  <a:srgbClr val="1A1919"/>
                </a:solidFill>
                <a:latin typeface="Calibri"/>
                <a:ea typeface="Calibri"/>
                <a:cs typeface="Calibri"/>
                <a:sym typeface="Times"/>
              </a:rPr>
              <a:t> </a:t>
            </a:r>
            <a:r>
              <a:rPr dirty="0" smtClean="0">
                <a:solidFill>
                  <a:srgbClr val="1A1919"/>
                </a:solidFill>
                <a:latin typeface="Calibri"/>
                <a:ea typeface="Calibri"/>
                <a:cs typeface="Calibri"/>
                <a:sym typeface="Times"/>
              </a:rPr>
              <a:t> </a:t>
            </a:r>
            <a:r>
              <a:rPr dirty="0">
                <a:solidFill>
                  <a:srgbClr val="1A1919"/>
                </a:solidFill>
                <a:latin typeface="Calibri"/>
                <a:ea typeface="Calibri"/>
                <a:cs typeface="Calibri"/>
                <a:sym typeface="Times"/>
              </a:rPr>
              <a:t>320 keV   (arc, last bend 10× lower)</a:t>
            </a:r>
          </a:p>
          <a:p>
            <a:pPr lvl="0" algn="l">
              <a:defRPr sz="1800"/>
            </a:pPr>
            <a:endParaRPr dirty="0">
              <a:solidFill>
                <a:srgbClr val="1A1919"/>
              </a:solidFill>
              <a:latin typeface="Calibri"/>
              <a:ea typeface="Calibri"/>
              <a:cs typeface="Calibri"/>
              <a:sym typeface="Times"/>
            </a:endParaRPr>
          </a:p>
          <a:p>
            <a:pPr lvl="0" algn="l">
              <a:defRPr sz="1800"/>
            </a:pPr>
            <a:r>
              <a:rPr b="1" dirty="0">
                <a:solidFill>
                  <a:srgbClr val="D8232A"/>
                </a:solidFill>
                <a:latin typeface="Calibri"/>
                <a:ea typeface="Calibri"/>
                <a:cs typeface="Calibri"/>
                <a:sym typeface="Times"/>
              </a:rPr>
              <a:t>TLEP</a:t>
            </a:r>
            <a:r>
              <a:rPr dirty="0">
                <a:solidFill>
                  <a:srgbClr val="D8232A"/>
                </a:solidFill>
                <a:latin typeface="Calibri"/>
                <a:ea typeface="Calibri"/>
                <a:cs typeface="Calibri"/>
                <a:sym typeface="Times"/>
              </a:rPr>
              <a:t> : ~ 350 keV   ( arc, 175 GeV)</a:t>
            </a:r>
          </a:p>
          <a:p>
            <a:pPr lvl="0" algn="l">
              <a:defRPr sz="1800"/>
            </a:pPr>
            <a:r>
              <a:rPr lang="en-US" dirty="0" smtClean="0">
                <a:solidFill>
                  <a:srgbClr val="D8232A"/>
                </a:solidFill>
                <a:latin typeface="Calibri"/>
                <a:ea typeface="Calibri"/>
                <a:cs typeface="Calibri"/>
                <a:sym typeface="Times"/>
              </a:rPr>
              <a:t>-&gt; </a:t>
            </a:r>
            <a:r>
              <a:rPr dirty="0" smtClean="0">
                <a:solidFill>
                  <a:srgbClr val="D8232A"/>
                </a:solidFill>
                <a:latin typeface="Calibri"/>
                <a:ea typeface="Calibri"/>
                <a:cs typeface="Calibri"/>
                <a:sym typeface="Times"/>
              </a:rPr>
              <a:t>very </a:t>
            </a:r>
            <a:r>
              <a:rPr dirty="0">
                <a:solidFill>
                  <a:srgbClr val="D8232A"/>
                </a:solidFill>
                <a:latin typeface="Calibri"/>
                <a:ea typeface="Calibri"/>
                <a:cs typeface="Calibri"/>
                <a:sym typeface="Times"/>
              </a:rPr>
              <a:t>similar to LEP2</a:t>
            </a:r>
          </a:p>
          <a:p>
            <a:pPr lvl="0" algn="l">
              <a:defRPr sz="1800"/>
            </a:pPr>
            <a:r>
              <a:rPr lang="en-US" dirty="0" smtClean="0">
                <a:solidFill>
                  <a:srgbClr val="D8232A"/>
                </a:solidFill>
                <a:latin typeface="Calibri"/>
                <a:ea typeface="Calibri"/>
                <a:cs typeface="Calibri"/>
                <a:sym typeface="Times"/>
              </a:rPr>
              <a:t>    </a:t>
            </a:r>
            <a:r>
              <a:rPr dirty="0" smtClean="0">
                <a:solidFill>
                  <a:srgbClr val="D8232A"/>
                </a:solidFill>
                <a:latin typeface="Calibri"/>
                <a:ea typeface="Calibri"/>
                <a:cs typeface="Calibri"/>
                <a:sym typeface="Times"/>
              </a:rPr>
              <a:t>difficult </a:t>
            </a:r>
            <a:r>
              <a:rPr dirty="0">
                <a:solidFill>
                  <a:srgbClr val="D8232A"/>
                </a:solidFill>
                <a:latin typeface="Calibri"/>
                <a:ea typeface="Calibri"/>
                <a:cs typeface="Calibri"/>
                <a:sym typeface="Times"/>
              </a:rPr>
              <a:t>to collimate </a:t>
            </a:r>
          </a:p>
          <a:p>
            <a:pPr lvl="0" algn="l">
              <a:defRPr sz="1800"/>
            </a:pPr>
            <a:endParaRPr dirty="0">
              <a:solidFill>
                <a:srgbClr val="D8232A"/>
              </a:solidFill>
              <a:latin typeface="Calibri"/>
              <a:ea typeface="Calibri"/>
              <a:cs typeface="Calibri"/>
              <a:sym typeface="Times"/>
            </a:endParaRPr>
          </a:p>
          <a:p>
            <a:pPr lvl="0" algn="l">
              <a:defRPr sz="1800"/>
            </a:pPr>
            <a:r>
              <a:rPr dirty="0">
                <a:solidFill>
                  <a:srgbClr val="D8232A"/>
                </a:solidFill>
                <a:latin typeface="Calibri"/>
                <a:ea typeface="Calibri"/>
                <a:cs typeface="Calibri"/>
                <a:sym typeface="Times"/>
              </a:rPr>
              <a:t>Enormous photon flux, MWs of power</a:t>
            </a:r>
          </a:p>
          <a:p>
            <a:pPr lvl="0" algn="l">
              <a:defRPr sz="1800"/>
            </a:pPr>
            <a:r>
              <a:rPr dirty="0">
                <a:solidFill>
                  <a:srgbClr val="D8232A"/>
                </a:solidFill>
                <a:latin typeface="Calibri"/>
                <a:ea typeface="Calibri"/>
                <a:cs typeface="Calibri"/>
                <a:sym typeface="Times"/>
              </a:rPr>
              <a:t>can get kW locally, melt equipment, detectors..</a:t>
            </a:r>
          </a:p>
          <a:p>
            <a:pPr lvl="0" algn="l">
              <a:defRPr sz="1800"/>
            </a:pPr>
            <a:endParaRPr dirty="0">
              <a:solidFill>
                <a:srgbClr val="D8232A"/>
              </a:solidFill>
              <a:latin typeface="Calibri"/>
              <a:ea typeface="Calibri"/>
              <a:cs typeface="Calibri"/>
              <a:sym typeface="Times"/>
            </a:endParaRPr>
          </a:p>
          <a:p>
            <a:pPr lvl="0" algn="l">
              <a:defRPr sz="1800"/>
            </a:pPr>
            <a:r>
              <a:rPr b="1" dirty="0">
                <a:solidFill>
                  <a:srgbClr val="D8232A"/>
                </a:solidFill>
                <a:latin typeface="Calibri"/>
                <a:ea typeface="Calibri"/>
                <a:cs typeface="Calibri"/>
                <a:sym typeface="Times"/>
              </a:rPr>
              <a:t>Aim as for  LEP2  </a:t>
            </a:r>
            <a:r>
              <a:rPr dirty="0">
                <a:solidFill>
                  <a:srgbClr val="D8232A"/>
                </a:solidFill>
                <a:latin typeface="Calibri"/>
                <a:ea typeface="Calibri"/>
                <a:cs typeface="Calibri"/>
                <a:sym typeface="Times"/>
              </a:rPr>
              <a:t>:</a:t>
            </a:r>
          </a:p>
          <a:p>
            <a:pPr lvl="0" algn="l">
              <a:defRPr sz="1800"/>
            </a:pPr>
            <a:r>
              <a:rPr dirty="0">
                <a:solidFill>
                  <a:srgbClr val="D8232A"/>
                </a:solidFill>
                <a:latin typeface="Calibri"/>
                <a:ea typeface="Calibri"/>
                <a:cs typeface="Calibri"/>
                <a:sym typeface="Times"/>
              </a:rPr>
              <a:t>do not generate hard synchrotron radiation</a:t>
            </a:r>
          </a:p>
          <a:p>
            <a:pPr lvl="0" algn="l">
              <a:defRPr sz="1800"/>
            </a:pPr>
            <a:r>
              <a:rPr dirty="0">
                <a:solidFill>
                  <a:srgbClr val="D8232A"/>
                </a:solidFill>
                <a:latin typeface="Calibri"/>
                <a:ea typeface="Calibri"/>
                <a:cs typeface="Calibri"/>
                <a:sym typeface="Times"/>
              </a:rPr>
              <a:t>anywhere close to the IR</a:t>
            </a:r>
          </a:p>
        </p:txBody>
      </p:sp>
      <p:pic>
        <p:nvPicPr>
          <p:cNvPr id="5" name="Picture 4" descr="Screen Shot 2015-01-30 at 12.33.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00" y="950365"/>
            <a:ext cx="3324335" cy="54219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457200" y="85138"/>
            <a:ext cx="8229600" cy="86943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200" dirty="0" smtClean="0">
                <a:solidFill>
                  <a:srgbClr val="1A1919"/>
                </a:solidFill>
              </a:rPr>
              <a:t>Approach</a:t>
            </a:r>
            <a:r>
              <a:rPr sz="3200" dirty="0" smtClean="0">
                <a:solidFill>
                  <a:srgbClr val="1A1919"/>
                </a:solidFill>
              </a:rPr>
              <a:t> </a:t>
            </a:r>
            <a:r>
              <a:rPr lang="en-US" sz="3200" dirty="0" smtClean="0">
                <a:solidFill>
                  <a:srgbClr val="1A1919"/>
                </a:solidFill>
              </a:rPr>
              <a:t>for FCC-</a:t>
            </a:r>
            <a:r>
              <a:rPr lang="en-US" sz="3200" dirty="0" err="1" smtClean="0">
                <a:solidFill>
                  <a:srgbClr val="1A1919"/>
                </a:solidFill>
              </a:rPr>
              <a:t>ee</a:t>
            </a:r>
            <a:r>
              <a:rPr lang="en-US" sz="3200" dirty="0" smtClean="0">
                <a:solidFill>
                  <a:srgbClr val="1A1919"/>
                </a:solidFill>
              </a:rPr>
              <a:t> </a:t>
            </a:r>
            <a:r>
              <a:rPr lang="nb-NO" sz="3200" dirty="0">
                <a:solidFill>
                  <a:srgbClr val="1A1919"/>
                </a:solidFill>
              </a:rPr>
              <a:t>IR </a:t>
            </a:r>
            <a:r>
              <a:rPr lang="nb-NO" sz="3200" dirty="0" err="1">
                <a:solidFill>
                  <a:srgbClr val="1A1919"/>
                </a:solidFill>
              </a:rPr>
              <a:t>challenges</a:t>
            </a:r>
            <a:r>
              <a:rPr lang="nb-NO" sz="3200" dirty="0">
                <a:solidFill>
                  <a:srgbClr val="1A1919"/>
                </a:solidFill>
              </a:rPr>
              <a:t> </a:t>
            </a:r>
            <a:r>
              <a:rPr lang="en-US" sz="3200" dirty="0" smtClean="0">
                <a:solidFill>
                  <a:srgbClr val="1A1919"/>
                </a:solidFill>
              </a:rPr>
              <a:t> </a:t>
            </a:r>
            <a:endParaRPr sz="3200" dirty="0">
              <a:solidFill>
                <a:srgbClr val="1A1919"/>
              </a:solidFill>
            </a:endParaRPr>
          </a:p>
        </p:txBody>
      </p:sp>
      <p:sp>
        <p:nvSpPr>
          <p:cNvPr id="15" name="Shape 15"/>
          <p:cNvSpPr/>
          <p:nvPr/>
        </p:nvSpPr>
        <p:spPr>
          <a:xfrm>
            <a:off x="228600" y="839432"/>
            <a:ext cx="8686800" cy="5280419"/>
          </a:xfrm>
          <a:prstGeom prst="rect">
            <a:avLst/>
          </a:prstGeom>
          <a:noFill/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14300" tIns="114300" rIns="114300" bIns="114300">
            <a:spAutoFit/>
          </a:bodyPr>
          <a:lstStyle/>
          <a:p>
            <a:pPr lvl="0" algn="l">
              <a:lnSpc>
                <a:spcPct val="120000"/>
              </a:lnSpc>
              <a:defRPr sz="1800"/>
            </a:pPr>
            <a:r>
              <a:rPr sz="2200" b="1" dirty="0" smtClean="0">
                <a:solidFill>
                  <a:srgbClr val="1A1919"/>
                </a:solidFill>
                <a:latin typeface="+mj-lt"/>
                <a:ea typeface="+mj-ea"/>
                <a:cs typeface="+mj-cs"/>
                <a:sym typeface="Times Roman"/>
              </a:rPr>
              <a:t>Challenge:  </a:t>
            </a:r>
            <a:r>
              <a:rPr sz="2200" b="1" dirty="0" smtClean="0">
                <a:latin typeface="+mj-lt"/>
                <a:ea typeface="+mj-ea"/>
                <a:cs typeface="+mj-cs"/>
                <a:sym typeface="Times Roman"/>
              </a:rPr>
              <a:t>maximiz</a:t>
            </a:r>
            <a:r>
              <a:rPr lang="en-US" sz="2200" b="1" dirty="0" smtClean="0">
                <a:latin typeface="+mj-lt"/>
                <a:ea typeface="+mj-ea"/>
                <a:cs typeface="+mj-cs"/>
                <a:sym typeface="Times Roman"/>
              </a:rPr>
              <a:t>e</a:t>
            </a:r>
            <a:r>
              <a:rPr sz="2200" b="1" dirty="0" smtClean="0">
                <a:latin typeface="+mj-lt"/>
                <a:ea typeface="+mj-ea"/>
                <a:cs typeface="+mj-cs"/>
                <a:sym typeface="Times Roman"/>
              </a:rPr>
              <a:t> </a:t>
            </a:r>
            <a:r>
              <a:rPr sz="2200" b="1" dirty="0">
                <a:latin typeface="+mj-lt"/>
                <a:ea typeface="+mj-ea"/>
                <a:cs typeface="+mj-cs"/>
                <a:sym typeface="Times Roman"/>
              </a:rPr>
              <a:t>performance </a:t>
            </a:r>
            <a:r>
              <a:rPr sz="2200" b="1" dirty="0">
                <a:solidFill>
                  <a:srgbClr val="1A1919"/>
                </a:solidFill>
                <a:latin typeface="+mj-lt"/>
                <a:ea typeface="+mj-ea"/>
                <a:cs typeface="+mj-cs"/>
                <a:sym typeface="Times Roman"/>
              </a:rPr>
              <a:t>(integrated luminosity) </a:t>
            </a:r>
            <a:r>
              <a:rPr sz="2200" dirty="0">
                <a:solidFill>
                  <a:srgbClr val="1A1919"/>
                </a:solidFill>
                <a:latin typeface="+mj-lt"/>
                <a:ea typeface="+mj-ea"/>
                <a:cs typeface="+mj-cs"/>
                <a:sym typeface="Times Roman"/>
              </a:rPr>
              <a:t>for experiments </a:t>
            </a:r>
            <a:r>
              <a:rPr sz="2200" b="1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Times Roman"/>
              </a:rPr>
              <a:t>for good </a:t>
            </a:r>
            <a:r>
              <a:rPr sz="2200" dirty="0">
                <a:solidFill>
                  <a:srgbClr val="1A1919"/>
                </a:solidFill>
                <a:latin typeface="+mj-lt"/>
                <a:ea typeface="+mj-ea"/>
                <a:cs typeface="+mj-cs"/>
                <a:sym typeface="Times Roman"/>
              </a:rPr>
              <a:t>or at least tolerable</a:t>
            </a:r>
            <a:r>
              <a:rPr sz="2200" b="1" dirty="0">
                <a:solidFill>
                  <a:srgbClr val="1A1919"/>
                </a:solidFill>
                <a:latin typeface="+mj-lt"/>
                <a:ea typeface="+mj-ea"/>
                <a:cs typeface="+mj-cs"/>
                <a:sym typeface="Times Roman"/>
              </a:rPr>
              <a:t> </a:t>
            </a:r>
            <a:r>
              <a:rPr sz="2200" b="1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Times Roman"/>
              </a:rPr>
              <a:t>experimental (background, stability) conditions</a:t>
            </a:r>
            <a:r>
              <a:rPr sz="2200" b="1" dirty="0">
                <a:solidFill>
                  <a:srgbClr val="1A1919"/>
                </a:solidFill>
                <a:latin typeface="+mj-lt"/>
                <a:ea typeface="+mj-ea"/>
                <a:cs typeface="+mj-cs"/>
                <a:sym typeface="Times Roman"/>
              </a:rPr>
              <a:t>.</a:t>
            </a:r>
          </a:p>
          <a:p>
            <a:pPr lvl="0" algn="l">
              <a:lnSpc>
                <a:spcPct val="120000"/>
              </a:lnSpc>
              <a:defRPr sz="1800"/>
            </a:pPr>
            <a:endParaRPr b="1" dirty="0">
              <a:solidFill>
                <a:srgbClr val="1A1919"/>
              </a:solidFill>
              <a:latin typeface="+mj-lt"/>
              <a:ea typeface="+mj-ea"/>
              <a:cs typeface="+mj-cs"/>
              <a:sym typeface="Times Roman"/>
            </a:endParaRPr>
          </a:p>
          <a:p>
            <a:pPr lvl="0" algn="l">
              <a:lnSpc>
                <a:spcPct val="120000"/>
              </a:lnSpc>
              <a:defRPr sz="1800"/>
            </a:pPr>
            <a:r>
              <a:rPr sz="2200" b="1" dirty="0">
                <a:solidFill>
                  <a:srgbClr val="1A1919"/>
                </a:solidFill>
                <a:latin typeface="+mj-lt"/>
                <a:ea typeface="+mj-ea"/>
                <a:cs typeface="+mj-cs"/>
                <a:sym typeface="Times Roman"/>
              </a:rPr>
              <a:t>Some key points :</a:t>
            </a:r>
          </a:p>
          <a:p>
            <a:pPr lvl="0" algn="l">
              <a:lnSpc>
                <a:spcPct val="120000"/>
              </a:lnSpc>
              <a:defRPr sz="1800"/>
            </a:pPr>
            <a:r>
              <a:rPr sz="2200" b="1" dirty="0">
                <a:solidFill>
                  <a:srgbClr val="1A1919"/>
                </a:solidFill>
                <a:latin typeface="+mj-lt"/>
                <a:ea typeface="+mj-ea"/>
                <a:cs typeface="+mj-cs"/>
                <a:sym typeface="Times Roman"/>
              </a:rPr>
              <a:t>Minimize synchrotron radiation in the IR region </a:t>
            </a:r>
            <a:r>
              <a:rPr lang="en-US" sz="2200" b="1" dirty="0" smtClean="0">
                <a:solidFill>
                  <a:srgbClr val="1A1919"/>
                </a:solidFill>
                <a:latin typeface="+mj-lt"/>
                <a:ea typeface="+mj-ea"/>
                <a:cs typeface="+mj-cs"/>
                <a:sym typeface="Times Roman"/>
              </a:rPr>
              <a:t>=&gt; </a:t>
            </a:r>
            <a:endParaRPr sz="2200" b="1" dirty="0">
              <a:solidFill>
                <a:srgbClr val="1A1919"/>
              </a:solidFill>
              <a:latin typeface="+mj-lt"/>
              <a:ea typeface="+mj-ea"/>
              <a:cs typeface="+mj-cs"/>
              <a:sym typeface="Times Roman"/>
            </a:endParaRPr>
          </a:p>
          <a:p>
            <a:pPr marL="342900" lvl="0" indent="-342900" algn="l">
              <a:lnSpc>
                <a:spcPct val="120000"/>
              </a:lnSpc>
              <a:buFont typeface="Arial"/>
              <a:buChar char="•"/>
              <a:defRPr sz="1800"/>
            </a:pPr>
            <a:r>
              <a:rPr sz="2200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Times Roman"/>
              </a:rPr>
              <a:t>Bends</a:t>
            </a:r>
            <a:r>
              <a:rPr sz="2200" b="1" dirty="0">
                <a:solidFill>
                  <a:srgbClr val="1A1919"/>
                </a:solidFill>
                <a:latin typeface="+mj-lt"/>
                <a:ea typeface="+mj-ea"/>
                <a:cs typeface="+mj-cs"/>
                <a:sym typeface="Times Roman"/>
              </a:rPr>
              <a:t>    </a:t>
            </a:r>
            <a:r>
              <a:rPr sz="2200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Times Roman"/>
              </a:rPr>
              <a:t>as weak as possible and as far as possible from IP</a:t>
            </a:r>
          </a:p>
          <a:p>
            <a:pPr marL="342900" lvl="0" indent="-342900" algn="l">
              <a:lnSpc>
                <a:spcPct val="120000"/>
              </a:lnSpc>
              <a:buFont typeface="Arial"/>
              <a:buChar char="•"/>
              <a:defRPr sz="1800"/>
            </a:pPr>
            <a:r>
              <a:rPr sz="2200" b="1" dirty="0">
                <a:solidFill>
                  <a:srgbClr val="008000"/>
                </a:solidFill>
                <a:latin typeface="+mj-lt"/>
                <a:ea typeface="+mj-ea"/>
                <a:cs typeface="+mj-cs"/>
                <a:sym typeface="Times Roman"/>
              </a:rPr>
              <a:t>Quads   </a:t>
            </a:r>
            <a:r>
              <a:rPr sz="2200" dirty="0">
                <a:solidFill>
                  <a:srgbClr val="008000"/>
                </a:solidFill>
                <a:latin typeface="+mj-lt"/>
                <a:ea typeface="+mj-ea"/>
                <a:cs typeface="+mj-cs"/>
                <a:sym typeface="Times Roman"/>
              </a:rPr>
              <a:t>have to be strong and close to </a:t>
            </a:r>
            <a:r>
              <a:rPr sz="2200" dirty="0" smtClean="0">
                <a:solidFill>
                  <a:srgbClr val="008000"/>
                </a:solidFill>
                <a:latin typeface="+mj-lt"/>
                <a:ea typeface="+mj-ea"/>
                <a:cs typeface="+mj-cs"/>
                <a:sym typeface="Times Roman"/>
              </a:rPr>
              <a:t>IP</a:t>
            </a:r>
            <a:r>
              <a:rPr lang="en-US" sz="2200" dirty="0">
                <a:solidFill>
                  <a:srgbClr val="008000"/>
                </a:solidFill>
                <a:latin typeface="+mj-lt"/>
                <a:ea typeface="+mj-ea"/>
                <a:cs typeface="+mj-cs"/>
                <a:sym typeface="Times Roman"/>
              </a:rPr>
              <a:t>,</a:t>
            </a:r>
            <a:r>
              <a:rPr sz="2200" dirty="0" smtClean="0">
                <a:solidFill>
                  <a:srgbClr val="1A1919"/>
                </a:solidFill>
                <a:latin typeface="+mj-lt"/>
                <a:ea typeface="+mj-ea"/>
                <a:cs typeface="+mj-cs"/>
                <a:sym typeface="Times Roman"/>
              </a:rPr>
              <a:t>  </a:t>
            </a:r>
            <a:endParaRPr sz="2200" dirty="0">
              <a:solidFill>
                <a:srgbClr val="1A1919"/>
              </a:solidFill>
              <a:latin typeface="+mj-lt"/>
              <a:ea typeface="+mj-ea"/>
              <a:cs typeface="+mj-cs"/>
              <a:sym typeface="Times Roman"/>
            </a:endParaRPr>
          </a:p>
          <a:p>
            <a:pPr lvl="0" algn="l">
              <a:lnSpc>
                <a:spcPct val="120000"/>
              </a:lnSpc>
              <a:defRPr sz="1800"/>
            </a:pPr>
            <a:r>
              <a:rPr sz="2200" dirty="0">
                <a:solidFill>
                  <a:srgbClr val="1A1919"/>
                </a:solidFill>
                <a:latin typeface="+mj-lt"/>
                <a:ea typeface="+mj-ea"/>
                <a:cs typeface="+mj-cs"/>
                <a:sym typeface="Times Roman"/>
              </a:rPr>
              <a:t>              </a:t>
            </a:r>
            <a:r>
              <a:rPr lang="en-US" sz="2200" dirty="0" smtClean="0">
                <a:solidFill>
                  <a:srgbClr val="1A1919"/>
                </a:solidFill>
                <a:latin typeface="+mj-lt"/>
                <a:ea typeface="+mj-ea"/>
                <a:cs typeface="+mj-cs"/>
                <a:sym typeface="Times Roman"/>
              </a:rPr>
              <a:t>      </a:t>
            </a:r>
            <a:r>
              <a:rPr sz="2200" dirty="0" smtClean="0">
                <a:solidFill>
                  <a:srgbClr val="008000"/>
                </a:solidFill>
                <a:latin typeface="+mj-lt"/>
                <a:ea typeface="+mj-ea"/>
                <a:cs typeface="+mj-cs"/>
                <a:sym typeface="Times Roman"/>
              </a:rPr>
              <a:t>Minimize </a:t>
            </a:r>
            <a:r>
              <a:rPr sz="2200" dirty="0">
                <a:solidFill>
                  <a:srgbClr val="008000"/>
                </a:solidFill>
                <a:latin typeface="+mj-lt"/>
                <a:ea typeface="+mj-ea"/>
                <a:cs typeface="+mj-cs"/>
                <a:sym typeface="Times Roman"/>
              </a:rPr>
              <a:t>offset from quad axis</a:t>
            </a:r>
          </a:p>
          <a:p>
            <a:pPr lvl="0" algn="l">
              <a:lnSpc>
                <a:spcPct val="120000"/>
              </a:lnSpc>
              <a:defRPr sz="1800"/>
            </a:pPr>
            <a:r>
              <a:rPr sz="2200" dirty="0">
                <a:solidFill>
                  <a:srgbClr val="008000"/>
                </a:solidFill>
                <a:latin typeface="+mj-lt"/>
                <a:ea typeface="+mj-ea"/>
                <a:cs typeface="+mj-cs"/>
                <a:sym typeface="Times Roman"/>
              </a:rPr>
              <a:t>              </a:t>
            </a:r>
            <a:r>
              <a:rPr lang="en-US" sz="2200" dirty="0" smtClean="0">
                <a:solidFill>
                  <a:srgbClr val="008000"/>
                </a:solidFill>
                <a:latin typeface="+mj-lt"/>
                <a:ea typeface="+mj-ea"/>
                <a:cs typeface="+mj-cs"/>
                <a:sym typeface="Times Roman"/>
              </a:rPr>
              <a:t>      </a:t>
            </a:r>
            <a:r>
              <a:rPr sz="2200" dirty="0" smtClean="0">
                <a:solidFill>
                  <a:srgbClr val="008000"/>
                </a:solidFill>
                <a:latin typeface="+mj-lt"/>
                <a:ea typeface="+mj-ea"/>
                <a:cs typeface="+mj-cs"/>
                <a:sym typeface="Times Roman"/>
              </a:rPr>
              <a:t>Careful </a:t>
            </a:r>
            <a:r>
              <a:rPr sz="2200" dirty="0">
                <a:solidFill>
                  <a:srgbClr val="008000"/>
                </a:solidFill>
                <a:latin typeface="+mj-lt"/>
                <a:ea typeface="+mj-ea"/>
                <a:cs typeface="+mj-cs"/>
                <a:sym typeface="Times Roman"/>
              </a:rPr>
              <a:t>with vertical halo/tails</a:t>
            </a:r>
          </a:p>
          <a:p>
            <a:pPr lvl="0" algn="l">
              <a:lnSpc>
                <a:spcPct val="120000"/>
              </a:lnSpc>
              <a:defRPr sz="1800"/>
            </a:pPr>
            <a:endParaRPr lang="en-US" b="1" dirty="0" smtClean="0">
              <a:solidFill>
                <a:srgbClr val="1A1919"/>
              </a:solidFill>
              <a:latin typeface="+mj-lt"/>
              <a:ea typeface="+mj-ea"/>
              <a:cs typeface="+mj-cs"/>
              <a:sym typeface="Times Roman"/>
            </a:endParaRPr>
          </a:p>
          <a:p>
            <a:pPr lvl="0" algn="l">
              <a:lnSpc>
                <a:spcPct val="120000"/>
              </a:lnSpc>
              <a:defRPr sz="1800"/>
            </a:pPr>
            <a:r>
              <a:rPr sz="2000" b="1" dirty="0" smtClean="0">
                <a:solidFill>
                  <a:srgbClr val="1A1919"/>
                </a:solidFill>
                <a:latin typeface="+mj-lt"/>
                <a:ea typeface="+mj-ea"/>
                <a:cs typeface="+mj-cs"/>
                <a:sym typeface="Times Roman"/>
              </a:rPr>
              <a:t>SR </a:t>
            </a:r>
            <a:r>
              <a:rPr sz="2000" b="1" dirty="0">
                <a:solidFill>
                  <a:srgbClr val="1A1919"/>
                </a:solidFill>
                <a:latin typeface="+mj-lt"/>
                <a:ea typeface="+mj-ea"/>
                <a:cs typeface="+mj-cs"/>
                <a:sym typeface="Times Roman"/>
              </a:rPr>
              <a:t>Monte Carlo :  H.B. </a:t>
            </a:r>
            <a:r>
              <a:rPr sz="2000" dirty="0">
                <a:solidFill>
                  <a:srgbClr val="042EEE"/>
                </a:solidFill>
                <a:uFill>
                  <a:solidFill>
                    <a:srgbClr val="042EEE"/>
                  </a:solidFill>
                </a:uFill>
                <a:latin typeface="+mj-lt"/>
                <a:ea typeface="+mj-ea"/>
                <a:cs typeface="+mj-cs"/>
                <a:sym typeface="Times Roman"/>
                <a:hlinkClick r:id="rId2"/>
              </a:rPr>
              <a:t>CERN-OPEN-2007-018</a:t>
            </a:r>
            <a:r>
              <a:rPr sz="2000" b="1" dirty="0">
                <a:solidFill>
                  <a:srgbClr val="1A1919"/>
                </a:solidFill>
                <a:latin typeface="+mj-lt"/>
                <a:ea typeface="+mj-ea"/>
                <a:cs typeface="+mj-cs"/>
                <a:sym typeface="Times Roman"/>
              </a:rPr>
              <a:t>  integrated in </a:t>
            </a:r>
            <a:r>
              <a:rPr sz="2000" b="1" dirty="0" smtClean="0">
                <a:solidFill>
                  <a:srgbClr val="1A1919"/>
                </a:solidFill>
                <a:latin typeface="+mj-lt"/>
                <a:ea typeface="+mj-ea"/>
                <a:cs typeface="+mj-cs"/>
                <a:sym typeface="Times Roman"/>
              </a:rPr>
              <a:t>G4</a:t>
            </a:r>
            <a:endParaRPr lang="en-US" sz="2000" b="1" dirty="0" smtClean="0">
              <a:solidFill>
                <a:srgbClr val="1A1919"/>
              </a:solidFill>
              <a:latin typeface="+mj-lt"/>
              <a:ea typeface="+mj-ea"/>
              <a:cs typeface="+mj-cs"/>
              <a:sym typeface="Times Roman"/>
            </a:endParaRPr>
          </a:p>
          <a:p>
            <a:pPr marL="342900" lvl="0" indent="-342900" algn="l">
              <a:lnSpc>
                <a:spcPct val="120000"/>
              </a:lnSpc>
              <a:buFont typeface="Arial"/>
              <a:buChar char="•"/>
              <a:defRPr sz="1800"/>
            </a:pPr>
            <a:r>
              <a:rPr lang="en-US" sz="2000" b="1" dirty="0" smtClean="0">
                <a:solidFill>
                  <a:srgbClr val="1A1919"/>
                </a:solidFill>
                <a:latin typeface="+mj-lt"/>
                <a:ea typeface="+mj-ea"/>
                <a:cs typeface="+mj-cs"/>
                <a:sym typeface="Times Roman"/>
              </a:rPr>
              <a:t>For FCC the approach has been to start </a:t>
            </a:r>
            <a:r>
              <a:rPr sz="2000" b="1" dirty="0" smtClean="0">
                <a:solidFill>
                  <a:srgbClr val="1A1919"/>
                </a:solidFill>
                <a:latin typeface="+mj-lt"/>
                <a:ea typeface="+mj-ea"/>
                <a:cs typeface="+mj-cs"/>
                <a:sym typeface="Times Roman"/>
              </a:rPr>
              <a:t>develop</a:t>
            </a:r>
            <a:r>
              <a:rPr lang="en-US" sz="2000" b="1" dirty="0" smtClean="0">
                <a:solidFill>
                  <a:srgbClr val="1A1919"/>
                </a:solidFill>
                <a:latin typeface="+mj-lt"/>
                <a:ea typeface="+mj-ea"/>
                <a:cs typeface="+mj-cs"/>
                <a:sym typeface="Times Roman"/>
              </a:rPr>
              <a:t>ing</a:t>
            </a:r>
            <a:r>
              <a:rPr sz="2000" b="1" dirty="0" smtClean="0">
                <a:solidFill>
                  <a:srgbClr val="1A1919"/>
                </a:solidFill>
                <a:latin typeface="+mj-lt"/>
                <a:ea typeface="+mj-ea"/>
                <a:cs typeface="+mj-cs"/>
                <a:sym typeface="Times Roman"/>
              </a:rPr>
              <a:t> </a:t>
            </a:r>
            <a:r>
              <a:rPr lang="en-US" sz="2000" b="1" dirty="0" smtClean="0">
                <a:solidFill>
                  <a:srgbClr val="1A1919"/>
                </a:solidFill>
                <a:latin typeface="+mj-lt"/>
                <a:ea typeface="+mj-ea"/>
                <a:cs typeface="+mj-cs"/>
                <a:sym typeface="Times Roman"/>
              </a:rPr>
              <a:t>the software </a:t>
            </a:r>
            <a:r>
              <a:rPr sz="2000" b="1" dirty="0" smtClean="0">
                <a:solidFill>
                  <a:srgbClr val="1A1919"/>
                </a:solidFill>
                <a:latin typeface="+mj-lt"/>
                <a:ea typeface="+mj-ea"/>
                <a:cs typeface="+mj-cs"/>
                <a:sym typeface="Times Roman"/>
              </a:rPr>
              <a:t>tool</a:t>
            </a:r>
            <a:r>
              <a:rPr lang="en-US" sz="2000" b="1" dirty="0" smtClean="0">
                <a:solidFill>
                  <a:srgbClr val="1A1919"/>
                </a:solidFill>
                <a:latin typeface="+mj-lt"/>
                <a:ea typeface="+mj-ea"/>
                <a:cs typeface="+mj-cs"/>
                <a:sym typeface="Times Roman"/>
              </a:rPr>
              <a:t>s</a:t>
            </a:r>
            <a:endParaRPr sz="2000" b="1" dirty="0">
              <a:solidFill>
                <a:srgbClr val="1A1919"/>
              </a:solidFill>
              <a:latin typeface="+mj-lt"/>
              <a:ea typeface="+mj-ea"/>
              <a:cs typeface="+mj-cs"/>
              <a:sym typeface="Times Roman"/>
            </a:endParaRPr>
          </a:p>
        </p:txBody>
      </p:sp>
      <p:grpSp>
        <p:nvGrpSpPr>
          <p:cNvPr id="20" name="Group 20"/>
          <p:cNvGrpSpPr/>
          <p:nvPr/>
        </p:nvGrpSpPr>
        <p:grpSpPr>
          <a:xfrm>
            <a:off x="6377459" y="1989717"/>
            <a:ext cx="2537941" cy="1904183"/>
            <a:chOff x="-155085" y="-187936"/>
            <a:chExt cx="3520787" cy="2716724"/>
          </a:xfrm>
        </p:grpSpPr>
        <p:pic>
          <p:nvPicPr>
            <p:cNvPr id="17" name="SynRadDipolQuad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55085" y="-187936"/>
              <a:ext cx="3520787" cy="2171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" name="Shape 18"/>
            <p:cNvSpPr/>
            <p:nvPr/>
          </p:nvSpPr>
          <p:spPr>
            <a:xfrm>
              <a:off x="838204" y="468412"/>
              <a:ext cx="922221" cy="3077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sz="1400">
                  <a:solidFill>
                    <a:srgbClr val="1A1919"/>
                  </a:solidFill>
                  <a:latin typeface="+mj-lt"/>
                  <a:ea typeface="+mj-ea"/>
                  <a:cs typeface="+mj-cs"/>
                  <a:sym typeface="Times Roman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300"/>
                <a:t>γ spectrum</a:t>
              </a:r>
            </a:p>
          </p:txBody>
        </p:sp>
        <p:sp>
          <p:nvSpPr>
            <p:cNvPr id="19" name="Shape 19"/>
            <p:cNvSpPr/>
            <p:nvPr/>
          </p:nvSpPr>
          <p:spPr>
            <a:xfrm>
              <a:off x="1655542" y="2221012"/>
              <a:ext cx="1282402" cy="3077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sz="1400">
                  <a:solidFill>
                    <a:srgbClr val="1A1919"/>
                  </a:solidFill>
                  <a:latin typeface="+mj-lt"/>
                  <a:ea typeface="+mj-ea"/>
                  <a:cs typeface="+mj-cs"/>
                  <a:sym typeface="Times Roman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300"/>
                <a:t>γ-energy / Ecrit.</a:t>
              </a:r>
            </a:p>
          </p:txBody>
        </p:sp>
      </p:grpSp>
      <p:sp>
        <p:nvSpPr>
          <p:cNvPr id="21" name="Shape 21"/>
          <p:cNvSpPr/>
          <p:nvPr/>
        </p:nvSpPr>
        <p:spPr>
          <a:xfrm>
            <a:off x="6240805" y="1812562"/>
            <a:ext cx="2797861" cy="223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90" tIns="34290" rIns="34290" bIns="34290" anchor="ctr">
            <a:spAutoFit/>
          </a:bodyPr>
          <a:lstStyle/>
          <a:p>
            <a:pPr>
              <a:tabLst>
                <a:tab pos="411480" algn="l"/>
                <a:tab pos="822960" algn="l"/>
                <a:tab pos="1234440" algn="l"/>
                <a:tab pos="1645920" algn="l"/>
                <a:tab pos="2057400" algn="l"/>
                <a:tab pos="2468880" algn="l"/>
                <a:tab pos="2880360" algn="l"/>
                <a:tab pos="3291840" algn="l"/>
                <a:tab pos="3703320" algn="l"/>
                <a:tab pos="4114800" algn="l"/>
                <a:tab pos="4526280" algn="l"/>
                <a:tab pos="4937760" algn="l"/>
              </a:tabLst>
              <a:defRPr sz="1800"/>
            </a:pPr>
            <a:r>
              <a:rPr sz="1000" dirty="0">
                <a:latin typeface="+mj-lt"/>
                <a:ea typeface="+mj-ea"/>
                <a:cs typeface="+mj-cs"/>
                <a:sym typeface="Times Roman"/>
              </a:rPr>
              <a:t>H.B. </a:t>
            </a:r>
            <a:r>
              <a:rPr sz="1000" dirty="0">
                <a:solidFill>
                  <a:srgbClr val="0433FF"/>
                </a:solidFill>
                <a:latin typeface="+mj-lt"/>
                <a:ea typeface="+mj-ea"/>
                <a:cs typeface="+mj-cs"/>
                <a:sym typeface="Times Roman"/>
                <a:hlinkClick r:id="rId4"/>
              </a:rPr>
              <a:t>Chapter 5.2</a:t>
            </a:r>
            <a:r>
              <a:rPr sz="1000" dirty="0">
                <a:latin typeface="+mj-lt"/>
                <a:ea typeface="+mj-ea"/>
                <a:cs typeface="+mj-cs"/>
                <a:sym typeface="Times Roman"/>
              </a:rPr>
              <a:t> Landolt-Börnstein New Series I/21C</a:t>
            </a:r>
          </a:p>
        </p:txBody>
      </p:sp>
    </p:spTree>
    <p:extLst>
      <p:ext uri="{BB962C8B-B14F-4D97-AF65-F5344CB8AC3E}">
        <p14:creationId xmlns:p14="http://schemas.microsoft.com/office/powerpoint/2010/main" val="294787090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930B-0CA4-49CA-940E-E3F8E9DA449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3"/>
          <a:stretch/>
        </p:blipFill>
        <p:spPr>
          <a:xfrm>
            <a:off x="3742266" y="228600"/>
            <a:ext cx="5029200" cy="6518275"/>
          </a:xfrm>
        </p:spPr>
      </p:pic>
      <p:sp>
        <p:nvSpPr>
          <p:cNvPr id="5" name="TextBox 4"/>
          <p:cNvSpPr txBox="1"/>
          <p:nvPr/>
        </p:nvSpPr>
        <p:spPr>
          <a:xfrm>
            <a:off x="525651" y="1285964"/>
            <a:ext cx="2743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SR from the last vertical focusing magnet can usually be shielded from the IP detector beam pipe. This is more difficult when the photons penetrate the beam pipe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4191000"/>
            <a:ext cx="2743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SR from the last horizontal focusing magnet is more difficult to block because the beam is over-focused in order to compensate  for the defocusing  from the last quadrupole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04358" y="21022"/>
            <a:ext cx="3343007" cy="83099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SR from the final focusing magnets</a:t>
            </a:r>
            <a:endParaRPr lang="en-US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0" y="6470646"/>
            <a:ext cx="4385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[M. Sullivan, HF2014, </a:t>
            </a:r>
            <a:r>
              <a:rPr lang="en-US" b="1" dirty="0" err="1" smtClean="0"/>
              <a:t>Beijin</a:t>
            </a:r>
            <a:r>
              <a:rPr lang="en-US" b="1" dirty="0" smtClean="0"/>
              <a:t>, 9-12 Oct. 2014]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37159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MDISim</a:t>
            </a:r>
            <a:r>
              <a:rPr lang="en-GB" dirty="0" smtClean="0"/>
              <a:t>: generic tool for IR studies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MAD-X </a:t>
            </a:r>
            <a:r>
              <a:rPr lang="en-GB" sz="2400" dirty="0" smtClean="0"/>
              <a:t>lattice and survey (geometry), if available with apertures: basis</a:t>
            </a:r>
          </a:p>
          <a:p>
            <a:r>
              <a:rPr lang="en-GB" sz="2400" dirty="0" smtClean="0">
                <a:solidFill>
                  <a:srgbClr val="FF0000"/>
                </a:solidFill>
              </a:rPr>
              <a:t>ROOT</a:t>
            </a:r>
            <a:r>
              <a:rPr lang="en-GB" sz="2400" dirty="0" smtClean="0"/>
              <a:t>: main geometry and interface tool</a:t>
            </a:r>
          </a:p>
          <a:p>
            <a:r>
              <a:rPr lang="en-US" sz="2400" dirty="0"/>
              <a:t>With extra library to read MAD-X </a:t>
            </a:r>
            <a:r>
              <a:rPr lang="en-US" sz="2400" dirty="0" err="1"/>
              <a:t>tfs</a:t>
            </a:r>
            <a:r>
              <a:rPr lang="en-US" sz="2400" dirty="0"/>
              <a:t> files and calculate derived machine parameters (</a:t>
            </a:r>
            <a:r>
              <a:rPr lang="en-US" sz="2400" dirty="0" err="1"/>
              <a:t>SynRad</a:t>
            </a:r>
            <a:r>
              <a:rPr lang="en-US" sz="2400" dirty="0" smtClean="0"/>
              <a:t>)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b="1" u="sng" dirty="0">
                <a:solidFill>
                  <a:srgbClr val="0000FF"/>
                </a:solidFill>
              </a:rPr>
              <a:t>Step 1 </a:t>
            </a:r>
            <a:r>
              <a:rPr lang="en-US" sz="2400" b="1" dirty="0"/>
              <a:t>: </a:t>
            </a:r>
            <a:r>
              <a:rPr lang="en-US" sz="2400" dirty="0"/>
              <a:t>Construct tables (</a:t>
            </a:r>
            <a:r>
              <a:rPr lang="en-US" sz="2400" dirty="0" err="1"/>
              <a:t>ntuples</a:t>
            </a:r>
            <a:r>
              <a:rPr lang="en-US" sz="2400" dirty="0"/>
              <a:t>) with detailed information element by element</a:t>
            </a:r>
          </a:p>
          <a:p>
            <a:pPr marL="0" indent="0">
              <a:buNone/>
            </a:pPr>
            <a:r>
              <a:rPr lang="en-US" sz="2400" dirty="0"/>
              <a:t>transformation of Courant-Snyder machine coordinates to Euclidian detector coordinates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788889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solidFill>
          <a:schemeClr val="accent1"/>
        </a:solidFill>
        <a:ln w="28575" cap="flat" cmpd="sng" algn="ctr">
          <a:solidFill>
            <a:srgbClr val="009900"/>
          </a:solidFill>
          <a:prstDash val="sysDash"/>
          <a:round/>
          <a:headEnd type="none" w="med" len="med"/>
          <a:tailEnd type="none" w="med" len="med"/>
        </a:ln>
        <a:effectLst/>
      </a:spPr>
      <a:bodyPr/>
      <a:lstStyle/>
    </a:lnDef>
    <a:txDef>
      <a:spPr/>
      <a:bodyPr/>
      <a:lstStyle>
        <a:defPPr marL="227013" indent="-227013">
          <a:spcBef>
            <a:spcPct val="20000"/>
          </a:spcBef>
          <a:spcAft>
            <a:spcPts val="400"/>
          </a:spcAft>
          <a:buClr>
            <a:srgbClr val="0000FF"/>
          </a:buClr>
          <a:buSzPct val="80000"/>
          <a:buFont typeface="Wingdings" pitchFamily="2" charset="2"/>
          <a:buChar char="q"/>
          <a:defRPr sz="2000" kern="0" dirty="0" smtClean="0"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2604</Words>
  <Application>Microsoft Macintosh PowerPoint</Application>
  <PresentationFormat>On-screen Show (4:3)</PresentationFormat>
  <Paragraphs>329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1_Theme1</vt:lpstr>
      <vt:lpstr>Progress in synchrotron radiation studies and tools</vt:lpstr>
      <vt:lpstr>Introduction</vt:lpstr>
      <vt:lpstr>Background Sources</vt:lpstr>
      <vt:lpstr>Synchrotron Radiation</vt:lpstr>
      <vt:lpstr>Spectrum</vt:lpstr>
      <vt:lpstr>Spectrum and absorption</vt:lpstr>
      <vt:lpstr>Approach for FCC-ee IR challenges  </vt:lpstr>
      <vt:lpstr>PowerPoint Presentation</vt:lpstr>
      <vt:lpstr>MDISim: generic tool for IR studies</vt:lpstr>
      <vt:lpstr>Display geometry and  optionally accelerator tracks</vt:lpstr>
      <vt:lpstr>PowerPoint Presentation</vt:lpstr>
      <vt:lpstr>PowerPoint Presentation</vt:lpstr>
      <vt:lpstr>PowerPoint Presentation</vt:lpstr>
      <vt:lpstr>TLEP Optics with Crab Waist - BINP</vt:lpstr>
      <vt:lpstr>FCC-ee  crab-waist IR</vt:lpstr>
      <vt:lpstr>SynRad bend cones TLEP_V14_IR_6-13-2  BINP</vt:lpstr>
      <vt:lpstr>TLEP Optics  - CERN</vt:lpstr>
      <vt:lpstr>SynRad bend cones for CERN optics</vt:lpstr>
      <vt:lpstr>Synchrotron Radiation</vt:lpstr>
      <vt:lpstr>Beam Particle Effects</vt:lpstr>
      <vt:lpstr>PowerPoint Presentation</vt:lpstr>
      <vt:lpstr>Momentum aperture</vt:lpstr>
      <vt:lpstr>Pair production: e+e-  (and m+m-)</vt:lpstr>
      <vt:lpstr>Conclusions</vt:lpstr>
    </vt:vector>
  </TitlesOfParts>
  <Company>INFN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Manuela Boscolo</dc:creator>
  <cp:lastModifiedBy>Manuela Boscolo</cp:lastModifiedBy>
  <cp:revision>86</cp:revision>
  <dcterms:created xsi:type="dcterms:W3CDTF">2015-01-30T10:30:45Z</dcterms:created>
  <dcterms:modified xsi:type="dcterms:W3CDTF">2015-02-04T07:05:38Z</dcterms:modified>
</cp:coreProperties>
</file>