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7" r:id="rId2"/>
    <p:sldId id="348" r:id="rId3"/>
    <p:sldId id="349" r:id="rId4"/>
    <p:sldId id="350" r:id="rId5"/>
    <p:sldId id="351" r:id="rId6"/>
    <p:sldId id="368" r:id="rId7"/>
    <p:sldId id="369" r:id="rId8"/>
    <p:sldId id="370" r:id="rId9"/>
    <p:sldId id="366" r:id="rId10"/>
    <p:sldId id="355" r:id="rId11"/>
    <p:sldId id="367" r:id="rId12"/>
    <p:sldId id="379" r:id="rId13"/>
    <p:sldId id="345" r:id="rId14"/>
    <p:sldId id="373" r:id="rId15"/>
    <p:sldId id="374" r:id="rId16"/>
    <p:sldId id="375" r:id="rId17"/>
    <p:sldId id="376" r:id="rId18"/>
    <p:sldId id="377" r:id="rId19"/>
    <p:sldId id="356" r:id="rId20"/>
    <p:sldId id="382" r:id="rId21"/>
    <p:sldId id="307" r:id="rId22"/>
    <p:sldId id="261" r:id="rId23"/>
    <p:sldId id="308" r:id="rId24"/>
    <p:sldId id="290" r:id="rId25"/>
    <p:sldId id="371" r:id="rId26"/>
    <p:sldId id="380" r:id="rId27"/>
    <p:sldId id="285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4" autoAdjust="0"/>
    <p:restoredTop sz="94660"/>
  </p:normalViewPr>
  <p:slideViewPr>
    <p:cSldViewPr>
      <p:cViewPr varScale="1">
        <p:scale>
          <a:sx n="62" d="100"/>
          <a:sy n="62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94"/>
    </p:cViewPr>
  </p:sorterViewPr>
  <p:notesViewPr>
    <p:cSldViewPr>
      <p:cViewPr varScale="1">
        <p:scale>
          <a:sx n="51" d="100"/>
          <a:sy n="51" d="100"/>
        </p:scale>
        <p:origin x="-240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590EA4-B007-4356-A6F8-818E0EC695E3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32F7405-0E02-4867-AEC9-2F075CF4CA2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ABC478-2601-4573-865E-6FD67F706726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8D5D77-297A-4391-98F6-C69E9DC5FA2F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F7405-0E02-4867-AEC9-2F075CF4CA2B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F7405-0E02-4867-AEC9-2F075CF4CA2B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0995AA-230C-48F8-992B-085EE188A465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F7405-0E02-4867-AEC9-2F075CF4CA2B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F7405-0E02-4867-AEC9-2F075CF4CA2B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F7405-0E02-4867-AEC9-2F075CF4CA2B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F7405-0E02-4867-AEC9-2F075CF4CA2B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F7405-0E02-4867-AEC9-2F075CF4CA2B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264322-0C67-422D-9AD0-3552A2E0FBB0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E829A6B-1B0F-4E26-B578-24BAEBB3AEAF}" type="slidenum">
              <a:rPr lang="en-US" altLang="ru-RU" sz="1200">
                <a:latin typeface="Calibri" pitchFamily="34" charset="0"/>
              </a:rPr>
              <a:pPr algn="r" eaLnBrk="1" hangingPunct="1"/>
              <a:t>2</a:t>
            </a:fld>
            <a:endParaRPr lang="en-US" altLang="ru-RU" sz="1200">
              <a:latin typeface="Calibri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871479-EFC4-4F2A-83AF-F37228965BF5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74215128-34AD-4BC0-9994-CEF9F9AE9830}" type="slidenum">
              <a:rPr lang="en-GB" altLang="ru-RU"/>
              <a:pPr/>
              <a:t>21</a:t>
            </a:fld>
            <a:endParaRPr lang="en-GB" altLang="ru-RU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AD1ACB45-DCF4-40DA-BB26-5735A0C1DDFB}" type="slidenum">
              <a:rPr lang="en-GB" altLang="ru-RU"/>
              <a:pPr/>
              <a:t>22</a:t>
            </a:fld>
            <a:endParaRPr lang="en-GB" altLang="ru-RU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27A179-9209-4FDA-BE0D-D9964D51BF1E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C58FB882-263B-4257-9C51-AC001A541BED}" type="slidenum">
              <a:rPr lang="en-GB" altLang="ru-RU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24</a:t>
            </a:fld>
            <a:endParaRPr lang="en-GB" altLang="ru-RU">
              <a:latin typeface="Times New Roman" pitchFamily="18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A6C0662F-DF0E-468B-8936-C9A166FE6538}" type="slidenum">
              <a:rPr lang="ru-RU" altLang="en-US">
                <a:solidFill>
                  <a:srgbClr val="000000"/>
                </a:solidFill>
                <a:latin typeface="Times New Roman" pitchFamily="18" charset="0"/>
                <a:ea typeface="DejaVu LGC Sans"/>
                <a:cs typeface="DejaVu LGC Sans"/>
              </a:rPr>
              <a:pP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25</a:t>
            </a:fld>
            <a:endParaRPr lang="ru-RU" altLang="en-US">
              <a:solidFill>
                <a:srgbClr val="000000"/>
              </a:solidFill>
              <a:latin typeface="Times New Roman" pitchFamily="18" charset="0"/>
              <a:ea typeface="DejaVu LGC Sans"/>
              <a:cs typeface="DejaVu LGC San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F7C172-0C99-4DCC-B877-82C394F7A0A7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ED909637-8671-408F-9CAE-E2DA1B9187AD}" type="slidenum">
              <a:rPr lang="en-GB" altLang="ru-RU"/>
              <a:pPr/>
              <a:t>27</a:t>
            </a:fld>
            <a:endParaRPr lang="en-GB" altLang="ru-RU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0CBF8981-A5D6-4899-B8FE-344951FB39FA}" type="slidenum">
              <a:rPr lang="en-US" altLang="ru-RU" sz="1200">
                <a:latin typeface="Calibri" pitchFamily="34" charset="0"/>
              </a:rPr>
              <a:pPr algn="r" eaLnBrk="1" hangingPunct="1"/>
              <a:t>3</a:t>
            </a:fld>
            <a:endParaRPr lang="en-US" altLang="ru-RU" sz="1200">
              <a:latin typeface="Calibri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6119FEC-C87D-492C-BE4D-D96BFD10B881}" type="slidenum">
              <a:rPr lang="en-US" altLang="ru-RU" sz="1200">
                <a:latin typeface="Calibri" pitchFamily="34" charset="0"/>
              </a:rPr>
              <a:pPr algn="r" eaLnBrk="1" hangingPunct="1"/>
              <a:t>4</a:t>
            </a:fld>
            <a:endParaRPr lang="en-US" altLang="ru-RU" sz="1200">
              <a:latin typeface="Calibri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0035DB-9876-4B25-9C4B-844AF92A009E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F7405-0E02-4867-AEC9-2F075CF4CA2B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F7405-0E02-4867-AEC9-2F075CF4CA2B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5175"/>
            <a:ext cx="5027613" cy="37703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Заметки 2"/>
          <p:cNvSpPr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1841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8DF4-BA74-475D-B35B-667D53B15F2E}" type="datetime1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D31B6-0CFF-4679-AB0D-5D357F98DFD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1D76B-EA94-4E48-B2F4-A880A2AFEE9E}" type="datetime1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19B53-9E29-485F-93C0-4B40610B5A8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0E16A-2938-4D54-AFC8-97F0C75185D4}" type="datetime1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A9C90-5C56-412F-B205-2730356CEBD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9258C-A550-4E0B-A513-29F2DB814288}" type="datetime1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30E93-1EF4-4703-BEF1-EFE56576261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2A6DF-E0AA-4DB3-81A2-ABEA6C3EAB6B}" type="datetime1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E4EFF-5968-4861-A5A9-D6890975DD0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74369-0E46-43F6-A169-F57BCF30DACA}" type="datetime1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4BEA5-480E-4E66-B396-C795DD8D6D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EF90-943F-4103-B93E-6651BC50E404}" type="datetime1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BAB37-2F89-4647-9D90-CE88537181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BE2A4-7293-43E0-8E22-3FC4AFECCBA4}" type="datetime1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EF9BB-F1CF-41A5-B0CD-0D51BCB3A3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F6CB0-004E-44C8-8C40-D24739E3B984}" type="datetime1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58322-FF5E-446A-B394-5C306E7A044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D4F7-B84D-48D1-951E-31D75D5B812D}" type="datetime1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61FBB-9ECE-4CC8-8294-99B859B814D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1F7BA-A99A-4F3A-9033-366F6AFDED6E}" type="datetime1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1F270-1742-440A-B058-F6A26D33B7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7EB3CF-EDC3-4158-9304-30B0F5DF8E74}" type="datetime1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7E8EFC0-DD59-422B-91BD-7042E07A7D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7251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Comic Sans MS" pitchFamily="64" charset="0"/>
                <a:cs typeface="Arial" charset="0"/>
              </a:rPr>
              <a:t>BINP, Novosibirsk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+mn-cs"/>
              </a:rPr>
              <a:t>MCGPJ for the processes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+mn-cs"/>
              </a:rPr>
              <a:t>e+e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+mn-cs"/>
              </a:rPr>
              <a:t>-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+mn-cs"/>
                <a:sym typeface="Symbol"/>
              </a:rPr>
              <a:t> hadrons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+mn-cs"/>
                <a:sym typeface="Symbol"/>
              </a:rPr>
              <a:t>with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+mn-cs"/>
                <a:sym typeface="Symbol"/>
              </a:rPr>
              <a:t>kaons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+mn-cs"/>
                <a:sym typeface="Symbol"/>
              </a:rPr>
              <a:t> in FS for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+mn-cs"/>
                <a:sym typeface="Symbol"/>
              </a:rPr>
              <a:t>experiments 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+mn-cs"/>
              <a:sym typeface="Symbo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+mn-cs"/>
                <a:sym typeface="Symbol"/>
              </a:rPr>
              <a:t>with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+mn-cs"/>
              </a:rPr>
              <a:t>CMD-3 detector at the VEPP-2000 collider </a:t>
            </a:r>
            <a:endParaRPr lang="en-US" sz="3200" b="1" dirty="0">
              <a:solidFill>
                <a:schemeClr val="tx2"/>
              </a:solidFill>
              <a:latin typeface="Comic Sans MS" pitchFamily="66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tx2"/>
              </a:solidFill>
              <a:latin typeface="Comic Sans MS" pitchFamily="66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tx2"/>
              </a:solidFill>
              <a:latin typeface="Comic Sans MS" pitchFamily="66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Comic Sans MS" pitchFamily="64" charset="0"/>
                <a:cs typeface="+mn-cs"/>
              </a:rPr>
              <a:t>G.V. Fedotovich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Comic Sans MS" pitchFamily="64" charset="0"/>
                <a:cs typeface="+mn-cs"/>
              </a:rPr>
              <a:t>V.L.Ivanov</a:t>
            </a:r>
            <a:r>
              <a:rPr lang="en-GB" sz="3200" dirty="0">
                <a:latin typeface="Comic Sans MS" pitchFamily="64" charset="0"/>
                <a:cs typeface="+mn-cs"/>
              </a:rPr>
              <a:t> </a:t>
            </a:r>
            <a:br>
              <a:rPr lang="en-GB" sz="3200" dirty="0">
                <a:latin typeface="Comic Sans MS" pitchFamily="64" charset="0"/>
                <a:cs typeface="+mn-cs"/>
              </a:rPr>
            </a:br>
            <a:endParaRPr lang="en-GB" sz="2400" dirty="0">
              <a:latin typeface="Comic Sans MS" pitchFamily="6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2"/>
              </a:solidFill>
              <a:latin typeface="Comic Sans MS" pitchFamily="6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2"/>
              </a:solidFill>
              <a:latin typeface="Comic Sans MS" pitchFamily="6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2"/>
              </a:solidFill>
              <a:latin typeface="Comic Sans MS" pitchFamily="6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2"/>
              </a:solidFill>
              <a:latin typeface="Comic Sans MS" pitchFamily="6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2"/>
                </a:solidFill>
                <a:latin typeface="Comic Sans MS" pitchFamily="64" charset="0"/>
                <a:cs typeface="+mn-cs"/>
              </a:rPr>
              <a:t>                                                                   </a:t>
            </a:r>
            <a:endParaRPr lang="ru-RU" sz="3200" dirty="0">
              <a:solidFill>
                <a:schemeClr val="tx2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0"/>
            <a:ext cx="11160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6624638" y="6165850"/>
            <a:ext cx="2484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/>
              <a:t>WG 18-19 November</a:t>
            </a:r>
          </a:p>
          <a:p>
            <a:pPr eaLnBrk="1" hangingPunct="1"/>
            <a:r>
              <a:rPr lang="en-US" altLang="ru-RU"/>
              <a:t>LNF, Frascati, Italy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013" y="44450"/>
            <a:ext cx="12620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/>
          <a:srcRect t="8809" r="6517"/>
          <a:stretch>
            <a:fillRect/>
          </a:stretch>
        </p:blipFill>
        <p:spPr bwMode="auto">
          <a:xfrm>
            <a:off x="14868525" y="15382875"/>
            <a:ext cx="5884863" cy="4783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 cstate="print"/>
          <a:srcRect t="8809" r="6517"/>
          <a:stretch>
            <a:fillRect/>
          </a:stretch>
        </p:blipFill>
        <p:spPr bwMode="auto">
          <a:xfrm>
            <a:off x="19338925" y="33772475"/>
            <a:ext cx="5884863" cy="4783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10" name="TextBox 18"/>
          <p:cNvSpPr txBox="1">
            <a:spLocks noChangeArrowheads="1"/>
          </p:cNvSpPr>
          <p:nvPr/>
        </p:nvSpPr>
        <p:spPr bwMode="auto">
          <a:xfrm>
            <a:off x="250825" y="188913"/>
            <a:ext cx="79930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3200">
                <a:solidFill>
                  <a:srgbClr val="002060"/>
                </a:solidFill>
                <a:latin typeface="Comic Sans MS" pitchFamily="66" charset="0"/>
              </a:rPr>
              <a:t>Radiative correction with photon jet radiation in collinear region (MCGPJ)  </a:t>
            </a:r>
            <a:endParaRPr lang="ru-RU" altLang="ru-RU" sz="320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5" cstate="print"/>
          <a:srcRect l="2073" t="5236" r="1481" b="2856"/>
          <a:stretch>
            <a:fillRect/>
          </a:stretch>
        </p:blipFill>
        <p:spPr bwMode="auto">
          <a:xfrm>
            <a:off x="1983048" y="1916832"/>
            <a:ext cx="489320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20059" y="5949280"/>
            <a:ext cx="1988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CONCLISION!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2316" t="7747" r="3201" b="4453"/>
          <a:stretch>
            <a:fillRect/>
          </a:stretch>
        </p:blipFill>
        <p:spPr bwMode="auto">
          <a:xfrm>
            <a:off x="0" y="1124744"/>
            <a:ext cx="849788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52388" y="-26988"/>
            <a:ext cx="8993187" cy="59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>
            <a:spAutoFit/>
          </a:bodyPr>
          <a:lstStyle/>
          <a:p>
            <a:pPr eaLnBrk="1" hangingPunct="1"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</a:pPr>
            <a:r>
              <a:rPr lang="en-US" altLang="en-US" sz="3200">
                <a:solidFill>
                  <a:srgbClr val="191966"/>
                </a:solidFill>
                <a:latin typeface="Comic Sans MS" pitchFamily="66" charset="0"/>
                <a:ea typeface="DejaVu LGC Sans"/>
                <a:cs typeface="Times New Roman" pitchFamily="18" charset="0"/>
              </a:rPr>
              <a:t>Cross section of the process </a:t>
            </a:r>
            <a:r>
              <a:rPr lang="ru-RU" altLang="en-US" sz="3200">
                <a:solidFill>
                  <a:srgbClr val="191966"/>
                </a:solidFill>
                <a:latin typeface="Comic Sans MS" pitchFamily="66" charset="0"/>
                <a:ea typeface="DejaVu LGC Sans"/>
                <a:cs typeface="Times New Roman" pitchFamily="18" charset="0"/>
              </a:rPr>
              <a:t>e</a:t>
            </a:r>
            <a:r>
              <a:rPr lang="ru-RU" altLang="en-US" sz="3200" baseline="30000">
                <a:solidFill>
                  <a:srgbClr val="191966"/>
                </a:solidFill>
                <a:latin typeface="Comic Sans MS" pitchFamily="66" charset="0"/>
                <a:ea typeface="DejaVu LGC Sans"/>
                <a:cs typeface="Times New Roman" pitchFamily="18" charset="0"/>
              </a:rPr>
              <a:t>+</a:t>
            </a:r>
            <a:r>
              <a:rPr lang="ru-RU" altLang="en-US" sz="3200">
                <a:solidFill>
                  <a:srgbClr val="191966"/>
                </a:solidFill>
                <a:latin typeface="Comic Sans MS" pitchFamily="66" charset="0"/>
                <a:ea typeface="DejaVu LGC Sans"/>
                <a:cs typeface="Times New Roman" pitchFamily="18" charset="0"/>
              </a:rPr>
              <a:t>e</a:t>
            </a:r>
            <a:r>
              <a:rPr lang="ru-RU" altLang="en-US" sz="3200" baseline="30000">
                <a:solidFill>
                  <a:srgbClr val="191966"/>
                </a:solidFill>
                <a:latin typeface="Comic Sans MS" pitchFamily="66" charset="0"/>
                <a:ea typeface="DejaVu LGC Sans"/>
                <a:cs typeface="Times New Roman" pitchFamily="18" charset="0"/>
              </a:rPr>
              <a:t>-</a:t>
            </a:r>
            <a:r>
              <a:rPr lang="ru-RU" altLang="en-US" sz="3200">
                <a:solidFill>
                  <a:srgbClr val="191966"/>
                </a:solidFill>
                <a:latin typeface="Comic Sans MS" pitchFamily="66" charset="0"/>
                <a:ea typeface="DejaVu LGC Sans"/>
                <a:cs typeface="Times New Roman" pitchFamily="18" charset="0"/>
              </a:rPr>
              <a:t>→K</a:t>
            </a:r>
            <a:r>
              <a:rPr lang="ru-RU" altLang="en-US" sz="3200" baseline="30000">
                <a:solidFill>
                  <a:srgbClr val="191966"/>
                </a:solidFill>
                <a:latin typeface="Comic Sans MS" pitchFamily="66" charset="0"/>
                <a:ea typeface="DejaVu LGC Sans"/>
                <a:cs typeface="Times New Roman" pitchFamily="18" charset="0"/>
              </a:rPr>
              <a:t>+</a:t>
            </a:r>
            <a:r>
              <a:rPr lang="ru-RU" altLang="en-US" sz="3200">
                <a:solidFill>
                  <a:srgbClr val="191966"/>
                </a:solidFill>
                <a:latin typeface="Comic Sans MS" pitchFamily="66" charset="0"/>
                <a:ea typeface="DejaVu LGC Sans"/>
                <a:cs typeface="Times New Roman" pitchFamily="18" charset="0"/>
              </a:rPr>
              <a:t>K</a:t>
            </a:r>
            <a:r>
              <a:rPr lang="ru-RU" altLang="en-US" sz="3200" baseline="30000">
                <a:solidFill>
                  <a:srgbClr val="191966"/>
                </a:solidFill>
                <a:latin typeface="Comic Sans MS" pitchFamily="66" charset="0"/>
                <a:ea typeface="DejaVu LGC Sans"/>
                <a:cs typeface="Times New Roman" pitchFamily="18" charset="0"/>
              </a:rPr>
              <a:t>-</a:t>
            </a:r>
            <a:r>
              <a:rPr lang="ru-RU" altLang="en-US" sz="3200">
                <a:solidFill>
                  <a:srgbClr val="191966"/>
                </a:solidFill>
                <a:latin typeface="Comic Sans MS" pitchFamily="66" charset="0"/>
                <a:ea typeface="DejaVu LGC Sans"/>
                <a:cs typeface="Times New Roman" pitchFamily="18" charset="0"/>
              </a:rPr>
              <a:t>π</a:t>
            </a:r>
            <a:r>
              <a:rPr lang="ru-RU" altLang="en-US" sz="3200" baseline="30000">
                <a:solidFill>
                  <a:srgbClr val="191966"/>
                </a:solidFill>
                <a:latin typeface="Comic Sans MS" pitchFamily="66" charset="0"/>
                <a:ea typeface="DejaVu LGC Sans"/>
                <a:cs typeface="Times New Roman" pitchFamily="18" charset="0"/>
              </a:rPr>
              <a:t>+</a:t>
            </a:r>
            <a:r>
              <a:rPr lang="ru-RU" altLang="en-US" sz="3200">
                <a:solidFill>
                  <a:srgbClr val="191966"/>
                </a:solidFill>
                <a:latin typeface="Comic Sans MS" pitchFamily="66" charset="0"/>
                <a:ea typeface="DejaVu LGC Sans"/>
                <a:cs typeface="Times New Roman" pitchFamily="18" charset="0"/>
              </a:rPr>
              <a:t>π</a:t>
            </a:r>
            <a:r>
              <a:rPr lang="ru-RU" altLang="en-US" sz="3200" baseline="30000">
                <a:solidFill>
                  <a:srgbClr val="191966"/>
                </a:solidFill>
                <a:latin typeface="Comic Sans MS" pitchFamily="66" charset="0"/>
                <a:ea typeface="DejaVu LGC Sans"/>
                <a:cs typeface="Times New Roman" pitchFamily="18" charset="0"/>
              </a:rPr>
              <a:t>-</a:t>
            </a:r>
            <a:r>
              <a:rPr lang="en-US" altLang="en-US" sz="3200" baseline="30000">
                <a:solidFill>
                  <a:srgbClr val="191966"/>
                </a:solidFill>
                <a:latin typeface="Comic Sans MS" pitchFamily="66" charset="0"/>
                <a:ea typeface="DejaVu LGC Sans"/>
                <a:cs typeface="Times New Roman" pitchFamily="18" charset="0"/>
              </a:rPr>
              <a:t> </a:t>
            </a:r>
            <a:endParaRPr lang="ru-RU" altLang="en-US" sz="3200">
              <a:solidFill>
                <a:srgbClr val="191966"/>
              </a:solidFill>
              <a:latin typeface="Comic Sans MS" pitchFamily="66" charset="0"/>
              <a:ea typeface="DejaVu LGC Sans"/>
              <a:cs typeface="Times New Roman" pitchFamily="18" charset="0"/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1619250" y="2166938"/>
            <a:ext cx="179388" cy="179387"/>
          </a:xfrm>
          <a:prstGeom prst="roundRect">
            <a:avLst>
              <a:gd name="adj" fmla="val 889"/>
            </a:avLst>
          </a:prstGeom>
          <a:solidFill>
            <a:srgbClr val="FF333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1419" tIns="45710" rIns="91419" bIns="45710" anchor="ctr"/>
          <a:lstStyle/>
          <a:p>
            <a:pPr eaLnBrk="1" hangingPunct="1"/>
            <a:endParaRPr lang="ru-RU" altLang="en-US"/>
          </a:p>
        </p:txBody>
      </p:sp>
      <p:sp>
        <p:nvSpPr>
          <p:cNvPr id="23557" name="AutoShape 6"/>
          <p:cNvSpPr>
            <a:spLocks noChangeArrowheads="1"/>
          </p:cNvSpPr>
          <p:nvPr/>
        </p:nvSpPr>
        <p:spPr bwMode="auto">
          <a:xfrm>
            <a:off x="1631950" y="2660650"/>
            <a:ext cx="179388" cy="180975"/>
          </a:xfrm>
          <a:prstGeom prst="roundRect">
            <a:avLst>
              <a:gd name="adj" fmla="val 889"/>
            </a:avLst>
          </a:prstGeom>
          <a:solidFill>
            <a:srgbClr val="3DEB3D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1419" tIns="45710" rIns="91419" bIns="45710" anchor="ctr"/>
          <a:lstStyle/>
          <a:p>
            <a:pPr eaLnBrk="1" hangingPunct="1"/>
            <a:endParaRPr lang="ru-RU" altLang="en-US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1958975" y="2060575"/>
            <a:ext cx="2339975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0" tIns="44991" rIns="89980" bIns="44991"/>
          <a:lstStyle/>
          <a:p>
            <a:pPr eaLnBrk="1" hangingPunct="1"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</a:pPr>
            <a:r>
              <a:rPr lang="ru-RU" altLang="en-US" b="1">
                <a:solidFill>
                  <a:srgbClr val="000000"/>
                </a:solidFill>
                <a:ea typeface="DejaVu LGC Sans"/>
                <a:cs typeface="DejaVu LGC Sans"/>
              </a:rPr>
              <a:t>-</a:t>
            </a:r>
            <a:r>
              <a:rPr lang="en-US" altLang="en-US" b="1">
                <a:solidFill>
                  <a:srgbClr val="000000"/>
                </a:solidFill>
                <a:ea typeface="DejaVu LGC Sans"/>
                <a:cs typeface="DejaVu LGC Sans"/>
              </a:rPr>
              <a:t>	</a:t>
            </a:r>
            <a:r>
              <a:rPr lang="ru-RU" altLang="en-US" b="1">
                <a:solidFill>
                  <a:srgbClr val="000000"/>
                </a:solidFill>
                <a:ea typeface="DejaVu LGC Sans"/>
                <a:cs typeface="DejaVu LGC Sans"/>
              </a:rPr>
              <a:t>CMD3</a:t>
            </a:r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1958975" y="2579688"/>
            <a:ext cx="23399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0" tIns="44991" rIns="89980" bIns="44991"/>
          <a:lstStyle/>
          <a:p>
            <a:pPr eaLnBrk="1" hangingPunct="1"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</a:pPr>
            <a:r>
              <a:rPr lang="ru-RU" altLang="en-US" b="1">
                <a:solidFill>
                  <a:srgbClr val="000000"/>
                </a:solidFill>
                <a:ea typeface="DejaVu LGC Sans"/>
                <a:cs typeface="DejaVu LGC Sans"/>
              </a:rPr>
              <a:t>-</a:t>
            </a:r>
            <a:r>
              <a:rPr lang="en-US" altLang="en-US" b="1">
                <a:solidFill>
                  <a:srgbClr val="000000"/>
                </a:solidFill>
                <a:ea typeface="DejaVu LGC Sans"/>
                <a:cs typeface="DejaVu LGC Sans"/>
              </a:rPr>
              <a:t>	</a:t>
            </a:r>
            <a:r>
              <a:rPr lang="ru-RU" altLang="en-US" b="1">
                <a:solidFill>
                  <a:srgbClr val="000000"/>
                </a:solidFill>
                <a:ea typeface="DejaVu LGC Sans"/>
                <a:cs typeface="DejaVu LGC Sans"/>
              </a:rPr>
              <a:t>BaBar</a:t>
            </a:r>
          </a:p>
        </p:txBody>
      </p:sp>
      <p:pic>
        <p:nvPicPr>
          <p:cNvPr id="235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0225" y="0"/>
            <a:ext cx="993775" cy="107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6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8FAB6F-BF8B-47C6-8C7D-DD1C771DA0C1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6" name="Прямоугольник 5"/>
          <p:cNvSpPr/>
          <p:nvPr/>
        </p:nvSpPr>
        <p:spPr>
          <a:xfrm rot="2161104">
            <a:off x="2318667" y="2741283"/>
            <a:ext cx="6874682" cy="1312104"/>
          </a:xfrm>
          <a:prstGeom prst="rect">
            <a:avLst/>
          </a:prstGeom>
          <a:noFill/>
          <a:ln>
            <a:noFill/>
          </a:ln>
        </p:spPr>
        <p:txBody>
          <a:bodyPr lIns="82944" tIns="41472" rIns="82944" bIns="41472">
            <a:spAutoFit/>
          </a:bodyPr>
          <a:lstStyle/>
          <a:p>
            <a:pPr algn="ctr" eaLnBrk="1" hangingPunct="1">
              <a:defRPr/>
            </a:pPr>
            <a:r>
              <a:rPr lang="en-US" sz="7982" spc="544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38000"/>
                    </a:srgbClr>
                  </a:outerShdw>
                </a:effectLst>
              </a:rPr>
              <a:t>preliminary</a:t>
            </a:r>
            <a:endParaRPr lang="ru-RU" sz="7982" spc="544" dirty="0">
              <a:ln w="317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0225" y="0"/>
            <a:ext cx="993775" cy="107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818438" y="47625"/>
            <a:ext cx="476250" cy="301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361" b="1" dirty="0">
                <a:solidFill>
                  <a:schemeClr val="bg1"/>
                </a:solidFill>
              </a:rPr>
              <a:t>/</a:t>
            </a:r>
            <a:r>
              <a:rPr lang="en-US" sz="1361" b="1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650" y="204788"/>
            <a:ext cx="6796088" cy="504825"/>
          </a:xfrm>
          <a:prstGeom prst="rect">
            <a:avLst/>
          </a:prstGeom>
        </p:spPr>
        <p:txBody>
          <a:bodyPr lIns="100794" tIns="50397" rIns="100794" bIns="50397" anchor="ctr">
            <a:normAutofit fontScale="92500" lnSpcReduction="20000"/>
          </a:bodyPr>
          <a:lstStyle>
            <a:lvl1pPr algn="l" defTabSz="1007943" rtl="0" eaLnBrk="1" latinLnBrk="0" hangingPunct="1">
              <a:spcBef>
                <a:spcPct val="0"/>
              </a:spcBef>
              <a:buNone/>
              <a:defRPr sz="4400" kern="1200" spc="-11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Another example: </a:t>
            </a:r>
            <a:r>
              <a:rPr lang="en-US" altLang="en-US" sz="32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  <a:r>
              <a:rPr lang="en-US" altLang="en-US" sz="3200" baseline="30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+</a:t>
            </a:r>
            <a:r>
              <a:rPr lang="en-US" altLang="en-US" sz="32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  <a:r>
              <a:rPr lang="en-US" altLang="en-US" sz="3200" baseline="30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  <a:r>
              <a:rPr lang="en-US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→</a:t>
            </a:r>
            <a:r>
              <a:rPr lang="en-US" alt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φη</a:t>
            </a:r>
            <a:r>
              <a:rPr 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→</a:t>
            </a:r>
            <a:r>
              <a:rPr 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en-US" altLang="en-US" sz="3200" baseline="30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+</a:t>
            </a:r>
            <a:r>
              <a:rPr lang="en-US" alt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en-US" altLang="en-US" sz="3200" baseline="30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  <a:r>
              <a:rPr lang="en-US" altLang="en-US" sz="3200" dirty="0" smtClean="0">
                <a:solidFill>
                  <a:srgbClr val="002060"/>
                </a:solidFill>
                <a:latin typeface="Comic Sans MS" panose="030F0702030302020204" pitchFamily="66" charset="0"/>
                <a:cs typeface="Arial" pitchFamily="34" charset="0"/>
              </a:rPr>
              <a:t>η</a:t>
            </a:r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9975"/>
            <a:ext cx="9144000" cy="5735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Comic Sans MS" panose="030F0702030302020204" pitchFamily="66" charset="0"/>
              </a:rPr>
              <a:t>Process </a:t>
            </a:r>
            <a:r>
              <a:rPr lang="en-US" sz="2000" dirty="0" err="1">
                <a:latin typeface="Comic Sans MS" panose="030F0702030302020204" pitchFamily="66" charset="0"/>
              </a:rPr>
              <a:t>e+e</a:t>
            </a:r>
            <a:r>
              <a:rPr lang="en-US" sz="2000" dirty="0">
                <a:latin typeface="Comic Sans MS" panose="030F0702030302020204" pitchFamily="66" charset="0"/>
              </a:rPr>
              <a:t>- </a:t>
            </a:r>
            <a:r>
              <a:rPr 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 K+K- was studied at Babar experiment in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     </a:t>
            </a:r>
            <a:r>
              <a:rPr 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decay mode (480 events) and in the channel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  </a:t>
            </a:r>
            <a:r>
              <a:rPr lang="en-US" sz="24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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</a:t>
            </a:r>
            <a:r>
              <a:rPr lang="en-US" sz="24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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 </a:t>
            </a:r>
            <a:r>
              <a:rPr 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(250 events)</a:t>
            </a:r>
          </a:p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It was found the process is basically goes through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 intermediate state.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Non-resonant cross section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(</a:t>
            </a:r>
            <a:r>
              <a:rPr lang="en-US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altLang="en-US" sz="2000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n-US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alt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→</a:t>
            </a:r>
            <a:r>
              <a:rPr lang="en-US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K</a:t>
            </a:r>
            <a:r>
              <a:rPr lang="en-US" alt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n-US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en-US" alt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η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is suppressed by a factor of 15. Therefore we can neglect by </a:t>
            </a:r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it (at the first time)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keep in mind the accuracy about 10%</a:t>
            </a:r>
          </a:p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Comic Sans MS" panose="030F0702030302020204" pitchFamily="66" charset="0"/>
              </a:rPr>
              <a:t>To select signals under study we use only the tracks of charged </a:t>
            </a:r>
            <a:r>
              <a:rPr lang="en-US" sz="2000" dirty="0" err="1">
                <a:latin typeface="Comic Sans MS" panose="030F0702030302020204" pitchFamily="66" charset="0"/>
              </a:rPr>
              <a:t>kaons</a:t>
            </a:r>
            <a:r>
              <a:rPr lang="en-US" sz="2000" dirty="0">
                <a:latin typeface="Comic Sans MS" panose="030F0702030302020204" pitchFamily="66" charset="0"/>
              </a:rPr>
              <a:t> in DC. It allows to increase significantly statistics and to facilitate the  analysis of date</a:t>
            </a:r>
          </a:p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The all main decay modes of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 are taken into account: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Br(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  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 39.31%,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Br(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  3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 32.57%,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Br(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  </a:t>
            </a:r>
            <a:r>
              <a:rPr 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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</a:t>
            </a:r>
            <a:r>
              <a:rPr 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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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 22.74%.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Comic Sans MS" panose="030F0702030302020204" pitchFamily="66" charset="0"/>
              </a:rPr>
              <a:t>Analysis is based on integrated luminosity about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21 pb</a:t>
            </a:r>
            <a:r>
              <a:rPr 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US" sz="2000" dirty="0">
                <a:latin typeface="Comic Sans MS" panose="030F0702030302020204" pitchFamily="66" charset="0"/>
              </a:rPr>
              <a:t>collected in center of mass energy range from 1.5 to 2 </a:t>
            </a:r>
            <a:r>
              <a:rPr lang="en-US" sz="2000" dirty="0" err="1">
                <a:latin typeface="Comic Sans MS" panose="030F0702030302020204" pitchFamily="66" charset="0"/>
              </a:rPr>
              <a:t>GeV</a:t>
            </a:r>
            <a:endParaRPr lang="en-US" sz="2000" dirty="0">
              <a:latin typeface="Comic Sans MS" panose="030F0702030302020204" pitchFamily="66" charset="0"/>
            </a:endParaRPr>
          </a:p>
          <a:p>
            <a:pPr>
              <a:lnSpc>
                <a:spcPts val="2000"/>
              </a:lnSpc>
              <a:defRPr/>
            </a:pP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To perform the analysis, matrix element was written for the channels, which are seen in invariant and missing mass distributions:</a:t>
            </a:r>
          </a:p>
          <a:p>
            <a:pPr>
              <a:lnSpc>
                <a:spcPts val="2000"/>
              </a:lnSpc>
              <a:defRPr/>
            </a:pP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  <a:r>
              <a:rPr 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sz="2000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 K</a:t>
            </a:r>
            <a:r>
              <a:rPr 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+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K</a:t>
            </a:r>
            <a:r>
              <a:rPr 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, K</a:t>
            </a:r>
            <a:r>
              <a:rPr 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+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K</a:t>
            </a:r>
            <a:r>
              <a:rPr 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, K</a:t>
            </a:r>
            <a:r>
              <a:rPr 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+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K</a:t>
            </a:r>
            <a:r>
              <a:rPr 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.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Two last channels produced physical    </a:t>
            </a:r>
          </a:p>
          <a:p>
            <a:pPr>
              <a:lnSpc>
                <a:spcPts val="2000"/>
              </a:lnSpc>
              <a:defRPr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   background   </a:t>
            </a:r>
            <a:endParaRPr lang="en-US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52513"/>
          </a:xfrm>
          <a:effectLst>
            <a:outerShdw dist="50912" dir="2700000" algn="ctr" rotWithShape="0">
              <a:srgbClr val="C0C0C0">
                <a:alpha val="50026"/>
              </a:srgbClr>
            </a:outerShdw>
          </a:effectLst>
        </p:spPr>
        <p:txBody>
          <a:bodyPr tIns="28802"/>
          <a:lstStyle/>
          <a:p>
            <a:pP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  <a:tab pos="8556625" algn="l"/>
                <a:tab pos="8964613" algn="l"/>
              </a:tabLst>
            </a:pPr>
            <a:r>
              <a:rPr lang="en-US" altLang="ru-RU" sz="3200" smtClean="0">
                <a:solidFill>
                  <a:srgbClr val="002060"/>
                </a:solidFill>
                <a:latin typeface="Comic Sans MS" pitchFamily="66" charset="0"/>
              </a:rPr>
              <a:t>Back slides</a:t>
            </a:r>
            <a:endParaRPr lang="ru-RU" altLang="ru-RU" sz="320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710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013" y="44450"/>
            <a:ext cx="12620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8572B0-0F19-4576-B0EE-4BEC0FD35821}" type="slidenum">
              <a:rPr lang="ru-RU" altLang="ru-RU"/>
              <a:pPr/>
              <a:t>13</a:t>
            </a:fld>
            <a:endParaRPr lang="ru-RU" altLang="ru-RU"/>
          </a:p>
        </p:txBody>
      </p:sp>
      <p:pic>
        <p:nvPicPr>
          <p:cNvPr id="47109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450" y="0"/>
            <a:ext cx="7277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7463" y="620688"/>
            <a:ext cx="9113838" cy="2853735"/>
          </a:xfrm>
          <a:prstGeom prst="rect">
            <a:avLst/>
          </a:prstGeom>
        </p:spPr>
        <p:txBody>
          <a:bodyPr lIns="82935" tIns="41468" rIns="82935" bIns="41468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Two tracks in DC coming from interaction point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Total charge = 0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Momentum of every charged </a:t>
            </a:r>
            <a:r>
              <a:rPr 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kaons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∈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40,550 MeV/c (according to </a:t>
            </a:r>
            <a:r>
              <a:rPr 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sim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Ionization losses must confirm </a:t>
            </a:r>
            <a:r>
              <a:rPr 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dE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/dx losses of </a:t>
            </a:r>
            <a:r>
              <a:rPr 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kaons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Invariant mass two </a:t>
            </a:r>
            <a:r>
              <a:rPr 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kaons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should be around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- meson: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 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1000 MeV &lt; </a:t>
            </a:r>
            <a:r>
              <a:rPr 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en-US" sz="2000" baseline="-25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inv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(K</a:t>
            </a:r>
            <a:r>
              <a:rPr lang="en-US" sz="2000" baseline="30000" dirty="0">
                <a:solidFill>
                  <a:srgbClr val="002060"/>
                </a:solidFill>
                <a:latin typeface="Comic Sans MS" panose="030F0702030302020204" pitchFamily="66" charset="0"/>
              </a:rPr>
              <a:t>+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en-US" sz="2000" baseline="30000" dirty="0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) &lt; 1050 MeV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Constraints on the angle between </a:t>
            </a:r>
            <a:r>
              <a:rPr 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kaons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(according to </a:t>
            </a:r>
            <a:r>
              <a:rPr 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sim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)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So we have two “</a:t>
            </a:r>
            <a:r>
              <a:rPr 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kaons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”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</a:t>
            </a:r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total energy of particles system is defined as</a:t>
            </a:r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:</a:t>
            </a:r>
            <a:endParaRPr lang="en-US" sz="2177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25603" name="Группа 2"/>
          <p:cNvGrpSpPr>
            <a:grpSpLocks/>
          </p:cNvGrpSpPr>
          <p:nvPr/>
        </p:nvGrpSpPr>
        <p:grpSpPr bwMode="auto">
          <a:xfrm>
            <a:off x="468313" y="3356992"/>
            <a:ext cx="7920037" cy="864096"/>
            <a:chOff x="-248" y="5256001"/>
            <a:chExt cx="10029165" cy="918237"/>
          </a:xfrm>
        </p:grpSpPr>
        <p:pic>
          <p:nvPicPr>
            <p:cNvPr id="2560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48" y="5318855"/>
              <a:ext cx="10029165" cy="855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0" name="Прямоугольник 6"/>
            <p:cNvSpPr>
              <a:spLocks noChangeArrowheads="1"/>
            </p:cNvSpPr>
            <p:nvPr/>
          </p:nvSpPr>
          <p:spPr bwMode="auto">
            <a:xfrm>
              <a:off x="2988084" y="5310007"/>
              <a:ext cx="252028" cy="12601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82944" tIns="41472" rIns="82944" bIns="41472"/>
            <a:lstStyle/>
            <a:p>
              <a:pPr eaLnBrk="1" hangingPunct="1"/>
              <a:endParaRPr lang="en-US" altLang="ru-RU"/>
            </a:p>
          </p:txBody>
        </p:sp>
        <p:sp>
          <p:nvSpPr>
            <p:cNvPr id="25611" name="Прямоугольник 7"/>
            <p:cNvSpPr>
              <a:spLocks noChangeArrowheads="1"/>
            </p:cNvSpPr>
            <p:nvPr/>
          </p:nvSpPr>
          <p:spPr bwMode="auto">
            <a:xfrm>
              <a:off x="5264720" y="5256001"/>
              <a:ext cx="4744144" cy="12601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82944" tIns="41472" rIns="82944" bIns="41472"/>
            <a:lstStyle/>
            <a:p>
              <a:pPr eaLnBrk="1" hangingPunct="1"/>
              <a:endParaRPr lang="en-US" altLang="ru-RU"/>
            </a:p>
          </p:txBody>
        </p:sp>
      </p:grp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0225" y="0"/>
            <a:ext cx="993775" cy="107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250825" y="44450"/>
            <a:ext cx="8382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0" tIns="48127" rIns="81630" bIns="40815"/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altLang="en-US" sz="3200">
                <a:solidFill>
                  <a:srgbClr val="002060"/>
                </a:solidFill>
                <a:latin typeface="Comic Sans MS" pitchFamily="66" charset="0"/>
                <a:ea typeface="DejaVu LGC Sans"/>
                <a:cs typeface="Times New Roman" pitchFamily="18" charset="0"/>
              </a:rPr>
              <a:t>Selection criteria</a:t>
            </a:r>
            <a:endParaRPr lang="ru-RU" altLang="en-US" sz="3200">
              <a:solidFill>
                <a:srgbClr val="002060"/>
              </a:solidFill>
              <a:latin typeface="Comic Sans MS" pitchFamily="66" charset="0"/>
              <a:ea typeface="DejaVu LGC Sans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18438" y="47625"/>
            <a:ext cx="476250" cy="301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361" b="1" dirty="0">
                <a:solidFill>
                  <a:schemeClr val="bg1"/>
                </a:solidFill>
              </a:rPr>
              <a:t>/</a:t>
            </a:r>
            <a:r>
              <a:rPr lang="en-US" sz="1361" b="1" dirty="0">
                <a:solidFill>
                  <a:schemeClr val="bg1"/>
                </a:solidFill>
              </a:rPr>
              <a:t>26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40" y="4005064"/>
            <a:ext cx="36975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635896" y="4139788"/>
            <a:ext cx="5508104" cy="255454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This plot demonstrates the selection quality</a:t>
            </a:r>
          </a:p>
          <a:p>
            <a:r>
              <a:rPr lang="en-US" sz="2000" dirty="0" smtClean="0">
                <a:latin typeface="Comic Sans MS" pitchFamily="66" charset="0"/>
              </a:rPr>
              <a:t>using kinematic cuts only. Nevertheless some structure is seen on both tails. 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It is important to find out what </a:t>
            </a:r>
            <a:r>
              <a:rPr lang="en-US" sz="2000" dirty="0" err="1" smtClean="0">
                <a:latin typeface="Comic Sans MS" pitchFamily="66" charset="0"/>
              </a:rPr>
              <a:t>intermedi</a:t>
            </a:r>
            <a:r>
              <a:rPr lang="en-US" sz="2000" dirty="0" smtClean="0">
                <a:latin typeface="Comic Sans MS" pitchFamily="66" charset="0"/>
              </a:rPr>
              <a:t>-ate states are responsible for two charged </a:t>
            </a:r>
            <a:r>
              <a:rPr lang="en-US" sz="2000" dirty="0" err="1" smtClean="0">
                <a:latin typeface="Comic Sans MS" pitchFamily="66" charset="0"/>
              </a:rPr>
              <a:t>kaons</a:t>
            </a:r>
            <a:r>
              <a:rPr lang="en-US" sz="2000" dirty="0" smtClean="0">
                <a:latin typeface="Comic Sans MS" pitchFamily="66" charset="0"/>
              </a:rPr>
              <a:t> production and what other particles can be produced </a:t>
            </a:r>
            <a:r>
              <a:rPr lang="en-US" sz="2000" dirty="0" smtClean="0">
                <a:latin typeface="Comic Sans MS" pitchFamily="66" charset="0"/>
              </a:rPr>
              <a:t>too</a:t>
            </a:r>
            <a:r>
              <a:rPr lang="en-US" sz="2000" dirty="0" smtClean="0">
                <a:latin typeface="Comic Sans MS" pitchFamily="66" charset="0"/>
              </a:rPr>
              <a:t>.       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Слава\Desktop\latex_test\MinvKK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1535113"/>
            <a:ext cx="4362451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0225" y="0"/>
            <a:ext cx="993775" cy="107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76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2913" y="1550988"/>
            <a:ext cx="4872037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34925" y="-6350"/>
            <a:ext cx="8382000" cy="163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0" tIns="48127" rIns="81630" bIns="40815"/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altLang="ru-RU" sz="3200">
                <a:solidFill>
                  <a:srgbClr val="002060"/>
                </a:solidFill>
                <a:latin typeface="Comic Sans MS" pitchFamily="66" charset="0"/>
                <a:ea typeface="DejaVu LGC Sans"/>
                <a:cs typeface="DejaVu LGC Sans"/>
              </a:rPr>
              <a:t>Invariant and missing mass of </a:t>
            </a:r>
          </a:p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altLang="ru-RU" sz="3200">
                <a:solidFill>
                  <a:srgbClr val="002060"/>
                </a:solidFill>
                <a:latin typeface="Comic Sans MS" pitchFamily="66" charset="0"/>
                <a:ea typeface="DejaVu LGC Sans"/>
                <a:cs typeface="DejaVu LGC Sans"/>
              </a:rPr>
              <a:t>the system K</a:t>
            </a:r>
            <a:r>
              <a:rPr lang="en-US" altLang="ru-RU" sz="3200" baseline="30000">
                <a:solidFill>
                  <a:srgbClr val="002060"/>
                </a:solidFill>
                <a:latin typeface="Comic Sans MS" pitchFamily="66" charset="0"/>
                <a:ea typeface="DejaVu LGC Sans"/>
                <a:cs typeface="DejaVu LGC Sans"/>
              </a:rPr>
              <a:t>+</a:t>
            </a:r>
            <a:r>
              <a:rPr lang="en-US" altLang="ru-RU" sz="3200">
                <a:solidFill>
                  <a:srgbClr val="002060"/>
                </a:solidFill>
                <a:latin typeface="Comic Sans MS" pitchFamily="66" charset="0"/>
                <a:ea typeface="DejaVu LGC Sans"/>
                <a:cs typeface="DejaVu LGC Sans"/>
              </a:rPr>
              <a:t>K</a:t>
            </a:r>
            <a:r>
              <a:rPr lang="en-US" altLang="ru-RU" sz="3200" baseline="30000">
                <a:solidFill>
                  <a:srgbClr val="002060"/>
                </a:solidFill>
                <a:latin typeface="Comic Sans MS" pitchFamily="66" charset="0"/>
                <a:ea typeface="DejaVu LGC Sans"/>
                <a:cs typeface="DejaVu LGC Sans"/>
              </a:rPr>
              <a:t>- </a:t>
            </a:r>
          </a:p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altLang="ru-RU" sz="2800">
                <a:latin typeface="Comic Sans MS" pitchFamily="66" charset="0"/>
                <a:ea typeface="DejaVu LGC Sans"/>
                <a:cs typeface="DejaVu LGC Sans"/>
              </a:rPr>
              <a:t>All data are collected</a:t>
            </a:r>
            <a:endParaRPr lang="en-US" altLang="ru-RU" sz="2800" baseline="30000">
              <a:latin typeface="Comic Sans MS" pitchFamily="66" charset="0"/>
              <a:ea typeface="DejaVu LGC Sans"/>
              <a:cs typeface="DejaVu LGC Sans"/>
            </a:endParaRPr>
          </a:p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altLang="ru-RU" sz="3200">
                <a:solidFill>
                  <a:srgbClr val="002060"/>
                </a:solidFill>
                <a:latin typeface="Comic Sans MS" pitchFamily="66" charset="0"/>
                <a:ea typeface="DejaVu LGC Sans"/>
                <a:cs typeface="DejaVu LGC Sans"/>
              </a:rPr>
              <a:t> </a:t>
            </a:r>
          </a:p>
        </p:txBody>
      </p:sp>
      <p:sp>
        <p:nvSpPr>
          <p:cNvPr id="28678" name="Прямоугольник 1"/>
          <p:cNvSpPr>
            <a:spLocks noChangeArrowheads="1"/>
          </p:cNvSpPr>
          <p:nvPr/>
        </p:nvSpPr>
        <p:spPr bwMode="auto">
          <a:xfrm>
            <a:off x="1" y="5301208"/>
            <a:ext cx="9144000" cy="9223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dirty="0">
                <a:latin typeface="Comic Sans MS" pitchFamily="66" charset="0"/>
              </a:rPr>
              <a:t>To perform the analysis, matrix elements were written for the channels</a:t>
            </a:r>
            <a:r>
              <a:rPr lang="en-US" altLang="ru-RU" dirty="0" smtClean="0">
                <a:latin typeface="Comic Sans MS" pitchFamily="66" charset="0"/>
              </a:rPr>
              <a:t>,</a:t>
            </a:r>
          </a:p>
          <a:p>
            <a:pPr algn="ctr"/>
            <a:r>
              <a:rPr lang="en-US" altLang="ru-RU" dirty="0" smtClean="0">
                <a:latin typeface="Comic Sans MS" pitchFamily="66" charset="0"/>
              </a:rPr>
              <a:t> </a:t>
            </a:r>
            <a:r>
              <a:rPr lang="en-US" altLang="ru-RU" dirty="0">
                <a:latin typeface="Comic Sans MS" pitchFamily="66" charset="0"/>
              </a:rPr>
              <a:t>which are seen in invariant and missing mass distributions:</a:t>
            </a:r>
          </a:p>
          <a:p>
            <a:pPr algn="ctr"/>
            <a:r>
              <a:rPr lang="en-US" altLang="ru-RU" dirty="0">
                <a:latin typeface="Comic Sans MS" pitchFamily="66" charset="0"/>
              </a:rPr>
              <a:t>     </a:t>
            </a:r>
            <a:r>
              <a:rPr lang="en-US" altLang="ru-RU" dirty="0" smtClean="0">
                <a:latin typeface="Comic Sans MS" pitchFamily="66" charset="0"/>
              </a:rPr>
              <a:t>  </a:t>
            </a:r>
            <a:r>
              <a:rPr lang="en-US" altLang="ru-RU" dirty="0" err="1">
                <a:latin typeface="Comic Sans MS" pitchFamily="66" charset="0"/>
              </a:rPr>
              <a:t>e+e</a:t>
            </a:r>
            <a:r>
              <a:rPr lang="en-US" altLang="ru-RU" dirty="0">
                <a:latin typeface="Comic Sans MS" pitchFamily="66" charset="0"/>
              </a:rPr>
              <a:t>- </a:t>
            </a:r>
            <a:r>
              <a:rPr lang="en-US" altLang="ru-RU" dirty="0">
                <a:latin typeface="Comic Sans MS" pitchFamily="66" charset="0"/>
                <a:sym typeface="Symbol" pitchFamily="18" charset="2"/>
              </a:rPr>
              <a:t> K</a:t>
            </a:r>
            <a:r>
              <a:rPr lang="en-US" altLang="ru-RU" baseline="30000" dirty="0">
                <a:latin typeface="Comic Sans MS" pitchFamily="66" charset="0"/>
                <a:sym typeface="Symbol" pitchFamily="18" charset="2"/>
              </a:rPr>
              <a:t>+</a:t>
            </a:r>
            <a:r>
              <a:rPr lang="en-US" altLang="ru-RU" dirty="0">
                <a:latin typeface="Comic Sans MS" pitchFamily="66" charset="0"/>
                <a:sym typeface="Symbol" pitchFamily="18" charset="2"/>
              </a:rPr>
              <a:t>K</a:t>
            </a:r>
            <a:r>
              <a:rPr lang="en-US" altLang="ru-RU" baseline="30000" dirty="0">
                <a:latin typeface="Comic Sans MS" pitchFamily="66" charset="0"/>
                <a:sym typeface="Symbol" pitchFamily="18" charset="2"/>
              </a:rPr>
              <a:t>-</a:t>
            </a:r>
            <a:r>
              <a:rPr lang="en-US" altLang="ru-RU" dirty="0">
                <a:latin typeface="Comic Sans MS" pitchFamily="66" charset="0"/>
                <a:sym typeface="Symbol" pitchFamily="18" charset="2"/>
              </a:rPr>
              <a:t>, K</a:t>
            </a:r>
            <a:r>
              <a:rPr lang="en-US" altLang="ru-RU" baseline="30000" dirty="0">
                <a:latin typeface="Comic Sans MS" pitchFamily="66" charset="0"/>
                <a:sym typeface="Symbol" pitchFamily="18" charset="2"/>
              </a:rPr>
              <a:t>+</a:t>
            </a:r>
            <a:r>
              <a:rPr lang="en-US" altLang="ru-RU" dirty="0">
                <a:latin typeface="Comic Sans MS" pitchFamily="66" charset="0"/>
                <a:sym typeface="Symbol" pitchFamily="18" charset="2"/>
              </a:rPr>
              <a:t>K</a:t>
            </a:r>
            <a:r>
              <a:rPr lang="en-US" altLang="ru-RU" baseline="30000" dirty="0">
                <a:latin typeface="Comic Sans MS" pitchFamily="66" charset="0"/>
                <a:sym typeface="Symbol" pitchFamily="18" charset="2"/>
              </a:rPr>
              <a:t>-</a:t>
            </a:r>
            <a:r>
              <a:rPr lang="en-US" altLang="ru-RU" dirty="0">
                <a:latin typeface="Comic Sans MS" pitchFamily="66" charset="0"/>
                <a:sym typeface="Symbol" pitchFamily="18" charset="2"/>
              </a:rPr>
              <a:t>, K</a:t>
            </a:r>
            <a:r>
              <a:rPr lang="en-US" altLang="ru-RU" baseline="30000" dirty="0">
                <a:latin typeface="Comic Sans MS" pitchFamily="66" charset="0"/>
                <a:sym typeface="Symbol" pitchFamily="18" charset="2"/>
              </a:rPr>
              <a:t>+</a:t>
            </a:r>
            <a:r>
              <a:rPr lang="en-US" altLang="ru-RU" dirty="0">
                <a:latin typeface="Comic Sans MS" pitchFamily="66" charset="0"/>
                <a:sym typeface="Symbol" pitchFamily="18" charset="2"/>
              </a:rPr>
              <a:t>K</a:t>
            </a:r>
            <a:r>
              <a:rPr lang="en-US" altLang="ru-RU" baseline="30000" dirty="0">
                <a:latin typeface="Comic Sans MS" pitchFamily="66" charset="0"/>
                <a:sym typeface="Symbol" pitchFamily="18" charset="2"/>
              </a:rPr>
              <a:t>-</a:t>
            </a:r>
            <a:r>
              <a:rPr lang="en-US" altLang="ru-RU" dirty="0">
                <a:latin typeface="Comic Sans MS" pitchFamily="66" charset="0"/>
                <a:sym typeface="Symbol" pitchFamily="18" charset="2"/>
              </a:rPr>
              <a:t>, K</a:t>
            </a:r>
            <a:r>
              <a:rPr lang="en-US" altLang="ru-RU" baseline="30000" dirty="0">
                <a:latin typeface="Comic Sans MS" pitchFamily="66" charset="0"/>
                <a:sym typeface="Symbol" pitchFamily="18" charset="2"/>
              </a:rPr>
              <a:t>+</a:t>
            </a:r>
            <a:r>
              <a:rPr lang="en-US" altLang="ru-RU" dirty="0">
                <a:latin typeface="Comic Sans MS" pitchFamily="66" charset="0"/>
                <a:sym typeface="Symbol" pitchFamily="18" charset="2"/>
              </a:rPr>
              <a:t>K</a:t>
            </a:r>
            <a:r>
              <a:rPr lang="en-US" altLang="ru-RU" baseline="30000" dirty="0">
                <a:latin typeface="Comic Sans MS" pitchFamily="66" charset="0"/>
                <a:sym typeface="Symbol" pitchFamily="18" charset="2"/>
              </a:rPr>
              <a:t>-</a:t>
            </a:r>
            <a:r>
              <a:rPr lang="en-US" altLang="ru-RU" dirty="0">
                <a:latin typeface="Comic Sans MS" pitchFamily="66" charset="0"/>
                <a:sym typeface="Symbol" pitchFamily="18" charset="2"/>
              </a:rPr>
              <a:t>f</a:t>
            </a:r>
            <a:r>
              <a:rPr lang="en-US" altLang="ru-RU" baseline="-25000" dirty="0">
                <a:latin typeface="Comic Sans MS" pitchFamily="66" charset="0"/>
                <a:sym typeface="Symbol" pitchFamily="18" charset="2"/>
              </a:rPr>
              <a:t>0</a:t>
            </a:r>
            <a:r>
              <a:rPr lang="en-US" altLang="ru-RU" dirty="0">
                <a:latin typeface="Comic Sans MS" pitchFamily="66" charset="0"/>
                <a:sym typeface="Symbol" pitchFamily="18" charset="2"/>
              </a:rPr>
              <a:t>(600)</a:t>
            </a:r>
            <a:endParaRPr lang="en-US" alt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3707740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525" y="1501775"/>
            <a:ext cx="8361363" cy="419100"/>
          </a:xfrm>
          <a:prstGeom prst="rect">
            <a:avLst/>
          </a:prstGeom>
        </p:spPr>
        <p:txBody>
          <a:bodyPr lIns="82935" tIns="41468" rIns="82935" bIns="41468">
            <a:spAutoFit/>
          </a:bodyPr>
          <a:lstStyle/>
          <a:p>
            <a:pPr eaLnBrk="1" hangingPunct="1">
              <a:defRPr/>
            </a:pPr>
            <a:endParaRPr lang="en-US" sz="2177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966788" y="42863"/>
            <a:ext cx="69183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0" tIns="48127" rIns="81630" bIns="40815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altLang="en-US" sz="3200">
                <a:solidFill>
                  <a:srgbClr val="002060"/>
                </a:solidFill>
                <a:latin typeface="Comic Sans MS" pitchFamily="66" charset="0"/>
                <a:ea typeface="DejaVu LGC Sans"/>
                <a:cs typeface="Times New Roman" pitchFamily="18" charset="0"/>
              </a:rPr>
              <a:t>Radiative correction and efficiency</a:t>
            </a:r>
            <a:endParaRPr lang="ru-RU" altLang="en-US" sz="3200">
              <a:solidFill>
                <a:srgbClr val="002060"/>
              </a:solidFill>
              <a:latin typeface="Comic Sans MS" pitchFamily="66" charset="0"/>
              <a:ea typeface="DejaVu LGC Sans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8438" y="47625"/>
            <a:ext cx="476250" cy="301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361" b="1" dirty="0">
                <a:solidFill>
                  <a:schemeClr val="bg1"/>
                </a:solidFill>
              </a:rPr>
              <a:t>/</a:t>
            </a:r>
            <a:r>
              <a:rPr lang="en-US" sz="1361" b="1" dirty="0">
                <a:solidFill>
                  <a:schemeClr val="bg1"/>
                </a:solidFill>
              </a:rPr>
              <a:t>26</a:t>
            </a: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3" cstate="print"/>
          <a:srcRect l="7559" t="5520" r="3894" b="1656"/>
          <a:stretch>
            <a:fillRect/>
          </a:stretch>
        </p:blipFill>
        <p:spPr bwMode="auto">
          <a:xfrm>
            <a:off x="1869467" y="3284984"/>
            <a:ext cx="52917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841936"/>
            <a:ext cx="9144000" cy="224676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After this step we know  the main mechanism  K+K-</a:t>
            </a:r>
            <a:r>
              <a:rPr lang="en-US" sz="2000" dirty="0" smtClean="0">
                <a:latin typeface="Comic Sans MS" pitchFamily="66" charset="0"/>
                <a:sym typeface="Symbol"/>
              </a:rPr>
              <a:t> production is</a:t>
            </a:r>
          </a:p>
          <a:p>
            <a:r>
              <a:rPr lang="en-US" sz="2000" dirty="0" err="1" smtClean="0">
                <a:latin typeface="Comic Sans MS" pitchFamily="66" charset="0"/>
                <a:sym typeface="Symbol"/>
              </a:rPr>
              <a:t>e+e</a:t>
            </a:r>
            <a:r>
              <a:rPr lang="en-US" sz="2000" dirty="0" smtClean="0">
                <a:latin typeface="Comic Sans MS" pitchFamily="66" charset="0"/>
                <a:sym typeface="Symbol"/>
              </a:rPr>
              <a:t>-  ’(1680)  (1020) with known angular distribution proportional to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1 + cos</a:t>
            </a:r>
            <a:r>
              <a:rPr lang="en-US" sz="2000" baseline="30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</a:t>
            </a:r>
            <a:r>
              <a:rPr lang="en-US" sz="2000" dirty="0" smtClean="0">
                <a:latin typeface="Comic Sans MS" pitchFamily="66" charset="0"/>
                <a:sym typeface="Symbol"/>
              </a:rPr>
              <a:t>. Now </a:t>
            </a:r>
            <a:r>
              <a:rPr lang="en-US" sz="2000" dirty="0" smtClean="0">
                <a:latin typeface="Comic Sans MS" pitchFamily="66" charset="0"/>
                <a:sym typeface="Symbol"/>
              </a:rPr>
              <a:t>we </a:t>
            </a:r>
            <a:r>
              <a:rPr lang="en-US" sz="2000" dirty="0" smtClean="0">
                <a:latin typeface="Comic Sans MS" pitchFamily="66" charset="0"/>
                <a:sym typeface="Symbol"/>
              </a:rPr>
              <a:t>calculate </a:t>
            </a:r>
            <a:r>
              <a:rPr lang="en-US" sz="2000" dirty="0" smtClean="0">
                <a:latin typeface="Comic Sans MS" pitchFamily="66" charset="0"/>
                <a:sym typeface="Symbol"/>
              </a:rPr>
              <a:t>the </a:t>
            </a:r>
            <a:r>
              <a:rPr lang="en-US" sz="2000" dirty="0" smtClean="0">
                <a:latin typeface="Comic Sans MS" pitchFamily="66" charset="0"/>
                <a:sym typeface="Symbol"/>
              </a:rPr>
              <a:t>detection efficiency </a:t>
            </a:r>
            <a:r>
              <a:rPr lang="en-US" sz="2000" dirty="0" smtClean="0">
                <a:latin typeface="Comic Sans MS" pitchFamily="66" charset="0"/>
                <a:sym typeface="Symbol"/>
              </a:rPr>
              <a:t>with </a:t>
            </a:r>
            <a:r>
              <a:rPr lang="en-US" sz="2000" dirty="0" smtClean="0">
                <a:latin typeface="Comic Sans MS" pitchFamily="66" charset="0"/>
                <a:sym typeface="Symbol"/>
              </a:rPr>
              <a:t>RC (including all kinematics cuts) and </a:t>
            </a:r>
            <a:r>
              <a:rPr lang="en-US" sz="2000" dirty="0" smtClean="0">
                <a:latin typeface="Comic Sans MS" pitchFamily="66" charset="0"/>
                <a:sym typeface="Symbol"/>
              </a:rPr>
              <a:t>we are able reconstruct </a:t>
            </a:r>
            <a:r>
              <a:rPr lang="en-US" sz="2000" dirty="0" smtClean="0">
                <a:latin typeface="Comic Sans MS" pitchFamily="66" charset="0"/>
                <a:sym typeface="Symbol"/>
              </a:rPr>
              <a:t>the </a:t>
            </a:r>
            <a:r>
              <a:rPr lang="en-US" sz="2000" dirty="0" smtClean="0">
                <a:latin typeface="Comic Sans MS" pitchFamily="66" charset="0"/>
                <a:sym typeface="Symbol"/>
              </a:rPr>
              <a:t>visible cross section. Next step  we </a:t>
            </a:r>
            <a:r>
              <a:rPr lang="en-US" sz="2000" dirty="0" smtClean="0">
                <a:latin typeface="Comic Sans MS" pitchFamily="66" charset="0"/>
                <a:sym typeface="Symbol"/>
              </a:rPr>
              <a:t>calculate </a:t>
            </a:r>
            <a:r>
              <a:rPr lang="en-US" sz="2000" dirty="0" smtClean="0">
                <a:latin typeface="Comic Sans MS" pitchFamily="66" charset="0"/>
                <a:sym typeface="Symbol"/>
              </a:rPr>
              <a:t>the cross section and </a:t>
            </a:r>
            <a:r>
              <a:rPr lang="en-US" sz="2000" dirty="0" smtClean="0">
                <a:latin typeface="Comic Sans MS" pitchFamily="66" charset="0"/>
                <a:sym typeface="Symbol"/>
              </a:rPr>
              <a:t>repeat this procedure several times. As </a:t>
            </a:r>
            <a:r>
              <a:rPr lang="en-US" sz="2000" dirty="0" smtClean="0">
                <a:latin typeface="Comic Sans MS" pitchFamily="66" charset="0"/>
                <a:sym typeface="Symbol"/>
              </a:rPr>
              <a:t>a rule three iteration is enough to have accuracy better than 1%.</a:t>
            </a:r>
            <a:endParaRPr lang="en-US" sz="2000" dirty="0" smtClean="0">
              <a:latin typeface="Comic Sans MS" pitchFamily="66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0225" y="0"/>
            <a:ext cx="993775" cy="107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Слава\Desktop\latex_test\cross_section_r_19.eps"/>
          <p:cNvPicPr>
            <a:picLocks noChangeAspect="1" noChangeArrowheads="1"/>
          </p:cNvPicPr>
          <p:nvPr/>
        </p:nvPicPr>
        <p:blipFill>
          <a:blip r:embed="rId3" cstate="print"/>
          <a:srcRect l="2003" t="5798" r="8009" b="1857"/>
          <a:stretch>
            <a:fillRect/>
          </a:stretch>
        </p:blipFill>
        <p:spPr bwMode="auto">
          <a:xfrm>
            <a:off x="1223963" y="2276475"/>
            <a:ext cx="672782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C:\Users\Main Login\Desktop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730" y="908720"/>
            <a:ext cx="749880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5207000" y="2420938"/>
            <a:ext cx="26781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5" tIns="41468" rIns="82935" bIns="41468">
            <a:spAutoFit/>
          </a:bodyPr>
          <a:lstStyle/>
          <a:p>
            <a:pPr eaLnBrk="1" hangingPunct="1"/>
            <a:r>
              <a:rPr lang="en-US" altLang="en-US">
                <a:solidFill>
                  <a:srgbClr val="0009C0"/>
                </a:solidFill>
                <a:latin typeface="Comic Sans MS" pitchFamily="66" charset="0"/>
              </a:rPr>
              <a:t>BABAR</a:t>
            </a:r>
          </a:p>
          <a:p>
            <a:pPr eaLnBrk="1" hangingPunct="1"/>
            <a:r>
              <a:rPr lang="en-US" altLang="en-US">
                <a:solidFill>
                  <a:srgbClr val="0009C0"/>
                </a:solidFill>
                <a:latin typeface="Comic Sans MS" pitchFamily="66" charset="0"/>
              </a:rPr>
              <a:t>Statistic </a:t>
            </a:r>
            <a:r>
              <a:rPr lang="en-US" altLang="en-US">
                <a:solidFill>
                  <a:srgbClr val="0009C0"/>
                </a:solidFill>
                <a:latin typeface="Comic Sans MS" pitchFamily="66" charset="0"/>
                <a:sym typeface="Symbol" pitchFamily="18" charset="2"/>
              </a:rPr>
              <a:t> 750 events</a:t>
            </a:r>
            <a:endParaRPr lang="en-US" altLang="en-US">
              <a:solidFill>
                <a:srgbClr val="0009C0"/>
              </a:solidFill>
              <a:latin typeface="Comic Sans MS" pitchFamily="66" charset="0"/>
            </a:endParaRPr>
          </a:p>
        </p:txBody>
      </p:sp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5200650" y="3076575"/>
            <a:ext cx="2828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5" tIns="41468" rIns="82935" bIns="41468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Comic Sans MS" pitchFamily="66" charset="0"/>
              </a:rPr>
              <a:t>CMD-3 (preliminary)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Comic Sans MS" pitchFamily="66" charset="0"/>
              </a:rPr>
              <a:t>statistics ~ 2500 events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Comic Sans MS" pitchFamily="66" charset="0"/>
              </a:rPr>
              <a:t>Four-fold increase</a:t>
            </a:r>
            <a:endParaRPr lang="ru-RU" alt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0225" y="0"/>
            <a:ext cx="993775" cy="107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07950" y="30163"/>
            <a:ext cx="83820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0" tIns="48127" rIns="81630" bIns="40815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Cross section of </a:t>
            </a:r>
            <a:r>
              <a:rPr lang="en-US" altLang="en-US" sz="3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the process </a:t>
            </a:r>
            <a:r>
              <a:rPr lang="en-US" altLang="en-US" sz="32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  <a:r>
              <a:rPr lang="en-US" altLang="en-US" sz="3200" i="1" baseline="30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+</a:t>
            </a:r>
            <a:r>
              <a:rPr lang="en-US" altLang="en-US" sz="32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  <a:r>
              <a:rPr lang="en-US" altLang="en-US" sz="3200" i="1" baseline="30000" dirty="0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  <a:r>
              <a:rPr lang="en-US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→</a:t>
            </a:r>
            <a:r>
              <a:rPr lang="en-US" altLang="en-US" sz="32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K</a:t>
            </a:r>
            <a:r>
              <a:rPr lang="en-US" altLang="en-US" sz="3200" i="1" baseline="30000" dirty="0">
                <a:solidFill>
                  <a:srgbClr val="002060"/>
                </a:solidFill>
                <a:latin typeface="Comic Sans MS" panose="030F0702030302020204" pitchFamily="66" charset="0"/>
              </a:rPr>
              <a:t>+</a:t>
            </a:r>
            <a:r>
              <a:rPr lang="en-US" altLang="en-US" sz="3200" i="1" dirty="0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en-US" altLang="en-US" sz="3200" i="1" baseline="30000" dirty="0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  <a:r>
              <a:rPr lang="en-US" altLang="en-US" sz="3200" i="1" dirty="0">
                <a:solidFill>
                  <a:srgbClr val="002060"/>
                </a:solidFill>
                <a:latin typeface="Comic Sans MS" panose="030F0702030302020204" pitchFamily="66" charset="0"/>
                <a:cs typeface="Arial" pitchFamily="34" charset="0"/>
              </a:rPr>
              <a:t>η</a:t>
            </a:r>
            <a:endParaRPr lang="ru-RU" altLang="en-US" sz="3200" dirty="0">
              <a:solidFill>
                <a:srgbClr val="00206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9855654">
            <a:off x="1268929" y="3182818"/>
            <a:ext cx="6874682" cy="1312104"/>
          </a:xfrm>
          <a:prstGeom prst="rect">
            <a:avLst/>
          </a:prstGeom>
          <a:noFill/>
          <a:ln>
            <a:noFill/>
          </a:ln>
        </p:spPr>
        <p:txBody>
          <a:bodyPr lIns="82944" tIns="41472" rIns="82944" bIns="41472">
            <a:spAutoFit/>
          </a:bodyPr>
          <a:lstStyle/>
          <a:p>
            <a:pPr algn="ctr" eaLnBrk="1" hangingPunct="1">
              <a:defRPr/>
            </a:pPr>
            <a:r>
              <a:rPr lang="en-US" sz="7982" spc="544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38000"/>
                    </a:srgbClr>
                  </a:outerShdw>
                </a:effectLst>
              </a:rPr>
              <a:t>preliminary</a:t>
            </a:r>
            <a:endParaRPr lang="ru-RU" sz="7982" spc="544" dirty="0">
              <a:ln w="317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8438" y="47625"/>
            <a:ext cx="476250" cy="301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361" b="1" dirty="0">
                <a:solidFill>
                  <a:schemeClr val="bg1"/>
                </a:solidFill>
              </a:rPr>
              <a:t>/</a:t>
            </a:r>
            <a:r>
              <a:rPr lang="en-US" sz="1361" b="1" dirty="0">
                <a:solidFill>
                  <a:schemeClr val="bg1"/>
                </a:solidFill>
              </a:rPr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Main Login\Desktop\Рисунок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0" y="1012825"/>
            <a:ext cx="7564438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70322" y="2852936"/>
          <a:ext cx="5529600" cy="1803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200"/>
                <a:gridCol w="1843200"/>
                <a:gridCol w="1843200"/>
              </a:tblGrid>
              <a:tr h="73125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Parameter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BABAR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CMD-3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2944" marR="82944" marT="41472" marB="41472"/>
                </a:tc>
              </a:tr>
              <a:tr h="258444">
                <a:tc>
                  <a:txBody>
                    <a:bodyPr/>
                    <a:lstStyle/>
                    <a:p>
                      <a:endParaRPr lang="ru-RU" sz="1800" b="1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2944" marR="82944" marT="41472" marB="41472">
                    <a:blipFill rotWithShape="1">
                      <a:blip r:embed="rId4"/>
                      <a:stretch>
                        <a:fillRect l="-300" t="-101563" r="-200300" b="-22031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76.1±16.1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77.8±8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2944" marR="82944" marT="41472" marB="41472"/>
                </a:tc>
              </a:tr>
              <a:tr h="258444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2944" marR="82944" marT="41472" marB="41472">
                    <a:blipFill rotWithShape="1">
                      <a:blip r:embed="rId4"/>
                      <a:stretch>
                        <a:fillRect l="-300" t="-201563" r="-200300" b="-12031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1675.0±10.9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1667.0±5.5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2944" marR="82944" marT="41472" marB="41472"/>
                </a:tc>
              </a:tr>
              <a:tr h="258444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2944" marR="82944" marT="41472" marB="41472">
                    <a:blipFill rotWithShape="1">
                      <a:blip r:embed="rId4"/>
                      <a:stretch>
                        <a:fillRect l="-300" t="-301563" r="-200300" b="-2031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141.1±34.0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153.1±19.0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2944" marR="82944" marT="41472" marB="41472"/>
                </a:tc>
              </a:tr>
            </a:tbl>
          </a:graphicData>
        </a:graphic>
      </p:graphicFrame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0225" y="0"/>
            <a:ext cx="993775" cy="107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1038225" y="-26988"/>
            <a:ext cx="6702425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0" tIns="48127" rIns="81630" bIns="40815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altLang="en-US" sz="3200">
                <a:solidFill>
                  <a:srgbClr val="002060"/>
                </a:solidFill>
                <a:latin typeface="Comic Sans MS" pitchFamily="66" charset="0"/>
                <a:ea typeface="DejaVu LGC Sans"/>
                <a:cs typeface="Times New Roman" pitchFamily="18" charset="0"/>
              </a:rPr>
              <a:t>Approximation of cross section</a:t>
            </a:r>
            <a:endParaRPr lang="ru-RU" altLang="en-US" sz="3200">
              <a:solidFill>
                <a:srgbClr val="002060"/>
              </a:solidFill>
              <a:latin typeface="Comic Sans MS" pitchFamily="66" charset="0"/>
              <a:ea typeface="DejaVu LGC Sans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8438" y="47625"/>
            <a:ext cx="476250" cy="301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361" b="1" dirty="0">
                <a:solidFill>
                  <a:schemeClr val="bg1"/>
                </a:solidFill>
              </a:rPr>
              <a:t>/</a:t>
            </a:r>
            <a:r>
              <a:rPr lang="en-US" sz="1361" b="1" dirty="0">
                <a:solidFill>
                  <a:schemeClr val="bg1"/>
                </a:solidFill>
              </a:rPr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539750" y="44450"/>
            <a:ext cx="6624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 sz="3200" b="1">
                <a:solidFill>
                  <a:srgbClr val="000066"/>
                </a:solidFill>
                <a:latin typeface="Comic Sans MS" pitchFamily="66" charset="0"/>
              </a:rPr>
              <a:t>Conclusion and Outlook </a:t>
            </a: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013" y="-26988"/>
            <a:ext cx="1262062" cy="136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34925" y="692150"/>
            <a:ext cx="90741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ru-RU" sz="2000" dirty="0" smtClean="0">
                <a:latin typeface="Comic Sans MS" panose="030F0702030302020204" pitchFamily="66" charset="0"/>
              </a:rPr>
              <a:t>CMD-3 collected data in a broad energy region. Particularly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2000" dirty="0" smtClean="0">
                <a:latin typeface="Comic Sans MS" panose="030F0702030302020204" pitchFamily="66" charset="0"/>
              </a:rPr>
              <a:t>     inside energy band from 1 to 2 </a:t>
            </a:r>
            <a:r>
              <a:rPr lang="en-US" altLang="ru-RU" sz="2000" dirty="0" err="1" smtClean="0">
                <a:latin typeface="Comic Sans MS" panose="030F0702030302020204" pitchFamily="66" charset="0"/>
              </a:rPr>
              <a:t>GeV</a:t>
            </a:r>
            <a:r>
              <a:rPr lang="en-US" altLang="ru-RU" sz="2000" dirty="0" smtClean="0">
                <a:latin typeface="Comic Sans MS" panose="030F0702030302020204" pitchFamily="66" charset="0"/>
              </a:rPr>
              <a:t> integrated luminosity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2000" dirty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altLang="ru-RU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    35 pb-1</a:t>
            </a:r>
            <a:r>
              <a:rPr lang="en-US" altLang="ru-RU" sz="2000" dirty="0" smtClean="0">
                <a:latin typeface="Comic Sans MS" panose="030F0702030302020204" pitchFamily="66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ru-RU" sz="20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L~2x10</a:t>
            </a:r>
            <a:r>
              <a:rPr lang="en-US" altLang="ru-RU" sz="2000" baseline="300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31 </a:t>
            </a:r>
            <a:r>
              <a:rPr lang="en-US" altLang="ru-RU" sz="20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cm</a:t>
            </a:r>
            <a:r>
              <a:rPr lang="en-US" altLang="ru-RU" sz="2000" baseline="300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-1</a:t>
            </a:r>
            <a:r>
              <a:rPr lang="en-US" altLang="ru-RU" sz="20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sec</a:t>
            </a:r>
            <a:r>
              <a:rPr lang="en-US" altLang="ru-RU" sz="2000" baseline="300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-2 </a:t>
            </a:r>
            <a:r>
              <a:rPr lang="en-US" altLang="ru-RU" sz="20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has</a:t>
            </a:r>
            <a:r>
              <a:rPr lang="en-US" altLang="ru-RU" sz="2000" baseline="300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en-US" altLang="ru-RU" sz="20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been reached and limited while by positron rate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ru-RU" sz="20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   production. “Unlimited” positron source is in preparation. Luminosity and  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ru-RU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en-US" altLang="ru-RU" sz="20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  statistics will be increase by a factor of 10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ru-RU" sz="2000" dirty="0" smtClean="0">
                <a:latin typeface="Comic Sans MS" panose="030F0702030302020204" pitchFamily="66" charset="0"/>
              </a:rPr>
              <a:t>For some </a:t>
            </a:r>
            <a:r>
              <a:rPr lang="en-US" altLang="ru-RU" sz="2000" dirty="0" err="1" smtClean="0">
                <a:latin typeface="Comic Sans MS" panose="030F0702030302020204" pitchFamily="66" charset="0"/>
              </a:rPr>
              <a:t>hadronic</a:t>
            </a:r>
            <a:r>
              <a:rPr lang="en-US" altLang="ru-RU" sz="2000" dirty="0" smtClean="0">
                <a:latin typeface="Comic Sans MS" panose="030F0702030302020204" pitchFamily="66" charset="0"/>
              </a:rPr>
              <a:t> channels statistical errors are smaller 5% and will be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ru-RU" sz="2000" dirty="0">
                <a:latin typeface="Comic Sans MS" panose="030F0702030302020204" pitchFamily="66" charset="0"/>
              </a:rPr>
              <a:t> </a:t>
            </a:r>
            <a:r>
              <a:rPr lang="en-US" altLang="ru-RU" sz="2000" dirty="0" smtClean="0">
                <a:latin typeface="Comic Sans MS" panose="030F0702030302020204" pitchFamily="66" charset="0"/>
              </a:rPr>
              <a:t>   improved in future runs. We can meet statistical accuracy </a:t>
            </a:r>
            <a:r>
              <a:rPr lang="en-US" altLang="ru-RU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 1%  3%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ru-RU" sz="2000" dirty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altLang="ru-RU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  for some MH channels</a:t>
            </a:r>
            <a:endParaRPr lang="en-US" altLang="ru-RU" sz="2000" dirty="0" smtClean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ru-RU" sz="20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MC generators for these channels with RC should has systematic uncertainly smaller 1% (desirable)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ru-RU" sz="2000" dirty="0" smtClean="0">
                <a:latin typeface="Comic Sans MS" panose="030F0702030302020204" pitchFamily="66" charset="0"/>
              </a:rPr>
              <a:t>MCGPJ based on SF approach is in progress now for </a:t>
            </a:r>
            <a:r>
              <a:rPr lang="en-US" altLang="ru-RU" sz="2000" dirty="0" err="1" smtClean="0">
                <a:latin typeface="Comic Sans MS" panose="030F0702030302020204" pitchFamily="66" charset="0"/>
              </a:rPr>
              <a:t>multihadrons</a:t>
            </a:r>
            <a:endParaRPr lang="en-US" altLang="ru-RU" sz="2000" dirty="0" smtClean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ru-RU" sz="2000" dirty="0">
                <a:latin typeface="Comic Sans MS" panose="030F0702030302020204" pitchFamily="66" charset="0"/>
              </a:rPr>
              <a:t> </a:t>
            </a:r>
            <a:r>
              <a:rPr lang="en-US" altLang="ru-RU" sz="2000" dirty="0" smtClean="0">
                <a:latin typeface="Comic Sans MS" panose="030F0702030302020204" pitchFamily="66" charset="0"/>
              </a:rPr>
              <a:t>   channels with </a:t>
            </a:r>
            <a:r>
              <a:rPr lang="en-US" altLang="ru-RU" sz="2000" dirty="0" err="1" smtClean="0">
                <a:latin typeface="Comic Sans MS" panose="030F0702030302020204" pitchFamily="66" charset="0"/>
              </a:rPr>
              <a:t>kaons</a:t>
            </a:r>
            <a:r>
              <a:rPr lang="en-US" altLang="ru-RU" sz="2000" dirty="0" smtClean="0">
                <a:latin typeface="Comic Sans MS" panose="030F0702030302020204" pitchFamily="66" charset="0"/>
              </a:rPr>
              <a:t> in final states.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latin typeface="Comic Sans MS" panose="030F0702030302020204" pitchFamily="66" charset="0"/>
                <a:cs typeface="Times New Roman" pitchFamily="18" charset="0"/>
              </a:rPr>
              <a:t>Cross section of the process </a:t>
            </a:r>
            <a:r>
              <a:rPr lang="en-US" altLang="en-US" sz="2000" i="1" dirty="0" err="1" smtClean="0">
                <a:latin typeface="Comic Sans MS" panose="030F0702030302020204" pitchFamily="66" charset="0"/>
              </a:rPr>
              <a:t>e</a:t>
            </a:r>
            <a:r>
              <a:rPr lang="en-US" altLang="en-US" sz="2000" i="1" baseline="30000" dirty="0" err="1" smtClean="0">
                <a:latin typeface="Comic Sans MS" panose="030F0702030302020204" pitchFamily="66" charset="0"/>
              </a:rPr>
              <a:t>+</a:t>
            </a:r>
            <a:r>
              <a:rPr lang="en-US" altLang="en-US" sz="2000" i="1" dirty="0" err="1" smtClean="0">
                <a:latin typeface="Comic Sans MS" panose="030F0702030302020204" pitchFamily="66" charset="0"/>
              </a:rPr>
              <a:t>e</a:t>
            </a:r>
            <a:r>
              <a:rPr lang="en-US" altLang="en-US" sz="2000" i="1" baseline="30000" dirty="0" smtClean="0">
                <a:latin typeface="Comic Sans MS" panose="030F0702030302020204" pitchFamily="66" charset="0"/>
              </a:rPr>
              <a:t>-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→</a:t>
            </a:r>
            <a:r>
              <a:rPr lang="en-US" altLang="en-US" sz="2000" i="1" dirty="0" smtClean="0">
                <a:latin typeface="Comic Sans MS" panose="030F0702030302020204" pitchFamily="66" charset="0"/>
              </a:rPr>
              <a:t> K</a:t>
            </a:r>
            <a:r>
              <a:rPr lang="en-US" altLang="en-US" sz="2000" i="1" baseline="30000" dirty="0" smtClean="0">
                <a:latin typeface="Comic Sans MS" panose="030F0702030302020204" pitchFamily="66" charset="0"/>
              </a:rPr>
              <a:t>+</a:t>
            </a:r>
            <a:r>
              <a:rPr lang="en-US" altLang="en-US" sz="2000" i="1" dirty="0" smtClean="0">
                <a:latin typeface="Comic Sans MS" panose="030F0702030302020204" pitchFamily="66" charset="0"/>
              </a:rPr>
              <a:t>K</a:t>
            </a:r>
            <a:r>
              <a:rPr lang="en-US" altLang="en-US" sz="2000" i="1" baseline="30000" dirty="0" smtClean="0">
                <a:latin typeface="Comic Sans MS" panose="030F0702030302020204" pitchFamily="66" charset="0"/>
              </a:rPr>
              <a:t>-</a:t>
            </a:r>
            <a:r>
              <a:rPr lang="en-US" altLang="en-US" sz="2000" i="1" dirty="0" smtClean="0">
                <a:latin typeface="Comic Sans MS" panose="030F0702030302020204" pitchFamily="66" charset="0"/>
              </a:rPr>
              <a:t>η</a:t>
            </a:r>
            <a:r>
              <a:rPr lang="en-US" altLang="en-US" sz="2000" dirty="0" smtClean="0">
                <a:latin typeface="Comic Sans MS" panose="030F0702030302020204" pitchFamily="66" charset="0"/>
                <a:cs typeface="Times New Roman" pitchFamily="18" charset="0"/>
              </a:rPr>
              <a:t> was measured in the energy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  <a:cs typeface="Times New Roman" pitchFamily="18" charset="0"/>
              </a:rPr>
              <a:t>   region  1.57-2 </a:t>
            </a:r>
            <a:r>
              <a:rPr lang="en-US" altLang="en-US" sz="2000" dirty="0" err="1" smtClean="0">
                <a:latin typeface="Comic Sans MS" panose="030F0702030302020204" pitchFamily="66" charset="0"/>
                <a:cs typeface="Times New Roman" pitchFamily="18" charset="0"/>
              </a:rPr>
              <a:t>GeV</a:t>
            </a:r>
            <a:r>
              <a:rPr lang="en-US" altLang="en-US" sz="2000" dirty="0" smtClean="0">
                <a:latin typeface="Comic Sans MS" panose="030F0702030302020204" pitchFamily="66" charset="0"/>
                <a:cs typeface="Times New Roman" pitchFamily="18" charset="0"/>
              </a:rPr>
              <a:t> with statistical error about 7-10% (number of events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  <a:cs typeface="Times New Roman" pitchFamily="18" charset="0"/>
              </a:rPr>
              <a:t>   is about 2500) and systematic uncertainty is estimated as 10%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Cross section of the process </a:t>
            </a:r>
            <a:r>
              <a:rPr lang="ru-RU" altLang="en-US" sz="2000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e</a:t>
            </a:r>
            <a:r>
              <a:rPr lang="ru-RU" altLang="en-US" sz="2000" baseline="30000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+</a:t>
            </a:r>
            <a:r>
              <a:rPr lang="ru-RU" altLang="en-US" sz="2000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e</a:t>
            </a:r>
            <a:r>
              <a:rPr lang="ru-RU" altLang="en-US" sz="2000" baseline="300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-</a:t>
            </a:r>
            <a:r>
              <a:rPr lang="en-US" alt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→</a:t>
            </a:r>
            <a:r>
              <a:rPr lang="ru-RU" altLang="en-US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 K</a:t>
            </a:r>
            <a:r>
              <a:rPr lang="ru-RU" altLang="en-US" sz="2000" baseline="300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+</a:t>
            </a:r>
            <a:r>
              <a:rPr lang="ru-RU" altLang="en-US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K</a:t>
            </a:r>
            <a:r>
              <a:rPr lang="ru-RU" altLang="en-US" sz="2000" baseline="300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-</a:t>
            </a:r>
            <a:r>
              <a:rPr lang="ru-RU" altLang="en-US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π</a:t>
            </a:r>
            <a:r>
              <a:rPr lang="ru-RU" altLang="en-US" sz="2000" baseline="300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+</a:t>
            </a:r>
            <a:r>
              <a:rPr lang="ru-RU" altLang="en-US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π</a:t>
            </a:r>
            <a:r>
              <a:rPr lang="ru-RU" altLang="en-US" sz="2000" baseline="300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-</a:t>
            </a:r>
            <a:r>
              <a:rPr lang="en-US" altLang="en-US" sz="2000" baseline="300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n-US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was measured in the energy region  1.5-2 </a:t>
            </a:r>
            <a:r>
              <a:rPr lang="en-US" altLang="en-US" sz="2000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GeV</a:t>
            </a:r>
            <a:r>
              <a:rPr lang="en-US" altLang="en-US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 with statistical error about 4-10%. The systematic uncertainty is estimated as 7%.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ru-RU" sz="20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125" y="4445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Rot="1" noChangeArrowheads="1"/>
          </p:cNvSpPr>
          <p:nvPr/>
        </p:nvSpPr>
        <p:spPr bwMode="auto">
          <a:xfrm>
            <a:off x="0" y="0"/>
            <a:ext cx="811212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ru-RU" sz="3200" b="1">
                <a:solidFill>
                  <a:srgbClr val="000066"/>
                </a:solidFill>
                <a:latin typeface="Comic Sans MS" pitchFamily="66" charset="0"/>
              </a:rPr>
              <a:t>VEPP-2000 with round beams</a:t>
            </a:r>
            <a:r>
              <a:rPr lang="en-US" altLang="ru-RU" sz="2800" b="1">
                <a:solidFill>
                  <a:srgbClr val="000066"/>
                </a:solidFill>
                <a:latin typeface="Comic Sans MS" pitchFamily="66" charset="0"/>
              </a:rPr>
              <a:t> </a:t>
            </a:r>
            <a:br>
              <a:rPr lang="en-US" altLang="ru-RU" sz="2800" b="1">
                <a:solidFill>
                  <a:srgbClr val="000066"/>
                </a:solidFill>
                <a:latin typeface="Comic Sans MS" pitchFamily="66" charset="0"/>
              </a:rPr>
            </a:br>
            <a:r>
              <a:rPr lang="en-US" altLang="ru-RU" sz="2400" b="1">
                <a:latin typeface="Comic Sans MS" pitchFamily="66" charset="0"/>
              </a:rPr>
              <a:t>Integrated luminosity ~ 100 pb-1 per detector/year</a:t>
            </a: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7953375" y="5589588"/>
            <a:ext cx="722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b="1">
                <a:latin typeface="Comic Sans MS" pitchFamily="66" charset="0"/>
              </a:rPr>
              <a:t>SND</a:t>
            </a:r>
            <a:endParaRPr lang="ru-RU" altLang="ru-RU" b="1">
              <a:latin typeface="Comic Sans MS" pitchFamily="66" charset="0"/>
            </a:endParaRPr>
          </a:p>
        </p:txBody>
      </p:sp>
      <p:sp>
        <p:nvSpPr>
          <p:cNvPr id="5125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2B5863-3FDE-49C9-A20D-594C468D6AE5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127" name="Group 4"/>
          <p:cNvGrpSpPr>
            <a:grpSpLocks/>
          </p:cNvGrpSpPr>
          <p:nvPr/>
        </p:nvGrpSpPr>
        <p:grpSpPr bwMode="auto">
          <a:xfrm>
            <a:off x="0" y="2470150"/>
            <a:ext cx="9144000" cy="4414838"/>
            <a:chOff x="975" y="1344"/>
            <a:chExt cx="4694" cy="2853"/>
          </a:xfrm>
        </p:grpSpPr>
        <p:pic>
          <p:nvPicPr>
            <p:cNvPr id="51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5" y="1344"/>
              <a:ext cx="4694" cy="2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0" name="Text Box 6"/>
            <p:cNvSpPr txBox="1">
              <a:spLocks noChangeArrowheads="1"/>
            </p:cNvSpPr>
            <p:nvPr/>
          </p:nvSpPr>
          <p:spPr bwMode="auto">
            <a:xfrm>
              <a:off x="1884" y="1522"/>
              <a:ext cx="736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1882" tIns="50941" rIns="101882" bIns="50941">
              <a:spAutoFit/>
            </a:bodyPr>
            <a:lstStyle/>
            <a:p>
              <a:r>
                <a:rPr lang="en-US" altLang="ru-RU">
                  <a:solidFill>
                    <a:srgbClr val="126449"/>
                  </a:solidFill>
                  <a:latin typeface="Times New Roman" pitchFamily="18" charset="0"/>
                </a:rPr>
                <a:t>   </a:t>
              </a:r>
              <a:r>
                <a:rPr lang="en-US" altLang="ru-RU" sz="2400" b="1">
                  <a:solidFill>
                    <a:srgbClr val="126449"/>
                  </a:solidFill>
                  <a:latin typeface="Times New Roman" pitchFamily="18" charset="0"/>
                </a:rPr>
                <a:t> CMD-3</a:t>
              </a:r>
            </a:p>
          </p:txBody>
        </p:sp>
      </p:grp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1204913"/>
            <a:ext cx="9144000" cy="14462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en-US" altLang="ru-RU" sz="2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sz="2200">
                <a:solidFill>
                  <a:srgbClr val="000000"/>
                </a:solidFill>
                <a:latin typeface="Comic Sans MS" pitchFamily="66" charset="0"/>
              </a:rPr>
              <a:t>revolution time – 82 ns                   beam current</a:t>
            </a:r>
            <a:r>
              <a:rPr lang="ru-RU" altLang="ru-RU" sz="22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ru-RU" sz="2200">
                <a:solidFill>
                  <a:srgbClr val="000000"/>
                </a:solidFill>
                <a:latin typeface="Comic Sans MS" pitchFamily="66" charset="0"/>
              </a:rPr>
              <a:t>          –  200 mA</a:t>
            </a:r>
          </a:p>
          <a:p>
            <a:r>
              <a:rPr lang="en-US" altLang="ru-RU" sz="2200">
                <a:solidFill>
                  <a:srgbClr val="000000"/>
                </a:solidFill>
                <a:latin typeface="Comic Sans MS" pitchFamily="66" charset="0"/>
              </a:rPr>
              <a:t> beam length      – 3.3 cm                 energy spread</a:t>
            </a:r>
            <a:r>
              <a:rPr lang="ru-RU" altLang="ru-RU" sz="22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ru-RU" sz="2200">
                <a:solidFill>
                  <a:srgbClr val="000000"/>
                </a:solidFill>
                <a:latin typeface="Comic Sans MS" pitchFamily="66" charset="0"/>
              </a:rPr>
              <a:t>         –  0.7 MeV</a:t>
            </a:r>
          </a:p>
          <a:p>
            <a:r>
              <a:rPr lang="en-US" altLang="ru-RU" sz="2200">
                <a:solidFill>
                  <a:srgbClr val="000000"/>
                </a:solidFill>
                <a:latin typeface="Comic Sans MS" pitchFamily="66" charset="0"/>
              </a:rPr>
              <a:t> circumference</a:t>
            </a:r>
            <a:r>
              <a:rPr lang="ru-RU" altLang="ru-RU" sz="22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ru-RU" sz="2200">
                <a:solidFill>
                  <a:srgbClr val="000000"/>
                </a:solidFill>
                <a:latin typeface="Comic Sans MS" pitchFamily="66" charset="0"/>
              </a:rPr>
              <a:t>   – 24.4 m               beta function in IP </a:t>
            </a:r>
            <a:r>
              <a:rPr lang="en-US" altLang="ru-RU" sz="2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</a:t>
            </a:r>
            <a:r>
              <a:rPr lang="en-US" altLang="ru-RU" sz="2200" baseline="-2500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x</a:t>
            </a:r>
            <a:r>
              <a:rPr lang="en-US" altLang="ru-RU" sz="220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=</a:t>
            </a:r>
            <a:r>
              <a:rPr lang="en-US" altLang="ru-RU" sz="220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Comic Sans MS" pitchFamily="66" charset="0"/>
              </a:rPr>
              <a:t> </a:t>
            </a:r>
            <a:r>
              <a:rPr lang="en-US" altLang="ru-RU" sz="2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</a:t>
            </a:r>
            <a:r>
              <a:rPr lang="en-US" altLang="ru-RU" sz="2200" baseline="-2500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z </a:t>
            </a:r>
            <a:r>
              <a:rPr lang="en-US" altLang="ru-RU" sz="220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=4.3cm</a:t>
            </a:r>
          </a:p>
          <a:p>
            <a:r>
              <a:rPr lang="en-US" altLang="ru-RU" sz="220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L </a:t>
            </a:r>
            <a:r>
              <a:rPr lang="en-US" altLang="ru-RU" sz="220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Comic Sans MS" pitchFamily="66" charset="0"/>
              </a:rPr>
              <a:t>= 10</a:t>
            </a:r>
            <a:r>
              <a:rPr lang="en-US" altLang="ru-RU" sz="2200" baseline="3000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Comic Sans MS" pitchFamily="66" charset="0"/>
              </a:rPr>
              <a:t>32</a:t>
            </a:r>
            <a:r>
              <a:rPr lang="en-US" altLang="ru-RU" sz="220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Comic Sans MS" pitchFamily="66" charset="0"/>
              </a:rPr>
              <a:t> </a:t>
            </a:r>
            <a:r>
              <a:rPr lang="en-US" altLang="ru-RU" sz="2200">
                <a:solidFill>
                  <a:srgbClr val="000000"/>
                </a:solidFill>
                <a:latin typeface="Comic Sans MS" pitchFamily="66" charset="0"/>
              </a:rPr>
              <a:t>cm</a:t>
            </a:r>
            <a:r>
              <a:rPr lang="ru-RU" altLang="ru-RU" sz="2200" baseline="30000">
                <a:solidFill>
                  <a:srgbClr val="000000"/>
                </a:solidFill>
                <a:latin typeface="Comic Sans MS" pitchFamily="66" charset="0"/>
              </a:rPr>
              <a:t>-2</a:t>
            </a:r>
            <a:r>
              <a:rPr lang="en-US" altLang="ru-RU" sz="2200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ru-RU" altLang="ru-RU" sz="2200" baseline="30000">
                <a:solidFill>
                  <a:srgbClr val="000000"/>
                </a:solidFill>
                <a:latin typeface="Comic Sans MS" pitchFamily="66" charset="0"/>
              </a:rPr>
              <a:t>-1</a:t>
            </a:r>
            <a:r>
              <a:rPr lang="en-US" altLang="ru-RU" sz="2200">
                <a:latin typeface="Comic Sans MS" pitchFamily="66" charset="0"/>
                <a:sym typeface="Comic Sans MS" pitchFamily="66" charset="0"/>
              </a:rPr>
              <a:t> </a:t>
            </a:r>
            <a:r>
              <a:rPr lang="en-US" altLang="ru-RU" sz="220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Comic Sans MS" pitchFamily="66" charset="0"/>
              </a:rPr>
              <a:t>at 2.0 GeV               </a:t>
            </a:r>
            <a:r>
              <a:rPr lang="en-US" altLang="ru-RU" sz="2200">
                <a:solidFill>
                  <a:srgbClr val="000000"/>
                </a:solidFill>
                <a:latin typeface="Comic Sans MS" pitchFamily="66" charset="0"/>
              </a:rPr>
              <a:t>Lpeak = </a:t>
            </a:r>
            <a:r>
              <a:rPr lang="en-US" altLang="ru-RU" sz="220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altLang="ru-RU" sz="2200" baseline="3000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altLang="ru-RU" sz="2200" baseline="30000">
                <a:solidFill>
                  <a:srgbClr val="000000"/>
                </a:solidFill>
                <a:latin typeface="Comic Sans MS" pitchFamily="66" charset="0"/>
              </a:rPr>
              <a:t>1</a:t>
            </a:r>
            <a:r>
              <a:rPr lang="en-US" altLang="ru-RU" sz="2200" baseline="300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ru-RU" sz="2200">
                <a:solidFill>
                  <a:srgbClr val="000000"/>
                </a:solidFill>
                <a:latin typeface="Comic Sans MS" pitchFamily="66" charset="0"/>
              </a:rPr>
              <a:t>cm</a:t>
            </a:r>
            <a:r>
              <a:rPr lang="ru-RU" altLang="ru-RU" sz="2200" baseline="30000">
                <a:solidFill>
                  <a:srgbClr val="000000"/>
                </a:solidFill>
                <a:latin typeface="Comic Sans MS" pitchFamily="66" charset="0"/>
              </a:rPr>
              <a:t>-2</a:t>
            </a:r>
            <a:r>
              <a:rPr lang="en-US" altLang="ru-RU" sz="2200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ru-RU" altLang="ru-RU" sz="2200" baseline="30000">
                <a:solidFill>
                  <a:srgbClr val="000000"/>
                </a:solidFill>
                <a:latin typeface="Comic Sans MS" pitchFamily="66" charset="0"/>
              </a:rPr>
              <a:t>-1 </a:t>
            </a:r>
            <a:r>
              <a:rPr lang="en-US" altLang="ru-RU" sz="2200">
                <a:solidFill>
                  <a:srgbClr val="000000"/>
                </a:solidFill>
                <a:latin typeface="Comic Sans MS" pitchFamily="66" charset="0"/>
              </a:rPr>
              <a:t>at 1 GeV</a:t>
            </a:r>
            <a:endParaRPr lang="ru-RU" altLang="ru-RU" sz="22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52513"/>
          </a:xfrm>
          <a:effectLst>
            <a:outerShdw dist="50912" dir="2700000" algn="ctr" rotWithShape="0">
              <a:srgbClr val="C0C0C0">
                <a:alpha val="50026"/>
              </a:srgbClr>
            </a:outerShdw>
          </a:effectLst>
        </p:spPr>
        <p:txBody>
          <a:bodyPr tIns="28802"/>
          <a:lstStyle/>
          <a:p>
            <a:pP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  <a:tab pos="8556625" algn="l"/>
                <a:tab pos="8964613" algn="l"/>
              </a:tabLst>
            </a:pPr>
            <a:r>
              <a:rPr lang="en-US" altLang="ru-RU" sz="3200" smtClean="0">
                <a:solidFill>
                  <a:srgbClr val="002060"/>
                </a:solidFill>
                <a:latin typeface="Comic Sans MS" pitchFamily="66" charset="0"/>
              </a:rPr>
              <a:t>Back slides</a:t>
            </a:r>
            <a:endParaRPr lang="ru-RU" altLang="ru-RU" sz="320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096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013" y="44450"/>
            <a:ext cx="12620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C9DE6-98CB-4F16-BB74-9F62B49106A2}" type="slidenum">
              <a:rPr lang="ru-RU" altLang="ru-RU"/>
              <a:pPr/>
              <a:t>20</a:t>
            </a:fld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5163"/>
            <a:ext cx="9174163" cy="6192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10" name="Rectangle 3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6408737" cy="488950"/>
          </a:xfrm>
          <a:effectLst>
            <a:outerShdw dist="50912" dir="2700000" algn="ctr" rotWithShape="0">
              <a:srgbClr val="C0C0C0">
                <a:alpha val="50026"/>
              </a:srgbClr>
            </a:outerShdw>
          </a:effectLst>
        </p:spPr>
        <p:txBody>
          <a:bodyPr tIns="28802"/>
          <a:lstStyle/>
          <a:p>
            <a:pPr eaLnBrk="1"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  <a:tab pos="8558047" algn="l"/>
                <a:tab pos="8965572" algn="l"/>
              </a:tabLst>
              <a:defRPr/>
            </a:pP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e+e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- -&gt;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π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π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- by CMD3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1331913" y="4429125"/>
            <a:ext cx="2952750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</a:tabLst>
            </a:pPr>
            <a:r>
              <a:rPr lang="en-US" altLang="ru-RU" sz="2000">
                <a:solidFill>
                  <a:srgbClr val="002060"/>
                </a:solidFill>
                <a:latin typeface="Comic Sans MS" pitchFamily="66" charset="0"/>
              </a:rPr>
              <a:t>e/</a:t>
            </a:r>
            <a:r>
              <a:rPr lang="en-US" altLang="ru-RU" sz="2000">
                <a:solidFill>
                  <a:srgbClr val="002060"/>
                </a:solidFill>
                <a:latin typeface="Comic Sans MS" pitchFamily="66" charset="0"/>
                <a:sym typeface="Symbol" pitchFamily="18" charset="2"/>
              </a:rPr>
              <a:t></a:t>
            </a:r>
            <a:r>
              <a:rPr lang="en-US" altLang="ru-RU" sz="2000">
                <a:solidFill>
                  <a:srgbClr val="002060"/>
                </a:solidFill>
                <a:latin typeface="Comic Sans MS" pitchFamily="66" charset="0"/>
              </a:rPr>
              <a:t>/</a:t>
            </a:r>
            <a:r>
              <a:rPr lang="en-US" altLang="ru-RU" sz="2000">
                <a:solidFill>
                  <a:srgbClr val="002060"/>
                </a:solidFill>
                <a:latin typeface="Comic Sans MS" pitchFamily="66" charset="0"/>
                <a:sym typeface="Symbol" pitchFamily="18" charset="2"/>
              </a:rPr>
              <a:t></a:t>
            </a:r>
            <a:r>
              <a:rPr lang="en-US" altLang="ru-RU" sz="2000">
                <a:solidFill>
                  <a:srgbClr val="002060"/>
                </a:solidFill>
                <a:latin typeface="Comic Sans MS" pitchFamily="66" charset="0"/>
              </a:rPr>
              <a:t> separation using particles momentum</a:t>
            </a: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5867400" y="1484313"/>
            <a:ext cx="2244725" cy="15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</a:tabLst>
            </a:pPr>
            <a:r>
              <a:rPr lang="en-US" altLang="ru-RU" sz="2000">
                <a:solidFill>
                  <a:srgbClr val="C00000"/>
                </a:solidFill>
                <a:latin typeface="Comic Sans MS" pitchFamily="66" charset="0"/>
              </a:rPr>
              <a:t>e/</a:t>
            </a:r>
            <a:r>
              <a:rPr lang="en-US" altLang="ru-RU" sz="2000">
                <a:solidFill>
                  <a:srgbClr val="C00000"/>
                </a:solidFill>
                <a:latin typeface="Comic Sans MS" pitchFamily="66" charset="0"/>
                <a:sym typeface="Symbol" pitchFamily="18" charset="2"/>
              </a:rPr>
              <a:t></a:t>
            </a:r>
            <a:r>
              <a:rPr lang="en-US" altLang="ru-RU" sz="2000">
                <a:solidFill>
                  <a:srgbClr val="C00000"/>
                </a:solidFill>
                <a:latin typeface="Comic Sans MS" pitchFamily="66" charset="0"/>
              </a:rPr>
              <a:t>/</a:t>
            </a:r>
            <a:r>
              <a:rPr lang="en-US" altLang="ru-RU" sz="2000">
                <a:solidFill>
                  <a:srgbClr val="C00000"/>
                </a:solidFill>
                <a:latin typeface="Comic Sans MS" pitchFamily="66" charset="0"/>
                <a:sym typeface="Symbol" pitchFamily="18" charset="2"/>
              </a:rPr>
              <a:t></a:t>
            </a:r>
            <a:r>
              <a:rPr lang="en-US" altLang="ru-RU" sz="2000">
                <a:solidFill>
                  <a:srgbClr val="C00000"/>
                </a:solidFill>
                <a:latin typeface="Comic Sans MS" pitchFamily="66" charset="0"/>
              </a:rPr>
              <a:t> separation using energy deposition in calorimeter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 rot="1772314">
            <a:off x="1414463" y="3302000"/>
            <a:ext cx="7115175" cy="1009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1639" tIns="40820" rIns="81639" bIns="4082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Comic Sans MS" panose="030F0702030302020204" pitchFamily="66" charset="0"/>
                <a:ea typeface="DejaVu LGC Sans" charset="0"/>
                <a:cs typeface="DejaVu LGC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Comic Sans MS" panose="030F0702030302020204" pitchFamily="66" charset="0"/>
                <a:ea typeface="DejaVu LGC Sans" charset="0"/>
                <a:cs typeface="DejaVu LGC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Comic Sans MS" panose="030F0702030302020204" pitchFamily="66" charset="0"/>
                <a:ea typeface="DejaVu LGC Sans" charset="0"/>
                <a:cs typeface="DejaVu LGC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Comic Sans MS" panose="030F0702030302020204" pitchFamily="66" charset="0"/>
                <a:ea typeface="DejaVu LGC Sans" charset="0"/>
                <a:cs typeface="DejaVu LGC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Comic Sans MS" panose="030F0702030302020204" pitchFamily="66" charset="0"/>
                <a:ea typeface="DejaVu LGC Sans" charset="0"/>
                <a:cs typeface="DejaVu LGC Sans" charset="0"/>
              </a:defRPr>
            </a:lvl5pPr>
            <a:lvl6pPr marL="2514600" indent="-228600" defTabSz="449263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Comic Sans MS" panose="030F0702030302020204" pitchFamily="66" charset="0"/>
                <a:ea typeface="DejaVu LGC Sans" charset="0"/>
                <a:cs typeface="DejaVu LGC Sans" charset="0"/>
              </a:defRPr>
            </a:lvl6pPr>
            <a:lvl7pPr marL="2971800" indent="-228600" defTabSz="449263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Comic Sans MS" panose="030F0702030302020204" pitchFamily="66" charset="0"/>
                <a:ea typeface="DejaVu LGC Sans" charset="0"/>
                <a:cs typeface="DejaVu LGC Sans" charset="0"/>
              </a:defRPr>
            </a:lvl7pPr>
            <a:lvl8pPr marL="3429000" indent="-228600" defTabSz="449263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Comic Sans MS" panose="030F0702030302020204" pitchFamily="66" charset="0"/>
                <a:ea typeface="DejaVu LGC Sans" charset="0"/>
                <a:cs typeface="DejaVu LGC Sans" charset="0"/>
              </a:defRPr>
            </a:lvl8pPr>
            <a:lvl9pPr marL="3886200" indent="-228600" defTabSz="449263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Comic Sans MS" panose="030F0702030302020204" pitchFamily="66" charset="0"/>
                <a:ea typeface="DejaVu LGC Sans" charset="0"/>
                <a:cs typeface="DejaVu LGC Sans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sz="6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Very preliminary</a:t>
            </a:r>
          </a:p>
        </p:txBody>
      </p:sp>
      <p:sp>
        <p:nvSpPr>
          <p:cNvPr id="51207" name="Text Box 11"/>
          <p:cNvSpPr txBox="1">
            <a:spLocks noChangeArrowheads="1"/>
          </p:cNvSpPr>
          <p:nvPr/>
        </p:nvSpPr>
        <p:spPr bwMode="auto">
          <a:xfrm>
            <a:off x="3492500" y="549275"/>
            <a:ext cx="1366838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</a:tabLst>
            </a:pPr>
            <a:r>
              <a:rPr lang="en-GB" altLang="ru-RU" sz="3200" b="1">
                <a:solidFill>
                  <a:srgbClr val="008000"/>
                </a:solidFill>
                <a:latin typeface="Comic Sans MS" pitchFamily="66" charset="0"/>
              </a:rPr>
              <a:t>|Fπ|</a:t>
            </a:r>
            <a:r>
              <a:rPr lang="en-GB" altLang="ru-RU" sz="3200" b="1" baseline="33000">
                <a:solidFill>
                  <a:srgbClr val="008000"/>
                </a:solidFill>
                <a:latin typeface="Comic Sans MS" pitchFamily="66" charset="0"/>
              </a:rPr>
              <a:t>2</a:t>
            </a:r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2125" y="4445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A86F3A-A472-45C6-850E-F52C48E0307D}" type="slidenum">
              <a:rPr lang="ru-RU" altLang="ru-RU"/>
              <a:pPr/>
              <a:t>21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88950"/>
          </a:xfrm>
          <a:effectLst>
            <a:outerShdw dist="50912" dir="2700000" algn="ctr" rotWithShape="0">
              <a:srgbClr val="C0C0C0">
                <a:alpha val="50026"/>
              </a:srgbClr>
            </a:outerShdw>
          </a:effectLst>
        </p:spPr>
        <p:txBody>
          <a:bodyPr tIns="28802"/>
          <a:lstStyle/>
          <a:p>
            <a:pPr eaLnBrk="1" hangingPunct="1"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  <a:tab pos="8556625" algn="l"/>
                <a:tab pos="8964613" algn="l"/>
              </a:tabLst>
            </a:pPr>
            <a:r>
              <a:rPr lang="en-GB" altLang="ru-RU" sz="3200" smtClean="0">
                <a:latin typeface="Comic Sans MS" pitchFamily="66" charset="0"/>
              </a:rPr>
              <a:t>R(s) measurements at low s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0" y="4970463"/>
            <a:ext cx="9144000" cy="2084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  <a:tab pos="8556625" algn="l"/>
                <a:tab pos="8964613" algn="l"/>
              </a:tabLst>
            </a:pPr>
            <a:r>
              <a:rPr lang="en-US" altLang="ru-RU" sz="2200">
                <a:solidFill>
                  <a:srgbClr val="94006B"/>
                </a:solidFill>
                <a:latin typeface="Calibri" pitchFamily="34" charset="0"/>
              </a:rPr>
              <a:t>At low s R(s) has to be measured in each channel. </a:t>
            </a:r>
          </a:p>
          <a:p>
            <a:pPr algn="ctr"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  <a:tab pos="8556625" algn="l"/>
                <a:tab pos="8964613" algn="l"/>
              </a:tabLst>
            </a:pPr>
            <a:r>
              <a:rPr lang="en-US" altLang="ru-RU" sz="2200">
                <a:solidFill>
                  <a:srgbClr val="94006B"/>
                </a:solidFill>
                <a:latin typeface="Calibri" pitchFamily="34" charset="0"/>
              </a:rPr>
              <a:t>The value and the error of the hadronic contribution </a:t>
            </a:r>
          </a:p>
          <a:p>
            <a:pPr algn="ctr"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  <a:tab pos="8556625" algn="l"/>
                <a:tab pos="8964613" algn="l"/>
              </a:tabLst>
            </a:pPr>
            <a:r>
              <a:rPr lang="en-US" altLang="ru-RU" sz="2200">
                <a:solidFill>
                  <a:srgbClr val="94006B"/>
                </a:solidFill>
                <a:latin typeface="Calibri" pitchFamily="34" charset="0"/>
              </a:rPr>
              <a:t>to muon (g-2) are dominated by low energy R(s) (&lt;2GeV give 92%).</a:t>
            </a:r>
          </a:p>
          <a:p>
            <a:pPr algn="ctr"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  <a:tab pos="8556625" algn="l"/>
                <a:tab pos="8964613" algn="l"/>
              </a:tabLst>
            </a:pPr>
            <a:r>
              <a:rPr lang="en-US" altLang="ru-RU" sz="2000">
                <a:solidFill>
                  <a:srgbClr val="94006B"/>
                </a:solidFill>
                <a:latin typeface="Symbol" pitchFamily="18" charset="2"/>
              </a:rPr>
              <a:t>a</a:t>
            </a:r>
            <a:r>
              <a:rPr lang="en-US" altLang="ru-RU" sz="2000" baseline="-33000">
                <a:solidFill>
                  <a:srgbClr val="94006B"/>
                </a:solidFill>
                <a:latin typeface="Calibri" pitchFamily="34" charset="0"/>
              </a:rPr>
              <a:t>QED</a:t>
            </a:r>
            <a:r>
              <a:rPr lang="en-US" altLang="ru-RU" sz="2000">
                <a:solidFill>
                  <a:srgbClr val="94006B"/>
                </a:solidFill>
                <a:latin typeface="Calibri" pitchFamily="34" charset="0"/>
              </a:rPr>
              <a:t>(M</a:t>
            </a:r>
            <a:r>
              <a:rPr lang="en-US" altLang="ru-RU" sz="2000" baseline="-25000">
                <a:solidFill>
                  <a:srgbClr val="94006B"/>
                </a:solidFill>
                <a:latin typeface="Calibri" pitchFamily="34" charset="0"/>
              </a:rPr>
              <a:t>Z</a:t>
            </a:r>
            <a:r>
              <a:rPr lang="en-US" altLang="ru-RU" sz="2000">
                <a:solidFill>
                  <a:srgbClr val="94006B"/>
                </a:solidFill>
                <a:latin typeface="Calibri" pitchFamily="34" charset="0"/>
              </a:rPr>
              <a:t>) – half of error comes from 2E &lt; 4 GeV </a:t>
            </a:r>
          </a:p>
          <a:p>
            <a:pPr algn="ctr"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  <a:tab pos="8556625" algn="l"/>
                <a:tab pos="8964613" algn="l"/>
              </a:tabLst>
            </a:pPr>
            <a:r>
              <a:rPr lang="en-US" altLang="ru-RU" sz="2200">
                <a:solidFill>
                  <a:srgbClr val="94006B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600075"/>
            <a:ext cx="9142413" cy="4764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0"/>
            <a:ext cx="1187450" cy="1211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2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F0CFE0-17D8-4A18-B406-B4E015BB82BD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08063" y="0"/>
            <a:ext cx="6948487" cy="908050"/>
          </a:xfrm>
          <a:effectLst>
            <a:outerShdw dist="50912" dir="2700000" algn="ctr" rotWithShape="0">
              <a:srgbClr val="C0C0C0">
                <a:alpha val="50026"/>
              </a:srgbClr>
            </a:outerShdw>
          </a:effectLst>
        </p:spPr>
        <p:txBody>
          <a:bodyPr tIns="28802"/>
          <a:lstStyle/>
          <a:p>
            <a:pPr algn="l"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  <a:tab pos="8556625" algn="l"/>
                <a:tab pos="8964613" algn="l"/>
              </a:tabLst>
            </a:pPr>
            <a:r>
              <a:rPr lang="en-US" altLang="ru-RU" sz="3200" smtClean="0">
                <a:latin typeface="Comic Sans MS" pitchFamily="66" charset="0"/>
              </a:rPr>
              <a:t>Accuracy of energy measurement</a:t>
            </a:r>
            <a:br>
              <a:rPr lang="en-US" altLang="ru-RU" sz="3200" smtClean="0">
                <a:latin typeface="Comic Sans MS" pitchFamily="66" charset="0"/>
              </a:rPr>
            </a:br>
            <a:r>
              <a:rPr lang="en-US" altLang="ru-RU" sz="3200" smtClean="0">
                <a:latin typeface="Comic Sans MS" pitchFamily="66" charset="0"/>
              </a:rPr>
              <a:t>              (current status)</a:t>
            </a:r>
            <a:endParaRPr lang="ru-RU" altLang="ru-RU" sz="3200" smtClean="0">
              <a:latin typeface="Comic Sans MS" pitchFamily="66" charset="0"/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619250" y="4292600"/>
            <a:ext cx="3097213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 eaLnBrk="1" hangingPunct="1">
              <a:tabLst>
                <a:tab pos="406400" algn="l"/>
                <a:tab pos="814388" algn="l"/>
                <a:tab pos="1222375" algn="l"/>
                <a:tab pos="1628775" algn="l"/>
              </a:tabLst>
            </a:pPr>
            <a:r>
              <a:rPr lang="ru-RU" altLang="ru-RU" sz="2400">
                <a:solidFill>
                  <a:srgbClr val="000000"/>
                </a:solidFill>
                <a:latin typeface="Comic Sans MS" pitchFamily="66" charset="0"/>
              </a:rPr>
              <a:t>0.16 МэВ</a:t>
            </a:r>
          </a:p>
          <a:p>
            <a:pPr eaLnBrk="1" hangingPunct="1">
              <a:tabLst>
                <a:tab pos="406400" algn="l"/>
                <a:tab pos="814388" algn="l"/>
                <a:tab pos="1222375" algn="l"/>
                <a:tab pos="1628775" algn="l"/>
              </a:tabLst>
            </a:pPr>
            <a:r>
              <a:rPr lang="ru-RU" altLang="ru-RU" sz="2400">
                <a:solidFill>
                  <a:srgbClr val="000000"/>
                </a:solidFill>
                <a:latin typeface="Comic Sans MS" pitchFamily="66" charset="0"/>
              </a:rPr>
              <a:t>0.1 % </a:t>
            </a:r>
            <a:r>
              <a:rPr lang="en-US" altLang="ru-RU" sz="2400">
                <a:solidFill>
                  <a:srgbClr val="000000"/>
                </a:solidFill>
                <a:latin typeface="Comic Sans MS" pitchFamily="66" charset="0"/>
              </a:rPr>
              <a:t>systematic</a:t>
            </a:r>
            <a:endParaRPr lang="ru-RU" altLang="ru-RU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2268538" y="5013325"/>
            <a:ext cx="488950" cy="652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932363" y="1412875"/>
            <a:ext cx="3095625" cy="1096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 eaLnBrk="1" hangingPunct="1">
              <a:tabLst>
                <a:tab pos="406400" algn="l"/>
                <a:tab pos="814388" algn="l"/>
                <a:tab pos="1222375" algn="l"/>
                <a:tab pos="1628775" algn="l"/>
              </a:tabLst>
            </a:pPr>
            <a:r>
              <a:rPr lang="ru-RU" altLang="ru-RU" sz="2400">
                <a:solidFill>
                  <a:srgbClr val="000000"/>
                </a:solidFill>
                <a:latin typeface="Comic Sans MS" pitchFamily="66" charset="0"/>
              </a:rPr>
              <a:t>0.1 МэВ</a:t>
            </a:r>
          </a:p>
          <a:p>
            <a:pPr eaLnBrk="1" hangingPunct="1">
              <a:tabLst>
                <a:tab pos="406400" algn="l"/>
                <a:tab pos="814388" algn="l"/>
                <a:tab pos="1222375" algn="l"/>
                <a:tab pos="1628775" algn="l"/>
              </a:tabLst>
            </a:pPr>
            <a:r>
              <a:rPr lang="ru-RU" altLang="ru-RU" sz="2400">
                <a:solidFill>
                  <a:srgbClr val="000000"/>
                </a:solidFill>
                <a:latin typeface="Comic Sans MS" pitchFamily="66" charset="0"/>
              </a:rPr>
              <a:t>0.3 %</a:t>
            </a:r>
            <a:r>
              <a:rPr lang="en-US" altLang="ru-RU" sz="2400">
                <a:solidFill>
                  <a:srgbClr val="000000"/>
                </a:solidFill>
                <a:latin typeface="Comic Sans MS" pitchFamily="66" charset="0"/>
              </a:rPr>
              <a:t> systematic</a:t>
            </a:r>
            <a:endParaRPr lang="ru-RU" altLang="ru-RU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6443663" y="2205038"/>
            <a:ext cx="792162" cy="57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pic>
        <p:nvPicPr>
          <p:cNvPr id="5530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7013" y="44450"/>
            <a:ext cx="12620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0" y="2708275"/>
          <a:ext cx="1476375" cy="3971925"/>
        </p:xfrm>
        <a:graphic>
          <a:graphicData uri="http://schemas.openxmlformats.org/presentationml/2006/ole">
            <p:oleObj spid="_x0000_s57346" r:id="rId4" imgW="1879279" imgH="3904103" progId="">
              <p:embed/>
            </p:oleObj>
          </a:graphicData>
        </a:graphic>
      </p:graphicFrame>
      <p:sp>
        <p:nvSpPr>
          <p:cNvPr id="717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88950"/>
          </a:xfrm>
          <a:effectLst>
            <a:outerShdw dist="50912" dir="2700000" algn="ctr" rotWithShape="0">
              <a:srgbClr val="C0C0C0">
                <a:alpha val="50026"/>
              </a:srgbClr>
            </a:outerShdw>
          </a:effectLst>
        </p:spPr>
        <p:txBody>
          <a:bodyPr tIns="28802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  <a:tab pos="8558047" algn="l"/>
                <a:tab pos="8965572" algn="l"/>
              </a:tabLst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SM prediction for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muon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g-2 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143000" y="1389063"/>
            <a:ext cx="8001000" cy="542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</a:tabLst>
            </a:pPr>
            <a:r>
              <a:rPr lang="en-GB" altLang="ru-RU">
                <a:solidFill>
                  <a:srgbClr val="333333"/>
                </a:solidFill>
                <a:latin typeface="Calibri" pitchFamily="34" charset="0"/>
              </a:rPr>
              <a:t>QED contribution        </a:t>
            </a:r>
            <a:r>
              <a:rPr lang="en-GB" altLang="ru-RU" b="1">
                <a:solidFill>
                  <a:srgbClr val="333333"/>
                </a:solidFill>
                <a:latin typeface="Calibri" pitchFamily="34" charset="0"/>
              </a:rPr>
              <a:t>11 658 471.808 </a:t>
            </a:r>
            <a:r>
              <a:rPr lang="en-GB" altLang="ru-RU" b="1">
                <a:solidFill>
                  <a:srgbClr val="FF0000"/>
                </a:solidFill>
                <a:latin typeface="Calibri" pitchFamily="34" charset="0"/>
              </a:rPr>
              <a:t>±0.015  </a:t>
            </a:r>
            <a:r>
              <a:rPr lang="en-GB" altLang="ru-RU">
                <a:solidFill>
                  <a:srgbClr val="333333"/>
                </a:solidFill>
                <a:latin typeface="Calibri" pitchFamily="34" charset="0"/>
              </a:rPr>
              <a:t>Kinoshita &amp; Nio, Aoyama et al</a:t>
            </a:r>
          </a:p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</a:tabLst>
            </a:pPr>
            <a:r>
              <a:rPr lang="en-GB" altLang="ru-RU">
                <a:solidFill>
                  <a:srgbClr val="333333"/>
                </a:solidFill>
                <a:latin typeface="Calibri" pitchFamily="34" charset="0"/>
              </a:rPr>
              <a:t> EW contribution                             </a:t>
            </a:r>
            <a:r>
              <a:rPr lang="en-GB" altLang="ru-RU" b="1">
                <a:solidFill>
                  <a:srgbClr val="333333"/>
                </a:solidFill>
                <a:latin typeface="Calibri" pitchFamily="34" charset="0"/>
              </a:rPr>
              <a:t>15.4 </a:t>
            </a:r>
            <a:r>
              <a:rPr lang="en-GB" altLang="ru-RU" b="1">
                <a:solidFill>
                  <a:srgbClr val="FF0000"/>
                </a:solidFill>
                <a:latin typeface="Calibri" pitchFamily="34" charset="0"/>
              </a:rPr>
              <a:t>±0.2     </a:t>
            </a:r>
            <a:r>
              <a:rPr lang="en-GB" altLang="ru-RU">
                <a:solidFill>
                  <a:srgbClr val="333333"/>
                </a:solidFill>
                <a:latin typeface="Calibri" pitchFamily="34" charset="0"/>
              </a:rPr>
              <a:t>Czarnecki et al</a:t>
            </a:r>
          </a:p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</a:tabLst>
            </a:pPr>
            <a:r>
              <a:rPr lang="en-GB" altLang="ru-RU">
                <a:solidFill>
                  <a:srgbClr val="333333"/>
                </a:solidFill>
                <a:latin typeface="Calibri" pitchFamily="34" charset="0"/>
              </a:rPr>
              <a:t> NLO hadronic                                  </a:t>
            </a:r>
            <a:r>
              <a:rPr lang="en-GB" altLang="ru-RU" b="1">
                <a:solidFill>
                  <a:srgbClr val="333333"/>
                </a:solidFill>
                <a:latin typeface="Calibri" pitchFamily="34" charset="0"/>
              </a:rPr>
              <a:t>−9.8 </a:t>
            </a:r>
            <a:r>
              <a:rPr lang="en-GB" altLang="ru-RU" b="1">
                <a:solidFill>
                  <a:srgbClr val="FF0000"/>
                </a:solidFill>
                <a:latin typeface="Calibri" pitchFamily="34" charset="0"/>
              </a:rPr>
              <a:t>± 0.1     </a:t>
            </a:r>
            <a:r>
              <a:rPr lang="en-GB" altLang="ru-RU">
                <a:solidFill>
                  <a:srgbClr val="333333"/>
                </a:solidFill>
                <a:latin typeface="Calibri" pitchFamily="34" charset="0"/>
              </a:rPr>
              <a:t>HLMNT11</a:t>
            </a:r>
          </a:p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</a:tabLst>
            </a:pPr>
            <a:r>
              <a:rPr lang="en-GB" altLang="ru-RU">
                <a:solidFill>
                  <a:srgbClr val="000000"/>
                </a:solidFill>
                <a:latin typeface="Calibri" pitchFamily="34" charset="0"/>
              </a:rPr>
              <a:t> LO hadronic                                   </a:t>
            </a:r>
            <a:r>
              <a:rPr lang="en-GB" altLang="ru-RU" b="1">
                <a:solidFill>
                  <a:srgbClr val="000000"/>
                </a:solidFill>
                <a:latin typeface="Calibri" pitchFamily="34" charset="0"/>
              </a:rPr>
              <a:t>694.</a:t>
            </a:r>
            <a:r>
              <a:rPr lang="en-GB" altLang="ru-RU">
                <a:solidFill>
                  <a:srgbClr val="000000"/>
                </a:solidFill>
                <a:latin typeface="Calibri" pitchFamily="34" charset="0"/>
              </a:rPr>
              <a:t>1 </a:t>
            </a:r>
            <a:r>
              <a:rPr lang="en-GB" altLang="ru-RU" b="1">
                <a:solidFill>
                  <a:srgbClr val="FF0000"/>
                </a:solidFill>
                <a:latin typeface="Calibri" pitchFamily="34" charset="0"/>
              </a:rPr>
              <a:t>±4.3</a:t>
            </a:r>
            <a:r>
              <a:rPr lang="en-GB" altLang="ru-RU">
                <a:solidFill>
                  <a:srgbClr val="000000"/>
                </a:solidFill>
                <a:latin typeface="Calibri" pitchFamily="34" charset="0"/>
              </a:rPr>
              <a:t>x 10</a:t>
            </a:r>
            <a:r>
              <a:rPr lang="en-GB" altLang="ru-RU" baseline="33000">
                <a:solidFill>
                  <a:srgbClr val="000000"/>
                </a:solidFill>
                <a:latin typeface="Calibri" pitchFamily="34" charset="0"/>
              </a:rPr>
              <a:t>-10</a:t>
            </a:r>
            <a:r>
              <a:rPr lang="en-GB" altLang="ru-RU">
                <a:solidFill>
                  <a:srgbClr val="000000"/>
                </a:solidFill>
                <a:latin typeface="Calibri" pitchFamily="34" charset="0"/>
              </a:rPr>
              <a:t>  HLMNT 11</a:t>
            </a:r>
          </a:p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</a:tabLst>
            </a:pPr>
            <a:r>
              <a:rPr lang="en-GB" altLang="ru-RU">
                <a:solidFill>
                  <a:srgbClr val="000000"/>
                </a:solidFill>
                <a:latin typeface="Calibri" pitchFamily="34" charset="0"/>
              </a:rPr>
              <a:t>        </a:t>
            </a:r>
            <a:r>
              <a:rPr lang="en-GB" altLang="ru-RU" sz="2000" b="1">
                <a:solidFill>
                  <a:srgbClr val="000000"/>
                </a:solidFill>
                <a:latin typeface="Calibri" pitchFamily="34" charset="0"/>
              </a:rPr>
              <a:t>Main channels which contribute to precision at √s&lt;1.8 GeV</a:t>
            </a:r>
          </a:p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</a:tabLst>
            </a:pPr>
            <a:r>
              <a:rPr lang="en-GB" altLang="ru-RU">
                <a:solidFill>
                  <a:srgbClr val="000000"/>
                </a:solidFill>
                <a:latin typeface="Calibri" pitchFamily="34" charset="0"/>
              </a:rPr>
              <a:t>          π+π−         </a:t>
            </a:r>
            <a:r>
              <a:rPr lang="en-GB" altLang="ru-RU" b="1">
                <a:solidFill>
                  <a:srgbClr val="000000"/>
                </a:solidFill>
                <a:latin typeface="Calibri" pitchFamily="34" charset="0"/>
              </a:rPr>
              <a:t>505.65 </a:t>
            </a:r>
            <a:r>
              <a:rPr lang="en-GB" altLang="ru-RU" b="1">
                <a:solidFill>
                  <a:srgbClr val="FF0000"/>
                </a:solidFill>
                <a:latin typeface="Calibri" pitchFamily="34" charset="0"/>
              </a:rPr>
              <a:t>±  3.09       </a:t>
            </a:r>
          </a:p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</a:tabLst>
            </a:pPr>
            <a:r>
              <a:rPr lang="en-GB" altLang="ru-RU">
                <a:solidFill>
                  <a:srgbClr val="000000"/>
                </a:solidFill>
                <a:latin typeface="Calibri" pitchFamily="34" charset="0"/>
              </a:rPr>
              <a:t>   π+π−2π0            </a:t>
            </a:r>
            <a:r>
              <a:rPr lang="en-GB" altLang="ru-RU" b="1">
                <a:solidFill>
                  <a:srgbClr val="000000"/>
                </a:solidFill>
                <a:latin typeface="Calibri" pitchFamily="34" charset="0"/>
              </a:rPr>
              <a:t>18.62 </a:t>
            </a:r>
            <a:r>
              <a:rPr lang="en-GB" altLang="ru-RU" b="1">
                <a:solidFill>
                  <a:srgbClr val="FF0000"/>
                </a:solidFill>
                <a:latin typeface="Calibri" pitchFamily="34" charset="0"/>
              </a:rPr>
              <a:t>±  1.15       </a:t>
            </a:r>
          </a:p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</a:tabLst>
            </a:pPr>
            <a:r>
              <a:rPr lang="en-GB" altLang="ru-RU">
                <a:solidFill>
                  <a:srgbClr val="000000"/>
                </a:solidFill>
                <a:latin typeface="Calibri" pitchFamily="34" charset="0"/>
              </a:rPr>
              <a:t>     π+π−π0            </a:t>
            </a:r>
            <a:r>
              <a:rPr lang="en-GB" altLang="ru-RU" b="1">
                <a:solidFill>
                  <a:srgbClr val="000000"/>
                </a:solidFill>
                <a:latin typeface="Calibri" pitchFamily="34" charset="0"/>
              </a:rPr>
              <a:t>47.38 </a:t>
            </a:r>
            <a:r>
              <a:rPr lang="en-GB" altLang="ru-RU" b="1">
                <a:solidFill>
                  <a:srgbClr val="FF0000"/>
                </a:solidFill>
                <a:latin typeface="Calibri" pitchFamily="34" charset="0"/>
              </a:rPr>
              <a:t>± 0.99  </a:t>
            </a:r>
            <a:r>
              <a:rPr lang="en-GB" altLang="ru-RU">
                <a:solidFill>
                  <a:srgbClr val="000000"/>
                </a:solidFill>
                <a:latin typeface="Calibri" pitchFamily="34" charset="0"/>
              </a:rPr>
              <a:t>(mostly from omega region)</a:t>
            </a:r>
          </a:p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</a:tabLst>
            </a:pPr>
            <a:r>
              <a:rPr lang="en-GB" altLang="ru-RU">
                <a:solidFill>
                  <a:srgbClr val="000000"/>
                </a:solidFill>
                <a:latin typeface="Calibri" pitchFamily="34" charset="0"/>
              </a:rPr>
              <a:t>    2π+2π−             </a:t>
            </a:r>
            <a:r>
              <a:rPr lang="en-GB" altLang="ru-RU" b="1">
                <a:solidFill>
                  <a:srgbClr val="000000"/>
                </a:solidFill>
                <a:latin typeface="Calibri" pitchFamily="34" charset="0"/>
              </a:rPr>
              <a:t>13.64 </a:t>
            </a:r>
            <a:r>
              <a:rPr lang="en-GB" altLang="ru-RU" b="1">
                <a:solidFill>
                  <a:srgbClr val="FF0000"/>
                </a:solidFill>
                <a:latin typeface="Calibri" pitchFamily="34" charset="0"/>
              </a:rPr>
              <a:t>±  0.36 </a:t>
            </a:r>
            <a:r>
              <a:rPr lang="en-GB" altLang="ru-RU">
                <a:solidFill>
                  <a:srgbClr val="000000"/>
                </a:solidFill>
                <a:latin typeface="Calibri" pitchFamily="34" charset="0"/>
              </a:rPr>
              <a:t>(BaBar)</a:t>
            </a:r>
          </a:p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</a:tabLst>
            </a:pPr>
            <a:r>
              <a:rPr lang="en-GB" altLang="ru-RU">
                <a:solidFill>
                  <a:srgbClr val="000000"/>
                </a:solidFill>
                <a:latin typeface="Calibri" pitchFamily="34" charset="0"/>
              </a:rPr>
              <a:t>        K+K-               </a:t>
            </a:r>
            <a:r>
              <a:rPr lang="en-GB" altLang="ru-RU" b="1">
                <a:solidFill>
                  <a:srgbClr val="000000"/>
                </a:solidFill>
                <a:latin typeface="Calibri" pitchFamily="34" charset="0"/>
              </a:rPr>
              <a:t>22.95 </a:t>
            </a:r>
            <a:r>
              <a:rPr lang="en-GB" altLang="ru-RU" b="1">
                <a:solidFill>
                  <a:srgbClr val="FF0000"/>
                </a:solidFill>
                <a:latin typeface="Calibri" pitchFamily="34" charset="0"/>
              </a:rPr>
              <a:t>±  0.26 </a:t>
            </a:r>
            <a:r>
              <a:rPr lang="en-GB" altLang="ru-RU">
                <a:solidFill>
                  <a:srgbClr val="000000"/>
                </a:solidFill>
                <a:latin typeface="Calibri" pitchFamily="34" charset="0"/>
              </a:rPr>
              <a:t>(BaBar)</a:t>
            </a:r>
          </a:p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</a:tabLst>
            </a:pPr>
            <a:r>
              <a:rPr lang="en-GB" altLang="ru-RU">
                <a:solidFill>
                  <a:srgbClr val="000000"/>
                </a:solidFill>
                <a:latin typeface="Calibri" pitchFamily="34" charset="0"/>
              </a:rPr>
              <a:t>Isospin relations:</a:t>
            </a:r>
            <a:r>
              <a:rPr lang="en-GB" altLang="ru-RU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en-GB" altLang="ru-RU" b="1">
                <a:latin typeface="Calibri" pitchFamily="34" charset="0"/>
              </a:rPr>
              <a:t>5.98</a:t>
            </a:r>
            <a:r>
              <a:rPr lang="en-GB" altLang="ru-RU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altLang="ru-RU" b="1">
                <a:solidFill>
                  <a:srgbClr val="FF0000"/>
                </a:solidFill>
                <a:latin typeface="Calibri" pitchFamily="34" charset="0"/>
              </a:rPr>
              <a:t>± 0.42  </a:t>
            </a:r>
            <a:r>
              <a:rPr lang="en-GB" altLang="ru-RU">
                <a:solidFill>
                  <a:srgbClr val="000000"/>
                </a:solidFill>
                <a:latin typeface="Calibri" pitchFamily="34" charset="0"/>
              </a:rPr>
              <a:t>for not measured  KK</a:t>
            </a:r>
            <a:r>
              <a:rPr lang="en-GB" altLang="ru-RU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en-GB" altLang="ru-RU">
                <a:solidFill>
                  <a:srgbClr val="000000"/>
                </a:solidFill>
                <a:latin typeface="Calibri" pitchFamily="34" charset="0"/>
              </a:rPr>
              <a:t>, KK2π, 2π4π0, 2π3π0</a:t>
            </a:r>
          </a:p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</a:tabLst>
            </a:pPr>
            <a:r>
              <a:rPr lang="en-GB" altLang="ru-RU">
                <a:solidFill>
                  <a:srgbClr val="000000"/>
                </a:solidFill>
                <a:latin typeface="Calibri" pitchFamily="34" charset="0"/>
              </a:rPr>
              <a:t>                                </a:t>
            </a:r>
            <a:r>
              <a:rPr lang="en-GB" altLang="ru-RU" b="1">
                <a:latin typeface="Calibri" pitchFamily="34" charset="0"/>
              </a:rPr>
              <a:t>12.46 </a:t>
            </a:r>
            <a:r>
              <a:rPr lang="en-GB" altLang="ru-RU" b="1">
                <a:solidFill>
                  <a:srgbClr val="FF0000"/>
                </a:solidFill>
                <a:latin typeface="Calibri" pitchFamily="34" charset="0"/>
              </a:rPr>
              <a:t>± 0.76 </a:t>
            </a:r>
            <a:r>
              <a:rPr lang="en-GB" altLang="ru-RU">
                <a:solidFill>
                  <a:srgbClr val="000000"/>
                </a:solidFill>
                <a:latin typeface="Calibri" pitchFamily="34" charset="0"/>
              </a:rPr>
              <a:t>for √s&lt;2 GeV)                                                             </a:t>
            </a:r>
          </a:p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</a:tabLst>
            </a:pPr>
            <a:r>
              <a:rPr lang="en-GB" altLang="ru-RU" sz="2000" b="1">
                <a:solidFill>
                  <a:srgbClr val="FF0000"/>
                </a:solidFill>
                <a:latin typeface="Calibri" pitchFamily="34" charset="0"/>
              </a:rPr>
              <a:t>(1.5 - 3σ of total error - crucial in case of isospin violation)</a:t>
            </a:r>
          </a:p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</a:tabLst>
            </a:pPr>
            <a:r>
              <a:rPr lang="en-GB" altLang="ru-RU">
                <a:solidFill>
                  <a:srgbClr val="000000"/>
                </a:solidFill>
                <a:latin typeface="Calibri" pitchFamily="34" charset="0"/>
              </a:rPr>
              <a:t>Rqcd[2-11GeV]     </a:t>
            </a:r>
            <a:r>
              <a:rPr lang="en-GB" altLang="ru-RU" b="1">
                <a:latin typeface="Calibri" pitchFamily="34" charset="0"/>
              </a:rPr>
              <a:t>41.19</a:t>
            </a:r>
            <a:r>
              <a:rPr lang="en-GB" altLang="ru-RU" b="1">
                <a:solidFill>
                  <a:srgbClr val="FF0000"/>
                </a:solidFill>
                <a:latin typeface="Calibri" pitchFamily="34" charset="0"/>
              </a:rPr>
              <a:t> ± 0.82</a:t>
            </a:r>
            <a:r>
              <a:rPr lang="en-GB" altLang="ru-RU" u="sng">
                <a:solidFill>
                  <a:srgbClr val="000000"/>
                </a:solidFill>
                <a:latin typeface="Calibri" pitchFamily="34" charset="0"/>
              </a:rPr>
              <a:t>                                               </a:t>
            </a:r>
          </a:p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</a:tabLst>
            </a:pPr>
            <a:r>
              <a:rPr lang="en-GB" altLang="ru-RU">
                <a:solidFill>
                  <a:srgbClr val="000000"/>
                </a:solidFill>
                <a:latin typeface="Calibri" pitchFamily="34" charset="0"/>
              </a:rPr>
              <a:t> LBL                            </a:t>
            </a:r>
            <a:r>
              <a:rPr lang="en-GB" altLang="ru-RU" b="1">
                <a:latin typeface="Calibri" pitchFamily="34" charset="0"/>
              </a:rPr>
              <a:t>10.5 </a:t>
            </a:r>
            <a:r>
              <a:rPr lang="en-GB" altLang="ru-RU" b="1">
                <a:solidFill>
                  <a:srgbClr val="FF0000"/>
                </a:solidFill>
                <a:latin typeface="Calibri" pitchFamily="34" charset="0"/>
              </a:rPr>
              <a:t>± 2.6    </a:t>
            </a:r>
            <a:r>
              <a:rPr lang="en-GB" altLang="ru-RU">
                <a:solidFill>
                  <a:srgbClr val="000000"/>
                </a:solidFill>
                <a:latin typeface="Calibri" pitchFamily="34" charset="0"/>
              </a:rPr>
              <a:t>Prades, de Rafael &amp; Vainshtein need more theory</a:t>
            </a:r>
          </a:p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</a:tabLst>
            </a:pPr>
            <a:r>
              <a:rPr lang="en-GB" altLang="ru-RU">
                <a:solidFill>
                  <a:srgbClr val="000000"/>
                </a:solidFill>
                <a:latin typeface="Calibri" pitchFamily="34" charset="0"/>
              </a:rPr>
              <a:t> Theory TOTAL                   </a:t>
            </a:r>
            <a:r>
              <a:rPr lang="en-GB" altLang="ru-RU" b="1">
                <a:solidFill>
                  <a:srgbClr val="FF0000"/>
                </a:solidFill>
                <a:latin typeface="Calibri" pitchFamily="34" charset="0"/>
              </a:rPr>
              <a:t>± 4.9</a:t>
            </a:r>
            <a:r>
              <a:rPr lang="en-GB" altLang="ru-RU">
                <a:solidFill>
                  <a:srgbClr val="FF0000"/>
                </a:solidFill>
                <a:latin typeface="Calibri" pitchFamily="34" charset="0"/>
              </a:rPr>
              <a:t>                       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0" y="620713"/>
            <a:ext cx="8893175" cy="784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</a:tabLst>
            </a:pPr>
            <a:r>
              <a:rPr lang="en-GB" altLang="ru-RU">
                <a:solidFill>
                  <a:srgbClr val="000000"/>
                </a:solidFill>
                <a:latin typeface="Comic Sans MS" pitchFamily="66" charset="0"/>
              </a:rPr>
              <a:t>                             </a:t>
            </a:r>
            <a:r>
              <a:rPr lang="en-GB" altLang="ru-RU" sz="2000" b="1">
                <a:solidFill>
                  <a:srgbClr val="000000"/>
                </a:solidFill>
                <a:latin typeface="Comic Sans MS" pitchFamily="66" charset="0"/>
              </a:rPr>
              <a:t>a</a:t>
            </a:r>
            <a:r>
              <a:rPr lang="en-GB" altLang="ru-RU" sz="2000" b="1" baseline="-33000">
                <a:solidFill>
                  <a:srgbClr val="000000"/>
                </a:solidFill>
                <a:latin typeface="Comic Sans MS" pitchFamily="66" charset="0"/>
              </a:rPr>
              <a:t>μ</a:t>
            </a:r>
            <a:r>
              <a:rPr lang="en-GB" altLang="ru-RU" sz="2000" b="1" baseline="33000">
                <a:solidFill>
                  <a:srgbClr val="000000"/>
                </a:solidFill>
                <a:latin typeface="Comic Sans MS" pitchFamily="66" charset="0"/>
              </a:rPr>
              <a:t>exp</a:t>
            </a:r>
            <a:r>
              <a:rPr lang="en-GB" altLang="ru-RU" baseline="330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altLang="ru-RU">
                <a:solidFill>
                  <a:srgbClr val="000000"/>
                </a:solidFill>
                <a:latin typeface="Comic Sans MS" pitchFamily="66" charset="0"/>
              </a:rPr>
              <a:t>= (g-2)</a:t>
            </a:r>
            <a:r>
              <a:rPr lang="en-GB" altLang="ru-RU" baseline="-33000">
                <a:solidFill>
                  <a:srgbClr val="000000"/>
                </a:solidFill>
                <a:latin typeface="Comic Sans MS" pitchFamily="66" charset="0"/>
              </a:rPr>
              <a:t>μ</a:t>
            </a:r>
            <a:r>
              <a:rPr lang="en-GB" altLang="ru-RU">
                <a:solidFill>
                  <a:srgbClr val="000000"/>
                </a:solidFill>
                <a:latin typeface="Comic Sans MS" pitchFamily="66" charset="0"/>
              </a:rPr>
              <a:t>/2 = (11 659 208.9 </a:t>
            </a:r>
            <a:r>
              <a:rPr lang="en-GB" altLang="ru-RU" b="1">
                <a:solidFill>
                  <a:srgbClr val="FF0000"/>
                </a:solidFill>
                <a:latin typeface="Comic Sans MS" pitchFamily="66" charset="0"/>
              </a:rPr>
              <a:t>± 6.3</a:t>
            </a:r>
            <a:r>
              <a:rPr lang="en-GB" altLang="ru-RU">
                <a:latin typeface="Comic Sans MS" pitchFamily="66" charset="0"/>
              </a:rPr>
              <a:t>)</a:t>
            </a:r>
            <a:r>
              <a:rPr lang="en-GB" altLang="ru-RU">
                <a:solidFill>
                  <a:srgbClr val="000000"/>
                </a:solidFill>
                <a:latin typeface="Comic Sans MS" pitchFamily="66" charset="0"/>
              </a:rPr>
              <a:t>x 10</a:t>
            </a:r>
            <a:r>
              <a:rPr lang="en-GB" altLang="ru-RU" baseline="33000">
                <a:solidFill>
                  <a:srgbClr val="000000"/>
                </a:solidFill>
                <a:latin typeface="Comic Sans MS" pitchFamily="66" charset="0"/>
              </a:rPr>
              <a:t>-10</a:t>
            </a:r>
            <a:r>
              <a:rPr lang="en-GB" altLang="ru-RU">
                <a:solidFill>
                  <a:srgbClr val="000000"/>
                </a:solidFill>
                <a:latin typeface="Comic Sans MS" pitchFamily="66" charset="0"/>
              </a:rPr>
              <a:t>                          </a:t>
            </a:r>
          </a:p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</a:tabLst>
            </a:pPr>
            <a:r>
              <a:rPr lang="en-GB" altLang="ru-RU">
                <a:solidFill>
                  <a:srgbClr val="000000"/>
                </a:solidFill>
                <a:latin typeface="Comic Sans MS" pitchFamily="66" charset="0"/>
              </a:rPr>
              <a:t>                        </a:t>
            </a:r>
            <a:r>
              <a:rPr lang="en-GB" altLang="ru-RU" sz="2000" b="1">
                <a:solidFill>
                  <a:srgbClr val="000000"/>
                </a:solidFill>
                <a:latin typeface="Comic Sans MS" pitchFamily="66" charset="0"/>
              </a:rPr>
              <a:t>a</a:t>
            </a:r>
            <a:r>
              <a:rPr lang="en-GB" altLang="ru-RU" sz="2000" b="1" baseline="-33000">
                <a:solidFill>
                  <a:srgbClr val="000000"/>
                </a:solidFill>
                <a:latin typeface="Comic Sans MS" pitchFamily="66" charset="0"/>
              </a:rPr>
              <a:t>μ</a:t>
            </a:r>
            <a:r>
              <a:rPr lang="en-GB" altLang="ru-RU" sz="2000" b="1" baseline="33000">
                <a:solidFill>
                  <a:srgbClr val="000000"/>
                </a:solidFill>
                <a:latin typeface="Comic Sans MS" pitchFamily="66" charset="0"/>
              </a:rPr>
              <a:t>th </a:t>
            </a:r>
            <a:r>
              <a:rPr lang="en-GB" altLang="ru-RU" sz="2000" b="1">
                <a:solidFill>
                  <a:srgbClr val="000000"/>
                </a:solidFill>
                <a:latin typeface="Comic Sans MS" pitchFamily="66" charset="0"/>
              </a:rPr>
              <a:t>=  a</a:t>
            </a:r>
            <a:r>
              <a:rPr lang="en-GB" altLang="ru-RU" sz="2000" b="1" baseline="-33000">
                <a:solidFill>
                  <a:srgbClr val="000000"/>
                </a:solidFill>
                <a:latin typeface="Comic Sans MS" pitchFamily="66" charset="0"/>
              </a:rPr>
              <a:t>μ</a:t>
            </a:r>
            <a:r>
              <a:rPr lang="en-GB" altLang="ru-RU" sz="2000" b="1" baseline="33000">
                <a:solidFill>
                  <a:srgbClr val="000000"/>
                </a:solidFill>
                <a:latin typeface="Comic Sans MS" pitchFamily="66" charset="0"/>
              </a:rPr>
              <a:t>QED  </a:t>
            </a:r>
            <a:r>
              <a:rPr lang="en-GB" altLang="ru-RU" sz="2000" b="1">
                <a:solidFill>
                  <a:srgbClr val="000000"/>
                </a:solidFill>
                <a:latin typeface="Comic Sans MS" pitchFamily="66" charset="0"/>
              </a:rPr>
              <a:t>+  a</a:t>
            </a:r>
            <a:r>
              <a:rPr lang="en-GB" altLang="ru-RU" sz="2000" b="1" baseline="-33000">
                <a:solidFill>
                  <a:srgbClr val="000000"/>
                </a:solidFill>
                <a:latin typeface="Comic Sans MS" pitchFamily="66" charset="0"/>
              </a:rPr>
              <a:t>μ</a:t>
            </a:r>
            <a:r>
              <a:rPr lang="en-GB" altLang="ru-RU" sz="2000" b="1" baseline="33000">
                <a:solidFill>
                  <a:srgbClr val="000000"/>
                </a:solidFill>
                <a:latin typeface="Comic Sans MS" pitchFamily="66" charset="0"/>
              </a:rPr>
              <a:t>EW </a:t>
            </a:r>
            <a:r>
              <a:rPr lang="en-GB" altLang="ru-RU" sz="2000" b="1">
                <a:solidFill>
                  <a:srgbClr val="000000"/>
                </a:solidFill>
                <a:latin typeface="Comic Sans MS" pitchFamily="66" charset="0"/>
              </a:rPr>
              <a:t>+  a</a:t>
            </a:r>
            <a:r>
              <a:rPr lang="en-GB" altLang="ru-RU" sz="2000" b="1" baseline="-33000">
                <a:solidFill>
                  <a:srgbClr val="000000"/>
                </a:solidFill>
                <a:latin typeface="Comic Sans MS" pitchFamily="66" charset="0"/>
              </a:rPr>
              <a:t>μ</a:t>
            </a:r>
            <a:r>
              <a:rPr lang="en-GB" altLang="ru-RU" sz="2000" b="1" baseline="33000">
                <a:solidFill>
                  <a:srgbClr val="000000"/>
                </a:solidFill>
                <a:latin typeface="Comic Sans MS" pitchFamily="66" charset="0"/>
              </a:rPr>
              <a:t>hadr </a:t>
            </a:r>
            <a:r>
              <a:rPr lang="en-GB" altLang="ru-RU" sz="2000" b="1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GB" altLang="ru-RU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(Exp. – Theor.)</a:t>
            </a:r>
            <a:r>
              <a:rPr lang="en-GB" altLang="ru-RU" baseline="33000">
                <a:solidFill>
                  <a:srgbClr val="000000"/>
                </a:solidFill>
                <a:latin typeface="Comic Sans MS" pitchFamily="66" charset="0"/>
              </a:rPr>
              <a:t>        </a:t>
            </a:r>
          </a:p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</a:tabLst>
            </a:pPr>
            <a:endParaRPr lang="en-GB" alt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179388" y="2492375"/>
            <a:ext cx="6477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</a:tabLst>
            </a:pPr>
            <a:r>
              <a:rPr lang="en-GB" altLang="ru-RU" sz="2400">
                <a:solidFill>
                  <a:srgbClr val="000080"/>
                </a:solidFill>
                <a:latin typeface="Calibri" pitchFamily="34" charset="0"/>
              </a:rPr>
              <a:t>δa</a:t>
            </a:r>
            <a:r>
              <a:rPr lang="en-GB" altLang="ru-RU" sz="2400" baseline="-33000">
                <a:solidFill>
                  <a:srgbClr val="000080"/>
                </a:solidFill>
                <a:latin typeface="Calibri" pitchFamily="34" charset="0"/>
              </a:rPr>
              <a:t>μ</a:t>
            </a:r>
          </a:p>
        </p:txBody>
      </p:sp>
      <p:sp>
        <p:nvSpPr>
          <p:cNvPr id="57351" name="Text Box 9"/>
          <p:cNvSpPr txBox="1">
            <a:spLocks noChangeArrowheads="1"/>
          </p:cNvSpPr>
          <p:nvPr/>
        </p:nvSpPr>
        <p:spPr bwMode="auto">
          <a:xfrm>
            <a:off x="7164388" y="1035050"/>
            <a:ext cx="1368425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eaLnBrk="1" hangingPunct="1">
              <a:lnSpc>
                <a:spcPct val="102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</a:tabLst>
            </a:pPr>
            <a:r>
              <a:rPr lang="en-GB" altLang="ru-RU" sz="2000">
                <a:solidFill>
                  <a:srgbClr val="FF0000"/>
                </a:solidFill>
                <a:latin typeface="Comic Sans MS" pitchFamily="66" charset="0"/>
              </a:rPr>
              <a:t>~3.3-3.6</a:t>
            </a:r>
            <a:r>
              <a:rPr lang="en-GB" altLang="ru-RU" sz="200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</a:t>
            </a:r>
            <a:r>
              <a:rPr lang="en-GB" altLang="ru-RU" sz="200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573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550" y="0"/>
            <a:ext cx="1187450" cy="1211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965450"/>
            <a:ext cx="441801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997200"/>
            <a:ext cx="44434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6625" y="620713"/>
            <a:ext cx="43624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илиния 2"/>
          <p:cNvSpPr/>
          <p:nvPr/>
        </p:nvSpPr>
        <p:spPr>
          <a:xfrm>
            <a:off x="1187450" y="-26988"/>
            <a:ext cx="6694488" cy="719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81638" tIns="63351" rIns="81638" bIns="40819" compatLnSpc="0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  <a:ea typeface="DejaVu Sans" pitchFamily="2"/>
                <a:cs typeface="DejaVu Sans" pitchFamily="2"/>
              </a:rPr>
              <a:t>Simulation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  <a:ea typeface="DejaVu Sans" pitchFamily="2"/>
                <a:cs typeface="DejaVu Sans" pitchFamily="2"/>
              </a:rPr>
              <a:t>vs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  <a:ea typeface="DejaVu Sans" pitchFamily="2"/>
                <a:cs typeface="DejaVu Sans" pitchFamily="2"/>
              </a:rPr>
              <a:t> Experiment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  <a:ea typeface="DejaVu Sans" pitchFamily="2"/>
              <a:cs typeface="DejaVu Sans" pitchFamily="2"/>
            </a:endParaRPr>
          </a:p>
        </p:txBody>
      </p:sp>
      <p:pic>
        <p:nvPicPr>
          <p:cNvPr id="15366" name="Рисунок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620713"/>
            <a:ext cx="44434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445125"/>
            <a:ext cx="9078913" cy="150971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compatLnSpc="0">
            <a:spAutoFit/>
          </a:bodyPr>
          <a:lstStyle/>
          <a:p>
            <a:pPr algn="ctr" eaLnBrk="1" hangingPunct="1">
              <a:buFont typeface="Times New Roman" pitchFamily="16" charset="0"/>
              <a:buNone/>
              <a:defRPr sz="2600"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ea typeface="DejaVu LGC Sans" pitchFamily="2"/>
                <a:cs typeface="DejaVu LGC Sans" pitchFamily="2"/>
              </a:rPr>
              <a:t>Comparison of the experimental angular and momentum distributions with simulation at energy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DejaVu LGC Sans" pitchFamily="2"/>
                <a:cs typeface="DejaVu LGC Sans" pitchFamily="2"/>
              </a:rPr>
              <a:t>1800 MeV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ea typeface="DejaVu LGC Sans" pitchFamily="2"/>
                <a:cs typeface="DejaVu LGC Sans" pitchFamily="2"/>
              </a:rPr>
              <a:t>in the center of mass.</a:t>
            </a:r>
          </a:p>
          <a:p>
            <a:pPr algn="ctr" eaLnBrk="1" hangingPunct="1">
              <a:buFont typeface="Times New Roman" pitchFamily="16" charset="0"/>
              <a:buNone/>
              <a:defRPr sz="2600"/>
            </a:pPr>
            <a:endParaRPr lang="en-US" sz="1814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DejaVu LGC Sans" pitchFamily="2"/>
              <a:cs typeface="DejaVu LGC Sans" pitchFamily="2"/>
            </a:endParaRPr>
          </a:p>
          <a:p>
            <a:pPr algn="ctr" eaLnBrk="1" hangingPunct="1">
              <a:buFont typeface="Times New Roman" pitchFamily="16" charset="0"/>
              <a:buNone/>
              <a:defRPr sz="2600"/>
            </a:pPr>
            <a:r>
              <a:rPr lang="en-US" sz="2400" cap="all" dirty="0">
                <a:solidFill>
                  <a:srgbClr val="FF0000"/>
                </a:solidFill>
                <a:latin typeface="Comic Sans MS" panose="030F0702030302020204" pitchFamily="66" charset="0"/>
                <a:ea typeface="DejaVu LGC Sans" pitchFamily="2"/>
                <a:cs typeface="Aharoni" panose="02010803020104030203" pitchFamily="2" charset="-79"/>
              </a:rPr>
              <a:t>Red – experimental</a:t>
            </a:r>
            <a:r>
              <a:rPr lang="en-US" sz="2400" cap="all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DejaVu LGC Sans" pitchFamily="2"/>
                <a:cs typeface="Aharoni" panose="02010803020104030203" pitchFamily="2" charset="-79"/>
              </a:rPr>
              <a:t>        </a:t>
            </a:r>
            <a:r>
              <a:rPr lang="en-US" sz="2400" cap="all" dirty="0">
                <a:solidFill>
                  <a:srgbClr val="002060"/>
                </a:solidFill>
                <a:latin typeface="Comic Sans MS" panose="030F0702030302020204" pitchFamily="66" charset="0"/>
                <a:ea typeface="DejaVu LGC Sans" pitchFamily="2"/>
                <a:cs typeface="Aharoni" panose="02010803020104030203" pitchFamily="2" charset="-79"/>
              </a:rPr>
              <a:t>blue – simulation</a:t>
            </a:r>
          </a:p>
        </p:txBody>
      </p:sp>
      <p:pic>
        <p:nvPicPr>
          <p:cNvPr id="1536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33338"/>
            <a:ext cx="1106488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52513"/>
          </a:xfrm>
          <a:effectLst>
            <a:outerShdw dist="50912" dir="2700000" algn="ctr" rotWithShape="0">
              <a:srgbClr val="C0C0C0">
                <a:alpha val="50026"/>
              </a:srgbClr>
            </a:outerShdw>
          </a:effectLst>
        </p:spPr>
        <p:txBody>
          <a:bodyPr tIns="28802"/>
          <a:lstStyle/>
          <a:p>
            <a:pP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  <a:tab pos="8556625" algn="l"/>
                <a:tab pos="8964613" algn="l"/>
              </a:tabLst>
            </a:pPr>
            <a:r>
              <a:rPr lang="en-US" altLang="ru-RU" sz="3200" smtClean="0">
                <a:solidFill>
                  <a:srgbClr val="002060"/>
                </a:solidFill>
                <a:latin typeface="Comic Sans MS" pitchFamily="66" charset="0"/>
              </a:rPr>
              <a:t>Back slides</a:t>
            </a:r>
            <a:endParaRPr lang="ru-RU" altLang="ru-RU" sz="320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915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013" y="44450"/>
            <a:ext cx="12620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0C5568-3339-42FB-93EF-DAC479DC0617}" type="slidenum">
              <a:rPr lang="ru-RU" altLang="ru-RU"/>
              <a:pPr/>
              <a:t>26</a:t>
            </a:fld>
            <a:endParaRPr lang="ru-RU" altLang="ru-RU"/>
          </a:p>
        </p:txBody>
      </p:sp>
      <p:pic>
        <p:nvPicPr>
          <p:cNvPr id="49157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1" y="0"/>
            <a:ext cx="605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88950"/>
          </a:xfrm>
          <a:effectLst>
            <a:outerShdw dist="50912" dir="2700000" algn="ctr" rotWithShape="0">
              <a:srgbClr val="C0C0C0">
                <a:alpha val="50026"/>
              </a:srgbClr>
            </a:outerShdw>
          </a:effectLst>
        </p:spPr>
        <p:txBody>
          <a:bodyPr tIns="28802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1179513" y="819150"/>
            <a:ext cx="1230312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</a:tabLst>
            </a:pPr>
            <a:r>
              <a:rPr lang="en-GB" altLang="ru-RU" sz="3600">
                <a:solidFill>
                  <a:srgbClr val="00FF00"/>
                </a:solidFill>
                <a:latin typeface="Calibri" pitchFamily="34" charset="0"/>
              </a:rPr>
              <a:t>SND</a:t>
            </a: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7472363" y="850900"/>
            <a:ext cx="1692275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</a:tabLst>
            </a:pPr>
            <a:r>
              <a:rPr lang="en-GB" altLang="ru-RU" sz="3600">
                <a:solidFill>
                  <a:srgbClr val="00FF00"/>
                </a:solidFill>
                <a:latin typeface="Calibri" pitchFamily="34" charset="0"/>
              </a:rPr>
              <a:t>CMD-3</a:t>
            </a:r>
          </a:p>
        </p:txBody>
      </p:sp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3240088" y="255588"/>
            <a:ext cx="2727325" cy="72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eaLnBrk="1" hangingPunct="1">
              <a:lnSpc>
                <a:spcPct val="116000"/>
              </a:lnSpc>
              <a:buClr>
                <a:srgbClr val="000000"/>
              </a:buCl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</a:tabLst>
            </a:pPr>
            <a:r>
              <a:rPr lang="en-GB" altLang="ru-RU" sz="3600">
                <a:solidFill>
                  <a:srgbClr val="00FF00"/>
                </a:solidFill>
                <a:latin typeface="Calibri" pitchFamily="34" charset="0"/>
              </a:rPr>
              <a:t>VEPP-2000</a:t>
            </a:r>
          </a:p>
        </p:txBody>
      </p:sp>
      <p:pic>
        <p:nvPicPr>
          <p:cNvPr id="593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0"/>
            <a:ext cx="1187450" cy="1211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940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245A58-1A60-4360-99D4-80B72CADC258}" type="slidenum">
              <a:rPr lang="ru-RU" altLang="ru-RU"/>
              <a:pPr/>
              <a:t>27</a:t>
            </a:fld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125" y="4445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Rot="1" noChangeArrowheads="1"/>
          </p:cNvSpPr>
          <p:nvPr/>
        </p:nvSpPr>
        <p:spPr bwMode="auto">
          <a:xfrm>
            <a:off x="1692275" y="-26988"/>
            <a:ext cx="568801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eaLnBrk="1" hangingPunct="1"/>
            <a:r>
              <a:rPr lang="en-US" altLang="ru-RU" sz="3200" b="1">
                <a:solidFill>
                  <a:srgbClr val="000066"/>
                </a:solidFill>
                <a:latin typeface="Comic Sans MS" pitchFamily="66" charset="0"/>
              </a:rPr>
              <a:t>3D view CMD-3 detector</a:t>
            </a:r>
            <a:r>
              <a:rPr lang="en-US" altLang="ru-RU" sz="26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ru-RU" altLang="ru-RU" sz="2600" b="1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172" name="Picture 3" descr="g4RayTracer"/>
          <p:cNvPicPr>
            <a:picLocks noChangeAspect="1" noChangeArrowheads="1"/>
          </p:cNvPicPr>
          <p:nvPr/>
        </p:nvPicPr>
        <p:blipFill>
          <a:blip r:embed="rId4" cstate="print"/>
          <a:srcRect r="3629"/>
          <a:stretch>
            <a:fillRect/>
          </a:stretch>
        </p:blipFill>
        <p:spPr bwMode="auto">
          <a:xfrm>
            <a:off x="0" y="1628775"/>
            <a:ext cx="51720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4284663" y="1562100"/>
            <a:ext cx="48609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en-US" altLang="ru-RU">
                <a:latin typeface="Comic Sans MS" pitchFamily="66" charset="0"/>
              </a:rPr>
              <a:t>DC – 1218 hexagonal cells with sensitive </a:t>
            </a:r>
          </a:p>
          <a:p>
            <a:r>
              <a:rPr lang="en-US" altLang="ru-RU">
                <a:latin typeface="Comic Sans MS" pitchFamily="66" charset="0"/>
              </a:rPr>
              <a:t>wires, W-Re alloy,  15 </a:t>
            </a:r>
            <a:r>
              <a:rPr lang="en-US" altLang="ru-RU">
                <a:latin typeface="Comic Sans MS" pitchFamily="66" charset="0"/>
                <a:sym typeface="Symbol" pitchFamily="18" charset="2"/>
              </a:rPr>
              <a:t></a:t>
            </a:r>
            <a:r>
              <a:rPr lang="en-US" altLang="ru-RU">
                <a:latin typeface="Comic Sans MS" pitchFamily="66" charset="0"/>
              </a:rPr>
              <a:t> in diameter.</a:t>
            </a:r>
          </a:p>
          <a:p>
            <a:endParaRPr lang="en-US" altLang="ru-RU">
              <a:latin typeface="Comic Sans MS" pitchFamily="66" charset="0"/>
            </a:endParaRPr>
          </a:p>
          <a:p>
            <a:r>
              <a:rPr lang="en-US" altLang="ru-RU">
                <a:latin typeface="Comic Sans MS" pitchFamily="66" charset="0"/>
              </a:rPr>
              <a:t>Z-chamber – start FLT, precise determine </a:t>
            </a:r>
          </a:p>
          <a:p>
            <a:r>
              <a:rPr lang="en-US" altLang="ru-RU">
                <a:latin typeface="Comic Sans MS" pitchFamily="66" charset="0"/>
              </a:rPr>
              <a:t>z-coordinate </a:t>
            </a:r>
            <a:r>
              <a:rPr lang="en-US" altLang="ru-RU">
                <a:latin typeface="Comic Sans MS" pitchFamily="66" charset="0"/>
                <a:cs typeface="Times New Roman" pitchFamily="18" charset="0"/>
              </a:rPr>
              <a:t>~ 500</a:t>
            </a:r>
            <a:r>
              <a:rPr lang="en-US" altLang="ru-RU">
                <a:latin typeface="Comic Sans MS" pitchFamily="66" charset="0"/>
                <a:cs typeface="Times New Roman" pitchFamily="18" charset="0"/>
                <a:sym typeface="Symbol" pitchFamily="18" charset="2"/>
              </a:rPr>
              <a:t> </a:t>
            </a:r>
            <a:r>
              <a:rPr lang="en-US" altLang="ru-RU">
                <a:latin typeface="Comic Sans MS" pitchFamily="66" charset="0"/>
              </a:rPr>
              <a:t>(acceptance)</a:t>
            </a:r>
          </a:p>
          <a:p>
            <a:endParaRPr lang="en-US" altLang="ru-RU">
              <a:latin typeface="Comic Sans MS" pitchFamily="66" charset="0"/>
            </a:endParaRPr>
          </a:p>
          <a:p>
            <a:r>
              <a:rPr lang="en-US" altLang="ru-RU">
                <a:latin typeface="Comic Sans MS" pitchFamily="66" charset="0"/>
              </a:rPr>
              <a:t>LXe calorimeter thickness 5X</a:t>
            </a:r>
            <a:r>
              <a:rPr lang="en-US" altLang="ru-RU" baseline="-20000">
                <a:latin typeface="Comic Sans MS" pitchFamily="66" charset="0"/>
              </a:rPr>
              <a:t>0</a:t>
            </a:r>
            <a:r>
              <a:rPr lang="en-US" altLang="ru-RU">
                <a:latin typeface="Comic Sans MS" pitchFamily="66" charset="0"/>
              </a:rPr>
              <a:t>, 264 towers &amp; 2112 strips. Spatial </a:t>
            </a:r>
            <a:r>
              <a:rPr lang="ru-RU" altLang="ru-RU">
                <a:latin typeface="Comic Sans MS" pitchFamily="66" charset="0"/>
              </a:rPr>
              <a:t> </a:t>
            </a:r>
            <a:r>
              <a:rPr lang="en-US" altLang="ru-RU">
                <a:latin typeface="Comic Sans MS" pitchFamily="66" charset="0"/>
              </a:rPr>
              <a:t>resolution 1 – 2 mm  </a:t>
            </a:r>
            <a:endParaRPr lang="en-US" altLang="ru-RU" baseline="-20000">
              <a:latin typeface="Comic Sans MS" pitchFamily="66" charset="0"/>
            </a:endParaRPr>
          </a:p>
          <a:p>
            <a:endParaRPr lang="en-US" altLang="ru-RU">
              <a:latin typeface="Comic Sans MS" pitchFamily="66" charset="0"/>
            </a:endParaRPr>
          </a:p>
          <a:p>
            <a:r>
              <a:rPr lang="en-US" altLang="ru-RU">
                <a:latin typeface="Comic Sans MS" pitchFamily="66" charset="0"/>
              </a:rPr>
              <a:t>Calorimeter with CsI crystals (</a:t>
            </a:r>
            <a:r>
              <a:rPr lang="en-US" altLang="ru-RU">
                <a:latin typeface="Comic Sans MS" pitchFamily="66" charset="0"/>
                <a:sym typeface="Symbol" pitchFamily="18" charset="2"/>
              </a:rPr>
              <a:t>3,5 t</a:t>
            </a:r>
            <a:r>
              <a:rPr lang="en-US" altLang="ru-RU">
                <a:latin typeface="Comic Sans MS" pitchFamily="66" charset="0"/>
              </a:rPr>
              <a:t>), 8 octants, </a:t>
            </a:r>
            <a:r>
              <a:rPr lang="ru-RU" altLang="ru-RU">
                <a:latin typeface="Comic Sans MS" pitchFamily="66" charset="0"/>
              </a:rPr>
              <a:t> </a:t>
            </a:r>
            <a:r>
              <a:rPr lang="en-US" altLang="ru-RU">
                <a:latin typeface="Comic Sans MS" pitchFamily="66" charset="0"/>
              </a:rPr>
              <a:t>number of crystals - 1152, 8 X</a:t>
            </a:r>
            <a:r>
              <a:rPr lang="en-US" altLang="ru-RU" baseline="-20000">
                <a:latin typeface="Comic Sans MS" pitchFamily="66" charset="0"/>
              </a:rPr>
              <a:t>0</a:t>
            </a:r>
            <a:r>
              <a:rPr lang="en-US" altLang="ru-RU">
                <a:latin typeface="Comic Sans MS" pitchFamily="66" charset="0"/>
              </a:rPr>
              <a:t>.</a:t>
            </a:r>
          </a:p>
          <a:p>
            <a:endParaRPr lang="en-US" altLang="ru-RU">
              <a:latin typeface="Comic Sans MS" pitchFamily="66" charset="0"/>
            </a:endParaRPr>
          </a:p>
          <a:p>
            <a:r>
              <a:rPr lang="en-US" altLang="ru-RU">
                <a:latin typeface="Comic Sans MS" pitchFamily="66" charset="0"/>
              </a:rPr>
              <a:t>TOF – 16 counters, time resolution </a:t>
            </a:r>
            <a:r>
              <a:rPr lang="en-US" altLang="ru-RU">
                <a:latin typeface="Comic Sans MS" pitchFamily="66" charset="0"/>
                <a:cs typeface="Times New Roman" pitchFamily="18" charset="0"/>
              </a:rPr>
              <a:t>~ 1ns</a:t>
            </a:r>
            <a:r>
              <a:rPr lang="en-US" altLang="ru-RU">
                <a:latin typeface="Comic Sans MS" pitchFamily="66" charset="0"/>
              </a:rPr>
              <a:t> </a:t>
            </a:r>
          </a:p>
          <a:p>
            <a:endParaRPr lang="en-US" altLang="ru-RU">
              <a:latin typeface="Comic Sans MS" pitchFamily="66" charset="0"/>
            </a:endParaRPr>
          </a:p>
          <a:p>
            <a:r>
              <a:rPr lang="en-US" altLang="ru-RU">
                <a:latin typeface="Comic Sans MS" pitchFamily="66" charset="0"/>
              </a:rPr>
              <a:t>Muon range system – 8 octants (cosmic veto, time resolution ~ 1ns )</a:t>
            </a:r>
          </a:p>
          <a:p>
            <a:r>
              <a:rPr lang="en-US" altLang="ru-RU">
                <a:latin typeface="Comic Sans MS" pitchFamily="66" charset="0"/>
              </a:rPr>
              <a:t> </a:t>
            </a:r>
          </a:p>
          <a:p>
            <a:r>
              <a:rPr lang="en-US" altLang="ru-RU">
                <a:latin typeface="Comic Sans MS" pitchFamily="66" charset="0"/>
              </a:rPr>
              <a:t>Magnetic field is about 1.3 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125" y="4445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Rot="1" noChangeArrowheads="1"/>
          </p:cNvSpPr>
          <p:nvPr/>
        </p:nvSpPr>
        <p:spPr bwMode="auto">
          <a:xfrm>
            <a:off x="0" y="636588"/>
            <a:ext cx="91440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 err="1">
                <a:latin typeface="Comic Sans MS" pitchFamily="64" charset="0"/>
                <a:cs typeface="Arial" charset="0"/>
              </a:rPr>
              <a:t>Hadronic</a:t>
            </a:r>
            <a:r>
              <a:rPr lang="en-US" sz="2000" dirty="0">
                <a:latin typeface="Comic Sans MS" pitchFamily="64" charset="0"/>
                <a:cs typeface="Arial" charset="0"/>
              </a:rPr>
              <a:t> contribution to (g-2)/2 of </a:t>
            </a:r>
            <a:r>
              <a:rPr lang="en-US" sz="2000" dirty="0" err="1">
                <a:latin typeface="Comic Sans MS" pitchFamily="64" charset="0"/>
                <a:cs typeface="Arial" charset="0"/>
              </a:rPr>
              <a:t>muon</a:t>
            </a:r>
            <a:r>
              <a:rPr lang="en-US" sz="2000" dirty="0">
                <a:latin typeface="Comic Sans MS" pitchFamily="64" charset="0"/>
                <a:cs typeface="Arial" charset="0"/>
              </a:rPr>
              <a:t>, coming from VEPP-2000 </a:t>
            </a:r>
          </a:p>
          <a:p>
            <a:pPr eaLnBrk="1" hangingPunct="1">
              <a:defRPr/>
            </a:pPr>
            <a:r>
              <a:rPr lang="en-US" sz="2000" dirty="0">
                <a:latin typeface="Comic Sans MS" pitchFamily="64" charset="0"/>
                <a:cs typeface="Arial" charset="0"/>
              </a:rPr>
              <a:t>energy range, is about 92 % 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8000"/>
                </a:solidFill>
                <a:latin typeface="Comic Sans MS" pitchFamily="64" charset="0"/>
                <a:cs typeface="Arial" charset="0"/>
              </a:rPr>
              <a:t>One of the aim of experiments with CMD-3 is to measure the main </a:t>
            </a:r>
          </a:p>
          <a:p>
            <a:pPr eaLnBrk="1" hangingPunct="1">
              <a:defRPr/>
            </a:pPr>
            <a:r>
              <a:rPr lang="en-US" sz="2000" dirty="0" err="1">
                <a:solidFill>
                  <a:srgbClr val="008000"/>
                </a:solidFill>
                <a:latin typeface="Comic Sans MS" pitchFamily="64" charset="0"/>
                <a:cs typeface="Arial" charset="0"/>
              </a:rPr>
              <a:t>multihadrons</a:t>
            </a:r>
            <a:r>
              <a:rPr lang="en-US" sz="2000" dirty="0">
                <a:solidFill>
                  <a:srgbClr val="008000"/>
                </a:solidFill>
                <a:latin typeface="Comic Sans MS" pitchFamily="64" charset="0"/>
                <a:cs typeface="Arial" charset="0"/>
              </a:rPr>
              <a:t> XS with systematic uncertainty smaller than 3% (</a:t>
            </a:r>
            <a:r>
              <a:rPr lang="en-US" sz="2000" dirty="0">
                <a:solidFill>
                  <a:srgbClr val="008000"/>
                </a:solidFill>
                <a:latin typeface="Comic Sans MS" pitchFamily="64" charset="0"/>
                <a:cs typeface="Arial" charset="0"/>
                <a:sym typeface="Symbol"/>
              </a:rPr>
              <a:t></a:t>
            </a:r>
            <a:r>
              <a:rPr lang="en-US" sz="2000" dirty="0" smtClean="0">
                <a:solidFill>
                  <a:srgbClr val="008000"/>
                </a:solidFill>
                <a:latin typeface="Comic Sans MS" pitchFamily="64" charset="0"/>
                <a:cs typeface="Arial" charset="0"/>
                <a:sym typeface="Symbol"/>
              </a:rPr>
              <a:t>0.</a:t>
            </a:r>
            <a:r>
              <a:rPr lang="ru-RU" sz="2000" dirty="0" smtClean="0">
                <a:solidFill>
                  <a:srgbClr val="008000"/>
                </a:solidFill>
                <a:latin typeface="Comic Sans MS" pitchFamily="64" charset="0"/>
                <a:cs typeface="Arial" charset="0"/>
                <a:sym typeface="Symbol"/>
              </a:rPr>
              <a:t>0</a:t>
            </a:r>
            <a:r>
              <a:rPr lang="en-US" sz="2000" dirty="0" smtClean="0">
                <a:solidFill>
                  <a:srgbClr val="008000"/>
                </a:solidFill>
                <a:latin typeface="Comic Sans MS" pitchFamily="64" charset="0"/>
                <a:cs typeface="Arial" charset="0"/>
                <a:sym typeface="Symbol"/>
              </a:rPr>
              <a:t>5 </a:t>
            </a:r>
            <a:r>
              <a:rPr lang="en-US" sz="2000" dirty="0" err="1" smtClean="0">
                <a:solidFill>
                  <a:srgbClr val="008000"/>
                </a:solidFill>
                <a:latin typeface="Comic Sans MS" pitchFamily="64" charset="0"/>
                <a:cs typeface="Arial" charset="0"/>
                <a:sym typeface="Symbol"/>
              </a:rPr>
              <a:t>ppm</a:t>
            </a:r>
            <a:r>
              <a:rPr lang="en-US" sz="2000" dirty="0" smtClean="0">
                <a:solidFill>
                  <a:srgbClr val="008000"/>
                </a:solidFill>
                <a:latin typeface="Comic Sans MS" pitchFamily="64" charset="0"/>
                <a:cs typeface="Arial" charset="0"/>
                <a:sym typeface="Symbol"/>
              </a:rPr>
              <a:t>, except  and )</a:t>
            </a:r>
            <a:r>
              <a:rPr lang="en-US" sz="2000" dirty="0" smtClean="0">
                <a:solidFill>
                  <a:srgbClr val="008000"/>
                </a:solidFill>
                <a:latin typeface="Comic Sans MS" pitchFamily="64" charset="0"/>
                <a:cs typeface="Arial" charset="0"/>
              </a:rPr>
              <a:t> </a:t>
            </a:r>
            <a:endParaRPr lang="en-US" sz="2000" dirty="0">
              <a:solidFill>
                <a:srgbClr val="008000"/>
              </a:solidFill>
              <a:latin typeface="Comic Sans MS" pitchFamily="64" charset="0"/>
              <a:cs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Comic Sans MS" pitchFamily="64" charset="0"/>
                <a:cs typeface="Arial" charset="0"/>
              </a:rPr>
              <a:t>Systematic accuracy HXS (</a:t>
            </a:r>
            <a:r>
              <a:rPr lang="en-US" sz="2400" b="1" dirty="0">
                <a:latin typeface="Comic Sans MS" pitchFamily="64" charset="0"/>
                <a:cs typeface="Arial" charset="0"/>
                <a:sym typeface="Symbol" panose="05050102010706020507" pitchFamily="18" charset="2"/>
              </a:rPr>
              <a:t></a:t>
            </a:r>
            <a:r>
              <a:rPr lang="en-US" sz="2000" dirty="0">
                <a:latin typeface="Comic Sans MS" pitchFamily="64" charset="0"/>
                <a:cs typeface="Arial" charset="0"/>
                <a:sym typeface="Symbol" panose="05050102010706020507" pitchFamily="18" charset="2"/>
              </a:rPr>
              <a:t>)</a:t>
            </a:r>
            <a:r>
              <a:rPr lang="en-US" sz="2000" dirty="0">
                <a:latin typeface="Comic Sans MS" pitchFamily="64" charset="0"/>
                <a:cs typeface="Arial" charset="0"/>
              </a:rPr>
              <a:t> at least better than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4" charset="0"/>
                <a:cs typeface="Arial" charset="0"/>
              </a:rPr>
              <a:t>0.35</a:t>
            </a:r>
            <a:r>
              <a:rPr lang="en-US" sz="2000" dirty="0">
                <a:solidFill>
                  <a:srgbClr val="FF0000"/>
                </a:solidFill>
                <a:latin typeface="Comic Sans MS" pitchFamily="64" charset="0"/>
                <a:cs typeface="Arial" charset="0"/>
              </a:rPr>
              <a:t>%</a:t>
            </a:r>
            <a:r>
              <a:rPr lang="en-US" sz="2000" dirty="0">
                <a:latin typeface="Comic Sans MS" pitchFamily="64" charset="0"/>
                <a:cs typeface="Arial" charset="0"/>
              </a:rPr>
              <a:t> is required.</a:t>
            </a:r>
          </a:p>
          <a:p>
            <a:pPr eaLnBrk="1" hangingPunct="1">
              <a:defRPr/>
            </a:pPr>
            <a:r>
              <a:rPr lang="en-US" sz="2000" dirty="0" err="1">
                <a:latin typeface="Comic Sans MS" pitchFamily="64" charset="0"/>
                <a:cs typeface="Arial" charset="0"/>
              </a:rPr>
              <a:t>Hadronic</a:t>
            </a:r>
            <a:r>
              <a:rPr lang="en-US" sz="2000" dirty="0">
                <a:latin typeface="Comic Sans MS" pitchFamily="64" charset="0"/>
                <a:cs typeface="Arial" charset="0"/>
              </a:rPr>
              <a:t> contribution to AMM of </a:t>
            </a:r>
            <a:r>
              <a:rPr lang="en-US" sz="2000" dirty="0" err="1">
                <a:latin typeface="Comic Sans MS" pitchFamily="64" charset="0"/>
                <a:cs typeface="Arial" charset="0"/>
              </a:rPr>
              <a:t>muon</a:t>
            </a:r>
            <a:r>
              <a:rPr lang="en-US" sz="2000" dirty="0">
                <a:latin typeface="Comic Sans MS" pitchFamily="64" charset="0"/>
                <a:cs typeface="Arial" charset="0"/>
              </a:rPr>
              <a:t> is about </a:t>
            </a:r>
            <a:r>
              <a:rPr lang="en-US" sz="2000" dirty="0" smtClean="0">
                <a:latin typeface="Comic Sans MS" pitchFamily="64" charset="0"/>
                <a:cs typeface="Arial" charset="0"/>
              </a:rPr>
              <a:t>60ppm</a:t>
            </a:r>
            <a:r>
              <a:rPr lang="en-US" sz="2000" dirty="0">
                <a:latin typeface="Comic Sans MS" pitchFamily="64" charset="0"/>
                <a:cs typeface="Arial" charset="0"/>
              </a:rPr>
              <a:t>: </a:t>
            </a:r>
            <a:r>
              <a:rPr lang="en-US" sz="2000" dirty="0">
                <a:solidFill>
                  <a:srgbClr val="FF0000"/>
                </a:solidFill>
                <a:latin typeface="Comic Sans MS" pitchFamily="64" charset="0"/>
                <a:cs typeface="Arial" charset="0"/>
              </a:rPr>
              <a:t>60</a:t>
            </a:r>
            <a:r>
              <a:rPr lang="en-US" sz="2000" dirty="0">
                <a:solidFill>
                  <a:srgbClr val="FF0000"/>
                </a:solidFill>
                <a:latin typeface="Comic Sans MS" pitchFamily="64" charset="0"/>
                <a:cs typeface="Arial" charset="0"/>
                <a:sym typeface="Symbol" pitchFamily="32" charset="0"/>
              </a:rPr>
              <a:t>0.005 =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4" charset="0"/>
                <a:cs typeface="Arial" charset="0"/>
                <a:sym typeface="Symbol" pitchFamily="32" charset="0"/>
              </a:rPr>
              <a:t>0.2ppm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4" charset="0"/>
                <a:cs typeface="Arial" charset="0"/>
              </a:rPr>
              <a:t> </a:t>
            </a:r>
            <a:endParaRPr lang="en-US" sz="2000" dirty="0">
              <a:solidFill>
                <a:srgbClr val="FF0000"/>
              </a:solidFill>
              <a:latin typeface="Comic Sans MS" pitchFamily="64" charset="0"/>
              <a:cs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8000"/>
                </a:solidFill>
                <a:latin typeface="Comic Sans MS" pitchFamily="64" charset="0"/>
                <a:cs typeface="Arial" charset="0"/>
              </a:rPr>
              <a:t>The aim of new FNAL and JPARC experiments for (g-2)  is to improve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008000"/>
                </a:solidFill>
                <a:latin typeface="Comic Sans MS" pitchFamily="64" charset="0"/>
                <a:cs typeface="Arial" charset="0"/>
              </a:rPr>
              <a:t>the previous BNL result by a factor of 4! and to achieve the accuracy </a:t>
            </a:r>
            <a:r>
              <a:rPr lang="en-US" sz="2000" b="1" dirty="0">
                <a:solidFill>
                  <a:srgbClr val="008000"/>
                </a:solidFill>
                <a:latin typeface="Comic Sans MS" pitchFamily="64" charset="0"/>
                <a:cs typeface="Arial" charset="0"/>
                <a:sym typeface="Symbol"/>
              </a:rPr>
              <a:t></a:t>
            </a:r>
            <a:r>
              <a:rPr lang="en-US" sz="2000" dirty="0">
                <a:solidFill>
                  <a:srgbClr val="008000"/>
                </a:solidFill>
                <a:latin typeface="Comic Sans MS" pitchFamily="64" charset="0"/>
                <a:cs typeface="Arial" charset="0"/>
              </a:rPr>
              <a:t> 0.</a:t>
            </a:r>
            <a:r>
              <a:rPr lang="ru-RU" sz="2000" dirty="0">
                <a:solidFill>
                  <a:srgbClr val="008000"/>
                </a:solidFill>
                <a:latin typeface="Comic Sans MS" pitchFamily="64" charset="0"/>
                <a:cs typeface="Arial" charset="0"/>
              </a:rPr>
              <a:t>15 </a:t>
            </a:r>
            <a:r>
              <a:rPr lang="en-US" sz="2000" dirty="0" err="1">
                <a:solidFill>
                  <a:srgbClr val="008000"/>
                </a:solidFill>
                <a:latin typeface="Comic Sans MS" pitchFamily="64" charset="0"/>
                <a:cs typeface="Arial" charset="0"/>
              </a:rPr>
              <a:t>ppm</a:t>
            </a:r>
            <a:r>
              <a:rPr lang="en-US" sz="2000" dirty="0">
                <a:solidFill>
                  <a:srgbClr val="008000"/>
                </a:solidFill>
                <a:latin typeface="Comic Sans MS" pitchFamily="64" charset="0"/>
                <a:cs typeface="Arial" charset="0"/>
              </a:rPr>
              <a:t> - g</a:t>
            </a:r>
            <a:r>
              <a:rPr lang="en-US" sz="20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ood test of SM</a:t>
            </a:r>
            <a:r>
              <a:rPr lang="en-US" sz="2000" dirty="0">
                <a:solidFill>
                  <a:srgbClr val="008000"/>
                </a:solidFill>
                <a:latin typeface="Comic Sans MS" pitchFamily="64" charset="0"/>
                <a:cs typeface="Arial" charset="0"/>
              </a:rPr>
              <a:t> 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Comic Sans MS" pitchFamily="64" charset="0"/>
                <a:cs typeface="Arial" charset="0"/>
              </a:rPr>
              <a:t>Obviously that the systematic uncertainly of RC for the MHXS should </a:t>
            </a:r>
          </a:p>
          <a:p>
            <a:pPr eaLnBrk="1" hangingPunct="1">
              <a:defRPr/>
            </a:pPr>
            <a:r>
              <a:rPr lang="en-US" sz="2000" dirty="0">
                <a:latin typeface="Comic Sans MS" pitchFamily="64" charset="0"/>
                <a:cs typeface="Arial" charset="0"/>
              </a:rPr>
              <a:t>be smaller than 1-2%</a:t>
            </a:r>
            <a:endParaRPr lang="en-US" sz="2000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marL="344339" indent="-342900" eaLnBrk="1" fontAlgn="auto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  <a:tab pos="8558047" algn="l"/>
                <a:tab pos="8965572" algn="l"/>
              </a:tabLst>
              <a:defRPr/>
            </a:pPr>
            <a:r>
              <a:rPr lang="en-US" sz="20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Measurement of the cross sections </a:t>
            </a:r>
            <a:r>
              <a:rPr lang="en-US" sz="2000" dirty="0" err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e+e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-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cs typeface="Arial" charset="0"/>
                <a:sym typeface="Symbol"/>
              </a:rPr>
              <a:t>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 hadrons </a:t>
            </a:r>
            <a:r>
              <a:rPr lang="en-US" sz="20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is interesting to </a:t>
            </a:r>
          </a:p>
          <a:p>
            <a:pPr marL="1439" eaLnBrk="1" fontAlgn="auto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  <a:tab pos="8558047" algn="l"/>
                <a:tab pos="8965572" algn="l"/>
              </a:tabLst>
              <a:defRPr/>
            </a:pPr>
            <a:r>
              <a:rPr lang="en-US" sz="20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study intermediate states which should explain the dynamics production of </a:t>
            </a:r>
          </a:p>
          <a:p>
            <a:pPr marL="1439" eaLnBrk="1" fontAlgn="auto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  <a:tab pos="8558047" algn="l"/>
                <a:tab pos="8965572" algn="l"/>
              </a:tabLst>
              <a:defRPr/>
            </a:pPr>
            <a:r>
              <a:rPr lang="en-US" sz="2000" dirty="0" err="1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multihadrons</a:t>
            </a:r>
            <a:r>
              <a:rPr lang="en-US" sz="20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 events    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ru-RU" sz="2000" dirty="0">
                <a:latin typeface="Comic Sans MS" panose="030F0702030302020204" pitchFamily="66" charset="0"/>
                <a:sym typeface="Symbol" panose="05050102010706020507" pitchFamily="18" charset="2"/>
              </a:rPr>
              <a:t>Conclusion: Previous experience for 3 pion channel – FSR contributes to </a:t>
            </a:r>
          </a:p>
          <a:p>
            <a:pPr eaLnBrk="1" hangingPunct="1">
              <a:defRPr/>
            </a:pPr>
            <a:r>
              <a:rPr lang="en-US" altLang="ru-RU" sz="2000" dirty="0">
                <a:latin typeface="Comic Sans MS" panose="030F0702030302020204" pitchFamily="66" charset="0"/>
                <a:sym typeface="Symbol" panose="05050102010706020507" pitchFamily="18" charset="2"/>
              </a:rPr>
              <a:t>XS at the level </a:t>
            </a:r>
            <a:r>
              <a:rPr lang="en-US" altLang="ru-RU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0.3%</a:t>
            </a:r>
            <a:r>
              <a:rPr lang="en-US" altLang="ru-RU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. </a:t>
            </a:r>
            <a:r>
              <a:rPr lang="en-US" altLang="ru-RU" sz="2000" dirty="0">
                <a:latin typeface="Comic Sans MS" panose="030F0702030302020204" pitchFamily="66" charset="0"/>
                <a:sym typeface="Symbol" panose="05050102010706020507" pitchFamily="18" charset="2"/>
              </a:rPr>
              <a:t>Obviously for </a:t>
            </a:r>
            <a:r>
              <a:rPr lang="en-US" altLang="ru-RU" sz="2000" dirty="0" err="1">
                <a:latin typeface="Comic Sans MS" panose="030F0702030302020204" pitchFamily="66" charset="0"/>
                <a:sym typeface="Symbol" panose="05050102010706020507" pitchFamily="18" charset="2"/>
              </a:rPr>
              <a:t>multihadrons</a:t>
            </a:r>
            <a:r>
              <a:rPr lang="en-US" altLang="ru-RU" sz="2000" dirty="0">
                <a:latin typeface="Comic Sans MS" panose="030F0702030302020204" pitchFamily="66" charset="0"/>
                <a:sym typeface="Symbol" panose="05050102010706020507" pitchFamily="18" charset="2"/>
              </a:rPr>
              <a:t> channels the FSR will contribute to XS smaller than </a:t>
            </a:r>
            <a:r>
              <a:rPr lang="en-US" altLang="ru-RU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0.3%!!! </a:t>
            </a:r>
            <a:r>
              <a:rPr lang="en-US" altLang="ru-RU" sz="2000" dirty="0">
                <a:latin typeface="Comic Sans MS" panose="030F0702030302020204" pitchFamily="66" charset="0"/>
                <a:sym typeface="Symbol" panose="05050102010706020507" pitchFamily="18" charset="2"/>
              </a:rPr>
              <a:t>In the scale of </a:t>
            </a:r>
            <a:r>
              <a:rPr lang="en-US" altLang="ru-RU" sz="2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1-2%</a:t>
            </a:r>
            <a:r>
              <a:rPr lang="en-US" altLang="ru-RU" sz="2000" dirty="0">
                <a:latin typeface="Comic Sans MS" panose="030F0702030302020204" pitchFamily="66" charset="0"/>
                <a:sym typeface="Symbol" panose="05050102010706020507" pitchFamily="18" charset="2"/>
              </a:rPr>
              <a:t> accuracy we can neglect by FSR   and consider photon jet radiation in collinear regions only.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9220" name="Rectangle 3"/>
          <p:cNvSpPr>
            <a:spLocks noRot="1" noChangeArrowheads="1"/>
          </p:cNvSpPr>
          <p:nvPr/>
        </p:nvSpPr>
        <p:spPr bwMode="auto">
          <a:xfrm>
            <a:off x="1763713" y="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ru-RU" sz="3200" b="1">
                <a:solidFill>
                  <a:srgbClr val="000066"/>
                </a:solidFill>
                <a:latin typeface="Comic Sans MS" pitchFamily="66" charset="0"/>
              </a:rPr>
              <a:t>Motivation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013" y="44450"/>
            <a:ext cx="12620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Rot="1" noChangeArrowheads="1"/>
          </p:cNvSpPr>
          <p:nvPr/>
        </p:nvSpPr>
        <p:spPr bwMode="auto">
          <a:xfrm>
            <a:off x="1763713" y="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ru-RU" sz="3200" b="1" dirty="0">
                <a:solidFill>
                  <a:srgbClr val="000066"/>
                </a:solidFill>
                <a:latin typeface="Comic Sans MS" pitchFamily="66" charset="0"/>
              </a:rPr>
              <a:t>Motivation and approach </a:t>
            </a:r>
          </a:p>
        </p:txBody>
      </p:sp>
      <p:sp>
        <p:nvSpPr>
          <p:cNvPr id="33797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34925" y="873125"/>
            <a:ext cx="9144000" cy="5991384"/>
          </a:xfrm>
          <a:prstGeom prst="rect">
            <a:avLst/>
          </a:prstGeom>
          <a:blipFill rotWithShape="0">
            <a:blip r:embed="rId4" cstate="print"/>
            <a:stretch>
              <a:fillRect l="-667" t="-509" r="-4333" b="-814"/>
            </a:stretch>
          </a:blip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765175"/>
            <a:ext cx="5929313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3425" y="1301750"/>
            <a:ext cx="3216275" cy="323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0" y="4652963"/>
            <a:ext cx="91074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altLang="en-US" sz="2000" dirty="0">
                <a:latin typeface="Comic Sans MS" pitchFamily="66" charset="0"/>
              </a:rPr>
              <a:t>All four particles have tracks in DC and their </a:t>
            </a:r>
            <a:r>
              <a:rPr lang="en-US" altLang="en-US" sz="2000" dirty="0" err="1">
                <a:latin typeface="Comic Sans MS" pitchFamily="66" charset="0"/>
              </a:rPr>
              <a:t>momenta</a:t>
            </a:r>
            <a:r>
              <a:rPr lang="en-US" altLang="en-US" sz="2000" dirty="0">
                <a:latin typeface="Comic Sans MS" pitchFamily="66" charset="0"/>
              </a:rPr>
              <a:t> are reconstructed according to the track curvature in DC</a:t>
            </a:r>
            <a:r>
              <a:rPr lang="en-US" altLang="en-US" sz="2000" dirty="0">
                <a:solidFill>
                  <a:srgbClr val="191966"/>
                </a:solidFill>
                <a:latin typeface="Comic Sans MS" pitchFamily="66" charset="0"/>
              </a:rPr>
              <a:t> 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191966"/>
                </a:solidFill>
                <a:latin typeface="Comic Sans MS" pitchFamily="66" charset="0"/>
              </a:rPr>
              <a:t>E</a:t>
            </a:r>
            <a:r>
              <a:rPr lang="en-US" altLang="en-US" sz="2000" dirty="0" smtClean="0">
                <a:solidFill>
                  <a:srgbClr val="191966"/>
                </a:solidFill>
                <a:latin typeface="Comic Sans MS" pitchFamily="66" charset="0"/>
              </a:rPr>
              <a:t>nergy-momentum </a:t>
            </a:r>
            <a:r>
              <a:rPr lang="en-US" altLang="en-US" sz="2000" dirty="0">
                <a:solidFill>
                  <a:srgbClr val="191966"/>
                </a:solidFill>
                <a:latin typeface="Comic Sans MS" pitchFamily="66" charset="0"/>
              </a:rPr>
              <a:t>conservation is used to </a:t>
            </a:r>
            <a:r>
              <a:rPr lang="en-US" altLang="en-US" sz="2000" dirty="0" smtClean="0">
                <a:solidFill>
                  <a:srgbClr val="191966"/>
                </a:solidFill>
                <a:latin typeface="Comic Sans MS" pitchFamily="66" charset="0"/>
              </a:rPr>
              <a:t>extract K+K-</a:t>
            </a:r>
            <a:r>
              <a:rPr lang="en-US" altLang="en-US" sz="2000" dirty="0" err="1" smtClean="0">
                <a:solidFill>
                  <a:srgbClr val="191966"/>
                </a:solidFill>
                <a:latin typeface="Comic Sans MS" pitchFamily="66" charset="0"/>
              </a:rPr>
              <a:t>π+π</a:t>
            </a:r>
            <a:r>
              <a:rPr lang="en-US" altLang="en-US" sz="2000" dirty="0" smtClean="0">
                <a:solidFill>
                  <a:srgbClr val="191966"/>
                </a:solidFill>
                <a:latin typeface="Comic Sans MS" pitchFamily="66" charset="0"/>
              </a:rPr>
              <a:t>- </a:t>
            </a:r>
            <a:r>
              <a:rPr lang="en-US" altLang="en-US" sz="2000" dirty="0">
                <a:solidFill>
                  <a:srgbClr val="191966"/>
                </a:solidFill>
                <a:latin typeface="Comic Sans MS" pitchFamily="66" charset="0"/>
              </a:rPr>
              <a:t>events</a:t>
            </a:r>
            <a:endParaRPr lang="en-US" altLang="en-US" sz="2000" dirty="0">
              <a:latin typeface="Comic Sans MS" pitchFamily="66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altLang="en-US" sz="2000" dirty="0">
                <a:latin typeface="Comic Sans MS" pitchFamily="66" charset="0"/>
              </a:rPr>
              <a:t>Selected test events are inside the </a:t>
            </a:r>
            <a:r>
              <a:rPr lang="en-US" altLang="en-US" sz="2000" dirty="0">
                <a:solidFill>
                  <a:srgbClr val="FF0000"/>
                </a:solidFill>
                <a:latin typeface="Comic Sans MS" pitchFamily="66" charset="0"/>
              </a:rPr>
              <a:t>red rectangle</a:t>
            </a:r>
            <a:r>
              <a:rPr lang="en-US" altLang="en-US" sz="2000" dirty="0">
                <a:latin typeface="Comic Sans MS" pitchFamily="66" charset="0"/>
              </a:rPr>
              <a:t> 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002060"/>
                </a:solidFill>
                <a:latin typeface="Comic Sans MS" pitchFamily="66" charset="0"/>
              </a:rPr>
              <a:t>Study different invariant mass distributions to choose the main intermediate </a:t>
            </a:r>
            <a:r>
              <a:rPr lang="en-US" altLang="en-US" sz="2000" dirty="0" smtClean="0">
                <a:solidFill>
                  <a:srgbClr val="002060"/>
                </a:solidFill>
                <a:latin typeface="Comic Sans MS" pitchFamily="66" charset="0"/>
              </a:rPr>
              <a:t>states – </a:t>
            </a:r>
            <a:r>
              <a:rPr lang="en-US" altLang="en-US" sz="2000" dirty="0" smtClean="0">
                <a:solidFill>
                  <a:srgbClr val="FF0000"/>
                </a:solidFill>
                <a:latin typeface="Comic Sans MS" pitchFamily="66" charset="0"/>
              </a:rPr>
              <a:t>IN ORDER TO CORRECTLY CALCULATE  THE DETECTION  EFFICIENCY</a:t>
            </a:r>
            <a:endParaRPr lang="en-US" alt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33338"/>
            <a:ext cx="1106488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28600"/>
            <a:ext cx="7235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8133" rIns="81638" bIns="40819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 eaLnBrk="1" hangingPunct="1">
              <a:lnSpc>
                <a:spcPct val="98000"/>
              </a:lnSpc>
              <a:buFont typeface="Times New Roman" pitchFamily="16" charset="0"/>
              <a:buNone/>
              <a:defRPr/>
            </a:pPr>
            <a:r>
              <a:rPr 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Events 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with four tracks in DC 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8000"/>
              </a:lnSpc>
              <a:buFont typeface="Times New Roman" pitchFamily="16" charset="0"/>
              <a:buNone/>
              <a:defRPr/>
            </a:pPr>
            <a:endParaRPr lang="ru-RU" altLang="en-US" sz="2903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188" y="2636838"/>
            <a:ext cx="360362" cy="360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827088" y="-107950"/>
            <a:ext cx="6694487" cy="4413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81638" tIns="63351" rIns="81638" bIns="40819" compatLnSpc="0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  <a:ea typeface="DejaVu Sans" pitchFamily="2"/>
                <a:cs typeface="DejaVu Sans" pitchFamily="2"/>
              </a:rPr>
              <a:t>Dynamics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  <a:ea typeface="DejaVu Sans" pitchFamily="2"/>
              <a:cs typeface="DejaVu Sans" pitchFamily="2"/>
            </a:endParaRPr>
          </a:p>
        </p:txBody>
      </p:sp>
      <p:pic>
        <p:nvPicPr>
          <p:cNvPr id="14339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8" y="3606800"/>
            <a:ext cx="3070225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0438" y="3597275"/>
            <a:ext cx="3081337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8313" y="3597275"/>
            <a:ext cx="3081337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395536" y="1124744"/>
            <a:ext cx="7921451" cy="239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8" tIns="40819" rIns="81638" bIns="40819"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altLang="en-US" sz="2800" dirty="0">
                <a:solidFill>
                  <a:srgbClr val="191966"/>
                </a:solidFill>
                <a:latin typeface="Comic Sans MS" pitchFamily="66" charset="0"/>
              </a:rPr>
              <a:t>It was found that the dominant intermediate </a:t>
            </a:r>
            <a:r>
              <a:rPr lang="en-US" altLang="en-US" sz="2800" dirty="0" smtClean="0">
                <a:solidFill>
                  <a:srgbClr val="191966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n-US" sz="2800" dirty="0" smtClean="0">
                <a:solidFill>
                  <a:srgbClr val="191966"/>
                </a:solidFill>
                <a:latin typeface="Comic Sans MS" pitchFamily="66" charset="0"/>
              </a:rPr>
              <a:t> 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n-US" sz="2800" dirty="0" smtClean="0">
                <a:solidFill>
                  <a:srgbClr val="191966"/>
                </a:solidFill>
                <a:latin typeface="Comic Sans MS" pitchFamily="66" charset="0"/>
              </a:rPr>
              <a:t> </a:t>
            </a:r>
            <a:r>
              <a:rPr lang="en-US" altLang="en-US" sz="2800" dirty="0" smtClean="0">
                <a:solidFill>
                  <a:srgbClr val="191966"/>
                </a:solidFill>
                <a:latin typeface="Comic Sans MS" pitchFamily="66" charset="0"/>
              </a:rPr>
              <a:t>                  </a:t>
            </a:r>
            <a:r>
              <a:rPr lang="en-US" altLang="en-US" sz="2800" dirty="0" smtClean="0">
                <a:solidFill>
                  <a:srgbClr val="191966"/>
                </a:solidFill>
                <a:latin typeface="Comic Sans MS" pitchFamily="66" charset="0"/>
              </a:rPr>
              <a:t>states </a:t>
            </a:r>
            <a:r>
              <a:rPr lang="en-US" altLang="en-US" sz="2800" dirty="0">
                <a:solidFill>
                  <a:srgbClr val="191966"/>
                </a:solidFill>
                <a:latin typeface="Comic Sans MS" pitchFamily="66" charset="0"/>
              </a:rPr>
              <a:t>are: </a:t>
            </a:r>
          </a:p>
          <a:p>
            <a:pPr eaLnBrk="1" hangingPunct="1">
              <a:lnSpc>
                <a:spcPts val="2000"/>
              </a:lnSpc>
            </a:pPr>
            <a:endParaRPr lang="en-US" altLang="en-US" sz="2000" dirty="0">
              <a:solidFill>
                <a:srgbClr val="191966"/>
              </a:solidFill>
              <a:latin typeface="Comic Sans MS" pitchFamily="66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n-US" sz="2000" dirty="0">
                <a:latin typeface="Comic Sans MS" pitchFamily="66" charset="0"/>
              </a:rPr>
              <a:t>K*(892) in invariant </a:t>
            </a:r>
            <a:r>
              <a:rPr lang="en-US" altLang="en-US" sz="2000" dirty="0" smtClean="0">
                <a:latin typeface="Comic Sans MS" pitchFamily="66" charset="0"/>
              </a:rPr>
              <a:t>mass </a:t>
            </a:r>
            <a:r>
              <a:rPr lang="en-US" altLang="en-US" sz="2000" dirty="0">
                <a:latin typeface="Comic Sans MS" pitchFamily="66" charset="0"/>
              </a:rPr>
              <a:t>combination </a:t>
            </a:r>
            <a:r>
              <a:rPr lang="en-US" altLang="en-US" sz="2000" dirty="0" err="1">
                <a:latin typeface="Comic Sans MS" pitchFamily="66" charset="0"/>
              </a:rPr>
              <a:t>K</a:t>
            </a:r>
            <a:r>
              <a:rPr lang="en-US" altLang="en-US" sz="2000" baseline="30000" dirty="0" err="1">
                <a:latin typeface="Comic Sans MS" pitchFamily="66" charset="0"/>
              </a:rPr>
              <a:t>±</a:t>
            </a:r>
            <a:r>
              <a:rPr lang="en-US" altLang="en-US" sz="2000" dirty="0" err="1">
                <a:latin typeface="Comic Sans MS" pitchFamily="66" charset="0"/>
              </a:rPr>
              <a:t>π</a:t>
            </a:r>
            <a:r>
              <a:rPr lang="en-US" altLang="en-US" sz="2000" baseline="30000" dirty="0">
                <a:latin typeface="Comic Sans MS" pitchFamily="66" charset="0"/>
              </a:rPr>
              <a:t>∓</a:t>
            </a:r>
            <a:endParaRPr lang="en-US" altLang="en-US" sz="2000" dirty="0">
              <a:solidFill>
                <a:srgbClr val="191966"/>
              </a:solidFill>
              <a:latin typeface="Comic Sans MS" pitchFamily="66" charset="0"/>
            </a:endParaRPr>
          </a:p>
          <a:p>
            <a:pPr eaLnBrk="1" hangingPunct="1">
              <a:lnSpc>
                <a:spcPts val="2000"/>
              </a:lnSpc>
            </a:pPr>
            <a:endParaRPr lang="en-US" altLang="en-US" sz="2000" dirty="0">
              <a:solidFill>
                <a:srgbClr val="191966"/>
              </a:solidFill>
              <a:latin typeface="Comic Sans MS" pitchFamily="66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n-US" sz="2000" dirty="0">
                <a:solidFill>
                  <a:srgbClr val="191966"/>
                </a:solidFill>
                <a:latin typeface="Comic Sans MS" pitchFamily="66" charset="0"/>
              </a:rPr>
              <a:t>ρ</a:t>
            </a:r>
            <a:r>
              <a:rPr lang="en-US" altLang="en-US" sz="2000" baseline="30000" dirty="0">
                <a:solidFill>
                  <a:srgbClr val="191966"/>
                </a:solidFill>
                <a:latin typeface="Comic Sans MS" pitchFamily="66" charset="0"/>
              </a:rPr>
              <a:t>0</a:t>
            </a:r>
            <a:r>
              <a:rPr lang="en-US" altLang="en-US" sz="2000" dirty="0">
                <a:solidFill>
                  <a:srgbClr val="191966"/>
                </a:solidFill>
                <a:latin typeface="Comic Sans MS" pitchFamily="66" charset="0"/>
              </a:rPr>
              <a:t>(770) in invariant </a:t>
            </a:r>
            <a:r>
              <a:rPr lang="en-US" altLang="en-US" sz="2000" dirty="0" smtClean="0">
                <a:solidFill>
                  <a:srgbClr val="191966"/>
                </a:solidFill>
                <a:latin typeface="Comic Sans MS" pitchFamily="66" charset="0"/>
              </a:rPr>
              <a:t>mass </a:t>
            </a:r>
            <a:r>
              <a:rPr lang="en-US" altLang="en-US" sz="2000" dirty="0">
                <a:solidFill>
                  <a:srgbClr val="191966"/>
                </a:solidFill>
                <a:latin typeface="Comic Sans MS" pitchFamily="66" charset="0"/>
              </a:rPr>
              <a:t>combination </a:t>
            </a:r>
            <a:r>
              <a:rPr lang="en-US" altLang="en-US" sz="2000" dirty="0" err="1">
                <a:solidFill>
                  <a:srgbClr val="191966"/>
                </a:solidFill>
                <a:latin typeface="Comic Sans MS" pitchFamily="66" charset="0"/>
              </a:rPr>
              <a:t>π</a:t>
            </a:r>
            <a:r>
              <a:rPr lang="en-US" altLang="en-US" sz="2000" baseline="30000" dirty="0" err="1">
                <a:solidFill>
                  <a:srgbClr val="191966"/>
                </a:solidFill>
                <a:latin typeface="Comic Sans MS" pitchFamily="66" charset="0"/>
              </a:rPr>
              <a:t>+</a:t>
            </a:r>
            <a:r>
              <a:rPr lang="en-US" altLang="en-US" sz="2000" dirty="0" err="1">
                <a:solidFill>
                  <a:srgbClr val="191966"/>
                </a:solidFill>
                <a:latin typeface="Comic Sans MS" pitchFamily="66" charset="0"/>
              </a:rPr>
              <a:t>π</a:t>
            </a:r>
            <a:r>
              <a:rPr lang="en-US" altLang="en-US" sz="2000" baseline="30000" dirty="0">
                <a:solidFill>
                  <a:srgbClr val="191966"/>
                </a:solidFill>
                <a:latin typeface="Comic Sans MS" pitchFamily="66" charset="0"/>
              </a:rPr>
              <a:t>-</a:t>
            </a:r>
            <a:endParaRPr lang="en-US" altLang="en-US" sz="2000" dirty="0">
              <a:solidFill>
                <a:srgbClr val="191966"/>
              </a:solidFill>
              <a:latin typeface="Comic Sans MS" pitchFamily="66" charset="0"/>
            </a:endParaRPr>
          </a:p>
          <a:p>
            <a:pPr eaLnBrk="1" hangingPunct="1">
              <a:lnSpc>
                <a:spcPts val="2000"/>
              </a:lnSpc>
            </a:pPr>
            <a:endParaRPr lang="en-US" altLang="en-US" sz="2000" dirty="0">
              <a:solidFill>
                <a:srgbClr val="191966"/>
              </a:solidFill>
              <a:latin typeface="Comic Sans MS" pitchFamily="66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n-US" sz="2000" dirty="0">
                <a:latin typeface="Comic Sans MS" pitchFamily="66" charset="0"/>
              </a:rPr>
              <a:t>φ</a:t>
            </a:r>
            <a:r>
              <a:rPr lang="en-US" altLang="en-US" sz="2000" baseline="30000" dirty="0">
                <a:latin typeface="Comic Sans MS" pitchFamily="66" charset="0"/>
              </a:rPr>
              <a:t>0</a:t>
            </a:r>
            <a:r>
              <a:rPr lang="en-US" altLang="en-US" sz="2000" dirty="0">
                <a:latin typeface="Comic Sans MS" pitchFamily="66" charset="0"/>
              </a:rPr>
              <a:t>(1020) in invariant </a:t>
            </a:r>
            <a:r>
              <a:rPr lang="en-US" altLang="en-US" sz="2000" dirty="0" err="1">
                <a:latin typeface="Comic Sans MS" pitchFamily="66" charset="0"/>
              </a:rPr>
              <a:t>mas</a:t>
            </a:r>
            <a:r>
              <a:rPr lang="en-US" altLang="en-US" sz="2000" dirty="0">
                <a:latin typeface="Comic Sans MS" pitchFamily="66" charset="0"/>
              </a:rPr>
              <a:t> combination K</a:t>
            </a:r>
            <a:r>
              <a:rPr lang="en-US" altLang="en-US" sz="2000" baseline="30000" dirty="0">
                <a:latin typeface="Comic Sans MS" pitchFamily="66" charset="0"/>
              </a:rPr>
              <a:t>+</a:t>
            </a:r>
            <a:r>
              <a:rPr lang="en-US" altLang="en-US" sz="2000" dirty="0">
                <a:latin typeface="Comic Sans MS" pitchFamily="66" charset="0"/>
              </a:rPr>
              <a:t>K</a:t>
            </a:r>
            <a:r>
              <a:rPr lang="en-US" altLang="en-US" sz="2000" baseline="30000" dirty="0">
                <a:latin typeface="Comic Sans MS" pitchFamily="66" charset="0"/>
              </a:rPr>
              <a:t>-</a:t>
            </a:r>
            <a:endParaRPr lang="en-US" altLang="en-US" sz="2000" dirty="0">
              <a:solidFill>
                <a:srgbClr val="191966"/>
              </a:solidFill>
              <a:latin typeface="Comic Sans MS" pitchFamily="66" charset="0"/>
            </a:endParaRPr>
          </a:p>
        </p:txBody>
      </p:sp>
      <p:sp>
        <p:nvSpPr>
          <p:cNvPr id="14343" name="TextBox 1"/>
          <p:cNvSpPr txBox="1">
            <a:spLocks noChangeArrowheads="1"/>
          </p:cNvSpPr>
          <p:nvPr/>
        </p:nvSpPr>
        <p:spPr bwMode="auto">
          <a:xfrm>
            <a:off x="539750" y="4005263"/>
            <a:ext cx="1501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>
                <a:latin typeface="Comic Sans MS" pitchFamily="66" charset="0"/>
              </a:rPr>
              <a:t>φ</a:t>
            </a:r>
            <a:r>
              <a:rPr lang="en-US" altLang="en-US" sz="2000" baseline="30000">
                <a:latin typeface="Comic Sans MS" pitchFamily="66" charset="0"/>
              </a:rPr>
              <a:t>0</a:t>
            </a:r>
            <a:r>
              <a:rPr lang="en-US" altLang="ru-RU" sz="2000">
                <a:latin typeface="Comic Sans MS" pitchFamily="66" charset="0"/>
              </a:rPr>
              <a:t>(1020)</a:t>
            </a:r>
          </a:p>
        </p:txBody>
      </p:sp>
      <p:sp>
        <p:nvSpPr>
          <p:cNvPr id="14344" name="Прямоугольник 2"/>
          <p:cNvSpPr>
            <a:spLocks noChangeArrowheads="1"/>
          </p:cNvSpPr>
          <p:nvPr/>
        </p:nvSpPr>
        <p:spPr bwMode="auto">
          <a:xfrm>
            <a:off x="3560763" y="4005263"/>
            <a:ext cx="108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>
                <a:latin typeface="Comic Sans MS" pitchFamily="66" charset="0"/>
              </a:rPr>
              <a:t>ρ</a:t>
            </a:r>
            <a:r>
              <a:rPr lang="en-US" altLang="en-US" sz="2000" baseline="30000">
                <a:latin typeface="Comic Sans MS" pitchFamily="66" charset="0"/>
              </a:rPr>
              <a:t>0</a:t>
            </a:r>
            <a:r>
              <a:rPr lang="en-US" altLang="en-US" sz="2000">
                <a:latin typeface="Comic Sans MS" pitchFamily="66" charset="0"/>
              </a:rPr>
              <a:t>(770)</a:t>
            </a:r>
            <a:endParaRPr lang="en-US" altLang="ru-RU" sz="2000">
              <a:latin typeface="Comic Sans MS" pitchFamily="66" charset="0"/>
            </a:endParaRPr>
          </a:p>
        </p:txBody>
      </p:sp>
      <p:sp>
        <p:nvSpPr>
          <p:cNvPr id="14345" name="Прямоугольник 3"/>
          <p:cNvSpPr>
            <a:spLocks noChangeArrowheads="1"/>
          </p:cNvSpPr>
          <p:nvPr/>
        </p:nvSpPr>
        <p:spPr bwMode="auto">
          <a:xfrm>
            <a:off x="7486650" y="4252913"/>
            <a:ext cx="1138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>
                <a:latin typeface="Comic Sans MS" pitchFamily="66" charset="0"/>
              </a:rPr>
              <a:t>K*(892)</a:t>
            </a:r>
            <a:endParaRPr lang="en-US" altLang="ru-RU" sz="2000">
              <a:latin typeface="Comic Sans MS" pitchFamily="66" charset="0"/>
            </a:endParaRPr>
          </a:p>
        </p:txBody>
      </p:sp>
      <p:pic>
        <p:nvPicPr>
          <p:cNvPr id="1435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33338"/>
            <a:ext cx="1106488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33338"/>
            <a:ext cx="1106488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Полилиния 3"/>
          <p:cNvSpPr/>
          <p:nvPr/>
        </p:nvSpPr>
        <p:spPr>
          <a:xfrm>
            <a:off x="1306513" y="715963"/>
            <a:ext cx="6694487" cy="439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81638" tIns="63351" rIns="81638" bIns="40819" compatLnSpc="0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393825" y="-23813"/>
            <a:ext cx="6694488" cy="5857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81638" tIns="63351" rIns="81638" bIns="40819" compatLnSpc="0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  <a:ea typeface="DejaVu Sans" pitchFamily="2"/>
                <a:cs typeface="DejaVu Sans" pitchFamily="2"/>
              </a:rPr>
              <a:t>Simulation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  <a:ea typeface="DejaVu Sans" pitchFamily="2"/>
              <a:cs typeface="DejaVu Sans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63" y="4692650"/>
            <a:ext cx="9063037" cy="216058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compatLnSpc="0">
            <a:spAutoFit/>
          </a:bodyPr>
          <a:lstStyle/>
          <a:p>
            <a:pPr marL="342900" indent="-342900" eaLnBrk="1" hangingPunct="1">
              <a:lnSpc>
                <a:spcPts val="2000"/>
              </a:lnSpc>
              <a:buFont typeface="Wingdings" panose="05000000000000000000" pitchFamily="2" charset="2"/>
              <a:buChar char="Ø"/>
              <a:defRPr sz="2600"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ea typeface="DejaVu LGC Sans" pitchFamily="2"/>
                <a:cs typeface="DejaVu LGC Sans" pitchFamily="2"/>
              </a:rPr>
              <a:t>Matrix element is written with the all intermediate states found under assumption that two-particles middle states give the main contribution. </a:t>
            </a:r>
          </a:p>
          <a:p>
            <a:pPr eaLnBrk="1" hangingPunct="1">
              <a:lnSpc>
                <a:spcPts val="2000"/>
              </a:lnSpc>
              <a:buFont typeface="Times New Roman" pitchFamily="16" charset="0"/>
              <a:buNone/>
              <a:defRPr sz="2600"/>
            </a:pPr>
            <a:endParaRPr lang="en-US" sz="2000" dirty="0">
              <a:solidFill>
                <a:srgbClr val="002060"/>
              </a:solidFill>
              <a:latin typeface="Comic Sans MS" panose="030F0702030302020204" pitchFamily="66" charset="0"/>
              <a:ea typeface="DejaVu LGC Sans" pitchFamily="2"/>
              <a:cs typeface="DejaVu LGC Sans" pitchFamily="2"/>
            </a:endParaRPr>
          </a:p>
          <a:p>
            <a:pPr marL="342900" indent="-342900" eaLnBrk="1" hangingPunct="1">
              <a:lnSpc>
                <a:spcPts val="2000"/>
              </a:lnSpc>
              <a:buFont typeface="Wingdings" panose="05000000000000000000" pitchFamily="2" charset="2"/>
              <a:buChar char="Ø"/>
              <a:defRPr sz="2600"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ea typeface="DejaVu LGC Sans" pitchFamily="2"/>
                <a:cs typeface="DejaVu LGC Sans" pitchFamily="2"/>
              </a:rPr>
              <a:t>The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cs typeface="+mn-cs"/>
              </a:rPr>
              <a:t> simplest model is chosen to correctly described (more or less) the experimental angular and momentum distributions.</a:t>
            </a:r>
          </a:p>
          <a:p>
            <a:pPr eaLnBrk="1" hangingPunct="1">
              <a:buFont typeface="Times New Roman" pitchFamily="16" charset="0"/>
              <a:buNone/>
              <a:defRPr sz="2600"/>
            </a:pPr>
            <a:endParaRPr lang="en-US" sz="1814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DejaVu LGC Sans" pitchFamily="2"/>
              <a:cs typeface="DejaVu LGC Sans" pitchFamily="2"/>
            </a:endParaRPr>
          </a:p>
          <a:p>
            <a:pPr marL="342900" indent="-342900" eaLnBrk="1" hangingPunct="1">
              <a:lnSpc>
                <a:spcPts val="2000"/>
              </a:lnSpc>
              <a:buFont typeface="Wingdings" panose="05000000000000000000" pitchFamily="2" charset="2"/>
              <a:buChar char="Ø"/>
              <a:defRPr sz="2600"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ea typeface="DejaVu LGC Sans" pitchFamily="2"/>
                <a:cs typeface="DejaVu LGC Sans" pitchFamily="2"/>
              </a:rPr>
              <a:t>Parameters of matrix element have been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cs typeface="+mn-cs"/>
              </a:rPr>
              <a:t>defined for all energy points from approximation of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ea typeface="DejaVu LGC Sans" pitchFamily="2"/>
                <a:cs typeface="DejaVu LGC Sans" pitchFamily="2"/>
              </a:rPr>
              <a:t>angle and invariant mass distributions.</a:t>
            </a:r>
          </a:p>
        </p:txBody>
      </p:sp>
      <p:pic>
        <p:nvPicPr>
          <p:cNvPr id="17414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36912"/>
            <a:ext cx="3516312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3113" y="742950"/>
            <a:ext cx="3516312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636912"/>
            <a:ext cx="3516312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764704"/>
            <a:ext cx="3516313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9588"/>
            <a:ext cx="9170988" cy="1215173"/>
          </a:xfrm>
          <a:prstGeom prst="rect">
            <a:avLst/>
          </a:prstGeom>
          <a:noFill/>
          <a:ln>
            <a:noFill/>
          </a:ln>
        </p:spPr>
        <p:txBody>
          <a:bodyPr lIns="81630" tIns="40815" rIns="81630" bIns="40815" compatLnSpc="0">
            <a:spAutoFit/>
          </a:bodyPr>
          <a:lstStyle/>
          <a:p>
            <a:pPr algn="ctr" eaLnBrk="1" hangingPunct="1">
              <a:lnSpc>
                <a:spcPts val="2200"/>
              </a:lnSpc>
              <a:buFont typeface="Times New Roman" pitchFamily="16" charset="0"/>
              <a:buNone/>
              <a:defRPr sz="2600"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ea typeface="DejaVu LGC Sans" pitchFamily="2"/>
                <a:cs typeface="DejaVu LGC Sans" pitchFamily="2"/>
              </a:rPr>
              <a:t>Comparison of the experimental angular and momentum distributions with simulation (collected several energy points to increase </a:t>
            </a:r>
            <a:r>
              <a:rPr lang="en-US" sz="2000" dirty="0" err="1">
                <a:solidFill>
                  <a:srgbClr val="002060"/>
                </a:solidFill>
                <a:latin typeface="Comic Sans MS" panose="030F0702030302020204" pitchFamily="66" charset="0"/>
                <a:ea typeface="DejaVu LGC Sans" pitchFamily="2"/>
                <a:cs typeface="DejaVu LGC Sans" pitchFamily="2"/>
              </a:rPr>
              <a:t>statis</a:t>
            </a:r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  <a:ea typeface="DejaVu LGC Sans" pitchFamily="2"/>
                <a:cs typeface="DejaVu LGC Sans" pitchFamily="2"/>
              </a:rPr>
              <a:t>).</a:t>
            </a:r>
          </a:p>
          <a:p>
            <a:pPr algn="ctr" eaLnBrk="1" hangingPunct="1">
              <a:lnSpc>
                <a:spcPts val="2200"/>
              </a:lnSpc>
              <a:buFont typeface="Times New Roman" pitchFamily="16" charset="0"/>
              <a:buNone/>
              <a:defRPr sz="2600"/>
            </a:pPr>
            <a:endParaRPr lang="en-US" sz="2000" dirty="0">
              <a:solidFill>
                <a:srgbClr val="002060"/>
              </a:solidFill>
              <a:latin typeface="Comic Sans MS" panose="030F0702030302020204" pitchFamily="66" charset="0"/>
              <a:ea typeface="DejaVu LGC Sans" pitchFamily="2"/>
              <a:cs typeface="DejaVu LGC Sans" pitchFamily="2"/>
            </a:endParaRPr>
          </a:p>
          <a:p>
            <a:pPr algn="ctr" eaLnBrk="1" hangingPunct="1">
              <a:lnSpc>
                <a:spcPts val="2200"/>
              </a:lnSpc>
              <a:buFont typeface="Times New Roman" pitchFamily="16" charset="0"/>
              <a:buNone/>
              <a:defRPr sz="2600"/>
            </a:pPr>
            <a:r>
              <a:rPr lang="en-US" sz="2000" cap="all" dirty="0">
                <a:solidFill>
                  <a:srgbClr val="FF0000"/>
                </a:solidFill>
                <a:latin typeface="Comic Sans MS" panose="030F0702030302020204" pitchFamily="66" charset="0"/>
                <a:ea typeface="DejaVu LGC Sans" pitchFamily="2"/>
                <a:cs typeface="Aharoni" panose="02010803020104030203" pitchFamily="2" charset="-79"/>
              </a:rPr>
              <a:t>Red – experiment</a:t>
            </a:r>
            <a:r>
              <a:rPr lang="en-US" sz="2000" cap="all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DejaVu LGC Sans" pitchFamily="2"/>
                <a:cs typeface="Aharoni" panose="02010803020104030203" pitchFamily="2" charset="-79"/>
              </a:rPr>
              <a:t>, </a:t>
            </a:r>
            <a:r>
              <a:rPr lang="en-US" sz="2000" cap="all" dirty="0">
                <a:latin typeface="Comic Sans MS" panose="030F0702030302020204" pitchFamily="66" charset="0"/>
                <a:ea typeface="DejaVu LGC Sans" pitchFamily="2"/>
                <a:cs typeface="Aharoni" panose="02010803020104030203" pitchFamily="2" charset="-79"/>
              </a:rPr>
              <a:t>BLACK – simulation</a:t>
            </a:r>
            <a:r>
              <a:rPr lang="en-US" sz="2000" cap="all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DejaVu LGC Sans" pitchFamily="2"/>
                <a:cs typeface="Aharoni" panose="02010803020104030203" pitchFamily="2" charset="-79"/>
              </a:rPr>
              <a:t>, </a:t>
            </a:r>
            <a:r>
              <a:rPr lang="en-US" sz="2000" cap="all" dirty="0">
                <a:solidFill>
                  <a:srgbClr val="002060"/>
                </a:solidFill>
                <a:latin typeface="Comic Sans MS" panose="030F0702030302020204" pitchFamily="66" charset="0"/>
                <a:ea typeface="DejaVu LGC Sans" pitchFamily="2"/>
                <a:cs typeface="Aharoni" panose="02010803020104030203" pitchFamily="2" charset="-79"/>
              </a:rPr>
              <a:t>BLUE - PHASE </a:t>
            </a:r>
            <a:r>
              <a:rPr lang="en-US" sz="2000" cap="all" dirty="0" smtClean="0">
                <a:solidFill>
                  <a:srgbClr val="002060"/>
                </a:solidFill>
                <a:latin typeface="Comic Sans MS" panose="030F0702030302020204" pitchFamily="66" charset="0"/>
                <a:ea typeface="DejaVu LGC Sans" pitchFamily="2"/>
                <a:cs typeface="Aharoni" panose="02010803020104030203" pitchFamily="2" charset="-79"/>
              </a:rPr>
              <a:t>SPACE</a:t>
            </a:r>
          </a:p>
        </p:txBody>
      </p:sp>
      <p:pic>
        <p:nvPicPr>
          <p:cNvPr id="19459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254375"/>
            <a:ext cx="4194175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01663"/>
            <a:ext cx="4194175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1663" y="628650"/>
            <a:ext cx="414655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8" y="3227388"/>
            <a:ext cx="4148137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0225" y="0"/>
            <a:ext cx="993775" cy="107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4" name="Rectangle 2"/>
          <p:cNvSpPr>
            <a:spLocks noChangeArrowheads="1"/>
          </p:cNvSpPr>
          <p:nvPr/>
        </p:nvSpPr>
        <p:spPr bwMode="auto">
          <a:xfrm>
            <a:off x="395288" y="-26988"/>
            <a:ext cx="8382000" cy="647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0" tIns="48127" rIns="81630" bIns="40815"/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altLang="ru-RU" sz="3200">
                <a:solidFill>
                  <a:srgbClr val="002060"/>
                </a:solidFill>
                <a:latin typeface="Comic Sans MS" pitchFamily="66" charset="0"/>
                <a:ea typeface="DejaVu Sans"/>
                <a:cs typeface="DejaVu Sans"/>
              </a:rPr>
              <a:t>Simulation vs Experiment</a:t>
            </a:r>
            <a:endParaRPr lang="ru-RU" altLang="ru-RU" sz="3200">
              <a:solidFill>
                <a:srgbClr val="002060"/>
              </a:solidFill>
              <a:latin typeface="Comic Sans MS" pitchFamily="66" charset="0"/>
              <a:ea typeface="DejaVu Sans"/>
              <a:cs typeface="DejaVu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8438" y="47625"/>
            <a:ext cx="476250" cy="301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361" b="1" dirty="0">
                <a:solidFill>
                  <a:schemeClr val="bg1"/>
                </a:solidFill>
              </a:rPr>
              <a:t>/</a:t>
            </a:r>
            <a:r>
              <a:rPr lang="en-US" sz="1361" b="1" dirty="0">
                <a:solidFill>
                  <a:schemeClr val="bg1"/>
                </a:solidFill>
              </a:rPr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28980</TotalTime>
  <Words>1770</Words>
  <Application>Microsoft Office PowerPoint</Application>
  <PresentationFormat>On-screen Show (4:3)</PresentationFormat>
  <Paragraphs>249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Back slides</vt:lpstr>
      <vt:lpstr>Slide 14</vt:lpstr>
      <vt:lpstr>Slide 15</vt:lpstr>
      <vt:lpstr>Slide 16</vt:lpstr>
      <vt:lpstr>Slide 17</vt:lpstr>
      <vt:lpstr>Slide 18</vt:lpstr>
      <vt:lpstr>Slide 19</vt:lpstr>
      <vt:lpstr>Back slides</vt:lpstr>
      <vt:lpstr>e+e- -&gt; π+π- by CMD3</vt:lpstr>
      <vt:lpstr>R(s) measurements at low s</vt:lpstr>
      <vt:lpstr>Accuracy of energy measurement               (current status)</vt:lpstr>
      <vt:lpstr>SM prediction for muon g-2 </vt:lpstr>
      <vt:lpstr>Slide 25</vt:lpstr>
      <vt:lpstr>Back slides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of the hadronic cross  sections with the CMD-3 detector  at the VEPP-2000 e+e- collider    G.V. Fedotovich  BINP, Novosibirsk</dc:title>
  <dc:creator>тест</dc:creator>
  <cp:lastModifiedBy>тест</cp:lastModifiedBy>
  <cp:revision>214</cp:revision>
  <dcterms:created xsi:type="dcterms:W3CDTF">2013-08-22T14:35:04Z</dcterms:created>
  <dcterms:modified xsi:type="dcterms:W3CDTF">2014-11-18T07:10:55Z</dcterms:modified>
</cp:coreProperties>
</file>