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314" r:id="rId3"/>
    <p:sldId id="354" r:id="rId4"/>
    <p:sldId id="257" r:id="rId5"/>
    <p:sldId id="266" r:id="rId6"/>
    <p:sldId id="320" r:id="rId7"/>
    <p:sldId id="267" r:id="rId8"/>
    <p:sldId id="321" r:id="rId9"/>
    <p:sldId id="326" r:id="rId10"/>
    <p:sldId id="323" r:id="rId11"/>
    <p:sldId id="355" r:id="rId12"/>
    <p:sldId id="322" r:id="rId13"/>
    <p:sldId id="325" r:id="rId14"/>
    <p:sldId id="324" r:id="rId15"/>
    <p:sldId id="356" r:id="rId16"/>
    <p:sldId id="357" r:id="rId17"/>
    <p:sldId id="358" r:id="rId18"/>
    <p:sldId id="318" r:id="rId19"/>
    <p:sldId id="337" r:id="rId20"/>
    <p:sldId id="338" r:id="rId21"/>
    <p:sldId id="297" r:id="rId22"/>
    <p:sldId id="298" r:id="rId23"/>
    <p:sldId id="339" r:id="rId24"/>
    <p:sldId id="299" r:id="rId25"/>
    <p:sldId id="308" r:id="rId26"/>
    <p:sldId id="309" r:id="rId27"/>
    <p:sldId id="301" r:id="rId28"/>
    <p:sldId id="310" r:id="rId29"/>
    <p:sldId id="302" r:id="rId30"/>
    <p:sldId id="352" r:id="rId31"/>
    <p:sldId id="303" r:id="rId32"/>
    <p:sldId id="278" r:id="rId33"/>
    <p:sldId id="350" r:id="rId34"/>
    <p:sldId id="351" r:id="rId35"/>
    <p:sldId id="359" r:id="rId36"/>
    <p:sldId id="360" r:id="rId37"/>
    <p:sldId id="290" r:id="rId38"/>
    <p:sldId id="353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19" r:id="rId48"/>
    <p:sldId id="300" r:id="rId49"/>
    <p:sldId id="306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74" autoAdjust="0"/>
  </p:normalViewPr>
  <p:slideViewPr>
    <p:cSldViewPr snapToGrid="0" snapToObjects="1">
      <p:cViewPr varScale="1">
        <p:scale>
          <a:sx n="81" d="100"/>
          <a:sy n="81" d="100"/>
        </p:scale>
        <p:origin x="-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18679-DB7B-4047-9F0E-2B68EB063398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F381-97F7-F24B-B450-AB89B939A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80478-C1F4-5F4E-8C39-BDBF9FEB6AAA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6EA08-9EDD-204C-A104-F52273E30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691E-162C-1146-93E7-AD415CABD79C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06225-C0E6-7141-9987-811C1B68E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9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29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D3E8E-0FE7-924C-8E89-960A86E6C063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7F5C0-1E40-BE49-B731-8448AE2D5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7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19AA-1679-1845-BCDB-69F58700AC96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D6D4-97D7-A84F-BB9C-188BDAD9F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D4C4E-6689-104C-9DCC-B13CE0E8AFD2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545CF-E0EB-CA45-B5B3-692F40F8A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4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8D4AF-73F9-5B41-8CF8-3B5B5E8187E5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9D89F-5728-4F48-9333-356BAEF5E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0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6F3F2-AC98-A244-A915-4BCA3166539D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F52A-BDC1-824E-BC23-AC89A7E8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8B7F2-44ED-BF46-979E-99790E0250F3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A309-E404-D641-A296-AF58B31E8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2C41-F0C5-094E-9615-907749A82E0E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6C441-DE94-E34A-95E4-F22CFF6AC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DB25-479C-EE45-BEE7-802A3C91301A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3D21-A429-DF4A-9630-9D062944A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718649-364D-E04F-8853-22F877CF377B}" type="datetimeFigureOut">
              <a:rPr lang="en-US"/>
              <a:pPr>
                <a:defRPr/>
              </a:pPr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46B844-AD7D-544B-B8D3-73A47856B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8786"/>
            <a:ext cx="7772400" cy="1470025"/>
          </a:xfrm>
        </p:spPr>
        <p:txBody>
          <a:bodyPr/>
          <a:lstStyle/>
          <a:p>
            <a:r>
              <a:rPr lang="en-US" dirty="0" smtClean="0"/>
              <a:t>Simulations of BH Collisions in </a:t>
            </a:r>
            <a:r>
              <a:rPr lang="en-US" dirty="0" err="1" smtClean="0"/>
              <a:t>AdS</a:t>
            </a:r>
            <a:r>
              <a:rPr lang="en-US" dirty="0" smtClean="0"/>
              <a:t> </a:t>
            </a:r>
            <a:r>
              <a:rPr lang="en-US" dirty="0" err="1" smtClean="0"/>
              <a:t>Spacetimes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51897"/>
            <a:ext cx="8093694" cy="834303"/>
          </a:xfrm>
        </p:spPr>
        <p:txBody>
          <a:bodyPr/>
          <a:lstStyle/>
          <a:p>
            <a:r>
              <a:rPr lang="en-US" dirty="0" smtClean="0"/>
              <a:t>Paul Romatschke</a:t>
            </a:r>
          </a:p>
          <a:p>
            <a:r>
              <a:rPr lang="en-US" dirty="0" smtClean="0"/>
              <a:t>CU Boulder &amp; </a:t>
            </a:r>
            <a:r>
              <a:rPr lang="en-US" dirty="0"/>
              <a:t>CTQM &amp; JET Collaboration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5293" y="4201964"/>
            <a:ext cx="60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Based on </a:t>
            </a:r>
            <a:r>
              <a:rPr lang="en-US" sz="2400" dirty="0" err="1" smtClean="0"/>
              <a:t>arXiv</a:t>
            </a:r>
            <a:r>
              <a:rPr lang="en-US" sz="2400" dirty="0" smtClean="0"/>
              <a:t>: 1410.4799 with Hans </a:t>
            </a:r>
            <a:r>
              <a:rPr lang="en-US" sz="2400" dirty="0" err="1" smtClean="0"/>
              <a:t>Bantilan</a:t>
            </a:r>
            <a:endParaRPr lang="en-US" sz="2400" dirty="0"/>
          </a:p>
        </p:txBody>
      </p:sp>
      <p:pic>
        <p:nvPicPr>
          <p:cNvPr id="6" name="Picture 5" descr="Screen Shot 2014-12-02 at 11.16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3" y="5184962"/>
            <a:ext cx="2514600" cy="1104900"/>
          </a:xfrm>
          <a:prstGeom prst="rect">
            <a:avLst/>
          </a:prstGeom>
        </p:spPr>
      </p:pic>
      <p:pic>
        <p:nvPicPr>
          <p:cNvPr id="7" name="Picture 6" descr="Screen Shot 2014-12-02 at 11.17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36" y="5408706"/>
            <a:ext cx="3149600" cy="584200"/>
          </a:xfrm>
          <a:prstGeom prst="rect">
            <a:avLst/>
          </a:prstGeom>
        </p:spPr>
      </p:pic>
      <p:pic>
        <p:nvPicPr>
          <p:cNvPr id="8" name="Picture 7" descr="Screen Shot 2014-12-02 at 11.18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46" y="5184962"/>
            <a:ext cx="2256118" cy="12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Analytic versus numerical?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483"/>
          </a:xfrm>
        </p:spPr>
        <p:txBody>
          <a:bodyPr/>
          <a:lstStyle/>
          <a:p>
            <a:r>
              <a:rPr lang="en-US" dirty="0" smtClean="0"/>
              <a:t>Analytic versus numerical? </a:t>
            </a:r>
            <a:r>
              <a:rPr lang="en-US" dirty="0" smtClean="0">
                <a:solidFill>
                  <a:srgbClr val="FF0000"/>
                </a:solidFill>
              </a:rPr>
              <a:t>Here: Numerical!</a:t>
            </a:r>
          </a:p>
          <a:p>
            <a:r>
              <a:rPr lang="en-US" dirty="0" smtClean="0"/>
              <a:t>Algorithm: </a:t>
            </a:r>
            <a:r>
              <a:rPr lang="en-US" dirty="0" err="1" smtClean="0"/>
              <a:t>Infalling</a:t>
            </a:r>
            <a:r>
              <a:rPr lang="en-US" dirty="0" smtClean="0"/>
              <a:t> EF (</a:t>
            </a:r>
            <a:r>
              <a:rPr lang="en-US" dirty="0" err="1" smtClean="0"/>
              <a:t>Chesler</a:t>
            </a:r>
            <a:r>
              <a:rPr lang="en-US" dirty="0" smtClean="0"/>
              <a:t>/</a:t>
            </a:r>
            <a:r>
              <a:rPr lang="en-US" dirty="0" err="1" smtClean="0"/>
              <a:t>Yaffe</a:t>
            </a:r>
            <a:r>
              <a:rPr lang="en-US" dirty="0" smtClean="0"/>
              <a:t>) or Generalized Harmonics (</a:t>
            </a:r>
            <a:r>
              <a:rPr lang="en-US" dirty="0" err="1" smtClean="0"/>
              <a:t>Choptuik</a:t>
            </a:r>
            <a:r>
              <a:rPr lang="en-US" dirty="0" smtClean="0"/>
              <a:t>/Pretorius)?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3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483"/>
          </a:xfrm>
        </p:spPr>
        <p:txBody>
          <a:bodyPr/>
          <a:lstStyle/>
          <a:p>
            <a:r>
              <a:rPr lang="en-US" dirty="0" smtClean="0"/>
              <a:t>Analytic versus numerical? </a:t>
            </a:r>
            <a:r>
              <a:rPr lang="en-US" dirty="0" smtClean="0">
                <a:solidFill>
                  <a:srgbClr val="FF0000"/>
                </a:solidFill>
              </a:rPr>
              <a:t>Here: Numerical!</a:t>
            </a:r>
          </a:p>
          <a:p>
            <a:r>
              <a:rPr lang="en-US" dirty="0" smtClean="0"/>
              <a:t>Algorithm: </a:t>
            </a:r>
            <a:r>
              <a:rPr lang="en-US" dirty="0" err="1" smtClean="0"/>
              <a:t>Infalling</a:t>
            </a:r>
            <a:r>
              <a:rPr lang="en-US" dirty="0" smtClean="0"/>
              <a:t> EF (</a:t>
            </a:r>
            <a:r>
              <a:rPr lang="en-US" dirty="0" err="1" smtClean="0"/>
              <a:t>Chesler</a:t>
            </a:r>
            <a:r>
              <a:rPr lang="en-US" dirty="0" smtClean="0"/>
              <a:t>/</a:t>
            </a:r>
            <a:r>
              <a:rPr lang="en-US" dirty="0" err="1" smtClean="0"/>
              <a:t>Yaffe</a:t>
            </a:r>
            <a:r>
              <a:rPr lang="en-US" dirty="0" smtClean="0"/>
              <a:t>) or Generalized Harmonics (</a:t>
            </a:r>
            <a:r>
              <a:rPr lang="en-US" dirty="0" err="1" smtClean="0"/>
              <a:t>Choptuik</a:t>
            </a:r>
            <a:r>
              <a:rPr lang="en-US" dirty="0" smtClean="0"/>
              <a:t>/Pretorius)?</a:t>
            </a:r>
          </a:p>
          <a:p>
            <a:r>
              <a:rPr lang="en-US" dirty="0" smtClean="0"/>
              <a:t>CY: Planar Horizons, extremely effective (computationally cheap) for certain applications</a:t>
            </a:r>
          </a:p>
          <a:p>
            <a:r>
              <a:rPr lang="en-US" dirty="0" smtClean="0"/>
              <a:t>GH: General (non-planar or no horizons), computationally more expensive, generally applicable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2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038"/>
            <a:ext cx="8229600" cy="1143000"/>
          </a:xfrm>
        </p:spPr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483"/>
          </a:xfrm>
        </p:spPr>
        <p:txBody>
          <a:bodyPr/>
          <a:lstStyle/>
          <a:p>
            <a:r>
              <a:rPr lang="en-US" dirty="0" smtClean="0"/>
              <a:t>Analytic versus numerical? </a:t>
            </a:r>
            <a:r>
              <a:rPr lang="en-US" dirty="0" smtClean="0">
                <a:solidFill>
                  <a:srgbClr val="FF0000"/>
                </a:solidFill>
              </a:rPr>
              <a:t>Here: Numerical!</a:t>
            </a:r>
          </a:p>
          <a:p>
            <a:r>
              <a:rPr lang="en-US" dirty="0" smtClean="0"/>
              <a:t>Algorithm: </a:t>
            </a:r>
            <a:r>
              <a:rPr lang="en-US" dirty="0" smtClean="0">
                <a:solidFill>
                  <a:srgbClr val="FF0000"/>
                </a:solidFill>
              </a:rPr>
              <a:t>Here: Generalized Harmonics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Gives us a general-purpose tool!</a:t>
            </a:r>
          </a:p>
        </p:txBody>
      </p:sp>
    </p:spTree>
    <p:extLst>
      <p:ext uri="{BB962C8B-B14F-4D97-AF65-F5344CB8AC3E}">
        <p14:creationId xmlns:p14="http://schemas.microsoft.com/office/powerpoint/2010/main" val="220018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038"/>
            <a:ext cx="8229600" cy="1143000"/>
          </a:xfrm>
        </p:spPr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483"/>
          </a:xfrm>
        </p:spPr>
        <p:txBody>
          <a:bodyPr/>
          <a:lstStyle/>
          <a:p>
            <a:r>
              <a:rPr lang="en-US" dirty="0" smtClean="0"/>
              <a:t>Analytic versus numerical? </a:t>
            </a:r>
            <a:r>
              <a:rPr lang="en-US" dirty="0" smtClean="0">
                <a:solidFill>
                  <a:srgbClr val="FF0000"/>
                </a:solidFill>
              </a:rPr>
              <a:t>Here: Numerical!</a:t>
            </a:r>
          </a:p>
          <a:p>
            <a:r>
              <a:rPr lang="en-US" dirty="0" smtClean="0"/>
              <a:t>Algorithm: </a:t>
            </a:r>
            <a:r>
              <a:rPr lang="en-US" dirty="0" smtClean="0">
                <a:solidFill>
                  <a:srgbClr val="FF0000"/>
                </a:solidFill>
              </a:rPr>
              <a:t>Here: Generalized Harmonics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Gives us a general-purpose tool!</a:t>
            </a:r>
          </a:p>
          <a:p>
            <a:r>
              <a:rPr lang="en-US" dirty="0" smtClean="0"/>
              <a:t>Study Relativistic Ion Collisions via simulating BH collisions in AdS</a:t>
            </a:r>
            <a:r>
              <a:rPr lang="en-US" baseline="-25000" dirty="0" smtClean="0"/>
              <a:t>5</a:t>
            </a:r>
          </a:p>
          <a:p>
            <a:r>
              <a:rPr lang="en-US" dirty="0" smtClean="0"/>
              <a:t>Study stability of global AdS</a:t>
            </a:r>
            <a:r>
              <a:rPr lang="en-US" baseline="-25000" dirty="0" smtClean="0"/>
              <a:t>4</a:t>
            </a:r>
            <a:r>
              <a:rPr lang="en-US" dirty="0" smtClean="0"/>
              <a:t> &amp; AdS</a:t>
            </a:r>
            <a:r>
              <a:rPr lang="en-US" baseline="-25000" dirty="0" smtClean="0"/>
              <a:t>5</a:t>
            </a:r>
            <a:r>
              <a:rPr lang="en-US" dirty="0" smtClean="0"/>
              <a:t> (or others) via simulating scalar field collapse</a:t>
            </a:r>
          </a:p>
          <a:p>
            <a:r>
              <a:rPr lang="en-US" dirty="0" smtClean="0"/>
              <a:t>Study Holographic Turbulence</a:t>
            </a:r>
          </a:p>
          <a:p>
            <a:r>
              <a:rPr lang="en-US" dirty="0"/>
              <a:t>F</a:t>
            </a:r>
            <a:r>
              <a:rPr lang="en-US" dirty="0" smtClean="0"/>
              <a:t>ate of </a:t>
            </a:r>
            <a:r>
              <a:rPr lang="en-US" dirty="0"/>
              <a:t>u</a:t>
            </a:r>
            <a:r>
              <a:rPr lang="en-US" dirty="0" smtClean="0"/>
              <a:t>nstable BHs, entanglement entropy,…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6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 Field Equations in GH</a:t>
            </a:r>
            <a:endParaRPr lang="en-US" dirty="0"/>
          </a:p>
        </p:txBody>
      </p:sp>
      <p:pic>
        <p:nvPicPr>
          <p:cNvPr id="6" name="Picture 5" descr="Screen Shot 2014-11-04 at 9.18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6" y="1551687"/>
            <a:ext cx="7777144" cy="1519484"/>
          </a:xfrm>
          <a:prstGeom prst="rect">
            <a:avLst/>
          </a:prstGeom>
        </p:spPr>
      </p:pic>
      <p:pic>
        <p:nvPicPr>
          <p:cNvPr id="7" name="Picture 6" descr="Screen Shot 2014-11-04 at 9.18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1" y="4574490"/>
            <a:ext cx="4418623" cy="14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131" y="6257565"/>
            <a:ext cx="498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from 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8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 Field Equations in GH</a:t>
            </a:r>
            <a:endParaRPr lang="en-US" dirty="0"/>
          </a:p>
        </p:txBody>
      </p:sp>
      <p:pic>
        <p:nvPicPr>
          <p:cNvPr id="7" name="Picture 6" descr="Screen Shot 2014-11-04 at 9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1" y="4595365"/>
            <a:ext cx="4418623" cy="14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131" y="6257565"/>
            <a:ext cx="498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from 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  <p:pic>
        <p:nvPicPr>
          <p:cNvPr id="4" name="Picture 3" descr="Screen Shot 2015-04-16 at 2.08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" y="1578387"/>
            <a:ext cx="8927707" cy="26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 Field Equations in GH</a:t>
            </a:r>
            <a:endParaRPr lang="en-US" dirty="0"/>
          </a:p>
        </p:txBody>
      </p:sp>
      <p:pic>
        <p:nvPicPr>
          <p:cNvPr id="7" name="Picture 6" descr="Screen Shot 2014-11-04 at 9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1" y="4595365"/>
            <a:ext cx="4418623" cy="14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131" y="6257565"/>
            <a:ext cx="498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from 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  <p:pic>
        <p:nvPicPr>
          <p:cNvPr id="4" name="Picture 3" descr="Screen Shot 2015-04-16 at 2.08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" y="1578387"/>
            <a:ext cx="8927707" cy="2665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02977"/>
            <a:ext cx="48283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solve these numerically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898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Numerics</a:t>
            </a:r>
            <a:r>
              <a:rPr lang="en-US" dirty="0" smtClean="0"/>
              <a:t>/Hardware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" y="1600200"/>
            <a:ext cx="6315553" cy="4913103"/>
          </a:xfrm>
        </p:spPr>
        <p:txBody>
          <a:bodyPr/>
          <a:lstStyle/>
          <a:p>
            <a:r>
              <a:rPr lang="en-US" dirty="0" smtClean="0"/>
              <a:t>C,C+</a:t>
            </a:r>
            <a:r>
              <a:rPr lang="en-US" dirty="0" smtClean="0"/>
              <a:t>+, Fully </a:t>
            </a:r>
            <a:r>
              <a:rPr lang="en-US" dirty="0" smtClean="0"/>
              <a:t>parallel (</a:t>
            </a:r>
            <a:r>
              <a:rPr lang="en-US" dirty="0" err="1" smtClean="0"/>
              <a:t>openMPI</a:t>
            </a:r>
            <a:r>
              <a:rPr lang="en-US" dirty="0" smtClean="0"/>
              <a:t>)</a:t>
            </a:r>
          </a:p>
          <a:p>
            <a:r>
              <a:rPr lang="en-US" dirty="0" smtClean="0"/>
              <a:t>Hardware used:</a:t>
            </a:r>
          </a:p>
          <a:p>
            <a:pPr marL="0" indent="0">
              <a:buNone/>
            </a:pPr>
            <a:r>
              <a:rPr lang="en-US" dirty="0" err="1" smtClean="0"/>
              <a:t>Eridanus</a:t>
            </a:r>
            <a:r>
              <a:rPr lang="en-US" dirty="0" smtClean="0"/>
              <a:t> cluster (CU Boulder, 192 cores @ 2 GHz/core), </a:t>
            </a:r>
            <a:r>
              <a:rPr lang="en-US" dirty="0" err="1" smtClean="0"/>
              <a:t>Infiniband</a:t>
            </a:r>
            <a:r>
              <a:rPr lang="en-US" dirty="0" smtClean="0"/>
              <a:t> interconnections</a:t>
            </a:r>
          </a:p>
          <a:p>
            <a:pPr marL="0" indent="0">
              <a:buNone/>
            </a:pPr>
            <a:r>
              <a:rPr lang="en-US" dirty="0" smtClean="0"/>
              <a:t>Orbital cluster (Princeton, ~3700 cores @ 3.5 GHz/core), </a:t>
            </a:r>
            <a:r>
              <a:rPr lang="en-US" dirty="0" err="1" smtClean="0"/>
              <a:t>Infiniband</a:t>
            </a:r>
            <a:r>
              <a:rPr lang="en-US" dirty="0" smtClean="0"/>
              <a:t> interconnections</a:t>
            </a:r>
            <a:endParaRPr lang="en-US" dirty="0"/>
          </a:p>
        </p:txBody>
      </p:sp>
      <p:pic>
        <p:nvPicPr>
          <p:cNvPr id="4" name="Picture 3" descr="IMG_05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095" y="1925851"/>
            <a:ext cx="4016117" cy="29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BH Collisions in Global AdS</a:t>
            </a:r>
            <a:r>
              <a:rPr lang="en-US" baseline="-25000" dirty="0" smtClean="0"/>
              <a:t>5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Head-on Collisions</a:t>
            </a:r>
          </a:p>
          <a:p>
            <a:r>
              <a:rPr lang="en-US" dirty="0" smtClean="0"/>
              <a:t>Global </a:t>
            </a:r>
            <a:r>
              <a:rPr lang="en-US" dirty="0" err="1" smtClean="0"/>
              <a:t>AdS</a:t>
            </a:r>
            <a:r>
              <a:rPr lang="en-US" dirty="0" smtClean="0"/>
              <a:t> rather than Poincare patch</a:t>
            </a:r>
          </a:p>
          <a:p>
            <a:r>
              <a:rPr lang="en-US" dirty="0" smtClean="0"/>
              <a:t>Initial Data: pure </a:t>
            </a:r>
            <a:r>
              <a:rPr lang="en-US" dirty="0" err="1" smtClean="0"/>
              <a:t>AdS</a:t>
            </a:r>
            <a:r>
              <a:rPr lang="en-US" dirty="0" smtClean="0"/>
              <a:t> + massless scalar field (Coulomb branch), quickly collapsing to form BHs (non-planar horizon!)</a:t>
            </a:r>
          </a:p>
          <a:p>
            <a:r>
              <a:rPr lang="en-US" dirty="0" smtClean="0"/>
              <a:t>Use excision to simulate space-times with BHs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9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Simulating BH Collisions</a:t>
            </a:r>
            <a:endParaRPr lang="en-US" dirty="0" smtClean="0"/>
          </a:p>
          <a:p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257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4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Metric, separation D=0.5 </a:t>
            </a:r>
            <a:endParaRPr lang="en-US" dirty="0"/>
          </a:p>
        </p:txBody>
      </p:sp>
      <p:pic>
        <p:nvPicPr>
          <p:cNvPr id="4" name="topdown_dist0p5_L4_gb_yy_tl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118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1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Metric, separation D=0.7</a:t>
            </a:r>
            <a:endParaRPr lang="en-US" dirty="0"/>
          </a:p>
        </p:txBody>
      </p:sp>
      <p:pic>
        <p:nvPicPr>
          <p:cNvPr id="4" name="topdown_dist0p7_L3_gb_yy_tl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8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9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1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344" y="6104426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6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10.1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336255"/>
            <a:ext cx="7793777" cy="581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344" y="6104426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67328" y="336255"/>
            <a:ext cx="55028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Relevance of the regulator BH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784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4 at 10.1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2" y="286285"/>
            <a:ext cx="8444075" cy="6191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344" y="6104426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77072" y="141119"/>
            <a:ext cx="5001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“Collision” velocities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855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30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5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344" y="6104426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4 at 10.1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5" y="507798"/>
            <a:ext cx="8078027" cy="5572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344" y="6104426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5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nkowsk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651618" cy="4957727"/>
          </a:xfrm>
        </p:spPr>
        <p:txBody>
          <a:bodyPr/>
          <a:lstStyle/>
          <a:p>
            <a:r>
              <a:rPr lang="en-US" dirty="0" smtClean="0"/>
              <a:t>Boundary Energy Density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69796" y="6145584"/>
            <a:ext cx="337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Bantilan</a:t>
            </a:r>
            <a:r>
              <a:rPr lang="en-US" dirty="0" smtClean="0"/>
              <a:t> and PR, 1410.4799]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4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48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A </a:t>
            </a:r>
            <a:r>
              <a:rPr lang="en-US" b="1" dirty="0" err="1" smtClean="0">
                <a:solidFill>
                  <a:srgbClr val="000000"/>
                </a:solidFill>
              </a:rPr>
              <a:t>theorists’s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way to conduct experiment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“Experimental challenges”: need to be careful about errors (“bugs”), numerical convergence, accuracy, infinite volume limit, continuum limit.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“Experimental rewards”: 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ive answers in situations where analytic approximations fail/very difficult.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Difference to real experiments: with </a:t>
            </a:r>
            <a:r>
              <a:rPr lang="en-US" dirty="0" err="1" smtClean="0">
                <a:solidFill>
                  <a:srgbClr val="000000"/>
                </a:solidFill>
              </a:rPr>
              <a:t>numerics</a:t>
            </a:r>
            <a:r>
              <a:rPr lang="en-US" dirty="0" smtClean="0">
                <a:solidFill>
                  <a:srgbClr val="000000"/>
                </a:solidFill>
              </a:rPr>
              <a:t> we can study systems not realizable in nature.</a:t>
            </a:r>
          </a:p>
        </p:txBody>
      </p:sp>
      <p:pic>
        <p:nvPicPr>
          <p:cNvPr id="4" name="Picture 3" descr="Screen Shot 2015-04-14 at 4.41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3" y="484923"/>
            <a:ext cx="60071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BH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numerical results for metric in all of space-time, including boundary data</a:t>
            </a:r>
          </a:p>
          <a:p>
            <a:r>
              <a:rPr lang="en-US" dirty="0" smtClean="0"/>
              <a:t>We have metric data (a bit) inside trapped surfaces: could be useful for entanglement entropy calculations (?)</a:t>
            </a:r>
          </a:p>
          <a:p>
            <a:r>
              <a:rPr lang="en-US" dirty="0" smtClean="0"/>
              <a:t>Metric data/boundary data could be used for comparison to analytic results (</a:t>
            </a:r>
            <a:r>
              <a:rPr lang="en-US" dirty="0" err="1" smtClean="0"/>
              <a:t>cf</a:t>
            </a:r>
            <a:r>
              <a:rPr lang="en-US" dirty="0" smtClean="0"/>
              <a:t> Shiraz’s talk)</a:t>
            </a:r>
          </a:p>
          <a:p>
            <a:r>
              <a:rPr lang="en-US" dirty="0" smtClean="0"/>
              <a:t>This data is publicly available. If you can’t find something on our website, just ask!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725"/>
            <a:ext cx="8229600" cy="11430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 err="1" smtClean="0"/>
              <a:t>AdS</a:t>
            </a:r>
            <a:r>
              <a:rPr lang="en-US" dirty="0" smtClean="0"/>
              <a:t>/CFT dynamics be experimentally probed in relativistic ion collisions?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-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63" y="1299410"/>
            <a:ext cx="7221026" cy="4662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07902"/>
          </a:xfrm>
        </p:spPr>
        <p:txBody>
          <a:bodyPr/>
          <a:lstStyle/>
          <a:p>
            <a:r>
              <a:rPr lang="en-US" dirty="0" err="1" smtClean="0"/>
              <a:t>AdS+hydro+cascade</a:t>
            </a:r>
            <a:r>
              <a:rPr lang="en-US" dirty="0" smtClean="0"/>
              <a:t> (“SONIC”)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0748" y="5978694"/>
            <a:ext cx="676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[van der </a:t>
            </a:r>
            <a:r>
              <a:rPr lang="en-US" sz="2800" dirty="0" err="1" smtClean="0"/>
              <a:t>Schee</a:t>
            </a:r>
            <a:r>
              <a:rPr lang="en-US" sz="2800" dirty="0" smtClean="0"/>
              <a:t>, PR &amp; Pratt, PRL111 (2013)]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767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87"/>
            <a:ext cx="8852548" cy="531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4003" y="278254"/>
            <a:ext cx="605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 works well for describing </a:t>
            </a:r>
            <a:r>
              <a:rPr lang="en-US" sz="2400" dirty="0" err="1" smtClean="0"/>
              <a:t>exp</a:t>
            </a:r>
            <a:r>
              <a:rPr lang="en-US" sz="2400" dirty="0" smtClean="0"/>
              <a:t>’ data in AA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943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10" y="274638"/>
            <a:ext cx="8685428" cy="1143000"/>
          </a:xfrm>
        </p:spPr>
        <p:txBody>
          <a:bodyPr/>
          <a:lstStyle/>
          <a:p>
            <a:r>
              <a:rPr lang="en-US" dirty="0" smtClean="0"/>
              <a:t>A way to probe QCD pre-</a:t>
            </a:r>
            <a:r>
              <a:rPr lang="en-US" dirty="0" err="1" smtClean="0"/>
              <a:t>eq</a:t>
            </a:r>
            <a:r>
              <a:rPr lang="en-US" dirty="0" smtClean="0"/>
              <a:t> flow?</a:t>
            </a:r>
            <a:endParaRPr lang="en-US" dirty="0"/>
          </a:p>
        </p:txBody>
      </p:sp>
      <p:pic>
        <p:nvPicPr>
          <p:cNvPr id="4" name="Picture 3" descr="Screen Shot 2015-04-14 at 4.2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01" y="1417637"/>
            <a:ext cx="6784876" cy="4688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3523" y="5853808"/>
            <a:ext cx="180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[PR, 1502.04745]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9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Gravity</a:t>
            </a:r>
            <a:endParaRPr lang="en-US" dirty="0"/>
          </a:p>
        </p:txBody>
      </p:sp>
      <p:pic>
        <p:nvPicPr>
          <p:cNvPr id="4" name="ads4dp_L2_gb_zz_tl2_yzslic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5259" y="1661841"/>
            <a:ext cx="4738741" cy="2961714"/>
          </a:xfrm>
          <a:prstGeom prst="rect">
            <a:avLst/>
          </a:prstGeom>
        </p:spPr>
      </p:pic>
      <p:pic>
        <p:nvPicPr>
          <p:cNvPr id="5" name="Picture 4" descr="Screen Shot 2015-04-16 at 2.20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9712"/>
            <a:ext cx="3073400" cy="295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919" y="4916596"/>
            <a:ext cx="332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[Adams, </a:t>
            </a:r>
            <a:r>
              <a:rPr lang="en-US" dirty="0" err="1" smtClean="0"/>
              <a:t>Chesler</a:t>
            </a:r>
            <a:r>
              <a:rPr lang="en-US" dirty="0" smtClean="0"/>
              <a:t>, Liu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7712" y="4916596"/>
            <a:ext cx="33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Gorda</a:t>
            </a:r>
            <a:r>
              <a:rPr lang="en-US" dirty="0" smtClean="0"/>
              <a:t> &amp; </a:t>
            </a:r>
            <a:r>
              <a:rPr lang="en-US" dirty="0" err="1" smtClean="0"/>
              <a:t>Bantilan</a:t>
            </a:r>
            <a:r>
              <a:rPr lang="en-US" dirty="0" smtClean="0"/>
              <a:t>, unpublished]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502680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Planar Horizon (Black </a:t>
            </a:r>
            <a:r>
              <a:rPr lang="en-US" dirty="0" err="1" smtClean="0"/>
              <a:t>Brane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70781" y="5492459"/>
            <a:ext cx="214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No/Poincare Horizon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6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Gravity</a:t>
            </a:r>
            <a:endParaRPr lang="en-US" dirty="0"/>
          </a:p>
        </p:txBody>
      </p:sp>
      <p:pic>
        <p:nvPicPr>
          <p:cNvPr id="4" name="ads4dp_L2_gb_zz_tl2_yzslic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040" y="1417637"/>
            <a:ext cx="7480934" cy="4675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7712" y="6359147"/>
            <a:ext cx="33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Gorda</a:t>
            </a:r>
            <a:r>
              <a:rPr lang="en-US" dirty="0" smtClean="0"/>
              <a:t> &amp; </a:t>
            </a:r>
            <a:r>
              <a:rPr lang="en-US" dirty="0" err="1" smtClean="0"/>
              <a:t>Bantilan</a:t>
            </a:r>
            <a:r>
              <a:rPr lang="en-US" dirty="0" smtClean="0"/>
              <a:t>, unpublished]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Purpose numeric solutions to Einstein Equations in asymptotic </a:t>
            </a:r>
            <a:r>
              <a:rPr lang="en-US" dirty="0" err="1" smtClean="0"/>
              <a:t>AdS</a:t>
            </a:r>
            <a:r>
              <a:rPr lang="en-US" dirty="0" smtClean="0"/>
              <a:t> using GH</a:t>
            </a:r>
          </a:p>
          <a:p>
            <a:r>
              <a:rPr lang="en-US" dirty="0" smtClean="0"/>
              <a:t>Successful numerical solutions for BH collisions in global AdS</a:t>
            </a:r>
            <a:r>
              <a:rPr lang="en-US" baseline="-25000" dirty="0" smtClean="0"/>
              <a:t>5</a:t>
            </a:r>
          </a:p>
          <a:p>
            <a:r>
              <a:rPr lang="en-US" dirty="0" err="1" smtClean="0"/>
              <a:t>AdS</a:t>
            </a:r>
            <a:r>
              <a:rPr lang="en-US" dirty="0" smtClean="0"/>
              <a:t> (</a:t>
            </a:r>
            <a:r>
              <a:rPr lang="en-US" dirty="0" err="1" smtClean="0"/>
              <a:t>preeq</a:t>
            </a:r>
            <a:r>
              <a:rPr lang="en-US" dirty="0" smtClean="0"/>
              <a:t>)+Hydro(</a:t>
            </a:r>
            <a:r>
              <a:rPr lang="en-US" dirty="0" err="1" smtClean="0"/>
              <a:t>eq</a:t>
            </a:r>
            <a:r>
              <a:rPr lang="en-US" dirty="0" smtClean="0"/>
              <a:t>)+Hadron Cascade works surprisingly well in describing experimental data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ore results (e.g. </a:t>
            </a:r>
            <a:r>
              <a:rPr lang="en-US" dirty="0" err="1" smtClean="0">
                <a:solidFill>
                  <a:srgbClr val="FF0000"/>
                </a:solidFill>
              </a:rPr>
              <a:t>AdS</a:t>
            </a:r>
            <a:r>
              <a:rPr lang="en-US" dirty="0" smtClean="0">
                <a:solidFill>
                  <a:srgbClr val="FF0000"/>
                </a:solidFill>
              </a:rPr>
              <a:t> stability) coming soon!</a:t>
            </a:r>
          </a:p>
        </p:txBody>
      </p:sp>
    </p:spTree>
    <p:extLst>
      <p:ext uri="{BB962C8B-B14F-4D97-AF65-F5344CB8AC3E}">
        <p14:creationId xmlns:p14="http://schemas.microsoft.com/office/powerpoint/2010/main" val="361586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783"/>
            <a:ext cx="8229600" cy="1143000"/>
          </a:xfrm>
        </p:spPr>
        <p:txBody>
          <a:bodyPr/>
          <a:lstStyle/>
          <a:p>
            <a:r>
              <a:rPr lang="en-US" dirty="0" smtClean="0"/>
              <a:t>Bonus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8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818" y="5061744"/>
            <a:ext cx="822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second-order differencing to discretize these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2958" y="6200978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 </a:t>
            </a:r>
            <a:br>
              <a:rPr lang="en-US" dirty="0" smtClean="0"/>
            </a:br>
            <a:r>
              <a:rPr lang="en-US" dirty="0" smtClean="0"/>
              <a:t>Relativistic Ion Collisions</a:t>
            </a:r>
            <a:endParaRPr lang="en-US" dirty="0"/>
          </a:p>
        </p:txBody>
      </p:sp>
      <p:pic>
        <p:nvPicPr>
          <p:cNvPr id="4" name="Content Placeholder 3" descr="rhic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4" b="13494"/>
          <a:stretch>
            <a:fillRect/>
          </a:stretch>
        </p:blipFill>
        <p:spPr>
          <a:xfrm>
            <a:off x="457200" y="1600200"/>
            <a:ext cx="3683496" cy="2025781"/>
          </a:xfrm>
        </p:spPr>
      </p:pic>
      <p:pic>
        <p:nvPicPr>
          <p:cNvPr id="5" name="Picture 4" descr="c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45" y="3086367"/>
            <a:ext cx="3810000" cy="3435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8143" y="4100265"/>
            <a:ext cx="260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RHIC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722411" y="2187828"/>
            <a:ext cx="215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LHC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189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6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6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0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1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  <p:pic>
        <p:nvPicPr>
          <p:cNvPr id="2" name="Picture 1" descr="Screen Shot 2014-12-09 at 12.28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3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09 at 12.3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4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958" y="6570310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9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8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8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1746" y="6001574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5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09 at 12.3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1746" y="6001574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9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Infiniband</a:t>
            </a:r>
            <a:r>
              <a:rPr lang="en-US" dirty="0" smtClean="0"/>
              <a:t> connections </a:t>
            </a:r>
            <a:r>
              <a:rPr lang="en-US" dirty="0"/>
              <a:t>e</a:t>
            </a:r>
            <a:r>
              <a:rPr lang="en-US" dirty="0" smtClean="0"/>
              <a:t>ssential</a:t>
            </a:r>
            <a:endParaRPr lang="en-US" dirty="0"/>
          </a:p>
        </p:txBody>
      </p:sp>
      <p:pic>
        <p:nvPicPr>
          <p:cNvPr id="4" name="Picture 3" descr="benchmarkin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94" y="1675387"/>
            <a:ext cx="9144000" cy="4616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25" y="1675387"/>
            <a:ext cx="2428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Lnxfarm</a:t>
            </a:r>
            <a:r>
              <a:rPr lang="en-US" sz="2000" dirty="0" smtClean="0"/>
              <a:t>: single node, multiple cores used</a:t>
            </a:r>
          </a:p>
          <a:p>
            <a:endParaRPr lang="en-US" sz="2000" dirty="0"/>
          </a:p>
          <a:p>
            <a:r>
              <a:rPr lang="en-US" sz="2000" dirty="0" err="1" smtClean="0"/>
              <a:t>Eridanus</a:t>
            </a:r>
            <a:r>
              <a:rPr lang="en-US" sz="2000" dirty="0" smtClean="0"/>
              <a:t>: single core on </a:t>
            </a:r>
            <a:r>
              <a:rPr lang="en-US" sz="2000" u="sng" dirty="0" smtClean="0"/>
              <a:t>different</a:t>
            </a:r>
            <a:r>
              <a:rPr lang="en-US" sz="2000" dirty="0" smtClean="0"/>
              <a:t> nodes used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767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Bulk to Boundary</a:t>
            </a:r>
            <a:endParaRPr lang="en-US" dirty="0"/>
          </a:p>
        </p:txBody>
      </p:sp>
      <p:pic>
        <p:nvPicPr>
          <p:cNvPr id="5" name="Picture 4" descr="Screen Shot 2014-11-04 at 9.3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4319"/>
            <a:ext cx="8248004" cy="5633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2958" y="6306663"/>
            <a:ext cx="41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Bantilan</a:t>
            </a:r>
            <a:r>
              <a:rPr lang="en-US" dirty="0" smtClean="0"/>
              <a:t>,  CU Boulder,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7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24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8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Heavy-Ion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2003-present: QCD matter behaves fluid-like, not gas-like (despite asymptotic freedom)</a:t>
            </a:r>
          </a:p>
          <a:p>
            <a:r>
              <a:rPr lang="en-US" dirty="0" smtClean="0"/>
              <a:t>Large “flow” signals, e.g. v</a:t>
            </a:r>
            <a:r>
              <a:rPr lang="en-US" baseline="-25000" dirty="0" smtClean="0"/>
              <a:t>2</a:t>
            </a:r>
            <a:r>
              <a:rPr lang="en-US" dirty="0" smtClean="0"/>
              <a:t>, v</a:t>
            </a:r>
            <a:r>
              <a:rPr lang="en-US" baseline="-25000" dirty="0" smtClean="0"/>
              <a:t>3</a:t>
            </a:r>
            <a:r>
              <a:rPr lang="en-US" dirty="0" smtClean="0"/>
              <a:t>, v</a:t>
            </a:r>
            <a:r>
              <a:rPr lang="en-US" baseline="-25000" dirty="0" smtClean="0"/>
              <a:t>4</a:t>
            </a:r>
            <a:r>
              <a:rPr lang="en-US" dirty="0" smtClean="0"/>
              <a:t>, v</a:t>
            </a:r>
            <a:r>
              <a:rPr lang="en-US" baseline="-25000" dirty="0" smtClean="0"/>
              <a:t>5</a:t>
            </a:r>
            <a:r>
              <a:rPr lang="en-US" dirty="0" smtClean="0"/>
              <a:t> in 		</a:t>
            </a:r>
            <a:r>
              <a:rPr lang="en-US" dirty="0" err="1" smtClean="0"/>
              <a:t>Pb+Pb</a:t>
            </a:r>
            <a:r>
              <a:rPr lang="en-US" dirty="0" smtClean="0"/>
              <a:t> collisions at LHC</a:t>
            </a:r>
            <a:r>
              <a:rPr lang="en-US" baseline="-25000" dirty="0" smtClean="0"/>
              <a:t> </a:t>
            </a:r>
            <a:r>
              <a:rPr lang="en-US" dirty="0" smtClean="0"/>
              <a:t>(correspond to l=2..5 in CMB Background)</a:t>
            </a:r>
            <a:endParaRPr lang="en-US" baseline="-25000" dirty="0" smtClean="0"/>
          </a:p>
          <a:p>
            <a:r>
              <a:rPr lang="en-US" dirty="0" smtClean="0"/>
              <a:t>Hydrodynamic models correctly describe 99% of particles registered in experimental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0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Shocks with Transverse Profiles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16422" y="6186507"/>
            <a:ext cx="530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[van der </a:t>
            </a:r>
            <a:r>
              <a:rPr lang="en-US" sz="2800" dirty="0" err="1" smtClean="0"/>
              <a:t>Schee</a:t>
            </a:r>
            <a:r>
              <a:rPr lang="en-US" sz="2800" dirty="0" smtClean="0"/>
              <a:t>, PR &amp; Pratt, 2013]</a:t>
            </a:r>
            <a:endParaRPr lang="en-US" sz="2800" dirty="0"/>
          </a:p>
        </p:txBody>
      </p:sp>
      <p:pic>
        <p:nvPicPr>
          <p:cNvPr id="4" name="Picture 3" descr="fig-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86" y="1185445"/>
            <a:ext cx="6082630" cy="50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AdS</a:t>
            </a:r>
            <a:r>
              <a:rPr lang="en-US" dirty="0" smtClean="0"/>
              <a:t>/CFT initial conditions and compare to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673"/>
            <a:ext cx="8229600" cy="4525963"/>
          </a:xfrm>
        </p:spPr>
        <p:txBody>
          <a:bodyPr/>
          <a:lstStyle/>
          <a:p>
            <a:r>
              <a:rPr lang="en-US" dirty="0" smtClean="0"/>
              <a:t>Idea: pre-equilibrium flow for smooth, central collisions is simple</a:t>
            </a:r>
          </a:p>
          <a:p>
            <a:r>
              <a:rPr lang="en-US" dirty="0" err="1" smtClean="0"/>
              <a:t>Parametrize</a:t>
            </a:r>
            <a:r>
              <a:rPr lang="en-US" dirty="0" smtClean="0"/>
              <a:t> 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and use for different collision systems (</a:t>
            </a:r>
            <a:r>
              <a:rPr lang="en-US" dirty="0" err="1" smtClean="0"/>
              <a:t>Pb+Pb</a:t>
            </a:r>
            <a:r>
              <a:rPr lang="en-US" dirty="0" smtClean="0"/>
              <a:t>, </a:t>
            </a:r>
            <a:r>
              <a:rPr lang="en-US" dirty="0" err="1" smtClean="0"/>
              <a:t>Au+Au</a:t>
            </a:r>
            <a:r>
              <a:rPr lang="en-US" dirty="0" smtClean="0"/>
              <a:t>, </a:t>
            </a:r>
            <a:r>
              <a:rPr lang="en-US" dirty="0" err="1" smtClean="0"/>
              <a:t>Cu+Cu</a:t>
            </a:r>
            <a:r>
              <a:rPr lang="en-US" dirty="0" smtClean="0"/>
              <a:t>, </a:t>
            </a:r>
            <a:r>
              <a:rPr lang="en-US" dirty="0" err="1" smtClean="0"/>
              <a:t>Al+Al</a:t>
            </a:r>
            <a:r>
              <a:rPr lang="en-US" dirty="0" smtClean="0"/>
              <a:t>, C+C, </a:t>
            </a:r>
            <a:r>
              <a:rPr lang="en-US" dirty="0" err="1" smtClean="0"/>
              <a:t>p+p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Compare:</a:t>
            </a:r>
            <a:endParaRPr lang="en-US" dirty="0"/>
          </a:p>
        </p:txBody>
      </p:sp>
      <p:pic>
        <p:nvPicPr>
          <p:cNvPr id="4" name="Picture 3" descr="Screen Shot 2014-11-04 at 9.53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31" y="3528546"/>
            <a:ext cx="3958759" cy="111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7639" y="4528287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dirty="0" smtClean="0"/>
              <a:t>, Nagle and PR, 1409.0040]</a:t>
            </a:r>
            <a:endParaRPr lang="en-US" sz="2400" dirty="0"/>
          </a:p>
        </p:txBody>
      </p:sp>
      <p:pic>
        <p:nvPicPr>
          <p:cNvPr id="6" name="Picture 5" descr="Screen Shot 2014-12-03 at 4.2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39" y="5940612"/>
            <a:ext cx="22606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977" y="6387189"/>
            <a:ext cx="3854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Scott &amp; </a:t>
            </a:r>
            <a:r>
              <a:rPr lang="en-US" sz="2000" dirty="0" err="1" smtClean="0"/>
              <a:t>Vredevoogd</a:t>
            </a:r>
            <a:r>
              <a:rPr lang="en-US" sz="2000" dirty="0" smtClean="0"/>
              <a:t>, PRC79 2009]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145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4 at 9.5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8" y="0"/>
            <a:ext cx="8170125" cy="6255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dirty="0" smtClean="0"/>
              <a:t>, Nagle and PR, 1409.0040]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49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87"/>
            <a:ext cx="8852548" cy="531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573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" y="309381"/>
            <a:ext cx="8526652" cy="5175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473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8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703"/>
            <a:ext cx="8947329" cy="5174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93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1" y="582144"/>
            <a:ext cx="8369602" cy="4789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434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735"/>
            <a:ext cx="8335163" cy="4910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4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51"/>
            <a:ext cx="8812143" cy="5042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34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4372" y="6070345"/>
            <a:ext cx="48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Habich</a:t>
            </a:r>
            <a:r>
              <a:rPr lang="en-US" sz="2400" smtClean="0"/>
              <a:t>, Nagle and PR, 1409.0040]</a:t>
            </a:r>
            <a:endParaRPr lang="en-US" sz="2400" dirty="0"/>
          </a:p>
        </p:txBody>
      </p:sp>
      <p:pic>
        <p:nvPicPr>
          <p:cNvPr id="2" name="Picture 1" descr="Screen Shot 2014-11-04 at 9.5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93"/>
            <a:ext cx="8683417" cy="5270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284" y="120479"/>
            <a:ext cx="655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SONIC: </a:t>
            </a:r>
            <a:r>
              <a:rPr lang="en-US" sz="2400" dirty="0" err="1" smtClean="0"/>
              <a:t>AdS+Hydro</a:t>
            </a:r>
            <a:r>
              <a:rPr lang="en-US" sz="2400" dirty="0" smtClean="0"/>
              <a:t> (eta/s=0.08)+Hadron Cascade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94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Light-on-Heavy-Ion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1347622"/>
          </a:xfrm>
        </p:spPr>
        <p:txBody>
          <a:bodyPr/>
          <a:lstStyle/>
          <a:p>
            <a:r>
              <a:rPr lang="en-US" dirty="0" smtClean="0"/>
              <a:t>Large “flow” signals, e.g. v</a:t>
            </a:r>
            <a:r>
              <a:rPr lang="en-US" baseline="-25000" dirty="0" smtClean="0"/>
              <a:t>2</a:t>
            </a:r>
            <a:r>
              <a:rPr lang="en-US" dirty="0" smtClean="0"/>
              <a:t>, v</a:t>
            </a:r>
            <a:r>
              <a:rPr lang="en-US" baseline="-25000" dirty="0" smtClean="0"/>
              <a:t>3</a:t>
            </a:r>
            <a:r>
              <a:rPr lang="en-US" dirty="0" smtClean="0"/>
              <a:t> also found in </a:t>
            </a:r>
            <a:r>
              <a:rPr lang="en-US" dirty="0"/>
              <a:t> </a:t>
            </a:r>
            <a:r>
              <a:rPr lang="en-US" dirty="0" err="1" smtClean="0"/>
              <a:t>d+Au</a:t>
            </a:r>
            <a:r>
              <a:rPr lang="en-US" dirty="0" smtClean="0"/>
              <a:t>, </a:t>
            </a:r>
            <a:r>
              <a:rPr lang="en-US" dirty="0" err="1" smtClean="0"/>
              <a:t>p+Pb</a:t>
            </a:r>
            <a:r>
              <a:rPr lang="en-US" dirty="0" smtClean="0"/>
              <a:t> collisions </a:t>
            </a:r>
          </a:p>
        </p:txBody>
      </p:sp>
      <p:pic>
        <p:nvPicPr>
          <p:cNvPr id="4" name="Picture 3" descr="Screen Shot 2015-04-14 at 3.39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97" y="2755900"/>
            <a:ext cx="5918200" cy="410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198" y="5989725"/>
            <a:ext cx="222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[PR, 1502.04745]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3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QGP: Matter @ 4 Trillion 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Temperature: 4x10</a:t>
            </a:r>
            <a:r>
              <a:rPr lang="en-US" baseline="30000" dirty="0" smtClean="0"/>
              <a:t>12</a:t>
            </a:r>
            <a:r>
              <a:rPr lang="en-US" dirty="0" smtClean="0"/>
              <a:t> K</a:t>
            </a:r>
          </a:p>
          <a:p>
            <a:r>
              <a:rPr lang="en-US" dirty="0" smtClean="0"/>
              <a:t>Lifetime: 10</a:t>
            </a:r>
            <a:r>
              <a:rPr lang="en-US" baseline="30000" dirty="0" smtClean="0"/>
              <a:t>-23</a:t>
            </a:r>
            <a:r>
              <a:rPr lang="en-US" dirty="0" smtClean="0"/>
              <a:t> sec</a:t>
            </a:r>
          </a:p>
          <a:p>
            <a:r>
              <a:rPr lang="en-US" dirty="0" smtClean="0"/>
              <a:t>Size: 10</a:t>
            </a:r>
            <a:r>
              <a:rPr lang="en-US" baseline="30000" dirty="0" smtClean="0"/>
              <a:t>-14</a:t>
            </a:r>
            <a:r>
              <a:rPr lang="en-US" dirty="0" smtClean="0"/>
              <a:t> </a:t>
            </a:r>
            <a:r>
              <a:rPr lang="en-US" baseline="30000" dirty="0" smtClean="0"/>
              <a:t>m</a:t>
            </a:r>
          </a:p>
          <a:p>
            <a:pPr marL="0" indent="0" algn="ctr">
              <a:buNone/>
            </a:pPr>
            <a:r>
              <a:rPr lang="en-US" dirty="0" smtClean="0"/>
              <a:t>Gradients are large!</a:t>
            </a:r>
          </a:p>
          <a:p>
            <a:pPr marL="0" indent="0">
              <a:buNone/>
            </a:pPr>
            <a:endParaRPr lang="en-US" baseline="30000" dirty="0"/>
          </a:p>
          <a:p>
            <a:pPr marL="0" indent="0" algn="ctr">
              <a:buNone/>
            </a:pPr>
            <a:r>
              <a:rPr lang="en-US" sz="4000" b="1" dirty="0" smtClean="0"/>
              <a:t>Why does hydrodynamics apply at all?</a:t>
            </a:r>
          </a:p>
          <a:p>
            <a:pPr marL="0" indent="0" algn="ctr">
              <a:buNone/>
            </a:pPr>
            <a:r>
              <a:rPr lang="en-US" sz="4000" b="1" dirty="0" smtClean="0"/>
              <a:t>Even for small systems (</a:t>
            </a:r>
            <a:r>
              <a:rPr lang="en-US" sz="4000" b="1" dirty="0" err="1" smtClean="0"/>
              <a:t>p+Pb</a:t>
            </a:r>
            <a:r>
              <a:rPr lang="en-US" sz="4000" b="1" dirty="0" smtClean="0"/>
              <a:t>)? </a:t>
            </a:r>
          </a:p>
          <a:p>
            <a:pPr marL="0" indent="0" algn="ctr">
              <a:buNone/>
            </a:pPr>
            <a:r>
              <a:rPr lang="en-US" sz="4000" b="1" dirty="0" smtClean="0"/>
              <a:t>Can we understand equilibration?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0507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706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9891" y="2414706"/>
            <a:ext cx="722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Understand equilibration in relativistic ion collisions using </a:t>
            </a:r>
            <a:r>
              <a:rPr lang="en-US" sz="3200" dirty="0" err="1" smtClean="0"/>
              <a:t>AdS</a:t>
            </a:r>
            <a:r>
              <a:rPr lang="en-US" sz="3200" dirty="0" smtClean="0"/>
              <a:t>/CFT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103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706"/>
            <a:ext cx="8229600" cy="1143000"/>
          </a:xfrm>
        </p:spPr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9891" y="2414706"/>
            <a:ext cx="7227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Solve dynamical Einstein Equations (w/ or w/o additional fields) in asymptotic </a:t>
            </a:r>
            <a:r>
              <a:rPr lang="en-US" sz="3200" dirty="0" err="1" smtClean="0"/>
              <a:t>AdS</a:t>
            </a:r>
            <a:r>
              <a:rPr lang="en-US" sz="3200" dirty="0" smtClean="0"/>
              <a:t> for strong gravity situations (BH formation, BH collisions, etc.)</a:t>
            </a:r>
          </a:p>
        </p:txBody>
      </p:sp>
    </p:spTree>
    <p:extLst>
      <p:ext uri="{BB962C8B-B14F-4D97-AF65-F5344CB8AC3E}">
        <p14:creationId xmlns:p14="http://schemas.microsoft.com/office/powerpoint/2010/main" val="396770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6781</TotalTime>
  <Words>1280</Words>
  <Application>Microsoft Macintosh PowerPoint</Application>
  <PresentationFormat>On-screen Show (4:3)</PresentationFormat>
  <Paragraphs>154</Paragraphs>
  <Slides>59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Theme</vt:lpstr>
      <vt:lpstr>Simulations of BH Collisions in AdS Spacetimes</vt:lpstr>
      <vt:lpstr>Outline</vt:lpstr>
      <vt:lpstr>PowerPoint Presentation</vt:lpstr>
      <vt:lpstr>Motivation   Relativistic Ion Collisions</vt:lpstr>
      <vt:lpstr>Heavy-Ion Collisions</vt:lpstr>
      <vt:lpstr>Light-on-Heavy-Ion Collisions</vt:lpstr>
      <vt:lpstr>QGP: Matter @ 4 Trillion K</vt:lpstr>
      <vt:lpstr>Motivation</vt:lpstr>
      <vt:lpstr>Goal</vt:lpstr>
      <vt:lpstr>Choices</vt:lpstr>
      <vt:lpstr>Choices</vt:lpstr>
      <vt:lpstr>Choices</vt:lpstr>
      <vt:lpstr>Choices</vt:lpstr>
      <vt:lpstr>Choices</vt:lpstr>
      <vt:lpstr>Einstein Field Equations in GH</vt:lpstr>
      <vt:lpstr>Einstein Field Equations in GH</vt:lpstr>
      <vt:lpstr>Einstein Field Equations in GH</vt:lpstr>
      <vt:lpstr>Numerics/Hardware</vt:lpstr>
      <vt:lpstr>Simulations of BH Collisions in Global AdS5</vt:lpstr>
      <vt:lpstr>PowerPoint Presentation</vt:lpstr>
      <vt:lpstr>Metric, separation D=0.5 </vt:lpstr>
      <vt:lpstr>Metric, separation D=0.7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Boundary Energy Density</vt:lpstr>
      <vt:lpstr>Simulations of BH collisions</vt:lpstr>
      <vt:lpstr>Can AdS/CFT dynamics be experimentally probed in relativistic ion collisions?</vt:lpstr>
      <vt:lpstr>AdS+hydro+cascade (“SONIC”)</vt:lpstr>
      <vt:lpstr>PowerPoint Presentation</vt:lpstr>
      <vt:lpstr>A way to probe QCD pre-eq flow?</vt:lpstr>
      <vt:lpstr>Turbulent Gravity</vt:lpstr>
      <vt:lpstr>Turbulent Gravity</vt:lpstr>
      <vt:lpstr>Summary/Conclusions</vt:lpstr>
      <vt:lpstr>Bonus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Infiniband connections essential</vt:lpstr>
      <vt:lpstr>From Bulk to Boundary</vt:lpstr>
      <vt:lpstr>PowerPoint Presentation</vt:lpstr>
      <vt:lpstr>Shocks with Transverse Profiles</vt:lpstr>
      <vt:lpstr>Use AdS/CFT initial conditions and compare to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of BH Collisions in AdS Spacetimes</dc:title>
  <dc:creator>Paul Romatschke</dc:creator>
  <cp:lastModifiedBy>Paul Romatschke</cp:lastModifiedBy>
  <cp:revision>55</cp:revision>
  <dcterms:created xsi:type="dcterms:W3CDTF">2014-11-04T16:41:12Z</dcterms:created>
  <dcterms:modified xsi:type="dcterms:W3CDTF">2015-04-16T11:46:04Z</dcterms:modified>
</cp:coreProperties>
</file>