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899" r:id="rId2"/>
  </p:sldMasterIdLst>
  <p:notesMasterIdLst>
    <p:notesMasterId r:id="rId57"/>
  </p:notesMasterIdLst>
  <p:sldIdLst>
    <p:sldId id="470" r:id="rId3"/>
    <p:sldId id="550" r:id="rId4"/>
    <p:sldId id="660" r:id="rId5"/>
    <p:sldId id="675" r:id="rId6"/>
    <p:sldId id="680" r:id="rId7"/>
    <p:sldId id="674" r:id="rId8"/>
    <p:sldId id="682" r:id="rId9"/>
    <p:sldId id="538" r:id="rId10"/>
    <p:sldId id="661" r:id="rId11"/>
    <p:sldId id="677" r:id="rId12"/>
    <p:sldId id="662" r:id="rId13"/>
    <p:sldId id="636" r:id="rId14"/>
    <p:sldId id="663" r:id="rId15"/>
    <p:sldId id="683" r:id="rId16"/>
    <p:sldId id="664" r:id="rId17"/>
    <p:sldId id="679" r:id="rId18"/>
    <p:sldId id="665" r:id="rId19"/>
    <p:sldId id="666" r:id="rId20"/>
    <p:sldId id="681" r:id="rId21"/>
    <p:sldId id="667" r:id="rId22"/>
    <p:sldId id="668" r:id="rId23"/>
    <p:sldId id="669" r:id="rId24"/>
    <p:sldId id="670" r:id="rId25"/>
    <p:sldId id="671" r:id="rId26"/>
    <p:sldId id="684" r:id="rId27"/>
    <p:sldId id="685" r:id="rId28"/>
    <p:sldId id="686" r:id="rId29"/>
    <p:sldId id="672" r:id="rId30"/>
    <p:sldId id="570" r:id="rId31"/>
    <p:sldId id="596" r:id="rId32"/>
    <p:sldId id="580" r:id="rId33"/>
    <p:sldId id="641" r:id="rId34"/>
    <p:sldId id="643" r:id="rId35"/>
    <p:sldId id="645" r:id="rId36"/>
    <p:sldId id="646" r:id="rId37"/>
    <p:sldId id="647" r:id="rId38"/>
    <p:sldId id="651" r:id="rId39"/>
    <p:sldId id="652" r:id="rId40"/>
    <p:sldId id="653" r:id="rId41"/>
    <p:sldId id="654" r:id="rId42"/>
    <p:sldId id="655" r:id="rId43"/>
    <p:sldId id="656" r:id="rId44"/>
    <p:sldId id="657" r:id="rId45"/>
    <p:sldId id="658" r:id="rId46"/>
    <p:sldId id="431" r:id="rId47"/>
    <p:sldId id="607" r:id="rId48"/>
    <p:sldId id="642" r:id="rId49"/>
    <p:sldId id="551" r:id="rId50"/>
    <p:sldId id="673" r:id="rId51"/>
    <p:sldId id="581" r:id="rId52"/>
    <p:sldId id="648" r:id="rId53"/>
    <p:sldId id="463" r:id="rId54"/>
    <p:sldId id="649" r:id="rId55"/>
    <p:sldId id="650" r:id="rId5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73D"/>
    <a:srgbClr val="F3663F"/>
    <a:srgbClr val="FF9933"/>
    <a:srgbClr val="FFCC00"/>
    <a:srgbClr val="0000FF"/>
    <a:srgbClr val="FF7C80"/>
    <a:srgbClr val="EC9514"/>
    <a:srgbClr val="E9C943"/>
    <a:srgbClr val="FE3232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605" autoAdjust="0"/>
    <p:restoredTop sz="94492" autoAdjust="0"/>
  </p:normalViewPr>
  <p:slideViewPr>
    <p:cSldViewPr snapToGrid="0">
      <p:cViewPr>
        <p:scale>
          <a:sx n="100" d="100"/>
          <a:sy n="100" d="100"/>
        </p:scale>
        <p:origin x="1848" y="312"/>
      </p:cViewPr>
      <p:guideLst>
        <p:guide orient="horz" pos="215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AF80EC24-87AB-426C-AF4D-7B9E1DECE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2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312D3A-1998-4E49-8DDD-323B88A91015}" type="slidenum">
              <a:rPr lang="en-US" sz="1300" smtClean="0"/>
              <a:pPr eaLnBrk="1" hangingPunct="1"/>
              <a:t>1</a:t>
            </a:fld>
            <a:endParaRPr lang="en-US" sz="13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196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80EC24-87AB-426C-AF4D-7B9E1DECE2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2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C6B5-FF7E-4CE6-90C3-711922FA02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80EC24-87AB-426C-AF4D-7B9E1DECE23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8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2651C-A0BD-4412-8BCF-6FD7329F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6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168275"/>
            <a:ext cx="2189163" cy="641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788" y="168275"/>
            <a:ext cx="6418262" cy="641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1D9B-5EC8-4558-B1D8-D04829FAE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4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225" y="168275"/>
            <a:ext cx="6251575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223A0-0A01-4338-BC93-AE8CB7B19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7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1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43" y="1176338"/>
            <a:ext cx="8864600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2" y="6640513"/>
            <a:ext cx="1485901" cy="217487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6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1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9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28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1" y="6640513"/>
            <a:ext cx="1446964" cy="217487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44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7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43" y="1176338"/>
            <a:ext cx="8864600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2" y="6640513"/>
            <a:ext cx="1485901" cy="217487"/>
          </a:xfrm>
        </p:spPr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1479A-887B-405B-BC19-BFF764EA4A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7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2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168275"/>
            <a:ext cx="2189163" cy="641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788" y="168275"/>
            <a:ext cx="6418262" cy="641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1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225" y="168275"/>
            <a:ext cx="6251575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8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D3967-8C30-464B-A382-2F686FC9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569C8-3B04-4664-B734-26094F76C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6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22165-97F8-4625-B294-9056158B6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6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1" y="6640513"/>
            <a:ext cx="1446964" cy="21748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C8F30-B1C7-42DB-AA04-DA317F067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54AB7-720C-4D62-8FD8-78A2A4849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144C4-2644-4F7A-AECE-EF8191A65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A151-54EC-42AB-A091-30ED1DAC5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6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4" y="66675"/>
            <a:ext cx="7993062" cy="831850"/>
          </a:xfrm>
          <a:prstGeom prst="rect">
            <a:avLst/>
          </a:prstGeom>
          <a:gradFill>
            <a:gsLst>
              <a:gs pos="0">
                <a:srgbClr val="FFD4A1">
                  <a:alpha val="60000"/>
                </a:srgbClr>
              </a:gs>
              <a:gs pos="100000">
                <a:srgbClr val="FFC000">
                  <a:alpha val="66000"/>
                </a:srgbClr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013" y="1176338"/>
            <a:ext cx="8864600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0513"/>
            <a:ext cx="9271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27100" y="6629400"/>
            <a:ext cx="7588251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 i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642100"/>
            <a:ext cx="1752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D31479A-887B-405B-BC19-BFF764EA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42863"/>
            <a:ext cx="827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2579" y="66675"/>
            <a:ext cx="7110496" cy="831850"/>
          </a:xfrm>
          <a:prstGeom prst="rect">
            <a:avLst/>
          </a:prstGeom>
          <a:gradFill>
            <a:gsLst>
              <a:gs pos="0">
                <a:srgbClr val="DE5A00"/>
              </a:gs>
              <a:gs pos="100000">
                <a:srgbClr val="FFC000">
                  <a:alpha val="66000"/>
                </a:srgbClr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013" y="1176338"/>
            <a:ext cx="8864600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0513"/>
            <a:ext cx="9271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642100"/>
            <a:ext cx="1752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42863"/>
            <a:ext cx="827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/>
          <a:srcRect l="1686" t="14479" r="83456" b="65244"/>
          <a:stretch/>
        </p:blipFill>
        <p:spPr>
          <a:xfrm>
            <a:off x="100012" y="66675"/>
            <a:ext cx="827087" cy="831850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927100" y="6629400"/>
            <a:ext cx="7588251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7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64.png"/><Relationship Id="rId7" Type="http://schemas.openxmlformats.org/officeDocument/2006/relationships/image" Target="../media/image126.png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wmf"/><Relationship Id="rId11" Type="http://schemas.openxmlformats.org/officeDocument/2006/relationships/image" Target="../media/image13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9.png"/><Relationship Id="rId4" Type="http://schemas.openxmlformats.org/officeDocument/2006/relationships/image" Target="../media/image65.png"/><Relationship Id="rId9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microsoft.com/office/2007/relationships/hdphoto" Target="../media/hdphoto5.wdp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microsoft.com/office/2007/relationships/hdphoto" Target="../media/hdphoto7.wdp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microsoft.com/office/2007/relationships/hdphoto" Target="../media/hdphoto8.wdp"/><Relationship Id="rId7" Type="http://schemas.openxmlformats.org/officeDocument/2006/relationships/image" Target="../media/image11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54732" r="27789" b="13352"/>
          <a:stretch/>
        </p:blipFill>
        <p:spPr>
          <a:xfrm rot="5400000">
            <a:off x="1143000" y="-1143000"/>
            <a:ext cx="6858001" cy="9144001"/>
          </a:xfrm>
          <a:prstGeom prst="rect">
            <a:avLst/>
          </a:prstGeom>
        </p:spPr>
      </p:pic>
      <p:sp>
        <p:nvSpPr>
          <p:cNvPr id="200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966" y="90536"/>
            <a:ext cx="9010650" cy="5154708"/>
          </a:xfrm>
          <a:noFill/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GEM Applications: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EIC Tracker with Zigzag-Strip Readout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Tomography for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Homeland Security</a:t>
            </a:r>
            <a:r>
              <a:rPr lang="en-US" dirty="0" smtClean="0">
                <a:solidFill>
                  <a:srgbClr val="EEC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EEC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en-US" sz="3200" b="0" dirty="0" smtClean="0">
              <a:effectLst/>
            </a:endParaRPr>
          </a:p>
        </p:txBody>
      </p:sp>
      <p:sp>
        <p:nvSpPr>
          <p:cNvPr id="4099" name="Text Box 13"/>
          <p:cNvSpPr txBox="1">
            <a:spLocks noChangeArrowheads="1"/>
          </p:cNvSpPr>
          <p:nvPr/>
        </p:nvSpPr>
        <p:spPr bwMode="auto">
          <a:xfrm>
            <a:off x="124403" y="6390180"/>
            <a:ext cx="8867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rgbClr val="FFFF00"/>
                </a:solidFill>
              </a:rPr>
              <a:t>Seminar,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Laboratori</a:t>
            </a:r>
            <a:r>
              <a:rPr lang="en-US" sz="1600" b="1" i="1" dirty="0" smtClean="0">
                <a:solidFill>
                  <a:srgbClr val="FFFF00"/>
                </a:solidFill>
              </a:rPr>
              <a:t> </a:t>
            </a:r>
            <a:r>
              <a:rPr lang="en-US" sz="1600" b="1" i="1" dirty="0" err="1">
                <a:solidFill>
                  <a:srgbClr val="FFFF00"/>
                </a:solidFill>
              </a:rPr>
              <a:t>N</a:t>
            </a:r>
            <a:r>
              <a:rPr lang="en-US" sz="1600" b="1" i="1" dirty="0" err="1" smtClean="0">
                <a:solidFill>
                  <a:srgbClr val="FFFF00"/>
                </a:solidFill>
              </a:rPr>
              <a:t>azionali</a:t>
            </a:r>
            <a:r>
              <a:rPr lang="en-US" sz="1600" b="1" i="1" dirty="0" smtClean="0">
                <a:solidFill>
                  <a:srgbClr val="FFFF00"/>
                </a:solidFill>
              </a:rPr>
              <a:t> di Frascati, July 11, 2014</a:t>
            </a:r>
            <a:endParaRPr lang="en-US" sz="1400" b="1" i="1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3014" y="5183483"/>
            <a:ext cx="9010650" cy="9402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/>
              </a:rPr>
              <a:t>Marcus Hohlmann</a:t>
            </a:r>
            <a: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FFFF00"/>
                </a:solidFill>
                <a:effectLst/>
              </a:rPr>
              <a:t>Florida Institute of Technology</a:t>
            </a:r>
            <a:endParaRPr lang="en-US" sz="3200" b="0" dirty="0" smtClean="0">
              <a:solidFill>
                <a:srgbClr val="FFFF00"/>
              </a:solidFill>
              <a:effectLst/>
            </a:endParaRPr>
          </a:p>
        </p:txBody>
      </p:sp>
      <p:pic>
        <p:nvPicPr>
          <p:cNvPr id="3" name="Picture 3" descr="C:\Users\hohlmann\AppData\Local\Microsoft\Windows\Temporary Internet Files\Content.IE5\X35AJO62\MC900441702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75614" y="6252980"/>
            <a:ext cx="588482" cy="5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ohlmann\AppData\Local\Microsoft\Windows\Temporary Internet Files\Content.IE5\X35AJO62\MC900441702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3846" flipH="1">
            <a:off x="-1" y="6265216"/>
            <a:ext cx="588482" cy="5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34505"/>
          <a:stretch/>
        </p:blipFill>
        <p:spPr>
          <a:xfrm>
            <a:off x="4433755" y="4298814"/>
            <a:ext cx="4621748" cy="200150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936784" y="5600617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6107" y="5600617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85107" y="561228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2207" y="561228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99307" y="561228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80207" y="561228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84907" y="5600617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89607" y="5612285"/>
            <a:ext cx="1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8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55009" y="5779611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sym typeface="Symbol" panose="05050102010706020507" pitchFamily="18" charset="2"/>
              </a:rPr>
              <a:t>-sectors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33" name="Content Placeholder 32" descr="20130830_153541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20000" contrast="30000"/>
          </a:blip>
          <a:srcRect l="19488" r="14126" b="25154"/>
          <a:stretch>
            <a:fillRect/>
          </a:stretch>
        </p:blipFill>
        <p:spPr>
          <a:xfrm rot="5400000">
            <a:off x="-195314" y="1719314"/>
            <a:ext cx="2743202" cy="2047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 descr="photo 1(1).JPG"/>
          <p:cNvPicPr>
            <a:picLocks noChangeAspect="1"/>
          </p:cNvPicPr>
          <p:nvPr/>
        </p:nvPicPr>
        <p:blipFill>
          <a:blip r:embed="rId5" cstate="print"/>
          <a:srcRect l="29375" r="17188"/>
          <a:stretch>
            <a:fillRect/>
          </a:stretch>
        </p:blipFill>
        <p:spPr>
          <a:xfrm rot="5400000">
            <a:off x="1996440" y="1737360"/>
            <a:ext cx="2743200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371600" y="1371600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srgbClr val="FFFF00"/>
                </a:solidFill>
              </a:rPr>
              <a:t>Step I :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GEM foil assembly with inner frames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20655" y="2282488"/>
            <a:ext cx="121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Stack of </a:t>
            </a:r>
            <a:endParaRPr lang="en-US" sz="1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GEM </a:t>
            </a:r>
            <a:r>
              <a:rPr lang="en-US" sz="1200" b="1" dirty="0" smtClean="0">
                <a:solidFill>
                  <a:srgbClr val="FFFF00"/>
                </a:solidFill>
              </a:rPr>
              <a:t>foils with inner </a:t>
            </a:r>
            <a:r>
              <a:rPr lang="en-US" sz="1200" b="1" dirty="0" smtClean="0">
                <a:solidFill>
                  <a:srgbClr val="FFFF00"/>
                </a:solidFill>
              </a:rPr>
              <a:t>frames; </a:t>
            </a:r>
            <a:r>
              <a:rPr lang="en-US" sz="1200" b="1" dirty="0" smtClean="0">
                <a:solidFill>
                  <a:srgbClr val="FFFF00"/>
                </a:solidFill>
              </a:rPr>
              <a:t>ready to be placed on drift electrode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26032" y="966401"/>
            <a:ext cx="4491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assembly time at Florida Tech: 3 </a:t>
            </a:r>
            <a:r>
              <a:rPr lang="en-US" dirty="0" err="1" smtClean="0"/>
              <a:t>hrs</a:t>
            </a:r>
            <a:r>
              <a:rPr lang="en-US" dirty="0" smtClean="0"/>
              <a:t> 40 mins with 2 people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6667"/>
          <a:stretch>
            <a:fillRect/>
          </a:stretch>
        </p:blipFill>
        <p:spPr bwMode="auto">
          <a:xfrm>
            <a:off x="4572000" y="1390650"/>
            <a:ext cx="2133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950928" y="247689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srgbClr val="FFFF00"/>
                </a:solidFill>
              </a:rPr>
              <a:t>Step II :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Stretching GEM foils by providing tension</a:t>
            </a:r>
          </a:p>
          <a:p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334000" y="1905000"/>
            <a:ext cx="76200" cy="38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6869984" y="1409672"/>
            <a:ext cx="2133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7475607" y="2588303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Stretched GEM foils with inner and outer frames</a:t>
            </a:r>
          </a:p>
          <a:p>
            <a:endParaRPr lang="en-US" sz="1200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>
          <a:xfrm>
            <a:off x="-2" y="6643632"/>
            <a:ext cx="1485901" cy="217487"/>
          </a:xfrm>
        </p:spPr>
        <p:txBody>
          <a:bodyPr/>
          <a:lstStyle/>
          <a:p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>
          <a:xfrm>
            <a:off x="7391400" y="6553200"/>
            <a:ext cx="1752600" cy="215900"/>
          </a:xfrm>
        </p:spPr>
        <p:txBody>
          <a:bodyPr/>
          <a:lstStyle/>
          <a:p>
            <a:fld id="{ECC0B322-2107-4397-9A92-E7D9CB398E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758543" y="4266504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 smtClean="0"/>
              <a:t>Step III :</a:t>
            </a:r>
            <a:r>
              <a:rPr lang="en-US" sz="1100" b="1" dirty="0" smtClean="0"/>
              <a:t> Finished zigzag GEM detector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Assembly of </a:t>
            </a:r>
            <a:r>
              <a:rPr lang="en-US" sz="2800" dirty="0"/>
              <a:t>L</a:t>
            </a:r>
            <a:r>
              <a:rPr lang="en-US" sz="2800" dirty="0" smtClean="0"/>
              <a:t>arge-area GEM Detector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4224999" y="6205546"/>
            <a:ext cx="4865340" cy="523220"/>
          </a:xfrm>
          <a:prstGeom prst="rect">
            <a:avLst/>
          </a:prstGeom>
          <a:noFill/>
        </p:spPr>
        <p:txBody>
          <a:bodyPr wrap="square" lIns="365760" tIns="91440" rIns="365760" bIns="9144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zigzag readout board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1,024 radial zigzag strips connected via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Panasonic connectors to 8 APV hybrids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8101" y="4298814"/>
            <a:ext cx="4228264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CMS GE1/1 forward muon prototypes: “self-stretched, sans spacers”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gap configuration: 3/1/2/1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GEM foils produced by single-mask     etching technique at CERN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area: 99 × (28 - 45)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99192"/>
      </p:ext>
    </p:extLst>
  </p:cSld>
  <p:clrMapOvr>
    <a:masterClrMapping/>
  </p:clrMapOvr>
  <p:transition advTm="8544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Beam Test Setup </a:t>
            </a:r>
            <a:r>
              <a:rPr lang="en-US" altLang="zh-CN" sz="4000" dirty="0"/>
              <a:t>@</a:t>
            </a:r>
            <a:r>
              <a:rPr lang="en-US" sz="4000" dirty="0" smtClean="0"/>
              <a:t> FNAL</a:t>
            </a:r>
            <a:endParaRPr lang="en-US" sz="4000" dirty="0"/>
          </a:p>
        </p:txBody>
      </p:sp>
      <p:pic>
        <p:nvPicPr>
          <p:cNvPr id="4" name="Content Placeholder 10" descr="photo (4)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338" y="1066800"/>
            <a:ext cx="5797062" cy="3840164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66801"/>
            <a:ext cx="3130062" cy="384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76600" y="1989224"/>
            <a:ext cx="381000" cy="9931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57600" y="2982364"/>
            <a:ext cx="2209800" cy="39305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6"/>
          <p:cNvSpPr txBox="1"/>
          <p:nvPr/>
        </p:nvSpPr>
        <p:spPr>
          <a:xfrm>
            <a:off x="5928271" y="4537632"/>
            <a:ext cx="3172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1-m GEM w/ zigzag readout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958861" y="1713979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Trackers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24"/>
          <p:cNvSpPr txBox="1"/>
          <p:nvPr/>
        </p:nvSpPr>
        <p:spPr>
          <a:xfrm>
            <a:off x="4495800" y="1630363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</a:rPr>
              <a:t>Trackers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8200" y="2011363"/>
            <a:ext cx="457200" cy="45930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1999695"/>
            <a:ext cx="414454" cy="47097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9600" y="2083311"/>
            <a:ext cx="873369" cy="53892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82969" y="2083311"/>
            <a:ext cx="574431" cy="53892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048" y="4993192"/>
            <a:ext cx="91183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The </a:t>
            </a:r>
            <a:r>
              <a:rPr lang="en-US" sz="1700" b="1" dirty="0" smtClean="0">
                <a:latin typeface="Arial"/>
              </a:rPr>
              <a:t>EIC FLYSUB </a:t>
            </a:r>
            <a:r>
              <a:rPr lang="en-US" sz="1700" b="1" dirty="0" smtClean="0">
                <a:latin typeface="Arial"/>
              </a:rPr>
              <a:t>consortium conducted a three-week beam test at Fermilab </a:t>
            </a:r>
            <a:r>
              <a:rPr lang="en-US" sz="1700" b="1" dirty="0">
                <a:latin typeface="Arial"/>
              </a:rPr>
              <a:t> </a:t>
            </a:r>
            <a:r>
              <a:rPr lang="en-US" sz="1700" b="1" dirty="0" smtClean="0">
                <a:latin typeface="Arial"/>
              </a:rPr>
              <a:t>         (Meson Test area 6) in Oct 2013; operated ~20 GEM detectors total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The FIT group and U. Virginia group tested </a:t>
            </a:r>
            <a:r>
              <a:rPr lang="en-US" sz="1700" b="1" u="sng" dirty="0" smtClean="0">
                <a:latin typeface="Arial"/>
              </a:rPr>
              <a:t>10 GEMs in a tracking setup</a:t>
            </a:r>
            <a:endParaRPr lang="en-US" sz="17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4 reference tracking detectors with 2D readout (3/2/2/2 mm gaps)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All detectors operated with Ar/CO</a:t>
            </a:r>
            <a:r>
              <a:rPr lang="en-US" sz="1700" b="1" baseline="-25000" dirty="0" smtClean="0">
                <a:latin typeface="Arial"/>
              </a:rPr>
              <a:t>2</a:t>
            </a:r>
            <a:r>
              <a:rPr lang="en-US" sz="1700" b="1" dirty="0" smtClean="0">
                <a:latin typeface="Arial"/>
              </a:rPr>
              <a:t> 70:30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DAQ: RD51 SRS with SRU to read out 4 FECs &amp; 64 APVs simultaneously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867" r="5309" b="3633"/>
          <a:stretch/>
        </p:blipFill>
        <p:spPr>
          <a:xfrm>
            <a:off x="130011" y="1465142"/>
            <a:ext cx="1786318" cy="2344542"/>
          </a:xfrm>
          <a:prstGeom prst="rect">
            <a:avLst/>
          </a:prstGeom>
        </p:spPr>
      </p:pic>
      <p:pic>
        <p:nvPicPr>
          <p:cNvPr id="5" name="Picture 4" descr="FEC-card-relea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"/>
          <a:stretch/>
        </p:blipFill>
        <p:spPr bwMode="auto">
          <a:xfrm>
            <a:off x="3760099" y="1305631"/>
            <a:ext cx="1781919" cy="29573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-Card-Assemb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56" y="1501507"/>
            <a:ext cx="1128045" cy="25656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978133" y="3588740"/>
            <a:ext cx="64880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16329" y="3187792"/>
            <a:ext cx="919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HDMI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64785" y="2708343"/>
            <a:ext cx="729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01133" y="2138044"/>
            <a:ext cx="124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Gb </a:t>
            </a:r>
          </a:p>
          <a:p>
            <a:pPr algn="ctr"/>
            <a:r>
              <a:rPr lang="en-US" sz="1400" dirty="0" smtClean="0"/>
              <a:t>Ethernet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505" y="4001783"/>
            <a:ext cx="1639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APV25 Hybrid</a:t>
            </a:r>
            <a:endParaRPr lang="en-US" sz="16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421102" y="4009334"/>
            <a:ext cx="1639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ADC</a:t>
            </a:r>
            <a:endParaRPr lang="en-US" sz="16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3831393" y="4016021"/>
            <a:ext cx="163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FrontEnd</a:t>
            </a:r>
            <a:r>
              <a:rPr lang="en-US" sz="1600" u="sng" dirty="0" smtClean="0"/>
              <a:t> Concentrator</a:t>
            </a:r>
            <a:endParaRPr lang="en-US" sz="16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26952" y="4540286"/>
            <a:ext cx="2913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128 channel APV25 chip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192-deep analog sampling memory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Master/slave configuration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Diode protection against discharge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RD51 standard 130-pin Panasonic connector interfaces to detector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HDMI mini (type C) connector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801279" y="4543370"/>
            <a:ext cx="335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2 x 12-Bit Octal ADC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8 x HDMI input channels (16 APV hybrids)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err="1" smtClean="0"/>
              <a:t>Virtex</a:t>
            </a:r>
            <a:r>
              <a:rPr lang="en-US" sz="1200" dirty="0"/>
              <a:t> </a:t>
            </a:r>
            <a:r>
              <a:rPr lang="en-US" sz="1200" dirty="0" smtClean="0"/>
              <a:t>LX50T FPGA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SFP/Gb Ethernet/DTC interface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NIM/LVDS GPIO (trigger, clock synch, etc.)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893571" y="4016021"/>
            <a:ext cx="1639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DAQ Computer</a:t>
            </a:r>
            <a:endParaRPr lang="en-US" sz="16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5978995" y="4549977"/>
            <a:ext cx="3132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Data Acquisition using DATE  (ALICE @ CERN)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Support added for data transfer via UDP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Slow control via </a:t>
            </a:r>
            <a:r>
              <a:rPr lang="en-US" sz="1200" dirty="0" err="1" smtClean="0"/>
              <a:t>ethernet</a:t>
            </a:r>
            <a:endParaRPr lang="en-US" sz="12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Online and offline analysis using custom package for AMORE (ALICE @ CERN)</a:t>
            </a:r>
            <a:endParaRPr lang="en-US" sz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8" b="9844"/>
          <a:stretch/>
        </p:blipFill>
        <p:spPr bwMode="auto">
          <a:xfrm>
            <a:off x="6508713" y="1804500"/>
            <a:ext cx="2562225" cy="219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735136" y="6111035"/>
            <a:ext cx="583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Toledo, </a:t>
            </a:r>
            <a:r>
              <a:rPr lang="en-US" sz="1200" dirty="0" smtClean="0"/>
              <a:t>et al., "The </a:t>
            </a:r>
            <a:r>
              <a:rPr lang="en-US" sz="1200" dirty="0"/>
              <a:t>Front-End Concentrator card for the RD51 Scalable Readout System," </a:t>
            </a:r>
            <a:endParaRPr lang="en-US" sz="1200" dirty="0" smtClean="0"/>
          </a:p>
          <a:p>
            <a:r>
              <a:rPr lang="en-US" sz="1200" dirty="0" smtClean="0"/>
              <a:t>in </a:t>
            </a:r>
            <a:r>
              <a:rPr lang="en-US" sz="1200" i="1" dirty="0"/>
              <a:t>Topical Workshop on Electronics for Particle Physics</a:t>
            </a:r>
            <a:r>
              <a:rPr lang="en-US" sz="1200" dirty="0"/>
              <a:t>, Vienna, 2011.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RD51 Scalable Readout System</a:t>
            </a:r>
            <a:endParaRPr lang="en-US" sz="36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29887" y="1846952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 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est Results: Basic Zigzag Performance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/>
          <a:stretch/>
        </p:blipFill>
        <p:spPr>
          <a:xfrm>
            <a:off x="4495801" y="1152182"/>
            <a:ext cx="4648200" cy="2734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8434"/>
            <a:ext cx="4419601" cy="2804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656" y="940359"/>
            <a:ext cx="4038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FF0000"/>
                </a:solidFill>
                <a:latin typeface="Arial"/>
              </a:rPr>
              <a:t>Cluster charge distribution w/ Landau fit </a:t>
            </a:r>
            <a:endParaRPr lang="en-US" sz="15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1056" y="269629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/>
              </a:rPr>
              <a:t>i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n sector 5 at 3200V</a:t>
            </a:r>
            <a:endParaRPr lang="en-US" sz="1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1981200"/>
            <a:ext cx="1371600" cy="901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2129" y="914400"/>
            <a:ext cx="4610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FF0000"/>
                </a:solidFill>
                <a:latin typeface="Arial"/>
              </a:rPr>
              <a:t>Landau peak value of charge distribution vs. HV</a:t>
            </a:r>
            <a:endParaRPr lang="en-US" sz="15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168898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CC"/>
                </a:solidFill>
                <a:latin typeface="Arial"/>
              </a:rPr>
              <a:t>Stat. </a:t>
            </a:r>
            <a:r>
              <a:rPr lang="en-US" sz="1100" dirty="0">
                <a:solidFill>
                  <a:srgbClr val="0000CC"/>
                </a:solidFill>
                <a:latin typeface="Arial"/>
              </a:rPr>
              <a:t>e</a:t>
            </a:r>
            <a:r>
              <a:rPr lang="en-US" sz="1100" dirty="0" smtClean="0">
                <a:solidFill>
                  <a:srgbClr val="0000CC"/>
                </a:solidFill>
                <a:latin typeface="Arial"/>
              </a:rPr>
              <a:t>rrors smaller than marker size</a:t>
            </a:r>
            <a:endParaRPr lang="en-US" sz="11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3696" y="1868992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peak pos.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7265" y="410083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Cluster </a:t>
            </a:r>
            <a:r>
              <a:rPr lang="en-US" sz="1800" b="1" u="sng" dirty="0" smtClean="0">
                <a:latin typeface="Arial"/>
              </a:rPr>
              <a:t>charge distribution</a:t>
            </a:r>
            <a:r>
              <a:rPr lang="en-US" sz="1800" b="1" dirty="0" smtClean="0">
                <a:latin typeface="Arial"/>
              </a:rPr>
              <a:t> fits well </a:t>
            </a:r>
            <a:r>
              <a:rPr lang="en-US" sz="1800" b="1" dirty="0" smtClean="0">
                <a:latin typeface="Arial"/>
              </a:rPr>
              <a:t>    to </a:t>
            </a:r>
            <a:r>
              <a:rPr lang="en-US" sz="1800" b="1" dirty="0" smtClean="0">
                <a:latin typeface="Arial"/>
              </a:rPr>
              <a:t>a Landau function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Landau peak position (“gain”) increases exponentially with HV</a:t>
            </a:r>
            <a:endParaRPr lang="en-US" sz="1800" b="1" dirty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Mean </a:t>
            </a:r>
            <a:r>
              <a:rPr lang="en-US" sz="1800" b="1" u="sng" dirty="0" smtClean="0">
                <a:latin typeface="Arial"/>
              </a:rPr>
              <a:t>cluster size</a:t>
            </a:r>
            <a:r>
              <a:rPr lang="en-US" sz="1800" b="1" dirty="0" smtClean="0">
                <a:latin typeface="Arial"/>
              </a:rPr>
              <a:t> (strip multiplicity) increases monotonically with HV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6533"/>
          <a:stretch/>
        </p:blipFill>
        <p:spPr>
          <a:xfrm>
            <a:off x="0" y="4038600"/>
            <a:ext cx="4114800" cy="2590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3886200"/>
            <a:ext cx="331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/>
              </a:rPr>
              <a:t>Mean cluster size vs. HV on sector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5920968"/>
            <a:ext cx="2819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0000CC"/>
                </a:solidFill>
                <a:latin typeface="Arial"/>
              </a:rPr>
              <a:t>Stat. </a:t>
            </a:r>
            <a:r>
              <a:rPr lang="en-US" sz="1100" dirty="0">
                <a:solidFill>
                  <a:srgbClr val="0000CC"/>
                </a:solidFill>
                <a:latin typeface="Arial"/>
              </a:rPr>
              <a:t>e</a:t>
            </a:r>
            <a:r>
              <a:rPr lang="en-US" sz="1100" dirty="0" smtClean="0">
                <a:solidFill>
                  <a:srgbClr val="0000CC"/>
                </a:solidFill>
                <a:latin typeface="Arial"/>
              </a:rPr>
              <a:t>rrors smaller than marker size</a:t>
            </a:r>
            <a:endParaRPr lang="en-US" sz="11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Cluster Strip Multiplicity vs. HV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7"/>
          <a:stretch/>
        </p:blipFill>
        <p:spPr>
          <a:xfrm>
            <a:off x="742948" y="1192081"/>
            <a:ext cx="7181033" cy="51564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4425" y="2988297"/>
            <a:ext cx="2522422" cy="179109"/>
          </a:xfrm>
          <a:prstGeom prst="rect">
            <a:avLst/>
          </a:prstGeom>
          <a:gradFill flip="none" rotWithShape="1">
            <a:gsLst>
              <a:gs pos="0">
                <a:srgbClr val="F5573D"/>
              </a:gs>
              <a:gs pos="87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Efficiency Plateau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Uniformity &amp; Efficiency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88978" y="491816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Detection efficiency </a:t>
            </a:r>
            <a:r>
              <a:rPr lang="en-US" sz="1800" b="1" dirty="0" smtClean="0">
                <a:latin typeface="Arial"/>
              </a:rPr>
              <a:t>in sector 5 fitted with a sigmoid function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Arial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lateau efficiency is ~ 98.4%.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Different thresholds (N=3,4,5,6 times the pedestal width) were tested; the efficiency plateau is not affected.</a:t>
            </a:r>
          </a:p>
        </p:txBody>
      </p:sp>
      <p:pic>
        <p:nvPicPr>
          <p:cNvPr id="16" name="Content Placeholder 5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3"/>
          <a:stretch/>
        </p:blipFill>
        <p:spPr bwMode="auto">
          <a:xfrm>
            <a:off x="4093044" y="914400"/>
            <a:ext cx="4953000" cy="40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543" y="1029156"/>
            <a:ext cx="4191000" cy="5659829"/>
            <a:chOff x="4953000" y="1031965"/>
            <a:chExt cx="4191000" cy="56598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19" r="7718"/>
            <a:stretch/>
          </p:blipFill>
          <p:spPr>
            <a:xfrm>
              <a:off x="4953000" y="1031965"/>
              <a:ext cx="4191000" cy="3124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53000" y="4106471"/>
              <a:ext cx="41910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b="1" dirty="0" smtClean="0">
                  <a:latin typeface="Arial"/>
                </a:rPr>
                <a:t>To test the overall </a:t>
              </a:r>
              <a:r>
                <a:rPr lang="en-US" sz="1800" b="1" dirty="0" smtClean="0">
                  <a:solidFill>
                    <a:srgbClr val="FF0000"/>
                  </a:solidFill>
                  <a:latin typeface="Arial"/>
                </a:rPr>
                <a:t>response uniformity</a:t>
              </a:r>
              <a:r>
                <a:rPr lang="en-US" sz="1800" b="1" dirty="0" smtClean="0">
                  <a:latin typeface="Arial"/>
                </a:rPr>
                <a:t>, two points were measured in each </a:t>
              </a:r>
              <a:r>
                <a:rPr lang="en-US" sz="1800" b="1" dirty="0">
                  <a:latin typeface="Arial"/>
                  <a:sym typeface="Symbol" panose="05050102010706020507" pitchFamily="18" charset="2"/>
                </a:rPr>
                <a:t>-</a:t>
              </a:r>
              <a:r>
                <a:rPr lang="en-US" sz="1800" b="1" dirty="0" smtClean="0">
                  <a:latin typeface="Arial"/>
                </a:rPr>
                <a:t>sector.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b="1" dirty="0" smtClean="0">
                  <a:latin typeface="Arial"/>
                </a:rPr>
                <a:t>The response from sector to sector varies by ~ </a:t>
              </a:r>
              <a:r>
                <a:rPr lang="en-US" sz="1800" b="1" dirty="0" smtClean="0">
                  <a:latin typeface="Arial"/>
                  <a:sym typeface="Symbol" panose="05050102010706020507" pitchFamily="18" charset="2"/>
                </a:rPr>
                <a:t> </a:t>
              </a:r>
              <a:r>
                <a:rPr lang="en-US" sz="1800" b="1" dirty="0" smtClean="0">
                  <a:latin typeface="Arial"/>
                </a:rPr>
                <a:t>20%.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</a:pPr>
              <a:r>
                <a:rPr lang="en-US" sz="1800" b="1" dirty="0" smtClean="0">
                  <a:latin typeface="Arial"/>
                </a:rPr>
                <a:t>The </a:t>
              </a:r>
              <a:r>
                <a:rPr lang="en-US" sz="1800" b="1" u="sng" dirty="0" smtClean="0">
                  <a:latin typeface="Arial"/>
                </a:rPr>
                <a:t>non-uniformity</a:t>
              </a:r>
              <a:r>
                <a:rPr lang="en-US" sz="1800" b="1" dirty="0" smtClean="0">
                  <a:latin typeface="Arial"/>
                </a:rPr>
                <a:t> is caused by known bending of the pc board. The CMS-GEM coll. has improved the design </a:t>
              </a:r>
              <a:r>
                <a:rPr lang="en-US" altLang="zh-CN" sz="1800" b="1" dirty="0" smtClean="0">
                  <a:latin typeface="Arial"/>
                </a:rPr>
                <a:t>to avoid this bending.</a:t>
              </a:r>
              <a:endParaRPr lang="en-US" sz="1800" b="1" dirty="0" smtClean="0">
                <a:latin typeface="Arial"/>
              </a:endParaRPr>
            </a:p>
          </p:txBody>
        </p: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Crosstalk Measurement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656" y="915457"/>
            <a:ext cx="8864600" cy="101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Due to a mistake in the production of the zigzag pcb, two strips in each sector were erroneously connected to a large ground plane that presented a large input capacitance to the readout channel. This caused </a:t>
            </a:r>
            <a:r>
              <a:rPr lang="en-US" sz="2000" kern="0" dirty="0" smtClean="0">
                <a:solidFill>
                  <a:srgbClr val="FF0000"/>
                </a:solidFill>
              </a:rPr>
              <a:t>large noise in the two channels (63, 127) </a:t>
            </a:r>
            <a:r>
              <a:rPr lang="en-US" sz="2000" kern="0" dirty="0" smtClean="0"/>
              <a:t>that is evident in the </a:t>
            </a:r>
            <a:r>
              <a:rPr lang="en-US" sz="2000" kern="0" dirty="0" smtClean="0">
                <a:solidFill>
                  <a:srgbClr val="FF0000"/>
                </a:solidFill>
              </a:rPr>
              <a:t>pedestals widths: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60" y="2135168"/>
            <a:ext cx="9083036" cy="3461054"/>
            <a:chOff x="24750" y="2028711"/>
            <a:chExt cx="9083036" cy="3461054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-1094466" y="3329091"/>
              <a:ext cx="2515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pedestal width (</a:t>
              </a:r>
              <a:r>
                <a:rPr lang="en-US" dirty="0" err="1" smtClean="0"/>
                <a:t>rms</a:t>
              </a:r>
              <a:r>
                <a:rPr lang="en-US" dirty="0" smtClean="0"/>
                <a:t>) [ADC counts]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982335" y="3335393"/>
              <a:ext cx="2515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pedestal width (</a:t>
              </a:r>
              <a:r>
                <a:rPr lang="en-US" dirty="0" err="1" smtClean="0"/>
                <a:t>rms</a:t>
              </a:r>
              <a:r>
                <a:rPr lang="en-US" dirty="0" smtClean="0"/>
                <a:t>) [ADC counts]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33102" y="2028711"/>
              <a:ext cx="8702498" cy="3461054"/>
              <a:chOff x="233102" y="2028711"/>
              <a:chExt cx="8702498" cy="346105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3"/>
              <a:stretch/>
            </p:blipFill>
            <p:spPr>
              <a:xfrm>
                <a:off x="233102" y="2192942"/>
                <a:ext cx="2917504" cy="313259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899298" y="5212766"/>
                <a:ext cx="11235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Strip Number</a:t>
                </a:r>
                <a:endParaRPr lang="en-US" dirty="0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55" r="9150"/>
              <a:stretch/>
            </p:blipFill>
            <p:spPr>
              <a:xfrm>
                <a:off x="3323740" y="2225310"/>
                <a:ext cx="2664006" cy="306205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992603" y="5204008"/>
                <a:ext cx="1088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Strip Number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30036" y="2028711"/>
                <a:ext cx="165046" cy="178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690196" y="2379325"/>
                <a:ext cx="98937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Crosstalk</a:t>
                </a:r>
              </a:p>
              <a:p>
                <a:pPr algn="ctr"/>
                <a:r>
                  <a:rPr lang="en-US" dirty="0" smtClean="0"/>
                  <a:t>“Aggressor”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66475" y="2382894"/>
                <a:ext cx="989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Crosstalk</a:t>
                </a:r>
              </a:p>
              <a:p>
                <a:pPr algn="ctr"/>
                <a:r>
                  <a:rPr lang="en-US" dirty="0" smtClean="0"/>
                  <a:t>“Aggressor”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11455" y="4178908"/>
                <a:ext cx="849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Crosstalk</a:t>
                </a:r>
              </a:p>
              <a:p>
                <a:pPr algn="ctr"/>
                <a:r>
                  <a:rPr lang="en-US" dirty="0" smtClean="0"/>
                  <a:t>“Victims”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770023" y="4178908"/>
                <a:ext cx="8499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Crosstalk</a:t>
                </a:r>
              </a:p>
              <a:p>
                <a:pPr algn="ctr"/>
                <a:r>
                  <a:rPr lang="en-US" dirty="0" smtClean="0"/>
                  <a:t>“Victim”</a:t>
                </a:r>
                <a:endParaRPr lang="en-US" dirty="0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772623" y="4524161"/>
                <a:ext cx="167272" cy="3067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772623" y="4524161"/>
                <a:ext cx="431409" cy="3538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454032" y="4574537"/>
                <a:ext cx="165903" cy="2564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7170373" y="5201519"/>
                <a:ext cx="176522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</a:t>
                </a:r>
                <a:r>
                  <a:rPr lang="en-US" dirty="0" smtClean="0"/>
                  <a:t>rosstalk in victims [%]</a:t>
                </a:r>
                <a:endParaRPr lang="en-US" dirty="0"/>
              </a:p>
            </p:txBody>
          </p:sp>
        </p:grpSp>
        <p:pic>
          <p:nvPicPr>
            <p:cNvPr id="12" name="Content Placeholder 4" descr="total xt overall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" t="5737" r="847" b="5942"/>
            <a:stretch/>
          </p:blipFill>
          <p:spPr bwMode="auto">
            <a:xfrm>
              <a:off x="6029608" y="2192942"/>
              <a:ext cx="3078178" cy="3021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33350" y="5728839"/>
            <a:ext cx="8864600" cy="90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Neighboring channels are </a:t>
            </a:r>
            <a:r>
              <a:rPr lang="en-US" sz="2000" kern="0" dirty="0" smtClean="0">
                <a:solidFill>
                  <a:srgbClr val="FF0000"/>
                </a:solidFill>
              </a:rPr>
              <a:t>victims of crosstalk </a:t>
            </a:r>
            <a:r>
              <a:rPr lang="en-US" sz="2000" kern="0" dirty="0" smtClean="0"/>
              <a:t>from two noisy channels</a:t>
            </a:r>
          </a:p>
          <a:p>
            <a:r>
              <a:rPr lang="en-US" sz="2000" kern="0" dirty="0"/>
              <a:t>A</a:t>
            </a:r>
            <a:r>
              <a:rPr lang="en-US" sz="2000" kern="0" dirty="0" smtClean="0"/>
              <a:t>llows us to actually measure the </a:t>
            </a:r>
            <a:r>
              <a:rPr lang="en-US" sz="2000" kern="0" dirty="0" smtClean="0">
                <a:solidFill>
                  <a:srgbClr val="FF0000"/>
                </a:solidFill>
              </a:rPr>
              <a:t>mean crosstalk in zigzags strips: 5.5%</a:t>
            </a:r>
            <a:endParaRPr lang="en-US" sz="2000" kern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305204" y="3152264"/>
            <a:ext cx="156934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number of occurrences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Angular </a:t>
            </a:r>
            <a:r>
              <a:rPr lang="en-US" sz="4000" dirty="0"/>
              <a:t>R</a:t>
            </a:r>
            <a:r>
              <a:rPr lang="en-US" sz="4000" dirty="0" smtClean="0"/>
              <a:t>esolution </a:t>
            </a:r>
            <a:r>
              <a:rPr lang="en-US" sz="4000" dirty="0"/>
              <a:t>S</a:t>
            </a:r>
            <a:r>
              <a:rPr lang="en-US" sz="4000" dirty="0" smtClean="0"/>
              <a:t>tudies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3614678"/>
                <a:ext cx="91440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The zigzag strips measure the azimuthal coordinate </a:t>
                </a:r>
                <a:r>
                  <a:rPr lang="el-GR" sz="1800" b="1" dirty="0" smtClean="0">
                    <a:solidFill>
                      <a:schemeClr val="tx1"/>
                    </a:solidFill>
                    <a:latin typeface="Arial"/>
                  </a:rPr>
                  <a:t>φ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. Angular pitch between two strips is 1.37mrad. </a:t>
                </a:r>
                <a:r>
                  <a:rPr lang="en-US" sz="1800" b="1" dirty="0">
                    <a:latin typeface="Arial"/>
                  </a:rPr>
                  <a:t>W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e 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study the spatial resolution in </a:t>
                </a:r>
                <a:r>
                  <a:rPr lang="en-US" sz="1800" b="1" u="sng" dirty="0" smtClean="0">
                    <a:solidFill>
                      <a:srgbClr val="FF0000"/>
                    </a:solidFill>
                    <a:latin typeface="Arial"/>
                  </a:rPr>
                  <a:t>polar coordinates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.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endParaRPr lang="en-US" sz="1800" b="1" dirty="0" smtClean="0">
                  <a:solidFill>
                    <a:srgbClr val="FF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Angular resolution is calculated from the geometric mean of exclusive and inclusive residual widths: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𝝈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𝒆𝒙</m:t>
                            </m:r>
                          </m:sub>
                        </m:sSub>
                        <m:r>
                          <a:rPr lang="en-US" sz="1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𝒊𝒏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.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 Exclusive (Inclusive) means the probed detector is excluded (included) when fitting the tracks.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endParaRPr lang="en-US" sz="1800" b="1" dirty="0" smtClean="0">
                  <a:solidFill>
                    <a:schemeClr val="tx1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The trackers are aligned first and their spatial resolutions in (x, y) are found to be around 70</a:t>
                </a:r>
                <a:r>
                  <a:rPr lang="el-GR" sz="1800" b="1" dirty="0" smtClean="0">
                    <a:solidFill>
                      <a:schemeClr val="tx1"/>
                    </a:solidFill>
                    <a:latin typeface="Arial"/>
                  </a:rPr>
                  <a:t>μ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m, which is the typical resolution of a standard triple-GEM. Their 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resolutions in </a:t>
                </a:r>
                <a:r>
                  <a:rPr lang="el-GR" sz="1800" b="1" dirty="0" smtClean="0">
                    <a:solidFill>
                      <a:srgbClr val="FF0000"/>
                    </a:solidFill>
                    <a:latin typeface="Arial"/>
                  </a:rPr>
                  <a:t>φ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 coordinate are calculated to be 30-40</a:t>
                </a:r>
                <a:r>
                  <a:rPr lang="el-GR" sz="1800" b="1" dirty="0" smtClean="0">
                    <a:solidFill>
                      <a:srgbClr val="FF0000"/>
                    </a:solidFill>
                    <a:latin typeface="Arial"/>
                  </a:rPr>
                  <a:t>μ</a:t>
                </a: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rad.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14678"/>
                <a:ext cx="9144000" cy="2862322"/>
              </a:xfrm>
              <a:prstGeom prst="rect">
                <a:avLst/>
              </a:prstGeom>
              <a:blipFill rotWithShape="0">
                <a:blip r:embed="rId2"/>
                <a:stretch>
                  <a:fillRect l="-400" t="-1277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683" y="1441809"/>
            <a:ext cx="3382946" cy="1828799"/>
            <a:chOff x="62430" y="1143000"/>
            <a:chExt cx="4585770" cy="2057399"/>
          </a:xfrm>
        </p:grpSpPr>
        <p:grpSp>
          <p:nvGrpSpPr>
            <p:cNvPr id="8" name="Group 7"/>
            <p:cNvGrpSpPr/>
            <p:nvPr/>
          </p:nvGrpSpPr>
          <p:grpSpPr>
            <a:xfrm>
              <a:off x="758517" y="1143000"/>
              <a:ext cx="3889683" cy="2057399"/>
              <a:chOff x="1672097" y="2743200"/>
              <a:chExt cx="4804903" cy="205739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972116" y="4026932"/>
                <a:ext cx="742886" cy="4572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676400" y="2743200"/>
                <a:ext cx="4800600" cy="1219201"/>
                <a:chOff x="1676401" y="4788932"/>
                <a:chExt cx="4800600" cy="1219201"/>
              </a:xfrm>
            </p:grpSpPr>
            <p:sp>
              <p:nvSpPr>
                <p:cNvPr id="27" name="Trapezoid 26"/>
                <p:cNvSpPr/>
                <p:nvPr/>
              </p:nvSpPr>
              <p:spPr>
                <a:xfrm rot="16200000">
                  <a:off x="4610100" y="4141233"/>
                  <a:ext cx="1219200" cy="2514600"/>
                </a:xfrm>
                <a:prstGeom prst="trapezoid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Isosceles Triangle 27"/>
                <p:cNvSpPr/>
                <p:nvPr/>
              </p:nvSpPr>
              <p:spPr>
                <a:xfrm rot="16200000">
                  <a:off x="3467101" y="2998232"/>
                  <a:ext cx="1219199" cy="4800600"/>
                </a:xfrm>
                <a:prstGeom prst="triangle">
                  <a:avLst/>
                </a:prstGeom>
                <a:noFill/>
                <a:ln w="3492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/>
                <p:nvPr/>
              </p:nvCxnSpPr>
              <p:spPr>
                <a:xfrm rot="10800000">
                  <a:off x="5105400" y="5017533"/>
                  <a:ext cx="0" cy="76200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>
                  <a:off x="5562600" y="4941333"/>
                  <a:ext cx="0" cy="91440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Arrow Connector 20"/>
              <p:cNvCxnSpPr/>
              <p:nvPr/>
            </p:nvCxnSpPr>
            <p:spPr>
              <a:xfrm>
                <a:off x="1672097" y="4255533"/>
                <a:ext cx="471793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1676400" y="4636533"/>
                <a:ext cx="3543300" cy="1166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514600" y="4278869"/>
                <a:ext cx="1752599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rgbClr val="0000CC"/>
                    </a:solidFill>
                    <a:latin typeface="Arial"/>
                  </a:rPr>
                  <a:t>X offset</a:t>
                </a:r>
                <a:endParaRPr lang="en-US" sz="1800" b="1" dirty="0">
                  <a:solidFill>
                    <a:srgbClr val="0000CC"/>
                  </a:solidFill>
                  <a:latin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72114" y="3188734"/>
                <a:ext cx="779935" cy="5193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Arial"/>
                  </a:rPr>
                  <a:t>Eta5</a:t>
                </a:r>
                <a:endParaRPr lang="en-US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26" name="Straight Connector 25"/>
              <p:cNvCxnSpPr>
                <a:stCxn id="19" idx="2"/>
              </p:cNvCxnSpPr>
              <p:nvPr/>
            </p:nvCxnSpPr>
            <p:spPr>
              <a:xfrm>
                <a:off x="5343559" y="4484132"/>
                <a:ext cx="0" cy="3164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724453" y="1843265"/>
              <a:ext cx="76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vertex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7215" y="1556059"/>
              <a:ext cx="91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10°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1394042" y="1563617"/>
              <a:ext cx="455214" cy="341383"/>
            </a:xfrm>
            <a:prstGeom prst="arc">
              <a:avLst>
                <a:gd name="adj1" fmla="val 19275196"/>
                <a:gd name="adj2" fmla="val 2916601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23053" y="1143001"/>
              <a:ext cx="6053" cy="1517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03633" y="1819364"/>
              <a:ext cx="0" cy="81685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2430" y="1821310"/>
              <a:ext cx="625812" cy="92188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0000CC"/>
                  </a:solidFill>
                  <a:latin typeface="Arial"/>
                </a:rPr>
                <a:t>Y offset</a:t>
              </a:r>
              <a:endParaRPr lang="en-US" sz="1800" b="1" dirty="0">
                <a:solidFill>
                  <a:srgbClr val="0000CC"/>
                </a:solidFill>
                <a:latin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2420" y="960394"/>
            <a:ext cx="337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Aligning trackers to zigzag GEM det.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08897" y="957308"/>
            <a:ext cx="2971800" cy="2598586"/>
            <a:chOff x="6248400" y="906613"/>
            <a:chExt cx="2971800" cy="2598586"/>
          </a:xfrm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4"/>
            <a:stretch/>
          </p:blipFill>
          <p:spPr>
            <a:xfrm>
              <a:off x="6248400" y="1214390"/>
              <a:ext cx="2895600" cy="229080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248400" y="906613"/>
              <a:ext cx="297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</a:rPr>
                <a:t>Inclusive residual for 1</a:t>
              </a:r>
              <a:r>
                <a:rPr lang="en-US" sz="1400" b="1" baseline="30000" dirty="0" smtClean="0">
                  <a:solidFill>
                    <a:srgbClr val="FF0000"/>
                  </a:solidFill>
                  <a:latin typeface="Arial"/>
                </a:rPr>
                <a:t>st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</a:rPr>
                <a:t> tracker</a:t>
              </a:r>
              <a:endParaRPr lang="en-US" sz="1400" b="1" dirty="0">
                <a:solidFill>
                  <a:srgbClr val="FF0000"/>
                </a:solidFill>
                <a:latin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18493" y="957308"/>
            <a:ext cx="2891210" cy="2718170"/>
            <a:chOff x="3429000" y="896508"/>
            <a:chExt cx="2891210" cy="2718170"/>
          </a:xfrm>
        </p:grpSpPr>
        <p:pic>
          <p:nvPicPr>
            <p:cNvPr id="35" name="Picture 34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" t="7902" r="9504"/>
            <a:stretch/>
          </p:blipFill>
          <p:spPr>
            <a:xfrm>
              <a:off x="3429000" y="1155373"/>
              <a:ext cx="2667001" cy="245930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577010" y="896508"/>
              <a:ext cx="274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Arial"/>
                </a:rPr>
                <a:t>Resolution in </a:t>
              </a:r>
              <a:r>
                <a:rPr lang="el-GR" sz="1400" b="1" dirty="0">
                  <a:solidFill>
                    <a:srgbClr val="FF0000"/>
                  </a:solidFill>
                  <a:latin typeface="Arial"/>
                </a:rPr>
                <a:t>φ</a:t>
              </a:r>
              <a:r>
                <a:rPr lang="en-US" sz="1400" b="1" dirty="0" smtClean="0">
                  <a:solidFill>
                    <a:srgbClr val="FF0000"/>
                  </a:solidFill>
                  <a:latin typeface="Arial"/>
                </a:rPr>
                <a:t> for trackers</a:t>
              </a:r>
              <a:endParaRPr lang="en-US" sz="1400" b="1" dirty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23643" y="3025028"/>
            <a:ext cx="1853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srgbClr val="0000CC"/>
                </a:solidFill>
                <a:latin typeface="Arial"/>
              </a:rPr>
              <a:t>Errors smaller than marker size</a:t>
            </a:r>
            <a:endParaRPr lang="en-US" sz="9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0954" y="2552760"/>
            <a:ext cx="765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tracker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49814" y="1439087"/>
            <a:ext cx="1209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600" b="1" dirty="0" smtClean="0">
                <a:solidFill>
                  <a:srgbClr val="FF0000"/>
                </a:solidFill>
                <a:latin typeface="Arial"/>
              </a:rPr>
              <a:t>σ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=21</a:t>
            </a:r>
            <a:r>
              <a:rPr lang="el-GR" sz="1600" b="1" dirty="0" smtClean="0">
                <a:solidFill>
                  <a:srgbClr val="FF0000"/>
                </a:solidFill>
                <a:latin typeface="Arial"/>
              </a:rPr>
              <a:t>μ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rad</a:t>
            </a:r>
            <a:endParaRPr lang="en-US" sz="16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17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Residuals</a:t>
            </a:r>
            <a:endParaRPr lang="en-US" dirty="0"/>
          </a:p>
        </p:txBody>
      </p: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0" y="1108624"/>
            <a:ext cx="4419600" cy="3920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>
          <a:xfrm>
            <a:off x="4419600" y="1108624"/>
            <a:ext cx="4696691" cy="3920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7526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FF0000"/>
                </a:solidFill>
                <a:latin typeface="Arial"/>
              </a:rPr>
              <a:t>Ex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clusive residual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FF0000"/>
                </a:solidFill>
                <a:latin typeface="Arial"/>
              </a:rPr>
              <a:t>σ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=281</a:t>
            </a:r>
            <a:r>
              <a:rPr lang="el-GR" sz="1800" dirty="0" smtClean="0">
                <a:solidFill>
                  <a:srgbClr val="FF0000"/>
                </a:solidFill>
                <a:latin typeface="Arial"/>
              </a:rPr>
              <a:t>μ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rad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05400" y="17526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FF0000"/>
                </a:solidFill>
                <a:latin typeface="Arial"/>
              </a:rPr>
              <a:t>In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clusive residual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>
                <a:solidFill>
                  <a:srgbClr val="FF0000"/>
                </a:solidFill>
                <a:latin typeface="Arial"/>
              </a:rPr>
              <a:t>σ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=223</a:t>
            </a:r>
            <a:r>
              <a:rPr lang="el-GR" sz="1800" dirty="0" smtClean="0">
                <a:solidFill>
                  <a:srgbClr val="FF0000"/>
                </a:solidFill>
                <a:latin typeface="Arial"/>
              </a:rPr>
              <a:t>μ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rad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5105400"/>
                <a:ext cx="9116291" cy="1503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Residual distributions of the zigzag GEM 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in </a:t>
                </a:r>
                <a:r>
                  <a:rPr lang="en-US" sz="1800" b="1" dirty="0" smtClean="0">
                    <a:latin typeface="Arial"/>
                  </a:rPr>
                  <a:t>central 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sector 5 at 3350V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Hit positions are calculated from clusters with standard </a:t>
                </a:r>
                <a:r>
                  <a:rPr lang="en-US" sz="1800" b="1" dirty="0" err="1" smtClean="0">
                    <a:solidFill>
                      <a:schemeClr val="tx1"/>
                    </a:solidFill>
                    <a:latin typeface="Arial"/>
                  </a:rPr>
                  <a:t>barycentric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 method (strip cluster centroid) and all </a:t>
                </a:r>
                <a:r>
                  <a:rPr lang="en-US" sz="1800" b="1" dirty="0">
                    <a:solidFill>
                      <a:schemeClr val="tx1"/>
                    </a:solidFill>
                    <a:latin typeface="Arial"/>
                  </a:rPr>
                  <a:t>cluster 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sizes (strip multiplicities) are used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Measured resolution is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𝝈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𝟐𝟖𝟏</m:t>
                        </m:r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𝟐𝟐𝟑</m:t>
                        </m:r>
                      </m:e>
                    </m:rad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𝟐𝟓𝟎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𝝁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𝒓𝒂𝒅</m:t>
                    </m:r>
                  </m:oMath>
                </a14:m>
                <a:r>
                  <a:rPr lang="en-US" sz="1800" b="1" dirty="0" smtClean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for this case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Arial"/>
                  </a:rPr>
                  <a:t>This resolution is about ~18% of the strip pitch</a:t>
                </a:r>
                <a:endParaRPr lang="en-US" sz="18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16291" cy="1503425"/>
              </a:xfrm>
              <a:prstGeom prst="rect">
                <a:avLst/>
              </a:prstGeom>
              <a:blipFill rotWithShape="0">
                <a:blip r:embed="rId4"/>
                <a:stretch>
                  <a:fillRect l="-401" t="-2439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6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Variation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7367"/>
          <a:stretch/>
        </p:blipFill>
        <p:spPr>
          <a:xfrm>
            <a:off x="45636" y="1196906"/>
            <a:ext cx="5882892" cy="4004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579" y="5438405"/>
            <a:ext cx="748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latin typeface="Arial"/>
              </a:rPr>
              <a:t>Resolution of the zigzag-GEM in different sectors at 3200V</a:t>
            </a:r>
            <a:r>
              <a:rPr lang="en-US" sz="2000" b="1" dirty="0" smtClean="0">
                <a:latin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latin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20646" r="10869" b="34505"/>
          <a:stretch/>
        </p:blipFill>
        <p:spPr>
          <a:xfrm flipH="1">
            <a:off x="5449439" y="1952036"/>
            <a:ext cx="3594699" cy="19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GEMS for EIC:</a:t>
            </a:r>
            <a:br>
              <a:rPr lang="en-US" dirty="0" smtClean="0"/>
            </a:br>
            <a:r>
              <a:rPr lang="en-US" dirty="0" smtClean="0"/>
              <a:t>ZIGZAG STRIP readout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Part One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1479A-887B-405B-BC19-BFF764EA4A4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Zigzag </a:t>
            </a:r>
            <a:r>
              <a:rPr lang="en-US" sz="3200" dirty="0" smtClean="0">
                <a:solidFill>
                  <a:srgbClr val="000000"/>
                </a:solidFill>
              </a:rPr>
              <a:t>Angular Resolution </a:t>
            </a:r>
            <a:r>
              <a:rPr lang="en-US" sz="3200" dirty="0">
                <a:solidFill>
                  <a:srgbClr val="000000"/>
                </a:solidFill>
              </a:rPr>
              <a:t>(cont.)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r="7367"/>
          <a:stretch/>
        </p:blipFill>
        <p:spPr>
          <a:xfrm>
            <a:off x="995868" y="975360"/>
            <a:ext cx="6585473" cy="3645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36" y="4562709"/>
            <a:ext cx="4876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srgbClr val="FF0000"/>
                </a:solidFill>
                <a:latin typeface="Arial"/>
              </a:rPr>
              <a:t>Resolution of the zigzag-GEM vs. HV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>
                <a:latin typeface="Arial"/>
              </a:rPr>
              <a:t>O</a:t>
            </a:r>
            <a:r>
              <a:rPr lang="en-US" sz="1800" b="1" dirty="0" smtClean="0">
                <a:latin typeface="Arial"/>
              </a:rPr>
              <a:t>verall resolution is ~240 </a:t>
            </a:r>
            <a:r>
              <a:rPr lang="el-GR" sz="1800" b="1" dirty="0" smtClean="0">
                <a:latin typeface="Arial"/>
              </a:rPr>
              <a:t>μ</a:t>
            </a:r>
            <a:r>
              <a:rPr lang="en-US" sz="1800" b="1" dirty="0" smtClean="0">
                <a:latin typeface="Arial"/>
              </a:rPr>
              <a:t>rad              at </a:t>
            </a:r>
            <a:r>
              <a:rPr lang="en-US" sz="1800" b="1" dirty="0">
                <a:latin typeface="Arial"/>
              </a:rPr>
              <a:t>highest tested </a:t>
            </a:r>
            <a:r>
              <a:rPr lang="en-US" sz="1800" b="1" dirty="0" smtClean="0">
                <a:latin typeface="Arial"/>
              </a:rPr>
              <a:t>voltage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>
                <a:latin typeface="Arial"/>
              </a:rPr>
              <a:t>F</a:t>
            </a:r>
            <a:r>
              <a:rPr lang="en-US" sz="1800" b="1" dirty="0" smtClean="0">
                <a:latin typeface="Arial"/>
              </a:rPr>
              <a:t>or 2-strip clusters, the resolution is better (especially at lower voltages)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7"/>
          <a:stretch/>
        </p:blipFill>
        <p:spPr>
          <a:xfrm>
            <a:off x="4972725" y="4562709"/>
            <a:ext cx="3779389" cy="2168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4854" y="533012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Strip</a:t>
            </a:r>
          </a:p>
          <a:p>
            <a:r>
              <a:rPr lang="en-US" dirty="0" smtClean="0"/>
              <a:t>Multiplicity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14400" y="3714067"/>
            <a:ext cx="173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2-strip clusters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529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Strip </a:t>
            </a:r>
            <a:r>
              <a:rPr lang="en-US" sz="3200" dirty="0" smtClean="0">
                <a:solidFill>
                  <a:srgbClr val="000000"/>
                </a:solidFill>
              </a:rPr>
              <a:t>Cluster Position 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 smtClean="0">
                <a:solidFill>
                  <a:srgbClr val="000000"/>
                </a:solidFill>
              </a:rPr>
              <a:t>orrections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1" y="4360967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By further checking the centroid position distributions of fixed cluster size events, we observe that these distributions show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“picket fence structures”   due to the discretized strip structure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b="1" dirty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This motivates </a:t>
            </a:r>
            <a:r>
              <a:rPr lang="en-US" sz="1800" b="1" dirty="0">
                <a:latin typeface="Arial"/>
              </a:rPr>
              <a:t>us to study the </a:t>
            </a:r>
            <a:r>
              <a:rPr lang="en-US" sz="1800" b="1" dirty="0" smtClean="0">
                <a:latin typeface="Arial"/>
              </a:rPr>
              <a:t>impact of this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non-linear </a:t>
            </a:r>
            <a:r>
              <a:rPr lang="en-US" sz="1800" b="1" dirty="0">
                <a:solidFill>
                  <a:srgbClr val="FF0000"/>
                </a:solidFill>
                <a:latin typeface="Arial"/>
              </a:rPr>
              <a:t>strip response </a:t>
            </a:r>
            <a:r>
              <a:rPr lang="en-US" sz="1800" b="1" dirty="0" smtClean="0">
                <a:latin typeface="Arial"/>
              </a:rPr>
              <a:t>on the position reconstruction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8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Goal is to make these distributions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flat </a:t>
            </a:r>
            <a:r>
              <a:rPr lang="en-US" sz="1800" b="1" dirty="0" smtClean="0">
                <a:latin typeface="Arial"/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improve the angular resolution</a:t>
            </a:r>
            <a:endParaRPr lang="en-US" sz="1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3" y="1371600"/>
            <a:ext cx="4293407" cy="2580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4293407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1725" y="1002268"/>
            <a:ext cx="694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Centroid position distribution from </a:t>
            </a:r>
            <a:r>
              <a:rPr lang="en-US" sz="2000" b="1" dirty="0" err="1" smtClean="0">
                <a:solidFill>
                  <a:srgbClr val="FF0000"/>
                </a:solidFill>
                <a:latin typeface="Arial"/>
              </a:rPr>
              <a:t>barycentric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</a:rPr>
              <a:t> method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348" y="3951690"/>
            <a:ext cx="234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2-strip events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2255" y="3962400"/>
            <a:ext cx="227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3-strip events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7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Cluster </a:t>
            </a:r>
            <a:r>
              <a:rPr lang="en-US" sz="3200" dirty="0" smtClean="0">
                <a:solidFill>
                  <a:srgbClr val="000000"/>
                </a:solidFill>
              </a:rPr>
              <a:t>Position 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 smtClean="0">
                <a:solidFill>
                  <a:srgbClr val="000000"/>
                </a:solidFill>
              </a:rPr>
              <a:t>orrections (cont.)</a:t>
            </a:r>
            <a:endParaRPr lang="en-US" sz="4800" dirty="0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15155"/>
            <a:ext cx="4572000" cy="2280645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5155"/>
            <a:ext cx="4572000" cy="2280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" y="932269"/>
                <a:ext cx="9143999" cy="141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The idea is to </a:t>
                </a:r>
                <a:r>
                  <a:rPr lang="en-US" sz="1600" b="1" dirty="0" smtClean="0">
                    <a:latin typeface="Arial"/>
                  </a:rPr>
                  <a:t>find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 </a:t>
                </a:r>
                <a:r>
                  <a:rPr lang="en-US" sz="1600" b="1" u="sng" dirty="0" smtClean="0">
                    <a:solidFill>
                      <a:schemeClr val="tx1"/>
                    </a:solidFill>
                    <a:latin typeface="Arial"/>
                  </a:rPr>
                  <a:t>strip response functions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 for different cluster sizes N (</a:t>
                </a:r>
                <a:r>
                  <a:rPr lang="el-GR" sz="1600" b="1" dirty="0">
                    <a:solidFill>
                      <a:schemeClr val="tx1"/>
                    </a:solidFill>
                    <a:latin typeface="Arial"/>
                  </a:rPr>
                  <a:t>η</a:t>
                </a:r>
                <a:r>
                  <a:rPr lang="en-US" sz="1600" b="1" dirty="0">
                    <a:solidFill>
                      <a:schemeClr val="tx1"/>
                    </a:solidFill>
                    <a:latin typeface="Arial"/>
                  </a:rPr>
                  <a:t>-algorithm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):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𝜼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𝑵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𝒄𝒆𝒏𝒕𝒓𝒐𝒊𝒅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 is defined as the centroid position (in strip units) minus the center of strip with maximum charge. This folds distributions for all strips together into one histo.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1600" b="1" u="sng" dirty="0" smtClean="0">
                    <a:solidFill>
                      <a:schemeClr val="tx1"/>
                    </a:solidFill>
                    <a:latin typeface="Arial"/>
                  </a:rPr>
                  <a:t>Position correction functions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 </a:t>
                </a:r>
                <a:r>
                  <a:rPr lang="en-US" sz="1600" b="1" dirty="0" smtClean="0">
                    <a:latin typeface="Arial"/>
                  </a:rPr>
                  <a:t>are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Arial"/>
                  </a:rPr>
                  <a:t> calculated: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𝒄𝒆𝒏𝒕𝒓𝒐𝒊𝒅</m:t>
                        </m:r>
                      </m:sub>
                      <m:sup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𝒎𝒂𝒙</m:t>
                        </m:r>
                      </m:sub>
                    </m:sSub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𝟓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𝟓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𝜼</m:t>
                                </m:r>
                              </m:e>
                              <m:sup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sup>
                            </m:sSup>
                          </m:sup>
                          <m:e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𝜼</m:t>
                                </m:r>
                              </m:e>
                            </m:d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𝒅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𝜼</m:t>
                            </m:r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𝟓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𝟓</m:t>
                            </m:r>
                          </m:sup>
                          <m:e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𝒉</m:t>
                            </m:r>
                            <m:d>
                              <m:d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𝜼</m:t>
                                </m:r>
                              </m:e>
                            </m:d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𝒅</m:t>
                            </m:r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𝜼</m:t>
                            </m:r>
                          </m:e>
                        </m:nary>
                      </m:den>
                    </m:f>
                  </m:oMath>
                </a14:m>
                <a:endParaRPr lang="en-US" sz="1600" b="1" dirty="0" smtClean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32269"/>
                <a:ext cx="9143999" cy="1412310"/>
              </a:xfrm>
              <a:prstGeom prst="rect">
                <a:avLst/>
              </a:prstGeom>
              <a:blipFill rotWithShape="0">
                <a:blip r:embed="rId4"/>
                <a:stretch>
                  <a:fillRect l="-333" t="-1293" r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676400" y="24016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h(</a:t>
            </a:r>
            <a:r>
              <a:rPr lang="el-GR" sz="1800" dirty="0" smtClean="0">
                <a:solidFill>
                  <a:srgbClr val="FF0000"/>
                </a:solidFill>
                <a:latin typeface="Arial"/>
              </a:rPr>
              <a:t>η</a:t>
            </a:r>
            <a:r>
              <a:rPr lang="el-GR" sz="1800" baseline="-25000" dirty="0" smtClean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distribution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1360" y="24016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h(</a:t>
            </a:r>
            <a:r>
              <a:rPr lang="el-GR" sz="1800" dirty="0" smtClean="0">
                <a:solidFill>
                  <a:srgbClr val="FF0000"/>
                </a:solidFill>
                <a:latin typeface="Arial"/>
              </a:rPr>
              <a:t>η</a:t>
            </a:r>
            <a:r>
              <a:rPr lang="en-US" sz="1800" baseline="-25000" dirty="0" smtClean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distribution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 r="6949"/>
          <a:stretch/>
        </p:blipFill>
        <p:spPr>
          <a:xfrm>
            <a:off x="3464" y="4514164"/>
            <a:ext cx="4187536" cy="2039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 r="8203"/>
          <a:stretch/>
        </p:blipFill>
        <p:spPr>
          <a:xfrm>
            <a:off x="4572001" y="4514165"/>
            <a:ext cx="4190999" cy="20390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45352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Correction function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for 2-strip events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1360" y="4495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Correction function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for 3-strip events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10196" y="1700093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Ref.</a:t>
            </a:r>
            <a:r>
              <a:rPr lang="en-US" dirty="0" smtClean="0"/>
              <a:t>: M. Villa,</a:t>
            </a:r>
          </a:p>
          <a:p>
            <a:r>
              <a:rPr lang="en-US" dirty="0" smtClean="0"/>
              <a:t>Dissertation,</a:t>
            </a:r>
          </a:p>
          <a:p>
            <a:r>
              <a:rPr lang="en-US" dirty="0" smtClean="0"/>
              <a:t>U. Bonn,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9936" y="3670455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center of</a:t>
            </a:r>
          </a:p>
          <a:p>
            <a:pPr algn="ctr"/>
            <a:r>
              <a:rPr lang="en-US" sz="800" dirty="0" smtClean="0"/>
              <a:t>strip with</a:t>
            </a:r>
          </a:p>
          <a:p>
            <a:pPr algn="ctr"/>
            <a:r>
              <a:rPr lang="en-US" sz="800" dirty="0" smtClean="0"/>
              <a:t>max. charge</a:t>
            </a:r>
          </a:p>
          <a:p>
            <a:pPr algn="ctr"/>
            <a:r>
              <a:rPr lang="en-US" sz="800" dirty="0" smtClean="0"/>
              <a:t>in cluster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6481935" y="3670457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center of</a:t>
            </a:r>
          </a:p>
          <a:p>
            <a:pPr algn="ctr"/>
            <a:r>
              <a:rPr lang="en-US" sz="800" dirty="0" smtClean="0"/>
              <a:t>strip with</a:t>
            </a:r>
          </a:p>
          <a:p>
            <a:pPr algn="ctr"/>
            <a:r>
              <a:rPr lang="en-US" sz="800" dirty="0" smtClean="0"/>
              <a:t>max. charge</a:t>
            </a:r>
          </a:p>
          <a:p>
            <a:pPr algn="ctr"/>
            <a:r>
              <a:rPr lang="en-US" sz="800" dirty="0" smtClean="0"/>
              <a:t>in cluster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491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Cluster </a:t>
            </a:r>
            <a:r>
              <a:rPr lang="en-US" sz="3200" dirty="0" smtClean="0">
                <a:solidFill>
                  <a:srgbClr val="000000"/>
                </a:solidFill>
              </a:rPr>
              <a:t>Position </a:t>
            </a: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 smtClean="0">
                <a:solidFill>
                  <a:srgbClr val="000000"/>
                </a:solidFill>
              </a:rPr>
              <a:t>orrections (cont.)</a:t>
            </a:r>
            <a:endParaRPr lang="en-US" sz="4800" dirty="0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293407" cy="2580090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4369606" cy="2580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923725"/>
            <a:ext cx="9143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700" b="1" dirty="0" smtClean="0">
                <a:latin typeface="Arial"/>
              </a:rPr>
              <a:t>After correction functions are obtained, the centroid position of a cluster can be corrected. Only clusters with 2,3 and 4 strips are used because of good statistics (they make up ~90% of all clusters when operating GEM on the efficiency plateau).</a:t>
            </a:r>
            <a:endParaRPr lang="en-US" sz="1700" b="1" dirty="0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45" y="181809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2-strip before correction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8567" y="178143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2-strip </a:t>
            </a:r>
            <a:r>
              <a:rPr lang="en-US" sz="1800" u="sng" dirty="0" smtClean="0">
                <a:solidFill>
                  <a:srgbClr val="FF0000"/>
                </a:solidFill>
                <a:latin typeface="Arial"/>
              </a:rPr>
              <a:t>after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correction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899"/>
            <a:ext cx="4293407" cy="251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69899"/>
            <a:ext cx="4369606" cy="25357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4078069"/>
            <a:ext cx="376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-strip before correction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2855" y="409035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</a:rPr>
              <a:t>3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-strip </a:t>
            </a:r>
            <a:r>
              <a:rPr lang="en-US" sz="1800" u="sng" dirty="0" smtClean="0">
                <a:solidFill>
                  <a:srgbClr val="FF0000"/>
                </a:solidFill>
                <a:latin typeface="Arial"/>
              </a:rPr>
              <a:t>after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 correction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5111" y="3475122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more uniform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66905" y="3021874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66905" y="5525588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50968" y="6054922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more uniform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151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Angular </a:t>
            </a:r>
            <a:r>
              <a:rPr lang="en-US" sz="3200" dirty="0">
                <a:solidFill>
                  <a:srgbClr val="000000"/>
                </a:solidFill>
              </a:rPr>
              <a:t>R</a:t>
            </a:r>
            <a:r>
              <a:rPr lang="en-US" sz="3200" dirty="0" smtClean="0">
                <a:solidFill>
                  <a:srgbClr val="000000"/>
                </a:solidFill>
              </a:rPr>
              <a:t>esolution after Correction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7963"/>
          <a:stretch/>
        </p:blipFill>
        <p:spPr>
          <a:xfrm>
            <a:off x="982579" y="1641785"/>
            <a:ext cx="6542107" cy="3679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794" y="5399120"/>
            <a:ext cx="805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latin typeface="Arial"/>
              </a:rPr>
              <a:t>With corrections overall resolution improves on the efficiency plateau,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Arial"/>
              </a:rPr>
              <a:t>e.g. from ~ 230</a:t>
            </a:r>
            <a:r>
              <a:rPr lang="el-GR" sz="1800" b="1" dirty="0" smtClean="0">
                <a:latin typeface="Arial"/>
              </a:rPr>
              <a:t> </a:t>
            </a:r>
            <a:r>
              <a:rPr lang="el-GR" sz="1800" b="1" dirty="0">
                <a:latin typeface="Arial"/>
              </a:rPr>
              <a:t>μ</a:t>
            </a:r>
            <a:r>
              <a:rPr lang="en-US" sz="1800" b="1" dirty="0">
                <a:latin typeface="Arial"/>
              </a:rPr>
              <a:t>rad</a:t>
            </a:r>
            <a:r>
              <a:rPr lang="en-US" sz="1800" b="1" dirty="0" smtClean="0">
                <a:latin typeface="Arial"/>
              </a:rPr>
              <a:t> to ~ 170 </a:t>
            </a:r>
            <a:r>
              <a:rPr lang="el-GR" sz="1800" b="1" dirty="0" smtClean="0">
                <a:latin typeface="Arial"/>
              </a:rPr>
              <a:t>μ</a:t>
            </a:r>
            <a:r>
              <a:rPr lang="en-US" sz="1800" b="1" dirty="0" smtClean="0">
                <a:latin typeface="Arial"/>
              </a:rPr>
              <a:t>rad (- 26%) at 3400V.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Arial"/>
              </a:rPr>
              <a:t>Note that corrections are calculated individually for each HV point here. </a:t>
            </a:r>
            <a:endParaRPr lang="en-US" sz="1800" b="1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967" y="1152522"/>
            <a:ext cx="88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Resolution vs. HV in sector 5 </a:t>
            </a:r>
            <a:r>
              <a:rPr lang="en-US" sz="1800" b="1" u="sng" dirty="0" smtClean="0">
                <a:solidFill>
                  <a:srgbClr val="FF0000"/>
                </a:solidFill>
                <a:latin typeface="Arial"/>
              </a:rPr>
              <a:t>after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 position correction (for 2, 3, 4 strip clusters)</a:t>
            </a:r>
            <a:endParaRPr lang="en-US" sz="1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2420" y="2692860"/>
            <a:ext cx="4322779" cy="199196"/>
          </a:xfrm>
          <a:prstGeom prst="rect">
            <a:avLst/>
          </a:prstGeom>
          <a:gradFill flip="none" rotWithShape="1">
            <a:gsLst>
              <a:gs pos="0">
                <a:srgbClr val="F5573D"/>
              </a:gs>
              <a:gs pos="87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Efficiency Plateau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Cluster Position Corrections</a:t>
            </a:r>
            <a:br>
              <a:rPr lang="en-US" sz="3000" dirty="0" smtClean="0">
                <a:solidFill>
                  <a:srgbClr val="000000"/>
                </a:solidFill>
              </a:rPr>
            </a:br>
            <a:r>
              <a:rPr lang="en-US" sz="3000" dirty="0" smtClean="0">
                <a:solidFill>
                  <a:srgbClr val="000000"/>
                </a:solidFill>
              </a:rPr>
              <a:t>at Different High Voltages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 r="8292"/>
          <a:stretch/>
        </p:blipFill>
        <p:spPr>
          <a:xfrm>
            <a:off x="0" y="935664"/>
            <a:ext cx="4572000" cy="2950536"/>
          </a:xfrm>
          <a:prstGeom prst="rect">
            <a:avLst/>
          </a:prstGeom>
        </p:spPr>
      </p:pic>
      <p:pic>
        <p:nvPicPr>
          <p:cNvPr id="17" name="Picture 16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 r="7635"/>
          <a:stretch/>
        </p:blipFill>
        <p:spPr>
          <a:xfrm>
            <a:off x="4572000" y="935664"/>
            <a:ext cx="4572000" cy="2950535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r="8128"/>
          <a:stretch/>
        </p:blipFill>
        <p:spPr>
          <a:xfrm>
            <a:off x="4572000" y="3912779"/>
            <a:ext cx="4572000" cy="27644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2948" y="1142999"/>
            <a:ext cx="173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2-strip clusters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0" y="1143000"/>
            <a:ext cx="1842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FF0000"/>
                </a:solidFill>
              </a:defRPr>
            </a:lvl1pPr>
          </a:lstStyle>
          <a:p>
            <a:r>
              <a:rPr lang="en-US" sz="1600" dirty="0"/>
              <a:t>3-strip clusters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0" y="424110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4-strip clusters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(statistics-limited)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93" y="3947573"/>
            <a:ext cx="4933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 closer look at the corrections…</a:t>
            </a:r>
          </a:p>
          <a:p>
            <a:endParaRPr lang="en-US" sz="1800" dirty="0" smtClean="0"/>
          </a:p>
          <a:p>
            <a:r>
              <a:rPr lang="en-US" sz="1800" dirty="0" smtClean="0"/>
              <a:t>2-strip &amp; 3-strip clusters behave differently:</a:t>
            </a:r>
          </a:p>
          <a:p>
            <a:endParaRPr lang="en-US" sz="18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For 2-strip events, corrections</a:t>
            </a:r>
            <a:r>
              <a:rPr lang="en-US" sz="1800" dirty="0"/>
              <a:t> </a:t>
            </a:r>
            <a:r>
              <a:rPr lang="en-US" sz="1800" dirty="0" smtClean="0"/>
              <a:t>become smaller with increasing HV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/>
              <a:t>For 3-strip events, similar corrections at       all HV values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67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Angular Resolution after Correction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2" descr="E:\FNAL Results\Tracking_20140605_CMSZZ_stripCorrection\ZZ_HVscan_results\resolution_vs_HV_2strip_comparison.png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r="9360"/>
          <a:stretch/>
        </p:blipFill>
        <p:spPr bwMode="auto">
          <a:xfrm>
            <a:off x="-2274" y="1491087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FNAL Results\Tracking_20140605_CMSZZ_stripCorrection\ZZ_HVscan_results\resolution_vs_HV_3strip_comparison.pn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 r="9114"/>
          <a:stretch/>
        </p:blipFill>
        <p:spPr bwMode="auto">
          <a:xfrm>
            <a:off x="4572000" y="1533619"/>
            <a:ext cx="457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088" y="5325750"/>
            <a:ext cx="840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2-strip clusters: </a:t>
            </a:r>
            <a:r>
              <a:rPr lang="en-US" sz="1800" dirty="0" smtClean="0"/>
              <a:t>only at voltages high up on the eff. plateau does the resolution    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              improve slightly; in that range corrections are also more gentle 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3-strip clusters: </a:t>
            </a:r>
            <a:r>
              <a:rPr lang="en-US" sz="1800" dirty="0" smtClean="0"/>
              <a:t>significantly improved for all HV points!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23966" y="1142999"/>
            <a:ext cx="226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2-strip clusters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3752" y="1143000"/>
            <a:ext cx="2406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FF0000"/>
                </a:solidFill>
              </a:defRPr>
            </a:lvl1pPr>
          </a:lstStyle>
          <a:p>
            <a:r>
              <a:rPr lang="en-US" sz="2000" dirty="0"/>
              <a:t>3-strip clusters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77394" y="2221749"/>
            <a:ext cx="8709" cy="2151017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18705" y="3162364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factor 2</a:t>
            </a:r>
          </a:p>
          <a:p>
            <a:r>
              <a:rPr lang="en-US" sz="1000" dirty="0" smtClean="0"/>
              <a:t>improvement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22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Next Steps for Corrections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Some Ideas:</a:t>
            </a:r>
          </a:p>
          <a:p>
            <a:r>
              <a:rPr lang="en-US" dirty="0" smtClean="0"/>
              <a:t>Could be pragmatic and correct only 3-strip clusters, but not 2-strip clusters. This should make resolution mostly independent of HV.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it correction functions to sigmoid functions and then try to tune the parameters of the functions until optimal corrections are found that give the best resolution.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			       </a:t>
            </a:r>
            <a:r>
              <a:rPr lang="en-US" sz="2800" dirty="0" smtClean="0"/>
              <a:t>Work in progress…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 &amp; Conclusion for Zigzag GEM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3999" cy="5405437"/>
          </a:xfrm>
        </p:spPr>
        <p:txBody>
          <a:bodyPr/>
          <a:lstStyle/>
          <a:p>
            <a:r>
              <a:rPr lang="en-US" sz="2200" b="1" dirty="0" smtClean="0"/>
              <a:t>The zigzag-GEM detector worked well in the beam test at FNAL. A &gt;98% detection efficiency is observed. Crosstalk is tolerable.</a:t>
            </a:r>
            <a:endParaRPr lang="en-US" altLang="zh-CN" sz="2200" b="1" dirty="0" smtClean="0"/>
          </a:p>
          <a:p>
            <a:endParaRPr lang="en-US" sz="2200" b="1" dirty="0" smtClean="0"/>
          </a:p>
          <a:p>
            <a:r>
              <a:rPr lang="en-US" sz="2200" b="1" dirty="0" smtClean="0"/>
              <a:t>Corrections </a:t>
            </a:r>
            <a:r>
              <a:rPr lang="en-US" sz="2200" b="1" dirty="0"/>
              <a:t>for non-linear strip responses bring the </a:t>
            </a:r>
            <a:r>
              <a:rPr lang="en-US" sz="2200" b="1" dirty="0" smtClean="0"/>
              <a:t>resolution from ~240 </a:t>
            </a:r>
            <a:r>
              <a:rPr lang="el-GR" sz="2200" b="1" dirty="0" smtClean="0"/>
              <a:t>μ</a:t>
            </a:r>
            <a:r>
              <a:rPr lang="en-US" sz="2200" b="1" dirty="0" smtClean="0"/>
              <a:t>rad </a:t>
            </a:r>
            <a:r>
              <a:rPr lang="en-US" sz="2200" b="1" dirty="0"/>
              <a:t>down to </a:t>
            </a:r>
            <a:r>
              <a:rPr lang="en-US" sz="2200" b="1" u="sng" dirty="0">
                <a:solidFill>
                  <a:srgbClr val="FF0000"/>
                </a:solidFill>
              </a:rPr>
              <a:t>~ </a:t>
            </a:r>
            <a:r>
              <a:rPr lang="en-US" sz="2200" b="1" u="sng" dirty="0" smtClean="0">
                <a:solidFill>
                  <a:srgbClr val="FF0000"/>
                </a:solidFill>
              </a:rPr>
              <a:t>170 </a:t>
            </a:r>
            <a:r>
              <a:rPr lang="el-GR" sz="2200" b="1" u="sng" dirty="0" smtClean="0">
                <a:solidFill>
                  <a:srgbClr val="FF0000"/>
                </a:solidFill>
              </a:rPr>
              <a:t>μ</a:t>
            </a:r>
            <a:r>
              <a:rPr lang="en-US" sz="2200" b="1" u="sng" dirty="0" smtClean="0">
                <a:solidFill>
                  <a:srgbClr val="FF0000"/>
                </a:solidFill>
              </a:rPr>
              <a:t>rad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/>
              <a:t>on the eff. </a:t>
            </a:r>
            <a:r>
              <a:rPr lang="en-US" sz="2200" b="1" dirty="0" smtClean="0"/>
              <a:t>plateau.            This corresponds to only </a:t>
            </a:r>
            <a:r>
              <a:rPr lang="en-US" sz="2200" b="1" dirty="0" smtClean="0">
                <a:solidFill>
                  <a:srgbClr val="FF0000"/>
                </a:solidFill>
              </a:rPr>
              <a:t>12% of the angular strip pitch</a:t>
            </a:r>
            <a:r>
              <a:rPr lang="en-US" sz="2200" b="1" dirty="0" smtClean="0"/>
              <a:t>.</a:t>
            </a:r>
          </a:p>
          <a:p>
            <a:endParaRPr lang="en-US" sz="2200" b="1" dirty="0" smtClean="0"/>
          </a:p>
          <a:p>
            <a:r>
              <a:rPr lang="en-US" sz="2200" b="1" dirty="0" smtClean="0">
                <a:solidFill>
                  <a:srgbClr val="FF0000"/>
                </a:solidFill>
              </a:rPr>
              <a:t>We conclude that a readout with zigzag strips is a viable option for </a:t>
            </a:r>
            <a:r>
              <a:rPr lang="en-US" sz="2200" b="1" u="sng" dirty="0" smtClean="0">
                <a:solidFill>
                  <a:srgbClr val="FF0000"/>
                </a:solidFill>
              </a:rPr>
              <a:t>cost-efficient</a:t>
            </a:r>
            <a:r>
              <a:rPr lang="en-US" sz="2200" b="1" dirty="0" smtClean="0">
                <a:solidFill>
                  <a:srgbClr val="FF0000"/>
                </a:solidFill>
              </a:rPr>
              <a:t> construction of a forward tracker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with GEMs for a future EIC detector.</a:t>
            </a:r>
          </a:p>
          <a:p>
            <a:pPr marL="0" indent="0">
              <a:buNone/>
            </a:pP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/>
              <a:t>The zigzag </a:t>
            </a:r>
            <a:r>
              <a:rPr lang="en-US" altLang="zh-CN" sz="2200" b="1" dirty="0" smtClean="0"/>
              <a:t>structures </a:t>
            </a:r>
            <a:r>
              <a:rPr lang="en-US" sz="2200" b="1" dirty="0" smtClean="0"/>
              <a:t>can presumably still be optimized by interleaving zigs and </a:t>
            </a:r>
            <a:r>
              <a:rPr lang="en-US" sz="2200" b="1" dirty="0" err="1" smtClean="0"/>
              <a:t>zags</a:t>
            </a:r>
            <a:r>
              <a:rPr lang="en-US" sz="2200" b="1" dirty="0" smtClean="0"/>
              <a:t> more tightly to improve charge sharing and consequently resolution performance even further. Stay tuned…</a:t>
            </a:r>
            <a:endParaRPr lang="en-US" sz="2200" b="1" dirty="0"/>
          </a:p>
          <a:p>
            <a:endParaRPr lang="en-US" sz="2200" b="1" dirty="0" smtClean="0"/>
          </a:p>
          <a:p>
            <a:pPr marL="0" indent="0">
              <a:buNone/>
            </a:pPr>
            <a:endParaRPr lang="en-US" sz="2200" b="1" dirty="0"/>
          </a:p>
          <a:p>
            <a:endParaRPr lang="en-US" sz="22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GEMs for </a:t>
            </a:r>
            <a:br>
              <a:rPr lang="en-US" dirty="0" smtClean="0"/>
            </a:br>
            <a:r>
              <a:rPr lang="en-US" dirty="0" smtClean="0"/>
              <a:t>muon tomography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Part Two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D3967-8C30-464B-A382-2F686FC9E39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1" y="1028291"/>
            <a:ext cx="9012457" cy="5405437"/>
          </a:xfrm>
        </p:spPr>
        <p:txBody>
          <a:bodyPr/>
          <a:lstStyle/>
          <a:p>
            <a:r>
              <a:rPr lang="en-US" dirty="0" smtClean="0"/>
              <a:t>Brief introduction to Electron-Ion Collider (EIC) </a:t>
            </a:r>
          </a:p>
          <a:p>
            <a:r>
              <a:rPr lang="en-US" dirty="0" smtClean="0"/>
              <a:t>Zigzag-strip readout concept</a:t>
            </a:r>
          </a:p>
          <a:p>
            <a:r>
              <a:rPr lang="en-US" dirty="0" smtClean="0"/>
              <a:t>Design and construction of a 1-m long GEM detector with zigzag-strip readout</a:t>
            </a:r>
          </a:p>
          <a:p>
            <a:r>
              <a:rPr lang="en-US" dirty="0" smtClean="0"/>
              <a:t>Beam test at Fermilab</a:t>
            </a:r>
          </a:p>
          <a:p>
            <a:pPr lvl="1"/>
            <a:r>
              <a:rPr lang="en-US" dirty="0" smtClean="0"/>
              <a:t>Test setup </a:t>
            </a:r>
          </a:p>
          <a:p>
            <a:pPr lvl="1"/>
            <a:r>
              <a:rPr lang="en-US" dirty="0" smtClean="0"/>
              <a:t>Performance results for zigzag GEM detector</a:t>
            </a:r>
          </a:p>
          <a:p>
            <a:pPr lvl="2"/>
            <a:r>
              <a:rPr lang="en-US" dirty="0" smtClean="0"/>
              <a:t>basic performance</a:t>
            </a:r>
          </a:p>
          <a:p>
            <a:pPr lvl="2"/>
            <a:r>
              <a:rPr lang="en-US" dirty="0" smtClean="0"/>
              <a:t>cross talk measurement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angular resolution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corrections for non-linear strip response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 smtClean="0"/>
              <a:t>old </a:t>
            </a:r>
            <a:r>
              <a:rPr lang="en-US" dirty="0" smtClean="0"/>
              <a:t>problem…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512" y="976998"/>
            <a:ext cx="90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Sen</a:t>
            </a:r>
            <a:r>
              <a:rPr lang="en-US" sz="1600" b="1" dirty="0" smtClean="0"/>
              <a:t>ator</a:t>
            </a:r>
            <a:r>
              <a:rPr lang="en-US" sz="1600" b="1" dirty="0" smtClean="0"/>
              <a:t> </a:t>
            </a:r>
            <a:r>
              <a:rPr lang="en-US" sz="1600" b="1" dirty="0"/>
              <a:t>Eugene </a:t>
            </a:r>
            <a:r>
              <a:rPr lang="en-US" sz="1600" b="1" dirty="0" err="1"/>
              <a:t>Millikin</a:t>
            </a:r>
            <a:r>
              <a:rPr lang="en-US" sz="1600" b="1" dirty="0"/>
              <a:t> </a:t>
            </a:r>
            <a:r>
              <a:rPr lang="en-US" sz="1600" b="1" dirty="0" smtClean="0"/>
              <a:t>pressed </a:t>
            </a:r>
            <a:r>
              <a:rPr lang="en-US" sz="1600" b="1" dirty="0"/>
              <a:t>Oppenheimer about </a:t>
            </a:r>
            <a:r>
              <a:rPr lang="en-US" sz="1600" b="1" u="sng" dirty="0">
                <a:solidFill>
                  <a:srgbClr val="FF0000"/>
                </a:solidFill>
              </a:rPr>
              <a:t>how to find a bomb hidden in a city</a:t>
            </a:r>
            <a:r>
              <a:rPr lang="en-US" sz="1600" b="1" u="sng" dirty="0" smtClean="0">
                <a:solidFill>
                  <a:srgbClr val="FF0000"/>
                </a:solidFill>
              </a:rPr>
              <a:t>: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0000FF"/>
                </a:solidFill>
              </a:rPr>
              <a:t>Sen. </a:t>
            </a:r>
            <a:r>
              <a:rPr lang="en-US" sz="1600" b="1" dirty="0" err="1">
                <a:solidFill>
                  <a:srgbClr val="0000FF"/>
                </a:solidFill>
              </a:rPr>
              <a:t>Millikin</a:t>
            </a:r>
            <a:r>
              <a:rPr lang="en-US" sz="1600" b="1" dirty="0">
                <a:solidFill>
                  <a:srgbClr val="0000FF"/>
                </a:solidFill>
              </a:rPr>
              <a:t>: </a:t>
            </a:r>
            <a:r>
              <a:rPr lang="en-US" sz="1600" b="1" dirty="0" smtClean="0"/>
              <a:t>“</a:t>
            </a:r>
            <a:r>
              <a:rPr lang="en-US" sz="1600" i="1" dirty="0" smtClean="0"/>
              <a:t>We</a:t>
            </a:r>
            <a:r>
              <a:rPr lang="en-US" sz="1600" i="1" dirty="0"/>
              <a:t>... have mine-detecting devices, which are rather effective... I was wondering if anything of that kind might be available to use as a defense against that particular type of use of atomic bombs</a:t>
            </a:r>
            <a:r>
              <a:rPr lang="en-US" sz="1600" i="1" dirty="0" smtClean="0"/>
              <a:t>.”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Dr. Oppenheimer: </a:t>
            </a:r>
            <a:r>
              <a:rPr lang="en-US" sz="1600" b="1" dirty="0" smtClean="0"/>
              <a:t>“</a:t>
            </a:r>
            <a:r>
              <a:rPr lang="en-US" sz="1600" b="1" i="1" dirty="0" smtClean="0"/>
              <a:t>If </a:t>
            </a:r>
            <a:r>
              <a:rPr lang="en-US" sz="1600" b="1" i="1" dirty="0"/>
              <a:t>you hired me to walk through the cellars of Washington to see whether there were atomic bombs, I think my most important tool would be a </a:t>
            </a:r>
            <a:r>
              <a:rPr lang="en-US" sz="1600" b="1" i="1" dirty="0">
                <a:solidFill>
                  <a:srgbClr val="FF0000"/>
                </a:solidFill>
              </a:rPr>
              <a:t>screwdriver</a:t>
            </a:r>
            <a:r>
              <a:rPr lang="en-US" sz="1600" b="1" i="1" dirty="0"/>
              <a:t> to open the crates and look. I think that just walking by, swinging a little gadget would not give me the information</a:t>
            </a:r>
            <a:r>
              <a:rPr lang="en-US" sz="1600" b="1" i="1" dirty="0" smtClean="0"/>
              <a:t>.”</a:t>
            </a:r>
            <a:endParaRPr lang="en-US" sz="1600" i="1" dirty="0">
              <a:effectLst/>
            </a:endParaRPr>
          </a:p>
          <a:p>
            <a:pPr algn="r"/>
            <a:r>
              <a:rPr lang="en-US" sz="1600" dirty="0"/>
              <a:t>Transcripts from the </a:t>
            </a:r>
            <a:r>
              <a:rPr lang="en-US" sz="1600" dirty="0" smtClean="0"/>
              <a:t>U.S. National Archives</a:t>
            </a:r>
            <a:endParaRPr lang="en-US" sz="1600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739" y="4033873"/>
            <a:ext cx="8806071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“That </a:t>
            </a:r>
            <a:r>
              <a:rPr lang="en-US" sz="1400" dirty="0"/>
              <a:t>candid assessment shocked the senators, who then asked the Atomic Energy Commission to examine the </a:t>
            </a:r>
            <a:r>
              <a:rPr lang="en-US" sz="1400" dirty="0" smtClean="0"/>
              <a:t>problem</a:t>
            </a:r>
            <a:r>
              <a:rPr lang="en-US" sz="1400" b="1" dirty="0" smtClean="0"/>
              <a:t>. Robert </a:t>
            </a:r>
            <a:r>
              <a:rPr lang="en-US" sz="1400" b="1" dirty="0"/>
              <a:t>Hofstadter and Wolfgang Panofsky</a:t>
            </a:r>
            <a:r>
              <a:rPr lang="en-US" sz="1400" dirty="0"/>
              <a:t>, a veteran of the Manhattan Project team that built the atomic bomb, produced a </a:t>
            </a:r>
            <a:r>
              <a:rPr lang="en-US" sz="1400" b="1" dirty="0"/>
              <a:t>still-classified assessment, which came to be known as the </a:t>
            </a:r>
            <a:r>
              <a:rPr lang="en-US" sz="1400" b="1" dirty="0">
                <a:solidFill>
                  <a:srgbClr val="FF0000"/>
                </a:solidFill>
              </a:rPr>
              <a:t>Screwdriver Report</a:t>
            </a:r>
            <a:r>
              <a:rPr lang="en-US" sz="1400" dirty="0"/>
              <a:t>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Panofsky, </a:t>
            </a:r>
            <a:r>
              <a:rPr lang="en-US" sz="1400" dirty="0" smtClean="0"/>
              <a:t>now the </a:t>
            </a:r>
            <a:r>
              <a:rPr lang="en-US" sz="1400" dirty="0"/>
              <a:t>director emeritus of the Stanford Linear Accelerator Center, says the assignment was to detect </a:t>
            </a:r>
            <a:r>
              <a:rPr lang="en-US" sz="1400" b="1" dirty="0"/>
              <a:t>1 cubic inch of highly enriched uranium or plutonium hidden inside a crate and smuggled across a land border</a:t>
            </a:r>
            <a:r>
              <a:rPr lang="en-US" sz="1400" dirty="0"/>
              <a:t>. </a:t>
            </a:r>
            <a:r>
              <a:rPr lang="en-US" sz="1400" dirty="0" smtClean="0"/>
              <a:t>`The </a:t>
            </a:r>
            <a:r>
              <a:rPr lang="en-US" sz="1400" dirty="0"/>
              <a:t>conclusions of that report are still valid because the laws of physics have not changed one bit</a:t>
            </a:r>
            <a:r>
              <a:rPr lang="en-US" sz="1400" dirty="0" smtClean="0"/>
              <a:t>,’ </a:t>
            </a:r>
            <a:r>
              <a:rPr lang="en-US" sz="1400" dirty="0"/>
              <a:t>Panofsky tells </a:t>
            </a:r>
            <a:r>
              <a:rPr lang="en-US" sz="1400" i="1" dirty="0"/>
              <a:t>U.S. News</a:t>
            </a:r>
            <a:r>
              <a:rPr lang="en-US" sz="1400" dirty="0"/>
              <a:t>. </a:t>
            </a:r>
            <a:r>
              <a:rPr lang="en-US" sz="1400" dirty="0" smtClean="0"/>
              <a:t>‘</a:t>
            </a:r>
            <a:r>
              <a:rPr lang="en-US" sz="1400" dirty="0" smtClean="0">
                <a:solidFill>
                  <a:srgbClr val="0000FF"/>
                </a:solidFill>
              </a:rPr>
              <a:t>You </a:t>
            </a:r>
            <a:r>
              <a:rPr lang="en-US" sz="1400" dirty="0">
                <a:solidFill>
                  <a:srgbClr val="0000FF"/>
                </a:solidFill>
              </a:rPr>
              <a:t>still can't detect a nuclear device unless you are, say, 10 feet away from </a:t>
            </a:r>
            <a:r>
              <a:rPr lang="en-US" sz="1400" dirty="0" smtClean="0">
                <a:solidFill>
                  <a:srgbClr val="0000FF"/>
                </a:solidFill>
              </a:rPr>
              <a:t>it - and </a:t>
            </a:r>
            <a:r>
              <a:rPr lang="en-US" sz="1400" dirty="0">
                <a:solidFill>
                  <a:srgbClr val="0000FF"/>
                </a:solidFill>
              </a:rPr>
              <a:t>even then it can </a:t>
            </a:r>
            <a:r>
              <a:rPr lang="en-US" sz="1400" b="1" u="sng" dirty="0">
                <a:solidFill>
                  <a:srgbClr val="FF0000"/>
                </a:solidFill>
              </a:rPr>
              <a:t>be quite easily shielded</a:t>
            </a:r>
            <a:r>
              <a:rPr lang="en-US" sz="1400" dirty="0" smtClean="0"/>
              <a:t>.’ “</a:t>
            </a:r>
          </a:p>
          <a:p>
            <a:pPr algn="r"/>
            <a:r>
              <a:rPr lang="en-US" sz="1400" dirty="0" smtClean="0"/>
              <a:t>US News &amp; World Report, 2/18/07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92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4"/>
          <p:cNvSpPr txBox="1">
            <a:spLocks noChangeArrowheads="1"/>
          </p:cNvSpPr>
          <p:nvPr/>
        </p:nvSpPr>
        <p:spPr bwMode="auto">
          <a:xfrm>
            <a:off x="5730547" y="529887"/>
            <a:ext cx="380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6262688" indent="-4891088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8350250" indent="-6521450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l-GR" sz="2000" b="1">
                <a:solidFill>
                  <a:sysClr val="window" lastClr="FFFFFF"/>
                </a:solidFill>
              </a:rPr>
              <a:t>μ</a:t>
            </a:r>
            <a:endParaRPr lang="el-GR" sz="2000" b="1" baseline="30000">
              <a:solidFill>
                <a:sysClr val="window" lastClr="FFFFFF"/>
              </a:solidFill>
            </a:endParaRPr>
          </a:p>
        </p:txBody>
      </p:sp>
      <p:sp>
        <p:nvSpPr>
          <p:cNvPr id="4" name="Text Box 104"/>
          <p:cNvSpPr txBox="1">
            <a:spLocks noChangeArrowheads="1"/>
          </p:cNvSpPr>
          <p:nvPr/>
        </p:nvSpPr>
        <p:spPr bwMode="auto">
          <a:xfrm>
            <a:off x="4243301" y="525124"/>
            <a:ext cx="378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6262688" indent="-4891088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8350250" indent="-6521450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l-GR" sz="2000" b="1">
                <a:solidFill>
                  <a:sysClr val="window" lastClr="FFFFFF"/>
                </a:solidFill>
              </a:rPr>
              <a:t>μ</a:t>
            </a:r>
            <a:endParaRPr lang="el-GR" sz="2000" b="1" baseline="30000">
              <a:solidFill>
                <a:sysClr val="window" lastClr="FFFFFF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549120" y="852402"/>
            <a:ext cx="6588522" cy="4033735"/>
            <a:chOff x="133351" y="495657"/>
            <a:chExt cx="9424742" cy="5770172"/>
          </a:xfrm>
        </p:grpSpPr>
        <p:sp>
          <p:nvSpPr>
            <p:cNvPr id="6" name="Freeform 5"/>
            <p:cNvSpPr/>
            <p:nvPr/>
          </p:nvSpPr>
          <p:spPr>
            <a:xfrm>
              <a:off x="3948113" y="3370297"/>
              <a:ext cx="74613" cy="838200"/>
            </a:xfrm>
            <a:custGeom>
              <a:avLst/>
              <a:gdLst>
                <a:gd name="connsiteX0" fmla="*/ 148140 w 151025"/>
                <a:gd name="connsiteY0" fmla="*/ 1558 h 863364"/>
                <a:gd name="connsiteX1" fmla="*/ 110040 w 151025"/>
                <a:gd name="connsiteY1" fmla="*/ 49183 h 863364"/>
                <a:gd name="connsiteX2" fmla="*/ 95752 w 151025"/>
                <a:gd name="connsiteY2" fmla="*/ 72995 h 863364"/>
                <a:gd name="connsiteX3" fmla="*/ 86227 w 151025"/>
                <a:gd name="connsiteY3" fmla="*/ 106333 h 863364"/>
                <a:gd name="connsiteX4" fmla="*/ 90990 w 151025"/>
                <a:gd name="connsiteY4" fmla="*/ 353983 h 863364"/>
                <a:gd name="connsiteX5" fmla="*/ 133852 w 151025"/>
                <a:gd name="connsiteY5" fmla="*/ 368270 h 863364"/>
                <a:gd name="connsiteX6" fmla="*/ 143377 w 151025"/>
                <a:gd name="connsiteY6" fmla="*/ 392083 h 863364"/>
                <a:gd name="connsiteX7" fmla="*/ 138615 w 151025"/>
                <a:gd name="connsiteY7" fmla="*/ 425420 h 863364"/>
                <a:gd name="connsiteX8" fmla="*/ 124327 w 151025"/>
                <a:gd name="connsiteY8" fmla="*/ 539720 h 863364"/>
                <a:gd name="connsiteX9" fmla="*/ 100515 w 151025"/>
                <a:gd name="connsiteY9" fmla="*/ 630208 h 863364"/>
                <a:gd name="connsiteX10" fmla="*/ 57652 w 151025"/>
                <a:gd name="connsiteY10" fmla="*/ 654020 h 863364"/>
                <a:gd name="connsiteX11" fmla="*/ 38602 w 151025"/>
                <a:gd name="connsiteY11" fmla="*/ 715933 h 863364"/>
                <a:gd name="connsiteX12" fmla="*/ 24315 w 151025"/>
                <a:gd name="connsiteY12" fmla="*/ 754033 h 863364"/>
                <a:gd name="connsiteX13" fmla="*/ 19552 w 151025"/>
                <a:gd name="connsiteY13" fmla="*/ 787370 h 863364"/>
                <a:gd name="connsiteX14" fmla="*/ 502 w 151025"/>
                <a:gd name="connsiteY14" fmla="*/ 839758 h 86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025" h="863364">
                  <a:moveTo>
                    <a:pt x="148140" y="1558"/>
                  </a:moveTo>
                  <a:cubicBezTo>
                    <a:pt x="137097" y="34681"/>
                    <a:pt x="151025" y="0"/>
                    <a:pt x="110040" y="49183"/>
                  </a:cubicBezTo>
                  <a:cubicBezTo>
                    <a:pt x="104114" y="56294"/>
                    <a:pt x="100515" y="65058"/>
                    <a:pt x="95752" y="72995"/>
                  </a:cubicBezTo>
                  <a:cubicBezTo>
                    <a:pt x="92577" y="84108"/>
                    <a:pt x="89030" y="95121"/>
                    <a:pt x="86227" y="106333"/>
                  </a:cubicBezTo>
                  <a:cubicBezTo>
                    <a:pt x="66921" y="183559"/>
                    <a:pt x="80189" y="304885"/>
                    <a:pt x="90990" y="353983"/>
                  </a:cubicBezTo>
                  <a:cubicBezTo>
                    <a:pt x="94226" y="368691"/>
                    <a:pt x="119565" y="363508"/>
                    <a:pt x="133852" y="368270"/>
                  </a:cubicBezTo>
                  <a:cubicBezTo>
                    <a:pt x="137027" y="376208"/>
                    <a:pt x="142667" y="383563"/>
                    <a:pt x="143377" y="392083"/>
                  </a:cubicBezTo>
                  <a:cubicBezTo>
                    <a:pt x="144309" y="403269"/>
                    <a:pt x="140051" y="414287"/>
                    <a:pt x="138615" y="425420"/>
                  </a:cubicBezTo>
                  <a:cubicBezTo>
                    <a:pt x="133701" y="463501"/>
                    <a:pt x="128567" y="501558"/>
                    <a:pt x="124327" y="539720"/>
                  </a:cubicBezTo>
                  <a:cubicBezTo>
                    <a:pt x="120701" y="572352"/>
                    <a:pt x="127577" y="605228"/>
                    <a:pt x="100515" y="630208"/>
                  </a:cubicBezTo>
                  <a:cubicBezTo>
                    <a:pt x="88505" y="641294"/>
                    <a:pt x="71940" y="646083"/>
                    <a:pt x="57652" y="654020"/>
                  </a:cubicBezTo>
                  <a:cubicBezTo>
                    <a:pt x="29452" y="701022"/>
                    <a:pt x="54645" y="651760"/>
                    <a:pt x="38602" y="715933"/>
                  </a:cubicBezTo>
                  <a:cubicBezTo>
                    <a:pt x="35312" y="729092"/>
                    <a:pt x="29077" y="741333"/>
                    <a:pt x="24315" y="754033"/>
                  </a:cubicBezTo>
                  <a:cubicBezTo>
                    <a:pt x="22727" y="765145"/>
                    <a:pt x="22409" y="776514"/>
                    <a:pt x="19552" y="787370"/>
                  </a:cubicBezTo>
                  <a:cubicBezTo>
                    <a:pt x="0" y="861665"/>
                    <a:pt x="502" y="863364"/>
                    <a:pt x="502" y="839758"/>
                  </a:cubicBezTo>
                </a:path>
              </a:pathLst>
            </a:custGeom>
            <a:noFill/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3414714" y="3217896"/>
              <a:ext cx="1066800" cy="990601"/>
            </a:xfrm>
            <a:prstGeom prst="cube">
              <a:avLst>
                <a:gd name="adj" fmla="val 34524"/>
              </a:avLst>
            </a:prstGeom>
            <a:solidFill>
              <a:sysClr val="windowText" lastClr="000000">
                <a:lumMod val="50000"/>
                <a:lumOff val="50000"/>
                <a:alpha val="80000"/>
              </a:sysClr>
            </a:solidFill>
            <a:ln w="25400" cap="flat" cmpd="sng" algn="ctr">
              <a:solidFill>
                <a:sysClr val="windowText" lastClr="000000">
                  <a:alpha val="15000"/>
                </a:sysClr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Fe</a:t>
              </a:r>
              <a:endParaRPr lang="en-US"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772151" y="3373472"/>
              <a:ext cx="357187" cy="836613"/>
            </a:xfrm>
            <a:custGeom>
              <a:avLst/>
              <a:gdLst>
                <a:gd name="connsiteX0" fmla="*/ 242887 w 356839"/>
                <a:gd name="connsiteY0" fmla="*/ 6627 h 837547"/>
                <a:gd name="connsiteX1" fmla="*/ 190500 w 356839"/>
                <a:gd name="connsiteY1" fmla="*/ 16152 h 837547"/>
                <a:gd name="connsiteX2" fmla="*/ 161925 w 356839"/>
                <a:gd name="connsiteY2" fmla="*/ 25677 h 837547"/>
                <a:gd name="connsiteX3" fmla="*/ 138112 w 356839"/>
                <a:gd name="connsiteY3" fmla="*/ 44727 h 837547"/>
                <a:gd name="connsiteX4" fmla="*/ 266700 w 356839"/>
                <a:gd name="connsiteY4" fmla="*/ 116165 h 837547"/>
                <a:gd name="connsiteX5" fmla="*/ 280987 w 356839"/>
                <a:gd name="connsiteY5" fmla="*/ 125690 h 837547"/>
                <a:gd name="connsiteX6" fmla="*/ 123825 w 356839"/>
                <a:gd name="connsiteY6" fmla="*/ 168552 h 837547"/>
                <a:gd name="connsiteX7" fmla="*/ 95250 w 356839"/>
                <a:gd name="connsiteY7" fmla="*/ 206652 h 837547"/>
                <a:gd name="connsiteX8" fmla="*/ 128587 w 356839"/>
                <a:gd name="connsiteY8" fmla="*/ 259040 h 837547"/>
                <a:gd name="connsiteX9" fmla="*/ 138112 w 356839"/>
                <a:gd name="connsiteY9" fmla="*/ 311427 h 837547"/>
                <a:gd name="connsiteX10" fmla="*/ 95250 w 356839"/>
                <a:gd name="connsiteY10" fmla="*/ 363815 h 837547"/>
                <a:gd name="connsiteX11" fmla="*/ 266700 w 356839"/>
                <a:gd name="connsiteY11" fmla="*/ 406677 h 837547"/>
                <a:gd name="connsiteX12" fmla="*/ 290512 w 356839"/>
                <a:gd name="connsiteY12" fmla="*/ 411440 h 837547"/>
                <a:gd name="connsiteX13" fmla="*/ 242887 w 356839"/>
                <a:gd name="connsiteY13" fmla="*/ 444777 h 837547"/>
                <a:gd name="connsiteX14" fmla="*/ 190500 w 356839"/>
                <a:gd name="connsiteY14" fmla="*/ 497165 h 837547"/>
                <a:gd name="connsiteX15" fmla="*/ 214312 w 356839"/>
                <a:gd name="connsiteY15" fmla="*/ 549552 h 837547"/>
                <a:gd name="connsiteX16" fmla="*/ 300037 w 356839"/>
                <a:gd name="connsiteY16" fmla="*/ 649565 h 837547"/>
                <a:gd name="connsiteX17" fmla="*/ 219075 w 356839"/>
                <a:gd name="connsiteY17" fmla="*/ 697190 h 837547"/>
                <a:gd name="connsiteX18" fmla="*/ 90487 w 356839"/>
                <a:gd name="connsiteY18" fmla="*/ 744815 h 837547"/>
                <a:gd name="connsiteX19" fmla="*/ 38100 w 356839"/>
                <a:gd name="connsiteY19" fmla="*/ 806727 h 837547"/>
                <a:gd name="connsiteX20" fmla="*/ 0 w 356839"/>
                <a:gd name="connsiteY20" fmla="*/ 835302 h 83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6839" h="837547">
                  <a:moveTo>
                    <a:pt x="242887" y="6627"/>
                  </a:moveTo>
                  <a:cubicBezTo>
                    <a:pt x="203790" y="19661"/>
                    <a:pt x="265880" y="0"/>
                    <a:pt x="190500" y="16152"/>
                  </a:cubicBezTo>
                  <a:cubicBezTo>
                    <a:pt x="180683" y="18256"/>
                    <a:pt x="171450" y="22502"/>
                    <a:pt x="161925" y="25677"/>
                  </a:cubicBezTo>
                  <a:cubicBezTo>
                    <a:pt x="153987" y="32027"/>
                    <a:pt x="139783" y="34700"/>
                    <a:pt x="138112" y="44727"/>
                  </a:cubicBezTo>
                  <a:cubicBezTo>
                    <a:pt x="127458" y="108648"/>
                    <a:pt x="253134" y="112208"/>
                    <a:pt x="266700" y="116165"/>
                  </a:cubicBezTo>
                  <a:cubicBezTo>
                    <a:pt x="271462" y="119340"/>
                    <a:pt x="286106" y="123130"/>
                    <a:pt x="280987" y="125690"/>
                  </a:cubicBezTo>
                  <a:cubicBezTo>
                    <a:pt x="241138" y="145615"/>
                    <a:pt x="169466" y="158772"/>
                    <a:pt x="123825" y="168552"/>
                  </a:cubicBezTo>
                  <a:cubicBezTo>
                    <a:pt x="114300" y="181252"/>
                    <a:pt x="94416" y="190799"/>
                    <a:pt x="95250" y="206652"/>
                  </a:cubicBezTo>
                  <a:cubicBezTo>
                    <a:pt x="96338" y="227322"/>
                    <a:pt x="120750" y="239883"/>
                    <a:pt x="128587" y="259040"/>
                  </a:cubicBezTo>
                  <a:cubicBezTo>
                    <a:pt x="135307" y="275467"/>
                    <a:pt x="134937" y="293965"/>
                    <a:pt x="138112" y="311427"/>
                  </a:cubicBezTo>
                  <a:cubicBezTo>
                    <a:pt x="123825" y="328890"/>
                    <a:pt x="81866" y="345651"/>
                    <a:pt x="95250" y="363815"/>
                  </a:cubicBezTo>
                  <a:cubicBezTo>
                    <a:pt x="122566" y="400887"/>
                    <a:pt x="220734" y="403142"/>
                    <a:pt x="266700" y="406677"/>
                  </a:cubicBezTo>
                  <a:cubicBezTo>
                    <a:pt x="274637" y="408265"/>
                    <a:pt x="294802" y="404576"/>
                    <a:pt x="290512" y="411440"/>
                  </a:cubicBezTo>
                  <a:cubicBezTo>
                    <a:pt x="280242" y="427872"/>
                    <a:pt x="257600" y="432166"/>
                    <a:pt x="242887" y="444777"/>
                  </a:cubicBezTo>
                  <a:cubicBezTo>
                    <a:pt x="224137" y="460849"/>
                    <a:pt x="207962" y="479702"/>
                    <a:pt x="190500" y="497165"/>
                  </a:cubicBezTo>
                  <a:cubicBezTo>
                    <a:pt x="198437" y="514627"/>
                    <a:pt x="202583" y="534374"/>
                    <a:pt x="214312" y="549552"/>
                  </a:cubicBezTo>
                  <a:cubicBezTo>
                    <a:pt x="356839" y="734000"/>
                    <a:pt x="206780" y="494137"/>
                    <a:pt x="300037" y="649565"/>
                  </a:cubicBezTo>
                  <a:cubicBezTo>
                    <a:pt x="256750" y="718825"/>
                    <a:pt x="302912" y="666139"/>
                    <a:pt x="219075" y="697190"/>
                  </a:cubicBezTo>
                  <a:cubicBezTo>
                    <a:pt x="59814" y="756175"/>
                    <a:pt x="224910" y="722411"/>
                    <a:pt x="90487" y="744815"/>
                  </a:cubicBezTo>
                  <a:cubicBezTo>
                    <a:pt x="14801" y="820501"/>
                    <a:pt x="107712" y="724458"/>
                    <a:pt x="38100" y="806727"/>
                  </a:cubicBezTo>
                  <a:cubicBezTo>
                    <a:pt x="12022" y="837547"/>
                    <a:pt x="21878" y="835302"/>
                    <a:pt x="0" y="835302"/>
                  </a:cubicBezTo>
                </a:path>
              </a:pathLst>
            </a:custGeom>
            <a:noFill/>
            <a:ln w="254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5395913" y="3217897"/>
              <a:ext cx="1066800" cy="990600"/>
            </a:xfrm>
            <a:prstGeom prst="cube">
              <a:avLst>
                <a:gd name="adj" fmla="val 34524"/>
              </a:avLst>
            </a:prstGeom>
            <a:solidFill>
              <a:sysClr val="windowText" lastClr="000000">
                <a:lumMod val="50000"/>
                <a:lumOff val="50000"/>
                <a:alpha val="80000"/>
              </a:sysClr>
            </a:solidFill>
            <a:ln w="25400" cap="flat" cmpd="sng" algn="ctr">
              <a:solidFill>
                <a:sysClr val="windowText" lastClr="000000">
                  <a:alpha val="15000"/>
                </a:sysClr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</a:rPr>
                <a:t>U</a:t>
              </a:r>
            </a:p>
          </p:txBody>
        </p:sp>
        <p:sp>
          <p:nvSpPr>
            <p:cNvPr id="10" name="Cube 9"/>
            <p:cNvSpPr/>
            <p:nvPr/>
          </p:nvSpPr>
          <p:spPr>
            <a:xfrm>
              <a:off x="2500313" y="5656297"/>
              <a:ext cx="4416425" cy="381000"/>
            </a:xfrm>
            <a:prstGeom prst="cube">
              <a:avLst>
                <a:gd name="adj" fmla="val 82763"/>
              </a:avLst>
            </a:prstGeom>
            <a:solidFill>
              <a:srgbClr val="9BBB59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u="sng">
                <a:solidFill>
                  <a:prstClr val="black"/>
                </a:solidFill>
              </a:endParaRPr>
            </a:p>
          </p:txBody>
        </p:sp>
        <p:sp>
          <p:nvSpPr>
            <p:cNvPr id="11" name="Multiply 10"/>
            <p:cNvSpPr/>
            <p:nvPr/>
          </p:nvSpPr>
          <p:spPr>
            <a:xfrm>
              <a:off x="3262313" y="5351429"/>
              <a:ext cx="914400" cy="914400"/>
            </a:xfrm>
            <a:prstGeom prst="mathMultiply">
              <a:avLst>
                <a:gd name="adj1" fmla="val 9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3490913" y="5503897"/>
              <a:ext cx="533400" cy="762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13" name="Cube 12"/>
            <p:cNvSpPr/>
            <p:nvPr/>
          </p:nvSpPr>
          <p:spPr>
            <a:xfrm>
              <a:off x="2500313" y="2074897"/>
              <a:ext cx="4419600" cy="381000"/>
            </a:xfrm>
            <a:prstGeom prst="cube">
              <a:avLst>
                <a:gd name="adj" fmla="val 82763"/>
              </a:avLst>
            </a:prstGeom>
            <a:solidFill>
              <a:srgbClr val="9BBB59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u="sng">
                <a:solidFill>
                  <a:prstClr val="black"/>
                </a:solidFill>
              </a:endParaRPr>
            </a:p>
          </p:txBody>
        </p:sp>
        <p:sp>
          <p:nvSpPr>
            <p:cNvPr id="14" name="Multiply 13"/>
            <p:cNvSpPr/>
            <p:nvPr/>
          </p:nvSpPr>
          <p:spPr>
            <a:xfrm>
              <a:off x="5014913" y="1770029"/>
              <a:ext cx="914400" cy="914400"/>
            </a:xfrm>
            <a:prstGeom prst="mathMultiply">
              <a:avLst>
                <a:gd name="adj1" fmla="val 8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Multiply 14"/>
            <p:cNvSpPr/>
            <p:nvPr/>
          </p:nvSpPr>
          <p:spPr>
            <a:xfrm>
              <a:off x="3262313" y="1770029"/>
              <a:ext cx="914400" cy="914400"/>
            </a:xfrm>
            <a:prstGeom prst="mathMultiply">
              <a:avLst>
                <a:gd name="adj1" fmla="val 8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H="1">
              <a:off x="3529013" y="2722597"/>
              <a:ext cx="6858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 rot="16200000" flipH="1">
              <a:off x="3376613" y="1884397"/>
              <a:ext cx="5334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18" name="Multiply 17"/>
            <p:cNvSpPr/>
            <p:nvPr/>
          </p:nvSpPr>
          <p:spPr>
            <a:xfrm>
              <a:off x="4176713" y="5351429"/>
              <a:ext cx="914400" cy="914400"/>
            </a:xfrm>
            <a:prstGeom prst="mathMultiply">
              <a:avLst>
                <a:gd name="adj1" fmla="val 9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4557713" y="5351497"/>
              <a:ext cx="533400" cy="3810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20" name="Cube 19"/>
            <p:cNvSpPr/>
            <p:nvPr/>
          </p:nvSpPr>
          <p:spPr>
            <a:xfrm>
              <a:off x="2500313" y="5122897"/>
              <a:ext cx="4416425" cy="381000"/>
            </a:xfrm>
            <a:prstGeom prst="cube">
              <a:avLst>
                <a:gd name="adj" fmla="val 82763"/>
              </a:avLst>
            </a:prstGeom>
            <a:solidFill>
              <a:srgbClr val="9BBB59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u="sng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>
              <a:off x="5319713" y="4284697"/>
              <a:ext cx="533400" cy="3810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5407026" y="2619409"/>
              <a:ext cx="609600" cy="282575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5053013" y="1808197"/>
              <a:ext cx="5334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24" name="Cube 23"/>
            <p:cNvSpPr/>
            <p:nvPr/>
          </p:nvSpPr>
          <p:spPr>
            <a:xfrm>
              <a:off x="2500313" y="1541497"/>
              <a:ext cx="4419600" cy="381000"/>
            </a:xfrm>
            <a:prstGeom prst="cube">
              <a:avLst>
                <a:gd name="adj" fmla="val 82763"/>
              </a:avLst>
            </a:prstGeom>
            <a:solidFill>
              <a:srgbClr val="9BBB59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u="sng">
                <a:solidFill>
                  <a:prstClr val="black"/>
                </a:solidFill>
              </a:endParaRPr>
            </a:p>
          </p:txBody>
        </p:sp>
        <p:sp>
          <p:nvSpPr>
            <p:cNvPr id="25" name="Multiply 24"/>
            <p:cNvSpPr/>
            <p:nvPr/>
          </p:nvSpPr>
          <p:spPr>
            <a:xfrm>
              <a:off x="4710113" y="1236629"/>
              <a:ext cx="914400" cy="914400"/>
            </a:xfrm>
            <a:prstGeom prst="mathMultiply">
              <a:avLst>
                <a:gd name="adj1" fmla="val 8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6200000" flipH="1">
              <a:off x="4748213" y="1274797"/>
              <a:ext cx="533400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27" name="Multiply 26"/>
            <p:cNvSpPr/>
            <p:nvPr/>
          </p:nvSpPr>
          <p:spPr>
            <a:xfrm>
              <a:off x="4557713" y="4818029"/>
              <a:ext cx="914400" cy="914400"/>
            </a:xfrm>
            <a:prstGeom prst="mathMultiply">
              <a:avLst>
                <a:gd name="adj1" fmla="val 9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4900613" y="4551397"/>
              <a:ext cx="838200" cy="6096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29" name="Multiply 28"/>
            <p:cNvSpPr/>
            <p:nvPr/>
          </p:nvSpPr>
          <p:spPr>
            <a:xfrm>
              <a:off x="3109913" y="1236630"/>
              <a:ext cx="914400" cy="914400"/>
            </a:xfrm>
            <a:prstGeom prst="mathMultiply">
              <a:avLst>
                <a:gd name="adj1" fmla="val 8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H="1">
              <a:off x="3224213" y="1350997"/>
              <a:ext cx="5334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31" name="Multiply 30"/>
            <p:cNvSpPr/>
            <p:nvPr/>
          </p:nvSpPr>
          <p:spPr>
            <a:xfrm>
              <a:off x="3338513" y="4818029"/>
              <a:ext cx="914400" cy="914400"/>
            </a:xfrm>
            <a:prstGeom prst="mathMultiply">
              <a:avLst>
                <a:gd name="adj1" fmla="val 9187"/>
              </a:avLst>
            </a:prstGeom>
            <a:solidFill>
              <a:srgbClr val="C0504D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isometricOffAxis1Top"/>
              <a:lightRig rig="threePt" dir="t"/>
            </a:scene3d>
          </p:spPr>
          <p:txBody>
            <a:bodyPr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17588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 flipH="1">
              <a:off x="5662613" y="3027397"/>
              <a:ext cx="457200" cy="2286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>
            <a:xfrm rot="16200000" flipH="1">
              <a:off x="3643313" y="2989297"/>
              <a:ext cx="6096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3643313" y="4437097"/>
              <a:ext cx="533400" cy="762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3376613" y="4703797"/>
              <a:ext cx="990600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36" name="Straight Arrow Connector 35"/>
            <p:cNvCxnSpPr>
              <a:endCxn id="20" idx="4"/>
            </p:cNvCxnSpPr>
            <p:nvPr/>
          </p:nvCxnSpPr>
          <p:spPr>
            <a:xfrm flipH="1" flipV="1">
              <a:off x="6600826" y="5470560"/>
              <a:ext cx="636587" cy="26828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endCxn id="10" idx="4"/>
            </p:cNvCxnSpPr>
            <p:nvPr/>
          </p:nvCxnSpPr>
          <p:spPr>
            <a:xfrm flipH="1">
              <a:off x="6600826" y="5761072"/>
              <a:ext cx="636587" cy="2428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tailEnd type="arrow"/>
            </a:ln>
            <a:effectLst/>
          </p:spPr>
        </p:cxnSp>
        <p:sp>
          <p:nvSpPr>
            <p:cNvPr id="38" name="Line 58"/>
            <p:cNvSpPr>
              <a:spLocks noChangeShapeType="1"/>
            </p:cNvSpPr>
            <p:nvPr/>
          </p:nvSpPr>
          <p:spPr bwMode="auto">
            <a:xfrm>
              <a:off x="6005513" y="3376647"/>
              <a:ext cx="609600" cy="144145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TextBox 114"/>
            <p:cNvSpPr txBox="1">
              <a:spLocks noChangeArrowheads="1"/>
            </p:cNvSpPr>
            <p:nvPr/>
          </p:nvSpPr>
          <p:spPr bwMode="auto">
            <a:xfrm>
              <a:off x="5548313" y="4284697"/>
              <a:ext cx="9318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Large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Scattering</a:t>
              </a:r>
            </a:p>
          </p:txBody>
        </p:sp>
        <p:sp>
          <p:nvSpPr>
            <p:cNvPr id="40" name="Line 58"/>
            <p:cNvSpPr>
              <a:spLocks noChangeShapeType="1"/>
            </p:cNvSpPr>
            <p:nvPr/>
          </p:nvSpPr>
          <p:spPr bwMode="auto">
            <a:xfrm>
              <a:off x="4024313" y="3370297"/>
              <a:ext cx="228600" cy="1066800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TextBox 116"/>
            <p:cNvSpPr txBox="1">
              <a:spLocks noChangeArrowheads="1"/>
            </p:cNvSpPr>
            <p:nvPr/>
          </p:nvSpPr>
          <p:spPr bwMode="auto">
            <a:xfrm>
              <a:off x="4058272" y="4241834"/>
              <a:ext cx="915987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Small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Scattering</a:t>
              </a:r>
            </a:p>
          </p:txBody>
        </p:sp>
        <p:pic>
          <p:nvPicPr>
            <p:cNvPr id="42" name="Picture 41" descr="Carbon_and_Iron_nuclei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" t="35777"/>
            <a:stretch>
              <a:fillRect/>
            </a:stretch>
          </p:blipFill>
          <p:spPr bwMode="auto">
            <a:xfrm>
              <a:off x="214600" y="3035334"/>
              <a:ext cx="1092200" cy="110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ine 58"/>
            <p:cNvSpPr>
              <a:spLocks noChangeShapeType="1"/>
            </p:cNvSpPr>
            <p:nvPr/>
          </p:nvSpPr>
          <p:spPr bwMode="auto">
            <a:xfrm>
              <a:off x="1363663" y="2954372"/>
              <a:ext cx="441325" cy="1604963"/>
            </a:xfrm>
            <a:prstGeom prst="line">
              <a:avLst/>
            </a:prstGeom>
            <a:noFill/>
            <a:ln w="9525">
              <a:solidFill>
                <a:sysClr val="window" lastClr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Text Box 104"/>
            <p:cNvSpPr txBox="1">
              <a:spLocks noChangeArrowheads="1"/>
            </p:cNvSpPr>
            <p:nvPr/>
          </p:nvSpPr>
          <p:spPr bwMode="auto">
            <a:xfrm>
              <a:off x="1363663" y="2612969"/>
              <a:ext cx="3286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l-GR" sz="2000" b="1" dirty="0">
                  <a:solidFill>
                    <a:prstClr val="black"/>
                  </a:solidFill>
                </a:rPr>
                <a:t>μ</a:t>
              </a:r>
              <a:endParaRPr lang="el-GR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174899" y="3033747"/>
              <a:ext cx="465137" cy="458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Arc 7"/>
            <p:cNvSpPr>
              <a:spLocks/>
            </p:cNvSpPr>
            <p:nvPr/>
          </p:nvSpPr>
          <p:spPr bwMode="auto">
            <a:xfrm rot="21169698">
              <a:off x="1022690" y="2739087"/>
              <a:ext cx="322263" cy="1644650"/>
            </a:xfrm>
            <a:custGeom>
              <a:avLst/>
              <a:gdLst>
                <a:gd name="T0" fmla="*/ 250230 w 21600"/>
                <a:gd name="T1" fmla="*/ 0 h 28903"/>
                <a:gd name="T2" fmla="*/ 227598 w 21600"/>
                <a:gd name="T3" fmla="*/ 1644650 h 28903"/>
                <a:gd name="T4" fmla="*/ 0 w 21600"/>
                <a:gd name="T5" fmla="*/ 774499 h 289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8903" fill="none" extrusionOk="0">
                  <a:moveTo>
                    <a:pt x="16772" y="-1"/>
                  </a:moveTo>
                  <a:cubicBezTo>
                    <a:pt x="19895" y="3848"/>
                    <a:pt x="21600" y="8654"/>
                    <a:pt x="21600" y="13611"/>
                  </a:cubicBezTo>
                  <a:cubicBezTo>
                    <a:pt x="21600" y="19348"/>
                    <a:pt x="19317" y="24850"/>
                    <a:pt x="15254" y="28902"/>
                  </a:cubicBezTo>
                </a:path>
                <a:path w="21600" h="28903" stroke="0" extrusionOk="0">
                  <a:moveTo>
                    <a:pt x="16772" y="-1"/>
                  </a:moveTo>
                  <a:cubicBezTo>
                    <a:pt x="19895" y="3848"/>
                    <a:pt x="21600" y="8654"/>
                    <a:pt x="21600" y="13611"/>
                  </a:cubicBezTo>
                  <a:cubicBezTo>
                    <a:pt x="21600" y="19348"/>
                    <a:pt x="19317" y="24850"/>
                    <a:pt x="15254" y="28902"/>
                  </a:cubicBezTo>
                  <a:lnTo>
                    <a:pt x="0" y="13611"/>
                  </a:lnTo>
                  <a:lnTo>
                    <a:pt x="16772" y="-1"/>
                  </a:lnTo>
                  <a:close/>
                </a:path>
              </a:pathLst>
            </a:custGeom>
            <a:noFill/>
            <a:ln w="19050">
              <a:solidFill>
                <a:srgbClr val="FF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TextBox 122"/>
            <p:cNvSpPr txBox="1">
              <a:spLocks noChangeArrowheads="1"/>
            </p:cNvSpPr>
            <p:nvPr/>
          </p:nvSpPr>
          <p:spPr bwMode="auto">
            <a:xfrm>
              <a:off x="133351" y="2551057"/>
              <a:ext cx="71437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</a:rPr>
                <a:t>Iron</a:t>
              </a:r>
            </a:p>
          </p:txBody>
        </p:sp>
        <p:sp>
          <p:nvSpPr>
            <p:cNvPr id="48" name="TextBox 123"/>
            <p:cNvSpPr txBox="1">
              <a:spLocks noChangeArrowheads="1"/>
            </p:cNvSpPr>
            <p:nvPr/>
          </p:nvSpPr>
          <p:spPr bwMode="auto">
            <a:xfrm>
              <a:off x="1527968" y="3914808"/>
              <a:ext cx="917575" cy="52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Small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</a:rPr>
                <a:t>Scattering</a:t>
              </a:r>
            </a:p>
          </p:txBody>
        </p:sp>
        <p:pic>
          <p:nvPicPr>
            <p:cNvPr id="49" name="Picture 48" descr="Uranium_nucleu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53" b="51662"/>
            <a:stretch>
              <a:fillRect/>
            </a:stretch>
          </p:blipFill>
          <p:spPr bwMode="auto">
            <a:xfrm>
              <a:off x="7089776" y="290516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8180388" y="4044985"/>
              <a:ext cx="465138" cy="4587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 rot="20653807" flipH="1">
              <a:off x="8637588" y="2936910"/>
              <a:ext cx="11113" cy="650875"/>
            </a:xfrm>
            <a:prstGeom prst="line">
              <a:avLst/>
            </a:prstGeom>
            <a:noFill/>
            <a:ln w="19050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Line 56"/>
            <p:cNvSpPr>
              <a:spLocks noChangeShapeType="1"/>
            </p:cNvSpPr>
            <p:nvPr/>
          </p:nvSpPr>
          <p:spPr bwMode="auto">
            <a:xfrm rot="20653807" flipH="1">
              <a:off x="8093076" y="4565685"/>
              <a:ext cx="428625" cy="236537"/>
            </a:xfrm>
            <a:prstGeom prst="line">
              <a:avLst/>
            </a:prstGeom>
            <a:noFill/>
            <a:ln w="25400">
              <a:solidFill>
                <a:srgbClr val="FF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Arc 57"/>
            <p:cNvSpPr>
              <a:spLocks/>
            </p:cNvSpPr>
            <p:nvPr/>
          </p:nvSpPr>
          <p:spPr bwMode="auto">
            <a:xfrm rot="9853807" flipH="1">
              <a:off x="8027988" y="3641760"/>
              <a:ext cx="815975" cy="862012"/>
            </a:xfrm>
            <a:custGeom>
              <a:avLst/>
              <a:gdLst>
                <a:gd name="T0" fmla="*/ 331452 w 21600"/>
                <a:gd name="T1" fmla="*/ 0 h 20013"/>
                <a:gd name="T2" fmla="*/ 815899 w 21600"/>
                <a:gd name="T3" fmla="*/ 862013 h 20013"/>
                <a:gd name="T4" fmla="*/ 0 w 21600"/>
                <a:gd name="T5" fmla="*/ 850168 h 200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013" fill="none" extrusionOk="0">
                  <a:moveTo>
                    <a:pt x="8773" y="0"/>
                  </a:moveTo>
                  <a:cubicBezTo>
                    <a:pt x="16573" y="3467"/>
                    <a:pt x="21600" y="11202"/>
                    <a:pt x="21600" y="19738"/>
                  </a:cubicBezTo>
                  <a:cubicBezTo>
                    <a:pt x="21600" y="19829"/>
                    <a:pt x="21599" y="19921"/>
                    <a:pt x="21598" y="20013"/>
                  </a:cubicBezTo>
                </a:path>
                <a:path w="21600" h="20013" stroke="0" extrusionOk="0">
                  <a:moveTo>
                    <a:pt x="8773" y="0"/>
                  </a:moveTo>
                  <a:cubicBezTo>
                    <a:pt x="16573" y="3467"/>
                    <a:pt x="21600" y="11202"/>
                    <a:pt x="21600" y="19738"/>
                  </a:cubicBezTo>
                  <a:cubicBezTo>
                    <a:pt x="21600" y="19829"/>
                    <a:pt x="21599" y="19921"/>
                    <a:pt x="21598" y="20013"/>
                  </a:cubicBezTo>
                  <a:lnTo>
                    <a:pt x="0" y="19738"/>
                  </a:lnTo>
                  <a:lnTo>
                    <a:pt x="8773" y="0"/>
                  </a:lnTo>
                  <a:close/>
                </a:path>
              </a:pathLst>
            </a:custGeom>
            <a:noFill/>
            <a:ln w="19050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Line 58"/>
            <p:cNvSpPr>
              <a:spLocks noChangeShapeType="1"/>
            </p:cNvSpPr>
            <p:nvPr/>
          </p:nvSpPr>
          <p:spPr bwMode="auto">
            <a:xfrm>
              <a:off x="8561388" y="2924211"/>
              <a:ext cx="384357" cy="136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TextBox 130"/>
            <p:cNvSpPr txBox="1">
              <a:spLocks noChangeArrowheads="1"/>
            </p:cNvSpPr>
            <p:nvPr/>
          </p:nvSpPr>
          <p:spPr bwMode="auto">
            <a:xfrm>
              <a:off x="7460064" y="2223650"/>
              <a:ext cx="135096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</a:rPr>
                <a:t>Uranium</a:t>
              </a:r>
            </a:p>
          </p:txBody>
        </p:sp>
        <p:sp>
          <p:nvSpPr>
            <p:cNvPr id="56" name="Text Box 104"/>
            <p:cNvSpPr txBox="1">
              <a:spLocks noChangeArrowheads="1"/>
            </p:cNvSpPr>
            <p:nvPr/>
          </p:nvSpPr>
          <p:spPr bwMode="auto">
            <a:xfrm>
              <a:off x="8747124" y="2776573"/>
              <a:ext cx="3286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l-GR" sz="2000" b="1" dirty="0">
                  <a:solidFill>
                    <a:prstClr val="black"/>
                  </a:solidFill>
                </a:rPr>
                <a:t>μ</a:t>
              </a:r>
              <a:endParaRPr lang="el-GR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57" name="TextBox 132"/>
            <p:cNvSpPr txBox="1">
              <a:spLocks noChangeArrowheads="1"/>
            </p:cNvSpPr>
            <p:nvPr/>
          </p:nvSpPr>
          <p:spPr bwMode="auto">
            <a:xfrm>
              <a:off x="8626231" y="4236702"/>
              <a:ext cx="9318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Large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Scattering</a:t>
              </a:r>
            </a:p>
          </p:txBody>
        </p:sp>
        <p:sp>
          <p:nvSpPr>
            <p:cNvPr id="58" name="Text Box 104"/>
            <p:cNvSpPr txBox="1">
              <a:spLocks noChangeArrowheads="1"/>
            </p:cNvSpPr>
            <p:nvPr/>
          </p:nvSpPr>
          <p:spPr bwMode="auto">
            <a:xfrm>
              <a:off x="4508501" y="895362"/>
              <a:ext cx="330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l-GR" sz="2000" b="1" dirty="0">
                  <a:solidFill>
                    <a:prstClr val="black"/>
                  </a:solidFill>
                </a:rPr>
                <a:t>μ</a:t>
              </a:r>
              <a:endParaRPr lang="el-GR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59" name="Text Box 104"/>
            <p:cNvSpPr txBox="1">
              <a:spLocks noChangeArrowheads="1"/>
            </p:cNvSpPr>
            <p:nvPr/>
          </p:nvSpPr>
          <p:spPr bwMode="auto">
            <a:xfrm>
              <a:off x="3112776" y="910876"/>
              <a:ext cx="241301" cy="785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l-GR" sz="2000" b="1" dirty="0">
                  <a:solidFill>
                    <a:prstClr val="black"/>
                  </a:solidFill>
                </a:rPr>
                <a:t>μ</a:t>
              </a:r>
              <a:endParaRPr lang="el-GR" sz="2000" b="1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27"/>
            <p:cNvSpPr txBox="1">
              <a:spLocks noChangeArrowheads="1"/>
            </p:cNvSpPr>
            <p:nvPr/>
          </p:nvSpPr>
          <p:spPr bwMode="auto">
            <a:xfrm>
              <a:off x="847727" y="495657"/>
              <a:ext cx="7442199" cy="66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Incoming </a:t>
              </a:r>
              <a:r>
                <a:rPr lang="en-US" sz="1600" dirty="0" err="1">
                  <a:solidFill>
                    <a:prstClr val="black"/>
                  </a:solidFill>
                </a:rPr>
                <a:t>muons</a:t>
              </a:r>
              <a:r>
                <a:rPr lang="en-US" sz="1600" dirty="0">
                  <a:solidFill>
                    <a:prstClr val="black"/>
                  </a:solidFill>
                </a:rPr>
                <a:t> (from natural cosmic rays)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446355" y="3587785"/>
              <a:ext cx="1919146" cy="26035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>
            <a:xfrm flipH="1">
              <a:off x="6480176" y="3614772"/>
              <a:ext cx="763587" cy="523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tailEnd type="arrow"/>
            </a:ln>
            <a:effectLst/>
          </p:spPr>
        </p:cxnSp>
        <p:sp>
          <p:nvSpPr>
            <p:cNvPr id="63" name="TextBox 59"/>
            <p:cNvSpPr txBox="1">
              <a:spLocks noChangeArrowheads="1"/>
            </p:cNvSpPr>
            <p:nvPr/>
          </p:nvSpPr>
          <p:spPr bwMode="auto">
            <a:xfrm>
              <a:off x="141287" y="4860876"/>
              <a:ext cx="2886075" cy="8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2087563" indent="-1630363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4175125" indent="-3260725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6262688" indent="-4891088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8350250" indent="-6521450" algn="l" defTabSz="4175125" rtl="0" fontAlgn="base">
                <a:spcBef>
                  <a:spcPct val="0"/>
                </a:spcBef>
                <a:spcAft>
                  <a:spcPct val="0"/>
                </a:spcAft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400" i="1" dirty="0">
                  <a:solidFill>
                    <a:prstClr val="black"/>
                  </a:solidFill>
                </a:rPr>
                <a:t>Note: Angles Exaggerated! </a:t>
              </a:r>
            </a:p>
          </p:txBody>
        </p:sp>
      </p:grp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996091"/>
              </p:ext>
            </p:extLst>
          </p:nvPr>
        </p:nvGraphicFramePr>
        <p:xfrm>
          <a:off x="906662" y="5352026"/>
          <a:ext cx="325596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" name="Equation" r:id="rId5" imgW="2603160" imgH="482400" progId="Equation.3">
                  <p:embed/>
                </p:oleObj>
              </mc:Choice>
              <mc:Fallback>
                <p:oleObj name="Equation" r:id="rId5" imgW="2603160" imgH="482400" progId="Equation.3">
                  <p:embed/>
                  <p:pic>
                    <p:nvPicPr>
                      <p:cNvPr id="0" name="Picture 5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662" y="5352026"/>
                        <a:ext cx="325596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6515332" y="3902004"/>
            <a:ext cx="139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Tracking detectors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62081" y="4776288"/>
            <a:ext cx="597546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Multiple Coulomb scattering to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order produces Gaussian distribution of scattering angles </a:t>
            </a:r>
            <a:r>
              <a:rPr lang="el-GR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Θ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with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width </a:t>
            </a:r>
            <a:r>
              <a:rPr lang="el-GR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21230" y="5904476"/>
            <a:ext cx="4156559" cy="772815"/>
            <a:chOff x="857658" y="5987429"/>
            <a:chExt cx="4156559" cy="772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857658" y="6452467"/>
                  <a:ext cx="149515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Momentum</m:t>
                        </m:r>
                      </m:oMath>
                    </m:oMathPara>
                  </a14:m>
                  <a:endParaRPr lang="en-US" sz="1400" dirty="0" smtClea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77" name="TextBox 71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58" y="6452467"/>
                  <a:ext cx="1495153" cy="307777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857658" y="5987429"/>
                  <a:ext cx="17940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𝑍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Charge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Number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78" name="TextBox 7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58" y="5987429"/>
                  <a:ext cx="1794017" cy="307777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857658" y="6225955"/>
                  <a:ext cx="12920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Velocity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80" name="TextBox 7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658" y="6225955"/>
                  <a:ext cx="1292020" cy="307777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3031046" y="5987429"/>
                  <a:ext cx="19831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Radiation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Length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81" name="TextBox 7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046" y="5987429"/>
                  <a:ext cx="1983171" cy="307777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3054159" y="6225955"/>
                  <a:ext cx="19121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Width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Medium</m:t>
                        </m:r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182" name="TextBox 71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4159" y="6225955"/>
                  <a:ext cx="1912126" cy="307777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6454555" y="2083133"/>
            <a:ext cx="325162" cy="31243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6262688" indent="-4891088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8350250" indent="-6521450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8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1" name="Straight Connector 80"/>
          <p:cNvCxnSpPr>
            <a:endCxn id="48" idx="1"/>
          </p:cNvCxnSpPr>
          <p:nvPr/>
        </p:nvCxnSpPr>
        <p:spPr>
          <a:xfrm>
            <a:off x="2274238" y="2407169"/>
            <a:ext cx="249812" cy="101800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3" name="Picture 9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r="30336"/>
          <a:stretch/>
        </p:blipFill>
        <p:spPr bwMode="auto">
          <a:xfrm>
            <a:off x="5772419" y="6021726"/>
            <a:ext cx="2705100" cy="76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334539" y="5539741"/>
                <a:ext cx="35808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 may be approximated by 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539" y="5539741"/>
                <a:ext cx="3580860" cy="338554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0" name="Title 1119"/>
          <p:cNvSpPr>
            <a:spLocks noGrp="1"/>
          </p:cNvSpPr>
          <p:nvPr>
            <p:ph type="title"/>
          </p:nvPr>
        </p:nvSpPr>
        <p:spPr>
          <a:xfrm>
            <a:off x="923027" y="65998"/>
            <a:ext cx="7165975" cy="831850"/>
          </a:xfrm>
        </p:spPr>
        <p:txBody>
          <a:bodyPr/>
          <a:lstStyle/>
          <a:p>
            <a:r>
              <a:rPr lang="en-US" sz="4000" dirty="0" smtClean="0"/>
              <a:t>Towards </a:t>
            </a:r>
            <a:r>
              <a:rPr lang="en-US" sz="4000" dirty="0" smtClean="0"/>
              <a:t>a </a:t>
            </a:r>
            <a:r>
              <a:rPr lang="en-US" sz="4000" dirty="0" smtClean="0"/>
              <a:t>Solution</a:t>
            </a:r>
            <a:endParaRPr lang="en-US" sz="4000" dirty="0"/>
          </a:p>
        </p:txBody>
      </p:sp>
      <p:sp>
        <p:nvSpPr>
          <p:cNvPr id="1121" name="Date Placeholder 11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1122" name="Footer Placeholder 11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1124" name="Slide Number Placeholder 11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125" name="TextBox 1124"/>
          <p:cNvSpPr txBox="1"/>
          <p:nvPr/>
        </p:nvSpPr>
        <p:spPr>
          <a:xfrm>
            <a:off x="-1936" y="1188268"/>
            <a:ext cx="323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Muon Tomography Concept</a:t>
            </a:r>
            <a:endParaRPr 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FD4A1">
                  <a:alpha val="60000"/>
                </a:srgbClr>
              </a:gs>
              <a:gs pos="100000">
                <a:srgbClr val="FFC000">
                  <a:alpha val="66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/>
              <a:t>GEM Muon </a:t>
            </a:r>
            <a:r>
              <a:rPr lang="en-US" sz="3600" dirty="0"/>
              <a:t>Tomography </a:t>
            </a:r>
            <a:r>
              <a:rPr lang="en-US" sz="3600" dirty="0" smtClean="0"/>
              <a:t>Station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C78EE-6C93-4196-8CD3-2AC7F0CA65A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49972" y="5922962"/>
            <a:ext cx="9589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/>
              <a:t>12,288</a:t>
            </a:r>
          </a:p>
          <a:p>
            <a:r>
              <a:rPr lang="en-US" sz="1400" b="1" baseline="0" dirty="0" smtClean="0"/>
              <a:t>readout</a:t>
            </a:r>
          </a:p>
          <a:p>
            <a:r>
              <a:rPr lang="en-US" sz="1400" b="1" baseline="0" dirty="0" smtClean="0"/>
              <a:t>channels</a:t>
            </a:r>
            <a:endParaRPr lang="en-US" sz="1400" b="1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76877"/>
            <a:ext cx="168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HEP </a:t>
            </a:r>
            <a:r>
              <a:rPr lang="en-US" sz="1800" b="1" dirty="0" smtClean="0"/>
              <a:t>Lab</a:t>
            </a:r>
            <a:endParaRPr lang="en-US" sz="1800" b="1" dirty="0" smtClean="0"/>
          </a:p>
          <a:p>
            <a:pPr algn="ctr"/>
            <a:r>
              <a:rPr lang="en-US" sz="1800" b="1" dirty="0" smtClean="0"/>
              <a:t>at Fl. Tech</a:t>
            </a:r>
            <a:endParaRPr lang="en-US" sz="1800" b="1" baseline="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686686" y="1080654"/>
            <a:ext cx="6457189" cy="5542270"/>
            <a:chOff x="1686686" y="1080654"/>
            <a:chExt cx="6457189" cy="55422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1" r="14630"/>
            <a:stretch/>
          </p:blipFill>
          <p:spPr>
            <a:xfrm>
              <a:off x="1686686" y="1080654"/>
              <a:ext cx="6457189" cy="554227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3900487" y="2500312"/>
              <a:ext cx="1776413" cy="142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900487" y="2838450"/>
              <a:ext cx="1776412" cy="2857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352924" y="4467225"/>
              <a:ext cx="1696184" cy="2857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4352923" y="4130115"/>
              <a:ext cx="1696185" cy="1428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4210049" y="3044339"/>
              <a:ext cx="33338" cy="13467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3867149" y="3054387"/>
              <a:ext cx="33338" cy="13367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72149" y="2612571"/>
              <a:ext cx="0" cy="13861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6158635" y="2612571"/>
              <a:ext cx="0" cy="13861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4430859" y="4467225"/>
              <a:ext cx="13644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0" dirty="0" smtClean="0">
                  <a:solidFill>
                    <a:srgbClr val="FFFF00"/>
                  </a:solidFill>
                </a:rPr>
                <a:t>8 GEM Detectors</a:t>
              </a:r>
              <a:endParaRPr lang="en-US" baseline="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1611" y="3556048"/>
              <a:ext cx="6885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0" dirty="0" smtClean="0">
                  <a:solidFill>
                    <a:srgbClr val="FFFF00"/>
                  </a:solidFill>
                </a:rPr>
                <a:t>Targets</a:t>
              </a:r>
              <a:endParaRPr lang="en-US" baseline="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2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F:\TO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53" y="972773"/>
            <a:ext cx="2355553" cy="2147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stCxn id="19" idx="4"/>
            <a:endCxn id="14" idx="7"/>
          </p:cNvCxnSpPr>
          <p:nvPr/>
        </p:nvCxnSpPr>
        <p:spPr>
          <a:xfrm flipV="1">
            <a:off x="5464021" y="1483358"/>
            <a:ext cx="482518" cy="9231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53739" y="1500517"/>
            <a:ext cx="863058" cy="4044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10990" y="1904959"/>
            <a:ext cx="774278" cy="4812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72629" y="1795760"/>
            <a:ext cx="226949" cy="5864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484652" y="1985848"/>
            <a:ext cx="703769" cy="4003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703434" y="4946005"/>
            <a:ext cx="225782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100" b="1" dirty="0" smtClean="0"/>
              <a:t>N</a:t>
            </a:r>
            <a:r>
              <a:rPr lang="en-US" sz="1100" dirty="0" smtClean="0"/>
              <a:t>umber in </a:t>
            </a:r>
            <a:r>
              <a:rPr lang="en-US" sz="1100" b="1" dirty="0" smtClean="0"/>
              <a:t>N</a:t>
            </a:r>
            <a:r>
              <a:rPr lang="en-US" sz="1100" dirty="0" smtClean="0"/>
              <a:t>eighboring </a:t>
            </a:r>
            <a:r>
              <a:rPr lang="en-US" sz="1100" b="1" dirty="0" smtClean="0"/>
              <a:t>P</a:t>
            </a:r>
            <a:r>
              <a:rPr lang="en-US" sz="1100" dirty="0" smtClean="0"/>
              <a:t>ixels (NNP): </a:t>
            </a:r>
            <a:r>
              <a:rPr lang="en-US" sz="1100" dirty="0"/>
              <a:t>a</a:t>
            </a:r>
            <a:r>
              <a:rPr lang="en-US" sz="1100" dirty="0" smtClean="0"/>
              <a:t>dd number of POCA in 8 voxels surrounding </a:t>
            </a:r>
            <a:r>
              <a:rPr lang="en-US" sz="1100" dirty="0"/>
              <a:t> </a:t>
            </a:r>
            <a:r>
              <a:rPr lang="en-US" sz="1100" dirty="0" smtClean="0"/>
              <a:t>        voxel V</a:t>
            </a:r>
          </a:p>
          <a:p>
            <a:pPr marL="114300" indent="-114300">
              <a:buFont typeface="Arial" pitchFamily="34" charset="0"/>
              <a:buChar char="•"/>
            </a:pPr>
            <a:endParaRPr lang="en-US" sz="1100" dirty="0"/>
          </a:p>
          <a:p>
            <a:pPr marL="114300" indent="-114300">
              <a:buFont typeface="Arial" pitchFamily="34" charset="0"/>
              <a:buChar char="•"/>
            </a:pPr>
            <a:r>
              <a:rPr lang="en-US" sz="1100" dirty="0"/>
              <a:t>I</a:t>
            </a:r>
            <a:r>
              <a:rPr lang="en-US" sz="1100" dirty="0" smtClean="0"/>
              <a:t>f NNP </a:t>
            </a:r>
            <a:r>
              <a:rPr lang="en-US" sz="1100" dirty="0"/>
              <a:t>&lt;</a:t>
            </a:r>
            <a:r>
              <a:rPr lang="en-US" sz="1100" dirty="0" smtClean="0"/>
              <a:t> some</a:t>
            </a:r>
          </a:p>
          <a:p>
            <a:r>
              <a:rPr lang="en-US" sz="1100" dirty="0" smtClean="0"/>
              <a:t>   threshold, remove</a:t>
            </a:r>
          </a:p>
          <a:p>
            <a:r>
              <a:rPr lang="en-US" sz="1100" dirty="0"/>
              <a:t> </a:t>
            </a:r>
            <a:r>
              <a:rPr lang="en-US" sz="1100" dirty="0" smtClean="0"/>
              <a:t>  contents of V.</a:t>
            </a:r>
          </a:p>
          <a:p>
            <a:pPr marL="114300" indent="-114300">
              <a:buFont typeface="Arial" pitchFamily="34" charset="0"/>
              <a:buChar char="•"/>
            </a:pPr>
            <a:endParaRPr lang="en-US" sz="1100" dirty="0"/>
          </a:p>
          <a:p>
            <a:pPr marL="114300" indent="-114300">
              <a:buFont typeface="Arial" pitchFamily="34" charset="0"/>
              <a:buChar char="•"/>
            </a:pPr>
            <a:r>
              <a:rPr lang="en-US" sz="1100" dirty="0" smtClean="0"/>
              <a:t>Repeat for all voxels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Scattering Reconstruction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859" y="922976"/>
            <a:ext cx="4562475" cy="5405437"/>
          </a:xfrm>
        </p:spPr>
        <p:txBody>
          <a:bodyPr/>
          <a:lstStyle/>
          <a:p>
            <a:r>
              <a:rPr lang="en-US" sz="2000" b="1" dirty="0" smtClean="0"/>
              <a:t>Detector </a:t>
            </a:r>
            <a:r>
              <a:rPr lang="en-US" sz="2000" b="1" dirty="0" smtClean="0">
                <a:solidFill>
                  <a:srgbClr val="0000FF"/>
                </a:solidFill>
              </a:rPr>
              <a:t>hits</a:t>
            </a:r>
            <a:r>
              <a:rPr lang="en-US" sz="2000" b="1" dirty="0" smtClean="0"/>
              <a:t> </a:t>
            </a:r>
            <a:r>
              <a:rPr lang="en-US" sz="2000" dirty="0" smtClean="0"/>
              <a:t>formed from clusters</a:t>
            </a:r>
          </a:p>
          <a:p>
            <a:r>
              <a:rPr lang="en-US" sz="2000" b="1" dirty="0" smtClean="0"/>
              <a:t>All</a:t>
            </a:r>
            <a:r>
              <a:rPr lang="en-US" sz="2000" dirty="0" smtClean="0"/>
              <a:t> hit combinations within each of the four tracking stations (t, b, l, r)          → </a:t>
            </a:r>
            <a:r>
              <a:rPr lang="en-US" sz="2000" b="1" dirty="0" smtClean="0">
                <a:solidFill>
                  <a:srgbClr val="0000FF"/>
                </a:solidFill>
              </a:rPr>
              <a:t>track segment </a:t>
            </a:r>
            <a:r>
              <a:rPr lang="en-US" sz="2000" b="1" dirty="0" smtClean="0"/>
              <a:t>candidates</a:t>
            </a:r>
          </a:p>
          <a:p>
            <a:r>
              <a:rPr lang="en-US" sz="2000" b="1" dirty="0" smtClean="0"/>
              <a:t>Track </a:t>
            </a:r>
            <a:r>
              <a:rPr lang="en-US" sz="2000" b="1" dirty="0"/>
              <a:t>with </a:t>
            </a:r>
            <a:r>
              <a:rPr lang="en-US" sz="2000" b="1" dirty="0" smtClean="0"/>
              <a:t>smallest distance of closest approach (</a:t>
            </a:r>
            <a:r>
              <a:rPr lang="en-US" sz="2000" b="1" dirty="0" smtClean="0">
                <a:solidFill>
                  <a:srgbClr val="0000FF"/>
                </a:solidFill>
              </a:rPr>
              <a:t>DOCA</a:t>
            </a:r>
            <a:r>
              <a:rPr lang="en-US" sz="2000" b="1" dirty="0" smtClean="0"/>
              <a:t>) of incoming and exiting segments in 3d </a:t>
            </a:r>
            <a:r>
              <a:rPr lang="en-US" sz="2000" dirty="0" smtClean="0"/>
              <a:t>is selected as </a:t>
            </a:r>
            <a:r>
              <a:rPr lang="en-US" sz="2000" b="1" dirty="0" smtClean="0">
                <a:solidFill>
                  <a:srgbClr val="0000FF"/>
                </a:solidFill>
              </a:rPr>
              <a:t>best track</a:t>
            </a:r>
          </a:p>
          <a:p>
            <a:r>
              <a:rPr lang="en-US" sz="2000" dirty="0" smtClean="0"/>
              <a:t>Detector </a:t>
            </a:r>
            <a:r>
              <a:rPr lang="en-US" sz="2000" b="1" dirty="0" smtClean="0"/>
              <a:t>alignment</a:t>
            </a:r>
            <a:r>
              <a:rPr lang="en-US" sz="2000" dirty="0" smtClean="0"/>
              <a:t> using tracks crossing an empty MT station </a:t>
            </a:r>
          </a:p>
          <a:p>
            <a:r>
              <a:rPr lang="en-US" sz="2000" dirty="0" smtClean="0"/>
              <a:t>Remove low-angle scattering (&lt; 2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Scattering point </a:t>
            </a:r>
            <a:r>
              <a:rPr lang="en-US" sz="2000" b="1" dirty="0" smtClean="0"/>
              <a:t>reconstruction </a:t>
            </a:r>
            <a:r>
              <a:rPr lang="en-US" sz="2000" dirty="0" smtClean="0"/>
              <a:t>using </a:t>
            </a:r>
            <a:r>
              <a:rPr lang="en-US" sz="2000" b="1" dirty="0" smtClean="0">
                <a:solidFill>
                  <a:srgbClr val="FF0000"/>
                </a:solidFill>
              </a:rPr>
              <a:t>P</a:t>
            </a:r>
            <a:r>
              <a:rPr lang="en-US" sz="2000" dirty="0" smtClean="0"/>
              <a:t>oint </a:t>
            </a:r>
            <a:r>
              <a:rPr lang="en-US" sz="2000" b="1" dirty="0">
                <a:solidFill>
                  <a:srgbClr val="FF0000"/>
                </a:solidFill>
              </a:rPr>
              <a:t>O</a:t>
            </a:r>
            <a:r>
              <a:rPr lang="en-US" sz="2000" dirty="0" smtClean="0"/>
              <a:t>f </a:t>
            </a: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dirty="0" smtClean="0"/>
              <a:t>losest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pproach </a:t>
            </a:r>
            <a:r>
              <a:rPr lang="en-US" sz="2000" dirty="0" smtClean="0"/>
              <a:t>of </a:t>
            </a:r>
            <a:r>
              <a:rPr lang="en-US" sz="2000" dirty="0"/>
              <a:t>incoming and exiting </a:t>
            </a:r>
            <a:r>
              <a:rPr lang="en-US" sz="2000" dirty="0" smtClean="0"/>
              <a:t>segment </a:t>
            </a:r>
            <a:r>
              <a:rPr lang="en-US" sz="2000" dirty="0"/>
              <a:t>in </a:t>
            </a:r>
            <a:r>
              <a:rPr lang="en-US" sz="2000" dirty="0" smtClean="0"/>
              <a:t>3d</a:t>
            </a:r>
          </a:p>
          <a:p>
            <a:r>
              <a:rPr lang="en-US" sz="2000" dirty="0" smtClean="0"/>
              <a:t>Find &lt;</a:t>
            </a:r>
            <a:r>
              <a:rPr lang="en-US" sz="2000" dirty="0" smtClean="0">
                <a:sym typeface="Symbol"/>
              </a:rPr>
              <a:t></a:t>
            </a:r>
            <a:r>
              <a:rPr lang="en-US" sz="2000" baseline="-25000" dirty="0" smtClean="0">
                <a:sym typeface="Symbol"/>
              </a:rPr>
              <a:t>scatter</a:t>
            </a:r>
            <a:r>
              <a:rPr lang="en-US" sz="2000" dirty="0" smtClean="0">
                <a:sym typeface="Symbol"/>
              </a:rPr>
              <a:t>&gt; in voxels in volume</a:t>
            </a:r>
            <a:endParaRPr lang="en-US" sz="2000" dirty="0" smtClean="0"/>
          </a:p>
          <a:p>
            <a:r>
              <a:rPr lang="en-US" sz="2000" dirty="0" smtClean="0"/>
              <a:t>Remove isolated scattering pixels; </a:t>
            </a:r>
            <a:r>
              <a:rPr lang="en-US" sz="2000" b="1" dirty="0" smtClean="0">
                <a:solidFill>
                  <a:srgbClr val="0000FF"/>
                </a:solidFill>
              </a:rPr>
              <a:t>keep clustered scattering pixels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1479A-887B-405B-BC19-BFF764EA4A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156838" y="1500517"/>
            <a:ext cx="103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156838" y="1690605"/>
            <a:ext cx="103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56838" y="2192114"/>
            <a:ext cx="103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156838" y="2382202"/>
            <a:ext cx="1031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899579" y="1476250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36512" y="1472206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14759" y="1666339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46548" y="2167847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96420" y="2167847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36512" y="2357936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856023" y="2357936"/>
            <a:ext cx="55018" cy="4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F:\MinimumDocaWithThesisAlignm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006" y="972773"/>
            <a:ext cx="2340757" cy="2170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:\AlignResult\GEM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50000" r="34324" b="1514"/>
          <a:stretch/>
        </p:blipFill>
        <p:spPr bwMode="auto">
          <a:xfrm>
            <a:off x="4378671" y="3143604"/>
            <a:ext cx="4687092" cy="1790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05031" y="240646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DOCA</a:t>
            </a:r>
            <a:endParaRPr lang="en-US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4424729" y="4947854"/>
            <a:ext cx="2268913" cy="1814896"/>
            <a:chOff x="4453304" y="4947854"/>
            <a:chExt cx="2268913" cy="1814896"/>
          </a:xfrm>
        </p:grpSpPr>
        <p:grpSp>
          <p:nvGrpSpPr>
            <p:cNvPr id="37" name="Group 36"/>
            <p:cNvGrpSpPr/>
            <p:nvPr/>
          </p:nvGrpSpPr>
          <p:grpSpPr>
            <a:xfrm>
              <a:off x="4453304" y="4947854"/>
              <a:ext cx="2268913" cy="1814896"/>
              <a:chOff x="4537862" y="5057775"/>
              <a:chExt cx="2127205" cy="1733550"/>
            </a:xfrm>
          </p:grpSpPr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7"/>
              <a:stretch/>
            </p:blipFill>
            <p:spPr bwMode="auto">
              <a:xfrm>
                <a:off x="4537862" y="5057775"/>
                <a:ext cx="2127205" cy="1733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32" name="Object 3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943639" y="5992296"/>
              <a:ext cx="134328" cy="150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73" name="Equation" r:id="rId7" imgW="126720" imgH="177480" progId="Equation.3">
                      <p:embed/>
                    </p:oleObj>
                  </mc:Choice>
                  <mc:Fallback>
                    <p:oleObj name="Equation" r:id="rId7" imgW="12672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43639" y="5992296"/>
                            <a:ext cx="134328" cy="1501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rc 20"/>
              <p:cNvSpPr>
                <a:spLocks/>
              </p:cNvSpPr>
              <p:nvPr/>
            </p:nvSpPr>
            <p:spPr bwMode="auto">
              <a:xfrm rot="6715817">
                <a:off x="6024676" y="6041864"/>
                <a:ext cx="97574" cy="161918"/>
              </a:xfrm>
              <a:custGeom>
                <a:avLst/>
                <a:gdLst>
                  <a:gd name="G0" fmla="+- 2776 0 0"/>
                  <a:gd name="G1" fmla="+- 21600 0 0"/>
                  <a:gd name="G2" fmla="+- 21600 0 0"/>
                  <a:gd name="T0" fmla="*/ 0 w 24376"/>
                  <a:gd name="T1" fmla="*/ 179 h 22071"/>
                  <a:gd name="T2" fmla="*/ 24371 w 24376"/>
                  <a:gd name="T3" fmla="*/ 22071 h 22071"/>
                  <a:gd name="T4" fmla="*/ 2776 w 24376"/>
                  <a:gd name="T5" fmla="*/ 21600 h 22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376" h="22071" fill="none" extrusionOk="0">
                    <a:moveTo>
                      <a:pt x="0" y="179"/>
                    </a:moveTo>
                    <a:cubicBezTo>
                      <a:pt x="920" y="59"/>
                      <a:pt x="1847" y="-1"/>
                      <a:pt x="2776" y="0"/>
                    </a:cubicBezTo>
                    <a:cubicBezTo>
                      <a:pt x="14705" y="0"/>
                      <a:pt x="24376" y="9670"/>
                      <a:pt x="24376" y="21600"/>
                    </a:cubicBezTo>
                    <a:cubicBezTo>
                      <a:pt x="24376" y="21757"/>
                      <a:pt x="24374" y="21914"/>
                      <a:pt x="24370" y="22070"/>
                    </a:cubicBezTo>
                  </a:path>
                  <a:path w="24376" h="22071" stroke="0" extrusionOk="0">
                    <a:moveTo>
                      <a:pt x="0" y="179"/>
                    </a:moveTo>
                    <a:cubicBezTo>
                      <a:pt x="920" y="59"/>
                      <a:pt x="1847" y="-1"/>
                      <a:pt x="2776" y="0"/>
                    </a:cubicBezTo>
                    <a:cubicBezTo>
                      <a:pt x="14705" y="0"/>
                      <a:pt x="24376" y="9670"/>
                      <a:pt x="24376" y="21600"/>
                    </a:cubicBezTo>
                    <a:cubicBezTo>
                      <a:pt x="24376" y="21757"/>
                      <a:pt x="24374" y="21914"/>
                      <a:pt x="24370" y="22070"/>
                    </a:cubicBezTo>
                    <a:lnTo>
                      <a:pt x="2776" y="21600"/>
                    </a:lnTo>
                    <a:close/>
                  </a:path>
                </a:pathLst>
              </a:cu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Rectangle 44"/>
              <p:cNvSpPr>
                <a:spLocks noChangeArrowheads="1"/>
              </p:cNvSpPr>
              <p:nvPr/>
            </p:nvSpPr>
            <p:spPr bwMode="auto">
              <a:xfrm>
                <a:off x="5071496" y="5306876"/>
                <a:ext cx="1209103" cy="65062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98428" y="5915688"/>
                <a:ext cx="604551" cy="271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Object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20906431">
              <a:off x="5764709" y="5344899"/>
              <a:ext cx="4812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DOCA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01676" y="3330394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exclusive</a:t>
            </a:r>
          </a:p>
          <a:p>
            <a:r>
              <a:rPr lang="en-US" dirty="0" smtClean="0"/>
              <a:t>residuals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8205544" y="5537046"/>
            <a:ext cx="861415" cy="902591"/>
            <a:chOff x="685800" y="2136779"/>
            <a:chExt cx="2971800" cy="3211082"/>
          </a:xfrm>
        </p:grpSpPr>
        <p:grpSp>
          <p:nvGrpSpPr>
            <p:cNvPr id="42" name="Group 41"/>
            <p:cNvGrpSpPr/>
            <p:nvPr/>
          </p:nvGrpSpPr>
          <p:grpSpPr>
            <a:xfrm>
              <a:off x="685800" y="2136779"/>
              <a:ext cx="2971800" cy="3211082"/>
              <a:chOff x="1371600" y="2246120"/>
              <a:chExt cx="2971800" cy="321108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371600" y="2246120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352800" y="3319329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362200" y="2246120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352800" y="2246120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362200" y="3322890"/>
                <a:ext cx="990600" cy="10668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362200" y="4390402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352800" y="4390402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371600" y="3322890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371600" y="4389690"/>
                <a:ext cx="990600" cy="10668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829312" y="3149763"/>
              <a:ext cx="685800" cy="93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V</a:t>
              </a:r>
              <a:endParaRPr lang="en-US" sz="18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978403" y="6157141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measured</a:t>
            </a:r>
          </a:p>
          <a:p>
            <a:pPr algn="ctr"/>
            <a:r>
              <a:rPr lang="en-US" sz="800" b="1" dirty="0" smtClean="0"/>
              <a:t>scattering</a:t>
            </a:r>
          </a:p>
          <a:p>
            <a:pPr algn="ctr"/>
            <a:r>
              <a:rPr lang="en-US" sz="800" b="1" dirty="0" smtClean="0"/>
              <a:t>angle</a:t>
            </a:r>
            <a:endParaRPr lang="en-US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906689" y="6654860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Ref.: Michael Staib, M.S. thesis</a:t>
            </a:r>
            <a:endParaRPr lang="en-US" sz="1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8654" b="3300"/>
          <a:stretch/>
        </p:blipFill>
        <p:spPr bwMode="auto">
          <a:xfrm>
            <a:off x="3953018" y="903486"/>
            <a:ext cx="3410973" cy="30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Imaging Unshielded Materials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7391400" y="6623640"/>
            <a:ext cx="1752600" cy="215900"/>
          </a:xfrm>
        </p:spPr>
        <p:txBody>
          <a:bodyPr/>
          <a:lstStyle/>
          <a:p>
            <a:pPr>
              <a:defRPr/>
            </a:pPr>
            <a:fld id="{06754AB7-720C-4D62-8FD8-78A2A484981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048562" y="1651833"/>
            <a:ext cx="1642581" cy="1556566"/>
            <a:chOff x="6788404" y="4191000"/>
            <a:chExt cx="2135828" cy="2103120"/>
          </a:xfrm>
        </p:grpSpPr>
        <p:grpSp>
          <p:nvGrpSpPr>
            <p:cNvPr id="29" name="Group 17"/>
            <p:cNvGrpSpPr>
              <a:grpSpLocks noChangeAspect="1"/>
            </p:cNvGrpSpPr>
            <p:nvPr/>
          </p:nvGrpSpPr>
          <p:grpSpPr>
            <a:xfrm>
              <a:off x="6812280" y="4191000"/>
              <a:ext cx="2103120" cy="2103120"/>
              <a:chOff x="3170993" y="1131888"/>
              <a:chExt cx="1858207" cy="1828800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6" t="17645" r="8240" b="20514"/>
              <a:stretch>
                <a:fillRect/>
              </a:stretch>
            </p:blipFill>
            <p:spPr bwMode="auto">
              <a:xfrm>
                <a:off x="3170993" y="1131888"/>
                <a:ext cx="1858207" cy="1828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828843" y="1757036"/>
                <a:ext cx="542505" cy="5551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596742" y="4966450"/>
              <a:ext cx="529846" cy="62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  <a:cs typeface="Times New Roman" pitchFamily="18" charset="0"/>
                </a:rPr>
                <a:t>U</a:t>
              </a:r>
              <a:endParaRPr lang="en-US" sz="2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1" name="TextBox 43"/>
            <p:cNvSpPr txBox="1"/>
            <p:nvPr/>
          </p:nvSpPr>
          <p:spPr>
            <a:xfrm>
              <a:off x="8247528" y="4265130"/>
              <a:ext cx="617390" cy="62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  <a:cs typeface="Times New Roman" pitchFamily="18" charset="0"/>
                </a:rPr>
                <a:t>W</a:t>
              </a:r>
              <a:endParaRPr lang="en-US" sz="2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88404" y="4249270"/>
              <a:ext cx="729945" cy="62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+mj-lt"/>
                  <a:cs typeface="Times New Roman" pitchFamily="18" charset="0"/>
                </a:rPr>
                <a:t>Pb</a:t>
              </a:r>
              <a:endParaRPr lang="en-US" sz="2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17215" y="5645695"/>
              <a:ext cx="707017" cy="62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  <a:cs typeface="Times New Roman" pitchFamily="18" charset="0"/>
                </a:rPr>
                <a:t>Fe</a:t>
              </a:r>
              <a:endParaRPr lang="en-US" sz="2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15299" y="5638800"/>
              <a:ext cx="729945" cy="62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+mj-lt"/>
                  <a:cs typeface="Times New Roman" pitchFamily="18" charset="0"/>
                </a:rPr>
                <a:t>Sn</a:t>
              </a:r>
              <a:endParaRPr lang="en-US" sz="240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047112" y="1105104"/>
            <a:ext cx="95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Top View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" y="3656854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Side views in 3 vertical planes: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3321" y="16174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1253320" y="215658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1253905" y="267236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→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7287790" y="859792"/>
            <a:ext cx="1856209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</a:t>
            </a:r>
          </a:p>
          <a:p>
            <a:r>
              <a:rPr lang="en-US" b="1" dirty="0" smtClean="0"/>
              <a:t>Scattering</a:t>
            </a:r>
          </a:p>
          <a:p>
            <a:r>
              <a:rPr lang="en-US" b="1" dirty="0" smtClean="0"/>
              <a:t>Angle</a:t>
            </a:r>
          </a:p>
          <a:p>
            <a:r>
              <a:rPr lang="en-US" b="1" dirty="0" smtClean="0"/>
              <a:t> </a:t>
            </a:r>
          </a:p>
          <a:p>
            <a:r>
              <a:rPr lang="en-US" sz="1050" b="1" dirty="0" smtClean="0"/>
              <a:t>(2mm×2mm×40mm </a:t>
            </a:r>
            <a:r>
              <a:rPr lang="en-US" sz="1050" b="1" dirty="0" smtClean="0"/>
              <a:t>voxel)</a:t>
            </a:r>
            <a:endParaRPr lang="en-US" sz="1050" b="1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884250" y="2693996"/>
            <a:ext cx="8766" cy="64927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17737" y="3295650"/>
            <a:ext cx="15712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6mm Al cladding for U</a:t>
            </a:r>
            <a:endParaRPr lang="en-US" sz="1100" dirty="0"/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7" y="3945252"/>
            <a:ext cx="2735437" cy="27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75" y="3923600"/>
            <a:ext cx="2739750" cy="272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948106"/>
            <a:ext cx="2732567" cy="271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040872" y="5030011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Pb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784715" y="5035197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4392215" y="502858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928676" y="5030047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Sn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7624001" y="5036043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</a:t>
            </a:r>
            <a:endParaRPr lang="en-US" b="1" dirty="0"/>
          </a:p>
        </p:txBody>
      </p:sp>
      <p:grpSp>
        <p:nvGrpSpPr>
          <p:cNvPr id="71" name="Group 70"/>
          <p:cNvGrpSpPr/>
          <p:nvPr/>
        </p:nvGrpSpPr>
        <p:grpSpPr>
          <a:xfrm>
            <a:off x="478115" y="2449166"/>
            <a:ext cx="371475" cy="1207688"/>
            <a:chOff x="504825" y="2449166"/>
            <a:chExt cx="371475" cy="1207688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504825" y="2456593"/>
              <a:ext cx="3714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04825" y="2449166"/>
              <a:ext cx="0" cy="12076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7344941" y="2312999"/>
            <a:ext cx="1732383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164,323 total reconstructed tracks</a:t>
            </a:r>
          </a:p>
          <a:p>
            <a:endParaRPr lang="en-US" sz="11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Number </a:t>
            </a:r>
            <a:r>
              <a:rPr lang="en-US" sz="1100" dirty="0" smtClean="0"/>
              <a:t>Neighboring </a:t>
            </a:r>
            <a:r>
              <a:rPr lang="en-US" sz="1100" dirty="0" smtClean="0"/>
              <a:t>Pixel Cut &gt; </a:t>
            </a:r>
            <a:r>
              <a:rPr lang="en-US" sz="1100" dirty="0" smtClean="0"/>
              <a:t>5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10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Integration time:         ~ 2 days continuously</a:t>
            </a:r>
            <a:endParaRPr lang="en-US" sz="1100" dirty="0" smtClean="0"/>
          </a:p>
        </p:txBody>
      </p:sp>
      <p:sp>
        <p:nvSpPr>
          <p:cNvPr id="4" name="Left Brace 3"/>
          <p:cNvSpPr/>
          <p:nvPr/>
        </p:nvSpPr>
        <p:spPr>
          <a:xfrm>
            <a:off x="958919" y="1868555"/>
            <a:ext cx="294401" cy="117027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Horizontal Imaging Resolution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1496" y="1046980"/>
            <a:ext cx="2857156" cy="2742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54791" y="825999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0 mm</a:t>
            </a:r>
            <a:endParaRPr lang="en-US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7054642" y="827135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2 mm</a:t>
            </a:r>
            <a:endParaRPr lang="en-US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441934" y="3584585"/>
            <a:ext cx="191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115,834 Tracks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0579" y="1390658"/>
            <a:ext cx="191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94,719 Tracks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71062" y="3940757"/>
            <a:ext cx="2931354" cy="2742102"/>
            <a:chOff x="5720398" y="908953"/>
            <a:chExt cx="2931354" cy="2742102"/>
          </a:xfrm>
        </p:grpSpPr>
        <p:pic>
          <p:nvPicPr>
            <p:cNvPr id="13" name="Picture 4" descr="F:\SpatialResolution\Whitetwoblock4mmPOCAXYatZ_minus5mm_Slice40mmMinMuon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596" y="908953"/>
              <a:ext cx="2857156" cy="27421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720398" y="1259902"/>
              <a:ext cx="1911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111,036 Tracks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97687" y="5064124"/>
            <a:ext cx="2133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Gap starts to become</a:t>
            </a:r>
          </a:p>
          <a:p>
            <a:r>
              <a:rPr lang="en-US" dirty="0" smtClean="0"/>
              <a:t> visible with </a:t>
            </a:r>
            <a:r>
              <a:rPr lang="en-US" dirty="0" smtClean="0">
                <a:latin typeface="Arial"/>
                <a:cs typeface="Arial"/>
              </a:rPr>
              <a:t>≥ </a:t>
            </a:r>
            <a:r>
              <a:rPr lang="en-US" dirty="0" smtClean="0"/>
              <a:t>6 mm spacing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9524" y="3789082"/>
            <a:ext cx="96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4 mm</a:t>
            </a:r>
            <a:endParaRPr lang="en-US" u="sng" dirty="0"/>
          </a:p>
        </p:txBody>
      </p:sp>
      <p:grpSp>
        <p:nvGrpSpPr>
          <p:cNvPr id="26" name="Group 25"/>
          <p:cNvGrpSpPr/>
          <p:nvPr/>
        </p:nvGrpSpPr>
        <p:grpSpPr>
          <a:xfrm>
            <a:off x="85614" y="1203071"/>
            <a:ext cx="3186113" cy="2082284"/>
            <a:chOff x="1666874" y="2716772"/>
            <a:chExt cx="6096001" cy="3826903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2" t="32204" r="19912" b="30609"/>
            <a:stretch/>
          </p:blipFill>
          <p:spPr bwMode="auto">
            <a:xfrm rot="5400000">
              <a:off x="814388" y="3938590"/>
              <a:ext cx="3457571" cy="175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3" t="32329" r="20846" b="31199"/>
            <a:stretch/>
          </p:blipFill>
          <p:spPr bwMode="auto">
            <a:xfrm rot="5400000">
              <a:off x="4924425" y="3981455"/>
              <a:ext cx="3371849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028823" y="3533774"/>
              <a:ext cx="1028699" cy="50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Lead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95999" y="3533774"/>
              <a:ext cx="1028699" cy="50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Lead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66874" y="5495925"/>
              <a:ext cx="1752599" cy="50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Tungsten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34048" y="5495925"/>
              <a:ext cx="1752599" cy="50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Tungsten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28823" y="2716772"/>
              <a:ext cx="965675" cy="42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u="sng" dirty="0" smtClean="0"/>
                <a:t>0 mm</a:t>
              </a:r>
              <a:endParaRPr lang="en-US" sz="900" u="sng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27511" y="2716772"/>
              <a:ext cx="965675" cy="42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u="sng" dirty="0" smtClean="0"/>
                <a:t>8 mm</a:t>
              </a:r>
              <a:endParaRPr lang="en-US" sz="900" u="sng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648075" y="4772030"/>
              <a:ext cx="18573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536774" y="3909592"/>
              <a:ext cx="2181223" cy="67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Separate blocks in  2 mm increments </a:t>
              </a:r>
              <a:endParaRPr lang="en-US" sz="9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34049" y="4646058"/>
              <a:ext cx="2028826" cy="259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4885" y="1046980"/>
            <a:ext cx="2857155" cy="2742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232351" y="3786633"/>
            <a:ext cx="5752758" cy="2876844"/>
            <a:chOff x="365688" y="3672403"/>
            <a:chExt cx="5752758" cy="2876844"/>
          </a:xfrm>
        </p:grpSpPr>
        <p:pic>
          <p:nvPicPr>
            <p:cNvPr id="45" name="Picture 5" descr="F:\SpatialResolution\Whitetwoblock6mmPOCAXYatZ_minus5mm_Slice40mmMinMuon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64" y="3807146"/>
              <a:ext cx="2857155" cy="27421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F:\SpatialResolution\Whitetwoblock8mmPOCAXYatZ_minus5mm_Slice40mmMinMuon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292" y="3807145"/>
              <a:ext cx="2857154" cy="27421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4207031" y="3672403"/>
              <a:ext cx="9656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0000FF"/>
                  </a:solidFill>
                </a:rPr>
                <a:t>8 mm</a:t>
              </a:r>
              <a:endParaRPr lang="en-US" b="1" u="sng" dirty="0">
                <a:solidFill>
                  <a:srgbClr val="0000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17903" y="3672403"/>
              <a:ext cx="9656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0000FF"/>
                  </a:solidFill>
                </a:rPr>
                <a:t>6 mm</a:t>
              </a:r>
              <a:endParaRPr lang="en-US" b="1" u="sng" dirty="0">
                <a:solidFill>
                  <a:srgbClr val="0000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5688" y="4165953"/>
              <a:ext cx="1911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107,506 Tracks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43611" y="4151929"/>
              <a:ext cx="1911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121,634 Tracks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389754" y="4848351"/>
            <a:ext cx="15206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Gap begins to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become visible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with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≥ </a:t>
            </a:r>
            <a:r>
              <a:rPr lang="en-US" b="1" dirty="0" smtClean="0">
                <a:solidFill>
                  <a:srgbClr val="0000FF"/>
                </a:solidFill>
              </a:rPr>
              <a:t>6 mm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spacing in y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5133975" y="5292424"/>
            <a:ext cx="322454" cy="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782267" y="5289368"/>
            <a:ext cx="347809" cy="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339005" y="1390658"/>
            <a:ext cx="1911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115,834 Tracks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556532" y="6540365"/>
            <a:ext cx="1354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M. Staib, M.S. thesis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630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Vertical Imaging Resolution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" y="2119177"/>
            <a:ext cx="2953577" cy="284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03" y="2107235"/>
            <a:ext cx="2889673" cy="287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55" y="2118970"/>
            <a:ext cx="3016671" cy="286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40" y="1176996"/>
            <a:ext cx="78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Analogous test with </a:t>
            </a:r>
            <a:r>
              <a:rPr lang="en-US" sz="1800" b="1" dirty="0" smtClean="0">
                <a:solidFill>
                  <a:srgbClr val="0000FF"/>
                </a:solidFill>
              </a:rPr>
              <a:t>vertical gaps </a:t>
            </a:r>
            <a:r>
              <a:rPr lang="en-US" sz="1800" b="1" dirty="0" smtClean="0"/>
              <a:t>(Pb cube stacked on top of W cube):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040" y="1980677"/>
            <a:ext cx="15680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15 mm vertical gap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40763" y="2013948"/>
            <a:ext cx="15680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30 mm vertical gap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3858" y="2019543"/>
            <a:ext cx="15680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45 mm vertical gap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75303" y="2761136"/>
            <a:ext cx="15206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Gap begins to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become visible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with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≥ </a:t>
            </a:r>
            <a:r>
              <a:rPr lang="en-US" b="1" dirty="0" smtClean="0">
                <a:solidFill>
                  <a:srgbClr val="0000FF"/>
                </a:solidFill>
              </a:rPr>
              <a:t>45 mm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spacing in 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992" y="4899480"/>
            <a:ext cx="12314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160,096 tracks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42906" y="4907612"/>
            <a:ext cx="12314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235,836 tracks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33782" y="4906451"/>
            <a:ext cx="12314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201,836 tracks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00050" y="5573920"/>
            <a:ext cx="8579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We conclude that the lower limit on the </a:t>
            </a:r>
            <a:r>
              <a:rPr lang="en-US" sz="2000" b="1" dirty="0" smtClean="0">
                <a:solidFill>
                  <a:srgbClr val="0000FF"/>
                </a:solidFill>
              </a:rPr>
              <a:t>spatial imaging resolution in the ZX plane</a:t>
            </a:r>
            <a:r>
              <a:rPr lang="en-US" sz="2000" dirty="0" smtClean="0">
                <a:solidFill>
                  <a:srgbClr val="0000FF"/>
                </a:solidFill>
              </a:rPr>
              <a:t> with ~200k total reconstructed MTS tracks is currently </a:t>
            </a:r>
            <a:r>
              <a:rPr lang="en-US" sz="2000" b="1" dirty="0" smtClean="0">
                <a:solidFill>
                  <a:srgbClr val="0000FF"/>
                </a:solidFill>
              </a:rPr>
              <a:t>45 mm</a:t>
            </a:r>
            <a:r>
              <a:rPr lang="en-US" sz="2000" dirty="0" smtClean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58" y="2464906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083614" y="2478806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87717" y="2474846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6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Uranium </a:t>
            </a:r>
            <a:r>
              <a:rPr lang="en-US" sz="4000" dirty="0" smtClean="0">
                <a:solidFill>
                  <a:srgbClr val="FF0000"/>
                </a:solidFill>
              </a:rPr>
              <a:t>Shielded</a:t>
            </a:r>
            <a:r>
              <a:rPr lang="en-US" sz="4000" dirty="0" smtClean="0"/>
              <a:t> w/ </a:t>
            </a:r>
            <a:r>
              <a:rPr lang="en-US" sz="4000" dirty="0" smtClean="0"/>
              <a:t>Medium-Z</a:t>
            </a:r>
            <a:endParaRPr lang="en-US" sz="40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t="3410" r="12828"/>
          <a:stretch/>
        </p:blipFill>
        <p:spPr bwMode="auto">
          <a:xfrm rot="5400000">
            <a:off x="6129752" y="2560186"/>
            <a:ext cx="2856893" cy="29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4039" y="5820630"/>
            <a:ext cx="259557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187,731 reconstructed tracks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Number Neighboring Pixel Cut &gt; 10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 smtClean="0"/>
              <a:t>2 mm x 2 mm x 40 mm voxels</a:t>
            </a:r>
            <a:endParaRPr lang="en-US" sz="1100" dirty="0"/>
          </a:p>
        </p:txBody>
      </p:sp>
      <p:pic>
        <p:nvPicPr>
          <p:cNvPr id="5" name="BronzeShieldXYWhi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1500" r="11125"/>
          <a:stretch/>
        </p:blipFill>
        <p:spPr>
          <a:xfrm>
            <a:off x="171449" y="1116252"/>
            <a:ext cx="5895975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5336" y="880472"/>
            <a:ext cx="39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40 mm XY slices descending in Z by 5 mm per frame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16962" r="26083" b="10661"/>
          <a:stretch/>
        </p:blipFill>
        <p:spPr bwMode="auto">
          <a:xfrm rot="5400000">
            <a:off x="8069626" y="2038323"/>
            <a:ext cx="1077099" cy="9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91879" y="810800"/>
            <a:ext cx="2900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  <a:p>
            <a:pPr algn="ctr"/>
            <a:r>
              <a:rPr lang="en-US" sz="1400" b="1" dirty="0" smtClean="0"/>
              <a:t>Shielding made of tin-bronze</a:t>
            </a:r>
          </a:p>
          <a:p>
            <a:pPr algn="ctr"/>
            <a:r>
              <a:rPr lang="en-US" sz="1400" b="1" dirty="0" smtClean="0"/>
              <a:t>(83% Cu, 7% </a:t>
            </a:r>
            <a:r>
              <a:rPr lang="en-US" sz="1400" b="1" dirty="0" err="1" smtClean="0"/>
              <a:t>Sn</a:t>
            </a:r>
            <a:r>
              <a:rPr lang="en-US" sz="1400" b="1" dirty="0" smtClean="0"/>
              <a:t>, 7% Pb, 3% Zn) </a:t>
            </a:r>
          </a:p>
          <a:p>
            <a:pPr algn="ctr"/>
            <a:r>
              <a:rPr lang="en-US" sz="1400" b="1" dirty="0" smtClean="0"/>
              <a:t>with X</a:t>
            </a:r>
            <a:r>
              <a:rPr lang="en-US" sz="1400" b="1" baseline="-25000" dirty="0" smtClean="0"/>
              <a:t>0</a:t>
            </a:r>
            <a:r>
              <a:rPr lang="en-US" sz="1400" b="1" dirty="0" smtClean="0"/>
              <a:t> = 1.29 cm &amp; 1.7 cm walls</a:t>
            </a:r>
          </a:p>
          <a:p>
            <a:pPr algn="ctr"/>
            <a:endParaRPr lang="en-US" sz="1400" b="1" dirty="0"/>
          </a:p>
          <a:p>
            <a:pPr algn="ctr"/>
            <a:endParaRPr lang="en-US" sz="14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91879" y="4118902"/>
            <a:ext cx="413199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2414" y="3800135"/>
            <a:ext cx="723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1.7cm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58198" y="3471114"/>
            <a:ext cx="565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DU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56532" y="6505529"/>
            <a:ext cx="1354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M. Staib, M.S. thesis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457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Lead Shielding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885924" y="1133553"/>
            <a:ext cx="5238198" cy="5257310"/>
            <a:chOff x="4578839" y="2562736"/>
            <a:chExt cx="4209035" cy="393496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3" t="17662" r="29850" b="11103"/>
            <a:stretch/>
          </p:blipFill>
          <p:spPr bwMode="auto">
            <a:xfrm rot="5576900">
              <a:off x="5171404" y="2682205"/>
              <a:ext cx="3158280" cy="3823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760327" y="2657475"/>
              <a:ext cx="398043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6731240" y="4343656"/>
              <a:ext cx="3837553" cy="275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4760328" y="6040498"/>
              <a:ext cx="398043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2950238" y="4394558"/>
              <a:ext cx="371440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4154" y="1847048"/>
            <a:ext cx="4108777" cy="3985957"/>
            <a:chOff x="266701" y="2439437"/>
            <a:chExt cx="4108777" cy="3985957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7" t="5174" r="18495" b="4156"/>
            <a:stretch/>
          </p:blipFill>
          <p:spPr bwMode="auto">
            <a:xfrm rot="5400000">
              <a:off x="328111" y="2378027"/>
              <a:ext cx="3985957" cy="4108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85799" y="3638550"/>
              <a:ext cx="752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Lead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9989" y="3453884"/>
              <a:ext cx="11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Tantalum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14841" y="3638550"/>
              <a:ext cx="11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Tungsten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9988" y="5105400"/>
              <a:ext cx="11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Uranium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936" y="5073134"/>
              <a:ext cx="11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Tin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4841" y="5105400"/>
              <a:ext cx="1122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Iron</a:t>
              </a:r>
              <a:endParaRPr lang="en-US" b="1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171039" y="3888022"/>
            <a:ext cx="231536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27368" y="1501699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Lead shielding box with 3.4mm thick walls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5168" y="3611023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now placed inside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Muon Tomogram of Shielded </a:t>
            </a:r>
            <a:r>
              <a:rPr lang="en-US" sz="3200" dirty="0"/>
              <a:t>O</a:t>
            </a:r>
            <a:r>
              <a:rPr lang="en-US" sz="3200" dirty="0" smtClean="0"/>
              <a:t>bjects</a:t>
            </a:r>
            <a:endParaRPr lang="en-US" sz="3200" dirty="0"/>
          </a:p>
        </p:txBody>
      </p:sp>
      <p:pic>
        <p:nvPicPr>
          <p:cNvPr id="3" name="LeadBoxXYWhi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11125" r="11125"/>
          <a:stretch/>
        </p:blipFill>
        <p:spPr>
          <a:xfrm>
            <a:off x="171450" y="1135755"/>
            <a:ext cx="5743575" cy="5540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9023" y="1454488"/>
            <a:ext cx="243327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shielded targets are </a:t>
            </a:r>
            <a:r>
              <a:rPr lang="en-US" sz="1400" b="1" dirty="0" smtClean="0">
                <a:solidFill>
                  <a:srgbClr val="FF0000"/>
                </a:solidFill>
              </a:rPr>
              <a:t>clearly visible </a:t>
            </a:r>
            <a:r>
              <a:rPr lang="en-US" sz="1400" dirty="0" smtClean="0"/>
              <a:t>in the reconstruction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5174" r="18495" b="4156"/>
          <a:stretch/>
        </p:blipFill>
        <p:spPr bwMode="auto">
          <a:xfrm rot="5400000">
            <a:off x="6075824" y="2414445"/>
            <a:ext cx="2899682" cy="298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36032" y="3331443"/>
            <a:ext cx="547406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Lead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69225" y="3197103"/>
            <a:ext cx="912874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Tantalum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30352" y="3331443"/>
            <a:ext cx="816371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Tungsten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7477" y="4398539"/>
            <a:ext cx="816371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Uranium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01550" y="4375066"/>
            <a:ext cx="816371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30352" y="4398539"/>
            <a:ext cx="816371" cy="29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Iron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86832" y="5704827"/>
            <a:ext cx="28333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292,555 reconstructed tracks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NNP cut = 5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2 mm x 2 mm x 40 mm voxels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25336" y="880472"/>
            <a:ext cx="39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40 mm XY slices descending in Z by 5 mm per frame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6532" y="6540365"/>
            <a:ext cx="1354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M. Staib, M.S. thesis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48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DE5A00"/>
              </a:gs>
              <a:gs pos="100000">
                <a:srgbClr val="FFC000">
                  <a:alpha val="66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dirty="0" smtClean="0"/>
              <a:t>Electron Ion Collider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7/11/2014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200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173" y="1330078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The next QCD frontier can be explored at a new Electron-Ion Collider (EIC). </a:t>
            </a:r>
          </a:p>
          <a:p>
            <a:pPr algn="ctr"/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roposed EIC candidates are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eRHIC at BNL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EIC at J-Lab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163" y="2707734"/>
            <a:ext cx="9090837" cy="3191163"/>
            <a:chOff x="0" y="3476843"/>
            <a:chExt cx="9090837" cy="31911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30" y="3476843"/>
              <a:ext cx="4428319" cy="2984041"/>
            </a:xfrm>
            <a:prstGeom prst="rect">
              <a:avLst/>
            </a:prstGeom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406" y="3485572"/>
              <a:ext cx="3971037" cy="2735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0" y="6391007"/>
              <a:ext cx="403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EIC design at Brookhaven National Lab (eRHIC)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8037" y="6385218"/>
              <a:ext cx="3352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EIC design at Jefferson Lab (MEIC)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2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Pb Shielding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687" y="991843"/>
            <a:ext cx="734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Add </a:t>
            </a:r>
            <a:r>
              <a:rPr lang="en-US" sz="1400" b="1" u="sng" dirty="0" smtClean="0"/>
              <a:t>two more Pb plates </a:t>
            </a:r>
            <a:r>
              <a:rPr lang="en-US" sz="1400" b="1" dirty="0" smtClean="0"/>
              <a:t>to the top of the box, for a total of </a:t>
            </a:r>
            <a:r>
              <a:rPr lang="en-US" sz="1400" b="1" dirty="0" smtClean="0">
                <a:solidFill>
                  <a:srgbClr val="0000FF"/>
                </a:solidFill>
              </a:rPr>
              <a:t>10mm of Pb top shielding</a:t>
            </a:r>
            <a:r>
              <a:rPr lang="en-US" sz="1400" b="1" dirty="0" smtClean="0"/>
              <a:t>: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" y="1399011"/>
            <a:ext cx="3252697" cy="243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094923"/>
            <a:ext cx="3252699" cy="243383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99" y="1339376"/>
            <a:ext cx="5175253" cy="514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15586" y="6314472"/>
            <a:ext cx="2258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Well imaged in x-y plane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1198" y="6166864"/>
            <a:ext cx="2465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397,362 reconstructed tracks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NNP cut = 5</a:t>
            </a:r>
          </a:p>
        </p:txBody>
      </p:sp>
    </p:spTree>
    <p:extLst>
      <p:ext uri="{BB962C8B-B14F-4D97-AF65-F5344CB8AC3E}">
        <p14:creationId xmlns:p14="http://schemas.microsoft.com/office/powerpoint/2010/main" val="29714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3mm vs. 10mm </a:t>
            </a:r>
            <a:r>
              <a:rPr lang="en-US" sz="3600" dirty="0" err="1" smtClean="0"/>
              <a:t>Pb</a:t>
            </a:r>
            <a:r>
              <a:rPr lang="en-US" sz="3600" dirty="0" smtClean="0"/>
              <a:t> Top </a:t>
            </a:r>
            <a:r>
              <a:rPr lang="en-US" sz="3600" dirty="0"/>
              <a:t>S</a:t>
            </a:r>
            <a:r>
              <a:rPr lang="en-US" sz="3600" dirty="0" smtClean="0"/>
              <a:t>hielding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4232" y="206522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Side views:</a:t>
            </a:r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2" y="2418684"/>
            <a:ext cx="4283768" cy="423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5" y="2418684"/>
            <a:ext cx="4305300" cy="423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943121" y="993167"/>
            <a:ext cx="2801696" cy="2893033"/>
            <a:chOff x="266701" y="2439437"/>
            <a:chExt cx="4108777" cy="3985957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7" t="5174" r="18495" b="4156"/>
            <a:stretch/>
          </p:blipFill>
          <p:spPr bwMode="auto">
            <a:xfrm rot="5400000">
              <a:off x="328111" y="2378027"/>
              <a:ext cx="3985957" cy="4108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5799" y="3638550"/>
              <a:ext cx="752475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Lead</a:t>
              </a:r>
              <a:endParaRPr lang="en-US" sz="9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9989" y="3453884"/>
              <a:ext cx="1122199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Tantalum</a:t>
              </a:r>
              <a:endParaRPr lang="en-US" sz="9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14842" y="3638550"/>
              <a:ext cx="1122199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Tungsten</a:t>
              </a:r>
              <a:endParaRPr lang="en-US" sz="9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9988" y="5105400"/>
              <a:ext cx="1122199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Uranium</a:t>
              </a:r>
              <a:endParaRPr lang="en-US" sz="9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936" y="5073134"/>
              <a:ext cx="1122199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Tin</a:t>
              </a:r>
              <a:endParaRPr lang="en-US" sz="9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14842" y="5105400"/>
              <a:ext cx="1122199" cy="366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/>
                <a:t>Iron</a:t>
              </a:r>
              <a:endParaRPr lang="en-US" sz="900" b="1" dirty="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2415378" y="1510626"/>
            <a:ext cx="5923552" cy="993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4513" y="1201889"/>
            <a:ext cx="2686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Vertical slice in this plane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2301" y="2392228"/>
            <a:ext cx="17187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3.4 mm </a:t>
            </a:r>
            <a:r>
              <a:rPr lang="en-US" b="1" dirty="0" smtClean="0"/>
              <a:t>top shielding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41644" y="2399928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10 mm </a:t>
            </a:r>
            <a:r>
              <a:rPr lang="en-US" b="1" dirty="0" smtClean="0"/>
              <a:t>top shielding</a:t>
            </a:r>
            <a:endParaRPr lang="en-US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144617" y="3194214"/>
            <a:ext cx="19879" cy="4136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07667" y="4039640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Pb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876458" y="4045026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13054" y="4238165"/>
            <a:ext cx="352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83484" y="3538977"/>
            <a:ext cx="215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outline of Pb shielding box</a:t>
            </a:r>
            <a:endParaRPr lang="en-US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94522" y="3815976"/>
            <a:ext cx="0" cy="5060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3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Z-discrimination for Shielded </a:t>
            </a:r>
            <a:r>
              <a:rPr lang="en-US" sz="3200" dirty="0"/>
              <a:t>C</a:t>
            </a:r>
            <a:r>
              <a:rPr lang="en-US" sz="3200" dirty="0" smtClean="0"/>
              <a:t>ubes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40" y="1063487"/>
            <a:ext cx="9134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Define a “</a:t>
            </a:r>
            <a:r>
              <a:rPr lang="en-US" sz="1400" b="1" u="sng" dirty="0" smtClean="0"/>
              <a:t>simple scattering density</a:t>
            </a:r>
            <a:r>
              <a:rPr lang="en-US" sz="1400" b="1" dirty="0" smtClean="0"/>
              <a:t>” to discriminate shielded target materials: </a:t>
            </a:r>
          </a:p>
          <a:p>
            <a:endParaRPr lang="en-US" sz="1400" dirty="0"/>
          </a:p>
          <a:p>
            <a:r>
              <a:rPr lang="en-US" sz="1400" dirty="0" smtClean="0"/>
              <a:t>  Sum of all scattering angles measured within a target / volume of target cube      (normalized to # of rec. tracks)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54085" y="1944757"/>
            <a:ext cx="6629400" cy="4495800"/>
            <a:chOff x="178905" y="1825489"/>
            <a:chExt cx="6629400" cy="4495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05" y="1825489"/>
              <a:ext cx="6629400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746530" y="4002458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Fit to 1/</a:t>
              </a:r>
              <a:r>
                <a:rPr lang="en-US" b="1" dirty="0" smtClean="0">
                  <a:sym typeface="Symbol"/>
                </a:rPr>
                <a:t>X</a:t>
              </a:r>
              <a:r>
                <a:rPr lang="en-US" b="1" baseline="-25000" dirty="0" smtClean="0">
                  <a:sym typeface="Symbol"/>
                </a:rPr>
                <a:t>0</a:t>
              </a:r>
              <a:endParaRPr 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90525" y="5984656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ym typeface="Symbol"/>
                </a:rPr>
                <a:t>X</a:t>
              </a:r>
              <a:r>
                <a:rPr lang="en-US" b="1" baseline="-25000" dirty="0" smtClean="0">
                  <a:sym typeface="Symbol"/>
                </a:rPr>
                <a:t>0 </a:t>
              </a:r>
              <a:r>
                <a:rPr lang="en-US" b="1" dirty="0" smtClean="0">
                  <a:sym typeface="Symbol"/>
                </a:rPr>
                <a:t>(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29705" y="5987972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ym typeface="Symbol"/>
                </a:rPr>
                <a:t>)</a:t>
              </a:r>
              <a:endParaRPr lang="en-US" b="1" dirty="0"/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129909" y="4534518"/>
          <a:ext cx="2969798" cy="50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Equation" r:id="rId4" imgW="2603160" imgH="482400" progId="Equation.3">
                  <p:embed/>
                </p:oleObj>
              </mc:Choice>
              <mc:Fallback>
                <p:oleObj name="Equation" r:id="rId4" imgW="2603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909" y="4534518"/>
                        <a:ext cx="2969798" cy="503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1982" y="536582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 to</a:t>
            </a:r>
          </a:p>
          <a:p>
            <a:r>
              <a:rPr lang="en-US" dirty="0" smtClean="0"/>
              <a:t>1000 rec. tracks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Where is the Limit? 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70" y="912331"/>
            <a:ext cx="781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Place U cube inside a shielding structure with </a:t>
            </a:r>
            <a:r>
              <a:rPr lang="en-US" sz="1400" b="1" dirty="0" smtClean="0">
                <a:solidFill>
                  <a:srgbClr val="0000FF"/>
                </a:solidFill>
              </a:rPr>
              <a:t>~ 2cm Pb plates </a:t>
            </a:r>
            <a:r>
              <a:rPr lang="en-US" sz="1400" b="1" dirty="0" smtClean="0"/>
              <a:t>at top, bottom, and 2 sides: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16015" y="2504124"/>
            <a:ext cx="14411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dirty="0" smtClean="0"/>
              <a:t>335,410 </a:t>
            </a:r>
          </a:p>
          <a:p>
            <a:r>
              <a:rPr lang="en-US" dirty="0"/>
              <a:t> </a:t>
            </a:r>
            <a:r>
              <a:rPr lang="en-US" dirty="0" smtClean="0"/>
              <a:t>  rec. tracks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dirty="0" smtClean="0"/>
              <a:t>NNP cut = 5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1"/>
          <a:stretch/>
        </p:blipFill>
        <p:spPr bwMode="auto">
          <a:xfrm>
            <a:off x="140736" y="3190458"/>
            <a:ext cx="4346575" cy="351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/>
        </p:blipFill>
        <p:spPr bwMode="auto">
          <a:xfrm>
            <a:off x="4647212" y="3190458"/>
            <a:ext cx="4346575" cy="351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2085" r="15434" b="17025"/>
          <a:stretch/>
        </p:blipFill>
        <p:spPr>
          <a:xfrm>
            <a:off x="5484588" y="1180352"/>
            <a:ext cx="2735071" cy="1980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1940" r="5435" b="14410"/>
          <a:stretch/>
        </p:blipFill>
        <p:spPr>
          <a:xfrm>
            <a:off x="739181" y="1190291"/>
            <a:ext cx="3050503" cy="1980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9037" y="5954186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cube still discernible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136913" y="5128591"/>
            <a:ext cx="278296" cy="8150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9740" y="3270621"/>
            <a:ext cx="848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View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96216" y="3258496"/>
            <a:ext cx="901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Side 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796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 &amp; Conclusion for GEM MT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" y="1614928"/>
            <a:ext cx="9144000" cy="4012150"/>
          </a:xfrm>
        </p:spPr>
        <p:txBody>
          <a:bodyPr/>
          <a:lstStyle/>
          <a:p>
            <a:r>
              <a:rPr lang="en-US" sz="2800" dirty="0" smtClean="0"/>
              <a:t>Without shielding, U can clearly be discriminated from Pb, quite possibly from W</a:t>
            </a:r>
          </a:p>
          <a:p>
            <a:r>
              <a:rPr lang="en-US" sz="2800" dirty="0" smtClean="0"/>
              <a:t>High-Z materials are clearly discriminated from medium-Z materials even when (moderately) shielded</a:t>
            </a:r>
          </a:p>
          <a:p>
            <a:r>
              <a:rPr lang="en-US" sz="2800" dirty="0" smtClean="0"/>
              <a:t>Imaging resolutions measured to be ~6 mm in the horizontal and ~45 mm in the vertical (w/o shielding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Muon Tomography is a proven technology for </a:t>
            </a:r>
            <a:r>
              <a:rPr lang="en-US" sz="2800" b="1" dirty="0" smtClean="0">
                <a:solidFill>
                  <a:srgbClr val="FF0000"/>
                </a:solidFill>
              </a:rPr>
              <a:t>imaging </a:t>
            </a:r>
            <a:r>
              <a:rPr lang="en-US" sz="2800" b="1" dirty="0" smtClean="0">
                <a:solidFill>
                  <a:srgbClr val="FF0000"/>
                </a:solidFill>
              </a:rPr>
              <a:t>high-Z materials through shielding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D3967-8C30-464B-A382-2F686FC9E39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Typical 2D Muon “Hit” in GEM Detector</a:t>
            </a:r>
            <a:endParaRPr lang="en-US" sz="3200" dirty="0"/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aseline="0" smtClean="0"/>
              <a:t>7/11/2014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FDD3C6-5CE1-470A-8A35-D6C209D2DF65}" type="slidenum">
              <a:rPr lang="en-US" sz="1400" baseline="0" smtClean="0"/>
              <a:pPr eaLnBrk="1" hangingPunct="1"/>
              <a:t>47</a:t>
            </a:fld>
            <a:endParaRPr lang="en-US" sz="1400" baseline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19075" y="1152525"/>
            <a:ext cx="8306609" cy="5470387"/>
            <a:chOff x="608013" y="1520687"/>
            <a:chExt cx="7917671" cy="5102225"/>
          </a:xfrm>
        </p:grpSpPr>
        <p:pic>
          <p:nvPicPr>
            <p:cNvPr id="24583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13" y="1520687"/>
              <a:ext cx="7900987" cy="5102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4" name="TextBox 9"/>
            <p:cNvSpPr txBox="1">
              <a:spLocks noChangeArrowheads="1"/>
            </p:cNvSpPr>
            <p:nvPr/>
          </p:nvSpPr>
          <p:spPr bwMode="auto">
            <a:xfrm>
              <a:off x="7169222" y="3836988"/>
              <a:ext cx="13564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baseline="0" dirty="0">
                  <a:solidFill>
                    <a:srgbClr val="6600FF"/>
                  </a:solidFill>
                </a:rPr>
                <a:t>X-Strip Number </a:t>
              </a:r>
            </a:p>
          </p:txBody>
        </p:sp>
        <p:sp>
          <p:nvSpPr>
            <p:cNvPr id="24585" name="TextBox 10"/>
            <p:cNvSpPr txBox="1">
              <a:spLocks noChangeArrowheads="1"/>
            </p:cNvSpPr>
            <p:nvPr/>
          </p:nvSpPr>
          <p:spPr bwMode="auto">
            <a:xfrm>
              <a:off x="7159283" y="6166059"/>
              <a:ext cx="13479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baseline="0" dirty="0">
                  <a:solidFill>
                    <a:srgbClr val="6600FF"/>
                  </a:solidFill>
                </a:rPr>
                <a:t>Y-Strip Number </a:t>
              </a:r>
            </a:p>
          </p:txBody>
        </p:sp>
        <p:sp>
          <p:nvSpPr>
            <p:cNvPr id="24586" name="TextBox 11"/>
            <p:cNvSpPr txBox="1">
              <a:spLocks noChangeArrowheads="1"/>
            </p:cNvSpPr>
            <p:nvPr/>
          </p:nvSpPr>
          <p:spPr bwMode="auto">
            <a:xfrm>
              <a:off x="3789363" y="3482975"/>
              <a:ext cx="1419767" cy="28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baseline="0" dirty="0">
                  <a:solidFill>
                    <a:srgbClr val="FF0000"/>
                  </a:solidFill>
                </a:rPr>
                <a:t>X-Strip Cluster </a:t>
              </a:r>
            </a:p>
          </p:txBody>
        </p:sp>
        <p:sp>
          <p:nvSpPr>
            <p:cNvPr id="24587" name="TextBox 12"/>
            <p:cNvSpPr txBox="1">
              <a:spLocks noChangeArrowheads="1"/>
            </p:cNvSpPr>
            <p:nvPr/>
          </p:nvSpPr>
          <p:spPr bwMode="auto">
            <a:xfrm>
              <a:off x="1736725" y="5824678"/>
              <a:ext cx="1410355" cy="28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 b="1" baseline="0" dirty="0">
                  <a:solidFill>
                    <a:srgbClr val="FF0000"/>
                  </a:solidFill>
                </a:rPr>
                <a:t>Y-Strip Cluster </a:t>
              </a:r>
            </a:p>
          </p:txBody>
        </p:sp>
      </p:grpSp>
      <p:pic>
        <p:nvPicPr>
          <p:cNvPr id="12" name="Picture 4" descr="triple-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50" y="4594001"/>
            <a:ext cx="1546549" cy="155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219" y="1865480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pulse</a:t>
            </a:r>
          </a:p>
          <a:p>
            <a:r>
              <a:rPr lang="en-US" b="1" baseline="0" dirty="0" smtClean="0"/>
              <a:t>height</a:t>
            </a:r>
          </a:p>
          <a:p>
            <a:r>
              <a:rPr lang="en-US" b="1" baseline="0" dirty="0" smtClean="0"/>
              <a:t>(ADC </a:t>
            </a:r>
          </a:p>
          <a:p>
            <a:r>
              <a:rPr lang="en-US" b="1" baseline="0" dirty="0" smtClean="0"/>
              <a:t>counts)</a:t>
            </a:r>
            <a:endParaRPr lang="en-US" b="1" baseline="0" dirty="0"/>
          </a:p>
        </p:txBody>
      </p:sp>
      <p:sp>
        <p:nvSpPr>
          <p:cNvPr id="14" name="TextBox 13"/>
          <p:cNvSpPr txBox="1"/>
          <p:nvPr/>
        </p:nvSpPr>
        <p:spPr>
          <a:xfrm>
            <a:off x="255943" y="4258669"/>
            <a:ext cx="74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pulse</a:t>
            </a:r>
          </a:p>
          <a:p>
            <a:r>
              <a:rPr lang="en-US" b="1" baseline="0" dirty="0" smtClean="0"/>
              <a:t>height</a:t>
            </a:r>
          </a:p>
          <a:p>
            <a:r>
              <a:rPr lang="en-US" b="1" baseline="0" dirty="0" smtClean="0"/>
              <a:t>(ADC </a:t>
            </a:r>
          </a:p>
          <a:p>
            <a:r>
              <a:rPr lang="en-US" b="1" baseline="0" dirty="0" smtClean="0"/>
              <a:t>counts)</a:t>
            </a:r>
            <a:endParaRPr lang="en-US" b="1" baseline="0" dirty="0"/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8455348" y="5871784"/>
            <a:ext cx="5052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b="1" baseline="0" dirty="0" smtClean="0">
                <a:solidFill>
                  <a:srgbClr val="6600FF"/>
                </a:solidFill>
              </a:rPr>
              <a:t>Strip</a:t>
            </a:r>
            <a:endParaRPr lang="en-US" sz="1100" b="1" baseline="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2329" y="5008435"/>
            <a:ext cx="4969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/>
              <a:t>gives position measurement in x and y with 100-200 µm precision</a:t>
            </a:r>
            <a:endParaRPr lang="en-US" b="1" baseline="0" dirty="0"/>
          </a:p>
        </p:txBody>
      </p:sp>
      <p:grpSp>
        <p:nvGrpSpPr>
          <p:cNvPr id="8" name="Group 7"/>
          <p:cNvGrpSpPr/>
          <p:nvPr/>
        </p:nvGrpSpPr>
        <p:grpSpPr>
          <a:xfrm>
            <a:off x="7640296" y="2120999"/>
            <a:ext cx="1363165" cy="1442766"/>
            <a:chOff x="7640296" y="2120999"/>
            <a:chExt cx="1363165" cy="1442766"/>
          </a:xfrm>
        </p:grpSpPr>
        <p:grpSp>
          <p:nvGrpSpPr>
            <p:cNvPr id="5" name="Group 4"/>
            <p:cNvGrpSpPr/>
            <p:nvPr/>
          </p:nvGrpSpPr>
          <p:grpSpPr>
            <a:xfrm>
              <a:off x="7640296" y="2176308"/>
              <a:ext cx="1363165" cy="1338238"/>
              <a:chOff x="4818888" y="-18288"/>
              <a:chExt cx="2596896" cy="2203704"/>
            </a:xfrm>
          </p:grpSpPr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5" t="2795" r="16167" b="4040"/>
              <a:stretch/>
            </p:blipFill>
            <p:spPr bwMode="auto">
              <a:xfrm>
                <a:off x="4818888" y="-18288"/>
                <a:ext cx="2596896" cy="22037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Box 30"/>
              <p:cNvSpPr txBox="1">
                <a:spLocks noChangeArrowheads="1"/>
              </p:cNvSpPr>
              <p:nvPr/>
            </p:nvSpPr>
            <p:spPr bwMode="auto">
              <a:xfrm>
                <a:off x="5436427" y="511381"/>
                <a:ext cx="1866481" cy="861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aseline="30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400" b="1" dirty="0" smtClean="0">
                    <a:solidFill>
                      <a:srgbClr val="FFFF00"/>
                    </a:solidFill>
                    <a:latin typeface="+mj-lt"/>
                    <a:cs typeface="Times New Roman" pitchFamily="18" charset="0"/>
                  </a:rPr>
                  <a:t>GEM Detector</a:t>
                </a:r>
              </a:p>
              <a:p>
                <a:pPr algn="ctr" eaLnBrk="1" hangingPunct="1"/>
                <a:r>
                  <a:rPr lang="en-US" sz="1400" b="1" dirty="0" smtClean="0">
                    <a:solidFill>
                      <a:srgbClr val="FFFF00"/>
                    </a:solidFill>
                    <a:latin typeface="+mj-lt"/>
                    <a:cs typeface="Times New Roman" pitchFamily="18" charset="0"/>
                  </a:rPr>
                  <a:t>30cm </a:t>
                </a:r>
                <a:r>
                  <a:rPr lang="en-US" sz="1400" b="1" dirty="0">
                    <a:solidFill>
                      <a:srgbClr val="FFFF00"/>
                    </a:solidFill>
                    <a:latin typeface="+mj-lt"/>
                    <a:cs typeface="Times New Roman" pitchFamily="18" charset="0"/>
                  </a:rPr>
                  <a:t>× 30cm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FFFF00"/>
                    </a:solidFill>
                    <a:latin typeface="+mj-lt"/>
                    <a:cs typeface="Times New Roman" pitchFamily="18" charset="0"/>
                  </a:rPr>
                  <a:t>(1536 strips)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707981" y="3286766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X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97999" y="212099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9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3" r="4011" b="4038"/>
          <a:stretch/>
        </p:blipFill>
        <p:spPr>
          <a:xfrm>
            <a:off x="1494" y="1148134"/>
            <a:ext cx="5283939" cy="4150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Zigzag Strip Readout Board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33067" y="5343766"/>
            <a:ext cx="17154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Readout Board</a:t>
            </a:r>
          </a:p>
          <a:p>
            <a:r>
              <a:rPr lang="en-US" sz="1600" b="1" dirty="0" smtClean="0"/>
              <a:t>for std. CERN</a:t>
            </a:r>
          </a:p>
          <a:p>
            <a:r>
              <a:rPr lang="en-US" sz="1600" b="1" dirty="0" smtClean="0"/>
              <a:t>10cm×10cm</a:t>
            </a:r>
          </a:p>
          <a:p>
            <a:r>
              <a:rPr lang="en-US" sz="1600" b="1" dirty="0" smtClean="0"/>
              <a:t>Triple-GEM Det.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7743" y="891230"/>
            <a:ext cx="5453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 sets of 10cm zigzag strips with different zigzag pitch (along strip)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969" y="6219639"/>
            <a:ext cx="30267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/>
              <a:t>BNL / Fl. Tech / Stony Brook Collaboration</a:t>
            </a:r>
            <a:endParaRPr lang="en-US" sz="11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14142" r="3062" b="13822"/>
          <a:stretch/>
        </p:blipFill>
        <p:spPr bwMode="auto">
          <a:xfrm>
            <a:off x="4789221" y="4034373"/>
            <a:ext cx="4184171" cy="215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7884651" y="4994309"/>
            <a:ext cx="22942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CAD Design by C. Pancake, Stony Brook</a:t>
            </a:r>
            <a:endParaRPr lang="en-US" sz="9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964704" y="5795028"/>
            <a:ext cx="345645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82368" y="5799560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2 mm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450609" y="5869016"/>
            <a:ext cx="345645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68273" y="5873548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2 mm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7651" y="3734291"/>
            <a:ext cx="6078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24 fine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zigzag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strips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03557" y="2206214"/>
            <a:ext cx="8034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24 coarse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zigzag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strips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48468" y="505224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LEMO footpads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51" y="969798"/>
            <a:ext cx="3950709" cy="25255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8125"/>
          <a:stretch/>
        </p:blipFill>
        <p:spPr>
          <a:xfrm>
            <a:off x="7623431" y="1029506"/>
            <a:ext cx="1274197" cy="11539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973265" y="1059650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Au plated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368273" y="3116544"/>
            <a:ext cx="1605119" cy="9178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89224" y="3116544"/>
            <a:ext cx="1348302" cy="9178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633415" y="2120202"/>
            <a:ext cx="4153992" cy="914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6" t="28614" r="14351" b="25585"/>
          <a:stretch/>
        </p:blipFill>
        <p:spPr>
          <a:xfrm>
            <a:off x="3161335" y="5312676"/>
            <a:ext cx="1548312" cy="13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Back up – align the zigzag detector</a:t>
            </a:r>
            <a:endParaRPr lang="en-US" sz="3000" dirty="0"/>
          </a:p>
        </p:txBody>
      </p:sp>
      <p:pic>
        <p:nvPicPr>
          <p:cNvPr id="1026" name="Picture 2" descr="E:\FNAL_Beam_Test\Tracking_20140605_CMSZZ_posScan_afterCorrection\Sector5_middle\XY_optimiz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r="7576"/>
          <a:stretch/>
        </p:blipFill>
        <p:spPr bwMode="auto">
          <a:xfrm>
            <a:off x="4712452" y="3708134"/>
            <a:ext cx="3104810" cy="24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8133" y="1237566"/>
            <a:ext cx="3352802" cy="1828799"/>
            <a:chOff x="103293" y="1143000"/>
            <a:chExt cx="4544907" cy="2057399"/>
          </a:xfrm>
        </p:grpSpPr>
        <p:grpSp>
          <p:nvGrpSpPr>
            <p:cNvPr id="8" name="Group 7"/>
            <p:cNvGrpSpPr/>
            <p:nvPr/>
          </p:nvGrpSpPr>
          <p:grpSpPr>
            <a:xfrm>
              <a:off x="758517" y="1143000"/>
              <a:ext cx="3889683" cy="2057399"/>
              <a:chOff x="1672097" y="2743200"/>
              <a:chExt cx="4804903" cy="2057399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972116" y="4026932"/>
                <a:ext cx="742886" cy="4572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676400" y="2743200"/>
                <a:ext cx="4800600" cy="1219201"/>
                <a:chOff x="1676401" y="4788932"/>
                <a:chExt cx="4800600" cy="1219201"/>
              </a:xfrm>
            </p:grpSpPr>
            <p:sp>
              <p:nvSpPr>
                <p:cNvPr id="22" name="Trapezoid 21"/>
                <p:cNvSpPr/>
                <p:nvPr/>
              </p:nvSpPr>
              <p:spPr>
                <a:xfrm rot="16200000">
                  <a:off x="4610100" y="4141233"/>
                  <a:ext cx="1219200" cy="2514600"/>
                </a:xfrm>
                <a:prstGeom prst="trapezoid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 rot="16200000">
                  <a:off x="3467101" y="2998232"/>
                  <a:ext cx="1219199" cy="4800600"/>
                </a:xfrm>
                <a:prstGeom prst="triangle">
                  <a:avLst/>
                </a:prstGeom>
                <a:noFill/>
                <a:ln w="3492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rot="10800000">
                  <a:off x="5105400" y="5017533"/>
                  <a:ext cx="0" cy="76200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0800000">
                  <a:off x="5562600" y="4941333"/>
                  <a:ext cx="0" cy="91440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1672097" y="4255533"/>
                <a:ext cx="471793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1676400" y="4636533"/>
                <a:ext cx="3543300" cy="1166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514600" y="4278869"/>
                <a:ext cx="1752599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 dirty="0" smtClean="0">
                    <a:solidFill>
                      <a:srgbClr val="0000CC"/>
                    </a:solidFill>
                    <a:latin typeface="Arial"/>
                  </a:rPr>
                  <a:t>X offset</a:t>
                </a:r>
                <a:endParaRPr lang="en-US" sz="1800" b="1" dirty="0">
                  <a:solidFill>
                    <a:srgbClr val="0000CC"/>
                  </a:solidFill>
                  <a:latin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72114" y="3188734"/>
                <a:ext cx="779935" cy="5193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Arial"/>
                  </a:rPr>
                  <a:t>Eta5</a:t>
                </a:r>
                <a:endParaRPr lang="en-US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21" name="Straight Connector 20"/>
              <p:cNvCxnSpPr>
                <a:stCxn id="15" idx="2"/>
              </p:cNvCxnSpPr>
              <p:nvPr/>
            </p:nvCxnSpPr>
            <p:spPr>
              <a:xfrm>
                <a:off x="5343559" y="4484132"/>
                <a:ext cx="0" cy="3164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212902" y="1288018"/>
              <a:ext cx="76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vertex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7215" y="1556059"/>
              <a:ext cx="91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10°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1394042" y="1563617"/>
              <a:ext cx="455214" cy="341383"/>
            </a:xfrm>
            <a:prstGeom prst="arc">
              <a:avLst>
                <a:gd name="adj1" fmla="val 19275196"/>
                <a:gd name="adj2" fmla="val 2916601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23053" y="1657350"/>
              <a:ext cx="6053" cy="10031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03633" y="1819364"/>
              <a:ext cx="0" cy="81685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3293" y="1821310"/>
              <a:ext cx="625812" cy="92188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0000CC"/>
                  </a:solidFill>
                  <a:latin typeface="Arial"/>
                </a:rPr>
                <a:t>Y offset</a:t>
              </a:r>
              <a:endParaRPr lang="en-US" sz="1800" b="1" dirty="0">
                <a:solidFill>
                  <a:srgbClr val="0000CC"/>
                </a:solidFill>
                <a:latin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8133" y="914400"/>
            <a:ext cx="337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Aligning trackers to zigzag GEM det.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1434" y="2378661"/>
            <a:ext cx="765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tracker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7" name="Picture 3" descr="E:\FNAL_Beam_Test\Tracking_20140605_CMSZZ_posScan_afterCorrection\Sector5_middle\Vs_X\all_Y_11_51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131" y="3124200"/>
            <a:ext cx="3529467" cy="303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096000"/>
            <a:ext cx="314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CC"/>
                </a:solidFill>
                <a:latin typeface="Arial"/>
              </a:rPr>
              <a:t>At a fixed Y offset, check residual sigma and chi-2</a:t>
            </a:r>
            <a:endParaRPr lang="en-US" sz="18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" y="3256002"/>
            <a:ext cx="1891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FF0000"/>
                </a:solidFill>
                <a:latin typeface="Arial"/>
              </a:rPr>
              <a:t>Residual sigma vs. X offset</a:t>
            </a:r>
            <a:endParaRPr lang="en-US" sz="15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" y="4780002"/>
            <a:ext cx="1891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FF0000"/>
                </a:solidFill>
                <a:latin typeface="Arial"/>
              </a:rPr>
              <a:t>Chi2 vs. X offset</a:t>
            </a:r>
            <a:endParaRPr lang="en-US" sz="15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4" y="1068288"/>
            <a:ext cx="2667000" cy="20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84" y="914401"/>
            <a:ext cx="2597726" cy="217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879273" y="3048000"/>
            <a:ext cx="526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CC"/>
                </a:solidFill>
                <a:latin typeface="Arial"/>
              </a:rPr>
              <a:t>At a fixed X offset, check residual mean and chi-2</a:t>
            </a:r>
            <a:endParaRPr lang="en-US" sz="18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38600" y="2341602"/>
            <a:ext cx="1891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FF0000"/>
                </a:solidFill>
                <a:latin typeface="Arial"/>
              </a:rPr>
              <a:t>Residual mean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FF0000"/>
                </a:solidFill>
                <a:latin typeface="Arial"/>
              </a:rPr>
              <a:t>vs. Y offset</a:t>
            </a:r>
            <a:endParaRPr lang="en-US" sz="15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71525" y="1676400"/>
            <a:ext cx="1891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FF0000"/>
                </a:solidFill>
                <a:latin typeface="Arial"/>
              </a:rPr>
              <a:t>Chi2 vs. Y offset</a:t>
            </a:r>
            <a:endParaRPr lang="en-US" sz="15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657598" y="4640805"/>
            <a:ext cx="762002" cy="13919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5400000">
            <a:off x="6025984" y="3522638"/>
            <a:ext cx="376605" cy="457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1674" y="6172200"/>
            <a:ext cx="4959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srgbClr val="0000CC"/>
                </a:solidFill>
                <a:latin typeface="Arial"/>
              </a:rPr>
              <a:t>After checked (X,Y) groups in reasonable ranges, an intersecting point can be found from the scattering plot.</a:t>
            </a:r>
            <a:endParaRPr lang="en-US" sz="1500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7/11/2014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0099" y="1806202"/>
            <a:ext cx="8226445" cy="2226507"/>
            <a:chOff x="540580" y="1846395"/>
            <a:chExt cx="8226445" cy="2226507"/>
          </a:xfrm>
        </p:grpSpPr>
        <p:grpSp>
          <p:nvGrpSpPr>
            <p:cNvPr id="37" name="Group 36"/>
            <p:cNvGrpSpPr/>
            <p:nvPr/>
          </p:nvGrpSpPr>
          <p:grpSpPr>
            <a:xfrm>
              <a:off x="540580" y="1846395"/>
              <a:ext cx="8226445" cy="2226507"/>
              <a:chOff x="176722" y="740600"/>
              <a:chExt cx="8226445" cy="2226507"/>
            </a:xfrm>
          </p:grpSpPr>
          <p:sp>
            <p:nvSpPr>
              <p:cNvPr id="11" name="Abgerundetes Rechteck 10"/>
              <p:cNvSpPr/>
              <p:nvPr/>
            </p:nvSpPr>
            <p:spPr>
              <a:xfrm>
                <a:off x="202218" y="773116"/>
                <a:ext cx="8200949" cy="1936215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pic>
            <p:nvPicPr>
              <p:cNvPr id="13" name="Picture 27" descr="uli_nucleon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8760000">
                <a:off x="6722426" y="1044062"/>
                <a:ext cx="1066800" cy="842963"/>
              </a:xfrm>
              <a:prstGeom prst="rect">
                <a:avLst/>
              </a:prstGeom>
              <a:noFill/>
            </p:spPr>
          </p:pic>
          <p:sp>
            <p:nvSpPr>
              <p:cNvPr id="14" name="Textfeld 13"/>
              <p:cNvSpPr txBox="1"/>
              <p:nvPr/>
            </p:nvSpPr>
            <p:spPr>
              <a:xfrm>
                <a:off x="520802" y="740600"/>
                <a:ext cx="67810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How are sea quarks and gluons </a:t>
                </a:r>
                <a:r>
                  <a:rPr lang="en-US" sz="2000" u="sng" dirty="0">
                    <a:solidFill>
                      <a:srgbClr val="FF0000"/>
                    </a:solidFill>
                  </a:rPr>
                  <a:t>and their </a:t>
                </a:r>
                <a:r>
                  <a:rPr lang="en-US" sz="2000" u="sng" dirty="0" smtClean="0">
                    <a:solidFill>
                      <a:srgbClr val="FF0000"/>
                    </a:solidFill>
                  </a:rPr>
                  <a:t>spins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</a:rPr>
                  <a:t>distributed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in space and momentum inside the nucleon?</a:t>
                </a:r>
                <a:endParaRPr lang="en-US" sz="20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4" name="Gruppierung 7"/>
              <p:cNvGrpSpPr/>
              <p:nvPr/>
            </p:nvGrpSpPr>
            <p:grpSpPr>
              <a:xfrm>
                <a:off x="176722" y="1523707"/>
                <a:ext cx="871268" cy="538346"/>
                <a:chOff x="-75398" y="1981565"/>
                <a:chExt cx="1069596" cy="716388"/>
              </a:xfrm>
            </p:grpSpPr>
            <p:pic>
              <p:nvPicPr>
                <p:cNvPr id="16" name="Bild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981565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17" name="Textfeld 16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8" name="Textfeld 17"/>
              <p:cNvSpPr txBox="1"/>
              <p:nvPr/>
            </p:nvSpPr>
            <p:spPr>
              <a:xfrm>
                <a:off x="599919" y="1448493"/>
                <a:ext cx="632897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How are these quark and gluon distributions correlated with the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over all nucleon </a:t>
                </a:r>
                <a:r>
                  <a:rPr lang="en-US" sz="1600" b="0" dirty="0"/>
                  <a:t>properties, such as spin direction?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grpSp>
            <p:nvGrpSpPr>
              <p:cNvPr id="5" name="Gruppierung 7"/>
              <p:cNvGrpSpPr/>
              <p:nvPr/>
            </p:nvGrpSpPr>
            <p:grpSpPr>
              <a:xfrm>
                <a:off x="176722" y="2037190"/>
                <a:ext cx="871268" cy="929917"/>
                <a:chOff x="-75398" y="1460494"/>
                <a:chExt cx="1069596" cy="1237459"/>
              </a:xfrm>
            </p:grpSpPr>
            <p:pic>
              <p:nvPicPr>
                <p:cNvPr id="21" name="Bild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460494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22" name="Textfeld 21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3" name="Textfeld 22"/>
              <p:cNvSpPr txBox="1"/>
              <p:nvPr/>
            </p:nvSpPr>
            <p:spPr>
              <a:xfrm>
                <a:off x="599919" y="2012974"/>
                <a:ext cx="52645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What is the role of the motion of sea quarks and gluons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in </a:t>
                </a:r>
                <a:r>
                  <a:rPr lang="en-US" sz="1600" b="0" dirty="0"/>
                  <a:t>building </a:t>
                </a:r>
                <a:r>
                  <a:rPr lang="en-US" sz="1600" b="0" dirty="0" smtClean="0"/>
                  <a:t>the nucleon spin (</a:t>
                </a:r>
                <a:r>
                  <a:rPr lang="en-US" sz="1600" b="0" dirty="0" smtClean="0">
                    <a:sym typeface="Symbol" panose="05050102010706020507" pitchFamily="18" charset="2"/>
                  </a:rPr>
                  <a:t> angular momentum)</a:t>
                </a:r>
                <a:r>
                  <a:rPr lang="en-US" sz="1600" b="0" dirty="0" smtClean="0"/>
                  <a:t>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pic>
            <p:nvPicPr>
              <p:cNvPr id="49" name="Bild 2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23410" y="1819150"/>
                <a:ext cx="1183405" cy="932380"/>
              </a:xfrm>
              <a:prstGeom prst="rect">
                <a:avLst/>
              </a:prstGeom>
            </p:spPr>
          </p:pic>
        </p:grpSp>
        <p:grpSp>
          <p:nvGrpSpPr>
            <p:cNvPr id="115" name="Group 114"/>
            <p:cNvGrpSpPr>
              <a:grpSpLocks noChangeAspect="1"/>
            </p:cNvGrpSpPr>
            <p:nvPr/>
          </p:nvGrpSpPr>
          <p:grpSpPr>
            <a:xfrm rot="1500000">
              <a:off x="7765857" y="2803355"/>
              <a:ext cx="865231" cy="865231"/>
              <a:chOff x="1676400" y="533400"/>
              <a:chExt cx="1442051" cy="1442051"/>
            </a:xfrm>
          </p:grpSpPr>
          <p:pic>
            <p:nvPicPr>
              <p:cNvPr id="116" name="Picture 115" descr="caution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400" y="533400"/>
                <a:ext cx="1442051" cy="1442051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1804650" y="1201510"/>
                <a:ext cx="1152879" cy="666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rgbClr val="0000FF"/>
                    </a:solidFill>
                  </a:rPr>
                  <a:t>only at </a:t>
                </a:r>
              </a:p>
              <a:p>
                <a:pPr algn="ctr"/>
                <a:r>
                  <a:rPr lang="en-US" sz="1000" dirty="0" smtClean="0">
                    <a:solidFill>
                      <a:srgbClr val="0000FF"/>
                    </a:solidFill>
                  </a:rPr>
                  <a:t>EIC</a:t>
                </a:r>
                <a:endParaRPr lang="en-US" sz="1000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63824" y="4164512"/>
            <a:ext cx="8867795" cy="2194758"/>
            <a:chOff x="138622" y="2681584"/>
            <a:chExt cx="8867795" cy="2194758"/>
          </a:xfrm>
        </p:grpSpPr>
        <p:grpSp>
          <p:nvGrpSpPr>
            <p:cNvPr id="51" name="Group 50"/>
            <p:cNvGrpSpPr/>
            <p:nvPr/>
          </p:nvGrpSpPr>
          <p:grpSpPr>
            <a:xfrm>
              <a:off x="138622" y="2681584"/>
              <a:ext cx="8867795" cy="2194758"/>
              <a:chOff x="176722" y="772349"/>
              <a:chExt cx="8867795" cy="2194758"/>
            </a:xfrm>
          </p:grpSpPr>
          <p:sp>
            <p:nvSpPr>
              <p:cNvPr id="52" name="Abgerundetes Rechteck 10"/>
              <p:cNvSpPr/>
              <p:nvPr/>
            </p:nvSpPr>
            <p:spPr>
              <a:xfrm>
                <a:off x="202218" y="773116"/>
                <a:ext cx="8842299" cy="2010301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4" name="Textfeld 13"/>
              <p:cNvSpPr txBox="1"/>
              <p:nvPr/>
            </p:nvSpPr>
            <p:spPr>
              <a:xfrm>
                <a:off x="520802" y="772349"/>
                <a:ext cx="657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How does the nuclear environment affect the distribution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of quarks and gluons and their interaction in nuclei?</a:t>
                </a:r>
                <a:endParaRPr lang="en-US" sz="20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55" name="Gruppierung 7"/>
              <p:cNvGrpSpPr/>
              <p:nvPr/>
            </p:nvGrpSpPr>
            <p:grpSpPr>
              <a:xfrm>
                <a:off x="176722" y="1481375"/>
                <a:ext cx="871268" cy="580678"/>
                <a:chOff x="-75398" y="1925233"/>
                <a:chExt cx="1069596" cy="772720"/>
              </a:xfrm>
            </p:grpSpPr>
            <p:pic>
              <p:nvPicPr>
                <p:cNvPr id="62" name="Bild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925233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63" name="Textfeld 16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grpSp>
            <p:nvGrpSpPr>
              <p:cNvPr id="57" name="Gruppierung 7"/>
              <p:cNvGrpSpPr/>
              <p:nvPr/>
            </p:nvGrpSpPr>
            <p:grpSpPr>
              <a:xfrm>
                <a:off x="176722" y="1867862"/>
                <a:ext cx="871268" cy="1099245"/>
                <a:chOff x="-75398" y="1235166"/>
                <a:chExt cx="1069596" cy="1462787"/>
              </a:xfrm>
            </p:grpSpPr>
            <p:pic>
              <p:nvPicPr>
                <p:cNvPr id="60" name="Bild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5398" y="1235166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61" name="Textfeld 21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58" name="Textfeld 22"/>
              <p:cNvSpPr txBox="1"/>
              <p:nvPr/>
            </p:nvSpPr>
            <p:spPr>
              <a:xfrm>
                <a:off x="599919" y="1780148"/>
                <a:ext cx="715151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How does matter respond to fast moving color charge passing </a:t>
                </a:r>
                <a:r>
                  <a:rPr lang="en-US" sz="1600" b="0" dirty="0" smtClean="0"/>
                  <a:t>through it</a:t>
                </a:r>
                <a:r>
                  <a:rPr lang="en-US" sz="1600" b="0" dirty="0"/>
                  <a:t>? </a:t>
                </a:r>
                <a:endParaRPr lang="en-US" sz="1600" b="0" dirty="0" smtClean="0"/>
              </a:p>
              <a:p>
                <a:r>
                  <a:rPr lang="en-US" sz="1600" b="0" dirty="0" smtClean="0"/>
                  <a:t>Is </a:t>
                </a:r>
                <a:r>
                  <a:rPr lang="en-US" sz="1600" b="0" dirty="0"/>
                  <a:t>this response different for light and heavy quarks?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sp>
            <p:nvSpPr>
              <p:cNvPr id="56" name="Textfeld 17"/>
              <p:cNvSpPr txBox="1"/>
              <p:nvPr/>
            </p:nvSpPr>
            <p:spPr>
              <a:xfrm>
                <a:off x="599919" y="1437910"/>
                <a:ext cx="84340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How does the transverse spatial distribution of gluons compare to </a:t>
                </a:r>
                <a:r>
                  <a:rPr lang="en-US" sz="1600" b="0" dirty="0" smtClean="0"/>
                  <a:t>that in the nucleon</a:t>
                </a:r>
                <a:r>
                  <a:rPr lang="en-US" sz="1600" b="0" dirty="0"/>
                  <a:t>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4" name="Group 2"/>
            <p:cNvGrpSpPr>
              <a:grpSpLocks/>
            </p:cNvGrpSpPr>
            <p:nvPr/>
          </p:nvGrpSpPr>
          <p:grpSpPr bwMode="auto">
            <a:xfrm>
              <a:off x="7233802" y="3602025"/>
              <a:ext cx="1772613" cy="1128726"/>
              <a:chOff x="-57" y="125"/>
              <a:chExt cx="3628" cy="2065"/>
            </a:xfrm>
          </p:grpSpPr>
          <p:grpSp>
            <p:nvGrpSpPr>
              <p:cNvPr id="65" name="Group 3"/>
              <p:cNvGrpSpPr>
                <a:grpSpLocks/>
              </p:cNvGrpSpPr>
              <p:nvPr/>
            </p:nvGrpSpPr>
            <p:grpSpPr bwMode="auto">
              <a:xfrm>
                <a:off x="879" y="130"/>
                <a:ext cx="2058" cy="2060"/>
                <a:chOff x="0" y="0"/>
                <a:chExt cx="2058" cy="2060"/>
              </a:xfrm>
            </p:grpSpPr>
            <p:sp>
              <p:nvSpPr>
                <p:cNvPr id="101" name="Oval 4"/>
                <p:cNvSpPr>
                  <a:spLocks/>
                </p:cNvSpPr>
                <p:nvPr/>
              </p:nvSpPr>
              <p:spPr bwMode="auto">
                <a:xfrm>
                  <a:off x="395" y="107"/>
                  <a:ext cx="625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2" name="Oval 5"/>
                <p:cNvSpPr>
                  <a:spLocks/>
                </p:cNvSpPr>
                <p:nvPr/>
              </p:nvSpPr>
              <p:spPr bwMode="auto">
                <a:xfrm>
                  <a:off x="588" y="396"/>
                  <a:ext cx="630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3" name="Oval 6"/>
                <p:cNvSpPr>
                  <a:spLocks/>
                </p:cNvSpPr>
                <p:nvPr/>
              </p:nvSpPr>
              <p:spPr bwMode="auto">
                <a:xfrm>
                  <a:off x="114" y="399"/>
                  <a:ext cx="627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4" name="Oval 7"/>
                <p:cNvSpPr>
                  <a:spLocks/>
                </p:cNvSpPr>
                <p:nvPr/>
              </p:nvSpPr>
              <p:spPr bwMode="auto">
                <a:xfrm>
                  <a:off x="1286" y="892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5" name="Oval 8"/>
                <p:cNvSpPr>
                  <a:spLocks/>
                </p:cNvSpPr>
                <p:nvPr/>
              </p:nvSpPr>
              <p:spPr bwMode="auto">
                <a:xfrm>
                  <a:off x="842" y="1436"/>
                  <a:ext cx="628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6" name="Oval 9"/>
                <p:cNvSpPr>
                  <a:spLocks/>
                </p:cNvSpPr>
                <p:nvPr/>
              </p:nvSpPr>
              <p:spPr bwMode="auto">
                <a:xfrm>
                  <a:off x="1119" y="128"/>
                  <a:ext cx="626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7" name="Oval 10"/>
                <p:cNvSpPr>
                  <a:spLocks/>
                </p:cNvSpPr>
                <p:nvPr/>
              </p:nvSpPr>
              <p:spPr bwMode="auto">
                <a:xfrm>
                  <a:off x="752" y="0"/>
                  <a:ext cx="632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8" name="Oval 11"/>
                <p:cNvSpPr>
                  <a:spLocks/>
                </p:cNvSpPr>
                <p:nvPr/>
              </p:nvSpPr>
              <p:spPr bwMode="auto">
                <a:xfrm>
                  <a:off x="1430" y="490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09" name="Oval 12"/>
                <p:cNvSpPr>
                  <a:spLocks/>
                </p:cNvSpPr>
                <p:nvPr/>
              </p:nvSpPr>
              <p:spPr bwMode="auto">
                <a:xfrm>
                  <a:off x="424" y="791"/>
                  <a:ext cx="632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0" name="Oval 13"/>
                <p:cNvSpPr>
                  <a:spLocks/>
                </p:cNvSpPr>
                <p:nvPr/>
              </p:nvSpPr>
              <p:spPr bwMode="auto">
                <a:xfrm>
                  <a:off x="0" y="891"/>
                  <a:ext cx="628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1" name="Oval 14"/>
                <p:cNvSpPr>
                  <a:spLocks/>
                </p:cNvSpPr>
                <p:nvPr/>
              </p:nvSpPr>
              <p:spPr bwMode="auto">
                <a:xfrm>
                  <a:off x="351" y="1326"/>
                  <a:ext cx="628" cy="62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2" name="Oval 15"/>
                <p:cNvSpPr>
                  <a:spLocks/>
                </p:cNvSpPr>
                <p:nvPr/>
              </p:nvSpPr>
              <p:spPr bwMode="auto">
                <a:xfrm>
                  <a:off x="842" y="1128"/>
                  <a:ext cx="628" cy="62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3" name="Oval 16"/>
                <p:cNvSpPr>
                  <a:spLocks/>
                </p:cNvSpPr>
                <p:nvPr/>
              </p:nvSpPr>
              <p:spPr bwMode="auto">
                <a:xfrm>
                  <a:off x="917" y="672"/>
                  <a:ext cx="63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4" name="Oval 17"/>
                <p:cNvSpPr>
                  <a:spLocks/>
                </p:cNvSpPr>
                <p:nvPr/>
              </p:nvSpPr>
              <p:spPr bwMode="auto">
                <a:xfrm>
                  <a:off x="1245" y="1229"/>
                  <a:ext cx="631" cy="62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FF00"/>
                    </a:gs>
                    <a:gs pos="100000">
                      <a:srgbClr val="00AE00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18"/>
              <p:cNvGrpSpPr>
                <a:grpSpLocks/>
              </p:cNvGrpSpPr>
              <p:nvPr/>
            </p:nvGrpSpPr>
            <p:grpSpPr bwMode="auto">
              <a:xfrm>
                <a:off x="1272" y="165"/>
                <a:ext cx="1568" cy="1879"/>
                <a:chOff x="0" y="0"/>
                <a:chExt cx="1568" cy="1878"/>
              </a:xfrm>
            </p:grpSpPr>
            <p:sp>
              <p:nvSpPr>
                <p:cNvPr id="79" name="Freeform 19"/>
                <p:cNvSpPr>
                  <a:spLocks/>
                </p:cNvSpPr>
                <p:nvPr/>
              </p:nvSpPr>
              <p:spPr bwMode="auto">
                <a:xfrm rot="-660000">
                  <a:off x="437" y="499"/>
                  <a:ext cx="527" cy="369"/>
                </a:xfrm>
                <a:custGeom>
                  <a:avLst/>
                  <a:gdLst>
                    <a:gd name="T0" fmla="*/ 0 w 19443"/>
                    <a:gd name="T1" fmla="*/ 369 h 21600"/>
                    <a:gd name="T2" fmla="*/ 172 w 19443"/>
                    <a:gd name="T3" fmla="*/ 265 h 21600"/>
                    <a:gd name="T4" fmla="*/ 143 w 19443"/>
                    <a:gd name="T5" fmla="*/ 333 h 21600"/>
                    <a:gd name="T6" fmla="*/ 78 w 19443"/>
                    <a:gd name="T7" fmla="*/ 330 h 21600"/>
                    <a:gd name="T8" fmla="*/ 168 w 19443"/>
                    <a:gd name="T9" fmla="*/ 212 h 21600"/>
                    <a:gd name="T10" fmla="*/ 323 w 19443"/>
                    <a:gd name="T11" fmla="*/ 174 h 21600"/>
                    <a:gd name="T12" fmla="*/ 297 w 19443"/>
                    <a:gd name="T13" fmla="*/ 231 h 21600"/>
                    <a:gd name="T14" fmla="*/ 234 w 19443"/>
                    <a:gd name="T15" fmla="*/ 210 h 21600"/>
                    <a:gd name="T16" fmla="*/ 326 w 19443"/>
                    <a:gd name="T17" fmla="*/ 117 h 21600"/>
                    <a:gd name="T18" fmla="*/ 484 w 19443"/>
                    <a:gd name="T19" fmla="*/ 77 h 21600"/>
                    <a:gd name="T20" fmla="*/ 448 w 19443"/>
                    <a:gd name="T21" fmla="*/ 139 h 21600"/>
                    <a:gd name="T22" fmla="*/ 390 w 19443"/>
                    <a:gd name="T23" fmla="*/ 124 h 21600"/>
                    <a:gd name="T24" fmla="*/ 52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0" name="Freeform 20"/>
                <p:cNvSpPr>
                  <a:spLocks/>
                </p:cNvSpPr>
                <p:nvPr/>
              </p:nvSpPr>
              <p:spPr bwMode="auto">
                <a:xfrm>
                  <a:off x="947" y="869"/>
                  <a:ext cx="621" cy="298"/>
                </a:xfrm>
                <a:custGeom>
                  <a:avLst/>
                  <a:gdLst>
                    <a:gd name="T0" fmla="*/ 0 w 19898"/>
                    <a:gd name="T1" fmla="*/ 0 h 21600"/>
                    <a:gd name="T2" fmla="*/ 200 w 19898"/>
                    <a:gd name="T3" fmla="*/ 79 h 21600"/>
                    <a:gd name="T4" fmla="*/ 157 w 19898"/>
                    <a:gd name="T5" fmla="*/ 12 h 21600"/>
                    <a:gd name="T6" fmla="*/ 92 w 19898"/>
                    <a:gd name="T7" fmla="*/ 33 h 21600"/>
                    <a:gd name="T8" fmla="*/ 204 w 19898"/>
                    <a:gd name="T9" fmla="*/ 136 h 21600"/>
                    <a:gd name="T10" fmla="*/ 375 w 19898"/>
                    <a:gd name="T11" fmla="*/ 150 h 21600"/>
                    <a:gd name="T12" fmla="*/ 338 w 19898"/>
                    <a:gd name="T13" fmla="*/ 94 h 21600"/>
                    <a:gd name="T14" fmla="*/ 275 w 19898"/>
                    <a:gd name="T15" fmla="*/ 126 h 21600"/>
                    <a:gd name="T16" fmla="*/ 388 w 19898"/>
                    <a:gd name="T17" fmla="*/ 208 h 21600"/>
                    <a:gd name="T18" fmla="*/ 564 w 19898"/>
                    <a:gd name="T19" fmla="*/ 228 h 21600"/>
                    <a:gd name="T20" fmla="*/ 514 w 19898"/>
                    <a:gd name="T21" fmla="*/ 164 h 21600"/>
                    <a:gd name="T22" fmla="*/ 455 w 19898"/>
                    <a:gd name="T23" fmla="*/ 191 h 21600"/>
                    <a:gd name="T24" fmla="*/ 621 w 19898"/>
                    <a:gd name="T25" fmla="*/ 298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898" h="21600">
                      <a:moveTo>
                        <a:pt x="0" y="0"/>
                      </a:moveTo>
                      <a:cubicBezTo>
                        <a:pt x="2302" y="6426"/>
                        <a:pt x="5335" y="7238"/>
                        <a:pt x="6396" y="5727"/>
                      </a:cubicBezTo>
                      <a:cubicBezTo>
                        <a:pt x="7457" y="4216"/>
                        <a:pt x="5025" y="857"/>
                        <a:pt x="5025" y="857"/>
                      </a:cubicBezTo>
                      <a:cubicBezTo>
                        <a:pt x="5025" y="857"/>
                        <a:pt x="3003" y="0"/>
                        <a:pt x="2953" y="2367"/>
                      </a:cubicBezTo>
                      <a:cubicBezTo>
                        <a:pt x="2903" y="4735"/>
                        <a:pt x="6546" y="9830"/>
                        <a:pt x="6546" y="9830"/>
                      </a:cubicBezTo>
                      <a:cubicBezTo>
                        <a:pt x="6546" y="9830"/>
                        <a:pt x="12422" y="13393"/>
                        <a:pt x="12031" y="10845"/>
                      </a:cubicBezTo>
                      <a:cubicBezTo>
                        <a:pt x="11641" y="8297"/>
                        <a:pt x="12572" y="8387"/>
                        <a:pt x="10830" y="6832"/>
                      </a:cubicBezTo>
                      <a:cubicBezTo>
                        <a:pt x="9088" y="5276"/>
                        <a:pt x="8818" y="9154"/>
                        <a:pt x="8818" y="9154"/>
                      </a:cubicBezTo>
                      <a:cubicBezTo>
                        <a:pt x="8818" y="9154"/>
                        <a:pt x="10490" y="14069"/>
                        <a:pt x="12442" y="15106"/>
                      </a:cubicBezTo>
                      <a:cubicBezTo>
                        <a:pt x="14393" y="16144"/>
                        <a:pt x="14573" y="17046"/>
                        <a:pt x="18087" y="16549"/>
                      </a:cubicBezTo>
                      <a:cubicBezTo>
                        <a:pt x="21600" y="16053"/>
                        <a:pt x="16465" y="11905"/>
                        <a:pt x="16465" y="11905"/>
                      </a:cubicBezTo>
                      <a:cubicBezTo>
                        <a:pt x="16465" y="11905"/>
                        <a:pt x="14573" y="10665"/>
                        <a:pt x="14573" y="13866"/>
                      </a:cubicBezTo>
                      <a:cubicBezTo>
                        <a:pt x="14573" y="17068"/>
                        <a:pt x="19778" y="20969"/>
                        <a:pt x="19898" y="2160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1" name="Freeform 21"/>
                <p:cNvSpPr>
                  <a:spLocks/>
                </p:cNvSpPr>
                <p:nvPr/>
              </p:nvSpPr>
              <p:spPr bwMode="auto">
                <a:xfrm>
                  <a:off x="0" y="760"/>
                  <a:ext cx="1156" cy="240"/>
                </a:xfrm>
                <a:custGeom>
                  <a:avLst/>
                  <a:gdLst>
                    <a:gd name="T0" fmla="*/ 0 w 21600"/>
                    <a:gd name="T1" fmla="*/ 240 h 21600"/>
                    <a:gd name="T2" fmla="*/ 282 w 21600"/>
                    <a:gd name="T3" fmla="*/ 240 h 21600"/>
                    <a:gd name="T4" fmla="*/ 488 w 21600"/>
                    <a:gd name="T5" fmla="*/ 144 h 21600"/>
                    <a:gd name="T6" fmla="*/ 688 w 21600"/>
                    <a:gd name="T7" fmla="*/ 165 h 21600"/>
                    <a:gd name="T8" fmla="*/ 929 w 21600"/>
                    <a:gd name="T9" fmla="*/ 123 h 21600"/>
                    <a:gd name="T10" fmla="*/ 1156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272" y="21600"/>
                      </a:lnTo>
                      <a:lnTo>
                        <a:pt x="9126" y="12971"/>
                      </a:lnTo>
                      <a:lnTo>
                        <a:pt x="12853" y="14820"/>
                      </a:lnTo>
                      <a:lnTo>
                        <a:pt x="17355" y="11094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672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82" name="Group 22"/>
                <p:cNvGrpSpPr>
                  <a:grpSpLocks/>
                </p:cNvGrpSpPr>
                <p:nvPr/>
              </p:nvGrpSpPr>
              <p:grpSpPr bwMode="auto">
                <a:xfrm>
                  <a:off x="78" y="994"/>
                  <a:ext cx="443" cy="852"/>
                  <a:chOff x="0" y="0"/>
                  <a:chExt cx="443" cy="852"/>
                </a:xfrm>
              </p:grpSpPr>
              <p:sp>
                <p:nvSpPr>
                  <p:cNvPr id="99" name="Freeform 23"/>
                  <p:cNvSpPr>
                    <a:spLocks/>
                  </p:cNvSpPr>
                  <p:nvPr/>
                </p:nvSpPr>
                <p:spPr bwMode="auto">
                  <a:xfrm>
                    <a:off x="149" y="0"/>
                    <a:ext cx="145" cy="560"/>
                  </a:xfrm>
                  <a:custGeom>
                    <a:avLst/>
                    <a:gdLst>
                      <a:gd name="T0" fmla="*/ 41 w 16954"/>
                      <a:gd name="T1" fmla="*/ 0 h 21225"/>
                      <a:gd name="T2" fmla="*/ 64 w 16954"/>
                      <a:gd name="T3" fmla="*/ 175 h 21225"/>
                      <a:gd name="T4" fmla="*/ 116 w 16954"/>
                      <a:gd name="T5" fmla="*/ 117 h 21225"/>
                      <a:gd name="T6" fmla="*/ 56 w 16954"/>
                      <a:gd name="T7" fmla="*/ 79 h 21225"/>
                      <a:gd name="T8" fmla="*/ 0 w 16954"/>
                      <a:gd name="T9" fmla="*/ 199 h 21225"/>
                      <a:gd name="T10" fmla="*/ 79 w 16954"/>
                      <a:gd name="T11" fmla="*/ 328 h 21225"/>
                      <a:gd name="T12" fmla="*/ 122 w 16954"/>
                      <a:gd name="T13" fmla="*/ 280 h 21225"/>
                      <a:gd name="T14" fmla="*/ 50 w 16954"/>
                      <a:gd name="T15" fmla="*/ 247 h 21225"/>
                      <a:gd name="T16" fmla="*/ 20 w 16954"/>
                      <a:gd name="T17" fmla="*/ 358 h 21225"/>
                      <a:gd name="T18" fmla="*/ 95 w 16954"/>
                      <a:gd name="T19" fmla="*/ 493 h 21225"/>
                      <a:gd name="T20" fmla="*/ 141 w 16954"/>
                      <a:gd name="T21" fmla="*/ 432 h 21225"/>
                      <a:gd name="T22" fmla="*/ 77 w 16954"/>
                      <a:gd name="T23" fmla="*/ 400 h 21225"/>
                      <a:gd name="T24" fmla="*/ 47 w 16954"/>
                      <a:gd name="T25" fmla="*/ 560 h 2122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54" h="21225">
                        <a:moveTo>
                          <a:pt x="4842" y="0"/>
                        </a:moveTo>
                        <a:cubicBezTo>
                          <a:pt x="-2279" y="3232"/>
                          <a:pt x="2373" y="5972"/>
                          <a:pt x="7453" y="6618"/>
                        </a:cubicBezTo>
                        <a:cubicBezTo>
                          <a:pt x="12532" y="7265"/>
                          <a:pt x="13529" y="4447"/>
                          <a:pt x="13529" y="4447"/>
                        </a:cubicBezTo>
                        <a:cubicBezTo>
                          <a:pt x="13529" y="4447"/>
                          <a:pt x="10918" y="2585"/>
                          <a:pt x="6551" y="2999"/>
                        </a:cubicBezTo>
                        <a:cubicBezTo>
                          <a:pt x="2136" y="3413"/>
                          <a:pt x="0" y="7536"/>
                          <a:pt x="0" y="7536"/>
                        </a:cubicBezTo>
                        <a:cubicBezTo>
                          <a:pt x="0" y="7536"/>
                          <a:pt x="5412" y="13262"/>
                          <a:pt x="9257" y="12422"/>
                        </a:cubicBezTo>
                        <a:cubicBezTo>
                          <a:pt x="13102" y="11569"/>
                          <a:pt x="15048" y="12409"/>
                          <a:pt x="14241" y="10600"/>
                        </a:cubicBezTo>
                        <a:cubicBezTo>
                          <a:pt x="13482" y="8790"/>
                          <a:pt x="5886" y="9346"/>
                          <a:pt x="5886" y="9346"/>
                        </a:cubicBezTo>
                        <a:cubicBezTo>
                          <a:pt x="5886" y="9346"/>
                          <a:pt x="332" y="11750"/>
                          <a:pt x="2326" y="13573"/>
                        </a:cubicBezTo>
                        <a:cubicBezTo>
                          <a:pt x="4367" y="15408"/>
                          <a:pt x="2990" y="15809"/>
                          <a:pt x="11156" y="18704"/>
                        </a:cubicBezTo>
                        <a:cubicBezTo>
                          <a:pt x="19321" y="21600"/>
                          <a:pt x="16473" y="16365"/>
                          <a:pt x="16473" y="16365"/>
                        </a:cubicBezTo>
                        <a:cubicBezTo>
                          <a:pt x="16473" y="16365"/>
                          <a:pt x="14859" y="14490"/>
                          <a:pt x="9019" y="15176"/>
                        </a:cubicBezTo>
                        <a:cubicBezTo>
                          <a:pt x="3180" y="15874"/>
                          <a:pt x="6408" y="20992"/>
                          <a:pt x="5459" y="21225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100" name="AutoShape 24"/>
                  <p:cNvSpPr>
                    <a:spLocks/>
                  </p:cNvSpPr>
                  <p:nvPr/>
                </p:nvSpPr>
                <p:spPr bwMode="auto">
                  <a:xfrm rot="2700000">
                    <a:off x="90" y="447"/>
                    <a:ext cx="261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25"/>
                <p:cNvGrpSpPr>
                  <a:grpSpLocks/>
                </p:cNvGrpSpPr>
                <p:nvPr/>
              </p:nvGrpSpPr>
              <p:grpSpPr bwMode="auto">
                <a:xfrm>
                  <a:off x="505" y="925"/>
                  <a:ext cx="443" cy="832"/>
                  <a:chOff x="0" y="0"/>
                  <a:chExt cx="442" cy="832"/>
                </a:xfrm>
              </p:grpSpPr>
              <p:sp>
                <p:nvSpPr>
                  <p:cNvPr id="97" name="Freeform 26"/>
                  <p:cNvSpPr>
                    <a:spLocks/>
                  </p:cNvSpPr>
                  <p:nvPr/>
                </p:nvSpPr>
                <p:spPr bwMode="auto">
                  <a:xfrm>
                    <a:off x="133" y="0"/>
                    <a:ext cx="146" cy="560"/>
                  </a:xfrm>
                  <a:custGeom>
                    <a:avLst/>
                    <a:gdLst>
                      <a:gd name="T0" fmla="*/ 42 w 16914"/>
                      <a:gd name="T1" fmla="*/ 0 h 21238"/>
                      <a:gd name="T2" fmla="*/ 63 w 16914"/>
                      <a:gd name="T3" fmla="*/ 174 h 21238"/>
                      <a:gd name="T4" fmla="*/ 118 w 16914"/>
                      <a:gd name="T5" fmla="*/ 117 h 21238"/>
                      <a:gd name="T6" fmla="*/ 57 w 16914"/>
                      <a:gd name="T7" fmla="*/ 78 h 21238"/>
                      <a:gd name="T8" fmla="*/ 0 w 16914"/>
                      <a:gd name="T9" fmla="*/ 198 h 21238"/>
                      <a:gd name="T10" fmla="*/ 80 w 16914"/>
                      <a:gd name="T11" fmla="*/ 327 h 21238"/>
                      <a:gd name="T12" fmla="*/ 124 w 16914"/>
                      <a:gd name="T13" fmla="*/ 279 h 21238"/>
                      <a:gd name="T14" fmla="*/ 51 w 16914"/>
                      <a:gd name="T15" fmla="*/ 246 h 21238"/>
                      <a:gd name="T16" fmla="*/ 20 w 16914"/>
                      <a:gd name="T17" fmla="*/ 358 h 21238"/>
                      <a:gd name="T18" fmla="*/ 96 w 16914"/>
                      <a:gd name="T19" fmla="*/ 493 h 21238"/>
                      <a:gd name="T20" fmla="*/ 142 w 16914"/>
                      <a:gd name="T21" fmla="*/ 430 h 21238"/>
                      <a:gd name="T22" fmla="*/ 78 w 16914"/>
                      <a:gd name="T23" fmla="*/ 398 h 21238"/>
                      <a:gd name="T24" fmla="*/ 47 w 16914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8" name="AutoShape 27"/>
                  <p:cNvSpPr>
                    <a:spLocks/>
                  </p:cNvSpPr>
                  <p:nvPr/>
                </p:nvSpPr>
                <p:spPr bwMode="auto">
                  <a:xfrm rot="2700000">
                    <a:off x="91" y="427"/>
                    <a:ext cx="260" cy="366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4" name="Rectangle 28"/>
                <p:cNvSpPr>
                  <a:spLocks/>
                </p:cNvSpPr>
                <p:nvPr/>
              </p:nvSpPr>
              <p:spPr bwMode="auto">
                <a:xfrm>
                  <a:off x="211" y="663"/>
                  <a:ext cx="210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200" b="1" dirty="0">
                      <a:solidFill>
                        <a:schemeClr val="tx1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q</a:t>
                  </a:r>
                </a:p>
              </p:txBody>
            </p:sp>
            <p:grpSp>
              <p:nvGrpSpPr>
                <p:cNvPr id="85" name="Group 29"/>
                <p:cNvGrpSpPr>
                  <a:grpSpLocks/>
                </p:cNvGrpSpPr>
                <p:nvPr/>
              </p:nvGrpSpPr>
              <p:grpSpPr bwMode="auto">
                <a:xfrm>
                  <a:off x="1004" y="1046"/>
                  <a:ext cx="441" cy="832"/>
                  <a:chOff x="0" y="0"/>
                  <a:chExt cx="441" cy="832"/>
                </a:xfrm>
              </p:grpSpPr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>
                    <a:off x="131" y="0"/>
                    <a:ext cx="145" cy="560"/>
                  </a:xfrm>
                  <a:custGeom>
                    <a:avLst/>
                    <a:gdLst>
                      <a:gd name="T0" fmla="*/ 42 w 16891"/>
                      <a:gd name="T1" fmla="*/ 0 h 21238"/>
                      <a:gd name="T2" fmla="*/ 62 w 16891"/>
                      <a:gd name="T3" fmla="*/ 174 h 21238"/>
                      <a:gd name="T4" fmla="*/ 117 w 16891"/>
                      <a:gd name="T5" fmla="*/ 117 h 21238"/>
                      <a:gd name="T6" fmla="*/ 56 w 16891"/>
                      <a:gd name="T7" fmla="*/ 78 h 21238"/>
                      <a:gd name="T8" fmla="*/ 0 w 16891"/>
                      <a:gd name="T9" fmla="*/ 198 h 21238"/>
                      <a:gd name="T10" fmla="*/ 80 w 16891"/>
                      <a:gd name="T11" fmla="*/ 327 h 21238"/>
                      <a:gd name="T12" fmla="*/ 123 w 16891"/>
                      <a:gd name="T13" fmla="*/ 279 h 21238"/>
                      <a:gd name="T14" fmla="*/ 51 w 16891"/>
                      <a:gd name="T15" fmla="*/ 246 h 21238"/>
                      <a:gd name="T16" fmla="*/ 20 w 16891"/>
                      <a:gd name="T17" fmla="*/ 358 h 21238"/>
                      <a:gd name="T18" fmla="*/ 95 w 16891"/>
                      <a:gd name="T19" fmla="*/ 493 h 21238"/>
                      <a:gd name="T20" fmla="*/ 141 w 16891"/>
                      <a:gd name="T21" fmla="*/ 430 h 21238"/>
                      <a:gd name="T22" fmla="*/ 77 w 16891"/>
                      <a:gd name="T23" fmla="*/ 398 h 21238"/>
                      <a:gd name="T24" fmla="*/ 47 w 16891"/>
                      <a:gd name="T25" fmla="*/ 560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891" h="21238">
                        <a:moveTo>
                          <a:pt x="4842" y="0"/>
                        </a:moveTo>
                        <a:cubicBezTo>
                          <a:pt x="-2279" y="3208"/>
                          <a:pt x="2373" y="5976"/>
                          <a:pt x="7216" y="6609"/>
                        </a:cubicBezTo>
                        <a:cubicBezTo>
                          <a:pt x="12010" y="7256"/>
                          <a:pt x="13624" y="4423"/>
                          <a:pt x="13624" y="4423"/>
                        </a:cubicBezTo>
                        <a:cubicBezTo>
                          <a:pt x="13624" y="4423"/>
                          <a:pt x="11108" y="2548"/>
                          <a:pt x="6551" y="2962"/>
                        </a:cubicBezTo>
                        <a:cubicBezTo>
                          <a:pt x="1994" y="3389"/>
                          <a:pt x="0" y="7528"/>
                          <a:pt x="0" y="7528"/>
                        </a:cubicBezTo>
                        <a:cubicBezTo>
                          <a:pt x="0" y="7528"/>
                          <a:pt x="5412" y="13232"/>
                          <a:pt x="9304" y="12391"/>
                        </a:cubicBezTo>
                        <a:cubicBezTo>
                          <a:pt x="13150" y="11550"/>
                          <a:pt x="14954" y="12339"/>
                          <a:pt x="14289" y="10580"/>
                        </a:cubicBezTo>
                        <a:cubicBezTo>
                          <a:pt x="13672" y="8834"/>
                          <a:pt x="5886" y="9338"/>
                          <a:pt x="5886" y="9338"/>
                        </a:cubicBezTo>
                        <a:cubicBezTo>
                          <a:pt x="5886" y="9338"/>
                          <a:pt x="142" y="11731"/>
                          <a:pt x="2326" y="13581"/>
                        </a:cubicBezTo>
                        <a:cubicBezTo>
                          <a:pt x="4557" y="15443"/>
                          <a:pt x="2896" y="15793"/>
                          <a:pt x="11108" y="18703"/>
                        </a:cubicBezTo>
                        <a:cubicBezTo>
                          <a:pt x="19321" y="21600"/>
                          <a:pt x="16378" y="16323"/>
                          <a:pt x="16378" y="16323"/>
                        </a:cubicBezTo>
                        <a:cubicBezTo>
                          <a:pt x="16378" y="16323"/>
                          <a:pt x="14859" y="14525"/>
                          <a:pt x="8972" y="15107"/>
                        </a:cubicBezTo>
                        <a:cubicBezTo>
                          <a:pt x="3085" y="15715"/>
                          <a:pt x="6503" y="20966"/>
                          <a:pt x="5459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31"/>
                  <p:cNvSpPr>
                    <a:spLocks/>
                  </p:cNvSpPr>
                  <p:nvPr/>
                </p:nvSpPr>
                <p:spPr bwMode="auto">
                  <a:xfrm rot="2700000">
                    <a:off x="90" y="430"/>
                    <a:ext cx="260" cy="364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32"/>
                <p:cNvGrpSpPr>
                  <a:grpSpLocks/>
                </p:cNvGrpSpPr>
                <p:nvPr/>
              </p:nvGrpSpPr>
              <p:grpSpPr bwMode="auto">
                <a:xfrm>
                  <a:off x="429" y="324"/>
                  <a:ext cx="253" cy="475"/>
                  <a:chOff x="0" y="0"/>
                  <a:chExt cx="253" cy="475"/>
                </a:xfrm>
              </p:grpSpPr>
              <p:sp>
                <p:nvSpPr>
                  <p:cNvPr id="93" name="Freeform 33"/>
                  <p:cNvSpPr>
                    <a:spLocks/>
                  </p:cNvSpPr>
                  <p:nvPr/>
                </p:nvSpPr>
                <p:spPr bwMode="auto">
                  <a:xfrm rot="-10680000">
                    <a:off x="86" y="155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4" name="AutoShape 34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" name="Freeform 35"/>
                <p:cNvSpPr>
                  <a:spLocks/>
                </p:cNvSpPr>
                <p:nvPr/>
              </p:nvSpPr>
              <p:spPr bwMode="auto">
                <a:xfrm rot="-2400000">
                  <a:off x="610" y="300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8" name="Freeform 36"/>
                <p:cNvSpPr>
                  <a:spLocks/>
                </p:cNvSpPr>
                <p:nvPr/>
              </p:nvSpPr>
              <p:spPr bwMode="auto">
                <a:xfrm rot="479999">
                  <a:off x="944" y="216"/>
                  <a:ext cx="367" cy="256"/>
                </a:xfrm>
                <a:custGeom>
                  <a:avLst/>
                  <a:gdLst>
                    <a:gd name="T0" fmla="*/ 0 w 19443"/>
                    <a:gd name="T1" fmla="*/ 256 h 21600"/>
                    <a:gd name="T2" fmla="*/ 120 w 19443"/>
                    <a:gd name="T3" fmla="*/ 184 h 21600"/>
                    <a:gd name="T4" fmla="*/ 99 w 19443"/>
                    <a:gd name="T5" fmla="*/ 231 h 21600"/>
                    <a:gd name="T6" fmla="*/ 54 w 19443"/>
                    <a:gd name="T7" fmla="*/ 229 h 21600"/>
                    <a:gd name="T8" fmla="*/ 117 w 19443"/>
                    <a:gd name="T9" fmla="*/ 147 h 21600"/>
                    <a:gd name="T10" fmla="*/ 225 w 19443"/>
                    <a:gd name="T11" fmla="*/ 120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3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89" name="Freeform 37"/>
                <p:cNvSpPr>
                  <a:spLocks/>
                </p:cNvSpPr>
                <p:nvPr/>
              </p:nvSpPr>
              <p:spPr bwMode="auto">
                <a:xfrm rot="-1739999">
                  <a:off x="830" y="129"/>
                  <a:ext cx="367" cy="257"/>
                </a:xfrm>
                <a:custGeom>
                  <a:avLst/>
                  <a:gdLst>
                    <a:gd name="T0" fmla="*/ 0 w 19443"/>
                    <a:gd name="T1" fmla="*/ 257 h 21600"/>
                    <a:gd name="T2" fmla="*/ 120 w 19443"/>
                    <a:gd name="T3" fmla="*/ 184 h 21600"/>
                    <a:gd name="T4" fmla="*/ 99 w 19443"/>
                    <a:gd name="T5" fmla="*/ 232 h 21600"/>
                    <a:gd name="T6" fmla="*/ 54 w 19443"/>
                    <a:gd name="T7" fmla="*/ 230 h 21600"/>
                    <a:gd name="T8" fmla="*/ 117 w 19443"/>
                    <a:gd name="T9" fmla="*/ 147 h 21600"/>
                    <a:gd name="T10" fmla="*/ 225 w 19443"/>
                    <a:gd name="T11" fmla="*/ 121 h 21600"/>
                    <a:gd name="T12" fmla="*/ 207 w 19443"/>
                    <a:gd name="T13" fmla="*/ 161 h 21600"/>
                    <a:gd name="T14" fmla="*/ 163 w 19443"/>
                    <a:gd name="T15" fmla="*/ 146 h 21600"/>
                    <a:gd name="T16" fmla="*/ 227 w 19443"/>
                    <a:gd name="T17" fmla="*/ 81 h 21600"/>
                    <a:gd name="T18" fmla="*/ 337 w 19443"/>
                    <a:gd name="T19" fmla="*/ 54 h 21600"/>
                    <a:gd name="T20" fmla="*/ 312 w 19443"/>
                    <a:gd name="T21" fmla="*/ 97 h 21600"/>
                    <a:gd name="T22" fmla="*/ 272 w 19443"/>
                    <a:gd name="T23" fmla="*/ 86 h 21600"/>
                    <a:gd name="T24" fmla="*/ 367 w 19443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9443" h="21600">
                      <a:moveTo>
                        <a:pt x="0" y="21600"/>
                      </a:moveTo>
                      <a:cubicBezTo>
                        <a:pt x="1868" y="16383"/>
                        <a:pt x="5097" y="14699"/>
                        <a:pt x="6343" y="15504"/>
                      </a:cubicBezTo>
                      <a:cubicBezTo>
                        <a:pt x="7588" y="16328"/>
                        <a:pt x="5259" y="19513"/>
                        <a:pt x="5259" y="19513"/>
                      </a:cubicBezTo>
                      <a:cubicBezTo>
                        <a:pt x="5259" y="19513"/>
                        <a:pt x="3171" y="20904"/>
                        <a:pt x="2883" y="19312"/>
                      </a:cubicBezTo>
                      <a:cubicBezTo>
                        <a:pt x="2606" y="17719"/>
                        <a:pt x="6193" y="12393"/>
                        <a:pt x="6193" y="12393"/>
                      </a:cubicBezTo>
                      <a:cubicBezTo>
                        <a:pt x="6193" y="12393"/>
                        <a:pt x="12120" y="8164"/>
                        <a:pt x="11924" y="10159"/>
                      </a:cubicBezTo>
                      <a:cubicBezTo>
                        <a:pt x="11717" y="12173"/>
                        <a:pt x="12686" y="11862"/>
                        <a:pt x="10967" y="13546"/>
                      </a:cubicBezTo>
                      <a:cubicBezTo>
                        <a:pt x="9249" y="15230"/>
                        <a:pt x="8649" y="12301"/>
                        <a:pt x="8649" y="12301"/>
                      </a:cubicBezTo>
                      <a:cubicBezTo>
                        <a:pt x="8649" y="12301"/>
                        <a:pt x="10045" y="8182"/>
                        <a:pt x="12040" y="6846"/>
                      </a:cubicBezTo>
                      <a:cubicBezTo>
                        <a:pt x="14023" y="5528"/>
                        <a:pt x="14150" y="5107"/>
                        <a:pt x="17875" y="4503"/>
                      </a:cubicBezTo>
                      <a:cubicBezTo>
                        <a:pt x="21600" y="3899"/>
                        <a:pt x="16514" y="8164"/>
                        <a:pt x="16514" y="8164"/>
                      </a:cubicBezTo>
                      <a:cubicBezTo>
                        <a:pt x="16514" y="8164"/>
                        <a:pt x="14634" y="9592"/>
                        <a:pt x="14392" y="7231"/>
                      </a:cubicBezTo>
                      <a:cubicBezTo>
                        <a:pt x="14150" y="4869"/>
                        <a:pt x="19328" y="732"/>
                        <a:pt x="19443" y="0"/>
                      </a:cubicBezTo>
                    </a:path>
                  </a:pathLst>
                </a:custGeom>
                <a:noFill/>
                <a:ln w="3600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grpSp>
              <p:nvGrpSpPr>
                <p:cNvPr id="90" name="Group 38"/>
                <p:cNvGrpSpPr>
                  <a:grpSpLocks/>
                </p:cNvGrpSpPr>
                <p:nvPr/>
              </p:nvGrpSpPr>
              <p:grpSpPr bwMode="auto">
                <a:xfrm>
                  <a:off x="622" y="0"/>
                  <a:ext cx="253" cy="476"/>
                  <a:chOff x="0" y="0"/>
                  <a:chExt cx="253" cy="476"/>
                </a:xfrm>
              </p:grpSpPr>
              <p:sp>
                <p:nvSpPr>
                  <p:cNvPr id="91" name="Freeform 39"/>
                  <p:cNvSpPr>
                    <a:spLocks/>
                  </p:cNvSpPr>
                  <p:nvPr/>
                </p:nvSpPr>
                <p:spPr bwMode="auto">
                  <a:xfrm rot="-10680000">
                    <a:off x="86" y="156"/>
                    <a:ext cx="83" cy="319"/>
                  </a:xfrm>
                  <a:custGeom>
                    <a:avLst/>
                    <a:gdLst>
                      <a:gd name="T0" fmla="*/ 24 w 16914"/>
                      <a:gd name="T1" fmla="*/ 0 h 21238"/>
                      <a:gd name="T2" fmla="*/ 36 w 16914"/>
                      <a:gd name="T3" fmla="*/ 99 h 21238"/>
                      <a:gd name="T4" fmla="*/ 67 w 16914"/>
                      <a:gd name="T5" fmla="*/ 66 h 21238"/>
                      <a:gd name="T6" fmla="*/ 32 w 16914"/>
                      <a:gd name="T7" fmla="*/ 44 h 21238"/>
                      <a:gd name="T8" fmla="*/ 0 w 16914"/>
                      <a:gd name="T9" fmla="*/ 113 h 21238"/>
                      <a:gd name="T10" fmla="*/ 46 w 16914"/>
                      <a:gd name="T11" fmla="*/ 186 h 21238"/>
                      <a:gd name="T12" fmla="*/ 71 w 16914"/>
                      <a:gd name="T13" fmla="*/ 159 h 21238"/>
                      <a:gd name="T14" fmla="*/ 29 w 16914"/>
                      <a:gd name="T15" fmla="*/ 140 h 21238"/>
                      <a:gd name="T16" fmla="*/ 11 w 16914"/>
                      <a:gd name="T17" fmla="*/ 204 h 21238"/>
                      <a:gd name="T18" fmla="*/ 55 w 16914"/>
                      <a:gd name="T19" fmla="*/ 281 h 21238"/>
                      <a:gd name="T20" fmla="*/ 81 w 16914"/>
                      <a:gd name="T21" fmla="*/ 245 h 21238"/>
                      <a:gd name="T22" fmla="*/ 44 w 16914"/>
                      <a:gd name="T23" fmla="*/ 227 h 21238"/>
                      <a:gd name="T24" fmla="*/ 27 w 16914"/>
                      <a:gd name="T25" fmla="*/ 319 h 2123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914" h="21238">
                        <a:moveTo>
                          <a:pt x="4853" y="0"/>
                        </a:moveTo>
                        <a:cubicBezTo>
                          <a:pt x="-2284" y="3208"/>
                          <a:pt x="2379" y="5976"/>
                          <a:pt x="7327" y="6596"/>
                        </a:cubicBezTo>
                        <a:cubicBezTo>
                          <a:pt x="12322" y="7217"/>
                          <a:pt x="13654" y="4423"/>
                          <a:pt x="13654" y="4423"/>
                        </a:cubicBezTo>
                        <a:cubicBezTo>
                          <a:pt x="13654" y="4423"/>
                          <a:pt x="11133" y="2548"/>
                          <a:pt x="6565" y="2962"/>
                        </a:cubicBezTo>
                        <a:cubicBezTo>
                          <a:pt x="1950" y="3376"/>
                          <a:pt x="0" y="7528"/>
                          <a:pt x="0" y="7528"/>
                        </a:cubicBezTo>
                        <a:cubicBezTo>
                          <a:pt x="0" y="7528"/>
                          <a:pt x="5471" y="13206"/>
                          <a:pt x="9325" y="12391"/>
                        </a:cubicBezTo>
                        <a:cubicBezTo>
                          <a:pt x="13226" y="11563"/>
                          <a:pt x="14986" y="12339"/>
                          <a:pt x="14368" y="10580"/>
                        </a:cubicBezTo>
                        <a:cubicBezTo>
                          <a:pt x="13749" y="8821"/>
                          <a:pt x="5899" y="9338"/>
                          <a:pt x="5899" y="9338"/>
                        </a:cubicBezTo>
                        <a:cubicBezTo>
                          <a:pt x="5899" y="9338"/>
                          <a:pt x="190" y="11731"/>
                          <a:pt x="2331" y="13581"/>
                        </a:cubicBezTo>
                        <a:cubicBezTo>
                          <a:pt x="4520" y="15456"/>
                          <a:pt x="2902" y="15793"/>
                          <a:pt x="11133" y="18703"/>
                        </a:cubicBezTo>
                        <a:cubicBezTo>
                          <a:pt x="19316" y="21600"/>
                          <a:pt x="16414" y="16323"/>
                          <a:pt x="16414" y="16323"/>
                        </a:cubicBezTo>
                        <a:cubicBezTo>
                          <a:pt x="16414" y="16323"/>
                          <a:pt x="14891" y="14525"/>
                          <a:pt x="8992" y="15107"/>
                        </a:cubicBezTo>
                        <a:cubicBezTo>
                          <a:pt x="3140" y="15702"/>
                          <a:pt x="6518" y="20966"/>
                          <a:pt x="5471" y="21238"/>
                        </a:cubicBezTo>
                      </a:path>
                    </a:pathLst>
                  </a:custGeom>
                  <a:noFill/>
                  <a:ln w="18360" cap="flat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92" name="AutoShape 40"/>
                  <p:cNvSpPr>
                    <a:spLocks/>
                  </p:cNvSpPr>
                  <p:nvPr/>
                </p:nvSpPr>
                <p:spPr bwMode="auto">
                  <a:xfrm rot="-7980000">
                    <a:off x="52" y="21"/>
                    <a:ext cx="148" cy="208"/>
                  </a:xfrm>
                  <a:prstGeom prst="star4">
                    <a:avLst>
                      <a:gd name="adj" fmla="val 13653"/>
                    </a:avLst>
                  </a:prstGeom>
                  <a:solidFill>
                    <a:srgbClr val="FF0000"/>
                  </a:solidFill>
                  <a:ln w="936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7" name="Group 41"/>
              <p:cNvGrpSpPr>
                <a:grpSpLocks/>
              </p:cNvGrpSpPr>
              <p:nvPr/>
            </p:nvGrpSpPr>
            <p:grpSpPr bwMode="auto">
              <a:xfrm>
                <a:off x="2260" y="125"/>
                <a:ext cx="1311" cy="837"/>
                <a:chOff x="17" y="125"/>
                <a:chExt cx="1310" cy="837"/>
              </a:xfrm>
            </p:grpSpPr>
            <p:sp>
              <p:nvSpPr>
                <p:cNvPr id="75" name="Line 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2" y="125"/>
                  <a:ext cx="1085" cy="789"/>
                </a:xfrm>
                <a:prstGeom prst="line">
                  <a:avLst/>
                </a:prstGeom>
                <a:noFill/>
                <a:ln w="54000">
                  <a:solidFill>
                    <a:srgbClr val="66CCFF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6" name="Oval 43"/>
                <p:cNvSpPr>
                  <a:spLocks/>
                </p:cNvSpPr>
                <p:nvPr/>
              </p:nvSpPr>
              <p:spPr bwMode="auto">
                <a:xfrm rot="-1860000">
                  <a:off x="17" y="535"/>
                  <a:ext cx="964" cy="336"/>
                </a:xfrm>
                <a:prstGeom prst="ellipse">
                  <a:avLst/>
                </a:prstGeom>
                <a:solidFill>
                  <a:srgbClr val="C0C0C0"/>
                </a:solidFill>
                <a:ln w="936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7" name="AutoShape 44"/>
                <p:cNvSpPr>
                  <a:spLocks/>
                </p:cNvSpPr>
                <p:nvPr/>
              </p:nvSpPr>
              <p:spPr bwMode="auto">
                <a:xfrm rot="-2700000">
                  <a:off x="203" y="637"/>
                  <a:ext cx="325" cy="325"/>
                </a:xfrm>
                <a:prstGeom prst="star4">
                  <a:avLst>
                    <a:gd name="adj" fmla="val 12500"/>
                  </a:avLst>
                </a:prstGeom>
                <a:solidFill>
                  <a:srgbClr val="FF0000"/>
                </a:solidFill>
                <a:ln w="936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8" name="Rectangle 45"/>
                <p:cNvSpPr>
                  <a:spLocks/>
                </p:cNvSpPr>
                <p:nvPr/>
              </p:nvSpPr>
              <p:spPr bwMode="auto">
                <a:xfrm>
                  <a:off x="998" y="312"/>
                  <a:ext cx="312" cy="2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b="1" dirty="0">
                      <a:solidFill>
                        <a:srgbClr val="66CCFF"/>
                      </a:solidFill>
                      <a:latin typeface="Comic Sans MS"/>
                      <a:ea typeface="ＭＳ Ｐゴシック" charset="0"/>
                      <a:cs typeface="Comic Sans MS"/>
                      <a:sym typeface="Times New Roman" charset="0"/>
                    </a:rPr>
                    <a:t>h</a:t>
                  </a:r>
                </a:p>
              </p:txBody>
            </p:sp>
          </p:grpSp>
          <p:grpSp>
            <p:nvGrpSpPr>
              <p:cNvPr id="68" name="Group 46"/>
              <p:cNvGrpSpPr>
                <a:grpSpLocks/>
              </p:cNvGrpSpPr>
              <p:nvPr/>
            </p:nvGrpSpPr>
            <p:grpSpPr bwMode="auto">
              <a:xfrm>
                <a:off x="-57" y="471"/>
                <a:ext cx="1530" cy="1436"/>
                <a:chOff x="-57" y="315"/>
                <a:chExt cx="1530" cy="1436"/>
              </a:xfrm>
            </p:grpSpPr>
            <p:sp>
              <p:nvSpPr>
                <p:cNvPr id="69" name="Rectangle 47"/>
                <p:cNvSpPr>
                  <a:spLocks/>
                </p:cNvSpPr>
                <p:nvPr/>
              </p:nvSpPr>
              <p:spPr bwMode="auto">
                <a:xfrm>
                  <a:off x="635" y="315"/>
                  <a:ext cx="838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119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600" dirty="0" smtClean="0">
                      <a:solidFill>
                        <a:srgbClr val="66CCFF"/>
                      </a:solidFill>
                      <a:latin typeface="Symbol" charset="2"/>
                      <a:ea typeface="ＭＳ Ｐゴシック" charset="0"/>
                      <a:cs typeface="Symbol" charset="2"/>
                      <a:sym typeface="Lucida Grande" charset="0"/>
                    </a:rPr>
                    <a:t>g</a:t>
                  </a:r>
                  <a:r>
                    <a:rPr lang="en-US" sz="1600" dirty="0" smtClean="0">
                      <a:solidFill>
                        <a:srgbClr val="66CCFF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*</a:t>
                  </a:r>
                  <a:endParaRPr lang="en-US" sz="1600" dirty="0">
                    <a:solidFill>
                      <a:srgbClr val="66CCFF"/>
                    </a:solidFill>
                    <a:latin typeface="Times New Roman" charset="0"/>
                    <a:ea typeface="ＭＳ Ｐゴシック" charset="0"/>
                    <a:sym typeface="Times New Roman" charset="0"/>
                  </a:endParaRPr>
                </a:p>
              </p:txBody>
            </p:sp>
            <p:sp>
              <p:nvSpPr>
                <p:cNvPr id="70" name="Freeform 48"/>
                <p:cNvSpPr>
                  <a:spLocks/>
                </p:cNvSpPr>
                <p:nvPr/>
              </p:nvSpPr>
              <p:spPr bwMode="auto">
                <a:xfrm>
                  <a:off x="552" y="834"/>
                  <a:ext cx="714" cy="319"/>
                </a:xfrm>
                <a:custGeom>
                  <a:avLst/>
                  <a:gdLst>
                    <a:gd name="T0" fmla="*/ 0 w 21600"/>
                    <a:gd name="T1" fmla="*/ 281 h 10609"/>
                    <a:gd name="T2" fmla="*/ 181 w 21600"/>
                    <a:gd name="T3" fmla="*/ 261 h 10609"/>
                    <a:gd name="T4" fmla="*/ 358 w 21600"/>
                    <a:gd name="T5" fmla="*/ 240 h 10609"/>
                    <a:gd name="T6" fmla="*/ 539 w 21600"/>
                    <a:gd name="T7" fmla="*/ 218 h 10609"/>
                    <a:gd name="T8" fmla="*/ 714 w 21600"/>
                    <a:gd name="T9" fmla="*/ 194 h 106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10609">
                      <a:moveTo>
                        <a:pt x="0" y="6366"/>
                      </a:moveTo>
                      <a:cubicBezTo>
                        <a:pt x="2928" y="-2979"/>
                        <a:pt x="3891" y="-1014"/>
                        <a:pt x="5468" y="5690"/>
                      </a:cubicBezTo>
                      <a:cubicBezTo>
                        <a:pt x="7046" y="12883"/>
                        <a:pt x="8245" y="11781"/>
                        <a:pt x="10833" y="5014"/>
                      </a:cubicBezTo>
                      <a:cubicBezTo>
                        <a:pt x="13657" y="-2470"/>
                        <a:pt x="15593" y="-474"/>
                        <a:pt x="16311" y="4276"/>
                      </a:cubicBezTo>
                      <a:cubicBezTo>
                        <a:pt x="18455" y="18621"/>
                        <a:pt x="21600" y="3486"/>
                        <a:pt x="21600" y="3486"/>
                      </a:cubicBezTo>
                    </a:path>
                  </a:pathLst>
                </a:custGeom>
                <a:noFill/>
                <a:ln w="36720" cap="flat">
                  <a:solidFill>
                    <a:srgbClr val="66CC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" name="Freeform 49"/>
                <p:cNvSpPr>
                  <a:spLocks/>
                </p:cNvSpPr>
                <p:nvPr/>
              </p:nvSpPr>
              <p:spPr bwMode="auto">
                <a:xfrm>
                  <a:off x="1148" y="821"/>
                  <a:ext cx="283" cy="324"/>
                </a:xfrm>
                <a:custGeom>
                  <a:avLst/>
                  <a:gdLst>
                    <a:gd name="T0" fmla="*/ 142 w 21600"/>
                    <a:gd name="T1" fmla="*/ 87 h 21600"/>
                    <a:gd name="T2" fmla="*/ 110 w 21600"/>
                    <a:gd name="T3" fmla="*/ 35 h 21600"/>
                    <a:gd name="T4" fmla="*/ 96 w 21600"/>
                    <a:gd name="T5" fmla="*/ 96 h 21600"/>
                    <a:gd name="T6" fmla="*/ 5 w 21600"/>
                    <a:gd name="T7" fmla="*/ 35 h 21600"/>
                    <a:gd name="T8" fmla="*/ 62 w 21600"/>
                    <a:gd name="T9" fmla="*/ 115 h 21600"/>
                    <a:gd name="T10" fmla="*/ 0 w 21600"/>
                    <a:gd name="T11" fmla="*/ 130 h 21600"/>
                    <a:gd name="T12" fmla="*/ 50 w 21600"/>
                    <a:gd name="T13" fmla="*/ 177 h 21600"/>
                    <a:gd name="T14" fmla="*/ 3 w 21600"/>
                    <a:gd name="T15" fmla="*/ 220 h 21600"/>
                    <a:gd name="T16" fmla="*/ 75 w 21600"/>
                    <a:gd name="T17" fmla="*/ 211 h 21600"/>
                    <a:gd name="T18" fmla="*/ 64 w 21600"/>
                    <a:gd name="T19" fmla="*/ 267 h 21600"/>
                    <a:gd name="T20" fmla="*/ 102 w 21600"/>
                    <a:gd name="T21" fmla="*/ 236 h 21600"/>
                    <a:gd name="T22" fmla="*/ 112 w 21600"/>
                    <a:gd name="T23" fmla="*/ 324 h 21600"/>
                    <a:gd name="T24" fmla="*/ 139 w 21600"/>
                    <a:gd name="T25" fmla="*/ 225 h 21600"/>
                    <a:gd name="T26" fmla="*/ 175 w 21600"/>
                    <a:gd name="T27" fmla="*/ 298 h 21600"/>
                    <a:gd name="T28" fmla="*/ 185 w 21600"/>
                    <a:gd name="T29" fmla="*/ 218 h 21600"/>
                    <a:gd name="T30" fmla="*/ 239 w 21600"/>
                    <a:gd name="T31" fmla="*/ 273 h 21600"/>
                    <a:gd name="T32" fmla="*/ 221 w 21600"/>
                    <a:gd name="T33" fmla="*/ 195 h 21600"/>
                    <a:gd name="T34" fmla="*/ 283 w 21600"/>
                    <a:gd name="T35" fmla="*/ 201 h 21600"/>
                    <a:gd name="T36" fmla="*/ 232 w 21600"/>
                    <a:gd name="T37" fmla="*/ 158 h 21600"/>
                    <a:gd name="T38" fmla="*/ 278 w 21600"/>
                    <a:gd name="T39" fmla="*/ 122 h 21600"/>
                    <a:gd name="T40" fmla="*/ 220 w 21600"/>
                    <a:gd name="T41" fmla="*/ 110 h 21600"/>
                    <a:gd name="T42" fmla="*/ 242 w 21600"/>
                    <a:gd name="T43" fmla="*/ 67 h 21600"/>
                    <a:gd name="T44" fmla="*/ 186 w 21600"/>
                    <a:gd name="T45" fmla="*/ 80 h 21600"/>
                    <a:gd name="T46" fmla="*/ 191 w 21600"/>
                    <a:gd name="T47" fmla="*/ 0 h 21600"/>
                    <a:gd name="T48" fmla="*/ 142 w 21600"/>
                    <a:gd name="T49" fmla="*/ 87 h 216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1600" h="21600">
                      <a:moveTo>
                        <a:pt x="10848" y="5800"/>
                      </a:moveTo>
                      <a:lnTo>
                        <a:pt x="8374" y="2308"/>
                      </a:lnTo>
                      <a:lnTo>
                        <a:pt x="7327" y="6382"/>
                      </a:lnTo>
                      <a:lnTo>
                        <a:pt x="404" y="2308"/>
                      </a:lnTo>
                      <a:lnTo>
                        <a:pt x="4734" y="7650"/>
                      </a:lnTo>
                      <a:lnTo>
                        <a:pt x="0" y="8669"/>
                      </a:lnTo>
                      <a:lnTo>
                        <a:pt x="3806" y="11829"/>
                      </a:lnTo>
                      <a:lnTo>
                        <a:pt x="214" y="14677"/>
                      </a:lnTo>
                      <a:lnTo>
                        <a:pt x="5757" y="14054"/>
                      </a:lnTo>
                      <a:lnTo>
                        <a:pt x="4853" y="17796"/>
                      </a:lnTo>
                      <a:lnTo>
                        <a:pt x="7755" y="15717"/>
                      </a:lnTo>
                      <a:lnTo>
                        <a:pt x="8564" y="21600"/>
                      </a:lnTo>
                      <a:lnTo>
                        <a:pt x="10633" y="15010"/>
                      </a:lnTo>
                      <a:lnTo>
                        <a:pt x="13322" y="19874"/>
                      </a:lnTo>
                      <a:lnTo>
                        <a:pt x="14107" y="14552"/>
                      </a:lnTo>
                      <a:lnTo>
                        <a:pt x="18222" y="18211"/>
                      </a:lnTo>
                      <a:lnTo>
                        <a:pt x="16890" y="12993"/>
                      </a:lnTo>
                      <a:lnTo>
                        <a:pt x="21600" y="13388"/>
                      </a:lnTo>
                      <a:lnTo>
                        <a:pt x="17675" y="10561"/>
                      </a:lnTo>
                      <a:lnTo>
                        <a:pt x="21243" y="8149"/>
                      </a:lnTo>
                      <a:lnTo>
                        <a:pt x="16819" y="7339"/>
                      </a:lnTo>
                      <a:lnTo>
                        <a:pt x="18484" y="4470"/>
                      </a:lnTo>
                      <a:lnTo>
                        <a:pt x="14226" y="5322"/>
                      </a:lnTo>
                      <a:lnTo>
                        <a:pt x="14606" y="0"/>
                      </a:lnTo>
                      <a:lnTo>
                        <a:pt x="10848" y="5800"/>
                      </a:lnTo>
                    </a:path>
                  </a:pathLst>
                </a:custGeom>
                <a:solidFill>
                  <a:srgbClr val="FF9900"/>
                </a:solidFill>
                <a:ln w="15840" cap="flat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2" name="Freeform 50"/>
                <p:cNvSpPr>
                  <a:spLocks/>
                </p:cNvSpPr>
                <p:nvPr/>
              </p:nvSpPr>
              <p:spPr bwMode="auto">
                <a:xfrm>
                  <a:off x="0" y="351"/>
                  <a:ext cx="547" cy="1400"/>
                </a:xfrm>
                <a:custGeom>
                  <a:avLst/>
                  <a:gdLst>
                    <a:gd name="T0" fmla="*/ 0 w 21600"/>
                    <a:gd name="T1" fmla="*/ 1400 h 21600"/>
                    <a:gd name="T2" fmla="*/ 547 w 21600"/>
                    <a:gd name="T3" fmla="*/ 649 h 21600"/>
                    <a:gd name="T4" fmla="*/ 34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21600" y="10013"/>
                      </a:lnTo>
                      <a:lnTo>
                        <a:pt x="1356" y="0"/>
                      </a:lnTo>
                    </a:path>
                  </a:pathLst>
                </a:custGeom>
                <a:noFill/>
                <a:ln w="36720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3" name="Rectangle 51"/>
                <p:cNvSpPr>
                  <a:spLocks/>
                </p:cNvSpPr>
                <p:nvPr/>
              </p:nvSpPr>
              <p:spPr bwMode="auto">
                <a:xfrm>
                  <a:off x="-57" y="506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r>
                    <a:rPr lang="en-US" sz="1400" baseline="33000" dirty="0" smtClean="0">
                      <a:solidFill>
                        <a:srgbClr val="800000"/>
                      </a:solidFill>
                      <a:latin typeface="Lucida Grande" charset="0"/>
                      <a:ea typeface="ＭＳ Ｐゴシック" charset="0"/>
                      <a:sym typeface="Lucida Grande" charset="0"/>
                    </a:rPr>
                    <a:t>’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  <p:sp>
              <p:nvSpPr>
                <p:cNvPr id="74" name="Rectangle 52"/>
                <p:cNvSpPr>
                  <a:spLocks/>
                </p:cNvSpPr>
                <p:nvPr/>
              </p:nvSpPr>
              <p:spPr bwMode="auto">
                <a:xfrm>
                  <a:off x="-38" y="1090"/>
                  <a:ext cx="656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39200" bIns="0"/>
                <a:lstStyle/>
                <a:p>
                  <a:pPr marL="38100" algn="l">
                    <a:lnSpc>
                      <a:spcPct val="86000"/>
                    </a:lnSpc>
                    <a:tabLst>
                      <a:tab pos="38100" algn="l"/>
                      <a:tab pos="482600" algn="l"/>
                      <a:tab pos="939800" algn="l"/>
                      <a:tab pos="1384300" algn="l"/>
                      <a:tab pos="1828800" algn="l"/>
                      <a:tab pos="2286000" algn="l"/>
                      <a:tab pos="2730500" algn="l"/>
                      <a:tab pos="3187700" algn="l"/>
                      <a:tab pos="3632200" algn="l"/>
                      <a:tab pos="4076700" algn="l"/>
                      <a:tab pos="4533900" algn="l"/>
                      <a:tab pos="4978400" algn="l"/>
                      <a:tab pos="5422900" algn="l"/>
                      <a:tab pos="5880100" algn="l"/>
                      <a:tab pos="6324600" algn="l"/>
                      <a:tab pos="6781800" algn="l"/>
                      <a:tab pos="7226300" algn="l"/>
                      <a:tab pos="7670800" algn="l"/>
                      <a:tab pos="8128000" algn="l"/>
                      <a:tab pos="8572500" algn="l"/>
                      <a:tab pos="9017000" algn="l"/>
                      <a:tab pos="9029700" algn="l"/>
                    </a:tabLst>
                  </a:pPr>
                  <a:r>
                    <a:rPr lang="en-US" sz="1400" dirty="0" smtClean="0">
                      <a:solidFill>
                        <a:srgbClr val="800000"/>
                      </a:solidFill>
                      <a:latin typeface="Times New Roman" charset="0"/>
                      <a:ea typeface="ＭＳ Ｐゴシック" charset="0"/>
                      <a:sym typeface="Times New Roman" charset="0"/>
                    </a:rPr>
                    <a:t>e</a:t>
                  </a:r>
                  <a:endParaRPr lang="en-US" sz="1400" baseline="33000" dirty="0">
                    <a:solidFill>
                      <a:srgbClr val="800000"/>
                    </a:solidFill>
                    <a:latin typeface="Lucida Grande" charset="0"/>
                    <a:ea typeface="ＭＳ Ｐゴシック" charset="0"/>
                    <a:sym typeface="Lucida Grande" charset="0"/>
                  </a:endParaRPr>
                </a:p>
              </p:txBody>
            </p:sp>
          </p:grpSp>
        </p:grpSp>
      </p:grpSp>
      <p:grpSp>
        <p:nvGrpSpPr>
          <p:cNvPr id="118" name="Group 117"/>
          <p:cNvGrpSpPr>
            <a:grpSpLocks noChangeAspect="1"/>
          </p:cNvGrpSpPr>
          <p:nvPr/>
        </p:nvGrpSpPr>
        <p:grpSpPr>
          <a:xfrm rot="1500000">
            <a:off x="8125149" y="3961352"/>
            <a:ext cx="865231" cy="865231"/>
            <a:chOff x="1676400" y="533400"/>
            <a:chExt cx="1442051" cy="1442051"/>
          </a:xfrm>
        </p:grpSpPr>
        <p:pic>
          <p:nvPicPr>
            <p:cNvPr id="119" name="Picture 118" descr="cautio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33400"/>
              <a:ext cx="1442051" cy="1442051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1828090" y="1210041"/>
              <a:ext cx="1152879" cy="666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FF"/>
                  </a:solidFill>
                </a:rPr>
                <a:t>only at  </a:t>
              </a:r>
            </a:p>
            <a:p>
              <a:pPr algn="ctr"/>
              <a:r>
                <a:rPr lang="en-US" sz="1000" dirty="0" smtClean="0">
                  <a:solidFill>
                    <a:srgbClr val="0000FF"/>
                  </a:solidFill>
                </a:rPr>
                <a:t>EIC</a:t>
              </a:r>
              <a:endParaRPr 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Slide on EIC Physics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097" y="1034755"/>
            <a:ext cx="9179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Most compelling science questions that EIC can answer: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217212" y="6197130"/>
            <a:ext cx="3950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E. Aschenauer, EIC Users Meeting, Stony Brook, June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96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b="19593"/>
          <a:stretch/>
        </p:blipFill>
        <p:spPr bwMode="auto">
          <a:xfrm>
            <a:off x="96519" y="935943"/>
            <a:ext cx="2724743" cy="193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16" y="3322407"/>
            <a:ext cx="2941972" cy="22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Los_Alamos_IEEE_Detector_paper_1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" y="3322407"/>
            <a:ext cx="2790564" cy="22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30661" r="23180" b="35379"/>
          <a:stretch>
            <a:fillRect/>
          </a:stretch>
        </p:blipFill>
        <p:spPr bwMode="auto">
          <a:xfrm>
            <a:off x="3025513" y="935944"/>
            <a:ext cx="2769393" cy="187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081" t="30661" r="23180" b="353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3421254" y="1476308"/>
            <a:ext cx="8969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>
                <a:solidFill>
                  <a:srgbClr val="FFFFFF"/>
                </a:solidFill>
                <a:latin typeface="Helvetica" pitchFamily="34" charset="0"/>
              </a:rPr>
              <a:t>Brass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945532" y="1488709"/>
            <a:ext cx="5603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>
                <a:solidFill>
                  <a:srgbClr val="FFFFFF"/>
                </a:solidFill>
                <a:latin typeface="Helvetica" pitchFamily="34" charset="0"/>
              </a:rPr>
              <a:t>Cu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4114882" y="1112738"/>
            <a:ext cx="420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 err="1">
                <a:solidFill>
                  <a:srgbClr val="FFFFFF"/>
                </a:solidFill>
                <a:latin typeface="Helvetica" pitchFamily="34" charset="0"/>
              </a:rPr>
              <a:t>Pb</a:t>
            </a:r>
            <a:endParaRPr lang="en-GB" b="1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454779" y="1112738"/>
            <a:ext cx="196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>
                <a:solidFill>
                  <a:srgbClr val="FFFFFF"/>
                </a:solidFill>
                <a:latin typeface="Helvetica" pitchFamily="34" charset="0"/>
              </a:rPr>
              <a:t>W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651629" y="1613625"/>
            <a:ext cx="5286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>
                <a:solidFill>
                  <a:srgbClr val="FFFFFF"/>
                </a:solidFill>
                <a:latin typeface="Helvetica" pitchFamily="34" charset="0"/>
              </a:rPr>
              <a:t>Fe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915947" y="1836571"/>
            <a:ext cx="4397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 pitchFamily="34" charset="0"/>
              <a:buNone/>
            </a:pPr>
            <a:r>
              <a:rPr lang="en-GB" b="1" dirty="0">
                <a:solidFill>
                  <a:srgbClr val="FFFFFF"/>
                </a:solidFill>
                <a:latin typeface="Helvetica" pitchFamily="34" charset="0"/>
              </a:rPr>
              <a:t>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1431" y="5797324"/>
            <a:ext cx="295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Original idea from Los Alamos (2003): Muon Tomography with Drift Tubes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957" y="2909309"/>
            <a:ext cx="265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Reconstruction of 1 inch thick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Pb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letters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-9657" y="6160243"/>
            <a:ext cx="292893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J.A. 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Green,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et al., “Optimizing the Tracking Efficiency for Cosmic Ray 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Muon Tomography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”, LA-UR-06-8497, IEEE NSS 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2006.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64768" y="5815260"/>
            <a:ext cx="2985409" cy="999576"/>
            <a:chOff x="2947083" y="5601186"/>
            <a:chExt cx="2985409" cy="999576"/>
          </a:xfrm>
        </p:grpSpPr>
        <p:sp>
          <p:nvSpPr>
            <p:cNvPr id="19" name="TextBox 18"/>
            <p:cNvSpPr txBox="1"/>
            <p:nvPr/>
          </p:nvSpPr>
          <p:spPr>
            <a:xfrm>
              <a:off x="2947083" y="5601186"/>
              <a:ext cx="2985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INFN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: </a:t>
              </a: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Muon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Tomography with </a:t>
              </a: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spare CMS Muon Barrel Chambers (Drift Tubes)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3006760" y="6015987"/>
              <a:ext cx="2488210" cy="584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S. </a:t>
              </a:r>
              <a:r>
                <a:rPr lang="en-US" sz="1100" dirty="0" err="1">
                  <a:solidFill>
                    <a:prstClr val="black"/>
                  </a:solidFill>
                  <a:latin typeface="Calibri"/>
                </a:rPr>
                <a:t>Presente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, et al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., </a:t>
              </a:r>
              <a:r>
                <a:rPr lang="en-US" sz="1100" dirty="0" err="1">
                  <a:solidFill>
                    <a:prstClr val="black"/>
                  </a:solidFill>
                  <a:latin typeface="Calibri"/>
                </a:rPr>
                <a:t>Nucl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. Inst. and Meth. A 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604 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(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2009) 738-746.</a:t>
              </a:r>
              <a:endParaRPr lang="en-US" sz="1100" dirty="0">
                <a:solidFill>
                  <a:prstClr val="black"/>
                </a:solidFill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b="1" kern="0" dirty="0" smtClea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36965" y="935944"/>
            <a:ext cx="3128762" cy="1753309"/>
            <a:chOff x="6001266" y="3800165"/>
            <a:chExt cx="3128762" cy="1753309"/>
          </a:xfrm>
        </p:grpSpPr>
        <p:pic>
          <p:nvPicPr>
            <p:cNvPr id="23" name="Picture 5" descr="DecisionScience_Truck_in_MT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266" y="3800165"/>
              <a:ext cx="3128762" cy="1753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6338126" y="398875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6376390" y="3988752"/>
              <a:ext cx="4100" cy="30201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6322732" y="4008567"/>
              <a:ext cx="274681" cy="13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1.4 m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V="1">
              <a:off x="6394155" y="3928623"/>
              <a:ext cx="1123320" cy="5671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6818473" y="3891383"/>
              <a:ext cx="274681" cy="13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4.3 m</a:t>
              </a: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7296091" y="5335204"/>
              <a:ext cx="121625" cy="13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1</a:t>
              </a: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7917475" y="5194064"/>
              <a:ext cx="121625" cy="13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2</a:t>
              </a: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8562012" y="5003490"/>
              <a:ext cx="121625" cy="13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3</a:t>
              </a:r>
            </a:p>
          </p:txBody>
        </p:sp>
      </p:grp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6036965" y="2716949"/>
            <a:ext cx="312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Decision Sciences Corp.: 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 </a:t>
            </a:r>
            <a:r>
              <a:rPr lang="fr-FR" b="1" dirty="0" err="1">
                <a:solidFill>
                  <a:prstClr val="black"/>
                </a:solidFill>
                <a:latin typeface="Calibri"/>
              </a:rPr>
              <a:t>Multi-Mode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 Passive </a:t>
            </a:r>
            <a:r>
              <a:rPr lang="fr-FR" b="1" dirty="0" err="1">
                <a:solidFill>
                  <a:prstClr val="black"/>
                </a:solidFill>
                <a:latin typeface="Calibri"/>
              </a:rPr>
              <a:t>Detection</a:t>
            </a:r>
            <a:r>
              <a:rPr lang="fr-FR" b="1" dirty="0">
                <a:solidFill>
                  <a:prstClr val="black"/>
                </a:solidFill>
                <a:latin typeface="Calibri"/>
              </a:rPr>
              <a:t> System, </a:t>
            </a:r>
            <a:r>
              <a:rPr lang="fr-FR" b="1" dirty="0" smtClean="0">
                <a:solidFill>
                  <a:prstClr val="black"/>
                </a:solidFill>
                <a:latin typeface="Calibri"/>
              </a:rPr>
              <a:t>MMPDS</a:t>
            </a:r>
            <a:r>
              <a:rPr lang="fr-FR" b="1" baseline="30000" dirty="0" smtClean="0">
                <a:solidFill>
                  <a:prstClr val="black"/>
                </a:solidFill>
                <a:latin typeface="Calibri"/>
              </a:rPr>
              <a:t>TM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6606" y="975069"/>
            <a:ext cx="92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INFN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70" y="3273276"/>
            <a:ext cx="2677030" cy="2521989"/>
          </a:xfrm>
          <a:prstGeom prst="rect">
            <a:avLst/>
          </a:prstGeom>
        </p:spPr>
      </p:pic>
      <p:grpSp>
        <p:nvGrpSpPr>
          <p:cNvPr id="5" name="Group 30"/>
          <p:cNvGrpSpPr>
            <a:grpSpLocks noChangeAspect="1"/>
          </p:cNvGrpSpPr>
          <p:nvPr/>
        </p:nvGrpSpPr>
        <p:grpSpPr bwMode="auto">
          <a:xfrm>
            <a:off x="4870889" y="2666453"/>
            <a:ext cx="1014840" cy="817178"/>
            <a:chOff x="4976" y="1456"/>
            <a:chExt cx="765" cy="616"/>
          </a:xfrm>
        </p:grpSpPr>
        <p:pic>
          <p:nvPicPr>
            <p:cNvPr id="6" name="Picture 16" descr="Muon_DT_full_barrel_2007-001_09_edite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0"/>
            <a:stretch>
              <a:fillRect/>
            </a:stretch>
          </p:blipFill>
          <p:spPr bwMode="auto">
            <a:xfrm>
              <a:off x="4976" y="1456"/>
              <a:ext cx="744" cy="5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>
              <a:off x="5412" y="1899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/>
                </a:rPr>
                <a:t>CMS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262025" y="5786076"/>
            <a:ext cx="267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Decision Sciences prototype using drift tubes large enough to scan a vehicle.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35009" y="6169971"/>
            <a:ext cx="29327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C. Milner, et al., “Non-Invasive Imaging of Reactor Cores Using Cosmic Ray Muons”, SMU Physics Department Seminar, March 2012.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922931" y="66576"/>
            <a:ext cx="7165975" cy="831850"/>
          </a:xfrm>
        </p:spPr>
        <p:txBody>
          <a:bodyPr/>
          <a:lstStyle/>
          <a:p>
            <a:r>
              <a:rPr lang="en-US" sz="3600" dirty="0" smtClean="0"/>
              <a:t>Drift Tube Muon Tomography</a:t>
            </a:r>
            <a:endParaRPr lang="en-US" sz="3600" dirty="0"/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MT of “Real-World” </a:t>
            </a:r>
            <a:r>
              <a:rPr lang="en-US" sz="3600" dirty="0"/>
              <a:t>O</a:t>
            </a:r>
            <a:r>
              <a:rPr lang="en-US" sz="3600" dirty="0" smtClean="0"/>
              <a:t>bjects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9851" y="4101137"/>
            <a:ext cx="40286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</a:t>
            </a:r>
            <a:r>
              <a:rPr lang="en-US" sz="1400" b="1" dirty="0" smtClean="0"/>
              <a:t>eometric acceptance effect leads to lower</a:t>
            </a:r>
          </a:p>
          <a:p>
            <a:r>
              <a:rPr lang="en-US" sz="1400" b="1" dirty="0" smtClean="0"/>
              <a:t>sensitivity near the edges of probing volume.</a:t>
            </a:r>
          </a:p>
          <a:p>
            <a:endParaRPr lang="en-US" sz="1400" b="1" dirty="0"/>
          </a:p>
          <a:p>
            <a:r>
              <a:rPr lang="en-US" sz="1400" b="1" dirty="0" smtClean="0"/>
              <a:t>Shapes clearly imaged. Indication of some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ectioning inside the batteries (arrows).</a:t>
            </a:r>
            <a:endParaRPr lang="en-US" sz="1400" b="1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96" y="1586470"/>
            <a:ext cx="4701009" cy="451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r="9016" b="31980"/>
          <a:stretch/>
        </p:blipFill>
        <p:spPr>
          <a:xfrm>
            <a:off x="29980" y="1586470"/>
            <a:ext cx="4313276" cy="2300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" y="1090662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Three identical </a:t>
            </a:r>
            <a:r>
              <a:rPr lang="en-US" sz="1800" b="1" dirty="0" smtClean="0">
                <a:solidFill>
                  <a:srgbClr val="FF0000"/>
                </a:solidFill>
              </a:rPr>
              <a:t>lead-acid UPS batteries </a:t>
            </a:r>
            <a:r>
              <a:rPr lang="en-US" sz="1800" b="1" dirty="0" smtClean="0"/>
              <a:t>in MTS: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77656" y="5636512"/>
            <a:ext cx="2465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102,679 reconstructed tracks</a:t>
            </a:r>
          </a:p>
          <a:p>
            <a:pPr marL="111125" indent="-111125">
              <a:buFont typeface="Arial" pitchFamily="34" charset="0"/>
              <a:buChar char="•"/>
            </a:pPr>
            <a:r>
              <a:rPr lang="en-US" dirty="0" smtClean="0"/>
              <a:t>NNP cut =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4374" y="1321494"/>
            <a:ext cx="80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79640" y="1895912"/>
            <a:ext cx="0" cy="4026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44374" y="1895912"/>
            <a:ext cx="0" cy="4026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7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67" y="1068037"/>
            <a:ext cx="255112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6200" y="970266"/>
            <a:ext cx="2969683" cy="3685064"/>
            <a:chOff x="6034086" y="218383"/>
            <a:chExt cx="2417187" cy="3200400"/>
          </a:xfrm>
        </p:grpSpPr>
        <p:pic>
          <p:nvPicPr>
            <p:cNvPr id="7" name="Picture 4" descr="C:\Users\Mike\Desktop\MTSPictures\IMG_186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8" t="10820" r="11785" b="13989"/>
            <a:stretch/>
          </p:blipFill>
          <p:spPr bwMode="auto">
            <a:xfrm>
              <a:off x="6034086" y="218383"/>
              <a:ext cx="241718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6849614" y="1172522"/>
              <a:ext cx="86761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6849614" y="1366431"/>
              <a:ext cx="86761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>
              <a:off x="6778453" y="1235950"/>
              <a:ext cx="0" cy="8825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6618797" y="1235950"/>
              <a:ext cx="0" cy="8825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7610484" y="1486944"/>
              <a:ext cx="0" cy="8825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>
              <a:off x="7805719" y="1486944"/>
              <a:ext cx="0" cy="88255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>
              <a:off x="6686309" y="2246269"/>
              <a:ext cx="81743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6686309" y="2432928"/>
              <a:ext cx="81743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6778453" y="1027543"/>
              <a:ext cx="1386718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6433598" y="945993"/>
              <a:ext cx="0" cy="1172513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7937093" y="1486944"/>
              <a:ext cx="0" cy="1172513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>
              <a:off x="6335068" y="2562504"/>
              <a:ext cx="1168674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7186"/>
            <p:cNvSpPr txBox="1">
              <a:spLocks noChangeArrowheads="1"/>
            </p:cNvSpPr>
            <p:nvPr/>
          </p:nvSpPr>
          <p:spPr bwMode="auto">
            <a:xfrm>
              <a:off x="6818046" y="1540393"/>
              <a:ext cx="694373" cy="70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sym typeface="Symbol" pitchFamily="18" charset="2"/>
                </a:rPr>
                <a:t></a:t>
              </a:r>
              <a:r>
                <a:rPr lang="en-US" b="1" dirty="0">
                  <a:solidFill>
                    <a:schemeClr val="bg1"/>
                  </a:solidFill>
                </a:rPr>
                <a:t>1 </a:t>
              </a:r>
              <a:r>
                <a:rPr lang="en-US" b="1" dirty="0" smtClean="0">
                  <a:solidFill>
                    <a:schemeClr val="bg1"/>
                  </a:solidFill>
                </a:rPr>
                <a:t>ft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3</a:t>
              </a:r>
            </a:p>
            <a:p>
              <a:pPr algn="ctr"/>
              <a:endParaRPr lang="en-US" baseline="30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baseline="30000" dirty="0">
                  <a:solidFill>
                    <a:schemeClr val="bg1"/>
                  </a:solidFill>
                </a:rPr>
                <a:t>active</a:t>
              </a:r>
            </a:p>
            <a:p>
              <a:pPr algn="ctr"/>
              <a:r>
                <a:rPr lang="en-US" sz="2000" b="1" baseline="30000" dirty="0">
                  <a:solidFill>
                    <a:schemeClr val="bg1"/>
                  </a:solidFill>
                </a:rPr>
                <a:t>volume</a:t>
              </a:r>
            </a:p>
          </p:txBody>
        </p:sp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6311726" y="2253548"/>
              <a:ext cx="1387233" cy="240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b="1" dirty="0">
                  <a:solidFill>
                    <a:srgbClr val="FFC000"/>
                  </a:solidFill>
                  <a:latin typeface="Arial" charset="0"/>
                </a:rPr>
                <a:t>30 </a:t>
              </a:r>
              <a:r>
                <a:rPr lang="en-US" b="1" dirty="0" smtClean="0">
                  <a:solidFill>
                    <a:srgbClr val="FFC000"/>
                  </a:solidFill>
                  <a:latin typeface="Arial" charset="0"/>
                </a:rPr>
                <a:t>cm </a:t>
              </a:r>
              <a:r>
                <a:rPr lang="en-US" b="1" dirty="0" smtClean="0">
                  <a:solidFill>
                    <a:srgbClr val="FFC000"/>
                  </a:solidFill>
                  <a:latin typeface="Arial" charset="0"/>
                  <a:sym typeface="Symbol"/>
                </a:rPr>
                <a:t> 30 cm GEMs</a:t>
              </a:r>
              <a:endParaRPr lang="en-US" b="1" dirty="0">
                <a:solidFill>
                  <a:srgbClr val="FFC000"/>
                </a:solidFill>
                <a:latin typeface="Arial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5" y="4891690"/>
            <a:ext cx="2689711" cy="177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0" y="4632571"/>
            <a:ext cx="340466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b="1" dirty="0" smtClean="0">
                <a:solidFill>
                  <a:srgbClr val="0000FF"/>
                </a:solidFill>
                <a:latin typeface="Arial" charset="0"/>
              </a:rPr>
              <a:t>Fl.  Tech Cubic-Foot MT Prototype</a:t>
            </a:r>
            <a:endParaRPr lang="en-US" sz="1400" b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646393" y="1269173"/>
            <a:ext cx="2103120" cy="2103120"/>
            <a:chOff x="6812280" y="4191000"/>
            <a:chExt cx="2103120" cy="2103120"/>
          </a:xfrm>
        </p:grpSpPr>
        <p:grpSp>
          <p:nvGrpSpPr>
            <p:cNvPr id="29" name="Group 17"/>
            <p:cNvGrpSpPr>
              <a:grpSpLocks noChangeAspect="1"/>
            </p:cNvGrpSpPr>
            <p:nvPr/>
          </p:nvGrpSpPr>
          <p:grpSpPr>
            <a:xfrm>
              <a:off x="6812280" y="4191000"/>
              <a:ext cx="2103120" cy="2103120"/>
              <a:chOff x="3170993" y="1131888"/>
              <a:chExt cx="1858207" cy="1828800"/>
            </a:xfrm>
          </p:grpSpPr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6" t="17645" r="8240" b="20514"/>
              <a:stretch>
                <a:fillRect/>
              </a:stretch>
            </p:blipFill>
            <p:spPr bwMode="auto">
              <a:xfrm>
                <a:off x="3170993" y="1131888"/>
                <a:ext cx="1858207" cy="1828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3828843" y="1757036"/>
                <a:ext cx="542505" cy="55518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635309" y="487680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43"/>
            <p:cNvSpPr txBox="1"/>
            <p:nvPr/>
          </p:nvSpPr>
          <p:spPr>
            <a:xfrm>
              <a:off x="8229600" y="4292025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58000" y="4267200"/>
              <a:ext cx="617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29600" y="5663625"/>
              <a:ext cx="617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Fe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5638800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Sn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Muon Tomography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7391400" y="6623640"/>
            <a:ext cx="1752600" cy="215900"/>
          </a:xfrm>
        </p:spPr>
        <p:txBody>
          <a:bodyPr/>
          <a:lstStyle/>
          <a:p>
            <a:pPr>
              <a:defRPr/>
            </a:pPr>
            <a:fld id="{06754AB7-720C-4D62-8FD8-78A2A484981C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045883" y="4260715"/>
            <a:ext cx="6098117" cy="2324918"/>
            <a:chOff x="337" y="1391981"/>
            <a:chExt cx="7506646" cy="2401562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02328" y="1391981"/>
              <a:ext cx="2502327" cy="240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4658" y="1391982"/>
              <a:ext cx="2502325" cy="2401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" y="1392305"/>
              <a:ext cx="2501990" cy="240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Box 45"/>
          <p:cNvSpPr txBox="1"/>
          <p:nvPr/>
        </p:nvSpPr>
        <p:spPr>
          <a:xfrm>
            <a:off x="7111202" y="3447146"/>
            <a:ext cx="848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View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36184" y="3983715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Side views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76256" y="5645798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30cm × 30cm</a:t>
            </a:r>
          </a:p>
          <a:p>
            <a:r>
              <a:rPr lang="en-US" dirty="0" smtClean="0"/>
              <a:t>Triple-GEMs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628580" y="3759201"/>
            <a:ext cx="4782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Point-of-closest-approach reconstruction for incoming &amp; exiting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 of </a:t>
            </a:r>
            <a:r>
              <a:rPr lang="en-US" dirty="0" smtClean="0"/>
              <a:t>“Real-World</a:t>
            </a:r>
            <a:r>
              <a:rPr lang="en-US" dirty="0" smtClean="0"/>
              <a:t>” Objects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72894" y="1705618"/>
            <a:ext cx="6998213" cy="4303321"/>
            <a:chOff x="1014171" y="1688131"/>
            <a:chExt cx="6998213" cy="4303321"/>
          </a:xfrm>
        </p:grpSpPr>
        <p:pic>
          <p:nvPicPr>
            <p:cNvPr id="6" name="Picture 5" descr="statsBlackUprightConcreteCATatZ_minus5mm_Slice120mmMinMuon28NMC0Angle2_90Scale28_64.png"/>
            <p:cNvPicPr>
              <a:picLocks noChangeAspect="1"/>
            </p:cNvPicPr>
            <p:nvPr/>
          </p:nvPicPr>
          <p:blipFill>
            <a:blip r:embed="rId2"/>
            <a:srcRect b="18011"/>
            <a:stretch>
              <a:fillRect/>
            </a:stretch>
          </p:blipFill>
          <p:spPr>
            <a:xfrm>
              <a:off x="1014171" y="1688131"/>
              <a:ext cx="6998213" cy="4303321"/>
            </a:xfrm>
            <a:prstGeom prst="rect">
              <a:avLst/>
            </a:prstGeom>
          </p:spPr>
        </p:pic>
        <p:sp>
          <p:nvSpPr>
            <p:cNvPr id="7" name="TextBox 10"/>
            <p:cNvSpPr txBox="1"/>
            <p:nvPr/>
          </p:nvSpPr>
          <p:spPr>
            <a:xfrm>
              <a:off x="2909619" y="1938771"/>
              <a:ext cx="15174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/>
                <a:t>Regular </a:t>
              </a:r>
            </a:p>
            <a:p>
              <a:pPr algn="ctr"/>
              <a:r>
                <a:rPr lang="en-US" sz="1600" b="1" dirty="0" smtClean="0"/>
                <a:t>Concrete</a:t>
              </a:r>
              <a:endParaRPr lang="en-US" sz="1600" b="1" dirty="0"/>
            </a:p>
          </p:txBody>
        </p:sp>
        <p:sp>
          <p:nvSpPr>
            <p:cNvPr id="8" name="TextBox 11"/>
            <p:cNvSpPr txBox="1"/>
            <p:nvPr/>
          </p:nvSpPr>
          <p:spPr>
            <a:xfrm>
              <a:off x="5152323" y="4291315"/>
              <a:ext cx="22018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Concrete +</a:t>
              </a:r>
            </a:p>
            <a:p>
              <a:r>
                <a:rPr lang="en-US" sz="1600" b="1" dirty="0" smtClean="0"/>
                <a:t> </a:t>
              </a:r>
              <a:r>
                <a:rPr lang="en-US" sz="1600" b="1" dirty="0"/>
                <a:t>¾” </a:t>
              </a:r>
              <a:r>
                <a:rPr lang="en-US" sz="1600" b="1" dirty="0" smtClean="0"/>
                <a:t>Rebar</a:t>
              </a:r>
            </a:p>
            <a:p>
              <a:r>
                <a:rPr lang="en-US" sz="1600" b="1" dirty="0" smtClean="0"/>
                <a:t>embedded</a:t>
              </a:r>
              <a:endParaRPr lang="en-US" sz="1600" b="1" dirty="0"/>
            </a:p>
          </p:txBody>
        </p:sp>
        <p:sp>
          <p:nvSpPr>
            <p:cNvPr id="9" name="TextBox 12"/>
            <p:cNvSpPr txBox="1"/>
            <p:nvPr/>
          </p:nvSpPr>
          <p:spPr>
            <a:xfrm>
              <a:off x="2811853" y="4283160"/>
              <a:ext cx="18204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¾” </a:t>
              </a:r>
              <a:r>
                <a:rPr lang="en-US" sz="1600" b="1" dirty="0" smtClean="0"/>
                <a:t>Steel Rebar</a:t>
              </a:r>
            </a:p>
            <a:p>
              <a:pPr algn="ctr"/>
              <a:r>
                <a:rPr lang="en-US" sz="1600" dirty="0" smtClean="0"/>
                <a:t>(held up </a:t>
              </a:r>
            </a:p>
            <a:p>
              <a:pPr algn="ctr"/>
              <a:r>
                <a:rPr lang="en-US" sz="1600" dirty="0" smtClean="0"/>
                <a:t>   by foam)</a:t>
              </a:r>
              <a:endParaRPr lang="en-US" sz="1600" dirty="0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4527687" y="2034400"/>
              <a:ext cx="202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/>
                <a:t>Lightweight Concrete</a:t>
              </a:r>
              <a:endParaRPr lang="en-US" sz="16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29624" y="1057875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Concrete Cylinders: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003" y="6193829"/>
            <a:ext cx="841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FF0000"/>
                </a:solidFill>
              </a:rPr>
              <a:t>Potential Application:</a:t>
            </a:r>
            <a:r>
              <a:rPr lang="en-US" sz="1400" b="1" dirty="0" smtClean="0">
                <a:solidFill>
                  <a:srgbClr val="FF0000"/>
                </a:solidFill>
              </a:rPr>
              <a:t> Monitoring of corrosion in concrete structures over long-term, e.g. bridges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973123"/>
            <a:ext cx="9144000" cy="5884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Circ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w/ and w/o Rebar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Hohlmann, GEM Applications: EIC forward tracker with zigzag strip readout &amp; muon tomography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9C8F30-B1C7-42DB-AA04-DA317F067AF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6765" y="1741386"/>
            <a:ext cx="4603026" cy="4554159"/>
            <a:chOff x="1848107" y="814794"/>
            <a:chExt cx="5447786" cy="5228413"/>
          </a:xfrm>
        </p:grpSpPr>
        <p:pic>
          <p:nvPicPr>
            <p:cNvPr id="7" name="Picture 6" descr="statsBlackUprightConcreteCATatZ_minus5mm_Slice120mmMinMuon28NMC0Angle2_90Scale28_6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8107" y="814794"/>
              <a:ext cx="5447786" cy="5228413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887829" y="3937668"/>
              <a:ext cx="278849" cy="278849"/>
            </a:xfrm>
            <a:prstGeom prst="ellipse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359535" y="4042199"/>
              <a:ext cx="281456" cy="278849"/>
            </a:xfrm>
            <a:prstGeom prst="ellipse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451719" y="2271553"/>
              <a:ext cx="1090275" cy="1094481"/>
            </a:xfrm>
            <a:prstGeom prst="ellipse">
              <a:avLst/>
            </a:prstGeom>
            <a:noFill/>
            <a:ln w="31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921433" y="3582001"/>
              <a:ext cx="1090275" cy="1094481"/>
            </a:xfrm>
            <a:prstGeom prst="ellipse">
              <a:avLst/>
            </a:prstGeom>
            <a:noFill/>
            <a:ln w="31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867513" y="2306445"/>
              <a:ext cx="1090275" cy="1094481"/>
            </a:xfrm>
            <a:prstGeom prst="ellipse">
              <a:avLst/>
            </a:prstGeom>
            <a:noFill/>
            <a:ln w="31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2649277" y="1571977"/>
              <a:ext cx="151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00"/>
                  </a:solidFill>
                </a:rPr>
                <a:t>Plain Concrete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4709493" y="4690311"/>
              <a:ext cx="2027970" cy="67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FF00"/>
                  </a:solidFill>
                </a:rPr>
                <a:t>Concrete + </a:t>
              </a:r>
              <a:r>
                <a:rPr lang="en-US" sz="1600" dirty="0" smtClean="0">
                  <a:solidFill>
                    <a:srgbClr val="FF0000"/>
                  </a:solidFill>
                </a:rPr>
                <a:t>embedded rebar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2733320" y="3887177"/>
              <a:ext cx="1813841" cy="954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¾” Steel</a:t>
              </a:r>
              <a:endParaRPr lang="en-US" sz="1600" dirty="0" smtClean="0">
                <a:solidFill>
                  <a:srgbClr val="FF0000"/>
                </a:solidFill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Reinforcement bar (Rebar)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3"/>
            <p:cNvSpPr txBox="1"/>
            <p:nvPr/>
          </p:nvSpPr>
          <p:spPr>
            <a:xfrm>
              <a:off x="4797662" y="1624600"/>
              <a:ext cx="20235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rgbClr val="FF6600"/>
                  </a:solidFill>
                </a:rPr>
                <a:t>Lightweight Concrete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29791" y="1741386"/>
            <a:ext cx="4430901" cy="4554159"/>
            <a:chOff x="1829312" y="1566619"/>
            <a:chExt cx="5447786" cy="5228412"/>
          </a:xfrm>
        </p:grpSpPr>
        <p:pic>
          <p:nvPicPr>
            <p:cNvPr id="19" name="Picture 18" descr="statsBlackUprightConcreteCATatZ_minus5mm_Slice120mmMinMuon28NMC0Angle2_90Scale28_6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9312" y="1566619"/>
              <a:ext cx="5447786" cy="52284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661605" y="2393912"/>
              <a:ext cx="15174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Plain Concrete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18510" y="5398120"/>
              <a:ext cx="1555829" cy="38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Concrete +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30982" y="4996928"/>
              <a:ext cx="1359208" cy="38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¾” Rebar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0190" y="2363629"/>
              <a:ext cx="2023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Lightweight Concrete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18510" y="5677012"/>
              <a:ext cx="2095230" cy="38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e</a:t>
              </a:r>
              <a:r>
                <a:rPr lang="en-US" sz="1600" dirty="0" smtClean="0">
                  <a:solidFill>
                    <a:srgbClr val="FF0000"/>
                  </a:solidFill>
                </a:rPr>
                <a:t>mbedded rebar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1313" y="1406330"/>
            <a:ext cx="4660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Number of muon scattering </a:t>
            </a:r>
            <a:r>
              <a:rPr lang="en-US" b="1" u="sng" dirty="0" smtClean="0">
                <a:solidFill>
                  <a:srgbClr val="FFFF00"/>
                </a:solidFill>
              </a:rPr>
              <a:t>points</a:t>
            </a:r>
            <a:r>
              <a:rPr lang="en-US" b="1" dirty="0" smtClean="0">
                <a:solidFill>
                  <a:schemeClr val="bg1"/>
                </a:solidFill>
              </a:rPr>
              <a:t> reconstructed in x-y plane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824" y="1410600"/>
            <a:ext cx="3863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Muon scattering </a:t>
            </a:r>
            <a:r>
              <a:rPr lang="en-US" b="1" u="sng" dirty="0" smtClean="0">
                <a:solidFill>
                  <a:srgbClr val="FFFF00"/>
                </a:solidFill>
              </a:rPr>
              <a:t>angles</a:t>
            </a:r>
            <a:r>
              <a:rPr lang="en-US" b="1" dirty="0" smtClean="0">
                <a:solidFill>
                  <a:schemeClr val="bg1"/>
                </a:solidFill>
              </a:rPr>
              <a:t> reconstructed in x-y plane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91400" y="6225290"/>
            <a:ext cx="157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# of muon Cut: ≥ 4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NNP Cut: </a:t>
            </a:r>
            <a:r>
              <a:rPr lang="en-US" dirty="0">
                <a:solidFill>
                  <a:schemeClr val="bg1"/>
                </a:solidFill>
              </a:rPr>
              <a:t>≥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484" y="1011228"/>
            <a:ext cx="760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Test objects: Various 120mm long concrete cylinders, steel reinforcement bars (“rebar”)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323" y="6282090"/>
            <a:ext cx="2983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Circles indicate actual size of test objects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Conceptual EIC Detector Design</a:t>
            </a:r>
            <a:endParaRPr lang="en-US" sz="32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16" t="1720" r="1294" b="1742"/>
          <a:stretch/>
        </p:blipFill>
        <p:spPr>
          <a:xfrm>
            <a:off x="200966" y="1145511"/>
            <a:ext cx="8691825" cy="5305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211" y="928325"/>
            <a:ext cx="3005951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Forward and Backward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GEM Tracker Disks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879388" y="1666011"/>
            <a:ext cx="295891" cy="18845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054321" y="1636211"/>
            <a:ext cx="1093560" cy="1099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3" name="Group 2062"/>
          <p:cNvGrpSpPr/>
          <p:nvPr/>
        </p:nvGrpSpPr>
        <p:grpSpPr>
          <a:xfrm>
            <a:off x="6558687" y="3132306"/>
            <a:ext cx="602212" cy="1040860"/>
            <a:chOff x="6488349" y="3132306"/>
            <a:chExt cx="602212" cy="1040860"/>
          </a:xfrm>
        </p:grpSpPr>
        <p:cxnSp>
          <p:nvCxnSpPr>
            <p:cNvPr id="2055" name="Straight Arrow Connector 2054"/>
            <p:cNvCxnSpPr/>
            <p:nvPr/>
          </p:nvCxnSpPr>
          <p:spPr>
            <a:xfrm>
              <a:off x="6488349" y="3132306"/>
              <a:ext cx="291830" cy="10408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TextBox 2057"/>
            <p:cNvSpPr txBox="1"/>
            <p:nvPr/>
          </p:nvSpPr>
          <p:spPr>
            <a:xfrm>
              <a:off x="6556440" y="3473016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0.8m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59" name="TextBox 2058"/>
          <p:cNvSpPr txBox="1"/>
          <p:nvPr/>
        </p:nvSpPr>
        <p:spPr>
          <a:xfrm rot="20624722">
            <a:off x="5763942" y="5155661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7C80"/>
                </a:solidFill>
              </a:rPr>
              <a:t>B ~ 3T</a:t>
            </a:r>
            <a:endParaRPr lang="en-US" b="1" dirty="0">
              <a:solidFill>
                <a:srgbClr val="FF7C8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557684" y="4255851"/>
            <a:ext cx="2716656" cy="70146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20794364">
            <a:off x="4641664" y="4362859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~ 2m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62" name="TextBox 2061"/>
          <p:cNvSpPr txBox="1"/>
          <p:nvPr/>
        </p:nvSpPr>
        <p:spPr>
          <a:xfrm>
            <a:off x="3770187" y="2797263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Si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 r="7011" b="8707"/>
          <a:stretch/>
        </p:blipFill>
        <p:spPr>
          <a:xfrm>
            <a:off x="6712631" y="4199251"/>
            <a:ext cx="2264131" cy="2326962"/>
          </a:xfrm>
          <a:prstGeom prst="rect">
            <a:avLst/>
          </a:prstGeom>
        </p:spPr>
      </p:pic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aseline="0" smtClean="0"/>
              <a:t>7/11/2014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B417B2-859D-48D9-BC65-C6520AA722B7}" type="slidenum">
              <a:rPr lang="en-US" sz="1400" baseline="0" smtClean="0"/>
              <a:pPr eaLnBrk="1" hangingPunct="1"/>
              <a:t>7</a:t>
            </a:fld>
            <a:endParaRPr lang="en-US" sz="1400" baseline="0" smtClean="0"/>
          </a:p>
        </p:txBody>
      </p:sp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How a GEM Detector </a:t>
            </a:r>
            <a:r>
              <a:rPr lang="en-US" sz="4000" dirty="0"/>
              <a:t>W</a:t>
            </a:r>
            <a:r>
              <a:rPr lang="en-US" sz="4000" dirty="0" smtClean="0"/>
              <a:t>orks</a:t>
            </a:r>
          </a:p>
        </p:txBody>
      </p:sp>
      <p:pic>
        <p:nvPicPr>
          <p:cNvPr id="11270" name="Picture 4" descr="triple-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04888"/>
            <a:ext cx="5443538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Line 5"/>
          <p:cNvSpPr>
            <a:spLocks noChangeShapeType="1"/>
          </p:cNvSpPr>
          <p:nvPr/>
        </p:nvSpPr>
        <p:spPr bwMode="auto">
          <a:xfrm>
            <a:off x="114300" y="2095500"/>
            <a:ext cx="0" cy="341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-3175" y="3694113"/>
            <a:ext cx="539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baseline="0"/>
              <a:t>1cm</a:t>
            </a:r>
          </a:p>
        </p:txBody>
      </p:sp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2879725" y="6137471"/>
            <a:ext cx="29162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 dirty="0"/>
              <a:t>detects an electronic pulse</a:t>
            </a:r>
          </a:p>
        </p:txBody>
      </p:sp>
      <p:sp>
        <p:nvSpPr>
          <p:cNvPr id="11274" name="Oval 8"/>
          <p:cNvSpPr>
            <a:spLocks noChangeArrowheads="1"/>
          </p:cNvSpPr>
          <p:nvPr/>
        </p:nvSpPr>
        <p:spPr bwMode="auto">
          <a:xfrm>
            <a:off x="1778000" y="256540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Oval 9"/>
          <p:cNvSpPr>
            <a:spLocks noChangeArrowheads="1"/>
          </p:cNvSpPr>
          <p:nvPr/>
        </p:nvSpPr>
        <p:spPr bwMode="auto">
          <a:xfrm>
            <a:off x="1677988" y="2338388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Oval 10"/>
          <p:cNvSpPr>
            <a:spLocks noChangeArrowheads="1"/>
          </p:cNvSpPr>
          <p:nvPr/>
        </p:nvSpPr>
        <p:spPr bwMode="auto">
          <a:xfrm>
            <a:off x="1654175" y="251777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Oval 11"/>
          <p:cNvSpPr>
            <a:spLocks noChangeArrowheads="1"/>
          </p:cNvSpPr>
          <p:nvPr/>
        </p:nvSpPr>
        <p:spPr bwMode="auto">
          <a:xfrm>
            <a:off x="1630363" y="2633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Oval 12"/>
          <p:cNvSpPr>
            <a:spLocks noChangeArrowheads="1"/>
          </p:cNvSpPr>
          <p:nvPr/>
        </p:nvSpPr>
        <p:spPr bwMode="auto">
          <a:xfrm>
            <a:off x="1568450" y="27495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3"/>
          <p:cNvSpPr txBox="1">
            <a:spLocks noChangeArrowheads="1"/>
          </p:cNvSpPr>
          <p:nvPr/>
        </p:nvSpPr>
        <p:spPr bwMode="auto">
          <a:xfrm>
            <a:off x="1773583" y="2097642"/>
            <a:ext cx="487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baseline="0" dirty="0">
                <a:solidFill>
                  <a:schemeClr val="accent2"/>
                </a:solidFill>
              </a:rPr>
              <a:t>e</a:t>
            </a:r>
            <a:r>
              <a:rPr lang="en-US" sz="3600" b="1" dirty="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11280" name="Line 14"/>
          <p:cNvSpPr>
            <a:spLocks noChangeShapeType="1"/>
          </p:cNvSpPr>
          <p:nvPr/>
        </p:nvSpPr>
        <p:spPr bwMode="auto">
          <a:xfrm flipH="1">
            <a:off x="1962150" y="2568575"/>
            <a:ext cx="0" cy="279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Text Box 15"/>
          <p:cNvSpPr txBox="1">
            <a:spLocks noChangeArrowheads="1"/>
          </p:cNvSpPr>
          <p:nvPr/>
        </p:nvSpPr>
        <p:spPr bwMode="auto">
          <a:xfrm>
            <a:off x="2778125" y="1455738"/>
            <a:ext cx="216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baseline="0"/>
              <a:t>Detector volume filled with </a:t>
            </a:r>
          </a:p>
          <a:p>
            <a:pPr eaLnBrk="1" hangingPunct="1"/>
            <a:r>
              <a:rPr lang="en-US" b="1" baseline="0"/>
              <a:t>Ar/CO</a:t>
            </a:r>
            <a:r>
              <a:rPr lang="en-US" b="1" baseline="-25000"/>
              <a:t>2</a:t>
            </a:r>
            <a:r>
              <a:rPr lang="en-US" b="1" baseline="0"/>
              <a:t> 70:30 gas mixture</a:t>
            </a:r>
            <a:endParaRPr lang="en-US" b="1" baseline="-25000"/>
          </a:p>
        </p:txBody>
      </p:sp>
      <p:sp>
        <p:nvSpPr>
          <p:cNvPr id="11282" name="Oval 16"/>
          <p:cNvSpPr>
            <a:spLocks noChangeArrowheads="1"/>
          </p:cNvSpPr>
          <p:nvPr/>
        </p:nvSpPr>
        <p:spPr bwMode="auto">
          <a:xfrm>
            <a:off x="1450975" y="314007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Oval 17"/>
          <p:cNvSpPr>
            <a:spLocks noChangeArrowheads="1"/>
          </p:cNvSpPr>
          <p:nvPr/>
        </p:nvSpPr>
        <p:spPr bwMode="auto">
          <a:xfrm>
            <a:off x="1376363" y="34845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Oval 19"/>
          <p:cNvSpPr>
            <a:spLocks noChangeArrowheads="1"/>
          </p:cNvSpPr>
          <p:nvPr/>
        </p:nvSpPr>
        <p:spPr bwMode="auto">
          <a:xfrm>
            <a:off x="1425575" y="27463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Oval 20"/>
          <p:cNvSpPr>
            <a:spLocks noChangeArrowheads="1"/>
          </p:cNvSpPr>
          <p:nvPr/>
        </p:nvSpPr>
        <p:spPr bwMode="auto">
          <a:xfrm>
            <a:off x="1579563" y="215106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Oval 21"/>
          <p:cNvSpPr>
            <a:spLocks noChangeArrowheads="1"/>
          </p:cNvSpPr>
          <p:nvPr/>
        </p:nvSpPr>
        <p:spPr bwMode="auto">
          <a:xfrm>
            <a:off x="1441450" y="260985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Oval 22"/>
          <p:cNvSpPr>
            <a:spLocks noChangeArrowheads="1"/>
          </p:cNvSpPr>
          <p:nvPr/>
        </p:nvSpPr>
        <p:spPr bwMode="auto">
          <a:xfrm>
            <a:off x="1506538" y="24717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Oval 23"/>
          <p:cNvSpPr>
            <a:spLocks noChangeArrowheads="1"/>
          </p:cNvSpPr>
          <p:nvPr/>
        </p:nvSpPr>
        <p:spPr bwMode="auto">
          <a:xfrm>
            <a:off x="1546225" y="23082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Text Box 24"/>
          <p:cNvSpPr txBox="1">
            <a:spLocks noChangeArrowheads="1"/>
          </p:cNvSpPr>
          <p:nvPr/>
        </p:nvSpPr>
        <p:spPr bwMode="auto">
          <a:xfrm>
            <a:off x="646113" y="2132013"/>
            <a:ext cx="692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baseline="0">
                <a:solidFill>
                  <a:srgbClr val="FF0000"/>
                </a:solidFill>
              </a:rPr>
              <a:t> Ar</a:t>
            </a:r>
            <a:r>
              <a:rPr lang="en-US" sz="2400" b="1">
                <a:solidFill>
                  <a:srgbClr val="FF0000"/>
                </a:solidFill>
              </a:rPr>
              <a:t>+</a:t>
            </a:r>
          </a:p>
          <a:p>
            <a:pPr eaLnBrk="1" hangingPunct="1"/>
            <a:r>
              <a:rPr lang="en-US" sz="1600" b="1" baseline="0">
                <a:solidFill>
                  <a:srgbClr val="FF0000"/>
                </a:solidFill>
              </a:rPr>
              <a:t>CO</a:t>
            </a:r>
            <a:r>
              <a:rPr lang="en-US" sz="1800" b="1" baseline="-25000">
                <a:solidFill>
                  <a:srgbClr val="FF0000"/>
                </a:solidFill>
              </a:rPr>
              <a:t>2</a:t>
            </a:r>
            <a:r>
              <a:rPr lang="en-US" sz="2400" b="1">
                <a:solidFill>
                  <a:srgbClr val="FF0000"/>
                </a:solidFill>
              </a:rPr>
              <a:t>+</a:t>
            </a:r>
          </a:p>
          <a:p>
            <a:pPr eaLnBrk="1" hangingPunct="1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290" name="Text Box 25"/>
          <p:cNvSpPr txBox="1">
            <a:spLocks noChangeArrowheads="1"/>
          </p:cNvSpPr>
          <p:nvPr/>
        </p:nvSpPr>
        <p:spPr bwMode="auto">
          <a:xfrm>
            <a:off x="1889125" y="1227138"/>
            <a:ext cx="441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baseline="0">
                <a:solidFill>
                  <a:schemeClr val="accent2"/>
                </a:solidFill>
                <a:sym typeface="Symbol" pitchFamily="18" charset="2"/>
              </a:rPr>
              <a:t></a:t>
            </a:r>
            <a:r>
              <a:rPr lang="en-US" sz="2400" b="1">
                <a:solidFill>
                  <a:schemeClr val="accent2"/>
                </a:solidFill>
                <a:cs typeface="Arial" charset="0"/>
                <a:sym typeface="Symbol" pitchFamily="18" charset="2"/>
              </a:rPr>
              <a:t>±</a:t>
            </a:r>
          </a:p>
        </p:txBody>
      </p:sp>
      <p:sp>
        <p:nvSpPr>
          <p:cNvPr id="11291" name="Oval 26"/>
          <p:cNvSpPr>
            <a:spLocks noChangeArrowheads="1"/>
          </p:cNvSpPr>
          <p:nvPr/>
        </p:nvSpPr>
        <p:spPr bwMode="auto">
          <a:xfrm>
            <a:off x="1947863" y="3268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Oval 27"/>
          <p:cNvSpPr>
            <a:spLocks noChangeArrowheads="1"/>
          </p:cNvSpPr>
          <p:nvPr/>
        </p:nvSpPr>
        <p:spPr bwMode="auto">
          <a:xfrm>
            <a:off x="1822450" y="34480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Oval 28"/>
          <p:cNvSpPr>
            <a:spLocks noChangeArrowheads="1"/>
          </p:cNvSpPr>
          <p:nvPr/>
        </p:nvSpPr>
        <p:spPr bwMode="auto">
          <a:xfrm>
            <a:off x="1531938" y="3386138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Oval 29"/>
          <p:cNvSpPr>
            <a:spLocks noChangeArrowheads="1"/>
          </p:cNvSpPr>
          <p:nvPr/>
        </p:nvSpPr>
        <p:spPr bwMode="auto">
          <a:xfrm>
            <a:off x="1774825" y="314642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5" name="Oval 30"/>
          <p:cNvSpPr>
            <a:spLocks noChangeArrowheads="1"/>
          </p:cNvSpPr>
          <p:nvPr/>
        </p:nvSpPr>
        <p:spPr bwMode="auto">
          <a:xfrm>
            <a:off x="1770063" y="36369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6" name="Oval 31"/>
          <p:cNvSpPr>
            <a:spLocks noChangeArrowheads="1"/>
          </p:cNvSpPr>
          <p:nvPr/>
        </p:nvSpPr>
        <p:spPr bwMode="auto">
          <a:xfrm>
            <a:off x="1492250" y="35115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7" name="Oval 32"/>
          <p:cNvSpPr>
            <a:spLocks noChangeArrowheads="1"/>
          </p:cNvSpPr>
          <p:nvPr/>
        </p:nvSpPr>
        <p:spPr bwMode="auto">
          <a:xfrm>
            <a:off x="1922463" y="30019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8" name="Oval 33"/>
          <p:cNvSpPr>
            <a:spLocks noChangeArrowheads="1"/>
          </p:cNvSpPr>
          <p:nvPr/>
        </p:nvSpPr>
        <p:spPr bwMode="auto">
          <a:xfrm>
            <a:off x="1655763" y="3014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9" name="Oval 34"/>
          <p:cNvSpPr>
            <a:spLocks noChangeArrowheads="1"/>
          </p:cNvSpPr>
          <p:nvPr/>
        </p:nvSpPr>
        <p:spPr bwMode="auto">
          <a:xfrm>
            <a:off x="1516063" y="30273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0" name="Oval 35"/>
          <p:cNvSpPr>
            <a:spLocks noChangeArrowheads="1"/>
          </p:cNvSpPr>
          <p:nvPr/>
        </p:nvSpPr>
        <p:spPr bwMode="auto">
          <a:xfrm>
            <a:off x="1846263" y="30654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1" name="Line 36"/>
          <p:cNvSpPr>
            <a:spLocks noChangeShapeType="1"/>
          </p:cNvSpPr>
          <p:nvPr/>
        </p:nvSpPr>
        <p:spPr bwMode="auto">
          <a:xfrm flipV="1">
            <a:off x="1270000" y="2235200"/>
            <a:ext cx="0" cy="342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302" name="Picture 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99" y="1066800"/>
            <a:ext cx="3310337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03" name="Line 39"/>
          <p:cNvSpPr>
            <a:spLocks noChangeShapeType="1"/>
          </p:cNvSpPr>
          <p:nvPr/>
        </p:nvSpPr>
        <p:spPr bwMode="auto">
          <a:xfrm flipV="1">
            <a:off x="5392132" y="2547937"/>
            <a:ext cx="386368" cy="2508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Text Box 41"/>
          <p:cNvSpPr txBox="1">
            <a:spLocks noChangeArrowheads="1"/>
          </p:cNvSpPr>
          <p:nvPr/>
        </p:nvSpPr>
        <p:spPr bwMode="auto">
          <a:xfrm>
            <a:off x="6057900" y="2792413"/>
            <a:ext cx="27318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u="sng" baseline="0" dirty="0">
                <a:solidFill>
                  <a:srgbClr val="993366"/>
                </a:solidFill>
              </a:rPr>
              <a:t>Micro</a:t>
            </a:r>
            <a:r>
              <a:rPr lang="en-US" b="1" baseline="0" dirty="0">
                <a:solidFill>
                  <a:srgbClr val="993366"/>
                </a:solidFill>
              </a:rPr>
              <a:t>-pattern gas </a:t>
            </a:r>
            <a:r>
              <a:rPr lang="en-US" b="1" baseline="0" dirty="0" smtClean="0">
                <a:solidFill>
                  <a:srgbClr val="993366"/>
                </a:solidFill>
              </a:rPr>
              <a:t>detector (MPGD)</a:t>
            </a:r>
            <a:endParaRPr lang="en-US" b="1" baseline="0" dirty="0">
              <a:solidFill>
                <a:srgbClr val="993366"/>
              </a:solidFill>
            </a:endParaRPr>
          </a:p>
        </p:txBody>
      </p:sp>
      <p:sp>
        <p:nvSpPr>
          <p:cNvPr id="11305" name="Text Box 42"/>
          <p:cNvSpPr txBox="1">
            <a:spLocks noChangeArrowheads="1"/>
          </p:cNvSpPr>
          <p:nvPr/>
        </p:nvSpPr>
        <p:spPr bwMode="auto">
          <a:xfrm>
            <a:off x="1939220" y="5594985"/>
            <a:ext cx="12779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baseline="0" dirty="0">
                <a:solidFill>
                  <a:srgbClr val="FF0000"/>
                </a:solidFill>
              </a:rPr>
              <a:t>Anode strips</a:t>
            </a:r>
          </a:p>
        </p:txBody>
      </p:sp>
      <p:sp>
        <p:nvSpPr>
          <p:cNvPr id="11306" name="Line 43"/>
          <p:cNvSpPr>
            <a:spLocks noChangeShapeType="1"/>
          </p:cNvSpPr>
          <p:nvPr/>
        </p:nvSpPr>
        <p:spPr bwMode="auto">
          <a:xfrm flipV="1">
            <a:off x="4813300" y="3416300"/>
            <a:ext cx="6731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Line 44"/>
          <p:cNvSpPr>
            <a:spLocks noChangeShapeType="1"/>
          </p:cNvSpPr>
          <p:nvPr/>
        </p:nvSpPr>
        <p:spPr bwMode="auto">
          <a:xfrm>
            <a:off x="4787900" y="3860800"/>
            <a:ext cx="6985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Line 46"/>
          <p:cNvSpPr>
            <a:spLocks noChangeShapeType="1"/>
          </p:cNvSpPr>
          <p:nvPr/>
        </p:nvSpPr>
        <p:spPr bwMode="auto">
          <a:xfrm>
            <a:off x="5486400" y="3416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Line 47"/>
          <p:cNvSpPr>
            <a:spLocks noChangeShapeType="1"/>
          </p:cNvSpPr>
          <p:nvPr/>
        </p:nvSpPr>
        <p:spPr bwMode="auto">
          <a:xfrm>
            <a:off x="5475288" y="4256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48"/>
          <p:cNvSpPr>
            <a:spLocks noChangeShapeType="1"/>
          </p:cNvSpPr>
          <p:nvPr/>
        </p:nvSpPr>
        <p:spPr bwMode="auto">
          <a:xfrm>
            <a:off x="5943600" y="34036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Line 49"/>
          <p:cNvSpPr>
            <a:spLocks noChangeShapeType="1"/>
          </p:cNvSpPr>
          <p:nvPr/>
        </p:nvSpPr>
        <p:spPr bwMode="auto">
          <a:xfrm flipV="1">
            <a:off x="5943600" y="39116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Line 50"/>
          <p:cNvSpPr>
            <a:spLocks noChangeShapeType="1"/>
          </p:cNvSpPr>
          <p:nvPr/>
        </p:nvSpPr>
        <p:spPr bwMode="auto">
          <a:xfrm>
            <a:off x="5867400" y="37719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3" name="Line 52"/>
          <p:cNvSpPr>
            <a:spLocks noChangeShapeType="1"/>
          </p:cNvSpPr>
          <p:nvPr/>
        </p:nvSpPr>
        <p:spPr bwMode="auto">
          <a:xfrm flipV="1">
            <a:off x="5778500" y="3898900"/>
            <a:ext cx="33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Text Box 53"/>
          <p:cNvSpPr txBox="1">
            <a:spLocks noChangeArrowheads="1"/>
          </p:cNvSpPr>
          <p:nvPr/>
        </p:nvSpPr>
        <p:spPr bwMode="auto">
          <a:xfrm>
            <a:off x="5534025" y="3744913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aseline="0"/>
              <a:t>+</a:t>
            </a:r>
          </a:p>
        </p:txBody>
      </p:sp>
      <p:sp>
        <p:nvSpPr>
          <p:cNvPr id="11315" name="Text Box 55"/>
          <p:cNvSpPr txBox="1">
            <a:spLocks noChangeArrowheads="1"/>
          </p:cNvSpPr>
          <p:nvPr/>
        </p:nvSpPr>
        <p:spPr bwMode="auto">
          <a:xfrm>
            <a:off x="5559425" y="3554413"/>
            <a:ext cx="26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/>
              <a:t>-</a:t>
            </a:r>
          </a:p>
        </p:txBody>
      </p:sp>
      <p:sp>
        <p:nvSpPr>
          <p:cNvPr id="11316" name="Text Box 56"/>
          <p:cNvSpPr txBox="1">
            <a:spLocks noChangeArrowheads="1"/>
          </p:cNvSpPr>
          <p:nvPr/>
        </p:nvSpPr>
        <p:spPr bwMode="auto">
          <a:xfrm>
            <a:off x="6080125" y="3668713"/>
            <a:ext cx="294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baseline="0">
                <a:solidFill>
                  <a:srgbClr val="FF0000"/>
                </a:solidFill>
              </a:rPr>
              <a:t>300 – 500 V  (on each of 3 GEMs)</a:t>
            </a:r>
          </a:p>
        </p:txBody>
      </p:sp>
      <p:sp>
        <p:nvSpPr>
          <p:cNvPr id="11317" name="Oval 57"/>
          <p:cNvSpPr>
            <a:spLocks noChangeArrowheads="1"/>
          </p:cNvSpPr>
          <p:nvPr/>
        </p:nvSpPr>
        <p:spPr bwMode="auto">
          <a:xfrm>
            <a:off x="4773613" y="3668713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Oval 58"/>
          <p:cNvSpPr>
            <a:spLocks noChangeArrowheads="1"/>
          </p:cNvSpPr>
          <p:nvPr/>
        </p:nvSpPr>
        <p:spPr bwMode="auto">
          <a:xfrm>
            <a:off x="4775200" y="38481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9" name="Text Box 61"/>
          <p:cNvSpPr txBox="1">
            <a:spLocks noChangeArrowheads="1"/>
          </p:cNvSpPr>
          <p:nvPr/>
        </p:nvSpPr>
        <p:spPr bwMode="auto">
          <a:xfrm>
            <a:off x="5467335" y="4329112"/>
            <a:ext cx="123418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b="1" baseline="0" dirty="0" smtClean="0">
                <a:solidFill>
                  <a:srgbClr val="993366"/>
                </a:solidFill>
              </a:rPr>
              <a:t>Example:</a:t>
            </a:r>
          </a:p>
          <a:p>
            <a:pPr algn="r" eaLnBrk="1" hangingPunct="1"/>
            <a:r>
              <a:rPr lang="en-US" sz="1400" b="1" baseline="0" dirty="0" smtClean="0">
                <a:solidFill>
                  <a:srgbClr val="993366"/>
                </a:solidFill>
              </a:rPr>
              <a:t>Florida Tech</a:t>
            </a:r>
          </a:p>
          <a:p>
            <a:pPr algn="r" eaLnBrk="1" hangingPunct="1"/>
            <a:r>
              <a:rPr lang="en-US" sz="1400" b="1" baseline="0" dirty="0">
                <a:solidFill>
                  <a:srgbClr val="993366"/>
                </a:solidFill>
              </a:rPr>
              <a:t>T</a:t>
            </a:r>
            <a:r>
              <a:rPr lang="en-US" sz="1400" b="1" baseline="0" dirty="0" smtClean="0">
                <a:solidFill>
                  <a:srgbClr val="993366"/>
                </a:solidFill>
              </a:rPr>
              <a:t>riple-GEM</a:t>
            </a:r>
          </a:p>
          <a:p>
            <a:pPr algn="r" eaLnBrk="1" hangingPunct="1"/>
            <a:r>
              <a:rPr lang="en-US" sz="1400" b="1" baseline="0" dirty="0" smtClean="0">
                <a:solidFill>
                  <a:srgbClr val="993366"/>
                </a:solidFill>
              </a:rPr>
              <a:t>detector</a:t>
            </a:r>
          </a:p>
          <a:p>
            <a:pPr algn="r" eaLnBrk="1" hangingPunct="1"/>
            <a:r>
              <a:rPr lang="en-US" sz="1400" b="1" baseline="0" dirty="0" smtClean="0">
                <a:solidFill>
                  <a:srgbClr val="993366"/>
                </a:solidFill>
              </a:rPr>
              <a:t>for MTS</a:t>
            </a:r>
            <a:endParaRPr lang="en-US" sz="1400" b="1" baseline="0" dirty="0">
              <a:solidFill>
                <a:srgbClr val="993366"/>
              </a:solidFill>
            </a:endParaRPr>
          </a:p>
        </p:txBody>
      </p:sp>
      <p:sp>
        <p:nvSpPr>
          <p:cNvPr id="11321" name="Text Box 9"/>
          <p:cNvSpPr txBox="1">
            <a:spLocks noChangeArrowheads="1"/>
          </p:cNvSpPr>
          <p:nvPr/>
        </p:nvSpPr>
        <p:spPr bwMode="auto">
          <a:xfrm>
            <a:off x="7578676" y="4573320"/>
            <a:ext cx="130356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100" b="1" baseline="0" dirty="0"/>
              <a:t>128 </a:t>
            </a:r>
            <a:r>
              <a:rPr lang="en-US" sz="1100" b="1" baseline="0" dirty="0" smtClean="0"/>
              <a:t>el. channels </a:t>
            </a:r>
            <a:endParaRPr lang="en-US" sz="1100" b="1" baseline="0" dirty="0"/>
          </a:p>
          <a:p>
            <a:pPr algn="ctr" eaLnBrk="1" hangingPunct="1"/>
            <a:r>
              <a:rPr lang="en-US" sz="1100" b="1" baseline="0" dirty="0"/>
              <a:t>(400 </a:t>
            </a:r>
            <a:r>
              <a:rPr lang="en-US" sz="1400" b="1" baseline="0" dirty="0">
                <a:sym typeface="Symbol" pitchFamily="18" charset="2"/>
              </a:rPr>
              <a:t></a:t>
            </a:r>
            <a:r>
              <a:rPr lang="en-US" sz="1100" b="1" baseline="0" dirty="0">
                <a:sym typeface="Symbol" pitchFamily="18" charset="2"/>
              </a:rPr>
              <a:t>m </a:t>
            </a:r>
            <a:r>
              <a:rPr lang="en-US" sz="1100" b="1" baseline="0" dirty="0" smtClean="0">
                <a:sym typeface="Symbol" pitchFamily="18" charset="2"/>
              </a:rPr>
              <a:t>pitch</a:t>
            </a:r>
            <a:r>
              <a:rPr lang="en-US" sz="1100" b="1" baseline="0" dirty="0">
                <a:sym typeface="Symbol" pitchFamily="18" charset="2"/>
              </a:rPr>
              <a:t>)</a:t>
            </a:r>
          </a:p>
        </p:txBody>
      </p:sp>
      <p:sp>
        <p:nvSpPr>
          <p:cNvPr id="11322" name="AutoShape 10"/>
          <p:cNvSpPr>
            <a:spLocks/>
          </p:cNvSpPr>
          <p:nvPr/>
        </p:nvSpPr>
        <p:spPr bwMode="auto">
          <a:xfrm flipV="1">
            <a:off x="7493000" y="4630470"/>
            <a:ext cx="147763" cy="159018"/>
          </a:xfrm>
          <a:prstGeom prst="rightBrace">
            <a:avLst>
              <a:gd name="adj1" fmla="val 1869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sz="3200" b="1"/>
          </a:p>
        </p:txBody>
      </p:sp>
      <p:sp>
        <p:nvSpPr>
          <p:cNvPr id="11323" name="Line 11"/>
          <p:cNvSpPr>
            <a:spLocks noChangeShapeType="1"/>
          </p:cNvSpPr>
          <p:nvPr/>
        </p:nvSpPr>
        <p:spPr bwMode="auto">
          <a:xfrm flipV="1">
            <a:off x="7500937" y="5637212"/>
            <a:ext cx="13287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4" name="Text Box 12"/>
          <p:cNvSpPr txBox="1">
            <a:spLocks noChangeArrowheads="1"/>
          </p:cNvSpPr>
          <p:nvPr/>
        </p:nvSpPr>
        <p:spPr bwMode="auto">
          <a:xfrm>
            <a:off x="7799388" y="5379670"/>
            <a:ext cx="7521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baseline="0" dirty="0" smtClean="0"/>
              <a:t>~ 30 </a:t>
            </a:r>
            <a:r>
              <a:rPr lang="en-US" b="1" baseline="0" dirty="0"/>
              <a:t>cm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78500" y="870357"/>
            <a:ext cx="1946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Copper-clad polyimide foil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85" y="6017622"/>
            <a:ext cx="8468204" cy="5967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4173" y="4169088"/>
            <a:ext cx="9144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Charge sharing among adjacent zigzag strips allows sensitive </a:t>
            </a:r>
            <a:r>
              <a:rPr lang="en-US" sz="1600" b="1" dirty="0" smtClean="0">
                <a:solidFill>
                  <a:srgbClr val="FF0000"/>
                </a:solidFill>
              </a:rPr>
              <a:t>position-interpolation in x</a:t>
            </a:r>
          </a:p>
          <a:p>
            <a:endParaRPr lang="en-US" sz="16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Avalanche covers several zigzag pitches along the strip and is </a:t>
            </a:r>
            <a:r>
              <a:rPr lang="en-US" sz="1600" b="1" dirty="0" smtClean="0">
                <a:solidFill>
                  <a:srgbClr val="FF0000"/>
                </a:solidFill>
              </a:rPr>
              <a:t>insensitive to pos. </a:t>
            </a:r>
            <a:r>
              <a:rPr lang="en-US" sz="1600" b="1" u="sng" dirty="0" smtClean="0">
                <a:solidFill>
                  <a:srgbClr val="FF0000"/>
                </a:solidFill>
              </a:rPr>
              <a:t>along</a:t>
            </a:r>
            <a:r>
              <a:rPr lang="en-US" sz="1600" b="1" dirty="0" smtClean="0">
                <a:solidFill>
                  <a:srgbClr val="FF0000"/>
                </a:solidFill>
              </a:rPr>
              <a:t> strip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The zigzag-strip approach is applicable to detectors intended for </a:t>
            </a:r>
            <a:r>
              <a:rPr lang="en-US" sz="1600" b="1" dirty="0" smtClean="0">
                <a:solidFill>
                  <a:srgbClr val="FF0000"/>
                </a:solidFill>
              </a:rPr>
              <a:t>1D-coordinate</a:t>
            </a:r>
            <a:r>
              <a:rPr lang="en-US" sz="1600" dirty="0" smtClean="0"/>
              <a:t> measurements</a:t>
            </a:r>
          </a:p>
          <a:p>
            <a:endParaRPr lang="en-US" sz="16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/>
              <a:t>We are </a:t>
            </a:r>
            <a:r>
              <a:rPr lang="en-US" sz="1600" b="1" dirty="0" smtClean="0">
                <a:solidFill>
                  <a:srgbClr val="FF0000"/>
                </a:solidFill>
              </a:rPr>
              <a:t>sacrificing</a:t>
            </a:r>
            <a:r>
              <a:rPr lang="en-US" sz="1600" dirty="0" smtClean="0"/>
              <a:t> the measurement of the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 err="1" smtClean="0"/>
              <a:t>coord</a:t>
            </a:r>
            <a:r>
              <a:rPr lang="en-US" sz="1600" dirty="0" smtClean="0"/>
              <a:t>. (y) to gain precision in the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</a:t>
            </a:r>
            <a:r>
              <a:rPr lang="en-US" sz="1600" dirty="0" err="1" smtClean="0"/>
              <a:t>coord</a:t>
            </a:r>
            <a:r>
              <a:rPr lang="en-US" sz="1600" dirty="0" smtClean="0"/>
              <a:t>. (x)</a:t>
            </a:r>
          </a:p>
          <a:p>
            <a:pPr algn="ctr">
              <a:spcBef>
                <a:spcPts val="1200"/>
              </a:spcBef>
            </a:pPr>
            <a:r>
              <a:rPr lang="en-US" sz="1600" b="1" dirty="0" smtClean="0"/>
              <a:t>The number of strips needed to read out a GEM detector can be reduced substantially.</a:t>
            </a:r>
          </a:p>
          <a:p>
            <a:pPr algn="ctr"/>
            <a:r>
              <a:rPr lang="en-US" sz="1600" b="1" dirty="0" smtClean="0"/>
              <a:t>This in turn reduces the overall cost of the detector system.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Zigzag-strip Readout: Concept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7/11/2014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1479A-887B-405B-BC19-BFF764EA4A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5196" r="2487" b="4657"/>
          <a:stretch>
            <a:fillRect/>
          </a:stretch>
        </p:blipFill>
        <p:spPr bwMode="auto">
          <a:xfrm>
            <a:off x="3767399" y="1382933"/>
            <a:ext cx="5004812" cy="27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9893" y="94348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Zigzag strips: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23227" y="954275"/>
            <a:ext cx="4415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Previous BNL studies showed </a:t>
            </a:r>
            <a:r>
              <a:rPr lang="en-US" sz="1400" dirty="0" smtClean="0">
                <a:solidFill>
                  <a:srgbClr val="FF0000"/>
                </a:solidFill>
              </a:rPr>
              <a:t>&lt;100 </a:t>
            </a:r>
            <a:r>
              <a:rPr lang="en-US" sz="1400" dirty="0">
                <a:solidFill>
                  <a:srgbClr val="FF0000"/>
                </a:solidFill>
              </a:rPr>
              <a:t>µm </a:t>
            </a:r>
            <a:r>
              <a:rPr lang="en-US" sz="1400" dirty="0"/>
              <a:t>resolution </a:t>
            </a:r>
            <a:r>
              <a:rPr lang="en-US" sz="1400" dirty="0" smtClean="0"/>
              <a:t>for </a:t>
            </a:r>
          </a:p>
          <a:p>
            <a:r>
              <a:rPr lang="en-US" sz="1400" dirty="0" smtClean="0"/>
              <a:t>parallel zigzag strips with </a:t>
            </a:r>
            <a:r>
              <a:rPr lang="en-US" sz="1400" b="1" dirty="0" smtClean="0"/>
              <a:t>2 mm</a:t>
            </a:r>
            <a:r>
              <a:rPr lang="en-US" sz="1400" dirty="0" smtClean="0"/>
              <a:t> </a:t>
            </a:r>
            <a:r>
              <a:rPr lang="en-US" sz="1400" dirty="0"/>
              <a:t>strip </a:t>
            </a:r>
            <a:r>
              <a:rPr lang="en-US" sz="1400" dirty="0" smtClean="0"/>
              <a:t>pitch is possible: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90553" y="1429728"/>
            <a:ext cx="3362808" cy="2708913"/>
            <a:chOff x="140793" y="1660832"/>
            <a:chExt cx="3279913" cy="251055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2"/>
            <a:stretch>
              <a:fillRect/>
            </a:stretch>
          </p:blipFill>
          <p:spPr bwMode="auto">
            <a:xfrm>
              <a:off x="462852" y="1660832"/>
              <a:ext cx="2941446" cy="201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009650" y="3905250"/>
              <a:ext cx="1447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15685" y="3857625"/>
              <a:ext cx="2505021" cy="313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x (measured coordinate)</a:t>
              </a:r>
              <a:endParaRPr lang="en-US" sz="160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90525" y="2324100"/>
              <a:ext cx="0" cy="933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0793" y="237064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US" sz="1400" dirty="0"/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19" b="2103"/>
            <a:stretch/>
          </p:blipFill>
          <p:spPr bwMode="auto">
            <a:xfrm>
              <a:off x="462852" y="2934372"/>
              <a:ext cx="2941446" cy="366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19" r="26307" b="2103"/>
            <a:stretch/>
          </p:blipFill>
          <p:spPr bwMode="auto">
            <a:xfrm>
              <a:off x="456793" y="2601403"/>
              <a:ext cx="2167654" cy="366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19" r="26307" b="2103"/>
            <a:stretch/>
          </p:blipFill>
          <p:spPr bwMode="auto">
            <a:xfrm>
              <a:off x="456793" y="2276228"/>
              <a:ext cx="2167654" cy="366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178987" y="2650482"/>
              <a:ext cx="814312" cy="746976"/>
            </a:xfrm>
            <a:prstGeom prst="ellipse">
              <a:avLst/>
            </a:prstGeom>
            <a:solidFill>
              <a:srgbClr val="FF0000">
                <a:alpha val="74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electron avalanche</a:t>
              </a:r>
              <a:endParaRPr lang="en-US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19" b="2103"/>
            <a:stretch/>
          </p:blipFill>
          <p:spPr bwMode="auto">
            <a:xfrm>
              <a:off x="460743" y="1948127"/>
              <a:ext cx="2941446" cy="366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7672948" y="168905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BNL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07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Readout with Radial Zigzag Strips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-34141" y="3981228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The zigzag strips run in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radial</a:t>
            </a:r>
            <a:r>
              <a:rPr lang="en-US" sz="1800" b="1" dirty="0" smtClean="0">
                <a:latin typeface="Arial"/>
              </a:rPr>
              <a:t> direction and measure the azimuthal angle </a:t>
            </a:r>
            <a:r>
              <a:rPr lang="en-US" sz="1800" b="1" dirty="0" smtClean="0">
                <a:latin typeface="Arial"/>
                <a:sym typeface="Symbol" panose="05050102010706020507" pitchFamily="18" charset="2"/>
              </a:rPr>
              <a:t></a:t>
            </a:r>
            <a:r>
              <a:rPr lang="en-US" sz="1800" b="1" dirty="0" smtClean="0">
                <a:latin typeface="Arial"/>
              </a:rPr>
              <a:t>. Opening angle is 10 degrees;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angular strip pitch is 1.37mrad</a:t>
            </a:r>
            <a:r>
              <a:rPr lang="en-US" sz="1800" b="1" dirty="0" smtClean="0">
                <a:latin typeface="Arial"/>
              </a:rPr>
              <a:t>.</a:t>
            </a:r>
            <a:endParaRPr lang="en-US" sz="10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b="1" dirty="0" smtClean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The readout board is designed to fit a 1-m long trapezoidal GEM prototype (originally for CMS muon upgrade). It is divided into 8 </a:t>
            </a:r>
            <a:r>
              <a:rPr lang="el-GR" sz="1800" b="1" dirty="0" smtClean="0">
                <a:latin typeface="Arial"/>
              </a:rPr>
              <a:t>η</a:t>
            </a:r>
            <a:r>
              <a:rPr lang="en-US" sz="1800" b="1" dirty="0" smtClean="0">
                <a:latin typeface="Arial"/>
              </a:rPr>
              <a:t>-sectors with radial length of each sector ~12cm, and 128 strips/sector.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b="1" dirty="0">
              <a:latin typeface="Arial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1" dirty="0" smtClean="0">
                <a:latin typeface="Arial"/>
              </a:rPr>
              <a:t>For the same GEM prototype with straight strips, 24 APV chips are needed to fully read out the chamber. With zigzag strips, only </a:t>
            </a:r>
            <a:r>
              <a:rPr lang="en-US" sz="1800" b="1" u="sng" dirty="0" smtClean="0">
                <a:solidFill>
                  <a:srgbClr val="FF0000"/>
                </a:solidFill>
                <a:latin typeface="Arial"/>
              </a:rPr>
              <a:t>8 APV chips can fully read out the entire chamber</a:t>
            </a:r>
            <a:r>
              <a:rPr lang="en-US" sz="1800" b="1" dirty="0" smtClean="0">
                <a:latin typeface="Arial"/>
              </a:rPr>
              <a:t>. Number of channels is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</a:rPr>
              <a:t>reduced by factor of 3!</a:t>
            </a:r>
          </a:p>
        </p:txBody>
      </p:sp>
      <p:pic>
        <p:nvPicPr>
          <p:cNvPr id="4" name="Picture 3" descr="E:\DropBox_gmail\Dropbox\Camera Uploads\2013-09-19 11.09.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8" y="982661"/>
            <a:ext cx="4962198" cy="29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DropBox_gmail\Dropbox\Camera Uploads\2013-09-03 14.39.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9"/>
          <a:stretch/>
        </p:blipFill>
        <p:spPr bwMode="auto">
          <a:xfrm rot="5400000" flipV="1">
            <a:off x="3014485" y="1880131"/>
            <a:ext cx="2185147" cy="19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8149" y="1074078"/>
            <a:ext cx="4483617" cy="45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Zigzag strips, 1.37mrad pitch</a:t>
            </a:r>
            <a:endParaRPr lang="en-US" sz="2000" b="1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757912" y="3119188"/>
            <a:ext cx="161931" cy="67762"/>
          </a:xfrm>
          <a:prstGeom prst="straightConnector1">
            <a:avLst/>
          </a:prstGeom>
          <a:ln w="22225" cap="rnd">
            <a:solidFill>
              <a:srgbClr val="FF0000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3056" y="3256536"/>
            <a:ext cx="723354" cy="27699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0.1mm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98162" y="2118937"/>
            <a:ext cx="0" cy="173105"/>
          </a:xfrm>
          <a:prstGeom prst="straightConnector1">
            <a:avLst/>
          </a:prstGeom>
          <a:ln w="19050">
            <a:solidFill>
              <a:srgbClr val="FFFF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2023" y="1769313"/>
            <a:ext cx="1006353" cy="353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/>
              </a:rPr>
              <a:t>1.37 </a:t>
            </a:r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mrad</a:t>
            </a:r>
            <a:endParaRPr lang="en-US" sz="1400" b="1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943433" y="2757402"/>
            <a:ext cx="478373" cy="78210"/>
          </a:xfrm>
          <a:prstGeom prst="straightConnector1">
            <a:avLst/>
          </a:prstGeom>
          <a:ln w="222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32773" y="2410237"/>
            <a:ext cx="813039" cy="27699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 0.5mm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7/11/2014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65996" y="1255112"/>
            <a:ext cx="2662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Trapezoidal Readout Board</a:t>
            </a:r>
          </a:p>
          <a:p>
            <a:r>
              <a:rPr lang="en-US" sz="1400" dirty="0" smtClean="0"/>
              <a:t>designed at FIT for 1-m long </a:t>
            </a:r>
          </a:p>
          <a:p>
            <a:r>
              <a:rPr lang="en-US" sz="1400" dirty="0" smtClean="0"/>
              <a:t>trapezoidal CMS GEM detector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20646" r="10869" b="34505"/>
          <a:stretch/>
        </p:blipFill>
        <p:spPr>
          <a:xfrm flipH="1">
            <a:off x="5242401" y="2142826"/>
            <a:ext cx="3722489" cy="17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H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H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25397</TotalTime>
  <Words>4224</Words>
  <Application>Microsoft Office PowerPoint</Application>
  <PresentationFormat>On-screen Show (4:3)</PresentationFormat>
  <Paragraphs>829</Paragraphs>
  <Slides>54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ＭＳ Ｐゴシック</vt:lpstr>
      <vt:lpstr>Arial</vt:lpstr>
      <vt:lpstr>Calibri</vt:lpstr>
      <vt:lpstr>Cambria Math</vt:lpstr>
      <vt:lpstr>Comic Sans MS</vt:lpstr>
      <vt:lpstr>Helvetica</vt:lpstr>
      <vt:lpstr>Lucida Grande</vt:lpstr>
      <vt:lpstr>Symbol</vt:lpstr>
      <vt:lpstr>Times New Roman</vt:lpstr>
      <vt:lpstr>MH design</vt:lpstr>
      <vt:lpstr>1_MH design</vt:lpstr>
      <vt:lpstr>Equation</vt:lpstr>
      <vt:lpstr> Two GEM Applications:  Forward EIC Tracker with Zigzag-Strip Readout &amp;  Muon Tomography for  Homeland Security  </vt:lpstr>
      <vt:lpstr>GEMS for EIC: ZIGZAG STRIP readout</vt:lpstr>
      <vt:lpstr>Overview</vt:lpstr>
      <vt:lpstr>Electron Ion Collider</vt:lpstr>
      <vt:lpstr>One Slide on EIC Physics</vt:lpstr>
      <vt:lpstr>Conceptual EIC Detector Design</vt:lpstr>
      <vt:lpstr>How a GEM Detector Works</vt:lpstr>
      <vt:lpstr>Zigzag-strip Readout: Concept</vt:lpstr>
      <vt:lpstr>Readout with Radial Zigzag Strips</vt:lpstr>
      <vt:lpstr>Assembly of Large-area GEM Detector</vt:lpstr>
      <vt:lpstr>Beam Test Setup @ FNAL</vt:lpstr>
      <vt:lpstr>RD51 Scalable Readout System</vt:lpstr>
      <vt:lpstr>Test Results: Basic Zigzag Performance</vt:lpstr>
      <vt:lpstr>Cluster Strip Multiplicity vs. HV</vt:lpstr>
      <vt:lpstr>Uniformity &amp; Efficiency</vt:lpstr>
      <vt:lpstr>Crosstalk Measurement</vt:lpstr>
      <vt:lpstr>Angular Resolution Studies</vt:lpstr>
      <vt:lpstr>Track Residuals</vt:lpstr>
      <vt:lpstr>Resolution Variation</vt:lpstr>
      <vt:lpstr>Zigzag Angular Resolution (cont.)</vt:lpstr>
      <vt:lpstr>Strip Cluster Position Corrections</vt:lpstr>
      <vt:lpstr>Cluster Position Corrections (cont.)</vt:lpstr>
      <vt:lpstr>Cluster Position Corrections (cont.)</vt:lpstr>
      <vt:lpstr>Angular Resolution after Correction</vt:lpstr>
      <vt:lpstr>Cluster Position Corrections at Different High Voltages</vt:lpstr>
      <vt:lpstr>Angular Resolution after Correction</vt:lpstr>
      <vt:lpstr>Next Steps for Corrections</vt:lpstr>
      <vt:lpstr>Summary &amp; Conclusion for Zigzag GEM</vt:lpstr>
      <vt:lpstr>GEMs for  muon tomography</vt:lpstr>
      <vt:lpstr>An old problem…</vt:lpstr>
      <vt:lpstr>Towards a Solution</vt:lpstr>
      <vt:lpstr>GEM Muon Tomography Station</vt:lpstr>
      <vt:lpstr>Scattering Reconstruction</vt:lpstr>
      <vt:lpstr>Imaging Unshielded Materials</vt:lpstr>
      <vt:lpstr>Horizontal Imaging Resolution</vt:lpstr>
      <vt:lpstr>Vertical Imaging Resolution</vt:lpstr>
      <vt:lpstr>Uranium Shielded w/ Medium-Z</vt:lpstr>
      <vt:lpstr>With Lead Shielding</vt:lpstr>
      <vt:lpstr>Muon Tomogram of Shielded Objects</vt:lpstr>
      <vt:lpstr>More Pb Shielding</vt:lpstr>
      <vt:lpstr>3mm vs. 10mm Pb Top Shielding</vt:lpstr>
      <vt:lpstr>Z-discrimination for Shielded Cubes</vt:lpstr>
      <vt:lpstr>Where is the Limit? </vt:lpstr>
      <vt:lpstr>Summary &amp; Conclusion for GEM MT</vt:lpstr>
      <vt:lpstr>Thank you for your time!</vt:lpstr>
      <vt:lpstr>BACKUP SLIDES</vt:lpstr>
      <vt:lpstr>Typical 2D Muon “Hit” in GEM Detector</vt:lpstr>
      <vt:lpstr>Zigzag Strip Readout Board</vt:lpstr>
      <vt:lpstr>Back up – align the zigzag detector</vt:lpstr>
      <vt:lpstr>Drift Tube Muon Tomography</vt:lpstr>
      <vt:lpstr>MT of “Real-World” Objects</vt:lpstr>
      <vt:lpstr>GEM Muon Tomography</vt:lpstr>
      <vt:lpstr>MT of “Real-World” Objects</vt:lpstr>
      <vt:lpstr>Concrete w/ and w/o Rebar</vt:lpstr>
    </vt:vector>
  </TitlesOfParts>
  <Company>Florida 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 Electron Multiplier (GEM) -  a novel particle detector for  High Energy Astrophysics</dc:title>
  <dc:creator>M. Hohlmann</dc:creator>
  <cp:lastModifiedBy>Marcus  Hohlmann</cp:lastModifiedBy>
  <cp:revision>4154</cp:revision>
  <dcterms:created xsi:type="dcterms:W3CDTF">2003-06-28T16:43:31Z</dcterms:created>
  <dcterms:modified xsi:type="dcterms:W3CDTF">2014-07-08T21:42:37Z</dcterms:modified>
</cp:coreProperties>
</file>