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72" r:id="rId1"/>
  </p:sldMasterIdLst>
  <p:notesMasterIdLst>
    <p:notesMasterId r:id="rId25"/>
  </p:notesMasterIdLst>
  <p:sldIdLst>
    <p:sldId id="285" r:id="rId2"/>
    <p:sldId id="310" r:id="rId3"/>
    <p:sldId id="289" r:id="rId4"/>
    <p:sldId id="286" r:id="rId5"/>
    <p:sldId id="304" r:id="rId6"/>
    <p:sldId id="318" r:id="rId7"/>
    <p:sldId id="311" r:id="rId8"/>
    <p:sldId id="316" r:id="rId9"/>
    <p:sldId id="290" r:id="rId10"/>
    <p:sldId id="267" r:id="rId11"/>
    <p:sldId id="268" r:id="rId12"/>
    <p:sldId id="269" r:id="rId13"/>
    <p:sldId id="270" r:id="rId14"/>
    <p:sldId id="271" r:id="rId15"/>
    <p:sldId id="292" r:id="rId16"/>
    <p:sldId id="300" r:id="rId17"/>
    <p:sldId id="272" r:id="rId18"/>
    <p:sldId id="317" r:id="rId19"/>
    <p:sldId id="302" r:id="rId20"/>
    <p:sldId id="312" r:id="rId21"/>
    <p:sldId id="284" r:id="rId22"/>
    <p:sldId id="314" r:id="rId23"/>
    <p:sldId id="313" r:id="rId24"/>
  </p:sldIdLst>
  <p:sldSz cx="13004800" cy="9753600"/>
  <p:notesSz cx="6858000" cy="9144000"/>
  <p:defaultTextStyle>
    <a:defPPr>
      <a:defRPr lang="it-IT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6E"/>
    <a:srgbClr val="FF697F"/>
    <a:srgbClr val="DDCB0D"/>
    <a:srgbClr val="900D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5" autoAdjust="0"/>
    <p:restoredTop sz="94660"/>
  </p:normalViewPr>
  <p:slideViewPr>
    <p:cSldViewPr>
      <p:cViewPr>
        <p:scale>
          <a:sx n="83" d="100"/>
          <a:sy n="83" d="100"/>
        </p:scale>
        <p:origin x="2418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it-IT" noProof="0" smtClean="0">
                <a:sym typeface="Avenir Roman" charset="0"/>
              </a:rPr>
              <a:t>Second level</a:t>
            </a:r>
          </a:p>
          <a:p>
            <a:pPr lvl="2"/>
            <a:r>
              <a:rPr lang="it-IT" noProof="0" smtClean="0">
                <a:sym typeface="Avenir Roman" charset="0"/>
              </a:rPr>
              <a:t>Third level</a:t>
            </a:r>
          </a:p>
          <a:p>
            <a:pPr lvl="3"/>
            <a:r>
              <a:rPr lang="it-IT" noProof="0" smtClean="0">
                <a:sym typeface="Avenir Roman" charset="0"/>
              </a:rPr>
              <a:t>Fourth level</a:t>
            </a:r>
          </a:p>
          <a:p>
            <a:pPr lvl="4"/>
            <a:r>
              <a:rPr lang="it-IT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59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242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12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236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13" y="5961063"/>
            <a:ext cx="5311775" cy="2159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384215"/>
            <a:ext cx="11379200" cy="3448556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6285653"/>
            <a:ext cx="11379200" cy="173397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82C5E-0380-EF4F-8D5F-F034EAEC28A3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3D646-2457-A84C-A38A-8BAE0215E6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3279775"/>
            <a:ext cx="3548063" cy="134938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0" descr="parAv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9667875" y="766763"/>
            <a:ext cx="25717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618110"/>
            <a:ext cx="5331968" cy="2431898"/>
          </a:xfrm>
        </p:spPr>
        <p:txBody>
          <a:bodyPr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1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3628339"/>
            <a:ext cx="5331968" cy="4473651"/>
          </a:xfrm>
        </p:spPr>
        <p:txBody>
          <a:bodyPr rtlCol="0">
            <a:normAutofit/>
          </a:bodyPr>
          <a:lstStyle>
            <a:lvl1pPr marL="0" indent="0">
              <a:spcAft>
                <a:spcPts val="1422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6865832" y="1189266"/>
            <a:ext cx="5201920" cy="702259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BC33-34D6-AC4F-814C-DEE33D6DAB16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F3823-F6C3-1347-BB64-28C9ACADAC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75" y="6635750"/>
            <a:ext cx="3549650" cy="136525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159751"/>
            <a:ext cx="11379200" cy="2431898"/>
          </a:xfrm>
        </p:spPr>
        <p:txBody>
          <a:bodyPr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6827520"/>
            <a:ext cx="11379200" cy="1733973"/>
          </a:xfrm>
        </p:spPr>
        <p:txBody>
          <a:bodyPr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3355970" y="651904"/>
            <a:ext cx="6292863" cy="4379199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A0C9-9504-AA43-AD90-C0D85A01C78E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F5D55-9FBE-0046-BD2B-5BFC8F55F27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5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parAv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9721850" y="396875"/>
            <a:ext cx="241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575" y="6635750"/>
            <a:ext cx="3549650" cy="136525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2" descr="parAv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255">
            <a:off x="4076700" y="4525963"/>
            <a:ext cx="24114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159751"/>
            <a:ext cx="11379200" cy="2431898"/>
          </a:xfrm>
        </p:spPr>
        <p:txBody>
          <a:bodyPr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6827520"/>
            <a:ext cx="11379200" cy="1733973"/>
          </a:xfrm>
        </p:spPr>
        <p:txBody>
          <a:bodyPr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6158122" y="777634"/>
            <a:ext cx="5920821" cy="421140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995218" y="641675"/>
            <a:ext cx="5920821" cy="421140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25E4-A422-0E40-902E-8944705B1777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5321-2AFC-CF41-8498-DCE48AA91C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88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7616" y="6827520"/>
            <a:ext cx="4616704" cy="1690624"/>
          </a:xfrm>
        </p:spPr>
        <p:txBody>
          <a:bodyPr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8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6279918" y="524957"/>
            <a:ext cx="5396911" cy="3882335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753955" y="897650"/>
            <a:ext cx="5457862" cy="370386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1007738" y="4367110"/>
            <a:ext cx="5573332" cy="402135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6709422" y="4830086"/>
            <a:ext cx="4941824" cy="1560576"/>
          </a:xfrm>
        </p:spPr>
        <p:txBody>
          <a:bodyPr rtlCol="0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spcAft>
                <a:spcPts val="427"/>
              </a:spcAft>
              <a:buNone/>
              <a:defRPr sz="4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35DD-A0D6-CE4B-B799-77669A86CA86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F0529-BC45-8C46-9C24-C04A1CB44D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parAv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10564813" y="3725863"/>
            <a:ext cx="224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260">
            <a:off x="9017000" y="858838"/>
            <a:ext cx="22891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ictureStamp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260">
            <a:off x="6958013" y="1401763"/>
            <a:ext cx="2289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734" y="6935893"/>
            <a:ext cx="4334933" cy="1690624"/>
          </a:xfrm>
        </p:spPr>
        <p:txBody>
          <a:bodyPr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7218091" y="1657989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9277184" y="1116123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6427086" y="4087037"/>
            <a:ext cx="5592064" cy="403148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868520" y="640903"/>
            <a:ext cx="5592064" cy="403148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648141" y="5051186"/>
            <a:ext cx="4941824" cy="1560576"/>
          </a:xfrm>
        </p:spPr>
        <p:txBody>
          <a:bodyPr rtlCol="0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spcAft>
                <a:spcPts val="427"/>
              </a:spcAft>
              <a:buNone/>
              <a:defRPr sz="4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it-IT" smtClean="0"/>
              <a:t>Fare clic per modificare stile</a:t>
            </a:r>
            <a:endParaRPr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2449E-D2F1-934C-86D8-476551FF6235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18124-6BD1-824C-AA46-13CDD45F9A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22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3" y="2166938"/>
            <a:ext cx="5311775" cy="21748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3251149" indent="-650230">
              <a:defRPr/>
            </a:lvl6pPr>
            <a:lvl7pPr marL="3251149" indent="-650230">
              <a:defRPr/>
            </a:lvl7pPr>
            <a:lvl8pPr marL="3251149" indent="-650230">
              <a:defRPr/>
            </a:lvl8pPr>
            <a:lvl9pPr marL="3251149" indent="-650230">
              <a:defRPr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479A-2D15-2447-B757-118E82C63E5C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08B52-EAC8-DD48-A88E-4D7F0E77D75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4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063" y="2220913"/>
            <a:ext cx="215900" cy="5311775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4102" y="821830"/>
            <a:ext cx="2677460" cy="7766757"/>
          </a:xfrm>
        </p:spPr>
        <p:txBody>
          <a:bodyPr vert="eaVert"/>
          <a:lstStyle>
            <a:lvl1pPr>
              <a:defRPr sz="63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363" y="821830"/>
            <a:ext cx="8204498" cy="77667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DBDC-91C9-CE4A-BEB3-8652E78EBBC3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A28E8-0D99-B84A-88A5-8B3BE9A850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3" y="2166938"/>
            <a:ext cx="5311775" cy="21748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C2440-AF79-5A4F-BF8E-F91DE8A5BC86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B472-D0E9-9640-8DD8-98D64A2B29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 con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itlePag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13" y="6502400"/>
            <a:ext cx="5311775" cy="217488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pictureStamp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660">
            <a:off x="7307263" y="852488"/>
            <a:ext cx="22907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pictureStamp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776">
            <a:off x="2947988" y="790575"/>
            <a:ext cx="22907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Stamp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90">
            <a:off x="5108575" y="1331913"/>
            <a:ext cx="22907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926081"/>
            <a:ext cx="11379200" cy="3448556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6827520"/>
            <a:ext cx="11379200" cy="173397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3208741" y="1046526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7568708" y="1109748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5369368" y="1587865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noProof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4A0E-C640-0A4B-8E12-4438F7ABCBBB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62B2A-6623-F44D-85ED-DA90F999A7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7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3" y="4768850"/>
            <a:ext cx="5311775" cy="2159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824284"/>
            <a:ext cx="11379200" cy="2727396"/>
          </a:xfrm>
        </p:spPr>
        <p:txBody>
          <a:bodyPr anchor="b">
            <a:noAutofit/>
          </a:bodyPr>
          <a:lstStyle>
            <a:lvl1pPr algn="ctr">
              <a:defRPr sz="8000" b="0" cap="none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5182796"/>
            <a:ext cx="11379200" cy="1185732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800" cap="none" baseline="0">
                <a:solidFill>
                  <a:schemeClr val="tx1"/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E480-8AD5-9942-B420-F99AE9FE2D7C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629C5-FC34-B746-94E3-09E15FF2C6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3" y="2166938"/>
            <a:ext cx="5311775" cy="21748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1379200" cy="16256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754490"/>
            <a:ext cx="5331968" cy="5834098"/>
          </a:xfrm>
        </p:spPr>
        <p:txBody>
          <a:bodyPr>
            <a:normAutofit/>
          </a:bodyPr>
          <a:lstStyle>
            <a:lvl1pPr>
              <a:spcAft>
                <a:spcPts val="2276"/>
              </a:spcAft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032" y="2754490"/>
            <a:ext cx="5331968" cy="5834098"/>
          </a:xfrm>
        </p:spPr>
        <p:txBody>
          <a:bodyPr>
            <a:normAutofit/>
          </a:bodyPr>
          <a:lstStyle>
            <a:lvl1pPr>
              <a:spcAft>
                <a:spcPts val="2276"/>
              </a:spcAft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5ABE9-F2F1-7A4E-9D33-0197389BF6BC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62A35-6023-4F49-ACEB-40A379C9498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7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3" y="2166938"/>
            <a:ext cx="5311775" cy="21748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137920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666436"/>
            <a:ext cx="5331968" cy="909884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684694"/>
            <a:ext cx="5331968" cy="4903893"/>
          </a:xfrm>
        </p:spPr>
        <p:txBody>
          <a:bodyPr>
            <a:normAutofit/>
          </a:bodyPr>
          <a:lstStyle>
            <a:lvl1pPr>
              <a:spcAft>
                <a:spcPts val="1991"/>
              </a:spcAft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0032" y="2666436"/>
            <a:ext cx="5331968" cy="909884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032" y="3684694"/>
            <a:ext cx="5331968" cy="4903893"/>
          </a:xfrm>
        </p:spPr>
        <p:txBody>
          <a:bodyPr>
            <a:normAutofit/>
          </a:bodyPr>
          <a:lstStyle>
            <a:lvl1pPr>
              <a:spcAft>
                <a:spcPts val="1991"/>
              </a:spcAft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5A9D9-3989-8E47-B958-59EFEA33FD65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C24F3-845F-BB4C-94AF-9B4194B149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F9F1-8CDB-7446-9D6F-52BB860C0E1D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D60E-D04C-984F-ABE2-6C44DF71600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781AA-90A7-A044-8DAA-E4DBD1EF8267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47A2-1838-654C-A9E5-C40190927A3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6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3279775"/>
            <a:ext cx="3548063" cy="134938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862" y="631115"/>
            <a:ext cx="5331968" cy="2428838"/>
          </a:xfrm>
        </p:spPr>
        <p:txBody>
          <a:bodyPr anchor="b">
            <a:noAutofit/>
          </a:bodyPr>
          <a:lstStyle>
            <a:lvl1pPr algn="ctr">
              <a:defRPr sz="51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769" y="611991"/>
            <a:ext cx="5331968" cy="7976596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800"/>
            </a:lvl6pPr>
            <a:lvl7pPr marL="3257923" indent="-657004">
              <a:defRPr sz="2800"/>
            </a:lvl7pPr>
            <a:lvl8pPr marL="3257923" indent="-657004">
              <a:defRPr sz="2800"/>
            </a:lvl8pPr>
            <a:lvl9pPr marL="3257923" indent="-657004">
              <a:defRPr sz="2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862" y="3633693"/>
            <a:ext cx="5331968" cy="4475183"/>
          </a:xfrm>
        </p:spPr>
        <p:txBody>
          <a:bodyPr>
            <a:normAutofit/>
          </a:bodyPr>
          <a:lstStyle>
            <a:lvl1pPr marL="0" indent="0" algn="ctr">
              <a:spcAft>
                <a:spcPts val="1422"/>
              </a:spcAft>
              <a:buNone/>
              <a:defRPr sz="26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5845-6607-F744-A6FE-57D686DBE90C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889D4-5CA3-804B-ABDD-EB8862669E7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2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PageOverlay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8759825"/>
            <a:ext cx="4551363" cy="51911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bg2"/>
                </a:solidFill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0" y="390525"/>
            <a:ext cx="11379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0" y="2709863"/>
            <a:ext cx="113792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40638" y="8759825"/>
            <a:ext cx="4551362" cy="51911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bg2"/>
                </a:solidFill>
                <a:cs typeface="Helvetica Light" charset="0"/>
              </a:defRPr>
            </a:lvl1pPr>
          </a:lstStyle>
          <a:p>
            <a:pPr>
              <a:defRPr/>
            </a:pPr>
            <a:fld id="{504FC2BC-8ECE-7949-B060-DA22F4152A84}" type="datetimeFigureOut">
              <a:rPr lang="en-US"/>
              <a:pPr>
                <a:defRPr/>
              </a:pPr>
              <a:t>10/9/2014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4688" y="8759825"/>
            <a:ext cx="1495425" cy="51911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bg2"/>
                </a:solidFill>
                <a:cs typeface="Helvetica Light" charset="0"/>
              </a:defRPr>
            </a:lvl1pPr>
          </a:lstStyle>
          <a:p>
            <a:pPr>
              <a:defRPr/>
            </a:pPr>
            <a:fld id="{C1DDC19D-C45F-264A-91F4-84FB9AC46C3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44" r:id="rId7"/>
    <p:sldLayoutId id="2147483745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77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9pPr>
    </p:titleStyle>
    <p:bodyStyle>
      <a:lvl1pPr marL="649288" indent="-649288" algn="l" defTabSz="1300163" rtl="0" eaLnBrk="0" fontAlgn="base" hangingPunct="0">
        <a:spcBef>
          <a:spcPct val="0"/>
        </a:spcBef>
        <a:spcAft>
          <a:spcPts val="2850"/>
        </a:spcAft>
        <a:buFont typeface="Wingdings 2" charset="0"/>
        <a:buChar char=""/>
        <a:defRPr sz="3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300163" indent="-649288" algn="l" defTabSz="1300163" rtl="0" eaLnBrk="0" fontAlgn="base" hangingPunct="0">
        <a:spcBef>
          <a:spcPct val="0"/>
        </a:spcBef>
        <a:spcAft>
          <a:spcPts val="1425"/>
        </a:spcAft>
        <a:buClr>
          <a:schemeClr val="bg2"/>
        </a:buClr>
        <a:buFont typeface="Wingdings 2" charset="0"/>
        <a:buChar char=""/>
        <a:defRPr sz="3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49450" indent="-649288" algn="l" defTabSz="1300163" rtl="0" eaLnBrk="0" fontAlgn="base" hangingPunct="0">
        <a:spcBef>
          <a:spcPct val="0"/>
        </a:spcBef>
        <a:spcAft>
          <a:spcPts val="1425"/>
        </a:spcAft>
        <a:buFont typeface="Wingdings 2" charset="0"/>
        <a:buChar char="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00325" indent="-649288" algn="l" defTabSz="1300163" rtl="0" eaLnBrk="0" fontAlgn="base" hangingPunct="0">
        <a:spcBef>
          <a:spcPct val="0"/>
        </a:spcBef>
        <a:spcAft>
          <a:spcPts val="1425"/>
        </a:spcAft>
        <a:buClr>
          <a:schemeClr val="bg2"/>
        </a:buClr>
        <a:buFont typeface="Wingdings 2" charset="0"/>
        <a:buChar char="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249613" indent="-649288" algn="l" defTabSz="1300163" rtl="0" eaLnBrk="0" fontAlgn="base" hangingPunct="0">
        <a:spcBef>
          <a:spcPct val="0"/>
        </a:spcBef>
        <a:spcAft>
          <a:spcPts val="1425"/>
        </a:spcAft>
        <a:buFont typeface="Wingdings 2" charset="0"/>
        <a:buChar char="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901379" indent="-657004" algn="l" defTabSz="1300460" rtl="0" eaLnBrk="1" latinLnBrk="0" hangingPunct="1">
        <a:spcBef>
          <a:spcPts val="0"/>
        </a:spcBef>
        <a:spcAft>
          <a:spcPts val="853"/>
        </a:spcAft>
        <a:buClr>
          <a:schemeClr val="bg2"/>
        </a:buClr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4558383" indent="-657004" algn="l" defTabSz="1300460" rtl="0" eaLnBrk="1" latinLnBrk="0" hangingPunct="1">
        <a:spcBef>
          <a:spcPts val="0"/>
        </a:spcBef>
        <a:spcAft>
          <a:spcPts val="853"/>
        </a:spcAft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5201839" indent="-657004" algn="l" defTabSz="1300460" rtl="0" eaLnBrk="1" latinLnBrk="0" hangingPunct="1">
        <a:spcBef>
          <a:spcPts val="0"/>
        </a:spcBef>
        <a:spcAft>
          <a:spcPts val="853"/>
        </a:spcAft>
        <a:buClr>
          <a:schemeClr val="bg2"/>
        </a:buClr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5858842" indent="-657004" algn="l" defTabSz="1300460" rtl="0" eaLnBrk="1" latinLnBrk="0" hangingPunct="1">
        <a:spcBef>
          <a:spcPts val="0"/>
        </a:spcBef>
        <a:spcAft>
          <a:spcPts val="853"/>
        </a:spcAft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javascript:void(0);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olo 1"/>
          <p:cNvSpPr>
            <a:spLocks noGrp="1"/>
          </p:cNvSpPr>
          <p:nvPr>
            <p:ph type="ctrTitle"/>
          </p:nvPr>
        </p:nvSpPr>
        <p:spPr>
          <a:xfrm>
            <a:off x="0" y="1204392"/>
            <a:ext cx="13004800" cy="2232248"/>
          </a:xfrm>
        </p:spPr>
        <p:txBody>
          <a:bodyPr/>
          <a:lstStyle/>
          <a:p>
            <a:pPr eaLnBrk="1" hangingPunct="1"/>
            <a:r>
              <a:rPr lang="it-IT" sz="4400" b="1" i="1" dirty="0">
                <a:solidFill>
                  <a:srgbClr val="FF366E"/>
                </a:solidFill>
                <a:latin typeface="Calisto MT" charset="0"/>
              </a:rPr>
              <a:t/>
            </a:r>
            <a:br>
              <a:rPr lang="it-IT" sz="4400" b="1" i="1" dirty="0">
                <a:solidFill>
                  <a:srgbClr val="FF366E"/>
                </a:solidFill>
                <a:latin typeface="Calisto MT" charset="0"/>
              </a:rPr>
            </a:br>
            <a:r>
              <a:rPr lang="it-IT" sz="4000" b="1" i="1" dirty="0" smtClean="0">
                <a:solidFill>
                  <a:srgbClr val="800000"/>
                </a:solidFill>
                <a:latin typeface="Calisto MT" charset="0"/>
              </a:rPr>
              <a:t>Polvere di stelle in Metrò:</a:t>
            </a:r>
            <a:br>
              <a:rPr lang="it-IT" sz="4000" b="1" i="1" dirty="0" smtClean="0">
                <a:solidFill>
                  <a:srgbClr val="800000"/>
                </a:solidFill>
                <a:latin typeface="Calisto MT" charset="0"/>
              </a:rPr>
            </a:br>
            <a:r>
              <a:rPr lang="it-IT" sz="4000" b="1" i="1" dirty="0" smtClean="0">
                <a:latin typeface="Calisto MT" charset="0"/>
              </a:rPr>
              <a:t>un “</a:t>
            </a:r>
            <a:r>
              <a:rPr lang="it-IT" sz="4000" b="1" i="1" dirty="0" smtClean="0">
                <a:solidFill>
                  <a:srgbClr val="000090"/>
                </a:solidFill>
                <a:latin typeface="Calisto MT" charset="0"/>
              </a:rPr>
              <a:t>telescopio</a:t>
            </a:r>
            <a:r>
              <a:rPr lang="it-IT" sz="4000" b="1" i="1" dirty="0" smtClean="0">
                <a:latin typeface="Calisto MT" charset="0"/>
              </a:rPr>
              <a:t>” per “</a:t>
            </a:r>
            <a:r>
              <a:rPr lang="it-IT" sz="4000" b="1" i="1" dirty="0" smtClean="0">
                <a:solidFill>
                  <a:srgbClr val="000090"/>
                </a:solidFill>
                <a:latin typeface="Calisto MT" charset="0"/>
              </a:rPr>
              <a:t>raggi cosmici</a:t>
            </a:r>
            <a:r>
              <a:rPr lang="it-IT" sz="4000" b="1" i="1" dirty="0" smtClean="0">
                <a:latin typeface="Calisto MT" charset="0"/>
              </a:rPr>
              <a:t>” nella stazione </a:t>
            </a:r>
            <a:r>
              <a:rPr lang="it-IT" sz="4000" b="1" i="1" dirty="0">
                <a:latin typeface="Calisto MT" charset="0"/>
              </a:rPr>
              <a:t/>
            </a:r>
            <a:br>
              <a:rPr lang="it-IT" sz="4000" b="1" i="1" dirty="0">
                <a:latin typeface="Calisto MT" charset="0"/>
              </a:rPr>
            </a:br>
            <a:r>
              <a:rPr lang="it-IT" sz="4000" b="1" i="1" dirty="0" smtClean="0">
                <a:latin typeface="Calisto MT" charset="0"/>
              </a:rPr>
              <a:t>Toledo della “</a:t>
            </a:r>
            <a:r>
              <a:rPr lang="it-IT" sz="4000" b="1" i="1" dirty="0" smtClean="0">
                <a:solidFill>
                  <a:srgbClr val="000090"/>
                </a:solidFill>
                <a:latin typeface="Calisto MT" charset="0"/>
              </a:rPr>
              <a:t>metropolitana</a:t>
            </a:r>
            <a:r>
              <a:rPr lang="it-IT" sz="4000" b="1" i="1" dirty="0" smtClean="0">
                <a:latin typeface="Calisto MT" charset="0"/>
              </a:rPr>
              <a:t>” di Napoli…</a:t>
            </a:r>
            <a:endParaRPr lang="it-IT" sz="4000" b="1" i="1" dirty="0">
              <a:latin typeface="Calisto MT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626392" y="8909248"/>
            <a:ext cx="4464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Helvetica"/>
                <a:cs typeface="Helvetica"/>
              </a:rPr>
              <a:t>Napoli, Citta della Scienza </a:t>
            </a:r>
          </a:p>
          <a:p>
            <a:r>
              <a:rPr lang="it-IT" sz="1600" i="1" dirty="0" smtClean="0">
                <a:latin typeface="Helvetica"/>
                <a:cs typeface="Helvetica"/>
              </a:rPr>
              <a:t>09/10/2014</a:t>
            </a:r>
            <a:endParaRPr lang="it-IT" sz="1600" i="1" dirty="0"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238704" y="8909248"/>
            <a:ext cx="3888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Helvetica"/>
                <a:cs typeface="Helvetica"/>
              </a:rPr>
              <a:t>Attanasio Candela INFN-LNGS</a:t>
            </a:r>
          </a:p>
          <a:p>
            <a:r>
              <a:rPr lang="it-IT" sz="1600" i="1" dirty="0" err="1" smtClean="0">
                <a:latin typeface="Helvetica"/>
                <a:cs typeface="Helvetica"/>
              </a:rPr>
              <a:t>candela@lngs.infn.it</a:t>
            </a:r>
            <a:endParaRPr lang="it-IT" sz="1600" i="1" dirty="0">
              <a:latin typeface="Helvetica"/>
              <a:cs typeface="Helvetica"/>
            </a:endParaRPr>
          </a:p>
        </p:txBody>
      </p:sp>
      <p:pic>
        <p:nvPicPr>
          <p:cNvPr id="6" name="Immagine 5" descr="polvere di stelle_5_5_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04" y="3968395"/>
            <a:ext cx="5328592" cy="50848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784" y="268287"/>
            <a:ext cx="2736304" cy="1512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_DSC2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924472"/>
            <a:ext cx="12274194" cy="721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7744" y="7613104"/>
            <a:ext cx="6840760" cy="1361753"/>
          </a:xfrm>
        </p:spPr>
        <p:txBody>
          <a:bodyPr lIns="65023" rIns="65023" anchor="b"/>
          <a:lstStyle/>
          <a:p>
            <a:pPr defTabSz="914400" eaLnBrk="1" hangingPunct="1"/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Scintillatore Plastico (</a:t>
            </a:r>
            <a:r>
              <a:rPr lang="it-IT" sz="2800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styron</a:t>
            </a:r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663</a:t>
            </a:r>
            <a:r>
              <a:rPr lang="it-IT" sz="2800" dirty="0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)</a:t>
            </a:r>
            <a:br>
              <a:rPr lang="it-IT" sz="2800" dirty="0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</a:br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A</a:t>
            </a:r>
            <a:r>
              <a:rPr lang="it-IT" sz="2800" dirty="0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lcuni materiali convertono l’energia rilasciata da una particella carica in luce</a:t>
            </a:r>
            <a:endParaRPr lang="it-IT" sz="2800" dirty="0">
              <a:latin typeface="Calisto MT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81920" y="628328"/>
            <a:ext cx="9000000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Come si costruisce un telescopio</a:t>
            </a:r>
            <a:endParaRPr lang="it-IT" b="1" dirty="0">
              <a:latin typeface="Helvetica"/>
              <a:cs typeface="Helvetica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6378805" y="2068488"/>
            <a:ext cx="6205771" cy="3803650"/>
            <a:chOff x="0" y="0"/>
            <a:chExt cx="6204777" cy="3802868"/>
          </a:xfrm>
        </p:grpSpPr>
        <p:pic>
          <p:nvPicPr>
            <p:cNvPr id="8" name="Picture 2" descr="image17-filtered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71211" cy="3802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AutoShape 3"/>
            <p:cNvSpPr>
              <a:spLocks/>
            </p:cNvSpPr>
            <p:nvPr/>
          </p:nvSpPr>
          <p:spPr bwMode="auto">
            <a:xfrm>
              <a:off x="3651402" y="2519762"/>
              <a:ext cx="2553375" cy="6126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defTabSz="457200">
                <a:defRPr/>
              </a:pPr>
              <a:r>
                <a:rPr lang="it-IT" sz="1600" b="1" kern="1200" dirty="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STYRON 663 - </a:t>
              </a:r>
              <a:r>
                <a:rPr lang="it-IT" sz="1600" b="1" kern="1200" dirty="0" err="1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scintillation</a:t>
              </a:r>
              <a:r>
                <a:rPr lang="it-IT" sz="1600" b="1" kern="1200" dirty="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 light </a:t>
              </a:r>
              <a:r>
                <a:rPr lang="it-IT" sz="1600" b="1" kern="1200" dirty="0" err="1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emission</a:t>
              </a:r>
              <a:endParaRPr lang="it-IT" kern="1200" dirty="0">
                <a:cs typeface="Helvetica Light" charset="0"/>
              </a:endParaRPr>
            </a:p>
          </p:txBody>
        </p:sp>
        <p:sp>
          <p:nvSpPr>
            <p:cNvPr id="10" name="AutoShape 4"/>
            <p:cNvSpPr>
              <a:spLocks/>
            </p:cNvSpPr>
            <p:nvPr/>
          </p:nvSpPr>
          <p:spPr bwMode="auto">
            <a:xfrm>
              <a:off x="4095093" y="223792"/>
              <a:ext cx="1968184" cy="6856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>
                <a:defRPr/>
              </a:pPr>
              <a:r>
                <a:rPr lang="it-IT" sz="2000" kern="1200">
                  <a:latin typeface="Arial Narrow" charset="0"/>
                  <a:cs typeface="Arial Narrow" charset="0"/>
                  <a:sym typeface="Arial Narrow" charset="0"/>
                </a:rPr>
                <a:t>Dopants enhancing</a:t>
              </a:r>
            </a:p>
            <a:p>
              <a:pPr>
                <a:defRPr/>
              </a:pPr>
              <a:r>
                <a:rPr lang="it-IT" sz="2000" kern="1200">
                  <a:latin typeface="Arial Narrow" charset="0"/>
                  <a:cs typeface="Arial Narrow" charset="0"/>
                  <a:sym typeface="Arial Narrow" charset="0"/>
                </a:rPr>
                <a:t> the effect</a:t>
              </a:r>
              <a:endParaRPr lang="it-IT" kern="1200">
                <a:cs typeface="Helvetica Light" charset="0"/>
              </a:endParaRPr>
            </a:p>
          </p:txBody>
        </p:sp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81583" y="1027691"/>
              <a:ext cx="425363" cy="141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AutoShape 6"/>
            <p:cNvSpPr>
              <a:spLocks/>
            </p:cNvSpPr>
            <p:nvPr/>
          </p:nvSpPr>
          <p:spPr bwMode="auto">
            <a:xfrm>
              <a:off x="1307890" y="963415"/>
              <a:ext cx="523791" cy="21903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435A0">
                <a:alpha val="14000"/>
              </a:srgbClr>
            </a:solidFill>
            <a:ln w="3810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457200">
                <a:defRPr/>
              </a:pPr>
              <a:endParaRPr lang="it-IT" sz="2400" kern="1200">
                <a:solidFill>
                  <a:srgbClr val="FFFFFF"/>
                </a:solidFill>
                <a:latin typeface="News Gothic MT" charset="0"/>
                <a:cs typeface="News Gothic MT" charset="0"/>
                <a:sym typeface="News Gothic MT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fib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3" y="1420416"/>
            <a:ext cx="12276017" cy="795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9" name="Picture 5" descr="fib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6" t="4425" r="29373" b="31285"/>
          <a:stretch>
            <a:fillRect/>
          </a:stretch>
        </p:blipFill>
        <p:spPr bwMode="auto">
          <a:xfrm>
            <a:off x="669752" y="1700900"/>
            <a:ext cx="2304256" cy="317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66096" y="7902877"/>
            <a:ext cx="592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W</a:t>
            </a:r>
            <a:r>
              <a:rPr lang="it-IT" dirty="0" err="1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avelenght</a:t>
            </a:r>
            <a:r>
              <a:rPr lang="it-IT" dirty="0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shifter</a:t>
            </a:r>
            <a:r>
              <a:rPr lang="it-IT" dirty="0" smtClean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fibre  BFC-91A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181920" y="412304"/>
            <a:ext cx="9000000" cy="72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Come si costruisce un telescopio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118024" y="1564432"/>
            <a:ext cx="9433048" cy="2471737"/>
            <a:chOff x="-4536770" y="847831"/>
            <a:chExt cx="9433601" cy="2472045"/>
          </a:xfrm>
        </p:grpSpPr>
        <p:pic>
          <p:nvPicPr>
            <p:cNvPr id="10" name="Picture 11" descr="image1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" t="15321" r="49965" b="11897"/>
            <a:stretch>
              <a:fillRect/>
            </a:stretch>
          </p:blipFill>
          <p:spPr bwMode="auto">
            <a:xfrm>
              <a:off x="118176" y="847831"/>
              <a:ext cx="4778655" cy="247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AutoShape 12"/>
            <p:cNvSpPr>
              <a:spLocks/>
            </p:cNvSpPr>
            <p:nvPr/>
          </p:nvSpPr>
          <p:spPr bwMode="auto">
            <a:xfrm>
              <a:off x="-4536770" y="1611290"/>
              <a:ext cx="4403983" cy="7652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defTabSz="457200">
                <a:defRPr/>
              </a:pPr>
              <a:r>
                <a:rPr lang="it-IT" sz="21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Wavelength</a:t>
              </a:r>
              <a:r>
                <a:rPr lang="it-IT" sz="21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</a:t>
              </a:r>
              <a:r>
                <a:rPr lang="it-IT" sz="21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shifter</a:t>
              </a:r>
              <a:r>
                <a:rPr lang="it-IT" sz="21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BCF-91A </a:t>
              </a:r>
              <a:r>
                <a:rPr lang="it-IT" sz="21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Absorption</a:t>
              </a:r>
              <a:r>
                <a:rPr lang="it-IT" sz="21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and </a:t>
              </a:r>
              <a:r>
                <a:rPr lang="it-IT" sz="21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Emission</a:t>
              </a:r>
              <a:r>
                <a:rPr lang="it-IT" sz="21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light</a:t>
              </a:r>
              <a:endParaRPr lang="it-IT" kern="1200" dirty="0">
                <a:solidFill>
                  <a:srgbClr val="FFFFFF"/>
                </a:solidFill>
                <a:cs typeface="Helvetica Light" charset="0"/>
              </a:endParaRPr>
            </a:p>
          </p:txBody>
        </p:sp>
        <p:sp>
          <p:nvSpPr>
            <p:cNvPr id="12" name="AutoShape 13"/>
            <p:cNvSpPr>
              <a:spLocks/>
            </p:cNvSpPr>
            <p:nvPr/>
          </p:nvSpPr>
          <p:spPr bwMode="auto">
            <a:xfrm>
              <a:off x="1062100" y="903400"/>
              <a:ext cx="1023997" cy="219102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435A0">
                <a:alpha val="14000"/>
              </a:srgbClr>
            </a:solidFill>
            <a:ln w="3810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457200">
                <a:defRPr/>
              </a:pPr>
              <a:endParaRPr lang="it-IT" sz="2400" kern="1200">
                <a:solidFill>
                  <a:srgbClr val="FFFFFF"/>
                </a:solidFill>
                <a:latin typeface="News Gothic MT" charset="0"/>
                <a:cs typeface="News Gothic MT" charset="0"/>
                <a:sym typeface="News Gothic MT" charset="0"/>
              </a:endParaRPr>
            </a:p>
          </p:txBody>
        </p:sp>
        <p:sp>
          <p:nvSpPr>
            <p:cNvPr id="13" name="AutoShape 14"/>
            <p:cNvSpPr>
              <a:spLocks/>
            </p:cNvSpPr>
            <p:nvPr/>
          </p:nvSpPr>
          <p:spPr bwMode="auto">
            <a:xfrm>
              <a:off x="2408379" y="873234"/>
              <a:ext cx="962081" cy="217832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00B050">
                <a:alpha val="14000"/>
              </a:srgbClr>
            </a:solidFill>
            <a:ln w="50800" cap="flat" cmpd="sng">
              <a:solidFill>
                <a:srgbClr val="00B050"/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457200">
                <a:defRPr/>
              </a:pPr>
              <a:endParaRPr lang="it-IT" sz="2400" kern="1200">
                <a:solidFill>
                  <a:srgbClr val="FFFFFF"/>
                </a:solidFill>
                <a:latin typeface="News Gothic MT" charset="0"/>
                <a:cs typeface="News Gothic MT" charset="0"/>
                <a:sym typeface="News Gothic MT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_DSC28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1" y="1529272"/>
            <a:ext cx="11382891" cy="75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957784" y="7757120"/>
            <a:ext cx="4346575" cy="592138"/>
            <a:chOff x="-25400" y="-25400"/>
            <a:chExt cx="4346803" cy="591543"/>
          </a:xfrm>
        </p:grpSpPr>
        <p:sp>
          <p:nvSpPr>
            <p:cNvPr id="17411" name="AutoShape 3"/>
            <p:cNvSpPr>
              <a:spLocks/>
            </p:cNvSpPr>
            <p:nvPr/>
          </p:nvSpPr>
          <p:spPr bwMode="auto">
            <a:xfrm>
              <a:off x="1" y="-26"/>
              <a:ext cx="4296000" cy="5407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t-IT" sz="2300" b="1">
                  <a:solidFill>
                    <a:srgbClr val="FFFFFF"/>
                  </a:solidFill>
                  <a:cs typeface="Helvetica Light" charset="0"/>
                </a:rPr>
                <a:t>Scint+WLS fibre</a:t>
              </a:r>
              <a:endParaRPr lang="it-IT">
                <a:cs typeface="Helvetica Light" charset="0"/>
              </a:endParaRPr>
            </a:p>
          </p:txBody>
        </p:sp>
        <p:pic>
          <p:nvPicPr>
            <p:cNvPr id="1741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00" y="-25400"/>
              <a:ext cx="4346803" cy="59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2181920" y="484392"/>
            <a:ext cx="9000000" cy="72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Come si costruisce un telescopio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int_c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t="4846" r="9615" b="7269"/>
          <a:stretch>
            <a:fillRect/>
          </a:stretch>
        </p:blipFill>
        <p:spPr bwMode="auto">
          <a:xfrm>
            <a:off x="739892" y="1238065"/>
            <a:ext cx="11523148" cy="82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101800" y="8261176"/>
            <a:ext cx="5467350" cy="558800"/>
            <a:chOff x="-25400" y="-25400"/>
            <a:chExt cx="5468486" cy="558801"/>
          </a:xfrm>
        </p:grpSpPr>
        <p:sp>
          <p:nvSpPr>
            <p:cNvPr id="18435" name="AutoShape 3"/>
            <p:cNvSpPr>
              <a:spLocks/>
            </p:cNvSpPr>
            <p:nvPr/>
          </p:nvSpPr>
          <p:spPr bwMode="auto">
            <a:xfrm>
              <a:off x="5" y="0"/>
              <a:ext cx="5417675" cy="508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t-IT" sz="2300" b="1">
                  <a:solidFill>
                    <a:srgbClr val="FFFFFF"/>
                  </a:solidFill>
                  <a:cs typeface="Helvetica Light" charset="0"/>
                </a:rPr>
                <a:t>Endcap Scintillator+ WLS fibre</a:t>
              </a:r>
              <a:endParaRPr lang="it-IT">
                <a:cs typeface="Helvetica Light" charset="0"/>
              </a:endParaRPr>
            </a:p>
          </p:txBody>
        </p:sp>
        <p:pic>
          <p:nvPicPr>
            <p:cNvPr id="1843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00" y="-25400"/>
              <a:ext cx="5468486" cy="558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6" name="Rettangolo 5"/>
          <p:cNvSpPr/>
          <p:nvPr/>
        </p:nvSpPr>
        <p:spPr>
          <a:xfrm>
            <a:off x="2037904" y="340296"/>
            <a:ext cx="9000000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Come si costruisce un telescopio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iPM_F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182241"/>
            <a:ext cx="11737304" cy="830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194213" y="6604992"/>
            <a:ext cx="3913945" cy="64633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</a:rPr>
              <a:t>SiPM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AdvanSiD</a:t>
            </a:r>
            <a:r>
              <a:rPr lang="it-IT" dirty="0" smtClean="0">
                <a:solidFill>
                  <a:srgbClr val="FFFFFF"/>
                </a:solidFill>
              </a:rPr>
              <a:t> ®</a:t>
            </a:r>
            <a:endParaRPr lang="it-IT" dirty="0">
              <a:solidFill>
                <a:srgbClr val="FFFFFF"/>
              </a:solidFill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582520" y="1348408"/>
            <a:ext cx="4608512" cy="4176464"/>
            <a:chOff x="0" y="430182"/>
            <a:chExt cx="5522123" cy="4689053"/>
          </a:xfrm>
        </p:grpSpPr>
        <p:pic>
          <p:nvPicPr>
            <p:cNvPr id="8" name="Picture 16" descr="Senza titolod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78" b="25293"/>
            <a:stretch>
              <a:fillRect/>
            </a:stretch>
          </p:blipFill>
          <p:spPr bwMode="auto">
            <a:xfrm>
              <a:off x="0" y="430182"/>
              <a:ext cx="5522123" cy="3646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AutoShape 17"/>
            <p:cNvSpPr>
              <a:spLocks/>
            </p:cNvSpPr>
            <p:nvPr/>
          </p:nvSpPr>
          <p:spPr bwMode="auto">
            <a:xfrm>
              <a:off x="243623" y="4430310"/>
              <a:ext cx="5127666" cy="688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defTabSz="457200">
                <a:defRPr/>
              </a:pPr>
              <a:r>
                <a:rPr lang="it-IT" sz="18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Example</a:t>
              </a:r>
              <a:r>
                <a:rPr lang="it-IT" sz="18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of </a:t>
              </a:r>
              <a:r>
                <a:rPr lang="it-IT" sz="18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photodetection</a:t>
              </a:r>
              <a:r>
                <a:rPr lang="it-IT" sz="18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</a:t>
              </a:r>
              <a:r>
                <a:rPr lang="it-IT" sz="18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efficiency</a:t>
              </a:r>
              <a:r>
                <a:rPr lang="it-IT" sz="18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curve of a </a:t>
              </a:r>
              <a:r>
                <a:rPr lang="it-IT" sz="18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specific</a:t>
              </a:r>
              <a:r>
                <a:rPr lang="it-IT" sz="1800" b="1" kern="1200" dirty="0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 light </a:t>
              </a:r>
              <a:r>
                <a:rPr lang="it-IT" sz="1800" b="1" kern="1200" dirty="0" err="1">
                  <a:solidFill>
                    <a:srgbClr val="FFFFFF"/>
                  </a:solidFill>
                  <a:latin typeface="Helvetica" charset="0"/>
                  <a:cs typeface="Helvetica" charset="0"/>
                  <a:sym typeface="Helvetica" charset="0"/>
                </a:rPr>
                <a:t>sensor</a:t>
              </a:r>
              <a:endParaRPr lang="it-IT" kern="1200" dirty="0">
                <a:solidFill>
                  <a:srgbClr val="FFFFFF"/>
                </a:solidFill>
                <a:cs typeface="Helvetica Light" charset="0"/>
              </a:endParaRPr>
            </a:p>
          </p:txBody>
        </p:sp>
        <p:sp>
          <p:nvSpPr>
            <p:cNvPr id="10" name="AutoShape 18"/>
            <p:cNvSpPr>
              <a:spLocks/>
            </p:cNvSpPr>
            <p:nvPr/>
          </p:nvSpPr>
          <p:spPr bwMode="auto">
            <a:xfrm>
              <a:off x="3045265" y="849251"/>
              <a:ext cx="1011384" cy="280808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00B050">
                <a:alpha val="14000"/>
              </a:srgbClr>
            </a:solidFill>
            <a:ln w="50800" cap="flat" cmpd="sng">
              <a:solidFill>
                <a:srgbClr val="00B050"/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457200">
                <a:defRPr/>
              </a:pPr>
              <a:endParaRPr lang="it-IT" sz="2400" kern="1200">
                <a:solidFill>
                  <a:srgbClr val="FFFFFF"/>
                </a:solidFill>
                <a:latin typeface="News Gothic MT" charset="0"/>
                <a:cs typeface="News Gothic MT" charset="0"/>
                <a:sym typeface="News Gothic MT" charset="0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2109912" y="268368"/>
            <a:ext cx="9000000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Come si costruisce un telescopio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34986" y="8477200"/>
            <a:ext cx="852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SiPM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characteristics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1x1 mm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area, 100x100 μm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cell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size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,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cells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number:100</a:t>
            </a:r>
          </a:p>
          <a:p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gain: 10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7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, dark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count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4÷7 MHz, PDE: 32%, TO 18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metallic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>
                <a:solidFill>
                  <a:srgbClr val="FFFFFF"/>
                </a:solidFill>
                <a:latin typeface="Helvetica"/>
                <a:cs typeface="Helvetica"/>
              </a:rPr>
              <a:t>package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lang="it-IT" sz="1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13-12-03 16.12.09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1132384"/>
            <a:ext cx="11736000" cy="83016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53928" y="196280"/>
            <a:ext cx="8496944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Come si costruisce un telescopio</a:t>
            </a:r>
          </a:p>
        </p:txBody>
      </p:sp>
      <p:pic>
        <p:nvPicPr>
          <p:cNvPr id="3" name="Immagine 2" descr="2013-12-03 16.11.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6893024"/>
            <a:ext cx="3116560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Freccia circolare a sinistra 3"/>
          <p:cNvSpPr/>
          <p:nvPr/>
        </p:nvSpPr>
        <p:spPr>
          <a:xfrm rot="3153369">
            <a:off x="4765260" y="6916866"/>
            <a:ext cx="1065346" cy="2036005"/>
          </a:xfrm>
          <a:prstGeom prst="curvedLeftArrow">
            <a:avLst>
              <a:gd name="adj1" fmla="val 11830"/>
              <a:gd name="adj2" fmla="val 50000"/>
              <a:gd name="adj3" fmla="val 25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829992" y="340376"/>
            <a:ext cx="7632848" cy="720000"/>
          </a:xfrm>
          <a:prstGeom prst="rect">
            <a:avLst/>
          </a:prstGeom>
          <a:solidFill>
            <a:schemeClr val="bg1"/>
          </a:solidFill>
          <a:ln>
            <a:solidFill>
              <a:srgbClr val="A3232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Come funziona un </a:t>
            </a:r>
            <a:r>
              <a:rPr lang="it-IT" b="1" dirty="0" err="1" smtClean="0">
                <a:latin typeface="Helvetica"/>
                <a:cs typeface="Helvetica"/>
              </a:rPr>
              <a:t>SiPM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74008" y="1320532"/>
            <a:ext cx="7272808" cy="1107996"/>
          </a:xfrm>
          <a:prstGeom prst="rect">
            <a:avLst/>
          </a:prstGeom>
          <a:solidFill>
            <a:srgbClr val="F2DFA4"/>
          </a:solidFill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I </a:t>
            </a:r>
            <a:r>
              <a:rPr lang="it-IT" sz="2200" b="1" dirty="0" err="1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SiPM</a:t>
            </a:r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 sono dispositivi in grado di contare i fotoni. </a:t>
            </a:r>
          </a:p>
          <a:p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Sono essenzialmente realizzati con una matrice di diodi connessi in parallelo su un substrato di silicio. </a:t>
            </a:r>
            <a:endParaRPr lang="it-IT" sz="2200" b="1" baseline="30000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14368" y="7613104"/>
            <a:ext cx="6048672" cy="178510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b="1" dirty="0" smtClean="0">
                <a:solidFill>
                  <a:srgbClr val="800000"/>
                </a:solidFill>
                <a:latin typeface="Helvetica"/>
                <a:cs typeface="Helvetica"/>
              </a:rPr>
              <a:t>Il segnale in uscita da un </a:t>
            </a:r>
            <a:r>
              <a:rPr lang="it-IT" sz="2200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SipM</a:t>
            </a:r>
            <a:r>
              <a:rPr lang="it-IT" sz="2200" b="1" dirty="0" smtClean="0">
                <a:solidFill>
                  <a:srgbClr val="800000"/>
                </a:solidFill>
                <a:latin typeface="Helvetica"/>
                <a:cs typeface="Helvetica"/>
              </a:rPr>
              <a:t> è la somma analogica dei segnali prodotti da ciascuna cella.  Un </a:t>
            </a:r>
            <a:r>
              <a:rPr lang="it-IT" sz="2200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SipM</a:t>
            </a:r>
            <a:r>
              <a:rPr lang="it-IT" sz="2200" b="1" dirty="0" smtClean="0">
                <a:solidFill>
                  <a:srgbClr val="800000"/>
                </a:solidFill>
                <a:latin typeface="Helvetica"/>
                <a:cs typeface="Helvetica"/>
              </a:rPr>
              <a:t> perciò fornisce un segnale elettrico proporzionale al numero di fotoni incidenti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0" y="4732784"/>
            <a:ext cx="5067300" cy="3683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72" y="3292624"/>
            <a:ext cx="5437898" cy="4081053"/>
          </a:xfrm>
          <a:prstGeom prst="rect">
            <a:avLst/>
          </a:prstGeom>
        </p:spPr>
      </p:pic>
      <p:cxnSp>
        <p:nvCxnSpPr>
          <p:cNvPr id="12" name="Connettore 7 11"/>
          <p:cNvCxnSpPr/>
          <p:nvPr/>
        </p:nvCxnSpPr>
        <p:spPr>
          <a:xfrm rot="16200000" flipH="1">
            <a:off x="-482376" y="3148608"/>
            <a:ext cx="3960440" cy="1944216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7 15"/>
          <p:cNvCxnSpPr/>
          <p:nvPr/>
        </p:nvCxnSpPr>
        <p:spPr>
          <a:xfrm rot="16200000" flipH="1">
            <a:off x="885776" y="3724672"/>
            <a:ext cx="3600400" cy="1296144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7 18"/>
          <p:cNvCxnSpPr/>
          <p:nvPr/>
        </p:nvCxnSpPr>
        <p:spPr>
          <a:xfrm rot="5400000">
            <a:off x="3298044" y="4192724"/>
            <a:ext cx="2808312" cy="864096"/>
          </a:xfrm>
          <a:prstGeom prst="curvedConnector3">
            <a:avLst>
              <a:gd name="adj1" fmla="val 50000"/>
            </a:avLst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7 20"/>
          <p:cNvCxnSpPr/>
          <p:nvPr/>
        </p:nvCxnSpPr>
        <p:spPr>
          <a:xfrm rot="16200000" flipH="1">
            <a:off x="2253928" y="3940696"/>
            <a:ext cx="2592288" cy="864096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ccia destra 24"/>
          <p:cNvSpPr/>
          <p:nvPr/>
        </p:nvSpPr>
        <p:spPr>
          <a:xfrm>
            <a:off x="5812024" y="5524872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208" y="3004592"/>
            <a:ext cx="828000" cy="828000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3" y="1492424"/>
            <a:ext cx="828000" cy="88927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856" y="1924473"/>
            <a:ext cx="828000" cy="724021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976" y="2716560"/>
            <a:ext cx="829568" cy="8295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3934" y="1127562"/>
            <a:ext cx="1715130" cy="187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253928" y="556319"/>
            <a:ext cx="9000000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 Non solo ricerca di base…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29792" y="2068488"/>
            <a:ext cx="10945216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charset="2"/>
              <a:buChar char="Ø"/>
            </a:pP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Collaborazioni con Ditte sul territorio  nazionale (meccanica: 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SAMI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 – </a:t>
            </a: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C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hieti - elettronica: 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AGE </a:t>
            </a:r>
            <a:r>
              <a:rPr lang="it-IT" sz="24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Scientific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 - Capezzano </a:t>
            </a:r>
            <a:r>
              <a:rPr lang="it-IT" sz="2400" dirty="0" err="1" smtClean="0">
                <a:solidFill>
                  <a:srgbClr val="000090"/>
                </a:solidFill>
                <a:latin typeface="Helvetica"/>
                <a:cs typeface="Helvetica"/>
              </a:rPr>
              <a:t>Pianore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 (LU) -  rivelatori:  </a:t>
            </a:r>
            <a:r>
              <a:rPr lang="it-IT" sz="24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AdvanSid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 – Trento)</a:t>
            </a:r>
          </a:p>
          <a:p>
            <a:pPr marL="571500" indent="-571500" algn="just">
              <a:buFont typeface="Wingdings" charset="2"/>
              <a:buChar char="Ø"/>
            </a:pP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Innovazione e trasferimento tecnologico</a:t>
            </a:r>
          </a:p>
          <a:p>
            <a:pPr marL="571500" indent="-571500" algn="just">
              <a:buFont typeface="Wingdings" charset="2"/>
              <a:buChar char="Ø"/>
            </a:pP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Iniziative cerniera tra ricerca</a:t>
            </a: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e mondo produttivo</a:t>
            </a:r>
            <a:endParaRPr lang="it-IT" sz="2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2" name="Immagine 1" descr="P1030601.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72" y="4732784"/>
            <a:ext cx="3600001" cy="2700000"/>
          </a:xfrm>
          <a:prstGeom prst="rect">
            <a:avLst/>
          </a:prstGeom>
        </p:spPr>
      </p:pic>
      <p:pic>
        <p:nvPicPr>
          <p:cNvPr id="5" name="Immagine 4" descr="2013-06-25 11.29.17.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4660776"/>
            <a:ext cx="3600000" cy="2700000"/>
          </a:xfrm>
          <a:prstGeom prst="rect">
            <a:avLst/>
          </a:prstGeom>
        </p:spPr>
      </p:pic>
      <p:pic>
        <p:nvPicPr>
          <p:cNvPr id="6" name="Immagine 5" descr="PICT3447.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08" y="6749008"/>
            <a:ext cx="3600000" cy="270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10307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t="488" r="19829" b="-488"/>
          <a:stretch/>
        </p:blipFill>
        <p:spPr>
          <a:xfrm>
            <a:off x="7510512" y="2572544"/>
            <a:ext cx="5184576" cy="5951392"/>
          </a:xfrm>
          <a:prstGeom prst="ellipse">
            <a:avLst/>
          </a:prstGeom>
        </p:spPr>
      </p:pic>
      <p:pic>
        <p:nvPicPr>
          <p:cNvPr id="7" name="Immagine 6" descr="2013-12-06 14.21.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0000">
            <a:off x="-184248" y="2499724"/>
            <a:ext cx="5311070" cy="4087068"/>
          </a:xfrm>
          <a:prstGeom prst="ellipse">
            <a:avLst/>
          </a:prstGeom>
        </p:spPr>
      </p:pic>
      <p:pic>
        <p:nvPicPr>
          <p:cNvPr id="8" name="Immagine 7" descr="P1030611.JP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9917" y="4726956"/>
            <a:ext cx="4561886" cy="3421415"/>
          </a:xfrm>
          <a:prstGeom prst="ellipse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469952" y="484312"/>
            <a:ext cx="8496944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Evoluzione  del telescopio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7757120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2 viste indipendenti</a:t>
            </a:r>
          </a:p>
          <a:p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10 piani per ciascuna vista</a:t>
            </a:r>
          </a:p>
          <a:p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200 canali di lettura</a:t>
            </a:r>
          </a:p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c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ontrollo tramite porta USB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009425" y="8621216"/>
            <a:ext cx="45746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Alimentazione </a:t>
            </a:r>
            <a:r>
              <a:rPr lang="it-IT" sz="1600" b="1" dirty="0" err="1">
                <a:solidFill>
                  <a:srgbClr val="000090"/>
                </a:solidFill>
                <a:latin typeface="Helvetica"/>
                <a:cs typeface="Helvetica"/>
              </a:rPr>
              <a:t>SiPM</a:t>
            </a:r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: 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28 V cc</a:t>
            </a:r>
            <a:endParaRPr lang="it-IT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Alimentazione 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elettronica telescopio: 12 V cc</a:t>
            </a:r>
            <a:endParaRPr lang="it-IT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NO HV – NO GAS – NO 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manutenzione </a:t>
            </a:r>
            <a:endParaRPr lang="it-IT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endParaRPr lang="it-IT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20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69752" y="268288"/>
            <a:ext cx="11665296" cy="12393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600" b="1" dirty="0" smtClean="0">
                <a:latin typeface="Helvetica"/>
                <a:cs typeface="Helvetica"/>
              </a:rPr>
              <a:t>I primi test a Toledo:</a:t>
            </a:r>
            <a:br>
              <a:rPr lang="it-IT" sz="3600" b="1" dirty="0" smtClean="0">
                <a:latin typeface="Helvetica"/>
                <a:cs typeface="Helvetica"/>
              </a:rPr>
            </a:br>
            <a:r>
              <a:rPr lang="it-IT" sz="3600" b="1" dirty="0" smtClean="0">
                <a:latin typeface="Helvetica"/>
                <a:cs typeface="Helvetica"/>
              </a:rPr>
              <a:t> “</a:t>
            </a:r>
            <a:r>
              <a:rPr lang="it-IT" sz="3600" b="1" i="1" dirty="0" smtClean="0">
                <a:latin typeface="Helvetica"/>
                <a:cs typeface="Helvetica"/>
              </a:rPr>
              <a:t>stazione dell’arte e… della scienza”</a:t>
            </a:r>
          </a:p>
        </p:txBody>
      </p:sp>
      <p:pic>
        <p:nvPicPr>
          <p:cNvPr id="8" name="Immagine 7" descr="P1030828.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572544"/>
            <a:ext cx="3840000" cy="2880000"/>
          </a:xfrm>
          <a:prstGeom prst="rect">
            <a:avLst/>
          </a:prstGeom>
        </p:spPr>
      </p:pic>
      <p:pic>
        <p:nvPicPr>
          <p:cNvPr id="10" name="Immagine 9" descr="P1030833.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8" y="2572544"/>
            <a:ext cx="3839999" cy="2880000"/>
          </a:xfrm>
          <a:prstGeom prst="rect">
            <a:avLst/>
          </a:prstGeom>
        </p:spPr>
      </p:pic>
      <p:pic>
        <p:nvPicPr>
          <p:cNvPr id="11" name="Immagine 10" descr="P1030834.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6100936"/>
            <a:ext cx="3840000" cy="2880000"/>
          </a:xfrm>
          <a:prstGeom prst="rect">
            <a:avLst/>
          </a:prstGeom>
        </p:spPr>
      </p:pic>
      <p:pic>
        <p:nvPicPr>
          <p:cNvPr id="12" name="Immagine 11" descr="P1030837.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56" y="6100936"/>
            <a:ext cx="3840000" cy="2880000"/>
          </a:xfrm>
          <a:prstGeom prst="rect">
            <a:avLst/>
          </a:prstGeom>
        </p:spPr>
      </p:pic>
      <p:pic>
        <p:nvPicPr>
          <p:cNvPr id="13" name="Immagine 12" descr="P1030843.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6677000"/>
            <a:ext cx="3694088" cy="2770566"/>
          </a:xfrm>
          <a:prstGeom prst="rect">
            <a:avLst/>
          </a:prstGeom>
        </p:spPr>
      </p:pic>
      <p:pic>
        <p:nvPicPr>
          <p:cNvPr id="16" name="Immagine 15" descr="2013-05-08 09.49.05.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9767" y="2579609"/>
            <a:ext cx="3859784" cy="28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50072" y="3220616"/>
            <a:ext cx="4104456" cy="2808312"/>
          </a:xfrm>
        </p:spPr>
        <p:txBody>
          <a:bodyPr/>
          <a:lstStyle/>
          <a:p>
            <a:pPr algn="just"/>
            <a:r>
              <a:rPr lang="it-IT" b="1" dirty="0" smtClean="0">
                <a:solidFill>
                  <a:srgbClr val="000090"/>
                </a:solidFill>
                <a:latin typeface="Helvetica"/>
                <a:cs typeface="Helvetica"/>
              </a:rPr>
              <a:t>Telescopio</a:t>
            </a:r>
          </a:p>
          <a:p>
            <a:pPr algn="just"/>
            <a:r>
              <a:rPr lang="it-IT" b="1" dirty="0" smtClean="0">
                <a:solidFill>
                  <a:srgbClr val="000090"/>
                </a:solidFill>
                <a:latin typeface="Helvetica"/>
                <a:cs typeface="Helvetica"/>
              </a:rPr>
              <a:t>Raggi Cosmici</a:t>
            </a:r>
          </a:p>
          <a:p>
            <a:pPr algn="just"/>
            <a:r>
              <a:rPr lang="it-IT" b="1" dirty="0" smtClean="0">
                <a:solidFill>
                  <a:srgbClr val="000090"/>
                </a:solidFill>
                <a:latin typeface="Helvetica"/>
                <a:cs typeface="Helvetica"/>
              </a:rPr>
              <a:t>Metropolitana</a:t>
            </a:r>
          </a:p>
          <a:p>
            <a:pPr algn="just"/>
            <a:endParaRPr lang="it-IT" b="1" dirty="0" smtClean="0">
              <a:solidFill>
                <a:srgbClr val="000090"/>
              </a:solidFill>
            </a:endParaRPr>
          </a:p>
          <a:p>
            <a:endParaRPr lang="it-IT" b="1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25736" y="6991161"/>
            <a:ext cx="11953328" cy="206210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000090"/>
                </a:solidFill>
                <a:latin typeface="Helvetica"/>
                <a:cs typeface="Helvetica"/>
              </a:rPr>
              <a:t>Apparentemente</a:t>
            </a:r>
            <a:r>
              <a:rPr lang="en-US" sz="3200" dirty="0" smtClean="0">
                <a:solidFill>
                  <a:srgbClr val="000090"/>
                </a:solidFill>
                <a:latin typeface="Helvetica"/>
                <a:cs typeface="Helvetica"/>
              </a:rPr>
              <a:t>…</a:t>
            </a:r>
          </a:p>
          <a:p>
            <a:r>
              <a:rPr lang="it-IT" sz="3200" b="1" dirty="0" smtClean="0">
                <a:solidFill>
                  <a:srgbClr val="000090"/>
                </a:solidFill>
                <a:latin typeface="Helvetica"/>
                <a:cs typeface="Helvetica"/>
              </a:rPr>
              <a:t>“nulla”</a:t>
            </a:r>
            <a:r>
              <a:rPr lang="en-US" sz="3200" b="1" dirty="0" smtClean="0">
                <a:solidFill>
                  <a:srgbClr val="000090"/>
                </a:solidFill>
                <a:latin typeface="Helvetica"/>
                <a:cs typeface="Helvetica"/>
              </a:rPr>
              <a:t>…</a:t>
            </a:r>
          </a:p>
          <a:p>
            <a:r>
              <a:rPr lang="it-IT" sz="3200" dirty="0" smtClean="0">
                <a:solidFill>
                  <a:srgbClr val="000090"/>
                </a:solidFill>
                <a:latin typeface="Helvetica"/>
                <a:cs typeface="Helvetica"/>
              </a:rPr>
              <a:t>ma </a:t>
            </a:r>
            <a:r>
              <a:rPr lang="it-IT" sz="3200" dirty="0">
                <a:solidFill>
                  <a:srgbClr val="000090"/>
                </a:solidFill>
                <a:latin typeface="Helvetica"/>
                <a:cs typeface="Helvetica"/>
              </a:rPr>
              <a:t>insieme </a:t>
            </a:r>
            <a:r>
              <a:rPr lang="it-IT" sz="3200" dirty="0" smtClean="0">
                <a:solidFill>
                  <a:srgbClr val="000090"/>
                </a:solidFill>
                <a:latin typeface="Helvetica"/>
                <a:cs typeface="Helvetica"/>
              </a:rPr>
              <a:t>possono diventare uno strumento</a:t>
            </a:r>
          </a:p>
          <a:p>
            <a:r>
              <a:rPr lang="it-IT" sz="3200" dirty="0" smtClean="0">
                <a:solidFill>
                  <a:srgbClr val="000090"/>
                </a:solidFill>
                <a:latin typeface="Helvetica"/>
                <a:cs typeface="Helvetica"/>
              </a:rPr>
              <a:t> di divulgazione scientifica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974008" y="628328"/>
            <a:ext cx="7200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  <a:latin typeface="Helvetica"/>
                <a:cs typeface="Helvetica"/>
              </a:rPr>
              <a:t>Cosa hanno </a:t>
            </a:r>
            <a:r>
              <a:rPr lang="it-IT" b="1" dirty="0" smtClean="0">
                <a:solidFill>
                  <a:srgbClr val="000090"/>
                </a:solidFill>
                <a:latin typeface="Helvetica"/>
                <a:cs typeface="Helvetica"/>
              </a:rPr>
              <a:t>in </a:t>
            </a:r>
            <a:r>
              <a:rPr lang="it-IT" b="1" dirty="0">
                <a:solidFill>
                  <a:srgbClr val="000090"/>
                </a:solidFill>
                <a:latin typeface="Helvetica"/>
                <a:cs typeface="Helvetica"/>
              </a:rPr>
              <a:t>comune</a:t>
            </a:r>
            <a:r>
              <a:rPr lang="it-IT" b="1" dirty="0" smtClean="0">
                <a:solidFill>
                  <a:srgbClr val="000090"/>
                </a:solidFill>
                <a:latin typeface="Helvetica"/>
                <a:cs typeface="Helvetica"/>
              </a:rPr>
              <a:t>?</a:t>
            </a:r>
            <a:endParaRPr lang="it-IT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3652664"/>
            <a:ext cx="22279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P1040518.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56" y="2716560"/>
            <a:ext cx="4608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lescopio Napo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0112" y="3724670"/>
            <a:ext cx="5184576" cy="3888433"/>
          </a:xfrm>
          <a:prstGeom prst="rect">
            <a:avLst/>
          </a:prstGeom>
        </p:spPr>
      </p:pic>
      <p:sp>
        <p:nvSpPr>
          <p:cNvPr id="7" name="Titolo 3"/>
          <p:cNvSpPr>
            <a:spLocks noGrp="1"/>
          </p:cNvSpPr>
          <p:nvPr>
            <p:ph type="title"/>
          </p:nvPr>
        </p:nvSpPr>
        <p:spPr>
          <a:xfrm>
            <a:off x="1677864" y="268288"/>
            <a:ext cx="9721080" cy="1239312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600" b="1" dirty="0" smtClean="0">
                <a:latin typeface="Helvetica"/>
                <a:cs typeface="Helvetica"/>
              </a:rPr>
              <a:t>Inaugurazione del telescopio</a:t>
            </a:r>
            <a:br>
              <a:rPr lang="it-IT" sz="3600" b="1" dirty="0" smtClean="0">
                <a:latin typeface="Helvetica"/>
                <a:cs typeface="Helvetica"/>
              </a:rPr>
            </a:br>
            <a:r>
              <a:rPr lang="it-IT" sz="3600" b="1" dirty="0" smtClean="0">
                <a:latin typeface="Helvetica"/>
                <a:cs typeface="Helvetica"/>
              </a:rPr>
              <a:t>Stazione Toledo 5 Maggio 2014</a:t>
            </a:r>
            <a:endParaRPr lang="it-IT" sz="3600" b="1" i="1" dirty="0" smtClean="0">
              <a:latin typeface="Helvetica"/>
              <a:cs typeface="Helvetica"/>
            </a:endParaRPr>
          </a:p>
        </p:txBody>
      </p:sp>
      <p:pic>
        <p:nvPicPr>
          <p:cNvPr id="3" name="Immagine 2" descr="P1040659.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1780456"/>
            <a:ext cx="3430059" cy="2572544"/>
          </a:xfrm>
          <a:prstGeom prst="rect">
            <a:avLst/>
          </a:prstGeom>
        </p:spPr>
      </p:pic>
      <p:pic>
        <p:nvPicPr>
          <p:cNvPr id="4" name="Immagine 3" descr="P1040646.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80" y="1924472"/>
            <a:ext cx="3456000" cy="2592000"/>
          </a:xfrm>
          <a:prstGeom prst="rect">
            <a:avLst/>
          </a:prstGeom>
        </p:spPr>
      </p:pic>
      <p:pic>
        <p:nvPicPr>
          <p:cNvPr id="8" name="Immagine 7" descr="P1040681.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5380856"/>
            <a:ext cx="3456384" cy="3852000"/>
          </a:xfrm>
          <a:prstGeom prst="rect">
            <a:avLst/>
          </a:prstGeom>
        </p:spPr>
      </p:pic>
      <p:pic>
        <p:nvPicPr>
          <p:cNvPr id="9" name="Immagine 8" descr="P1040684.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04" y="5380856"/>
            <a:ext cx="3384376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622080" y="700334"/>
            <a:ext cx="5760640" cy="72000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i="1" dirty="0" smtClean="0">
                <a:latin typeface="Helvetica"/>
                <a:cs typeface="Helvetica"/>
              </a:rPr>
              <a:t>“</a:t>
            </a:r>
            <a:r>
              <a:rPr lang="it-IT" b="1" i="1" dirty="0" err="1" smtClean="0">
                <a:latin typeface="Helvetica"/>
                <a:cs typeface="Helvetica"/>
              </a:rPr>
              <a:t>What</a:t>
            </a:r>
            <a:r>
              <a:rPr lang="it-IT" b="1" i="1" dirty="0" smtClean="0">
                <a:latin typeface="Helvetica"/>
                <a:cs typeface="Helvetica"/>
              </a:rPr>
              <a:t> </a:t>
            </a:r>
            <a:r>
              <a:rPr lang="it-IT" b="1" i="1" dirty="0" err="1" smtClean="0">
                <a:latin typeface="Helvetica"/>
                <a:cs typeface="Helvetica"/>
              </a:rPr>
              <a:t>next</a:t>
            </a:r>
            <a:r>
              <a:rPr lang="it-IT" b="1" i="1" dirty="0" smtClean="0">
                <a:latin typeface="Helvetica"/>
                <a:cs typeface="Helvetica"/>
              </a:rPr>
              <a:t>” </a:t>
            </a:r>
            <a:r>
              <a:rPr lang="it-IT" b="1" dirty="0" smtClean="0">
                <a:latin typeface="Helvetica"/>
                <a:cs typeface="Helvetica"/>
              </a:rPr>
              <a:t>a Toledo?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9712" y="2500536"/>
            <a:ext cx="1245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0090"/>
                </a:solidFill>
                <a:latin typeface="Helvetica"/>
                <a:cs typeface="Helvetica"/>
              </a:rPr>
              <a:t>Abbiamo partecipato al bando per la diffusione e promozione della Cultura Tecnico – Scientifica bandito dal MIUR (scaduto il 10 settembre 2014)</a:t>
            </a:r>
            <a:endParaRPr lang="it-IT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5736" y="4660776"/>
            <a:ext cx="118813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mettere in rete il telescopio con la collaborazione di ANM per il controllo da remoto e la visualizzazione on line delle tracce tramite webcam;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i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nstallare accanto al telescopio un “totem” interattivo con contenuti divulgativi;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consentire alle scuole di accedere via rete al telescopio per acquisire dati e poter variare alcuni parametri di funzionamento (tipicamente numero di piani in coincidenza, tensione di soglia dei comparatori);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ffettuare seminari presso diverse scuole superiori campane ed abruzzesi per spiegare i </a:t>
            </a:r>
            <a:r>
              <a:rPr lang="it-IT" sz="2400" i="1" dirty="0" smtClean="0">
                <a:solidFill>
                  <a:srgbClr val="000090"/>
                </a:solidFill>
                <a:latin typeface="Helvetica"/>
                <a:cs typeface="Helvetica"/>
              </a:rPr>
              <a:t>raggi cosmici 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e le modalità di trattamento dei dati acquisiti tramite il telescopio;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o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rganizzare visite guidate ai LNGS e mostre permanenti all’interno </a:t>
            </a:r>
            <a:r>
              <a:rPr lang="it-IT" sz="2400" smtClean="0">
                <a:solidFill>
                  <a:srgbClr val="000090"/>
                </a:solidFill>
                <a:latin typeface="Helvetica"/>
                <a:cs typeface="Helvetica"/>
              </a:rPr>
              <a:t>della metropolitana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it-IT" sz="2400" dirty="0">
                <a:solidFill>
                  <a:srgbClr val="000090"/>
                </a:solidFill>
                <a:latin typeface="Helvetica"/>
                <a:cs typeface="Helvetica"/>
              </a:rPr>
              <a:t>r</a:t>
            </a:r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ealizzare delle scatole in kit in grado di consentire agli studenti di costruire con le proprie mani  un piccolo telescopio a led (4 piani di dimensioni 16 x 32 cm).</a:t>
            </a:r>
            <a:endParaRPr lang="it-IT" sz="2400" dirty="0" smtClean="0"/>
          </a:p>
        </p:txBody>
      </p:sp>
      <p:pic>
        <p:nvPicPr>
          <p:cNvPr id="11" name="Picture 15" descr="j0076172.gif                                                   00013924Sehr Harte Platte              BB19483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28" y="3508648"/>
            <a:ext cx="1278258" cy="105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61840" y="358065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Se va bene…</a:t>
            </a:r>
            <a:endParaRPr lang="it-IT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94488" y="394069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c</a:t>
            </a:r>
            <a:r>
              <a:rPr lang="it-IT" b="1" i="1" dirty="0" smtClean="0"/>
              <a:t>ontiamo di…</a:t>
            </a:r>
            <a:endParaRPr lang="it-IT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962165"/>
              </p:ext>
            </p:extLst>
          </p:nvPr>
        </p:nvGraphicFramePr>
        <p:xfrm>
          <a:off x="5278264" y="2788568"/>
          <a:ext cx="6261561" cy="355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Microsoft Draw" r:id="rId3" imgW="9182100" imgH="5207000" progId="MSDraw">
                  <p:embed/>
                </p:oleObj>
              </mc:Choice>
              <mc:Fallback>
                <p:oleObj name="Microsoft Draw" r:id="rId3" imgW="9182100" imgH="5207000" progId="MSDraw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8264" y="2788568"/>
                        <a:ext cx="6261561" cy="3550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326025"/>
              </p:ext>
            </p:extLst>
          </p:nvPr>
        </p:nvGraphicFramePr>
        <p:xfrm>
          <a:off x="4990232" y="7325072"/>
          <a:ext cx="537210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Microsoft Draw" r:id="rId5" imgW="5372100" imgH="1816100" progId="MSDraw">
                  <p:embed/>
                </p:oleObj>
              </mc:Choice>
              <mc:Fallback>
                <p:oleObj name="Microsoft Draw" r:id="rId5" imgW="5372100" imgH="1816100" progId="MSDraw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0232" y="7325072"/>
                        <a:ext cx="5372100" cy="181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4918224" y="846091"/>
            <a:ext cx="3600000" cy="720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A3232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 Ipotesi di kit </a:t>
            </a:r>
            <a:endParaRPr lang="it-IT" b="1" dirty="0">
              <a:latin typeface="Helvetica"/>
              <a:cs typeface="Helvetica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412304"/>
            <a:ext cx="828092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9310712" y="7397080"/>
            <a:ext cx="108012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022680" y="699697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 </a:t>
            </a:r>
            <a:r>
              <a:rPr lang="it-IT" sz="2000" dirty="0" smtClean="0">
                <a:latin typeface="Helvetica"/>
                <a:cs typeface="Helvetica"/>
              </a:rPr>
              <a:t>4 cm</a:t>
            </a:r>
            <a:endParaRPr lang="it-IT" sz="2000" dirty="0">
              <a:latin typeface="Helvetica"/>
              <a:cs typeface="Helvetica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8446616" y="8117160"/>
            <a:ext cx="2088232" cy="8640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 rot="20018985">
            <a:off x="9209614" y="8477955"/>
            <a:ext cx="8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32 cm</a:t>
            </a:r>
            <a:endParaRPr lang="it-IT" sz="2000" dirty="0">
              <a:latin typeface="Helvetica"/>
              <a:cs typeface="Helvetica"/>
            </a:endParaRP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525737" y="2801950"/>
            <a:ext cx="4104454" cy="3786498"/>
            <a:chOff x="1671647" y="-402505"/>
            <a:chExt cx="6246548" cy="5549181"/>
          </a:xfrm>
        </p:grpSpPr>
        <p:sp>
          <p:nvSpPr>
            <p:cNvPr id="33" name="AutoShape 3" descr="tile_paper_medgray.png"/>
            <p:cNvSpPr>
              <a:spLocks/>
            </p:cNvSpPr>
            <p:nvPr/>
          </p:nvSpPr>
          <p:spPr bwMode="auto">
            <a:xfrm>
              <a:off x="1671647" y="920750"/>
              <a:ext cx="3646511" cy="273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algn="r">
                <a:defRPr/>
              </a:pPr>
              <a:r>
                <a:rPr lang="it-IT" sz="1300" b="1" dirty="0" smtClean="0">
                  <a:solidFill>
                    <a:srgbClr val="FFFFFF"/>
                  </a:solidFill>
                  <a:cs typeface="Helvetica Light" charset="0"/>
                </a:rPr>
                <a:t>Detector   </a:t>
              </a: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1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34" name="AutoShape 4" descr="tile_paper_medgray.jpeg"/>
            <p:cNvSpPr>
              <a:spLocks/>
            </p:cNvSpPr>
            <p:nvPr/>
          </p:nvSpPr>
          <p:spPr bwMode="auto">
            <a:xfrm>
              <a:off x="1671647" y="1582935"/>
              <a:ext cx="3646511" cy="274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lvl="1" indent="0" algn="r">
                <a:defRPr/>
              </a:pPr>
              <a:r>
                <a:rPr lang="it-IT" sz="1300" b="1" dirty="0" smtClean="0">
                  <a:solidFill>
                    <a:srgbClr val="FFFFFF"/>
                  </a:solidFill>
                  <a:cs typeface="Helvetica Light" charset="0"/>
                </a:rPr>
                <a:t>Detector   </a:t>
              </a: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2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35" name="AutoShape 5" descr="tile_paper_medgray.jpeg"/>
            <p:cNvSpPr>
              <a:spLocks/>
            </p:cNvSpPr>
            <p:nvPr/>
          </p:nvSpPr>
          <p:spPr bwMode="auto">
            <a:xfrm>
              <a:off x="1671647" y="2849283"/>
              <a:ext cx="3646511" cy="2730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</a:t>
              </a:r>
              <a:r>
                <a:rPr lang="it-IT" sz="1300" b="1" dirty="0" smtClean="0">
                  <a:solidFill>
                    <a:srgbClr val="FFFFFF"/>
                  </a:solidFill>
                  <a:cs typeface="Helvetica Light" charset="0"/>
                </a:rPr>
                <a:t> </a:t>
              </a: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 </a:t>
              </a:r>
              <a:r>
                <a:rPr lang="it-IT" sz="1300" b="1" dirty="0" smtClean="0">
                  <a:solidFill>
                    <a:srgbClr val="FFFFFF"/>
                  </a:solidFill>
                  <a:cs typeface="Helvetica Light" charset="0"/>
                </a:rPr>
                <a:t>4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36" name="AutoShape 7"/>
            <p:cNvSpPr>
              <a:spLocks/>
            </p:cNvSpPr>
            <p:nvPr/>
          </p:nvSpPr>
          <p:spPr bwMode="auto">
            <a:xfrm>
              <a:off x="5730910" y="84137"/>
              <a:ext cx="460824" cy="50625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it-IT" sz="2000" b="1" dirty="0">
                <a:cs typeface="Helvetica Light" charset="0"/>
              </a:endParaRPr>
            </a:p>
          </p:txBody>
        </p:sp>
        <p:sp>
          <p:nvSpPr>
            <p:cNvPr id="40" name="AutoShape 15"/>
            <p:cNvSpPr>
              <a:spLocks/>
            </p:cNvSpPr>
            <p:nvPr/>
          </p:nvSpPr>
          <p:spPr bwMode="auto">
            <a:xfrm>
              <a:off x="7699019" y="422116"/>
              <a:ext cx="219176" cy="31658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610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t-IT" sz="1200" dirty="0" smtClean="0">
                  <a:solidFill>
                    <a:srgbClr val="FFFFFF"/>
                  </a:solidFill>
                  <a:latin typeface="+mj-lt"/>
                  <a:cs typeface="Helvetica Light" charset="0"/>
                </a:rPr>
                <a:t>TRIGGER</a:t>
              </a:r>
            </a:p>
          </p:txBody>
        </p:sp>
        <p:sp>
          <p:nvSpPr>
            <p:cNvPr id="44" name="AutoShape 19" descr="tile_paper_medgray.jpeg"/>
            <p:cNvSpPr>
              <a:spLocks/>
            </p:cNvSpPr>
            <p:nvPr/>
          </p:nvSpPr>
          <p:spPr bwMode="auto">
            <a:xfrm>
              <a:off x="1671647" y="2216109"/>
              <a:ext cx="3619523" cy="274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lvl="1" indent="0"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</a:t>
              </a:r>
              <a:r>
                <a:rPr lang="it-IT" sz="1300" b="1" dirty="0" smtClean="0">
                  <a:solidFill>
                    <a:srgbClr val="FFFFFF"/>
                  </a:solidFill>
                  <a:cs typeface="Helvetica Light" charset="0"/>
                </a:rPr>
                <a:t>  3</a:t>
              </a:r>
              <a:endParaRPr lang="it-IT" dirty="0">
                <a:cs typeface="Helvetica Light" charset="0"/>
              </a:endParaRPr>
            </a:p>
          </p:txBody>
        </p:sp>
        <p:pic>
          <p:nvPicPr>
            <p:cNvPr id="45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43993">
              <a:off x="729297" y="1608063"/>
              <a:ext cx="4373564" cy="352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" name="AutoShape 27"/>
            <p:cNvSpPr>
              <a:spLocks/>
            </p:cNvSpPr>
            <p:nvPr/>
          </p:nvSpPr>
          <p:spPr bwMode="auto">
            <a:xfrm>
              <a:off x="2828942" y="0"/>
              <a:ext cx="2205051" cy="444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it-IT" sz="2400" b="1" dirty="0" err="1">
                  <a:cs typeface="Helvetica Light" charset="0"/>
                </a:rPr>
                <a:t>muon</a:t>
              </a:r>
              <a:r>
                <a:rPr lang="it-IT" sz="2400" b="1" dirty="0">
                  <a:cs typeface="Helvetica Light" charset="0"/>
                </a:rPr>
                <a:t> from CR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47" name="AutoShape 28"/>
            <p:cNvSpPr>
              <a:spLocks/>
            </p:cNvSpPr>
            <p:nvPr/>
          </p:nvSpPr>
          <p:spPr bwMode="auto">
            <a:xfrm>
              <a:off x="1960573" y="211137"/>
              <a:ext cx="325440" cy="4079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 defTabSz="457200">
                <a:spcBef>
                  <a:spcPts val="600"/>
                </a:spcBef>
                <a:defRPr/>
              </a:pPr>
              <a:r>
                <a:rPr lang="it-IT" sz="2400" b="1">
                  <a:latin typeface="Letter Gothic Std Bold" charset="0"/>
                  <a:cs typeface="Letter Gothic Std Bold" charset="0"/>
                  <a:sym typeface="Letter Gothic Std Bold" charset="0"/>
                </a:rPr>
                <a:t>μ</a:t>
              </a:r>
              <a:endParaRPr lang="it-IT">
                <a:cs typeface="Helvetica Light" charset="0"/>
              </a:endParaRPr>
            </a:p>
          </p:txBody>
        </p:sp>
      </p:grpSp>
      <p:sp>
        <p:nvSpPr>
          <p:cNvPr id="50" name="Rettangolo 49"/>
          <p:cNvSpPr/>
          <p:nvPr/>
        </p:nvSpPr>
        <p:spPr>
          <a:xfrm rot="5400000" flipH="1" flipV="1">
            <a:off x="2109912" y="4300736"/>
            <a:ext cx="2664296" cy="2160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it-IT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FRONT</a:t>
            </a:r>
          </a:p>
          <a:p>
            <a:pPr algn="ctr"/>
            <a:r>
              <a:rPr lang="it-IT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END</a:t>
            </a:r>
          </a:p>
          <a:p>
            <a:pPr algn="ctr"/>
            <a:r>
              <a:rPr lang="it-IT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BOARD</a:t>
            </a:r>
            <a:endParaRPr lang="it-IT" sz="1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57" name="Connettore 2 56"/>
          <p:cNvCxnSpPr/>
          <p:nvPr/>
        </p:nvCxnSpPr>
        <p:spPr>
          <a:xfrm>
            <a:off x="3046016" y="379668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>
            <a:off x="3046016" y="42287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>
            <a:off x="3046016" y="466077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>
            <a:off x="3046016" y="509282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ccia circolare a sinistra 73"/>
          <p:cNvSpPr/>
          <p:nvPr/>
        </p:nvSpPr>
        <p:spPr>
          <a:xfrm rot="746447">
            <a:off x="11012650" y="3252282"/>
            <a:ext cx="1537095" cy="5271826"/>
          </a:xfrm>
          <a:prstGeom prst="curved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1" name="AutoShape 15"/>
          <p:cNvSpPr>
            <a:spLocks/>
          </p:cNvSpPr>
          <p:nvPr/>
        </p:nvSpPr>
        <p:spPr bwMode="auto">
          <a:xfrm>
            <a:off x="3910112" y="3364632"/>
            <a:ext cx="144016" cy="21602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defRPr/>
            </a:pPr>
            <a:r>
              <a:rPr lang="it-IT" sz="1200" dirty="0" smtClean="0">
                <a:solidFill>
                  <a:srgbClr val="FFFFFF"/>
                </a:solidFill>
                <a:latin typeface="+mj-lt"/>
                <a:cs typeface="Helvetica Light" charset="0"/>
              </a:rPr>
              <a:t>LED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3622080" y="379668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>
            <a:off x="4198144" y="379668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4198144" y="42287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3622080" y="42287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3622080" y="466077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>
            <a:off x="4198144" y="466077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4198144" y="509282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>
            <a:off x="3622080" y="509282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46416" y="7541096"/>
            <a:ext cx="5471477" cy="1080120"/>
          </a:xfrm>
        </p:spPr>
        <p:txBody>
          <a:bodyPr/>
          <a:lstStyle/>
          <a:p>
            <a:pPr marL="0" indent="0">
              <a:buNone/>
            </a:pPr>
            <a:r>
              <a:rPr lang="it-IT" b="1" i="1" dirty="0" smtClean="0">
                <a:solidFill>
                  <a:srgbClr val="000090"/>
                </a:solidFill>
                <a:latin typeface="Helvetica"/>
                <a:cs typeface="Helvetica"/>
              </a:rPr>
              <a:t>Grazie per l’attenzione… </a:t>
            </a:r>
            <a:endParaRPr lang="it-IT" b="1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25736" y="2788568"/>
            <a:ext cx="12025336" cy="3108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3232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800" b="1" i="1" dirty="0" err="1" smtClean="0">
                <a:solidFill>
                  <a:srgbClr val="800000"/>
                </a:solidFill>
                <a:latin typeface="Helvetica"/>
                <a:cs typeface="Helvetica"/>
              </a:rPr>
              <a:t>Ferroni</a:t>
            </a:r>
            <a:r>
              <a:rPr lang="it-IT" sz="2800" b="1" i="1" dirty="0" smtClean="0">
                <a:solidFill>
                  <a:srgbClr val="800000"/>
                </a:solidFill>
                <a:latin typeface="Helvetica"/>
                <a:cs typeface="Helvetica"/>
              </a:rPr>
              <a:t> (presidente INFN) - 5 maggio 2014</a:t>
            </a:r>
            <a:r>
              <a:rPr lang="it-IT" sz="2800" b="1" dirty="0" smtClean="0">
                <a:solidFill>
                  <a:srgbClr val="800000"/>
                </a:solidFill>
                <a:latin typeface="Helvetica"/>
                <a:cs typeface="Helvetica"/>
              </a:rPr>
              <a:t>:</a:t>
            </a:r>
          </a:p>
          <a:p>
            <a:pPr algn="just"/>
            <a:r>
              <a:rPr lang="it-IT" sz="2800" b="1" dirty="0" smtClean="0">
                <a:solidFill>
                  <a:srgbClr val="800000"/>
                </a:solidFill>
                <a:latin typeface="Helvetica"/>
                <a:cs typeface="Helvetica"/>
              </a:rPr>
              <a:t>“il </a:t>
            </a:r>
            <a:r>
              <a:rPr lang="it-IT" sz="2800" b="1" dirty="0">
                <a:solidFill>
                  <a:srgbClr val="800000"/>
                </a:solidFill>
                <a:latin typeface="Helvetica"/>
                <a:cs typeface="Helvetica"/>
              </a:rPr>
              <a:t>significato di un'iniziativa, per certi versi inusuale e sorprendente come </a:t>
            </a:r>
            <a:r>
              <a:rPr lang="it-IT" sz="2800" b="1" dirty="0" smtClean="0">
                <a:solidFill>
                  <a:srgbClr val="800000"/>
                </a:solidFill>
                <a:latin typeface="Helvetica"/>
                <a:cs typeface="Helvetica"/>
              </a:rPr>
              <a:t>questa, è quello di spingere davvero tutti a interrogarsi sul significato della ricerca scientifica e sul valore, per la società, dei suoi risultati e delle conoscenze acquisite. Suscitare interrogativi e consapevolezze su questi temi è parte integrante della missione di un ente di ricerca come il nostro”.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61189" y="844350"/>
            <a:ext cx="3391073" cy="720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CONCLUSIONI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58184" y="6460976"/>
            <a:ext cx="537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800000"/>
                </a:solidFill>
              </a:rPr>
              <a:t>La missione continua…</a:t>
            </a:r>
            <a:endParaRPr lang="it-IT" b="1" i="1" dirty="0">
              <a:solidFill>
                <a:srgbClr val="8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748216" y="8837240"/>
            <a:ext cx="52565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latin typeface="Helvetica"/>
                <a:cs typeface="Helvetica"/>
              </a:rPr>
              <a:t>Attanasio Candela INFN-LNGS</a:t>
            </a:r>
          </a:p>
          <a:p>
            <a:r>
              <a:rPr lang="it-IT" sz="1600" i="1" dirty="0" err="1">
                <a:latin typeface="Helvetica"/>
                <a:cs typeface="Helvetica"/>
              </a:rPr>
              <a:t>candela@lngs.infn.it</a:t>
            </a:r>
            <a:endParaRPr lang="it-IT" sz="16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869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64" y="5164832"/>
            <a:ext cx="6264000" cy="41760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62040" y="270029"/>
            <a:ext cx="6480720" cy="64633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Telescopio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85776" y="980817"/>
            <a:ext cx="110172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La parola telescopio porta a pensare al classico strumento ottico che raccoglie la luce (o altre radiazioni elettromagnetiche) proveniente da “oggetti” lontani e le concentra in un punto riproducendone un’immagine ingrandita.</a:t>
            </a:r>
            <a:endParaRPr lang="it-IT" sz="2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29792" y="3379148"/>
            <a:ext cx="11038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  …il  telescopio a cui facciamo riferimento è uno strumento fisso, interamente elettronico realizzato con i “classici” rivelatori che si usano negli esperimenti di fisica delle particelle. Può essere posizionato anche al chiuso</a:t>
            </a:r>
          </a:p>
          <a:p>
            <a:r>
              <a:rPr lang="it-IT" sz="2400" dirty="0" smtClean="0">
                <a:solidFill>
                  <a:srgbClr val="000090"/>
                </a:solidFill>
                <a:latin typeface="Helvetica"/>
                <a:cs typeface="Helvetica"/>
              </a:rPr>
              <a:t>a diverse centinaia di metri sotto il suolo terrestre.</a:t>
            </a:r>
            <a:endParaRPr lang="it-IT" sz="2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221322" y="2563250"/>
            <a:ext cx="4562155" cy="70788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0090"/>
                </a:solidFill>
                <a:latin typeface="Apple Chancery"/>
                <a:cs typeface="Apple Chancery"/>
              </a:rPr>
              <a:t> </a:t>
            </a:r>
            <a:r>
              <a:rPr lang="it-IT" sz="4000" b="1" i="1" dirty="0">
                <a:solidFill>
                  <a:srgbClr val="000090"/>
                </a:solidFill>
                <a:latin typeface="Apple Chancery"/>
                <a:cs typeface="Apple Chancery"/>
              </a:rPr>
              <a:t>I</a:t>
            </a:r>
            <a:r>
              <a:rPr lang="it-IT" sz="4000" b="1" i="1" dirty="0" smtClean="0">
                <a:solidFill>
                  <a:srgbClr val="000090"/>
                </a:solidFill>
                <a:latin typeface="Apple Chancery"/>
                <a:cs typeface="Apple Chancery"/>
              </a:rPr>
              <a:t>nvece…</a:t>
            </a:r>
            <a:endParaRPr lang="it-IT" sz="4000" b="1" i="1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4510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olo 1"/>
          <p:cNvSpPr>
            <a:spLocks noGrp="1"/>
          </p:cNvSpPr>
          <p:nvPr>
            <p:ph type="title"/>
          </p:nvPr>
        </p:nvSpPr>
        <p:spPr>
          <a:xfrm>
            <a:off x="93663" y="1204392"/>
            <a:ext cx="12911137" cy="792088"/>
          </a:xfrm>
        </p:spPr>
        <p:txBody>
          <a:bodyPr>
            <a:noAutofit/>
          </a:bodyPr>
          <a:lstStyle/>
          <a:p>
            <a:pPr eaLnBrk="1" hangingPunct="1"/>
            <a:r>
              <a:rPr lang="it-IT" sz="3600" b="1" dirty="0">
                <a:latin typeface="Calibri"/>
                <a:cs typeface="Calibri"/>
              </a:rPr>
              <a:t/>
            </a:r>
            <a:br>
              <a:rPr lang="it-IT" sz="3600" b="1" dirty="0">
                <a:latin typeface="Calibri"/>
                <a:cs typeface="Calibri"/>
              </a:rPr>
            </a:br>
            <a:r>
              <a:rPr lang="it-IT" sz="2800" i="1" dirty="0" smtClean="0">
                <a:solidFill>
                  <a:srgbClr val="000090"/>
                </a:solidFill>
                <a:latin typeface="Helvetica"/>
                <a:cs typeface="Helvetica"/>
              </a:rPr>
              <a:t>Molti penseranno a scie scie luminose visibili nel cielo notturno</a:t>
            </a:r>
            <a:r>
              <a:rPr lang="it-IT" sz="2800" i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2800" i="1" dirty="0" smtClean="0">
                <a:solidFill>
                  <a:srgbClr val="000090"/>
                </a:solidFill>
                <a:latin typeface="Helvetica"/>
                <a:cs typeface="Helvetica"/>
              </a:rPr>
              <a:t>! </a:t>
            </a:r>
            <a:r>
              <a:rPr lang="it-IT" sz="2800" i="1" dirty="0">
                <a:solidFill>
                  <a:srgbClr val="000090"/>
                </a:solidFill>
                <a:latin typeface="Helvetica"/>
                <a:cs typeface="Helvetica"/>
              </a:rPr>
              <a:t/>
            </a:r>
            <a:br>
              <a:rPr lang="it-IT" sz="2800" i="1" dirty="0">
                <a:solidFill>
                  <a:srgbClr val="000090"/>
                </a:solidFill>
                <a:latin typeface="Helvetica"/>
                <a:cs typeface="Helvetica"/>
              </a:rPr>
            </a:br>
            <a:endParaRPr lang="it-IT" sz="2800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59394" name="Segnaposto contenuto 9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4367"/>
          <a:stretch>
            <a:fillRect/>
          </a:stretch>
        </p:blipFill>
        <p:spPr>
          <a:xfrm>
            <a:off x="309712" y="2572544"/>
            <a:ext cx="4032448" cy="2232248"/>
          </a:xfrm>
          <a:ln>
            <a:solidFill>
              <a:schemeClr val="accent2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4630192" y="3004592"/>
            <a:ext cx="7920880" cy="954107"/>
          </a:xfrm>
          <a:prstGeom prst="rect">
            <a:avLst/>
          </a:prstGeom>
          <a:noFill/>
          <a:ln>
            <a:solidFill>
              <a:srgbClr val="A32323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0090"/>
                </a:solidFill>
                <a:latin typeface="Helvetica"/>
                <a:cs typeface="Helvetica"/>
              </a:rPr>
              <a:t>N</a:t>
            </a:r>
            <a:r>
              <a:rPr lang="it-IT" sz="2800" dirty="0" smtClean="0">
                <a:solidFill>
                  <a:srgbClr val="000090"/>
                </a:solidFill>
                <a:latin typeface="Helvetica"/>
                <a:cs typeface="Helvetica"/>
              </a:rPr>
              <a:t>on è così, c’è qualcosa di veramente invisibile che continuamente arriva al suolo terrestre.</a:t>
            </a:r>
            <a:endParaRPr lang="it-IT" sz="2800" dirty="0">
              <a:latin typeface="Helvetica"/>
              <a:cs typeface="Helvetic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974008" y="484310"/>
            <a:ext cx="7200000" cy="720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Raggi </a:t>
            </a:r>
            <a:r>
              <a:rPr lang="it-IT" b="1" dirty="0" smtClean="0">
                <a:latin typeface="Helvetica"/>
                <a:cs typeface="Helvetica"/>
              </a:rPr>
              <a:t>Cosmici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934448" y="7060262"/>
            <a:ext cx="5472608" cy="224676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sz="2800" dirty="0" smtClean="0">
                <a:solidFill>
                  <a:srgbClr val="000090"/>
                </a:solidFill>
                <a:latin typeface="Helvetica"/>
                <a:cs typeface="Helvetica"/>
              </a:rPr>
              <a:t>Alle altezze di volo di un aereo (10-11 km), siamo colpiti dalla radiazione cosmica in misura 10-20  volte maggiore rispetto al suolo (qualche </a:t>
            </a:r>
            <a:r>
              <a:rPr lang="it-IT" sz="2800" dirty="0" err="1" smtClean="0">
                <a:solidFill>
                  <a:srgbClr val="000090"/>
                </a:solidFill>
                <a:latin typeface="Helvetica"/>
                <a:cs typeface="Helvetica"/>
              </a:rPr>
              <a:t>μSv</a:t>
            </a:r>
            <a:r>
              <a:rPr lang="it-IT" sz="2800" dirty="0" smtClean="0">
                <a:solidFill>
                  <a:srgbClr val="000090"/>
                </a:solidFill>
                <a:latin typeface="Helvetica"/>
                <a:cs typeface="Helvetica"/>
              </a:rPr>
              <a:t>/h).</a:t>
            </a:r>
            <a:endParaRPr lang="it-IT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9" name="Picture 125" descr="C:\Documents and Settings\Administrator.PC-LAUREANDI\Desktop\OpenDay2004\uomobucato.bmp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" y="5740896"/>
            <a:ext cx="2392070" cy="3456384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28" y="4470113"/>
            <a:ext cx="4176464" cy="235090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982392" y="5461248"/>
            <a:ext cx="3312368" cy="397031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sz="2800" dirty="0" smtClean="0">
                <a:solidFill>
                  <a:srgbClr val="000090"/>
                </a:solidFill>
                <a:latin typeface="Helvetica"/>
                <a:cs typeface="Helvetica"/>
              </a:rPr>
              <a:t>Il nostro corpo è continuamente attraversato da particelle subatomiche. Ogni ora ci attraversano circa 100.000  particelle originate dai raggi cosmici</a:t>
            </a:r>
            <a:r>
              <a:rPr lang="it-IT" sz="2800" dirty="0">
                <a:solidFill>
                  <a:srgbClr val="000090"/>
                </a:solidFill>
                <a:latin typeface="Helvetica"/>
                <a:cs typeface="Helvetic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6214368" y="2788568"/>
            <a:ext cx="6336704" cy="637097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q"/>
            </a:pPr>
            <a:endParaRPr lang="it-IT" sz="2400" b="1" dirty="0" smtClean="0">
              <a:solidFill>
                <a:srgbClr val="7A1A1A"/>
              </a:solidFill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q"/>
            </a:pP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Si dividono in primari e secondari.</a:t>
            </a:r>
          </a:p>
          <a:p>
            <a:pPr marL="342900" indent="-342900" algn="just">
              <a:buFont typeface="Wingdings" charset="2"/>
              <a:buChar char="q"/>
            </a:pP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I primari sono </a:t>
            </a:r>
            <a:r>
              <a:rPr lang="it-IT" sz="2400" b="1" dirty="0">
                <a:solidFill>
                  <a:srgbClr val="7A1A1A"/>
                </a:solidFill>
                <a:latin typeface="Helvetica"/>
                <a:cs typeface="Helvetica"/>
              </a:rPr>
              <a:t>costituiti da protoni </a:t>
            </a: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(nuclei di idrogeno ≈ </a:t>
            </a:r>
            <a:r>
              <a:rPr lang="it-IT" sz="2400" b="1" dirty="0">
                <a:solidFill>
                  <a:srgbClr val="7A1A1A"/>
                </a:solidFill>
                <a:latin typeface="Helvetica"/>
                <a:cs typeface="Helvetica"/>
              </a:rPr>
              <a:t>90%), da nuclei </a:t>
            </a: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atomici leggeri come l’elio </a:t>
            </a:r>
            <a:r>
              <a:rPr lang="it-IT" sz="2400" b="1" dirty="0">
                <a:solidFill>
                  <a:srgbClr val="7A1A1A"/>
                </a:solidFill>
                <a:latin typeface="Helvetica"/>
                <a:cs typeface="Helvetica"/>
              </a:rPr>
              <a:t>(≈ 9%) o da nuclei pesanti (≈ 1%) come ferro e </a:t>
            </a: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uranio. C’è anche una </a:t>
            </a:r>
            <a:r>
              <a:rPr lang="it-IT" sz="2400" b="1" dirty="0">
                <a:solidFill>
                  <a:srgbClr val="7A1A1A"/>
                </a:solidFill>
                <a:latin typeface="Helvetica"/>
                <a:cs typeface="Helvetica"/>
              </a:rPr>
              <a:t>piccola percentuale di elettroni, positroni, fotoni e altre particelle subatomiche</a:t>
            </a:r>
            <a:r>
              <a:rPr lang="it-IT" sz="2400" b="1" dirty="0" smtClean="0">
                <a:solidFill>
                  <a:srgbClr val="7A1A1A"/>
                </a:solidFill>
                <a:latin typeface="Helvetica"/>
                <a:cs typeface="Helvetica"/>
              </a:rPr>
              <a:t>.</a:t>
            </a:r>
          </a:p>
          <a:p>
            <a:pPr marL="342900" indent="-342900" algn="just">
              <a:buFont typeface="Wingdings" charset="2"/>
              <a:buChar char="q"/>
            </a:pP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Fino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agli inizi del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Novecento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non si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sapeva nulla della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la loro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esistenza.</a:t>
            </a:r>
          </a:p>
          <a:p>
            <a:pPr marL="342900" indent="-342900" algn="just">
              <a:buFont typeface="Wingdings" charset="2"/>
              <a:buChar char="q"/>
            </a:pP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Ad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oltre 100 anni dalla loro scoperta sono ancora oggetto di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studio.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q"/>
            </a:pP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La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radiazione primaria può essere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studiata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direttamente solo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fuori dall’atmosfera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  <a:sym typeface="Wingdings" charset="0"/>
              </a:rPr>
              <a:t>terrestre.</a:t>
            </a:r>
          </a:p>
          <a:p>
            <a:pPr marL="342900" indent="-342900" algn="just">
              <a:buFont typeface="Wingdings" charset="2"/>
              <a:buChar char="q"/>
            </a:pPr>
            <a:endParaRPr lang="it-IT" sz="2400" b="1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46016" y="340296"/>
            <a:ext cx="7200000" cy="7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Cosa sono i Raggi Cosmici?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3728" y="1276400"/>
            <a:ext cx="1202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I </a:t>
            </a:r>
            <a:r>
              <a:rPr lang="ja-JP" alt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“</a:t>
            </a:r>
            <a:r>
              <a:rPr lang="it-IT" altLang="ja-JP" sz="2400" b="1" dirty="0">
                <a:solidFill>
                  <a:srgbClr val="000090"/>
                </a:solidFill>
                <a:latin typeface="Helvetica"/>
                <a:cs typeface="Helvetica"/>
              </a:rPr>
              <a:t>R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aggi 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C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osmici</a:t>
            </a:r>
            <a:r>
              <a:rPr lang="ja-JP" alt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”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 sono un </a:t>
            </a:r>
            <a:r>
              <a:rPr lang="it-IT" sz="2400" b="1" u="sng" dirty="0">
                <a:solidFill>
                  <a:srgbClr val="000090"/>
                </a:solidFill>
                <a:latin typeface="Helvetica"/>
                <a:cs typeface="Helvetica"/>
              </a:rPr>
              <a:t>fenomeno naturale 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che ha origine al di fuori dell’atmosfera 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terrestre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(circa il 16% della radiazione ambientale).</a:t>
            </a:r>
            <a:endParaRPr lang="it-IT" sz="24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0" y="2572544"/>
            <a:ext cx="4031020" cy="2878148"/>
          </a:xfrm>
          <a:prstGeom prst="rect">
            <a:avLst/>
          </a:prstGeom>
        </p:spPr>
      </p:pic>
      <p:pic>
        <p:nvPicPr>
          <p:cNvPr id="10" name="Immagine 9" descr="issue14cloud5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48" y="5721920"/>
            <a:ext cx="2449710" cy="354736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25736" y="6604992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chemeClr val="accent2"/>
                </a:solidFill>
                <a:latin typeface="Helvetica"/>
                <a:cs typeface="Helvetica"/>
              </a:rPr>
              <a:t>Enrico </a:t>
            </a:r>
            <a:r>
              <a:rPr lang="it-IT" sz="1800" b="1" dirty="0" smtClean="0">
                <a:solidFill>
                  <a:schemeClr val="accent2"/>
                </a:solidFill>
                <a:latin typeface="Helvetica"/>
                <a:cs typeface="Helvetica"/>
              </a:rPr>
              <a:t>Fermi, </a:t>
            </a:r>
            <a:r>
              <a:rPr lang="it-IT" sz="1800" b="1" dirty="0">
                <a:solidFill>
                  <a:schemeClr val="accent2"/>
                </a:solidFill>
                <a:latin typeface="Helvetica"/>
                <a:cs typeface="Helvetica"/>
              </a:rPr>
              <a:t>nel </a:t>
            </a:r>
            <a:r>
              <a:rPr lang="it-IT" sz="1800" b="1" dirty="0" smtClean="0">
                <a:solidFill>
                  <a:schemeClr val="accent2"/>
                </a:solidFill>
                <a:latin typeface="Helvetica"/>
                <a:cs typeface="Helvetica"/>
              </a:rPr>
              <a:t>1949, </a:t>
            </a:r>
            <a:r>
              <a:rPr lang="it-IT" sz="1800" b="1" dirty="0">
                <a:solidFill>
                  <a:schemeClr val="accent2"/>
                </a:solidFill>
                <a:latin typeface="Helvetica"/>
                <a:cs typeface="Helvetica"/>
              </a:rPr>
              <a:t>fu il primo a proporre </a:t>
            </a:r>
            <a:r>
              <a:rPr lang="it-IT" sz="1800" b="1" dirty="0" smtClean="0">
                <a:solidFill>
                  <a:schemeClr val="accent2"/>
                </a:solidFill>
                <a:latin typeface="Helvetica"/>
                <a:cs typeface="Helvetica"/>
              </a:rPr>
              <a:t>una teoria che prevedeva  che i Raggi Cosmici  fossero </a:t>
            </a:r>
            <a:r>
              <a:rPr lang="it-IT" sz="1800" b="1" dirty="0">
                <a:solidFill>
                  <a:schemeClr val="accent2"/>
                </a:solidFill>
                <a:latin typeface="Helvetica"/>
                <a:cs typeface="Helvetica"/>
              </a:rPr>
              <a:t>accelerati </a:t>
            </a:r>
            <a:r>
              <a:rPr lang="it-IT" sz="1800" b="1" dirty="0" smtClean="0">
                <a:solidFill>
                  <a:schemeClr val="accent2"/>
                </a:solidFill>
                <a:latin typeface="Helvetica"/>
                <a:cs typeface="Helvetica"/>
              </a:rPr>
              <a:t>dai </a:t>
            </a:r>
            <a:r>
              <a:rPr lang="it-IT" sz="1800" b="1" dirty="0">
                <a:solidFill>
                  <a:schemeClr val="accent2"/>
                </a:solidFill>
                <a:latin typeface="Helvetica"/>
                <a:cs typeface="Helvetica"/>
              </a:rPr>
              <a:t>resti di </a:t>
            </a:r>
            <a:r>
              <a:rPr lang="it-IT" sz="1800" b="1" i="1" dirty="0">
                <a:solidFill>
                  <a:schemeClr val="accent2"/>
                </a:solidFill>
                <a:latin typeface="Helvetica"/>
                <a:cs typeface="Helvetica"/>
              </a:rPr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14618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81720" y="7330296"/>
            <a:ext cx="12241360" cy="1938992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q"/>
            </a:pPr>
            <a:r>
              <a:rPr lang="it-IT" sz="2400" b="1" dirty="0" smtClean="0">
                <a:solidFill>
                  <a:srgbClr val="800000"/>
                </a:solidFill>
                <a:latin typeface="Helvetica"/>
                <a:cs typeface="Helvetica"/>
              </a:rPr>
              <a:t>Provengono </a:t>
            </a:r>
            <a:r>
              <a:rPr lang="it-IT" sz="2400" b="1" dirty="0">
                <a:solidFill>
                  <a:srgbClr val="800000"/>
                </a:solidFill>
                <a:latin typeface="Helvetica"/>
                <a:cs typeface="Helvetica"/>
              </a:rPr>
              <a:t>dall’intera galassia e impiegano milioni di anni per </a:t>
            </a:r>
            <a:r>
              <a:rPr lang="it-IT" sz="2400" b="1" dirty="0" smtClean="0">
                <a:solidFill>
                  <a:srgbClr val="800000"/>
                </a:solidFill>
                <a:latin typeface="Helvetica"/>
                <a:cs typeface="Helvetica"/>
              </a:rPr>
              <a:t>arrivare a noi.</a:t>
            </a:r>
            <a:endParaRPr lang="it-IT" sz="2400" b="1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q"/>
            </a:pPr>
            <a:r>
              <a:rPr lang="it-IT" sz="2400" b="1" dirty="0">
                <a:solidFill>
                  <a:srgbClr val="800000"/>
                </a:solidFill>
                <a:latin typeface="Helvetica"/>
                <a:cs typeface="Helvetica"/>
              </a:rPr>
              <a:t>Coprono un grandissimo intervallo di energia, arrivando fino a 10</a:t>
            </a:r>
            <a:r>
              <a:rPr lang="it-IT" sz="2400" b="1" baseline="30000" dirty="0">
                <a:solidFill>
                  <a:srgbClr val="800000"/>
                </a:solidFill>
                <a:latin typeface="Helvetica"/>
                <a:cs typeface="Helvetica"/>
              </a:rPr>
              <a:t>21</a:t>
            </a:r>
            <a:r>
              <a:rPr lang="it-IT" sz="2400" b="1" dirty="0">
                <a:solidFill>
                  <a:srgbClr val="800000"/>
                </a:solidFill>
                <a:latin typeface="Helvetica"/>
                <a:cs typeface="Helvetica"/>
              </a:rPr>
              <a:t> </a:t>
            </a:r>
            <a:r>
              <a:rPr lang="it-IT" sz="2400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eV</a:t>
            </a:r>
            <a:r>
              <a:rPr lang="it-IT" sz="2400" b="1" dirty="0" smtClean="0">
                <a:solidFill>
                  <a:srgbClr val="800000"/>
                </a:solidFill>
                <a:latin typeface="Helvetica"/>
                <a:cs typeface="Helvetica"/>
              </a:rPr>
              <a:t>.</a:t>
            </a:r>
            <a:endParaRPr lang="it-IT" sz="2400" b="1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q"/>
            </a:pPr>
            <a:r>
              <a:rPr lang="it-IT" sz="2400" b="1" dirty="0">
                <a:solidFill>
                  <a:srgbClr val="800000"/>
                </a:solidFill>
                <a:latin typeface="Helvetica"/>
                <a:cs typeface="Helvetica"/>
              </a:rPr>
              <a:t>Diventano sempre più rari all’aumentare dell’energia</a:t>
            </a:r>
            <a:r>
              <a:rPr lang="it-IT" sz="2400" b="1" dirty="0" smtClean="0">
                <a:solidFill>
                  <a:srgbClr val="800000"/>
                </a:solidFill>
                <a:latin typeface="Helvetica"/>
                <a:cs typeface="Helvetica"/>
              </a:rPr>
              <a:t>.</a:t>
            </a:r>
          </a:p>
          <a:p>
            <a:pPr marL="285750" indent="-285750" algn="just">
              <a:buFont typeface="Wingdings" charset="2"/>
              <a:buChar char="q"/>
            </a:pPr>
            <a:r>
              <a:rPr lang="it-IT" sz="2400" b="1" dirty="0" smtClean="0">
                <a:solidFill>
                  <a:srgbClr val="800000"/>
                </a:solidFill>
                <a:latin typeface="Helvetica"/>
                <a:cs typeface="Helvetica"/>
              </a:rPr>
              <a:t>In </a:t>
            </a:r>
            <a:r>
              <a:rPr lang="it-IT" sz="2400" b="1" dirty="0">
                <a:solidFill>
                  <a:srgbClr val="800000"/>
                </a:solidFill>
                <a:latin typeface="Helvetica"/>
                <a:cs typeface="Helvetica"/>
              </a:rPr>
              <a:t>media una particella incide ogni secondo su un centimetro quadrato di superficie terrestre.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278264" y="2512725"/>
            <a:ext cx="7344816" cy="4524315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q"/>
            </a:pP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I raggi cosmici primari, impattando nell’alta atmosfera con gli atomi dell’aria, producono uno sciame di particelle secondarie (</a:t>
            </a:r>
            <a:r>
              <a:rPr lang="it-IT" sz="2400" b="1" dirty="0" err="1">
                <a:solidFill>
                  <a:srgbClr val="000090"/>
                </a:solidFill>
                <a:latin typeface="Helvetica"/>
                <a:cs typeface="Helvetica"/>
              </a:rPr>
              <a:t>shower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.</a:t>
            </a:r>
          </a:p>
          <a:p>
            <a:pPr marL="285750" indent="-285750" algn="just">
              <a:buFont typeface="Wingdings" charset="2"/>
              <a:buChar char="q"/>
            </a:pP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La “doccia di particelle” dei secondari, è costituita soprattutto da elettroni, muoni, fotoni e neutrini che arrivano fino alla superficie terrestre.</a:t>
            </a:r>
          </a:p>
          <a:p>
            <a:pPr marL="285750" indent="-285750" algn="just">
              <a:buFont typeface="Wingdings" charset="2"/>
              <a:buChar char="q"/>
            </a:pP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Quelli che osserviamo col nostro 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telescopio sono i </a:t>
            </a:r>
            <a:r>
              <a:rPr lang="it-IT" sz="24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muoni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, 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ovvero particelle cariche molto penetranti simili all’elettrone, ma con una massa circa 207 volte maggiore. La massa dell’elettrone è ≈ 9,11x10</a:t>
            </a:r>
            <a:r>
              <a:rPr lang="it-IT" sz="2400" b="1" baseline="30000" dirty="0">
                <a:solidFill>
                  <a:srgbClr val="000090"/>
                </a:solidFill>
                <a:latin typeface="Helvetica"/>
                <a:cs typeface="Helvetica"/>
              </a:rPr>
              <a:t>-28 </a:t>
            </a:r>
            <a:r>
              <a:rPr lang="it-IT" sz="2400" b="1" dirty="0">
                <a:solidFill>
                  <a:srgbClr val="000090"/>
                </a:solidFill>
                <a:latin typeface="Helvetica"/>
                <a:cs typeface="Helvetica"/>
              </a:rPr>
              <a:t>g !!</a:t>
            </a:r>
            <a:r>
              <a:rPr lang="it-IT" sz="2400" b="1" dirty="0" smtClean="0">
                <a:solidFill>
                  <a:srgbClr val="000090"/>
                </a:solidFill>
                <a:latin typeface="Helvetica"/>
                <a:cs typeface="Helvetica"/>
              </a:rPr>
              <a:t>!</a:t>
            </a:r>
            <a:endParaRPr lang="it-IT" sz="24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3292624"/>
            <a:ext cx="4419653" cy="295232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431365" y="916359"/>
            <a:ext cx="6480000" cy="72000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Una “doccia di particelle”</a:t>
            </a:r>
            <a:endParaRPr lang="it-IT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98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42160" y="412304"/>
            <a:ext cx="4320480" cy="1584176"/>
          </a:xfrm>
          <a:solidFill>
            <a:schemeClr val="bg1"/>
          </a:solidFill>
          <a:ln>
            <a:solidFill>
              <a:srgbClr val="B74D21"/>
            </a:solidFill>
          </a:ln>
        </p:spPr>
        <p:txBody>
          <a:bodyPr/>
          <a:lstStyle/>
          <a:p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 Laboratori sotterranei del</a:t>
            </a:r>
            <a:b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Gran Sasso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1720" y="2932584"/>
            <a:ext cx="12241360" cy="33239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B74D2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ituati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tra le città di L’Aquila e Teramo, a circa 120 km da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Roma;</a:t>
            </a:r>
          </a:p>
          <a:p>
            <a:pPr marL="342900" indent="-342900" algn="just">
              <a:buFont typeface="Arial"/>
              <a:buChar char="•"/>
            </a:pP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tre grandi sale sperimentali, ognuna delle quali misura circa 100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m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di lunghezza, 20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m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di larghezza e 18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m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di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altezza;</a:t>
            </a:r>
          </a:p>
          <a:p>
            <a:pPr marL="342900" indent="-342900" algn="just">
              <a:buFont typeface="Arial"/>
              <a:buChar char="•"/>
            </a:pP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1400 metri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di roccia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(3700 m di acqua equivalenti) 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sovrastano i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Laboratori sotterranei;</a:t>
            </a:r>
          </a:p>
          <a:p>
            <a:pPr marL="342900" indent="-342900" algn="just">
              <a:buFont typeface="Arial"/>
              <a:buChar char="•"/>
            </a:pP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il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flusso dei raggi cosmici 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secondari è circa un milione di volte inferiore al flusso in superficie;</a:t>
            </a:r>
          </a:p>
          <a:p>
            <a:pPr marL="342900" indent="-342900" algn="just">
              <a:buFont typeface="Arial"/>
              <a:buChar char="•"/>
            </a:pP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n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elle sale sotterranee il flusso dei muoni è 1 per m</a:t>
            </a:r>
            <a:r>
              <a:rPr lang="it-IT" sz="2100" b="1" baseline="30000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2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/h;</a:t>
            </a:r>
          </a:p>
          <a:p>
            <a:pPr marL="342900" indent="-342900" algn="just">
              <a:buFont typeface="Arial"/>
              <a:buChar char="•"/>
            </a:pP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il </a:t>
            </a:r>
            <a:r>
              <a:rPr lang="it-IT" sz="2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flusso di neutroni è migliaia di volte inferiore rispetto alla superficie grazie alla minima percentuale di Uranio e Torio presente nella roccia di tipo dolomitico che costituisce la montagna</a:t>
            </a:r>
            <a:r>
              <a:rPr lang="it-IT" sz="2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.</a:t>
            </a:r>
          </a:p>
        </p:txBody>
      </p:sp>
      <p:pic>
        <p:nvPicPr>
          <p:cNvPr id="4" name="Immagine 3" descr="muoni macro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84" y="6460976"/>
            <a:ext cx="6264696" cy="2931118"/>
          </a:xfrm>
          <a:prstGeom prst="rect">
            <a:avLst/>
          </a:prstGeom>
          <a:ln>
            <a:solidFill>
              <a:srgbClr val="B74D21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3766096" y="7469088"/>
            <a:ext cx="2448272" cy="1323439"/>
          </a:xfrm>
          <a:prstGeom prst="rect">
            <a:avLst/>
          </a:prstGeom>
          <a:solidFill>
            <a:srgbClr val="F2D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893A19"/>
                </a:solidFill>
                <a:latin typeface="Arial Narrow"/>
                <a:cs typeface="Arial Narrow"/>
              </a:rPr>
              <a:t>Gruppo di oltre 40 muoni osservati on-line dall’esperimento MACRO</a:t>
            </a:r>
            <a:endParaRPr lang="it-IT" sz="2000" b="1" dirty="0">
              <a:solidFill>
                <a:srgbClr val="893A19"/>
              </a:solidFill>
              <a:latin typeface="Arial Narrow"/>
              <a:cs typeface="Arial Narrow"/>
            </a:endParaRPr>
          </a:p>
        </p:txBody>
      </p:sp>
      <p:pic>
        <p:nvPicPr>
          <p:cNvPr id="6" name="Immagin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15288" y="412304"/>
            <a:ext cx="3479800" cy="2336800"/>
          </a:xfrm>
          <a:prstGeom prst="rect">
            <a:avLst/>
          </a:prstGeom>
        </p:spPr>
      </p:pic>
      <p:pic>
        <p:nvPicPr>
          <p:cNvPr id="7" name="Immagin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9712" y="412304"/>
            <a:ext cx="3492000" cy="2340000"/>
          </a:xfrm>
          <a:prstGeom prst="rect">
            <a:avLst/>
          </a:prstGeom>
        </p:spPr>
      </p:pic>
      <p:pic>
        <p:nvPicPr>
          <p:cNvPr id="12" name="Immagine 11" descr="mac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6749008"/>
            <a:ext cx="3106921" cy="2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09912" y="412302"/>
            <a:ext cx="9000000" cy="720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Come nasce l’idea?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99009" y="1492424"/>
            <a:ext cx="9923810" cy="1015663"/>
          </a:xfrm>
          <a:prstGeom prst="rect">
            <a:avLst/>
          </a:prstGeom>
          <a:solidFill>
            <a:srgbClr val="F2DFA4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30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Qualsiasi momento della nostra giornata è utile per </a:t>
            </a:r>
          </a:p>
          <a:p>
            <a:pPr>
              <a:defRPr/>
            </a:pPr>
            <a:r>
              <a:rPr lang="it-IT" sz="30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accrescere le nostre conoscenze !!</a:t>
            </a: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!</a:t>
            </a:r>
            <a:endParaRPr lang="it-IT" sz="3000" b="1" i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3728" y="4228728"/>
            <a:ext cx="12169352" cy="2400657"/>
          </a:xfrm>
          <a:prstGeom prst="rect">
            <a:avLst/>
          </a:prstGeom>
          <a:solidFill>
            <a:srgbClr val="F2DFA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La curiosità facilita l’apprendimento.</a:t>
            </a:r>
            <a:r>
              <a:rPr lang="it-IT" sz="3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(1)</a:t>
            </a:r>
          </a:p>
          <a:p>
            <a:pPr>
              <a:defRPr/>
            </a:pPr>
            <a:r>
              <a:rPr lang="it-IT" sz="3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Quando qualcosa ci incuriosisce, nel cervello si attivano collegamenti tra centri nervosi che consolidano la memoria</a:t>
            </a:r>
            <a:endParaRPr lang="it-IT" sz="3000" b="1" i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defRPr/>
            </a:pP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aumentando la probabilità di apprendere e conservare le informazioni</a:t>
            </a:r>
            <a:r>
              <a:rPr lang="it-IT" sz="3000" b="1" i="1" dirty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3728" y="8582307"/>
            <a:ext cx="5762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/>
              <a:t>(1) “</a:t>
            </a:r>
            <a:r>
              <a:rPr lang="it-IT" sz="1200" b="1" i="1" dirty="0" err="1" smtClean="0"/>
              <a:t>States</a:t>
            </a:r>
            <a:r>
              <a:rPr lang="it-IT" sz="1200" b="1" i="1" dirty="0" smtClean="0"/>
              <a:t> </a:t>
            </a:r>
            <a:r>
              <a:rPr lang="it-IT" sz="1200" b="1" i="1" dirty="0"/>
              <a:t>of </a:t>
            </a:r>
            <a:r>
              <a:rPr lang="it-IT" sz="1200" b="1" i="1" dirty="0" err="1"/>
              <a:t>Curiosity</a:t>
            </a:r>
            <a:r>
              <a:rPr lang="it-IT" sz="1200" b="1" i="1" dirty="0"/>
              <a:t> Modulate </a:t>
            </a:r>
            <a:r>
              <a:rPr lang="it-IT" sz="1200" b="1" i="1" dirty="0" err="1"/>
              <a:t>Hippocampus-Dependent</a:t>
            </a:r>
            <a:r>
              <a:rPr lang="it-IT" sz="1200" b="1" i="1" dirty="0"/>
              <a:t> Learning via the </a:t>
            </a:r>
            <a:r>
              <a:rPr lang="it-IT" sz="1200" b="1" i="1" dirty="0" err="1"/>
              <a:t>Dopaminergic</a:t>
            </a:r>
            <a:r>
              <a:rPr lang="it-IT" sz="1200" b="1" i="1" dirty="0"/>
              <a:t> </a:t>
            </a:r>
            <a:r>
              <a:rPr lang="it-IT" sz="1200" b="1" i="1" dirty="0" smtClean="0"/>
              <a:t>Circuit”</a:t>
            </a:r>
            <a:endParaRPr lang="it-IT" sz="1200" b="1" i="1" dirty="0"/>
          </a:p>
          <a:p>
            <a:r>
              <a:rPr lang="it-IT" sz="1200" i="1" dirty="0" smtClean="0">
                <a:hlinkClick r:id="rId2"/>
              </a:rPr>
              <a:t>Matthias J. Gruber, Bernard D. Gelman, Charan Ranganath</a:t>
            </a:r>
            <a:endParaRPr lang="it-IT" sz="1200" i="1" dirty="0" smtClean="0"/>
          </a:p>
          <a:p>
            <a:r>
              <a:rPr lang="it-IT" sz="1200" i="1" dirty="0" smtClean="0"/>
              <a:t>  </a:t>
            </a:r>
            <a:r>
              <a:rPr lang="it-IT" sz="1200" b="1" i="1" dirty="0" smtClean="0"/>
              <a:t>Center for </a:t>
            </a:r>
            <a:r>
              <a:rPr lang="it-IT" sz="1200" b="1" i="1" dirty="0" err="1" smtClean="0"/>
              <a:t>Neuroscience</a:t>
            </a:r>
            <a:r>
              <a:rPr lang="it-IT" sz="1200" b="1" i="1" dirty="0"/>
              <a:t> </a:t>
            </a:r>
            <a:r>
              <a:rPr lang="it-IT" sz="1200" b="1" i="1" dirty="0" smtClean="0"/>
              <a:t>- </a:t>
            </a:r>
            <a:r>
              <a:rPr lang="it-IT" sz="1200" b="1" i="1" dirty="0" err="1" smtClean="0"/>
              <a:t>University</a:t>
            </a:r>
            <a:r>
              <a:rPr lang="it-IT" sz="1200" b="1" i="1" dirty="0" smtClean="0"/>
              <a:t> of California </a:t>
            </a:r>
            <a:r>
              <a:rPr lang="it-IT" sz="1200" b="1" i="1" dirty="0" err="1" smtClean="0"/>
              <a:t>at</a:t>
            </a:r>
            <a:r>
              <a:rPr lang="it-IT" sz="1200" b="1" i="1" dirty="0" smtClean="0"/>
              <a:t> Davis</a:t>
            </a:r>
            <a:endParaRPr lang="it-IT" sz="1200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1760" y="6965032"/>
            <a:ext cx="11421044" cy="1015663"/>
          </a:xfrm>
          <a:prstGeom prst="rect">
            <a:avLst/>
          </a:prstGeom>
          <a:solidFill>
            <a:srgbClr val="F2DFA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Una caratteristica dei moderni musei scientifici è basata sulla capacità di stimolare la curiosità dei visitatori.</a:t>
            </a:r>
            <a:endParaRPr lang="it-IT" sz="3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13768" y="2860576"/>
            <a:ext cx="11305255" cy="1015663"/>
          </a:xfrm>
          <a:prstGeom prst="rect">
            <a:avLst/>
          </a:prstGeom>
          <a:solidFill>
            <a:srgbClr val="F2DFA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30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La città e i suoi spazi pubblici possono costituire</a:t>
            </a:r>
          </a:p>
          <a:p>
            <a:pPr>
              <a:defRPr/>
            </a:pPr>
            <a:r>
              <a:rPr lang="it-IT" sz="30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i nodi fondamentali dai quali partire</a:t>
            </a:r>
            <a:r>
              <a:rPr lang="it-IT" sz="3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…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23460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704" y="412304"/>
            <a:ext cx="12601400" cy="720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it-IT" sz="3600" b="1" dirty="0" smtClean="0">
                <a:latin typeface="Helvetica"/>
                <a:cs typeface="Helvetica"/>
              </a:rPr>
              <a:t>Perché la Stazione Toledo della Metropolitana di Napoli?</a:t>
            </a:r>
            <a:endParaRPr lang="it-IT" sz="3600" b="1" dirty="0"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9712" y="1420416"/>
            <a:ext cx="12385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>
                <a:solidFill>
                  <a:srgbClr val="000090"/>
                </a:solidFill>
                <a:latin typeface="Helvetica"/>
                <a:cs typeface="Helvetica"/>
              </a:rPr>
              <a:t>A questa domanda non c’è una risposta ben  precisa… ma le analogie sono tante…</a:t>
            </a:r>
            <a:endParaRPr lang="it-IT" sz="2500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82520" y="3292624"/>
            <a:ext cx="482453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…sovrastati da 1400 m di roccia, sono circondati da acqua, occupano un volume di 180.000 m</a:t>
            </a:r>
            <a:r>
              <a:rPr lang="it-IT" sz="2000" baseline="30000" dirty="0" smtClean="0">
                <a:latin typeface="Helvetica"/>
                <a:cs typeface="Helvetica"/>
              </a:rPr>
              <a:t>3 </a:t>
            </a:r>
            <a:r>
              <a:rPr lang="it-IT" sz="2000" dirty="0" smtClean="0">
                <a:latin typeface="Helvetica"/>
                <a:cs typeface="Helvetica"/>
              </a:rPr>
              <a:t> </a:t>
            </a:r>
            <a:endParaRPr lang="it-IT" sz="2000" dirty="0">
              <a:latin typeface="Helvetica"/>
              <a:cs typeface="Helvetic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7744" y="3292624"/>
            <a:ext cx="4824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…profonda </a:t>
            </a:r>
            <a:r>
              <a:rPr lang="it-IT" sz="2000" dirty="0">
                <a:latin typeface="Helvetica"/>
                <a:cs typeface="Helvetica"/>
              </a:rPr>
              <a:t>circa 50 metri, è </a:t>
            </a:r>
            <a:r>
              <a:rPr lang="it-IT" sz="2000" dirty="0" smtClean="0">
                <a:latin typeface="Helvetica"/>
                <a:cs typeface="Helvetica"/>
              </a:rPr>
              <a:t>stata costruita </a:t>
            </a:r>
            <a:r>
              <a:rPr lang="it-IT" sz="2000" dirty="0">
                <a:latin typeface="Helvetica"/>
                <a:cs typeface="Helvetica"/>
              </a:rPr>
              <a:t>sotto </a:t>
            </a:r>
            <a:r>
              <a:rPr lang="it-IT" sz="2000" dirty="0" smtClean="0">
                <a:latin typeface="Helvetica"/>
                <a:cs typeface="Helvetica"/>
              </a:rPr>
              <a:t>una </a:t>
            </a:r>
            <a:r>
              <a:rPr lang="it-IT" sz="2000" dirty="0">
                <a:latin typeface="Helvetica"/>
                <a:cs typeface="Helvetica"/>
              </a:rPr>
              <a:t>falda acquifera e occupa un volume di </a:t>
            </a:r>
            <a:r>
              <a:rPr lang="it-IT" sz="2000" dirty="0" smtClean="0">
                <a:latin typeface="Helvetica"/>
                <a:cs typeface="Helvetica"/>
              </a:rPr>
              <a:t>43.000 m</a:t>
            </a:r>
            <a:r>
              <a:rPr lang="it-IT" sz="2000" baseline="30000" dirty="0" smtClean="0">
                <a:latin typeface="Helvetica"/>
                <a:cs typeface="Helvetica"/>
              </a:rPr>
              <a:t>3</a:t>
            </a:r>
            <a:endParaRPr lang="it-IT" sz="2000" baseline="30000" dirty="0"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7744" y="4477851"/>
            <a:ext cx="4824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…un </a:t>
            </a:r>
            <a:r>
              <a:rPr lang="it-IT" sz="2000" dirty="0">
                <a:latin typeface="Helvetica"/>
                <a:cs typeface="Helvetica"/>
              </a:rPr>
              <a:t>grande </a:t>
            </a:r>
            <a:r>
              <a:rPr lang="it-IT" sz="2000" dirty="0" smtClean="0">
                <a:latin typeface="Helvetica"/>
                <a:cs typeface="Helvetica"/>
              </a:rPr>
              <a:t>cono </a:t>
            </a:r>
            <a:r>
              <a:rPr lang="it-IT" sz="2000" dirty="0">
                <a:latin typeface="Helvetica"/>
                <a:cs typeface="Helvetica"/>
              </a:rPr>
              <a:t>attraversa tutti i piani della </a:t>
            </a:r>
            <a:r>
              <a:rPr lang="it-IT" sz="2000" dirty="0" smtClean="0">
                <a:latin typeface="Helvetica"/>
                <a:cs typeface="Helvetica"/>
              </a:rPr>
              <a:t>stazione; </a:t>
            </a:r>
            <a:r>
              <a:rPr lang="it-IT" sz="2000" dirty="0">
                <a:latin typeface="Helvetica"/>
                <a:cs typeface="Helvetica"/>
              </a:rPr>
              <a:t>g</a:t>
            </a:r>
            <a:r>
              <a:rPr lang="it-IT" sz="2000" dirty="0" smtClean="0">
                <a:latin typeface="Helvetica"/>
                <a:cs typeface="Helvetica"/>
              </a:rPr>
              <a:t>uardando </a:t>
            </a:r>
            <a:r>
              <a:rPr lang="it-IT" sz="2000" dirty="0">
                <a:latin typeface="Helvetica"/>
                <a:cs typeface="Helvetica"/>
              </a:rPr>
              <a:t>al suo interno, è possibile </a:t>
            </a:r>
            <a:r>
              <a:rPr lang="it-IT" sz="2000" dirty="0" smtClean="0">
                <a:latin typeface="Helvetica"/>
                <a:cs typeface="Helvetica"/>
              </a:rPr>
              <a:t>vedere </a:t>
            </a:r>
            <a:r>
              <a:rPr lang="it-IT" sz="2000" dirty="0">
                <a:latin typeface="Helvetica"/>
                <a:cs typeface="Helvetica"/>
              </a:rPr>
              <a:t>la luce del </a:t>
            </a:r>
            <a:r>
              <a:rPr lang="it-IT" sz="2000" dirty="0" smtClean="0">
                <a:latin typeface="Helvetica"/>
                <a:cs typeface="Helvetica"/>
              </a:rPr>
              <a:t>sole</a:t>
            </a:r>
            <a:endParaRPr lang="it-IT" sz="2000" dirty="0">
              <a:latin typeface="Helvetica"/>
              <a:cs typeface="Helvetic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13768" y="2542926"/>
            <a:ext cx="4320000" cy="5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Stazione Toledo…        </a:t>
            </a:r>
            <a:r>
              <a:rPr lang="it-IT" sz="2400" i="1" dirty="0" smtClean="0">
                <a:latin typeface="Helvetica"/>
                <a:cs typeface="Helvetica"/>
              </a:rPr>
              <a:t> </a:t>
            </a:r>
            <a:endParaRPr lang="it-IT" sz="24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798544" y="2532473"/>
            <a:ext cx="4320480" cy="50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Laboratori del Gran Sasso…</a:t>
            </a:r>
            <a:r>
              <a:rPr lang="it-IT" sz="2400" b="1" i="1" dirty="0" smtClean="0">
                <a:latin typeface="Helvetica"/>
                <a:cs typeface="Helvetica"/>
              </a:rPr>
              <a:t> </a:t>
            </a:r>
            <a:endParaRPr lang="it-IT" sz="2400" b="1" i="1" dirty="0">
              <a:latin typeface="Helvetica"/>
              <a:cs typeface="Helvetica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582520" y="4477851"/>
            <a:ext cx="4824536" cy="1015663"/>
          </a:xfrm>
          <a:prstGeom prst="rect">
            <a:avLst/>
          </a:prstGeom>
          <a:solidFill>
            <a:srgbClr val="F1CC99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…i laboratori sotterranei non consentono di vedere la luce del sole, ma permettono di studiare il suo funzionamento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97744" y="5668888"/>
            <a:ext cx="4824000" cy="104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…un posto affollato circondato da pannelli luminosi raffiguranti il mare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582520" y="5668888"/>
            <a:ext cx="4824536" cy="1044000"/>
          </a:xfrm>
          <a:prstGeom prst="rect">
            <a:avLst/>
          </a:prstGeom>
          <a:solidFill>
            <a:srgbClr val="F1CC99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…un posto che vive nel silenzio cosmico, circondato dai monti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97744" y="6893024"/>
            <a:ext cx="4824000" cy="104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…un posto dove si possono vedere i raggi cosmici !!!</a:t>
            </a:r>
            <a:endParaRPr lang="it-IT" sz="2000" dirty="0">
              <a:latin typeface="Helvetica"/>
              <a:cs typeface="Helvetica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582520" y="6893024"/>
            <a:ext cx="4824536" cy="1044000"/>
          </a:xfrm>
          <a:prstGeom prst="rect">
            <a:avLst/>
          </a:prstGeom>
          <a:solidFill>
            <a:srgbClr val="F1CC99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…un posto dove i raggi cosmici</a:t>
            </a:r>
          </a:p>
          <a:p>
            <a:r>
              <a:rPr lang="it-IT" sz="2000" dirty="0" smtClean="0">
                <a:latin typeface="Helvetica"/>
                <a:cs typeface="Helvetica"/>
              </a:rPr>
              <a:t> non sono “ben visti” !!!</a:t>
            </a:r>
            <a:endParaRPr lang="it-IT" sz="2000" dirty="0">
              <a:latin typeface="Helvetica"/>
              <a:cs typeface="Helvetica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97744" y="8129934"/>
            <a:ext cx="4824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Helvetica"/>
                <a:cs typeface="Helvetica"/>
              </a:rPr>
              <a:t>Daily</a:t>
            </a:r>
            <a:r>
              <a:rPr lang="it-IT" sz="2000" dirty="0" smtClean="0">
                <a:latin typeface="Helvetica"/>
                <a:cs typeface="Helvetica"/>
              </a:rPr>
              <a:t> </a:t>
            </a:r>
            <a:r>
              <a:rPr lang="it-IT" sz="2000" dirty="0" err="1" smtClean="0">
                <a:latin typeface="Helvetica"/>
                <a:cs typeface="Helvetica"/>
              </a:rPr>
              <a:t>Telegraph</a:t>
            </a:r>
            <a:r>
              <a:rPr lang="it-IT" sz="2000" dirty="0" smtClean="0">
                <a:latin typeface="Helvetica"/>
                <a:cs typeface="Helvetica"/>
              </a:rPr>
              <a:t>:</a:t>
            </a:r>
          </a:p>
          <a:p>
            <a:r>
              <a:rPr lang="it-IT" sz="2000" dirty="0" smtClean="0">
                <a:latin typeface="Helvetica"/>
                <a:cs typeface="Helvetica"/>
              </a:rPr>
              <a:t> “</a:t>
            </a:r>
            <a:r>
              <a:rPr lang="it-IT" sz="2000" i="1" dirty="0" smtClean="0">
                <a:latin typeface="Helvetica"/>
                <a:cs typeface="Helvetica"/>
              </a:rPr>
              <a:t>the </a:t>
            </a:r>
            <a:r>
              <a:rPr lang="it-IT" sz="2000" i="1" dirty="0" err="1">
                <a:latin typeface="Helvetica"/>
                <a:cs typeface="Helvetica"/>
              </a:rPr>
              <a:t>most</a:t>
            </a:r>
            <a:r>
              <a:rPr lang="it-IT" sz="2000" i="1" dirty="0">
                <a:latin typeface="Helvetica"/>
                <a:cs typeface="Helvetica"/>
              </a:rPr>
              <a:t> impressive underground </a:t>
            </a:r>
            <a:r>
              <a:rPr lang="it-IT" sz="2000" i="1" dirty="0" err="1">
                <a:latin typeface="Helvetica"/>
                <a:cs typeface="Helvetica"/>
              </a:rPr>
              <a:t>railway</a:t>
            </a:r>
            <a:r>
              <a:rPr lang="it-IT" sz="2000" i="1" dirty="0">
                <a:latin typeface="Helvetica"/>
                <a:cs typeface="Helvetica"/>
              </a:rPr>
              <a:t> </a:t>
            </a:r>
            <a:r>
              <a:rPr lang="it-IT" sz="2000" i="1" dirty="0" smtClean="0">
                <a:latin typeface="Helvetica"/>
                <a:cs typeface="Helvetica"/>
              </a:rPr>
              <a:t>station </a:t>
            </a:r>
            <a:r>
              <a:rPr lang="it-IT" sz="2000" i="1" dirty="0">
                <a:latin typeface="Helvetica"/>
                <a:cs typeface="Helvetica"/>
              </a:rPr>
              <a:t>in </a:t>
            </a:r>
            <a:r>
              <a:rPr lang="it-IT" sz="2000" i="1" dirty="0" smtClean="0">
                <a:latin typeface="Helvetica"/>
                <a:cs typeface="Helvetica"/>
              </a:rPr>
              <a:t>Europe”</a:t>
            </a:r>
            <a:endParaRPr lang="it-IT" sz="2000" i="1" dirty="0">
              <a:latin typeface="Helvetica"/>
              <a:cs typeface="Helvetica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582520" y="8117160"/>
            <a:ext cx="4824536" cy="1015663"/>
          </a:xfrm>
          <a:prstGeom prst="rect">
            <a:avLst/>
          </a:prstGeom>
          <a:solidFill>
            <a:srgbClr val="F1CC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smtClean="0">
                <a:latin typeface="Helvetica"/>
                <a:cs typeface="Helvetica"/>
              </a:rPr>
              <a:t>La comunità scientifica:</a:t>
            </a:r>
          </a:p>
          <a:p>
            <a:r>
              <a:rPr lang="it-IT" sz="2000" i="1" dirty="0" smtClean="0">
                <a:latin typeface="Helvetica"/>
                <a:cs typeface="Helvetica"/>
              </a:rPr>
              <a:t>“the </a:t>
            </a:r>
            <a:r>
              <a:rPr lang="it-IT" sz="2000" i="1" dirty="0" err="1">
                <a:latin typeface="Helvetica"/>
                <a:cs typeface="Helvetica"/>
              </a:rPr>
              <a:t>most</a:t>
            </a:r>
            <a:r>
              <a:rPr lang="it-IT" sz="2000" i="1" dirty="0">
                <a:latin typeface="Helvetica"/>
                <a:cs typeface="Helvetica"/>
              </a:rPr>
              <a:t> impressive underground </a:t>
            </a:r>
            <a:r>
              <a:rPr lang="it-IT" sz="2000" i="1" dirty="0" err="1" smtClean="0">
                <a:latin typeface="Helvetica"/>
                <a:cs typeface="Helvetica"/>
              </a:rPr>
              <a:t>laboratories</a:t>
            </a:r>
            <a:r>
              <a:rPr lang="it-IT" sz="2000" i="1" dirty="0" smtClean="0">
                <a:latin typeface="Helvetica"/>
                <a:cs typeface="Helvetica"/>
              </a:rPr>
              <a:t> </a:t>
            </a:r>
            <a:r>
              <a:rPr lang="it-IT" sz="2000" i="1" dirty="0">
                <a:latin typeface="Helvetica"/>
                <a:cs typeface="Helvetica"/>
              </a:rPr>
              <a:t>in </a:t>
            </a:r>
            <a:r>
              <a:rPr lang="it-IT" sz="2000" i="1" dirty="0" smtClean="0">
                <a:latin typeface="Helvetica"/>
                <a:cs typeface="Helvetica"/>
              </a:rPr>
              <a:t>the world”</a:t>
            </a:r>
            <a:endParaRPr lang="it-IT" sz="2000" i="1" dirty="0">
              <a:latin typeface="Helvetica"/>
              <a:cs typeface="Helvetica"/>
            </a:endParaRPr>
          </a:p>
        </p:txBody>
      </p:sp>
      <p:sp>
        <p:nvSpPr>
          <p:cNvPr id="3" name="Freccia bidirezionale orizzontale 2"/>
          <p:cNvSpPr/>
          <p:nvPr/>
        </p:nvSpPr>
        <p:spPr>
          <a:xfrm>
            <a:off x="5782320" y="3580656"/>
            <a:ext cx="1440160" cy="288032"/>
          </a:xfrm>
          <a:prstGeom prst="leftRightArrow">
            <a:avLst/>
          </a:prstGeom>
          <a:pattFill prst="pct20">
            <a:fgClr>
              <a:prstClr val="black"/>
            </a:fgClr>
            <a:bgClr>
              <a:prstClr val="white"/>
            </a:bgClr>
          </a:patt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Freccia bidirezionale orizzontale 22"/>
          <p:cNvSpPr/>
          <p:nvPr/>
        </p:nvSpPr>
        <p:spPr>
          <a:xfrm>
            <a:off x="5782320" y="4804792"/>
            <a:ext cx="1440160" cy="288032"/>
          </a:xfrm>
          <a:prstGeom prst="leftRightArrow">
            <a:avLst/>
          </a:prstGeom>
          <a:pattFill prst="pct20">
            <a:fgClr>
              <a:prstClr val="black"/>
            </a:fgClr>
            <a:bgClr>
              <a:prstClr val="white"/>
            </a:bgClr>
          </a:patt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Freccia bidirezionale orizzontale 23"/>
          <p:cNvSpPr/>
          <p:nvPr/>
        </p:nvSpPr>
        <p:spPr>
          <a:xfrm>
            <a:off x="5782320" y="5956920"/>
            <a:ext cx="1440160" cy="288032"/>
          </a:xfrm>
          <a:prstGeom prst="leftRightArrow">
            <a:avLst/>
          </a:prstGeom>
          <a:pattFill prst="pct20">
            <a:fgClr>
              <a:prstClr val="black"/>
            </a:fgClr>
            <a:bgClr>
              <a:prstClr val="white"/>
            </a:bgClr>
          </a:patt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Freccia bidirezionale orizzontale 24"/>
          <p:cNvSpPr/>
          <p:nvPr/>
        </p:nvSpPr>
        <p:spPr>
          <a:xfrm>
            <a:off x="5782320" y="7253064"/>
            <a:ext cx="1440160" cy="288032"/>
          </a:xfrm>
          <a:prstGeom prst="leftRightArrow">
            <a:avLst/>
          </a:prstGeom>
          <a:pattFill prst="pct20">
            <a:fgClr>
              <a:prstClr val="black"/>
            </a:fgClr>
            <a:bgClr>
              <a:prstClr val="white"/>
            </a:bgClr>
          </a:patt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Freccia bidirezionale orizzontale 25"/>
          <p:cNvSpPr/>
          <p:nvPr/>
        </p:nvSpPr>
        <p:spPr>
          <a:xfrm>
            <a:off x="5782320" y="8477200"/>
            <a:ext cx="1440160" cy="288032"/>
          </a:xfrm>
          <a:prstGeom prst="leftRightArrow">
            <a:avLst/>
          </a:prstGeom>
          <a:pattFill prst="pct20">
            <a:fgClr>
              <a:prstClr val="black"/>
            </a:fgClr>
            <a:bgClr>
              <a:prstClr val="white"/>
            </a:bgClr>
          </a:patt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ario di viaggio">
  <a:themeElements>
    <a:clrScheme name="Diario di viaggio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Diario di viagg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Diario di viagg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8556</TotalTime>
  <Words>1475</Words>
  <Application>Microsoft Office PowerPoint</Application>
  <PresentationFormat>Personalizzato</PresentationFormat>
  <Paragraphs>145</Paragraphs>
  <Slides>23</Slides>
  <Notes>3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Diario di viaggio</vt:lpstr>
      <vt:lpstr>Microsoft Draw</vt:lpstr>
      <vt:lpstr> Polvere di stelle in Metrò: un “telescopio” per “raggi cosmici” nella stazione  Toledo della “metropolitana” di Napoli…</vt:lpstr>
      <vt:lpstr>Presentazione standard di PowerPoint</vt:lpstr>
      <vt:lpstr>Presentazione standard di PowerPoint</vt:lpstr>
      <vt:lpstr> Molti penseranno a scie scie luminose visibili nel cielo notturno !  </vt:lpstr>
      <vt:lpstr>Presentazione standard di PowerPoint</vt:lpstr>
      <vt:lpstr>Presentazione standard di PowerPoint</vt:lpstr>
      <vt:lpstr>I Laboratori sotterranei del  Gran Sasso</vt:lpstr>
      <vt:lpstr>Presentazione standard di PowerPoint</vt:lpstr>
      <vt:lpstr>Perché la Stazione Toledo della Metropolitana di Napoli?</vt:lpstr>
      <vt:lpstr>Scintillatore Plastico (styron 663) Alcuni materiali convertono l’energia rilasciata da una particella carica in luce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primi test a Toledo:  “stazione dell’arte e… della scienza”</vt:lpstr>
      <vt:lpstr>Inaugurazione del telescopio Stazione Toledo 5 Maggio 2014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SCINTILLATION LIGHT DETECTION WITH SILICON PHOTOMULTIPLIERS</dc:title>
  <dc:creator>Stefania Candela</dc:creator>
  <cp:lastModifiedBy>eventi</cp:lastModifiedBy>
  <cp:revision>493</cp:revision>
  <dcterms:modified xsi:type="dcterms:W3CDTF">2014-10-09T08:47:16Z</dcterms:modified>
</cp:coreProperties>
</file>